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41"/>
  </p:notesMasterIdLst>
  <p:sldIdLst>
    <p:sldId id="256" r:id="rId4"/>
    <p:sldId id="257" r:id="rId5"/>
    <p:sldId id="261" r:id="rId6"/>
    <p:sldId id="258" r:id="rId7"/>
    <p:sldId id="264" r:id="rId8"/>
    <p:sldId id="265" r:id="rId9"/>
    <p:sldId id="266" r:id="rId10"/>
    <p:sldId id="267" r:id="rId11"/>
    <p:sldId id="268" r:id="rId12"/>
    <p:sldId id="259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60" r:id="rId33"/>
    <p:sldId id="288" r:id="rId34"/>
    <p:sldId id="289" r:id="rId35"/>
    <p:sldId id="290" r:id="rId36"/>
    <p:sldId id="291" r:id="rId37"/>
    <p:sldId id="292" r:id="rId38"/>
    <p:sldId id="262" r:id="rId39"/>
    <p:sldId id="263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A81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6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C726EA-E7E1-4E0A-A7E2-076BCAFA4880}" type="datetimeFigureOut">
              <a:rPr lang="en-AU"/>
              <a:pPr>
                <a:defRPr/>
              </a:pPr>
              <a:t>9/01/2013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3878ED-499D-409B-8917-BE1B9337310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mtClean="0">
                <a:solidFill>
                  <a:srgbClr val="000000"/>
                </a:solidFill>
                <a:cs typeface="Arial" charset="0"/>
              </a:rPr>
              <a:t>© Channel Dynamics 2010</a:t>
            </a:r>
          </a:p>
        </p:txBody>
      </p:sp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57E6B9-4ED8-45DE-8BDA-1923450F148C}" type="slidenum">
              <a:rPr lang="en-A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A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Header Placeholder 1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IBM PULSE 2012</a:t>
            </a:r>
          </a:p>
        </p:txBody>
      </p:sp>
      <p:sp>
        <p:nvSpPr>
          <p:cNvPr id="53250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PULSE2012_Steve Mills_template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 defTabSz="862013" eaLnBrk="0" hangingPunct="0"/>
            <a:fld id="{3D0F5BF7-0EDC-4624-ABE3-68F612E273FF}" type="datetime8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1/9/2013 2:46 PM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3252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862013" eaLnBrk="0" hangingPunct="0"/>
            <a:fld id="{2B13CEDF-D2AB-420C-A231-A222679D45F0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18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85800"/>
            <a:ext cx="450215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53255" name="Date Placeholder 1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746CB7-1664-4B2F-A5AC-F32C47AE2E47}" type="datetime1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1/9/2013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Header Placeholder 1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IBM PULSE 2012</a:t>
            </a:r>
          </a:p>
        </p:txBody>
      </p:sp>
      <p:sp>
        <p:nvSpPr>
          <p:cNvPr id="55298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PULSE2012_Steve Mills_template</a:t>
            </a:r>
          </a:p>
        </p:txBody>
      </p:sp>
      <p:sp>
        <p:nvSpPr>
          <p:cNvPr id="55299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 defTabSz="862013" eaLnBrk="0" hangingPunct="0"/>
            <a:fld id="{63974274-A32F-4602-8772-E6AFC1422F35}" type="datetime8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1/9/2013 2:46 PM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5300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862013" eaLnBrk="0" hangingPunct="0"/>
            <a:fld id="{F054BE05-0EF5-46E1-B525-82E21E13D69C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19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85800"/>
            <a:ext cx="450215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55303" name="Date Placeholder 1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09A211-6B68-43E5-B8D2-2B8CB3AE7631}" type="datetime1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1/9/2013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Header Placeholder 1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IBM PULSE 2012</a:t>
            </a:r>
          </a:p>
        </p:txBody>
      </p:sp>
      <p:sp>
        <p:nvSpPr>
          <p:cNvPr id="57346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PULSE2012_Steve Mills_template</a:t>
            </a:r>
          </a:p>
        </p:txBody>
      </p:sp>
      <p:sp>
        <p:nvSpPr>
          <p:cNvPr id="57347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 defTabSz="862013" eaLnBrk="0" hangingPunct="0"/>
            <a:fld id="{43000E98-92A0-4DE6-9498-19DB249F86FC}" type="datetime8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1/9/2013 2:46 PM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734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862013" eaLnBrk="0" hangingPunct="0"/>
            <a:fld id="{7ED9D6A2-CF82-4A26-B00A-6E0B3A4BBED7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20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85800"/>
            <a:ext cx="450215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57351" name="Date Placeholder 1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D5F104-8103-43BE-BB80-0102DAB8D344}" type="datetime1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1/9/2013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Header Placeholder 1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IBM PULSE 2012</a:t>
            </a:r>
          </a:p>
        </p:txBody>
      </p:sp>
      <p:sp>
        <p:nvSpPr>
          <p:cNvPr id="59394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PULSE2012_Steve Mills_template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7925" y="685800"/>
            <a:ext cx="450215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 defTabSz="862013" eaLnBrk="0" hangingPunct="0"/>
            <a:fld id="{6BC53F2A-C9B5-480B-B587-FBFF01E03F66}" type="datetime8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1/9/2013 2:46 PM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9398" name="Slide Number Placeholder 4"/>
          <p:cNvSpPr txBox="1">
            <a:spLocks noGrp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862013" eaLnBrk="0" hangingPunct="0"/>
            <a:fld id="{86373B50-50B1-4860-A0AA-33B7C1E13D2B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21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9399" name="Date Placeholder 1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A6C90D-790D-4AD3-9BFF-84941A779355}" type="datetime1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1/9/2013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Header Placeholder 1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IBM PULSE 2012</a:t>
            </a:r>
          </a:p>
        </p:txBody>
      </p:sp>
      <p:sp>
        <p:nvSpPr>
          <p:cNvPr id="61442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PULSE2012_Steve Mills_template</a:t>
            </a:r>
          </a:p>
        </p:txBody>
      </p:sp>
      <p:sp>
        <p:nvSpPr>
          <p:cNvPr id="61443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 defTabSz="862013" eaLnBrk="0" hangingPunct="0"/>
            <a:fld id="{286C25BB-2F5C-4023-AD2B-2C4D8FCA237C}" type="datetime8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1/9/2013 2:46 PM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1444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862013" eaLnBrk="0" hangingPunct="0"/>
            <a:fld id="{0831F6D0-640F-43E1-BDA2-01B1C40EE841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22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85800"/>
            <a:ext cx="450215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61447" name="Date Placeholder 1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58D5F-B83A-4759-9BBE-BB85F0EE2482}" type="datetime1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1/9/2013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Header Placeholder 1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IBM PULSE 2012</a:t>
            </a:r>
          </a:p>
        </p:txBody>
      </p:sp>
      <p:sp>
        <p:nvSpPr>
          <p:cNvPr id="63490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PULSE2012_Steve Mills_template</a:t>
            </a:r>
          </a:p>
        </p:txBody>
      </p:sp>
      <p:sp>
        <p:nvSpPr>
          <p:cNvPr id="63491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 defTabSz="862013" eaLnBrk="0" hangingPunct="0"/>
            <a:fld id="{E0104BC6-4F42-462E-B163-84FA4A1E1740}" type="datetime8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1/9/2013 2:46 PM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3492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862013" eaLnBrk="0" hangingPunct="0"/>
            <a:fld id="{E270EA60-213A-4067-BC7F-78F59DBA6E6F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23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34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85800"/>
            <a:ext cx="450215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63495" name="Date Placeholder 1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96CA99-ED70-4475-912D-9EBD6BBCC5D5}" type="datetime1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1/9/2013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Header Placeholder 1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IBM PULSE 2012</a:t>
            </a:r>
          </a:p>
        </p:txBody>
      </p:sp>
      <p:sp>
        <p:nvSpPr>
          <p:cNvPr id="65538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PULSE2012_Steve Mills_template</a:t>
            </a:r>
          </a:p>
        </p:txBody>
      </p:sp>
      <p:sp>
        <p:nvSpPr>
          <p:cNvPr id="65539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 defTabSz="862013" eaLnBrk="0" hangingPunct="0"/>
            <a:fld id="{68098FCE-47F2-4C33-9150-4FFAAB7AD1FC}" type="datetime8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1/9/2013 2:46 PM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5540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862013" eaLnBrk="0" hangingPunct="0"/>
            <a:fld id="{D27F4335-2C1D-4DEB-A28B-1DAC82066969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24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55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85800"/>
            <a:ext cx="450215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65543" name="Date Placeholder 1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FF1F5A-0684-43E7-AA56-2F0314346FBE}" type="datetime1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1/9/2013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Header Placeholder 1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IBM PULSE 2012</a:t>
            </a:r>
          </a:p>
        </p:txBody>
      </p:sp>
      <p:sp>
        <p:nvSpPr>
          <p:cNvPr id="67586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PULSE2012_Steve Mills_template</a:t>
            </a:r>
          </a:p>
        </p:txBody>
      </p:sp>
      <p:sp>
        <p:nvSpPr>
          <p:cNvPr id="67587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 defTabSz="862013" eaLnBrk="0" hangingPunct="0"/>
            <a:fld id="{057A3E9D-30A6-4045-9E6A-70F3D71B5BF5}" type="datetime8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1/9/2013 2:46 PM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758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862013" eaLnBrk="0" hangingPunct="0"/>
            <a:fld id="{896736AE-4952-4966-BAA8-4E4EFCEF3416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25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7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85800"/>
            <a:ext cx="450215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67591" name="Date Placeholder 1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F6D765-B863-444A-8A29-0DB1BD410CCE}" type="datetime1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1/9/2013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Header Placeholder 1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IBM PULSE 2012</a:t>
            </a:r>
          </a:p>
        </p:txBody>
      </p:sp>
      <p:sp>
        <p:nvSpPr>
          <p:cNvPr id="69634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PULSE2012_Steve Mills_template</a:t>
            </a:r>
          </a:p>
        </p:txBody>
      </p:sp>
      <p:sp>
        <p:nvSpPr>
          <p:cNvPr id="69635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 defTabSz="862013" eaLnBrk="0" hangingPunct="0"/>
            <a:fld id="{6DEF7ED2-64C4-45AC-85E4-B1B436F57B18}" type="datetime8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1/9/2013 2:46 PM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9636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862013" eaLnBrk="0" hangingPunct="0"/>
            <a:fld id="{73C1144F-9909-4C04-89D2-D3A3A74EFB47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26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96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85800"/>
            <a:ext cx="450215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69639" name="Date Placeholder 1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11F22C-859F-42A6-9F6A-A55FDE411E88}" type="datetime1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1/9/2013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Header Placeholder 1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IBM PULSE 2012</a:t>
            </a:r>
          </a:p>
        </p:txBody>
      </p:sp>
      <p:sp>
        <p:nvSpPr>
          <p:cNvPr id="71682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PULSE2012_Steve Mills_template</a:t>
            </a:r>
          </a:p>
        </p:txBody>
      </p:sp>
      <p:sp>
        <p:nvSpPr>
          <p:cNvPr id="71683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 defTabSz="862013" eaLnBrk="0" hangingPunct="0"/>
            <a:fld id="{A0868991-BADC-48BC-ADB3-67FD641B0385}" type="datetime8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1/9/2013 2:46 PM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1684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862013" eaLnBrk="0" hangingPunct="0"/>
            <a:fld id="{5F443541-836D-4437-8409-BDDE2B0E31AE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27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1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85800"/>
            <a:ext cx="450215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71687" name="Date Placeholder 1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4844B5-05A0-4DB8-A234-FD7417664BE4}" type="datetime1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1/9/2013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mtClean="0">
                <a:solidFill>
                  <a:srgbClr val="000000"/>
                </a:solidFill>
                <a:cs typeface="Arial" charset="0"/>
              </a:rPr>
              <a:t>© Channel Dynamics 2010</a:t>
            </a:r>
          </a:p>
        </p:txBody>
      </p:sp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4FE41-942F-45DF-9A62-FBF674B971F2}" type="slidenum">
              <a:rPr lang="en-A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A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7" tIns="45763" rIns="91527" bIns="45763" anchor="b"/>
          <a:lstStyle/>
          <a:p>
            <a:pPr algn="r" defTabSz="915988"/>
            <a:fld id="{97AE48E8-D0E3-4FA3-8CA4-26B6DBB90DA0}" type="slidenum">
              <a:rPr lang="en-AU" sz="1200">
                <a:solidFill>
                  <a:srgbClr val="000000"/>
                </a:solidFill>
              </a:rPr>
              <a:pPr algn="r" defTabSz="915988"/>
              <a:t>6</a:t>
            </a:fld>
            <a:endParaRPr lang="en-AU" sz="1200">
              <a:solidFill>
                <a:srgbClr val="000000"/>
              </a:solidFill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Header Placeholder 1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IBM PULSE 2012</a:t>
            </a:r>
          </a:p>
        </p:txBody>
      </p:sp>
      <p:sp>
        <p:nvSpPr>
          <p:cNvPr id="73730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PULSE2012_Steve Mills_template</a:t>
            </a: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7925" y="685800"/>
            <a:ext cx="450215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3733" name="Date Placeholder 3"/>
          <p:cNvSpPr txBox="1">
            <a:spLocks noGrp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 defTabSz="862013" eaLnBrk="0" hangingPunct="0"/>
            <a:fld id="{4FEDA346-D9D9-4499-9B36-C509FDA92386}" type="datetime8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1/9/2013 2:46 PM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3734" name="Slide Number Placeholder 4"/>
          <p:cNvSpPr txBox="1">
            <a:spLocks noGrp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862013" eaLnBrk="0" hangingPunct="0"/>
            <a:fld id="{58FEC599-F788-4287-89EF-E5DFBFCA850B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28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3735" name="Date Placeholder 1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7E24FD-68A5-40A1-9BB1-D71878A37BE7}" type="datetime1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1/9/2013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Header Placeholder 1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defTabSz="431800"/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IBM PULSE 2012</a:t>
            </a:r>
          </a:p>
        </p:txBody>
      </p:sp>
      <p:sp>
        <p:nvSpPr>
          <p:cNvPr id="75778" name="Footer Placeholder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defTabSz="431800"/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PULSE2012_Steve Mills_template</a:t>
            </a:r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7925" y="685800"/>
            <a:ext cx="450215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5781" name="Date Placeholder 3"/>
          <p:cNvSpPr txBox="1">
            <a:spLocks noGrp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 defTabSz="862013" eaLnBrk="0" hangingPunct="0"/>
            <a:fld id="{B3127A14-147D-45D6-99D8-186D7A238140}" type="datetime8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1/9/2013 2:46 PM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5782" name="Slide Number Placeholder 4"/>
          <p:cNvSpPr txBox="1">
            <a:spLocks noGrp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862013" eaLnBrk="0" hangingPunct="0"/>
            <a:fld id="{FE6A9752-A1E6-4CB4-BBAD-A57DBA8961D4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29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5783" name="Date Placeholder 1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algn="r" defTabSz="431800"/>
            <a:fld id="{1662157B-7AC8-4E0E-8091-AB068C058AEA}" type="datetime1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431800"/>
              <a:t>1/9/2013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8294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02AB438A-22FC-4C69-B527-10828B6884C9}" type="slidenum">
              <a:rPr lang="en-US" sz="1200">
                <a:solidFill>
                  <a:srgbClr val="000000"/>
                </a:solidFill>
              </a:rPr>
              <a:pPr algn="r"/>
              <a:t>35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mtClean="0">
                <a:solidFill>
                  <a:srgbClr val="000000"/>
                </a:solidFill>
                <a:cs typeface="Arial" charset="0"/>
              </a:rPr>
              <a:t>© Channel Dynamics 2010</a:t>
            </a:r>
          </a:p>
        </p:txBody>
      </p:sp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CDAC6E-DE65-4188-BE63-C6B1460D66CF}" type="slidenum">
              <a:rPr lang="en-A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A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7" tIns="45763" rIns="91527" bIns="45763" anchor="b"/>
          <a:lstStyle/>
          <a:p>
            <a:pPr algn="r" defTabSz="915988"/>
            <a:fld id="{90C06EE2-E99E-4FCF-8317-C16DFB1DA0E2}" type="slidenum">
              <a:rPr lang="en-AU" sz="1200">
                <a:solidFill>
                  <a:srgbClr val="000000"/>
                </a:solidFill>
              </a:rPr>
              <a:pPr algn="r" defTabSz="915988"/>
              <a:t>9</a:t>
            </a:fld>
            <a:endParaRPr lang="en-AU" sz="1200">
              <a:solidFill>
                <a:srgbClr val="000000"/>
              </a:solidFill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>
                <a:latin typeface="Arial" charset="0"/>
                <a:ea typeface="MS PGothic" pitchFamily="34" charset="-128"/>
              </a:rPr>
              <a:t>In Denmark Front-safe delivers the full TSM Cloud Backup solution. Outside Denmark Front-safe delivers the TSM Portal only – nothing else. In that way all TSM software and storage revenue stays with IBM and/or IBM partner in the local area of the customer for the portal.</a:t>
            </a:r>
          </a:p>
        </p:txBody>
      </p:sp>
      <p:sp>
        <p:nvSpPr>
          <p:cNvPr id="409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AE37F6-E7AA-4F25-B8CB-66DAA1ABEE48}" type="slidenum">
              <a:rPr lang="da-DK" sz="1100" smtClean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a-DK" sz="1100" smtClean="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Header Placeholder 1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IBM PULSE 2012</a:t>
            </a:r>
          </a:p>
        </p:txBody>
      </p:sp>
      <p:sp>
        <p:nvSpPr>
          <p:cNvPr id="43010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PULSE2012_Steve Mills_template</a:t>
            </a:r>
          </a:p>
        </p:txBody>
      </p:sp>
      <p:sp>
        <p:nvSpPr>
          <p:cNvPr id="4301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7925" y="685800"/>
            <a:ext cx="450215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3013" name="Date Placeholder 3"/>
          <p:cNvSpPr txBox="1">
            <a:spLocks noGrp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 defTabSz="862013" eaLnBrk="0" hangingPunct="0"/>
            <a:fld id="{BB9B1E10-9851-4CEB-B77A-ED17EF0A3A10}" type="datetime8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1/9/2013 2:46 PM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3014" name="Slide Number Placeholder 4"/>
          <p:cNvSpPr txBox="1">
            <a:spLocks noGrp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862013" eaLnBrk="0" hangingPunct="0"/>
            <a:fld id="{E51C4466-1A93-476C-A341-63A882C53AEF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13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3015" name="Date Placeholder 1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AA57C2-A17C-40D6-A80E-56FF616B82AD}" type="datetime1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1/9/2013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Header Placeholder 1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IBM PULSE 2012</a:t>
            </a:r>
          </a:p>
        </p:txBody>
      </p:sp>
      <p:sp>
        <p:nvSpPr>
          <p:cNvPr id="45058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PULSE2012_Steve Mills_template</a:t>
            </a:r>
          </a:p>
        </p:txBody>
      </p:sp>
      <p:sp>
        <p:nvSpPr>
          <p:cNvPr id="45059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 defTabSz="862013" eaLnBrk="0" hangingPunct="0"/>
            <a:fld id="{48527654-9BB7-4C1C-8BB7-A1BF211D1C64}" type="datetime8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1/9/2013 2:46 PM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5060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862013" eaLnBrk="0" hangingPunct="0"/>
            <a:fld id="{906F5D0F-9D01-4630-B961-BA99E0BA9602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14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85800"/>
            <a:ext cx="450215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45063" name="Date Placeholder 1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0B792B-6C6F-42E5-AD9E-77C287D5145B}" type="datetime1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1/9/2013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Header Placeholder 1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IBM PULSE 2012</a:t>
            </a:r>
          </a:p>
        </p:txBody>
      </p:sp>
      <p:sp>
        <p:nvSpPr>
          <p:cNvPr id="47106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PULSE2012_Steve Mills_template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 defTabSz="862013" eaLnBrk="0" hangingPunct="0"/>
            <a:fld id="{E6195759-893B-4AC4-8AF4-7D8CF45D2C3C}" type="datetime8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1/9/2013 2:46 PM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710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862013" eaLnBrk="0" hangingPunct="0"/>
            <a:fld id="{E8DAC565-F96E-4541-B06A-6BB3C9629D86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15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85800"/>
            <a:ext cx="450215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47111" name="Date Placeholder 1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FA99A-6938-4EC6-9A76-0F05F0FD0FB9}" type="datetime1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1/9/2013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Header Placeholder 1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IBM PULSE 2012</a:t>
            </a:r>
          </a:p>
        </p:txBody>
      </p:sp>
      <p:sp>
        <p:nvSpPr>
          <p:cNvPr id="49154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PULSE2012_Steve Mills_template</a:t>
            </a:r>
          </a:p>
        </p:txBody>
      </p:sp>
      <p:sp>
        <p:nvSpPr>
          <p:cNvPr id="49155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 defTabSz="862013" eaLnBrk="0" hangingPunct="0"/>
            <a:fld id="{2E1DEAA0-0FCC-4A40-BBE1-D582E2B31084}" type="datetime8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1/9/2013 2:46 PM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9156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862013" eaLnBrk="0" hangingPunct="0"/>
            <a:fld id="{F09DD0CB-BC62-40F8-8D2A-0374CFBFE31D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16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85800"/>
            <a:ext cx="450215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49159" name="Date Placeholder 1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4920A-6FCA-45CD-ADEE-31DCF6803B6F}" type="datetime1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1/9/2013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Header Placeholder 1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IBM PULSE 2012</a:t>
            </a:r>
          </a:p>
        </p:txBody>
      </p:sp>
      <p:sp>
        <p:nvSpPr>
          <p:cNvPr id="51202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PULSE2012_Steve Mills_template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 defTabSz="862013" eaLnBrk="0" hangingPunct="0"/>
            <a:fld id="{0BB4E855-3511-4BDE-BA7B-E4D79A905636}" type="datetime8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1/9/2013 2:46 PM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1204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862013" eaLnBrk="0" hangingPunct="0"/>
            <a:fld id="{1C770AC4-F689-40E0-A42C-9C944E00DBF8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862013" eaLnBrk="0" hangingPunct="0"/>
              <a:t>17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85800"/>
            <a:ext cx="450215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51207" name="Date Placeholder 1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57A119-0BA7-4E62-9B1B-1CDB5664002E}" type="datetime1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1/9/2013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CA200-66D3-4FCA-8459-39477F5A22F4}" type="datetimeFigureOut">
              <a:rPr lang="en-AU"/>
              <a:pPr>
                <a:defRPr/>
              </a:pPr>
              <a:t>9/01/2013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206B-DA7A-4514-9246-444CB707061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557A-A00A-4A38-B732-AE6BBD0B3F76}" type="datetimeFigureOut">
              <a:rPr lang="en-AU"/>
              <a:pPr>
                <a:defRPr/>
              </a:pPr>
              <a:t>9/01/2013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704E-3D82-4273-A636-0D685727527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55CFE-1E44-4ACC-AA1E-B049E0FE202F}" type="datetimeFigureOut">
              <a:rPr lang="en-AU"/>
              <a:pPr>
                <a:defRPr/>
              </a:pPr>
              <a:t>9/01/2013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DD31-A50E-4BCF-89CE-331ACCFC9FA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internal-2-nologo-cropped"/>
          <p:cNvPicPr>
            <a:picLocks noChangeAspect="1" noChangeArrowheads="1"/>
          </p:cNvPicPr>
          <p:nvPr userDrawn="1"/>
        </p:nvPicPr>
        <p:blipFill>
          <a:blip r:embed="rId2"/>
          <a:srcRect l="7031"/>
          <a:stretch>
            <a:fillRect/>
          </a:stretch>
        </p:blipFill>
        <p:spPr bwMode="auto">
          <a:xfrm>
            <a:off x="0" y="5383213"/>
            <a:ext cx="91440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8" descr="puzzle_small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602" t="24820" r="9076"/>
          <a:stretch>
            <a:fillRect/>
          </a:stretch>
        </p:blipFill>
        <p:spPr bwMode="auto">
          <a:xfrm>
            <a:off x="0" y="0"/>
            <a:ext cx="5153025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2" descr="logo_shadowed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063" y="5638800"/>
            <a:ext cx="245903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1730118"/>
            <a:ext cx="6048672" cy="794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840" y="2564904"/>
            <a:ext cx="6048672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No Jigsa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2" descr="internal-2-nologo-cropped"/>
          <p:cNvPicPr>
            <a:picLocks noChangeAspect="1" noChangeArrowheads="1"/>
          </p:cNvPicPr>
          <p:nvPr userDrawn="1"/>
        </p:nvPicPr>
        <p:blipFill>
          <a:blip r:embed="rId2"/>
          <a:srcRect l="16302"/>
          <a:stretch>
            <a:fillRect/>
          </a:stretch>
        </p:blipFill>
        <p:spPr bwMode="auto">
          <a:xfrm>
            <a:off x="0" y="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3" descr="logo_shadowed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127000"/>
            <a:ext cx="14573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Jigsa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" descr="puzzle_small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00" r="29523" b="29492"/>
          <a:stretch>
            <a:fillRect/>
          </a:stretch>
        </p:blipFill>
        <p:spPr bwMode="auto">
          <a:xfrm>
            <a:off x="7845425" y="5734050"/>
            <a:ext cx="12985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2" descr="internal-2-nologo-cropped"/>
          <p:cNvPicPr>
            <a:picLocks noChangeAspect="1" noChangeArrowheads="1"/>
          </p:cNvPicPr>
          <p:nvPr userDrawn="1"/>
        </p:nvPicPr>
        <p:blipFill>
          <a:blip r:embed="rId3"/>
          <a:srcRect l="16302"/>
          <a:stretch>
            <a:fillRect/>
          </a:stretch>
        </p:blipFill>
        <p:spPr bwMode="auto">
          <a:xfrm>
            <a:off x="0" y="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3" descr="logo_shadowed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127000"/>
            <a:ext cx="14573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puzzle_small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00" r="29523" b="29492"/>
          <a:stretch>
            <a:fillRect/>
          </a:stretch>
        </p:blipFill>
        <p:spPr bwMode="auto">
          <a:xfrm>
            <a:off x="7845425" y="5734050"/>
            <a:ext cx="12985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2" descr="internal-2-nologo-cropped"/>
          <p:cNvPicPr>
            <a:picLocks noChangeAspect="1" noChangeArrowheads="1"/>
          </p:cNvPicPr>
          <p:nvPr userDrawn="1"/>
        </p:nvPicPr>
        <p:blipFill>
          <a:blip r:embed="rId3"/>
          <a:srcRect l="16302"/>
          <a:stretch>
            <a:fillRect/>
          </a:stretch>
        </p:blipFill>
        <p:spPr bwMode="auto">
          <a:xfrm>
            <a:off x="0" y="0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3" descr="logo_shadowed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127000"/>
            <a:ext cx="14573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verAr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73488" y="2878138"/>
            <a:ext cx="5370512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bm 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48663" y="244475"/>
            <a:ext cx="5635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907" y="699614"/>
            <a:ext cx="6868885" cy="1470025"/>
          </a:xfrm>
        </p:spPr>
        <p:txBody>
          <a:bodyPr lIns="0" anchor="b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906" y="2169639"/>
            <a:ext cx="4419600" cy="1752600"/>
          </a:xfrm>
        </p:spPr>
        <p:txBody>
          <a:bodyPr lIns="0"/>
          <a:lstStyle>
            <a:lvl1pPr marL="0" indent="0" algn="l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overAr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73488" y="2878138"/>
            <a:ext cx="5370512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ibm 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48663" y="244475"/>
            <a:ext cx="5635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8262" y="1026681"/>
            <a:ext cx="7072320" cy="1143000"/>
          </a:xfrm>
        </p:spPr>
        <p:txBody>
          <a:bodyPr lIns="0"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2881" y="1208275"/>
            <a:ext cx="8448675" cy="45783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CC15D-0448-403B-A34C-426E12BC313A}" type="datetimeFigureOut">
              <a:rPr lang="en-AU"/>
              <a:pPr>
                <a:defRPr/>
              </a:pPr>
              <a:t>9/01/2013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064BB-A9E0-44D6-B950-677359A903F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D8E33-26FC-43AE-AA9D-797611AC9C96}" type="datetimeFigureOut">
              <a:rPr lang="en-AU"/>
              <a:pPr>
                <a:defRPr/>
              </a:pPr>
              <a:t>9/01/2013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23636-BF52-41B6-A7BF-BA41DCCF551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8821D-F8BA-4213-8E8D-FD931248497B}" type="datetimeFigureOut">
              <a:rPr lang="en-AU"/>
              <a:pPr>
                <a:defRPr/>
              </a:pPr>
              <a:t>9/01/2013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D5C9-2716-4C2B-9460-DF3974F1B1A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ED7C7-D134-45B5-A1AF-7CEA9158F8A4}" type="datetimeFigureOut">
              <a:rPr lang="en-AU"/>
              <a:pPr>
                <a:defRPr/>
              </a:pPr>
              <a:t>9/01/2013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863BD-CA8E-4ECC-BE1F-5695DE61D10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3A011-EA94-4A95-89B3-4360F048822B}" type="datetimeFigureOut">
              <a:rPr lang="en-AU"/>
              <a:pPr>
                <a:defRPr/>
              </a:pPr>
              <a:t>9/01/2013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FD77E-222A-4DD1-819F-3F02DE45047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60115-6B0F-4CDB-AC7C-CE087ECFBBE5}" type="datetimeFigureOut">
              <a:rPr lang="en-AU"/>
              <a:pPr>
                <a:defRPr/>
              </a:pPr>
              <a:t>9/01/2013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A5700-0F2F-461F-BF68-1A0FA7244CA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F07D7-5F94-4C1A-AFA2-9CF644015115}" type="datetimeFigureOut">
              <a:rPr lang="en-AU"/>
              <a:pPr>
                <a:defRPr/>
              </a:pPr>
              <a:t>9/01/2013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94178-3A3E-4DC9-83B9-D84ACBCAF16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D5B0D-28B8-4E58-B799-D532BEDBB20B}" type="datetimeFigureOut">
              <a:rPr lang="en-AU"/>
              <a:pPr>
                <a:defRPr/>
              </a:pPr>
              <a:t>9/01/2013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BE682-8AE4-4E6D-B067-11AB8864C4D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30AB03-DE8B-4013-BCAE-633561491945}" type="datetimeFigureOut">
              <a:rPr lang="en-AU"/>
              <a:pPr>
                <a:defRPr/>
              </a:pPr>
              <a:t>9/01/2013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A3D3BC-F8C3-4409-9F08-5C8A671B6DB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52513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953735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53735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53735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53735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53735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953735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953735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953735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953735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53735"/>
        </a:buClr>
        <a:buFont typeface="Arial" charset="0"/>
        <a:buChar char="•"/>
        <a:defRPr sz="2400" kern="1200">
          <a:solidFill>
            <a:srgbClr val="4D4D4D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76092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53735"/>
        </a:buClr>
        <a:buFont typeface="Arial" charset="0"/>
        <a:buChar char="•"/>
        <a:defRPr kern="1200">
          <a:solidFill>
            <a:srgbClr val="4D4D4D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Arial" charset="0"/>
        <a:buChar char="–"/>
        <a:defRPr kern="1200">
          <a:solidFill>
            <a:srgbClr val="376092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53735"/>
        </a:buClr>
        <a:buFont typeface="Arial" charset="0"/>
        <a:buChar char="»"/>
        <a:defRPr kern="1200">
          <a:solidFill>
            <a:srgbClr val="4D4D4D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242888" y="244475"/>
            <a:ext cx="7831137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2888" y="1217613"/>
            <a:ext cx="7831137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8436" name="Picture 11" descr="Content Slide Corner Graphic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718300" y="5705475"/>
            <a:ext cx="24257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2" descr="ibm logo.pn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348663" y="244475"/>
            <a:ext cx="5635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4" r:id="rId4"/>
    <p:sldLayoutId id="2147483683" r:id="rId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 Black" pitchFamily="34" charset="0"/>
          <a:ea typeface="+mj-ea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/>
          <a:cs typeface="Arial" charset="0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•"/>
        <a:defRPr sz="2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–"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•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–"/>
        <a:defRPr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304.ibm.com/software/brandcatalog/ismlibrary/details?catalog.label=1TW10SM4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ibm.com/partnerworld/msp" TargetMode="Externa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pbyrne@au1.ibm.com" TargetMode="External"/><Relationship Id="rId2" Type="http://schemas.openxmlformats.org/officeDocument/2006/relationships/hyperlink" Target="mailto:mrobert@au1.ibm.com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lthomas@au.ibm.com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event.on24.com/r.htm?e=480397&amp;s=1&amp;k=89E4832B333CD481143B1DC4060317DB" TargetMode="External"/><Relationship Id="rId3" Type="http://schemas.openxmlformats.org/officeDocument/2006/relationships/hyperlink" Target="http://www-01.ibm.com/software/tivoli/products/storage-mgr" TargetMode="External"/><Relationship Id="rId7" Type="http://schemas.openxmlformats.org/officeDocument/2006/relationships/hyperlink" Target="http://public.dhe.ibm.com/common/ssi/ecm/en/tis14080usen/TIS14080USEN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front-safe.dk/media/8084/tsmcloudserviceproviderwhitepaper111123.pdf" TargetMode="External"/><Relationship Id="rId5" Type="http://schemas.openxmlformats.org/officeDocument/2006/relationships/hyperlink" Target="http://public.dhe.ibm.com/common/ssi/ecm/en/tiw14136usen/TIW14136USEN.PDF" TargetMode="External"/><Relationship Id="rId4" Type="http://schemas.openxmlformats.org/officeDocument/2006/relationships/hyperlink" Target="https://w3-connections.ibm.com/communities/service/html/communityview?communityUuid=878c0663-05df-4510-b7f0-d00b51eece48" TargetMode="External"/><Relationship Id="rId9" Type="http://schemas.openxmlformats.org/officeDocument/2006/relationships/hyperlink" Target="http://www.ibm.com/partnerworld/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70988" cy="590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5986463"/>
            <a:ext cx="363696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877050" y="6597650"/>
            <a:ext cx="61833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3132138" y="1854200"/>
            <a:ext cx="583247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AU" sz="7200">
                <a:solidFill>
                  <a:srgbClr val="3A81AE"/>
                </a:solidFill>
                <a:latin typeface="HelveticaNeue BlackCond"/>
                <a:cs typeface="Adobe Hebrew" pitchFamily="18" charset="-79"/>
              </a:rPr>
              <a:t>WELCOME</a:t>
            </a:r>
          </a:p>
          <a:p>
            <a:pPr algn="r"/>
            <a:r>
              <a:rPr lang="en-AU" sz="4000">
                <a:solidFill>
                  <a:schemeClr val="bg1"/>
                </a:solidFill>
                <a:latin typeface="HelveticaNeue BlackCond"/>
                <a:cs typeface="Adobe Hebrew" pitchFamily="18" charset="-79"/>
              </a:rPr>
              <a:t>to the ARN and IBM Breakfast Briefing on Cloud Backup Services Made Easy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3193">
            <a:off x="-3719513" y="-677863"/>
            <a:ext cx="8928101" cy="8116888"/>
          </a:xfrm>
          <a:prstGeom prst="rect">
            <a:avLst/>
          </a:prstGeom>
          <a:effectLst>
            <a:outerShdw blurRad="50800" dist="508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smtClean="0"/>
          </a:p>
        </p:txBody>
      </p:sp>
      <p:pic>
        <p:nvPicPr>
          <p:cNvPr id="3789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70988" cy="590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5986463"/>
            <a:ext cx="363696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3132138" y="1844675"/>
            <a:ext cx="57785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7200">
                <a:solidFill>
                  <a:srgbClr val="3A81AE"/>
                </a:solidFill>
                <a:latin typeface="HelveticaNeue BlackCond"/>
                <a:cs typeface="Adobe Hebrew" pitchFamily="18" charset="-79"/>
              </a:rPr>
              <a:t>THOMAS BAK</a:t>
            </a:r>
            <a:endParaRPr lang="en-AU" sz="7200">
              <a:latin typeface="Calibri" pitchFamily="34" charset="0"/>
            </a:endParaRPr>
          </a:p>
          <a:p>
            <a:pPr algn="ctr"/>
            <a:r>
              <a:rPr lang="en-AU" sz="4000">
                <a:solidFill>
                  <a:schemeClr val="bg1"/>
                </a:solidFill>
                <a:latin typeface="HelveticaNeue BlackCond"/>
                <a:cs typeface="Adobe Hebrew" pitchFamily="18" charset="-79"/>
              </a:rPr>
              <a:t>Co-founder &amp; Partner</a:t>
            </a:r>
          </a:p>
          <a:p>
            <a:pPr algn="ctr"/>
            <a:r>
              <a:rPr lang="en-AU" sz="4000">
                <a:solidFill>
                  <a:schemeClr val="bg1"/>
                </a:solidFill>
                <a:latin typeface="HelveticaNeue BlackCond"/>
                <a:cs typeface="Adobe Hebrew" pitchFamily="18" charset="-79"/>
              </a:rPr>
              <a:t>Front-Safe</a:t>
            </a:r>
          </a:p>
          <a:p>
            <a:r>
              <a:rPr lang="en-AU" sz="4000">
                <a:latin typeface="Calibri" pitchFamily="34" charset="0"/>
              </a:rPr>
              <a:t/>
            </a:r>
            <a:br>
              <a:rPr lang="en-AU" sz="4000">
                <a:latin typeface="Calibri" pitchFamily="34" charset="0"/>
              </a:rPr>
            </a:br>
            <a:endParaRPr lang="en-AU" sz="4000">
              <a:solidFill>
                <a:schemeClr val="bg1"/>
              </a:solidFill>
              <a:latin typeface="HelveticaNeue BlackCond"/>
              <a:cs typeface="Adobe Hebrew" pitchFamily="18" charset="-79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3193">
            <a:off x="-3719513" y="-677863"/>
            <a:ext cx="8928101" cy="8116888"/>
          </a:xfrm>
          <a:prstGeom prst="rect">
            <a:avLst/>
          </a:prstGeom>
          <a:effectLst>
            <a:outerShdw blurRad="50800" dist="508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cloud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24305" y="413872"/>
            <a:ext cx="7559675" cy="4003668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powder"/>
          <a:extLst/>
        </p:spPr>
      </p:pic>
      <p:sp>
        <p:nvSpPr>
          <p:cNvPr id="38914" name="Title 1"/>
          <p:cNvSpPr>
            <a:spLocks noGrp="1"/>
          </p:cNvSpPr>
          <p:nvPr>
            <p:ph type="ctrTitle"/>
          </p:nvPr>
        </p:nvSpPr>
        <p:spPr>
          <a:xfrm>
            <a:off x="622300" y="1146175"/>
            <a:ext cx="6869113" cy="1470025"/>
          </a:xfrm>
        </p:spPr>
        <p:txBody>
          <a:bodyPr/>
          <a:lstStyle/>
          <a:p>
            <a:pPr algn="ctr" eaLnBrk="1" hangingPunct="1"/>
            <a:r>
              <a:rPr lang="en-US" smtClean="0">
                <a:cs typeface="Arial" charset="0"/>
              </a:rPr>
              <a:t>IBM Tivoli Storage Manager as 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Backup Cloud Service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170113"/>
            <a:ext cx="7335838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000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/>
              <a:t>Thomas Bak – Front-safe A/S, Chief Sales Officer &amp; Partner </a:t>
            </a:r>
            <a:endParaRPr lang="en-US" sz="2000" dirty="0"/>
          </a:p>
        </p:txBody>
      </p:sp>
      <p:pic>
        <p:nvPicPr>
          <p:cNvPr id="38916" name="Billed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213" y="3636963"/>
            <a:ext cx="2082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>
          <a:xfrm>
            <a:off x="400050" y="468313"/>
            <a:ext cx="7772400" cy="369887"/>
          </a:xfrm>
        </p:spPr>
        <p:txBody>
          <a:bodyPr/>
          <a:lstStyle/>
          <a:p>
            <a:pPr eaLnBrk="1" hangingPunct="1"/>
            <a:r>
              <a:rPr lang="da-DK" smtClean="0">
                <a:cs typeface="Arial" charset="0"/>
              </a:rPr>
              <a:t>TSM Portal results</a:t>
            </a:r>
          </a:p>
        </p:txBody>
      </p:sp>
      <p:sp>
        <p:nvSpPr>
          <p:cNvPr id="39938" name="Pladsholder til indhold 2"/>
          <p:cNvSpPr>
            <a:spLocks noGrp="1"/>
          </p:cNvSpPr>
          <p:nvPr>
            <p:ph idx="1"/>
          </p:nvPr>
        </p:nvSpPr>
        <p:spPr>
          <a:xfrm>
            <a:off x="382588" y="1143000"/>
            <a:ext cx="8550275" cy="3733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a-DK" smtClean="0">
                <a:latin typeface="Arial" charset="0"/>
                <a:cs typeface="Arial" charset="0"/>
              </a:rPr>
              <a:t>Front-safe Denmark</a:t>
            </a:r>
          </a:p>
          <a:p>
            <a:pPr lvl="1" eaLnBrk="1" hangingPunct="1"/>
            <a:r>
              <a:rPr lang="da-DK" b="0" smtClean="0">
                <a:latin typeface="Arial" charset="0"/>
                <a:cs typeface="Arial" charset="0"/>
              </a:rPr>
              <a:t>Started year 2006</a:t>
            </a:r>
          </a:p>
          <a:p>
            <a:pPr lvl="1" eaLnBrk="1" hangingPunct="1"/>
            <a:r>
              <a:rPr lang="da-DK" b="0" smtClean="0">
                <a:latin typeface="Arial" charset="0"/>
                <a:cs typeface="Arial" charset="0"/>
              </a:rPr>
              <a:t>TSM Cloud Service Provider in Denmark</a:t>
            </a:r>
            <a:br>
              <a:rPr lang="da-DK" b="0" smtClean="0">
                <a:latin typeface="Arial" charset="0"/>
                <a:cs typeface="Arial" charset="0"/>
              </a:rPr>
            </a:br>
            <a:r>
              <a:rPr lang="da-DK" b="0" smtClean="0">
                <a:latin typeface="Arial" charset="0"/>
                <a:cs typeface="Arial" charset="0"/>
              </a:rPr>
              <a:t>- including own datacenter, TSM infrastructure, TSM Cloud Portal, service and support, etc.</a:t>
            </a:r>
          </a:p>
          <a:p>
            <a:pPr lvl="1" eaLnBrk="1" hangingPunct="1"/>
            <a:r>
              <a:rPr lang="da-DK" smtClean="0">
                <a:latin typeface="Arial" charset="0"/>
                <a:cs typeface="Arial" charset="0"/>
              </a:rPr>
              <a:t>Results:</a:t>
            </a:r>
            <a:r>
              <a:rPr lang="da-DK" b="0" smtClean="0">
                <a:latin typeface="Arial" charset="0"/>
                <a:cs typeface="Arial" charset="0"/>
              </a:rPr>
              <a:t> more than 150 OEM partners, more than 3000 end customers and 9000 servers backed up by TSM in the Cloud – all competitors take outs</a:t>
            </a:r>
          </a:p>
          <a:p>
            <a:pPr marL="0" indent="0" eaLnBrk="1" hangingPunct="1"/>
            <a:endParaRPr lang="da-DK" smtClean="0">
              <a:latin typeface="Arial" charset="0"/>
              <a:cs typeface="Arial" charset="0"/>
            </a:endParaRPr>
          </a:p>
          <a:p>
            <a:pPr lvl="1" eaLnBrk="1" hangingPunct="1"/>
            <a:endParaRPr lang="da-DK" smtClean="0">
              <a:latin typeface="Arial" charset="0"/>
              <a:cs typeface="Arial" charset="0"/>
            </a:endParaRPr>
          </a:p>
          <a:p>
            <a:pPr lvl="1" eaLnBrk="1" hangingPunct="1"/>
            <a:endParaRPr lang="da-DK" smtClean="0">
              <a:latin typeface="Arial" charset="0"/>
              <a:cs typeface="Arial" charset="0"/>
            </a:endParaRPr>
          </a:p>
        </p:txBody>
      </p:sp>
      <p:pic>
        <p:nvPicPr>
          <p:cNvPr id="39939" name="Picture 4" descr="Ny Facade 550x100"/>
          <p:cNvPicPr>
            <a:picLocks noChangeAspect="1" noChangeArrowheads="1"/>
          </p:cNvPicPr>
          <p:nvPr/>
        </p:nvPicPr>
        <p:blipFill>
          <a:blip r:embed="rId3"/>
          <a:srcRect r="25333"/>
          <a:stretch>
            <a:fillRect/>
          </a:stretch>
        </p:blipFill>
        <p:spPr bwMode="auto">
          <a:xfrm>
            <a:off x="0" y="5251450"/>
            <a:ext cx="91440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Billed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4679950"/>
            <a:ext cx="2082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2"/>
          <p:cNvSpPr>
            <a:spLocks noGrp="1"/>
          </p:cNvSpPr>
          <p:nvPr>
            <p:ph type="title"/>
          </p:nvPr>
        </p:nvSpPr>
        <p:spPr>
          <a:xfrm>
            <a:off x="714375" y="1116013"/>
            <a:ext cx="6594475" cy="206375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The TSM Portal of</a:t>
            </a:r>
            <a:r>
              <a:rPr lang="en-US" sz="4400" smtClean="0">
                <a:cs typeface="Arial" charset="0"/>
              </a:rPr>
              <a:t/>
            </a:r>
            <a:br>
              <a:rPr lang="en-US" sz="4400" smtClean="0">
                <a:cs typeface="Arial" charset="0"/>
              </a:rPr>
            </a:br>
            <a:r>
              <a:rPr lang="en-US" sz="6000" smtClean="0">
                <a:cs typeface="Arial" charset="0"/>
              </a:rPr>
              <a:t>opportunities</a:t>
            </a:r>
            <a:br>
              <a:rPr lang="en-US" sz="6000" smtClean="0">
                <a:cs typeface="Arial" charset="0"/>
              </a:rPr>
            </a:br>
            <a:r>
              <a:rPr lang="en-US" smtClean="0">
                <a:cs typeface="Arial" charset="0"/>
              </a:rPr>
              <a:t>is available for your business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Validated by IBM</a:t>
            </a:r>
          </a:p>
        </p:txBody>
      </p:sp>
      <p:sp>
        <p:nvSpPr>
          <p:cNvPr id="4403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242888" y="1208088"/>
            <a:ext cx="8448675" cy="457835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The TSM Portal is classified under the new 'Backed up by IBM TSM‘ program in Ready for IBM Tivoli.</a:t>
            </a:r>
            <a:r>
              <a:rPr lang="da-DK" smtClean="0">
                <a:latin typeface="Arial" charset="0"/>
                <a:cs typeface="Arial" charset="0"/>
              </a:rPr>
              <a:t/>
            </a:r>
            <a:br>
              <a:rPr lang="da-DK" smtClean="0">
                <a:latin typeface="Arial" charset="0"/>
                <a:cs typeface="Arial" charset="0"/>
              </a:rPr>
            </a:br>
            <a:endParaRPr lang="da-DK" smtClean="0">
              <a:latin typeface="Arial" charset="0"/>
              <a:cs typeface="Arial" charset="0"/>
            </a:endParaRPr>
          </a:p>
          <a:p>
            <a:pPr eaLnBrk="1" hangingPunct="1"/>
            <a:r>
              <a:rPr lang="da-DK" smtClean="0">
                <a:latin typeface="Arial" charset="0"/>
                <a:cs typeface="Arial" charset="0"/>
              </a:rPr>
              <a:t>The TSM Portal has been validated by IBM and can be found in the IBM ISM Library:</a:t>
            </a:r>
            <a:br>
              <a:rPr lang="da-DK" smtClean="0">
                <a:latin typeface="Arial" charset="0"/>
                <a:cs typeface="Arial" charset="0"/>
              </a:rPr>
            </a:br>
            <a:endParaRPr lang="da-DK" smtClean="0">
              <a:latin typeface="Arial" charset="0"/>
              <a:cs typeface="Arial" charset="0"/>
            </a:endParaRPr>
          </a:p>
          <a:p>
            <a:pPr eaLnBrk="1" hangingPunct="1"/>
            <a:r>
              <a:rPr lang="da-DK" sz="1400" smtClean="0">
                <a:latin typeface="Arial" charset="0"/>
                <a:cs typeface="Arial" charset="0"/>
                <a:hlinkClick r:id="rId3"/>
              </a:rPr>
              <a:t>http://www-304.ibm.com/software/brandcatalog/ismlibrary/details?catalog.label=1TW10SM45</a:t>
            </a:r>
            <a:endParaRPr lang="da-DK" sz="1400" smtClean="0">
              <a:latin typeface="Arial" charset="0"/>
              <a:cs typeface="Arial" charset="0"/>
            </a:endParaRPr>
          </a:p>
          <a:p>
            <a:pPr eaLnBrk="1" hangingPunct="1"/>
            <a:endParaRPr lang="da-DK" smtClean="0">
              <a:latin typeface="Arial" charset="0"/>
              <a:cs typeface="Arial" charset="0"/>
            </a:endParaRPr>
          </a:p>
        </p:txBody>
      </p:sp>
      <p:pic>
        <p:nvPicPr>
          <p:cNvPr id="44035" name="Billed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038" y="5351463"/>
            <a:ext cx="2170112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The impact of Cloud</a:t>
            </a:r>
          </a:p>
        </p:txBody>
      </p:sp>
      <p:sp>
        <p:nvSpPr>
          <p:cNvPr id="4608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2888" y="1208088"/>
            <a:ext cx="8448675" cy="4578350"/>
          </a:xfrm>
        </p:spPr>
        <p:txBody>
          <a:bodyPr/>
          <a:lstStyle/>
          <a:p>
            <a:pPr eaLnBrk="1" hangingPunct="1"/>
            <a:r>
              <a:rPr lang="en-US" b="0" smtClean="0">
                <a:latin typeface="Arial" charset="0"/>
                <a:cs typeface="Arial" charset="0"/>
              </a:rPr>
              <a:t>Customers are now asking for services</a:t>
            </a:r>
          </a:p>
          <a:p>
            <a:pPr eaLnBrk="1" hangingPunct="1"/>
            <a:r>
              <a:rPr lang="en-US" b="0" smtClean="0">
                <a:latin typeface="Arial" charset="0"/>
                <a:cs typeface="Arial" charset="0"/>
              </a:rPr>
              <a:t>Service providers are looking at how to deliver</a:t>
            </a: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Great place to start</a:t>
            </a:r>
          </a:p>
        </p:txBody>
      </p:sp>
      <p:sp>
        <p:nvSpPr>
          <p:cNvPr id="4813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2888" y="1208088"/>
            <a:ext cx="8448675" cy="4578350"/>
          </a:xfrm>
        </p:spPr>
        <p:txBody>
          <a:bodyPr/>
          <a:lstStyle/>
          <a:p>
            <a:pPr eaLnBrk="1" hangingPunct="1"/>
            <a:r>
              <a:rPr lang="en-US" b="0" smtClean="0">
                <a:latin typeface="Arial" charset="0"/>
                <a:cs typeface="Arial" charset="0"/>
              </a:rPr>
              <a:t>Backup as Cloud Service</a:t>
            </a:r>
          </a:p>
          <a:p>
            <a:pPr eaLnBrk="1" hangingPunct="1"/>
            <a:r>
              <a:rPr lang="en-US" b="0" smtClean="0">
                <a:latin typeface="Arial" charset="0"/>
                <a:cs typeface="Arial" charset="0"/>
              </a:rPr>
              <a:t>Backup - the evil necessity</a:t>
            </a:r>
          </a:p>
          <a:p>
            <a:pPr eaLnBrk="1" hangingPunct="1"/>
            <a:endParaRPr lang="en-US" b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b="0" smtClean="0">
                <a:latin typeface="Arial" charset="0"/>
                <a:cs typeface="Arial" charset="0"/>
              </a:rPr>
              <a:t>IDC &amp; Gartner</a:t>
            </a:r>
          </a:p>
          <a:p>
            <a:pPr lvl="1" eaLnBrk="1" hangingPunct="1"/>
            <a:r>
              <a:rPr lang="en-US" b="0" smtClean="0">
                <a:latin typeface="Arial" charset="0"/>
                <a:cs typeface="Arial" charset="0"/>
              </a:rPr>
              <a:t>Traditional backup growth 1-8%</a:t>
            </a:r>
          </a:p>
          <a:p>
            <a:pPr lvl="1" eaLnBrk="1" hangingPunct="1"/>
            <a:r>
              <a:rPr lang="en-US" b="0" smtClean="0">
                <a:latin typeface="Arial" charset="0"/>
                <a:cs typeface="Arial" charset="0"/>
              </a:rPr>
              <a:t>Backup as service growth </a:t>
            </a:r>
            <a:r>
              <a:rPr lang="en-US" sz="3600" smtClean="0">
                <a:latin typeface="Arial" charset="0"/>
                <a:cs typeface="Arial" charset="0"/>
              </a:rPr>
              <a:t>33-40%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IBM TSM opportunity</a:t>
            </a:r>
          </a:p>
        </p:txBody>
      </p:sp>
      <p:sp>
        <p:nvSpPr>
          <p:cNvPr id="5017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2888" y="1208088"/>
            <a:ext cx="8448675" cy="4578350"/>
          </a:xfrm>
        </p:spPr>
        <p:txBody>
          <a:bodyPr/>
          <a:lstStyle/>
          <a:p>
            <a:pPr eaLnBrk="1" hangingPunct="1"/>
            <a:r>
              <a:rPr lang="en-US" b="0" smtClean="0">
                <a:latin typeface="Arial" charset="0"/>
                <a:cs typeface="Arial" charset="0"/>
              </a:rPr>
              <a:t>Turn your IBM TSM 180</a:t>
            </a:r>
            <a:r>
              <a:rPr lang="en-US" b="0" smtClean="0">
                <a:latin typeface="Arial" charset="0"/>
                <a:cs typeface="Arial" charset="0"/>
                <a:sym typeface="Symbol" pitchFamily="18" charset="2"/>
              </a:rPr>
              <a:t> degrees</a:t>
            </a:r>
            <a:r>
              <a:rPr lang="en-US" b="0" smtClean="0">
                <a:latin typeface="Arial" charset="0"/>
                <a:cs typeface="Arial" charset="0"/>
              </a:rPr>
              <a:t> around</a:t>
            </a:r>
          </a:p>
          <a:p>
            <a:pPr eaLnBrk="1" hangingPunct="1"/>
            <a:r>
              <a:rPr lang="en-US" b="0" smtClean="0">
                <a:latin typeface="Arial" charset="0"/>
                <a:cs typeface="Arial" charset="0"/>
              </a:rPr>
              <a:t>From cost to REVENUE</a:t>
            </a:r>
          </a:p>
          <a:p>
            <a:pPr eaLnBrk="1" hangingPunct="1"/>
            <a:endParaRPr lang="en-US" b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The TSM Portal for Cloud</a:t>
            </a:r>
          </a:p>
        </p:txBody>
      </p:sp>
      <p:sp>
        <p:nvSpPr>
          <p:cNvPr id="5222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2888" y="1208088"/>
            <a:ext cx="8448675" cy="4578350"/>
          </a:xfrm>
        </p:spPr>
        <p:txBody>
          <a:bodyPr/>
          <a:lstStyle/>
          <a:p>
            <a:pPr eaLnBrk="1" hangingPunct="1"/>
            <a:r>
              <a:rPr lang="en-US" b="0" smtClean="0">
                <a:latin typeface="Arial" charset="0"/>
                <a:cs typeface="Arial" charset="0"/>
              </a:rPr>
              <a:t>IBM Tivoli provides the technical platform</a:t>
            </a:r>
          </a:p>
          <a:p>
            <a:pPr eaLnBrk="1" hangingPunct="1"/>
            <a:r>
              <a:rPr lang="en-US" b="0" smtClean="0">
                <a:latin typeface="Arial" charset="0"/>
                <a:cs typeface="Arial" charset="0"/>
              </a:rPr>
              <a:t>IBM Tivoli provides Capacity licensing</a:t>
            </a:r>
          </a:p>
          <a:p>
            <a:pPr eaLnBrk="1" hangingPunct="1"/>
            <a:r>
              <a:rPr lang="en-US" b="0" smtClean="0">
                <a:latin typeface="Arial" charset="0"/>
                <a:cs typeface="Arial" charset="0"/>
              </a:rPr>
              <a:t>The TSM Portal provides the business model:</a:t>
            </a:r>
          </a:p>
          <a:p>
            <a:pPr lvl="1" eaLnBrk="1" hangingPunct="1"/>
            <a:r>
              <a:rPr lang="en-US" b="0" smtClean="0">
                <a:latin typeface="Arial" charset="0"/>
                <a:cs typeface="Arial" charset="0"/>
              </a:rPr>
              <a:t>Client side deployment</a:t>
            </a:r>
          </a:p>
          <a:p>
            <a:pPr lvl="1" eaLnBrk="1" hangingPunct="1"/>
            <a:r>
              <a:rPr lang="en-US" b="0" smtClean="0">
                <a:latin typeface="Arial" charset="0"/>
                <a:cs typeface="Arial" charset="0"/>
              </a:rPr>
              <a:t>Easy to understand reporting</a:t>
            </a:r>
          </a:p>
          <a:p>
            <a:pPr lvl="1" eaLnBrk="1" hangingPunct="1"/>
            <a:r>
              <a:rPr lang="en-US" b="0" smtClean="0">
                <a:latin typeface="Arial" charset="0"/>
                <a:cs typeface="Arial" charset="0"/>
              </a:rPr>
              <a:t>Flexible billing</a:t>
            </a:r>
          </a:p>
          <a:p>
            <a:pPr lvl="1" eaLnBrk="1" hangingPunct="1"/>
            <a:r>
              <a:rPr lang="en-US" b="0" smtClean="0">
                <a:latin typeface="Arial" charset="0"/>
                <a:cs typeface="Arial" charset="0"/>
              </a:rPr>
              <a:t>OEM Channel setup support</a:t>
            </a:r>
          </a:p>
          <a:p>
            <a:pPr lvl="1" eaLnBrk="1" hangingPunct="1"/>
            <a:r>
              <a:rPr lang="en-US" b="0" smtClean="0">
                <a:latin typeface="Arial" charset="0"/>
                <a:cs typeface="Arial" charset="0"/>
              </a:rPr>
              <a:t>No client side enterprise complexity</a:t>
            </a:r>
          </a:p>
          <a:p>
            <a:pPr eaLnBrk="1" hangingPunct="1"/>
            <a:endParaRPr lang="en-US" b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Effective go to market model</a:t>
            </a:r>
          </a:p>
        </p:txBody>
      </p:sp>
      <p:pic>
        <p:nvPicPr>
          <p:cNvPr id="54274" name="Billed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713" y="1208088"/>
            <a:ext cx="5281612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smtClean="0"/>
          </a:p>
        </p:txBody>
      </p:sp>
      <p:pic>
        <p:nvPicPr>
          <p:cNvPr id="2662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70988" cy="590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5986463"/>
            <a:ext cx="363696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3132138" y="1844675"/>
            <a:ext cx="5778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7200">
                <a:solidFill>
                  <a:srgbClr val="3A81AE"/>
                </a:solidFill>
                <a:latin typeface="HelveticaNeue BlackCond"/>
                <a:cs typeface="Adobe Hebrew" pitchFamily="18" charset="-79"/>
              </a:rPr>
              <a:t>RIMIN DUTT</a:t>
            </a:r>
          </a:p>
          <a:p>
            <a:pPr algn="ctr"/>
            <a:r>
              <a:rPr lang="en-AU" sz="4000">
                <a:solidFill>
                  <a:schemeClr val="bg1"/>
                </a:solidFill>
                <a:latin typeface="HelveticaNeue BlackCond"/>
                <a:cs typeface="Adobe Hebrew" pitchFamily="18" charset="-79"/>
              </a:rPr>
              <a:t>Senior Editor ARN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3193">
            <a:off x="-3719513" y="-677863"/>
            <a:ext cx="8928101" cy="8116888"/>
          </a:xfrm>
          <a:prstGeom prst="rect">
            <a:avLst/>
          </a:prstGeom>
          <a:effectLst>
            <a:outerShdw blurRad="50800" dist="508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Private TSM Cloud enabler</a:t>
            </a:r>
          </a:p>
        </p:txBody>
      </p:sp>
      <p:pic>
        <p:nvPicPr>
          <p:cNvPr id="56322" name="Billed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1004888"/>
            <a:ext cx="715645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2"/>
          <p:cNvSpPr>
            <a:spLocks noGrp="1"/>
          </p:cNvSpPr>
          <p:nvPr>
            <p:ph type="title"/>
          </p:nvPr>
        </p:nvSpPr>
        <p:spPr>
          <a:xfrm>
            <a:off x="409575" y="1382713"/>
            <a:ext cx="8734425" cy="2065337"/>
          </a:xfrm>
        </p:spPr>
        <p:txBody>
          <a:bodyPr/>
          <a:lstStyle/>
          <a:p>
            <a:pPr eaLnBrk="1" hangingPunct="1"/>
            <a:r>
              <a:rPr lang="en-US" sz="4800" smtClean="0">
                <a:cs typeface="Arial" charset="0"/>
              </a:rPr>
              <a:t>Intuitive</a:t>
            </a:r>
            <a:r>
              <a:rPr lang="en-US" sz="6600" smtClean="0">
                <a:cs typeface="Arial" charset="0"/>
              </a:rPr>
              <a:t/>
            </a:r>
            <a:br>
              <a:rPr lang="en-US" sz="6600" smtClean="0">
                <a:cs typeface="Arial" charset="0"/>
              </a:rPr>
            </a:br>
            <a:r>
              <a:rPr lang="en-US" sz="8800" smtClean="0">
                <a:cs typeface="Arial" charset="0"/>
              </a:rPr>
              <a:t>user interface</a:t>
            </a:r>
            <a:br>
              <a:rPr lang="en-US" sz="8800" smtClean="0">
                <a:cs typeface="Arial" charset="0"/>
              </a:rPr>
            </a:br>
            <a:r>
              <a:rPr lang="en-US" smtClean="0">
                <a:cs typeface="Arial" charset="0"/>
              </a:rPr>
              <a:t>takes out all enterprise complexity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cs typeface="Arial" charset="0"/>
              </a:rPr>
              <a:t>Billing system</a:t>
            </a:r>
            <a:endParaRPr lang="en-US" smtClean="0">
              <a:cs typeface="Arial" charset="0"/>
            </a:endParaRPr>
          </a:p>
        </p:txBody>
      </p:sp>
      <p:sp>
        <p:nvSpPr>
          <p:cNvPr id="60418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242888" y="1208088"/>
            <a:ext cx="8448675" cy="4578350"/>
          </a:xfrm>
        </p:spPr>
        <p:txBody>
          <a:bodyPr/>
          <a:lstStyle/>
          <a:p>
            <a:pPr eaLnBrk="1" hangingPunct="1"/>
            <a:r>
              <a:rPr lang="da-DK" sz="2400" smtClean="0">
                <a:latin typeface="Arial" charset="0"/>
                <a:cs typeface="Arial" charset="0"/>
              </a:rPr>
              <a:t>The TSM Portal includes a billing system</a:t>
            </a:r>
          </a:p>
          <a:p>
            <a:pPr eaLnBrk="1" hangingPunct="1"/>
            <a:r>
              <a:rPr lang="da-DK" sz="2400" smtClean="0">
                <a:latin typeface="Arial" charset="0"/>
                <a:cs typeface="Arial" charset="0"/>
              </a:rPr>
              <a:t>CSV billing files are created for all entities</a:t>
            </a:r>
          </a:p>
          <a:p>
            <a:pPr eaLnBrk="1" hangingPunct="1"/>
            <a:r>
              <a:rPr lang="da-DK" sz="2400" smtClean="0">
                <a:latin typeface="Arial" charset="0"/>
                <a:cs typeface="Arial" charset="0"/>
              </a:rPr>
              <a:t>Flexible way to set charge back on all levels</a:t>
            </a:r>
          </a:p>
          <a:p>
            <a:pPr eaLnBrk="1" hangingPunct="1"/>
            <a:endParaRPr lang="da-DK" sz="2400" smtClean="0">
              <a:latin typeface="Arial" charset="0"/>
              <a:cs typeface="Arial" charset="0"/>
            </a:endParaRPr>
          </a:p>
        </p:txBody>
      </p:sp>
      <p:pic>
        <p:nvPicPr>
          <p:cNvPr id="60419" name="Picture 6" descr="Description: Billed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2636838"/>
            <a:ext cx="4352925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Quick access to all functionality</a:t>
            </a:r>
          </a:p>
        </p:txBody>
      </p:sp>
      <p:sp>
        <p:nvSpPr>
          <p:cNvPr id="62466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242888" y="1208088"/>
            <a:ext cx="8448675" cy="457835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Short cuts and drop down menu gives easy access to all functions in the portal</a:t>
            </a:r>
          </a:p>
        </p:txBody>
      </p:sp>
      <p:pic>
        <p:nvPicPr>
          <p:cNvPr id="62467" name="Billede 4" descr="Screenshot_Function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316163"/>
            <a:ext cx="8461375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Daily reports</a:t>
            </a:r>
          </a:p>
        </p:txBody>
      </p:sp>
      <p:sp>
        <p:nvSpPr>
          <p:cNvPr id="6451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242888" y="1208088"/>
            <a:ext cx="8448675" cy="457835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Access to most recent and historical reports. </a:t>
            </a:r>
          </a:p>
        </p:txBody>
      </p:sp>
      <p:pic>
        <p:nvPicPr>
          <p:cNvPr id="64515" name="Billede 4" descr="Screenshot_Reportda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2000250"/>
            <a:ext cx="888365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End customer report</a:t>
            </a:r>
          </a:p>
        </p:txBody>
      </p:sp>
      <p:sp>
        <p:nvSpPr>
          <p:cNvPr id="66562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242888" y="1208088"/>
            <a:ext cx="8448675" cy="457835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All reports are user friendly and easy to understand </a:t>
            </a:r>
            <a:br>
              <a:rPr lang="en-US" sz="2000" smtClean="0">
                <a:latin typeface="Arial" charset="0"/>
                <a:cs typeface="Arial" charset="0"/>
              </a:rPr>
            </a:br>
            <a:r>
              <a:rPr lang="en-US" sz="2000" smtClean="0">
                <a:latin typeface="Arial" charset="0"/>
                <a:cs typeface="Arial" charset="0"/>
              </a:rPr>
              <a:t>– even for non-technical people.</a:t>
            </a:r>
          </a:p>
        </p:txBody>
      </p:sp>
      <p:pic>
        <p:nvPicPr>
          <p:cNvPr id="66563" name="Billede 4" descr="Screenshot_Customerrep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2014538"/>
            <a:ext cx="4843462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OEM branding</a:t>
            </a:r>
          </a:p>
        </p:txBody>
      </p:sp>
      <p:sp>
        <p:nvSpPr>
          <p:cNvPr id="68610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242888" y="1208088"/>
            <a:ext cx="8448675" cy="457835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OEM branding of the portal and all reports.</a:t>
            </a:r>
          </a:p>
        </p:txBody>
      </p:sp>
      <p:pic>
        <p:nvPicPr>
          <p:cNvPr id="68611" name="Billede 5" descr="Billede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" y="1749425"/>
            <a:ext cx="72977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Billede 8" descr="Screenshot_Partnerreport.png"/>
          <p:cNvPicPr>
            <a:picLocks noChangeAspect="1"/>
          </p:cNvPicPr>
          <p:nvPr/>
        </p:nvPicPr>
        <p:blipFill>
          <a:blip r:embed="rId4"/>
          <a:srcRect t="30208" b="22917"/>
          <a:stretch>
            <a:fillRect/>
          </a:stretch>
        </p:blipFill>
        <p:spPr bwMode="auto">
          <a:xfrm>
            <a:off x="1982788" y="2449513"/>
            <a:ext cx="6977062" cy="33956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cs typeface="Arial" charset="0"/>
              </a:rPr>
              <a:t>Business intelligence reports</a:t>
            </a:r>
            <a:endParaRPr lang="en-US" smtClean="0">
              <a:cs typeface="Arial" charset="0"/>
            </a:endParaRPr>
          </a:p>
        </p:txBody>
      </p:sp>
      <p:sp>
        <p:nvSpPr>
          <p:cNvPr id="70658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242888" y="1208088"/>
            <a:ext cx="8448675" cy="457835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BI reports add great overview</a:t>
            </a:r>
          </a:p>
        </p:txBody>
      </p:sp>
      <p:pic>
        <p:nvPicPr>
          <p:cNvPr id="70659" name="Billed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1693863"/>
            <a:ext cx="8072438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2"/>
          <p:cNvSpPr>
            <a:spLocks noGrp="1"/>
          </p:cNvSpPr>
          <p:nvPr>
            <p:ph type="title"/>
          </p:nvPr>
        </p:nvSpPr>
        <p:spPr>
          <a:xfrm>
            <a:off x="409575" y="3965575"/>
            <a:ext cx="8734425" cy="2065338"/>
          </a:xfrm>
        </p:spPr>
        <p:txBody>
          <a:bodyPr/>
          <a:lstStyle/>
          <a:p>
            <a:pPr eaLnBrk="1" hangingPunct="1"/>
            <a:r>
              <a:rPr lang="en-US" sz="4800" smtClean="0">
                <a:cs typeface="Arial" charset="0"/>
              </a:rPr>
              <a:t>Interested?</a:t>
            </a:r>
            <a:br>
              <a:rPr lang="en-US" sz="4800" smtClean="0">
                <a:cs typeface="Arial" charset="0"/>
              </a:rPr>
            </a:br>
            <a:r>
              <a:rPr lang="en-US" sz="4800" smtClean="0">
                <a:cs typeface="Arial" charset="0"/>
              </a:rPr>
              <a:t/>
            </a:r>
            <a:br>
              <a:rPr lang="en-US" sz="4800" smtClean="0">
                <a:cs typeface="Arial" charset="0"/>
              </a:rPr>
            </a:br>
            <a:r>
              <a:rPr lang="en-US" sz="4800" smtClean="0">
                <a:cs typeface="Arial" charset="0"/>
              </a:rPr>
              <a:t>Contact information</a:t>
            </a:r>
            <a:br>
              <a:rPr lang="en-US" sz="4800" smtClean="0">
                <a:cs typeface="Arial" charset="0"/>
              </a:rPr>
            </a:br>
            <a:r>
              <a:rPr lang="da-DK" sz="2400" b="1" smtClean="0">
                <a:ea typeface="MS PGothic" pitchFamily="34" charset="-128"/>
                <a:cs typeface="Arial" charset="0"/>
              </a:rPr>
              <a:t>Thomas Bak</a:t>
            </a:r>
            <a:br>
              <a:rPr lang="da-DK" sz="2400" b="1" smtClean="0">
                <a:ea typeface="MS PGothic" pitchFamily="34" charset="-128"/>
                <a:cs typeface="Arial" charset="0"/>
              </a:rPr>
            </a:br>
            <a:r>
              <a:rPr lang="da-DK" sz="2400" smtClean="0">
                <a:ea typeface="MS PGothic" pitchFamily="34" charset="-128"/>
                <a:cs typeface="Arial" charset="0"/>
              </a:rPr>
              <a:t>CSO &amp; Partner</a:t>
            </a:r>
            <a:br>
              <a:rPr lang="da-DK" sz="2400" smtClean="0">
                <a:ea typeface="MS PGothic" pitchFamily="34" charset="-128"/>
                <a:cs typeface="Arial" charset="0"/>
              </a:rPr>
            </a:br>
            <a:r>
              <a:rPr lang="da-DK" sz="2400" smtClean="0">
                <a:ea typeface="MS PGothic" pitchFamily="34" charset="-128"/>
                <a:cs typeface="Arial" charset="0"/>
              </a:rPr>
              <a:t/>
            </a:r>
            <a:br>
              <a:rPr lang="da-DK" sz="2400" smtClean="0">
                <a:ea typeface="MS PGothic" pitchFamily="34" charset="-128"/>
                <a:cs typeface="Arial" charset="0"/>
              </a:rPr>
            </a:br>
            <a:r>
              <a:rPr lang="da-DK" sz="2400" smtClean="0">
                <a:ea typeface="MS PGothic" pitchFamily="34" charset="-128"/>
                <a:cs typeface="Arial" charset="0"/>
              </a:rPr>
              <a:t>+45 4090 6979</a:t>
            </a:r>
            <a:br>
              <a:rPr lang="da-DK" sz="2400" smtClean="0">
                <a:ea typeface="MS PGothic" pitchFamily="34" charset="-128"/>
                <a:cs typeface="Arial" charset="0"/>
              </a:rPr>
            </a:br>
            <a:r>
              <a:rPr lang="da-DK" sz="2400" smtClean="0">
                <a:ea typeface="MS PGothic" pitchFamily="34" charset="-128"/>
                <a:cs typeface="Arial" charset="0"/>
              </a:rPr>
              <a:t>tba@front-safe.dk</a:t>
            </a:r>
            <a:r>
              <a:rPr lang="da-DK" smtClean="0">
                <a:ea typeface="MS PGothic" pitchFamily="34" charset="-128"/>
                <a:cs typeface="Arial" charset="0"/>
              </a:rPr>
              <a:t/>
            </a:r>
            <a:br>
              <a:rPr lang="da-DK" smtClean="0">
                <a:ea typeface="MS PGothic" pitchFamily="34" charset="-128"/>
                <a:cs typeface="Arial" charset="0"/>
              </a:rPr>
            </a:br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2"/>
          <p:cNvSpPr>
            <a:spLocks noGrp="1"/>
          </p:cNvSpPr>
          <p:nvPr>
            <p:ph type="title" idx="4294967295"/>
          </p:nvPr>
        </p:nvSpPr>
        <p:spPr>
          <a:xfrm>
            <a:off x="558800" y="1006475"/>
            <a:ext cx="8369300" cy="2065338"/>
          </a:xfrm>
        </p:spPr>
        <p:txBody>
          <a:bodyPr lIns="0" anchor="b"/>
          <a:lstStyle/>
          <a:p>
            <a:pPr eaLnBrk="1" hangingPunct="1"/>
            <a:r>
              <a:rPr lang="en-US" sz="5400" smtClean="0">
                <a:cs typeface="Arial" charset="0"/>
              </a:rPr>
              <a:t>Thank You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smtClean="0"/>
          </a:p>
        </p:txBody>
      </p:sp>
      <p:pic>
        <p:nvPicPr>
          <p:cNvPr id="2765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70988" cy="590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5986463"/>
            <a:ext cx="363696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3132138" y="665163"/>
            <a:ext cx="60388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4000">
                <a:solidFill>
                  <a:srgbClr val="3A81AE"/>
                </a:solidFill>
                <a:latin typeface="HelveticaNeue BlackCond"/>
                <a:cs typeface="Adobe Hebrew" pitchFamily="18" charset="-79"/>
              </a:rPr>
              <a:t>CAM WAYLAND</a:t>
            </a:r>
          </a:p>
          <a:p>
            <a:pPr algn="ctr"/>
            <a:r>
              <a:rPr lang="en-AU" sz="2000">
                <a:solidFill>
                  <a:schemeClr val="bg1"/>
                </a:solidFill>
                <a:latin typeface="HelveticaNeue BlackCond"/>
                <a:cs typeface="Adobe Hebrew" pitchFamily="18" charset="-79"/>
              </a:rPr>
              <a:t>Co-founder &amp; Director</a:t>
            </a:r>
          </a:p>
          <a:p>
            <a:pPr algn="ctr"/>
            <a:r>
              <a:rPr lang="en-AU" sz="2000">
                <a:solidFill>
                  <a:schemeClr val="bg1"/>
                </a:solidFill>
                <a:latin typeface="HelveticaNeue BlackCond"/>
                <a:cs typeface="Adobe Hebrew" pitchFamily="18" charset="-79"/>
              </a:rPr>
              <a:t>Channel Dynamics</a:t>
            </a:r>
          </a:p>
        </p:txBody>
      </p: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3132138" y="2349500"/>
            <a:ext cx="60388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4000">
                <a:solidFill>
                  <a:srgbClr val="3A81AE"/>
                </a:solidFill>
                <a:latin typeface="HelveticaNeue BlackCond"/>
                <a:cs typeface="Adobe Hebrew" pitchFamily="18" charset="-79"/>
              </a:rPr>
              <a:t>THOMAS BAK</a:t>
            </a:r>
            <a:endParaRPr lang="en-AU" sz="4000">
              <a:latin typeface="Calibri" pitchFamily="34" charset="0"/>
            </a:endParaRPr>
          </a:p>
          <a:p>
            <a:pPr algn="ctr"/>
            <a:r>
              <a:rPr lang="en-AU" sz="2000">
                <a:solidFill>
                  <a:schemeClr val="bg1"/>
                </a:solidFill>
                <a:latin typeface="HelveticaNeue BlackCond"/>
                <a:cs typeface="Adobe Hebrew" pitchFamily="18" charset="-79"/>
              </a:rPr>
              <a:t>Co-founder &amp; Partner</a:t>
            </a:r>
          </a:p>
          <a:p>
            <a:pPr algn="ctr"/>
            <a:r>
              <a:rPr lang="en-AU" sz="2000">
                <a:solidFill>
                  <a:schemeClr val="bg1"/>
                </a:solidFill>
                <a:latin typeface="HelveticaNeue BlackCond"/>
                <a:cs typeface="Adobe Hebrew" pitchFamily="18" charset="-79"/>
              </a:rPr>
              <a:t>Front-Safe</a:t>
            </a:r>
          </a:p>
        </p:txBody>
      </p: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3203575" y="3933825"/>
            <a:ext cx="596741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4000">
                <a:solidFill>
                  <a:srgbClr val="3A81AE"/>
                </a:solidFill>
                <a:latin typeface="HelveticaNeue BlackCond"/>
                <a:cs typeface="Adobe Hebrew" pitchFamily="18" charset="-79"/>
              </a:rPr>
              <a:t>ROB M</a:t>
            </a:r>
            <a:r>
              <a:rPr lang="en-AU" sz="3600">
                <a:solidFill>
                  <a:srgbClr val="3A81AE"/>
                </a:solidFill>
                <a:latin typeface="HelveticaNeue BlackCond"/>
                <a:cs typeface="Adobe Hebrew" pitchFamily="18" charset="-79"/>
              </a:rPr>
              <a:t>AC</a:t>
            </a:r>
            <a:r>
              <a:rPr lang="en-AU" sz="4000">
                <a:solidFill>
                  <a:srgbClr val="3A81AE"/>
                </a:solidFill>
                <a:latin typeface="HelveticaNeue BlackCond"/>
                <a:cs typeface="Adobe Hebrew" pitchFamily="18" charset="-79"/>
              </a:rPr>
              <a:t>E</a:t>
            </a:r>
            <a:r>
              <a:rPr lang="en-AU" sz="3600">
                <a:solidFill>
                  <a:srgbClr val="3A81AE"/>
                </a:solidFill>
                <a:latin typeface="HelveticaNeue BlackCond"/>
                <a:cs typeface="Adobe Hebrew" pitchFamily="18" charset="-79"/>
              </a:rPr>
              <a:t>ACHERN</a:t>
            </a:r>
            <a:endParaRPr lang="en-AU" sz="3600">
              <a:latin typeface="Calibri" pitchFamily="34" charset="0"/>
            </a:endParaRPr>
          </a:p>
          <a:p>
            <a:pPr algn="ctr"/>
            <a:r>
              <a:rPr lang="en-AU" sz="2000">
                <a:solidFill>
                  <a:schemeClr val="bg1"/>
                </a:solidFill>
                <a:latin typeface="HelveticaNeue BlackCond"/>
                <a:cs typeface="Adobe Hebrew" pitchFamily="18" charset="-79"/>
              </a:rPr>
              <a:t>IBM Tivoli Storage Software Leader</a:t>
            </a:r>
          </a:p>
          <a:p>
            <a:pPr algn="ctr"/>
            <a:r>
              <a:rPr lang="en-AU" sz="2000">
                <a:solidFill>
                  <a:schemeClr val="bg1"/>
                </a:solidFill>
                <a:latin typeface="HelveticaNeue BlackCond"/>
                <a:cs typeface="Adobe Hebrew" pitchFamily="18" charset="-79"/>
              </a:rPr>
              <a:t>Australian and New Zealand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3193">
            <a:off x="-3719513" y="-677863"/>
            <a:ext cx="8928101" cy="8116888"/>
          </a:xfrm>
          <a:prstGeom prst="rect">
            <a:avLst/>
          </a:prstGeom>
          <a:effectLst>
            <a:outerShdw blurRad="50800" dist="508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smtClean="0"/>
          </a:p>
        </p:txBody>
      </p:sp>
      <p:pic>
        <p:nvPicPr>
          <p:cNvPr id="7680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70988" cy="590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5986463"/>
            <a:ext cx="363696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Box 6"/>
          <p:cNvSpPr txBox="1">
            <a:spLocks noChangeArrowheads="1"/>
          </p:cNvSpPr>
          <p:nvPr/>
        </p:nvSpPr>
        <p:spPr bwMode="auto">
          <a:xfrm>
            <a:off x="2627313" y="1844675"/>
            <a:ext cx="6516687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6600">
                <a:solidFill>
                  <a:srgbClr val="3A81AE"/>
                </a:solidFill>
                <a:latin typeface="HelveticaNeue BlackCond"/>
                <a:cs typeface="Adobe Hebrew" pitchFamily="18" charset="-79"/>
              </a:rPr>
              <a:t>ROB</a:t>
            </a:r>
            <a:r>
              <a:rPr lang="en-AU" sz="7200">
                <a:solidFill>
                  <a:srgbClr val="3A81AE"/>
                </a:solidFill>
                <a:latin typeface="HelveticaNeue BlackCond"/>
                <a:cs typeface="Adobe Hebrew" pitchFamily="18" charset="-79"/>
              </a:rPr>
              <a:t> </a:t>
            </a:r>
            <a:r>
              <a:rPr lang="en-AU" sz="6600">
                <a:solidFill>
                  <a:srgbClr val="3A81AE"/>
                </a:solidFill>
                <a:latin typeface="HelveticaNeue BlackCond"/>
                <a:cs typeface="Adobe Hebrew" pitchFamily="18" charset="-79"/>
              </a:rPr>
              <a:t>M</a:t>
            </a:r>
            <a:r>
              <a:rPr lang="en-AU" sz="6000">
                <a:solidFill>
                  <a:srgbClr val="3A81AE"/>
                </a:solidFill>
                <a:latin typeface="HelveticaNeue BlackCond"/>
                <a:cs typeface="Adobe Hebrew" pitchFamily="18" charset="-79"/>
              </a:rPr>
              <a:t>AC</a:t>
            </a:r>
            <a:r>
              <a:rPr lang="en-AU" sz="6600">
                <a:solidFill>
                  <a:srgbClr val="3A81AE"/>
                </a:solidFill>
                <a:latin typeface="HelveticaNeue BlackCond"/>
                <a:cs typeface="Adobe Hebrew" pitchFamily="18" charset="-79"/>
              </a:rPr>
              <a:t>E</a:t>
            </a:r>
            <a:r>
              <a:rPr lang="en-AU" sz="6000">
                <a:solidFill>
                  <a:srgbClr val="3A81AE"/>
                </a:solidFill>
                <a:latin typeface="HelveticaNeue BlackCond"/>
                <a:cs typeface="Adobe Hebrew" pitchFamily="18" charset="-79"/>
              </a:rPr>
              <a:t>ACHERN</a:t>
            </a:r>
            <a:endParaRPr lang="en-AU" sz="6000">
              <a:latin typeface="Calibri" pitchFamily="34" charset="0"/>
            </a:endParaRPr>
          </a:p>
          <a:p>
            <a:pPr algn="ctr"/>
            <a:r>
              <a:rPr lang="en-AU" sz="3200">
                <a:solidFill>
                  <a:schemeClr val="bg1"/>
                </a:solidFill>
                <a:latin typeface="HelveticaNeue BlackCond"/>
                <a:cs typeface="Adobe Hebrew" pitchFamily="18" charset="-79"/>
              </a:rPr>
              <a:t>IBM Tivoli Storage </a:t>
            </a:r>
          </a:p>
          <a:p>
            <a:pPr algn="ctr"/>
            <a:r>
              <a:rPr lang="en-AU" sz="3200">
                <a:solidFill>
                  <a:schemeClr val="bg1"/>
                </a:solidFill>
                <a:latin typeface="HelveticaNeue BlackCond"/>
                <a:cs typeface="Adobe Hebrew" pitchFamily="18" charset="-79"/>
              </a:rPr>
              <a:t>Software Leader</a:t>
            </a:r>
          </a:p>
          <a:p>
            <a:pPr algn="ctr"/>
            <a:r>
              <a:rPr lang="en-AU" sz="3200">
                <a:solidFill>
                  <a:schemeClr val="bg1"/>
                </a:solidFill>
                <a:latin typeface="HelveticaNeue BlackCond"/>
                <a:cs typeface="Adobe Hebrew" pitchFamily="18" charset="-79"/>
              </a:rPr>
              <a:t>Australian and New Zealand</a:t>
            </a:r>
          </a:p>
          <a:p>
            <a:r>
              <a:rPr lang="en-AU" sz="4000">
                <a:latin typeface="Calibri" pitchFamily="34" charset="0"/>
              </a:rPr>
              <a:t/>
            </a:r>
            <a:br>
              <a:rPr lang="en-AU" sz="4000">
                <a:latin typeface="Calibri" pitchFamily="34" charset="0"/>
              </a:rPr>
            </a:br>
            <a:endParaRPr lang="en-AU" sz="4000">
              <a:solidFill>
                <a:schemeClr val="bg1"/>
              </a:solidFill>
              <a:latin typeface="HelveticaNeue BlackCond"/>
              <a:cs typeface="Adobe Hebrew" pitchFamily="18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3193">
            <a:off x="-3719513" y="-677863"/>
            <a:ext cx="8928101" cy="8116888"/>
          </a:xfrm>
          <a:prstGeom prst="rect">
            <a:avLst/>
          </a:prstGeom>
          <a:effectLst>
            <a:outerShdw blurRad="50800" dist="508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cs typeface="Arial" charset="0"/>
              </a:rPr>
              <a:t>What Next</a:t>
            </a:r>
          </a:p>
        </p:txBody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Arial" charset="0"/>
              <a:buAutoNum type="arabicPeriod"/>
            </a:pPr>
            <a:r>
              <a:rPr lang="en-AU" sz="2400" b="0" smtClean="0">
                <a:latin typeface="Arial" charset="0"/>
                <a:cs typeface="Arial" charset="0"/>
              </a:rPr>
              <a:t>Why IBM?</a:t>
            </a:r>
          </a:p>
          <a:p>
            <a:pPr marL="992188" lvl="1" indent="-457200" eaLnBrk="1" hangingPunct="1"/>
            <a:r>
              <a:rPr lang="en-AU" sz="2000" b="0" smtClean="0">
                <a:latin typeface="Arial" charset="0"/>
                <a:cs typeface="Arial" charset="0"/>
              </a:rPr>
              <a:t>TSM is a leading solution </a:t>
            </a:r>
          </a:p>
          <a:p>
            <a:pPr marL="992188" lvl="1" indent="-457200" eaLnBrk="1" hangingPunct="1"/>
            <a:r>
              <a:rPr lang="en-AU" sz="2000" b="0" smtClean="0">
                <a:latin typeface="Arial" charset="0"/>
                <a:cs typeface="Arial" charset="0"/>
              </a:rPr>
              <a:t>Already have BaaS?</a:t>
            </a:r>
          </a:p>
          <a:p>
            <a:pPr marL="1381125" lvl="2" indent="-381000" eaLnBrk="1" hangingPunct="1"/>
            <a:r>
              <a:rPr lang="en-AU" sz="1800" b="0" smtClean="0">
                <a:latin typeface="Arial" charset="0"/>
                <a:cs typeface="Arial" charset="0"/>
              </a:rPr>
              <a:t>IBM has tools to analyse what you've got </a:t>
            </a:r>
          </a:p>
          <a:p>
            <a:pPr marL="1381125" lvl="2" indent="-381000" eaLnBrk="1" hangingPunct="1"/>
            <a:r>
              <a:rPr lang="en-AU" sz="1800" b="0" smtClean="0">
                <a:latin typeface="Arial" charset="0"/>
                <a:cs typeface="Arial" charset="0"/>
              </a:rPr>
              <a:t>Understand the how IBM solutions can reduce the tapes, disks, drives, effort!</a:t>
            </a:r>
          </a:p>
          <a:p>
            <a:pPr marL="1381125" lvl="2" indent="-381000" eaLnBrk="1" hangingPunct="1"/>
            <a:r>
              <a:rPr lang="en-AU" sz="1800" b="0" smtClean="0">
                <a:latin typeface="Arial" charset="0"/>
                <a:cs typeface="Arial" charset="0"/>
              </a:rPr>
              <a:t>Butterfly (no, it's not a codename)</a:t>
            </a:r>
          </a:p>
          <a:p>
            <a:pPr marL="533400" indent="-533400" eaLnBrk="1" hangingPunct="1"/>
            <a:endParaRPr lang="en-AU" sz="2400" b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25" y="495300"/>
            <a:ext cx="8550275" cy="5951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78850" name="Rectangle 12"/>
          <p:cNvSpPr>
            <a:spLocks noChangeArrowheads="1"/>
          </p:cNvSpPr>
          <p:nvPr/>
        </p:nvSpPr>
        <p:spPr bwMode="auto">
          <a:xfrm>
            <a:off x="127000" y="825500"/>
            <a:ext cx="1689100" cy="558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1600" b="1">
                <a:solidFill>
                  <a:srgbClr val="000000"/>
                </a:solidFill>
              </a:rPr>
              <a:t>Current </a:t>
            </a:r>
          </a:p>
          <a:p>
            <a:pPr algn="ctr"/>
            <a:r>
              <a:rPr lang="en-AU" sz="1600" b="1">
                <a:solidFill>
                  <a:srgbClr val="000000"/>
                </a:solidFill>
              </a:rPr>
              <a:t>environment</a:t>
            </a:r>
          </a:p>
        </p:txBody>
      </p:sp>
      <p:sp>
        <p:nvSpPr>
          <p:cNvPr id="78851" name="Rectangle 14"/>
          <p:cNvSpPr>
            <a:spLocks noChangeArrowheads="1"/>
          </p:cNvSpPr>
          <p:nvPr/>
        </p:nvSpPr>
        <p:spPr bwMode="auto">
          <a:xfrm>
            <a:off x="3797300" y="1041400"/>
            <a:ext cx="2044700" cy="558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AU" sz="1600" b="1">
                <a:solidFill>
                  <a:srgbClr val="000000"/>
                </a:solidFill>
              </a:rPr>
              <a:t>Reduction in </a:t>
            </a:r>
          </a:p>
          <a:p>
            <a:pPr algn="ctr" defTabSz="457200"/>
            <a:r>
              <a:rPr lang="en-AU" sz="1600" b="1">
                <a:solidFill>
                  <a:srgbClr val="000000"/>
                </a:solidFill>
              </a:rPr>
              <a:t>HW infrastructure</a:t>
            </a:r>
          </a:p>
        </p:txBody>
      </p:sp>
      <p:sp>
        <p:nvSpPr>
          <p:cNvPr id="78852" name="Rectangle 15"/>
          <p:cNvSpPr>
            <a:spLocks noChangeArrowheads="1"/>
          </p:cNvSpPr>
          <p:nvPr/>
        </p:nvSpPr>
        <p:spPr bwMode="auto">
          <a:xfrm>
            <a:off x="7099300" y="1536700"/>
            <a:ext cx="1549400" cy="558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AU" sz="1600" b="1">
                <a:solidFill>
                  <a:srgbClr val="000000"/>
                </a:solidFill>
              </a:rPr>
              <a:t>Benefits of </a:t>
            </a:r>
          </a:p>
          <a:p>
            <a:pPr algn="ctr" defTabSz="457200"/>
            <a:r>
              <a:rPr lang="en-AU" sz="1600" b="1">
                <a:solidFill>
                  <a:srgbClr val="000000"/>
                </a:solidFill>
              </a:rPr>
              <a:t>change</a:t>
            </a:r>
          </a:p>
        </p:txBody>
      </p:sp>
      <p:sp>
        <p:nvSpPr>
          <p:cNvPr id="78853" name="Rectangle 16"/>
          <p:cNvSpPr>
            <a:spLocks noChangeArrowheads="1"/>
          </p:cNvSpPr>
          <p:nvPr/>
        </p:nvSpPr>
        <p:spPr bwMode="auto">
          <a:xfrm>
            <a:off x="7099300" y="3149600"/>
            <a:ext cx="1778000" cy="558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AU" sz="1600" b="1">
                <a:solidFill>
                  <a:srgbClr val="000000"/>
                </a:solidFill>
              </a:rPr>
              <a:t>Operational</a:t>
            </a:r>
          </a:p>
          <a:p>
            <a:pPr algn="ctr" defTabSz="457200"/>
            <a:r>
              <a:rPr lang="en-AU" sz="1600" b="1">
                <a:solidFill>
                  <a:srgbClr val="000000"/>
                </a:solidFill>
              </a:rPr>
              <a:t>Issues resolved</a:t>
            </a:r>
          </a:p>
        </p:txBody>
      </p:sp>
      <p:sp>
        <p:nvSpPr>
          <p:cNvPr id="78854" name="Rectangle 17"/>
          <p:cNvSpPr>
            <a:spLocks noChangeArrowheads="1"/>
          </p:cNvSpPr>
          <p:nvPr/>
        </p:nvSpPr>
        <p:spPr bwMode="auto">
          <a:xfrm>
            <a:off x="2324100" y="3708400"/>
            <a:ext cx="1778000" cy="558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AU" sz="1600" b="1">
                <a:solidFill>
                  <a:srgbClr val="000000"/>
                </a:solidFill>
              </a:rPr>
              <a:t>Infrastructure &amp; </a:t>
            </a:r>
          </a:p>
          <a:p>
            <a:pPr algn="ctr" defTabSz="457200"/>
            <a:r>
              <a:rPr lang="en-AU" sz="1600" b="1">
                <a:solidFill>
                  <a:srgbClr val="000000"/>
                </a:solidFill>
              </a:rPr>
              <a:t>resource savings</a:t>
            </a:r>
          </a:p>
        </p:txBody>
      </p:sp>
      <p:sp>
        <p:nvSpPr>
          <p:cNvPr id="78855" name="Rectangle 18"/>
          <p:cNvSpPr>
            <a:spLocks noChangeArrowheads="1"/>
          </p:cNvSpPr>
          <p:nvPr/>
        </p:nvSpPr>
        <p:spPr bwMode="auto">
          <a:xfrm>
            <a:off x="3797300" y="6167438"/>
            <a:ext cx="1778000" cy="558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AU" sz="1600" b="1">
                <a:solidFill>
                  <a:srgbClr val="000000"/>
                </a:solidFill>
              </a:rPr>
              <a:t>Media </a:t>
            </a:r>
          </a:p>
          <a:p>
            <a:pPr algn="ctr" defTabSz="457200"/>
            <a:r>
              <a:rPr lang="en-AU" sz="1600" b="1">
                <a:solidFill>
                  <a:srgbClr val="000000"/>
                </a:solidFill>
              </a:rPr>
              <a:t>capacity savings</a:t>
            </a:r>
          </a:p>
        </p:txBody>
      </p:sp>
      <p:sp>
        <p:nvSpPr>
          <p:cNvPr id="78856" name="Rectangle 19"/>
          <p:cNvSpPr>
            <a:spLocks noChangeArrowheads="1"/>
          </p:cNvSpPr>
          <p:nvPr/>
        </p:nvSpPr>
        <p:spPr bwMode="auto">
          <a:xfrm>
            <a:off x="7366000" y="6103938"/>
            <a:ext cx="1778000" cy="558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AU" sz="1600" b="1">
                <a:solidFill>
                  <a:srgbClr val="000000"/>
                </a:solidFill>
              </a:rPr>
              <a:t>Migration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cs typeface="Arial" charset="0"/>
              </a:rPr>
              <a:t>What Next</a:t>
            </a:r>
          </a:p>
        </p:txBody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0" indent="-444500" eaLnBrk="1" hangingPunct="1">
              <a:buFont typeface="Arial" charset="0"/>
              <a:buNone/>
            </a:pPr>
            <a:r>
              <a:rPr lang="en-AU" sz="2000" b="0" smtClean="0">
                <a:latin typeface="Arial" charset="0"/>
                <a:cs typeface="Arial" charset="0"/>
              </a:rPr>
              <a:t>2. Join IBM's MSP Program to leverage:</a:t>
            </a:r>
          </a:p>
          <a:p>
            <a:pPr marL="901700" lvl="1" indent="-277813" eaLnBrk="1" hangingPunct="1"/>
            <a:r>
              <a:rPr lang="en-AU" sz="1800" b="0" smtClean="0">
                <a:latin typeface="Arial" charset="0"/>
                <a:cs typeface="Arial" charset="0"/>
              </a:rPr>
              <a:t>IBM’s brand pull and the breadth of IBM’s offerings portfolio </a:t>
            </a:r>
          </a:p>
          <a:p>
            <a:pPr marL="901700" lvl="1" indent="-277813" eaLnBrk="1" hangingPunct="1"/>
            <a:r>
              <a:rPr lang="en-AU" sz="1800" b="0" smtClean="0">
                <a:latin typeface="Arial" charset="0"/>
                <a:cs typeface="Arial" charset="0"/>
              </a:rPr>
              <a:t>Access to co-marketing </a:t>
            </a:r>
          </a:p>
          <a:p>
            <a:pPr marL="901700" lvl="1" indent="-277813" eaLnBrk="1" hangingPunct="1"/>
            <a:r>
              <a:rPr lang="en-AU" sz="1800" b="0" smtClean="0">
                <a:latin typeface="Arial" charset="0"/>
                <a:cs typeface="Arial" charset="0"/>
              </a:rPr>
              <a:t>Large partner ecosystem </a:t>
            </a:r>
          </a:p>
          <a:p>
            <a:pPr marL="901700" lvl="1" indent="-277813" eaLnBrk="1" hangingPunct="1"/>
            <a:r>
              <a:rPr lang="en-AU" sz="1800" b="0" smtClean="0">
                <a:latin typeface="Arial" charset="0"/>
                <a:cs typeface="Arial" charset="0"/>
              </a:rPr>
              <a:t>Flexible business models (ASL)</a:t>
            </a:r>
          </a:p>
          <a:p>
            <a:pPr marL="901700" lvl="1" indent="-277813" eaLnBrk="1" hangingPunct="1"/>
            <a:r>
              <a:rPr lang="en-AU" sz="1800" b="0" smtClean="0">
                <a:latin typeface="Arial" charset="0"/>
                <a:cs typeface="Arial" charset="0"/>
                <a:hlinkClick r:id="rId2"/>
              </a:rPr>
              <a:t>https://ibm.com/partnerworld/msp</a:t>
            </a:r>
            <a:endParaRPr lang="en-AU" sz="1800" b="0" smtClean="0">
              <a:latin typeface="Arial" charset="0"/>
              <a:cs typeface="Arial" charset="0"/>
            </a:endParaRPr>
          </a:p>
          <a:p>
            <a:pPr marL="901700" lvl="1" indent="-277813" eaLnBrk="1" hangingPunct="1"/>
            <a:endParaRPr lang="en-AU" sz="1800" b="0" smtClean="0">
              <a:latin typeface="Arial" charset="0"/>
              <a:cs typeface="Arial" charset="0"/>
            </a:endParaRPr>
          </a:p>
          <a:p>
            <a:pPr marL="901700" lvl="1" indent="-277813" eaLnBrk="1" hangingPunct="1"/>
            <a:r>
              <a:rPr lang="en-AU" sz="1800" b="0" smtClean="0">
                <a:latin typeface="Arial" charset="0"/>
                <a:cs typeface="Arial" charset="0"/>
              </a:rPr>
              <a:t>If you're a member of IBM PartnerWorld already - update your profile!</a:t>
            </a:r>
          </a:p>
          <a:p>
            <a:pPr marL="444500" indent="-444500" eaLnBrk="1" hangingPunct="1"/>
            <a:endParaRPr lang="en-AU" sz="2000" b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cs typeface="Arial" charset="0"/>
              </a:rPr>
              <a:t>What Next</a:t>
            </a:r>
          </a:p>
        </p:txBody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>
          <a:xfrm>
            <a:off x="250825" y="1196975"/>
            <a:ext cx="7831138" cy="4878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AU" sz="2000" smtClean="0">
                <a:latin typeface="Arial" charset="0"/>
                <a:cs typeface="Arial" charset="0"/>
              </a:rPr>
              <a:t>3. Need help building a business plan?</a:t>
            </a:r>
            <a:br>
              <a:rPr lang="en-AU" sz="2000" smtClean="0">
                <a:latin typeface="Arial" charset="0"/>
                <a:cs typeface="Arial" charset="0"/>
              </a:rPr>
            </a:br>
            <a:r>
              <a:rPr lang="en-AU" sz="2000" smtClean="0">
                <a:latin typeface="Arial" charset="0"/>
                <a:cs typeface="Arial" charset="0"/>
              </a:rPr>
              <a:t/>
            </a:r>
            <a:br>
              <a:rPr lang="en-AU" sz="2000" smtClean="0">
                <a:latin typeface="Arial" charset="0"/>
                <a:cs typeface="Arial" charset="0"/>
              </a:rPr>
            </a:br>
            <a:r>
              <a:rPr lang="en-AU" sz="2000" smtClean="0">
                <a:latin typeface="Arial" charset="0"/>
                <a:cs typeface="Arial" charset="0"/>
              </a:rPr>
              <a:t>Call IBM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AU" sz="2000" smtClean="0">
              <a:latin typeface="Arial" charset="0"/>
              <a:cs typeface="Arial" charset="0"/>
            </a:endParaRPr>
          </a:p>
        </p:txBody>
      </p:sp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3348038" y="2133600"/>
            <a:ext cx="3670300" cy="14859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AU" sz="1600">
              <a:solidFill>
                <a:srgbClr val="000000"/>
              </a:solidFill>
            </a:endParaRPr>
          </a:p>
          <a:p>
            <a:pPr algn="ctr"/>
            <a:r>
              <a:rPr lang="en-AU" sz="1600">
                <a:solidFill>
                  <a:srgbClr val="000000"/>
                </a:solidFill>
              </a:rPr>
              <a:t>Rob MacEachern</a:t>
            </a:r>
          </a:p>
          <a:p>
            <a:pPr algn="ctr"/>
            <a:r>
              <a:rPr lang="en-AU" sz="1600">
                <a:solidFill>
                  <a:srgbClr val="000000"/>
                </a:solidFill>
              </a:rPr>
              <a:t>IBM Tivoli Storage Leader, ANZ</a:t>
            </a:r>
            <a:br>
              <a:rPr lang="en-AU" sz="1600">
                <a:solidFill>
                  <a:srgbClr val="000000"/>
                </a:solidFill>
              </a:rPr>
            </a:br>
            <a:r>
              <a:rPr lang="en-AU" sz="1600">
                <a:solidFill>
                  <a:srgbClr val="000000"/>
                </a:solidFill>
              </a:rPr>
              <a:t>m: +61(0) 429 184 765 </a:t>
            </a:r>
            <a:br>
              <a:rPr lang="en-AU" sz="1600">
                <a:solidFill>
                  <a:srgbClr val="000000"/>
                </a:solidFill>
              </a:rPr>
            </a:br>
            <a:r>
              <a:rPr lang="en-AU" sz="1600">
                <a:solidFill>
                  <a:srgbClr val="000000"/>
                </a:solidFill>
              </a:rPr>
              <a:t>e: </a:t>
            </a:r>
            <a:r>
              <a:rPr lang="en-AU" sz="1600">
                <a:solidFill>
                  <a:srgbClr val="000000"/>
                </a:solidFill>
                <a:hlinkClick r:id="rId2"/>
              </a:rPr>
              <a:t>mrobert@au1.ibm.com</a:t>
            </a:r>
            <a:endParaRPr lang="en-AU" sz="1600">
              <a:solidFill>
                <a:srgbClr val="000000"/>
              </a:solidFill>
            </a:endParaRPr>
          </a:p>
          <a:p>
            <a:pPr algn="ctr"/>
            <a:endParaRPr lang="en-AU" sz="1600">
              <a:solidFill>
                <a:srgbClr val="000000"/>
              </a:solidFill>
            </a:endParaRPr>
          </a:p>
        </p:txBody>
      </p:sp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1116013" y="3860800"/>
            <a:ext cx="3670300" cy="14859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endParaRPr lang="en-AU" sz="1600">
              <a:solidFill>
                <a:srgbClr val="000000"/>
              </a:solidFill>
            </a:endParaRPr>
          </a:p>
          <a:p>
            <a:pPr algn="ctr" defTabSz="457200"/>
            <a:r>
              <a:rPr lang="en-AU" sz="1600">
                <a:solidFill>
                  <a:srgbClr val="000000"/>
                </a:solidFill>
              </a:rPr>
              <a:t>Pádraig Byrne</a:t>
            </a:r>
          </a:p>
          <a:p>
            <a:pPr algn="ctr" defTabSz="457200"/>
            <a:r>
              <a:rPr lang="en-AU" sz="1600">
                <a:solidFill>
                  <a:srgbClr val="000000"/>
                </a:solidFill>
              </a:rPr>
              <a:t>IBM Cloud Software Sales Specialist</a:t>
            </a:r>
          </a:p>
          <a:p>
            <a:pPr algn="ctr" defTabSz="457200"/>
            <a:r>
              <a:rPr lang="en-AU" sz="1600">
                <a:solidFill>
                  <a:srgbClr val="000000"/>
                </a:solidFill>
              </a:rPr>
              <a:t>m: 0401 652 249</a:t>
            </a:r>
          </a:p>
          <a:p>
            <a:pPr algn="ctr" defTabSz="457200"/>
            <a:r>
              <a:rPr lang="en-AU" sz="1600">
                <a:solidFill>
                  <a:srgbClr val="000000"/>
                </a:solidFill>
              </a:rPr>
              <a:t>e: </a:t>
            </a:r>
            <a:r>
              <a:rPr lang="en-AU" sz="1600">
                <a:solidFill>
                  <a:srgbClr val="000000"/>
                </a:solidFill>
                <a:hlinkClick r:id="rId3"/>
              </a:rPr>
              <a:t>pbyrne@au1.ibm.com</a:t>
            </a:r>
            <a:endParaRPr lang="en-AU" sz="1600">
              <a:solidFill>
                <a:srgbClr val="000000"/>
              </a:solidFill>
            </a:endParaRPr>
          </a:p>
          <a:p>
            <a:pPr algn="ctr" defTabSz="457200"/>
            <a:endParaRPr lang="en-AU" sz="1600">
              <a:solidFill>
                <a:srgbClr val="000000"/>
              </a:solidFill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5219700" y="3860800"/>
            <a:ext cx="3670300" cy="14859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endParaRPr lang="en-AU" sz="1600">
              <a:solidFill>
                <a:srgbClr val="000000"/>
              </a:solidFill>
            </a:endParaRPr>
          </a:p>
          <a:p>
            <a:pPr algn="ctr" defTabSz="457200"/>
            <a:endParaRPr lang="en-AU" sz="1600">
              <a:solidFill>
                <a:srgbClr val="000000"/>
              </a:solidFill>
            </a:endParaRPr>
          </a:p>
          <a:p>
            <a:pPr algn="ctr" defTabSz="457200"/>
            <a:r>
              <a:rPr lang="en-AU" sz="1600">
                <a:solidFill>
                  <a:srgbClr val="000000"/>
                </a:solidFill>
              </a:rPr>
              <a:t>Luke Thomas</a:t>
            </a:r>
          </a:p>
          <a:p>
            <a:pPr algn="ctr" defTabSz="457200"/>
            <a:r>
              <a:rPr lang="en-AU" sz="1600">
                <a:solidFill>
                  <a:srgbClr val="000000"/>
                </a:solidFill>
              </a:rPr>
              <a:t>IBM A/NZ Tivoli Channel Executive</a:t>
            </a:r>
            <a:br>
              <a:rPr lang="en-AU" sz="1600">
                <a:solidFill>
                  <a:srgbClr val="000000"/>
                </a:solidFill>
              </a:rPr>
            </a:br>
            <a:r>
              <a:rPr lang="en-AU" sz="1600">
                <a:solidFill>
                  <a:srgbClr val="000000"/>
                </a:solidFill>
              </a:rPr>
              <a:t> m: 0402 908 013</a:t>
            </a:r>
            <a:br>
              <a:rPr lang="en-AU" sz="1600">
                <a:solidFill>
                  <a:srgbClr val="000000"/>
                </a:solidFill>
              </a:rPr>
            </a:br>
            <a:r>
              <a:rPr lang="en-AU" sz="1600">
                <a:solidFill>
                  <a:srgbClr val="000000"/>
                </a:solidFill>
              </a:rPr>
              <a:t> e: </a:t>
            </a:r>
            <a:r>
              <a:rPr lang="en-AU" sz="1600">
                <a:solidFill>
                  <a:srgbClr val="000000"/>
                </a:solidFill>
                <a:hlinkClick r:id="rId4"/>
              </a:rPr>
              <a:t>lthomas@au.ibm.com</a:t>
            </a:r>
            <a:r>
              <a:rPr lang="en-AU"/>
              <a:t/>
            </a:r>
            <a:br>
              <a:rPr lang="en-AU"/>
            </a:br>
            <a:r>
              <a:rPr lang="en-AU"/>
              <a:t/>
            </a:r>
            <a:br>
              <a:rPr lang="en-AU"/>
            </a:b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2888" y="247650"/>
            <a:ext cx="7831137" cy="963613"/>
          </a:xfrm>
        </p:spPr>
        <p:txBody>
          <a:bodyPr lIns="91437" tIns="45718" rIns="91437" bIns="45718" anchor="t"/>
          <a:lstStyle/>
          <a:p>
            <a:pPr eaLnBrk="1" hangingPunct="1"/>
            <a:r>
              <a:rPr lang="en-US" smtClean="0">
                <a:cs typeface="Arial" charset="0"/>
              </a:rPr>
              <a:t>To Learn More</a:t>
            </a:r>
          </a:p>
        </p:txBody>
      </p:sp>
      <p:sp>
        <p:nvSpPr>
          <p:cNvPr id="81922" name="TextBox 1"/>
          <p:cNvSpPr txBox="1">
            <a:spLocks noChangeArrowheads="1"/>
          </p:cNvSpPr>
          <p:nvPr/>
        </p:nvSpPr>
        <p:spPr bwMode="auto">
          <a:xfrm>
            <a:off x="365125" y="1211263"/>
            <a:ext cx="8412163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>
            <a:spAutoFit/>
          </a:bodyPr>
          <a:lstStyle/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Tivoli Storage Manager Web Page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sz="1400">
                <a:solidFill>
                  <a:srgbClr val="000000"/>
                </a:solidFill>
                <a:hlinkClick r:id="rId3"/>
              </a:rPr>
              <a:t>IBM - Storage management software - Tivoli Storage Manager - Software</a:t>
            </a:r>
            <a:endParaRPr lang="en-US" sz="140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endParaRPr lang="en-US" sz="140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Front-safe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sz="1400">
                <a:solidFill>
                  <a:srgbClr val="000000"/>
                </a:solidFill>
                <a:hlinkClick r:id="rId4"/>
              </a:rPr>
              <a:t>http://www.front-safe.com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endParaRPr lang="en-US" sz="140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Whitepapers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AU" sz="1400">
                <a:solidFill>
                  <a:srgbClr val="000000"/>
                </a:solidFill>
              </a:rPr>
              <a:t>Cloud-based data protection services for managed service providers</a:t>
            </a:r>
          </a:p>
          <a:p>
            <a:pPr marL="1143000" lvl="2" indent="-228600">
              <a:lnSpc>
                <a:spcPct val="90000"/>
              </a:lnSpc>
              <a:buFont typeface="Arial" charset="0"/>
              <a:buChar char="•"/>
            </a:pPr>
            <a:r>
              <a:rPr lang="en-AU" sz="1400">
                <a:solidFill>
                  <a:srgbClr val="000000"/>
                </a:solidFill>
                <a:hlinkClick r:id="rId5"/>
              </a:rPr>
              <a:t>http://public.dhe.ibm.com/common/ssi/ecm/en/tiw14136usen/TIW14136USEN.PDF</a:t>
            </a:r>
            <a:endParaRPr lang="en-AU" sz="1400">
              <a:solidFill>
                <a:srgbClr val="000000"/>
              </a:solidFill>
            </a:endParaRPr>
          </a:p>
          <a:p>
            <a:pPr marL="1143000" lvl="2" indent="-228600">
              <a:lnSpc>
                <a:spcPct val="90000"/>
              </a:lnSpc>
              <a:buFont typeface="Arial" charset="0"/>
              <a:buChar char="•"/>
            </a:pPr>
            <a:endParaRPr lang="en-AU" sz="1400">
              <a:solidFill>
                <a:srgbClr val="000000"/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AU" sz="1400">
                <a:solidFill>
                  <a:srgbClr val="000000"/>
                </a:solidFill>
              </a:rPr>
              <a:t>Whitepaper on the architecture of the Front-safe portal: </a:t>
            </a:r>
          </a:p>
          <a:p>
            <a:pPr marL="1143000" lvl="2" indent="-228600">
              <a:lnSpc>
                <a:spcPct val="90000"/>
              </a:lnSpc>
              <a:buFont typeface="Arial" charset="0"/>
              <a:buChar char="•"/>
            </a:pPr>
            <a:r>
              <a:rPr lang="en-AU" sz="1400">
                <a:solidFill>
                  <a:srgbClr val="000000"/>
                </a:solidFill>
                <a:hlinkClick r:id="rId6"/>
              </a:rPr>
              <a:t>http://www.front-safe.dk/media/8084/tsmcloudserviceproviderwhitepaper111123.pdf</a:t>
            </a:r>
            <a:endParaRPr lang="en-AU" sz="1400">
              <a:solidFill>
                <a:srgbClr val="000000"/>
              </a:solidFill>
            </a:endParaRPr>
          </a:p>
          <a:p>
            <a:pPr marL="1143000" lvl="2" indent="-228600">
              <a:lnSpc>
                <a:spcPct val="90000"/>
              </a:lnSpc>
              <a:buFont typeface="Arial" charset="0"/>
              <a:buChar char="•"/>
            </a:pPr>
            <a:endParaRPr lang="en-AU" sz="1400">
              <a:solidFill>
                <a:srgbClr val="000000"/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Migrate to IBM Tivoli Storage Manager easily and confidently" 	</a:t>
            </a:r>
            <a:r>
              <a:rPr lang="en-US" sz="1400">
                <a:solidFill>
                  <a:srgbClr val="000000"/>
                </a:solidFill>
                <a:hlinkClick r:id="rId7"/>
              </a:rPr>
              <a:t>http://public.dhe.ibm.com/common/ssi/ecm/en/tis14080usen/TIS14080USEN.PDF</a:t>
            </a:r>
            <a:endParaRPr lang="en-US" sz="1400">
              <a:solidFill>
                <a:srgbClr val="000000"/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endParaRPr lang="en-AU" sz="1400">
              <a:solidFill>
                <a:srgbClr val="000000"/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AU" sz="1400">
                <a:solidFill>
                  <a:srgbClr val="000000"/>
                </a:solidFill>
              </a:rPr>
              <a:t>Butterfly Webcast On Demand 	</a:t>
            </a:r>
            <a:r>
              <a:rPr lang="en-AU" sz="1400">
                <a:solidFill>
                  <a:srgbClr val="000000"/>
                </a:solidFill>
                <a:hlinkClick r:id="rId8"/>
              </a:rPr>
              <a:t>http://event.on24.com/r.htm?e=480397&amp;s=1&amp;k=89E4832B333CD481143B1DC4060317DB</a:t>
            </a:r>
            <a:endParaRPr lang="en-AU" sz="1400">
              <a:solidFill>
                <a:srgbClr val="000000"/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endParaRPr lang="en-US" sz="140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IBM Partnerworld for MSPs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sz="1400">
                <a:solidFill>
                  <a:srgbClr val="0000FF"/>
                </a:solidFill>
                <a:hlinkClick r:id="rId9"/>
              </a:rPr>
              <a:t>http://www.ibm.com/partnerworld/m</a:t>
            </a:r>
            <a:r>
              <a:rPr lang="en-US" sz="1400">
                <a:solidFill>
                  <a:srgbClr val="0000FF"/>
                </a:solidFill>
              </a:rPr>
              <a:t>sp</a:t>
            </a:r>
            <a:endParaRPr lang="en-US" sz="140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smtClean="0"/>
          </a:p>
        </p:txBody>
      </p:sp>
      <p:pic>
        <p:nvPicPr>
          <p:cNvPr id="8397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70988" cy="590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5986463"/>
            <a:ext cx="363696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TextBox 6"/>
          <p:cNvSpPr txBox="1">
            <a:spLocks noChangeArrowheads="1"/>
          </p:cNvSpPr>
          <p:nvPr/>
        </p:nvSpPr>
        <p:spPr bwMode="auto">
          <a:xfrm>
            <a:off x="2627313" y="1844675"/>
            <a:ext cx="651668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13000">
                <a:solidFill>
                  <a:srgbClr val="3A81AE"/>
                </a:solidFill>
                <a:latin typeface="HelveticaNeue BlackCond"/>
                <a:cs typeface="Adobe Hebrew" pitchFamily="18" charset="-79"/>
              </a:rPr>
              <a:t>Q  A</a:t>
            </a:r>
            <a:endParaRPr lang="en-AU" sz="13000">
              <a:solidFill>
                <a:schemeClr val="bg1"/>
              </a:solidFill>
              <a:latin typeface="HelveticaNeue BlackCond"/>
              <a:cs typeface="Adobe Hebrew" pitchFamily="18" charset="-79"/>
            </a:endParaRPr>
          </a:p>
          <a:p>
            <a:r>
              <a:rPr lang="en-AU" sz="4000">
                <a:latin typeface="Calibri" pitchFamily="34" charset="0"/>
              </a:rPr>
              <a:t/>
            </a:r>
            <a:br>
              <a:rPr lang="en-AU" sz="4000">
                <a:latin typeface="Calibri" pitchFamily="34" charset="0"/>
              </a:rPr>
            </a:br>
            <a:endParaRPr lang="en-AU" sz="4000">
              <a:solidFill>
                <a:schemeClr val="bg1"/>
              </a:solidFill>
              <a:latin typeface="HelveticaNeue BlackCond"/>
              <a:cs typeface="Adobe Hebrew" pitchFamily="18" charset="-79"/>
            </a:endParaRPr>
          </a:p>
        </p:txBody>
      </p:sp>
      <p:sp>
        <p:nvSpPr>
          <p:cNvPr id="83973" name="TextBox 2"/>
          <p:cNvSpPr txBox="1">
            <a:spLocks noChangeArrowheads="1"/>
          </p:cNvSpPr>
          <p:nvPr/>
        </p:nvSpPr>
        <p:spPr bwMode="auto">
          <a:xfrm>
            <a:off x="5580063" y="2420938"/>
            <a:ext cx="720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6000">
                <a:solidFill>
                  <a:schemeClr val="bg1"/>
                </a:solidFill>
                <a:latin typeface="HelveticaNeue BlackCond"/>
                <a:cs typeface="Adobe Hebrew" pitchFamily="18" charset="-79"/>
              </a:rPr>
              <a:t>&amp;</a:t>
            </a:r>
            <a:endParaRPr lang="en-AU" sz="600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3193">
            <a:off x="-3719513" y="-677863"/>
            <a:ext cx="8928101" cy="8116888"/>
          </a:xfrm>
          <a:prstGeom prst="rect">
            <a:avLst/>
          </a:prstGeom>
          <a:effectLst>
            <a:outerShdw blurRad="50800" dist="508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smtClean="0"/>
          </a:p>
        </p:txBody>
      </p:sp>
      <p:pic>
        <p:nvPicPr>
          <p:cNvPr id="8499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70988" cy="590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5986463"/>
            <a:ext cx="363696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TextBox 6"/>
          <p:cNvSpPr txBox="1">
            <a:spLocks noChangeArrowheads="1"/>
          </p:cNvSpPr>
          <p:nvPr/>
        </p:nvSpPr>
        <p:spPr bwMode="auto">
          <a:xfrm>
            <a:off x="2987675" y="1844675"/>
            <a:ext cx="60118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3600">
                <a:solidFill>
                  <a:schemeClr val="bg1"/>
                </a:solidFill>
                <a:latin typeface="HelveticaNeue BlackCond"/>
                <a:cs typeface="Adobe Hebrew" pitchFamily="18" charset="-79"/>
              </a:rPr>
              <a:t>On behalf of ARN and IBM</a:t>
            </a:r>
            <a:endParaRPr lang="en-AU" sz="36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AU" sz="4200">
                <a:solidFill>
                  <a:srgbClr val="3A81AE"/>
                </a:solidFill>
                <a:latin typeface="HelveticaNeue BlackCond"/>
                <a:cs typeface="Adobe Hebrew" pitchFamily="18" charset="-79"/>
              </a:rPr>
              <a:t>Thank you for attending today’s breakfast briefing</a:t>
            </a:r>
          </a:p>
          <a:p>
            <a:r>
              <a:rPr lang="en-AU" sz="4000">
                <a:latin typeface="Calibri" pitchFamily="34" charset="0"/>
              </a:rPr>
              <a:t/>
            </a:r>
            <a:br>
              <a:rPr lang="en-AU" sz="4000">
                <a:latin typeface="Calibri" pitchFamily="34" charset="0"/>
              </a:rPr>
            </a:br>
            <a:endParaRPr lang="en-AU" sz="4000">
              <a:solidFill>
                <a:schemeClr val="bg1"/>
              </a:solidFill>
              <a:latin typeface="HelveticaNeue BlackCond"/>
              <a:cs typeface="Adobe Hebrew" pitchFamily="18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3193">
            <a:off x="-3719513" y="-677863"/>
            <a:ext cx="8928101" cy="8116888"/>
          </a:xfrm>
          <a:prstGeom prst="rect">
            <a:avLst/>
          </a:prstGeom>
          <a:effectLst>
            <a:outerShdw blurRad="50800" dist="508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smtClean="0"/>
          </a:p>
        </p:txBody>
      </p:sp>
      <p:pic>
        <p:nvPicPr>
          <p:cNvPr id="2867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70988" cy="590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5986463"/>
            <a:ext cx="363696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3132138" y="1844675"/>
            <a:ext cx="57785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7200">
                <a:solidFill>
                  <a:srgbClr val="3A81AE"/>
                </a:solidFill>
                <a:latin typeface="HelveticaNeue BlackCond"/>
                <a:cs typeface="Adobe Hebrew" pitchFamily="18" charset="-79"/>
              </a:rPr>
              <a:t>CAM WAYLAND</a:t>
            </a:r>
          </a:p>
          <a:p>
            <a:pPr algn="ctr"/>
            <a:r>
              <a:rPr lang="en-AU" sz="4000">
                <a:solidFill>
                  <a:schemeClr val="bg1"/>
                </a:solidFill>
                <a:latin typeface="HelveticaNeue BlackCond"/>
                <a:cs typeface="Adobe Hebrew" pitchFamily="18" charset="-79"/>
              </a:rPr>
              <a:t>Co-founder &amp; Director</a:t>
            </a:r>
          </a:p>
          <a:p>
            <a:pPr algn="ctr"/>
            <a:r>
              <a:rPr lang="en-AU" sz="4000">
                <a:solidFill>
                  <a:schemeClr val="bg1"/>
                </a:solidFill>
                <a:latin typeface="HelveticaNeue BlackCond"/>
                <a:cs typeface="Adobe Hebrew" pitchFamily="18" charset="-79"/>
              </a:rPr>
              <a:t>Channel Dynamics</a:t>
            </a:r>
          </a:p>
          <a:p>
            <a:r>
              <a:rPr lang="en-AU" sz="4000">
                <a:latin typeface="Calibri" pitchFamily="34" charset="0"/>
              </a:rPr>
              <a:t/>
            </a:r>
            <a:br>
              <a:rPr lang="en-AU" sz="4000">
                <a:latin typeface="Calibri" pitchFamily="34" charset="0"/>
              </a:rPr>
            </a:br>
            <a:endParaRPr lang="en-AU" sz="4000">
              <a:solidFill>
                <a:schemeClr val="bg1"/>
              </a:solidFill>
              <a:latin typeface="HelveticaNeue BlackCond"/>
              <a:cs typeface="Adobe Hebrew" pitchFamily="18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3193">
            <a:off x="-3719513" y="-677863"/>
            <a:ext cx="8928101" cy="8116888"/>
          </a:xfrm>
          <a:prstGeom prst="rect">
            <a:avLst/>
          </a:prstGeom>
          <a:effectLst>
            <a:outerShdw blurRad="50800" dist="508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ChangeArrowheads="1"/>
          </p:cNvSpPr>
          <p:nvPr/>
        </p:nvSpPr>
        <p:spPr bwMode="auto">
          <a:xfrm>
            <a:off x="6835775" y="4446588"/>
            <a:ext cx="21224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4D4D4D"/>
                </a:solidFill>
                <a:latin typeface="Calibri" pitchFamily="34" charset="0"/>
              </a:rPr>
              <a:t>Cam Wayland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None/>
            </a:pPr>
            <a:fld id="{E02527C2-4888-4C76-B5A4-434B53909BBE}" type="datetime3">
              <a:rPr lang="en-AU" sz="1600">
                <a:solidFill>
                  <a:srgbClr val="4D4D4D"/>
                </a:solidFill>
                <a:latin typeface="Calibri" pitchFamily="34" charset="0"/>
              </a:rPr>
              <a:pPr eaLnBrk="0" hangingPunct="0"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t>9 January, 2013</a:t>
            </a:fld>
            <a:endParaRPr lang="en-US" sz="160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5076825" y="1349375"/>
            <a:ext cx="308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r>
              <a:rPr lang="en-US" sz="2800" b="1">
                <a:solidFill>
                  <a:srgbClr val="A50021"/>
                </a:solidFill>
                <a:latin typeface="Calibri" pitchFamily="34" charset="0"/>
              </a:rPr>
              <a:t>Backup as a Service</a:t>
            </a:r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2798763" y="1989138"/>
            <a:ext cx="6372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A50021"/>
              </a:buClr>
            </a:pPr>
            <a:r>
              <a:rPr lang="en-AU" sz="2000">
                <a:solidFill>
                  <a:srgbClr val="4D4D4D"/>
                </a:solidFill>
                <a:latin typeface="Calibri" pitchFamily="34" charset="0"/>
              </a:rPr>
              <a:t>Tips, Ideas &amp; Thoughts For Aspiring Service Providers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About Channel Dynamics</a:t>
            </a:r>
          </a:p>
        </p:txBody>
      </p:sp>
      <p:pic>
        <p:nvPicPr>
          <p:cNvPr id="31746" name="Picture 3" descr="puzzle_smal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00" r="9076"/>
          <a:stretch>
            <a:fillRect/>
          </a:stretch>
        </p:blipFill>
        <p:spPr bwMode="auto">
          <a:xfrm>
            <a:off x="3298825" y="4248150"/>
            <a:ext cx="250825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consulting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3778250"/>
            <a:ext cx="1676400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8" name="Picture 5" descr="training_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5238" y="2171700"/>
            <a:ext cx="1517650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9" name="Picture 6" descr="programs_sm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9513" y="2954338"/>
            <a:ext cx="1676400" cy="1258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1430338" y="5022850"/>
            <a:ext cx="14779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0000" bIns="90000">
            <a:spAutoFit/>
          </a:bodyPr>
          <a:lstStyle/>
          <a:p>
            <a:pPr marL="342900" indent="-342900"/>
            <a:r>
              <a:rPr lang="en-US" sz="2000">
                <a:solidFill>
                  <a:srgbClr val="13487E"/>
                </a:solidFill>
                <a:latin typeface="Century Gothic" pitchFamily="34" charset="0"/>
              </a:rPr>
              <a:t>Channel</a:t>
            </a:r>
          </a:p>
          <a:p>
            <a:pPr marL="342900" indent="-342900"/>
            <a:r>
              <a:rPr lang="en-US" sz="2000" b="1">
                <a:solidFill>
                  <a:srgbClr val="13487E"/>
                </a:solidFill>
                <a:latin typeface="Century Gothic" pitchFamily="34" charset="0"/>
              </a:rPr>
              <a:t>Consulting</a:t>
            </a: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3941763" y="3422650"/>
            <a:ext cx="124618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0000" bIns="90000">
            <a:spAutoFit/>
          </a:bodyPr>
          <a:lstStyle/>
          <a:p>
            <a:pPr marL="342900" indent="-342900"/>
            <a:r>
              <a:rPr lang="en-US" sz="2000">
                <a:solidFill>
                  <a:srgbClr val="13487E"/>
                </a:solidFill>
                <a:latin typeface="Century Gothic" pitchFamily="34" charset="0"/>
              </a:rPr>
              <a:t>Channel</a:t>
            </a:r>
          </a:p>
          <a:p>
            <a:pPr marL="342900" indent="-342900"/>
            <a:r>
              <a:rPr lang="en-US" sz="2000" b="1">
                <a:solidFill>
                  <a:srgbClr val="13487E"/>
                </a:solidFill>
                <a:latin typeface="Century Gothic" pitchFamily="34" charset="0"/>
              </a:rPr>
              <a:t>Training</a:t>
            </a: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6429375" y="4194175"/>
            <a:ext cx="13366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0000" bIns="90000">
            <a:spAutoFit/>
          </a:bodyPr>
          <a:lstStyle/>
          <a:p>
            <a:pPr marL="342900" indent="-342900"/>
            <a:r>
              <a:rPr lang="en-US" sz="2000">
                <a:solidFill>
                  <a:srgbClr val="13487E"/>
                </a:solidFill>
                <a:latin typeface="Century Gothic" pitchFamily="34" charset="0"/>
              </a:rPr>
              <a:t>Channel</a:t>
            </a:r>
          </a:p>
          <a:p>
            <a:pPr marL="342900" indent="-342900"/>
            <a:r>
              <a:rPr lang="en-US" sz="2000" b="1">
                <a:solidFill>
                  <a:srgbClr val="13487E"/>
                </a:solidFill>
                <a:latin typeface="Century Gothic" pitchFamily="34" charset="0"/>
              </a:rPr>
              <a:t>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BaaS – Next Big Thing Or……?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205038"/>
            <a:ext cx="57261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Productisation or Practice Building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457200" indent="-4572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Define</a:t>
            </a:r>
            <a:r>
              <a:rPr lang="en-A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AU" dirty="0" smtClean="0"/>
              <a:t>- customer target market &amp; business requirements, do they align with core strategy</a:t>
            </a:r>
          </a:p>
          <a:p>
            <a:pPr marL="457200" indent="-4572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Productise</a:t>
            </a:r>
            <a:r>
              <a:rPr lang="en-AU" dirty="0" smtClean="0"/>
              <a:t> – document the technical solution to be 80% repeatable</a:t>
            </a:r>
          </a:p>
          <a:p>
            <a:pPr marL="457200" indent="-4572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Skills</a:t>
            </a:r>
            <a:r>
              <a:rPr lang="en-AU" dirty="0" smtClean="0"/>
              <a:t> – develop technical &amp; sales skills to deliver the solution, especially certifications</a:t>
            </a:r>
          </a:p>
          <a:p>
            <a:pPr marL="457200" indent="-4572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Marketing</a:t>
            </a:r>
            <a:r>
              <a:rPr lang="en-AU" dirty="0" smtClean="0"/>
              <a:t> – develop &amp; refine the differentiated value proposition, build campaign &amp; execute</a:t>
            </a:r>
          </a:p>
          <a:p>
            <a:pPr marL="457200" indent="-4572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Sales</a:t>
            </a:r>
            <a:r>
              <a:rPr lang="en-AU" dirty="0" smtClean="0"/>
              <a:t> – commit resources with aligned KPIs to meet financial targets</a:t>
            </a:r>
          </a:p>
          <a:p>
            <a:pPr marL="457200" indent="-4572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Delivery</a:t>
            </a:r>
            <a:r>
              <a:rPr lang="en-AU" dirty="0" smtClean="0"/>
              <a:t> – benchmark first &amp; each delivery to update documentation as required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My Top BaaS Tips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8838" y="1968500"/>
            <a:ext cx="7770812" cy="4154488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2200" smtClean="0"/>
              <a:t>Its billing &amp; provisioning first, everything else next</a:t>
            </a:r>
          </a:p>
          <a:p>
            <a:pPr marL="457200" indent="-4572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AU" sz="2200" smtClean="0"/>
              <a:t>Clearly define your product/service offering – both customer/market &amp; technical deliverables, productise where possible</a:t>
            </a:r>
          </a:p>
          <a:p>
            <a:pPr marL="457200" indent="-4572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AU" sz="2200" smtClean="0"/>
              <a:t>You don’t have to do it all yourself, build, deploy, manage vs just sell the outcome</a:t>
            </a:r>
          </a:p>
          <a:p>
            <a:pPr marL="457200" indent="-4572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2200" smtClean="0"/>
              <a:t>Understand the working capital &amp; cash flow requirements of any new service</a:t>
            </a:r>
          </a:p>
          <a:p>
            <a:pPr marL="457200" indent="-4572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AU" sz="2200" smtClean="0"/>
              <a:t>Backup, DR &amp; BC implications are generally not understood by SMB customers &amp; a great opportunity for the channel</a:t>
            </a:r>
            <a:endParaRPr lang="en-US" sz="2200" smtClean="0"/>
          </a:p>
          <a:p>
            <a:pPr marL="457200" indent="-4572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AU" sz="2200" smtClean="0"/>
              <a:t>Sales people must be able to talk business language, not product specs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dge Theme">
  <a:themeElements>
    <a:clrScheme name="EDG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62E85"/>
      </a:accent1>
      <a:accent2>
        <a:srgbClr val="EC008C"/>
      </a:accent2>
      <a:accent3>
        <a:srgbClr val="F04E37"/>
      </a:accent3>
      <a:accent4>
        <a:srgbClr val="A20D3B"/>
      </a:accent4>
      <a:accent5>
        <a:srgbClr val="FCAF17"/>
      </a:accent5>
      <a:accent6>
        <a:srgbClr val="FFF3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smtClean="0">
            <a:latin typeface="Arial"/>
            <a:cs typeface="Arial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1032</Words>
  <Application>Microsoft Office PowerPoint</Application>
  <PresentationFormat>On-screen Show (4:3)</PresentationFormat>
  <Paragraphs>273</Paragraphs>
  <Slides>37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37</vt:i4>
      </vt:variant>
    </vt:vector>
  </HeadingPairs>
  <TitlesOfParts>
    <vt:vector size="55" baseType="lpstr">
      <vt:lpstr>Arial</vt:lpstr>
      <vt:lpstr>Calibri</vt:lpstr>
      <vt:lpstr>Century Gothic</vt:lpstr>
      <vt:lpstr>Arial Black</vt:lpstr>
      <vt:lpstr>HelveticaNeue BlackCond</vt:lpstr>
      <vt:lpstr>Adobe Hebrew</vt:lpstr>
      <vt:lpstr>Wingdings</vt:lpstr>
      <vt:lpstr>Symbol</vt:lpstr>
      <vt:lpstr>MS PGothic</vt:lpstr>
      <vt:lpstr>Office Theme</vt:lpstr>
      <vt:lpstr>1_Office Theme</vt:lpstr>
      <vt:lpstr>Edge Theme</vt:lpstr>
      <vt:lpstr>1_Office Theme</vt:lpstr>
      <vt:lpstr>1_Office Theme</vt:lpstr>
      <vt:lpstr>1_Office Theme</vt:lpstr>
      <vt:lpstr>1_Office Theme</vt:lpstr>
      <vt:lpstr>Edge Theme</vt:lpstr>
      <vt:lpstr>Edge Theme</vt:lpstr>
      <vt:lpstr>Slide 1</vt:lpstr>
      <vt:lpstr>Slide 2</vt:lpstr>
      <vt:lpstr>Slide 3</vt:lpstr>
      <vt:lpstr>Slide 4</vt:lpstr>
      <vt:lpstr>Slide 5</vt:lpstr>
      <vt:lpstr>About Channel Dynamics</vt:lpstr>
      <vt:lpstr>BaaS – Next Big Thing Or……?</vt:lpstr>
      <vt:lpstr>Productisation or Practice Building Process</vt:lpstr>
      <vt:lpstr>My Top BaaS Tips</vt:lpstr>
      <vt:lpstr>Slide 10</vt:lpstr>
      <vt:lpstr>IBM Tivoli Storage Manager as  Backup Cloud Service</vt:lpstr>
      <vt:lpstr>TSM Portal results</vt:lpstr>
      <vt:lpstr>The TSM Portal of opportunities is available for your business</vt:lpstr>
      <vt:lpstr>Validated by IBM</vt:lpstr>
      <vt:lpstr>The impact of Cloud</vt:lpstr>
      <vt:lpstr>Great place to start</vt:lpstr>
      <vt:lpstr>IBM TSM opportunity</vt:lpstr>
      <vt:lpstr>The TSM Portal for Cloud</vt:lpstr>
      <vt:lpstr>Effective go to market model</vt:lpstr>
      <vt:lpstr>Private TSM Cloud enabler</vt:lpstr>
      <vt:lpstr>Intuitive user interface takes out all enterprise complexity</vt:lpstr>
      <vt:lpstr>Billing system</vt:lpstr>
      <vt:lpstr>Quick access to all functionality</vt:lpstr>
      <vt:lpstr>Daily reports</vt:lpstr>
      <vt:lpstr>End customer report</vt:lpstr>
      <vt:lpstr>OEM branding</vt:lpstr>
      <vt:lpstr>Business intelligence reports</vt:lpstr>
      <vt:lpstr>Interested?  Contact information Thomas Bak CSO &amp; Partner  +45 4090 6979 tba@front-safe.dk </vt:lpstr>
      <vt:lpstr>Thank You</vt:lpstr>
      <vt:lpstr>Slide 30</vt:lpstr>
      <vt:lpstr>What Next</vt:lpstr>
      <vt:lpstr>Slide 32</vt:lpstr>
      <vt:lpstr>What Next</vt:lpstr>
      <vt:lpstr>What Next</vt:lpstr>
      <vt:lpstr>To Learn More</vt:lpstr>
      <vt:lpstr>Slide 36</vt:lpstr>
      <vt:lpstr>Slide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Anoushka Bock</dc:creator>
  <cp:lastModifiedBy>Administrator</cp:lastModifiedBy>
  <cp:revision>19</cp:revision>
  <dcterms:created xsi:type="dcterms:W3CDTF">2012-10-25T01:22:15Z</dcterms:created>
  <dcterms:modified xsi:type="dcterms:W3CDTF">2013-01-09T03:46:53Z</dcterms:modified>
</cp:coreProperties>
</file>