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notesMasterIdLst>
    <p:notesMasterId r:id="rId61"/>
  </p:notesMasterIdLst>
  <p:sldIdLst>
    <p:sldId id="256" r:id="rId2"/>
    <p:sldId id="803" r:id="rId3"/>
    <p:sldId id="907" r:id="rId4"/>
    <p:sldId id="771" r:id="rId5"/>
    <p:sldId id="815" r:id="rId6"/>
    <p:sldId id="816" r:id="rId7"/>
    <p:sldId id="772" r:id="rId8"/>
    <p:sldId id="773" r:id="rId9"/>
    <p:sldId id="774" r:id="rId10"/>
    <p:sldId id="847" r:id="rId11"/>
    <p:sldId id="848" r:id="rId12"/>
    <p:sldId id="849" r:id="rId13"/>
    <p:sldId id="850" r:id="rId14"/>
    <p:sldId id="853" r:id="rId15"/>
    <p:sldId id="860" r:id="rId16"/>
    <p:sldId id="859" r:id="rId17"/>
    <p:sldId id="851" r:id="rId18"/>
    <p:sldId id="891" r:id="rId19"/>
    <p:sldId id="769" r:id="rId20"/>
    <p:sldId id="906" r:id="rId21"/>
    <p:sldId id="856" r:id="rId22"/>
    <p:sldId id="888" r:id="rId23"/>
    <p:sldId id="889" r:id="rId24"/>
    <p:sldId id="890" r:id="rId25"/>
    <p:sldId id="864" r:id="rId26"/>
    <p:sldId id="801" r:id="rId27"/>
    <p:sldId id="802" r:id="rId28"/>
    <p:sldId id="840" r:id="rId29"/>
    <p:sldId id="852" r:id="rId30"/>
    <p:sldId id="867" r:id="rId31"/>
    <p:sldId id="871" r:id="rId32"/>
    <p:sldId id="870" r:id="rId33"/>
    <p:sldId id="873" r:id="rId34"/>
    <p:sldId id="872" r:id="rId35"/>
    <p:sldId id="868" r:id="rId36"/>
    <p:sldId id="894" r:id="rId37"/>
    <p:sldId id="883" r:id="rId38"/>
    <p:sldId id="884" r:id="rId39"/>
    <p:sldId id="885" r:id="rId40"/>
    <p:sldId id="886" r:id="rId41"/>
    <p:sldId id="892" r:id="rId42"/>
    <p:sldId id="893" r:id="rId43"/>
    <p:sldId id="874" r:id="rId44"/>
    <p:sldId id="875" r:id="rId45"/>
    <p:sldId id="876" r:id="rId46"/>
    <p:sldId id="877" r:id="rId47"/>
    <p:sldId id="878" r:id="rId48"/>
    <p:sldId id="879" r:id="rId49"/>
    <p:sldId id="903" r:id="rId50"/>
    <p:sldId id="895" r:id="rId51"/>
    <p:sldId id="896" r:id="rId52"/>
    <p:sldId id="897" r:id="rId53"/>
    <p:sldId id="898" r:id="rId54"/>
    <p:sldId id="899" r:id="rId55"/>
    <p:sldId id="900" r:id="rId56"/>
    <p:sldId id="901" r:id="rId57"/>
    <p:sldId id="902" r:id="rId58"/>
    <p:sldId id="881" r:id="rId59"/>
    <p:sldId id="882" r:id="rId6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181" userDrawn="1">
          <p15:clr>
            <a:srgbClr val="A4A3A4"/>
          </p15:clr>
        </p15:guide>
        <p15:guide id="3" orient="horz" pos="667" userDrawn="1">
          <p15:clr>
            <a:srgbClr val="A4A3A4"/>
          </p15:clr>
        </p15:guide>
        <p15:guide id="4" pos="5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C0"/>
    <a:srgbClr val="FEC721"/>
    <a:srgbClr val="159E91"/>
    <a:srgbClr val="EA4235"/>
    <a:srgbClr val="14A4D0"/>
    <a:srgbClr val="1279B1"/>
    <a:srgbClr val="A40063"/>
    <a:srgbClr val="E8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7" autoAdjust="0"/>
    <p:restoredTop sz="93910" autoAdjust="0"/>
  </p:normalViewPr>
  <p:slideViewPr>
    <p:cSldViewPr snapToGrid="0">
      <p:cViewPr varScale="1">
        <p:scale>
          <a:sx n="84" d="100"/>
          <a:sy n="84" d="100"/>
        </p:scale>
        <p:origin x="858" y="90"/>
      </p:cViewPr>
      <p:guideLst>
        <p:guide orient="horz" pos="1643"/>
        <p:guide pos="181"/>
        <p:guide orient="horz" pos="667"/>
        <p:guide pos="5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AFD64F9-08F2-E642-980A-909BB847D4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37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baseline="0" dirty="0" smtClean="0">
                <a:ea typeface="ＭＳ Ｐゴシック" charset="-128"/>
              </a:rPr>
              <a:t>30 min total + QA for lunch, 35-40 min for </a:t>
            </a:r>
            <a:r>
              <a:rPr lang="en-US" altLang="en-US" baseline="0" dirty="0" err="1" smtClean="0">
                <a:ea typeface="ＭＳ Ｐゴシック" charset="-128"/>
              </a:rPr>
              <a:t>tuesday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36CC8A-7EB1-074B-BAEC-C2A437740FCF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AEA9B4-694C-4C46-A64C-0257A705E7C8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0808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721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x10^6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528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chip =1.5B transistors, and 1024 chips/rack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732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44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26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45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90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2D0F8F-F183-462F-8B1D-FD158114F45B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446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 err="1" smtClean="0">
                <a:effectLst/>
              </a:rPr>
              <a:t>jStart's</a:t>
            </a:r>
            <a:r>
              <a:rPr lang="en-US" b="0" dirty="0" smtClean="0">
                <a:effectLst/>
              </a:rPr>
              <a:t> unique mission within IBM is to leverage emerging technologies to address real and current business needs of our clients.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39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 err="1" smtClean="0">
                <a:effectLst/>
              </a:rPr>
              <a:t>jStart's</a:t>
            </a:r>
            <a:r>
              <a:rPr lang="en-US" b="0" dirty="0" smtClean="0">
                <a:effectLst/>
              </a:rPr>
              <a:t> unique mission within IBM is to leverage emerging technologies to address real and current business needs of our clients.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49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3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D35E37-57FA-496B-B05E-F88096D4775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65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59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#4 on list of greatest british inventions. #1=universal machine, Turing, Bletchley Park, #2 = mini,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E77E9-00DF-4F59-ACCD-9E96394E141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906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#4 on list of greatest british inventions. #1=universal machine, Turing, Bletchley Park, #2 = mini,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E77E9-00DF-4F59-ACCD-9E96394E141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50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45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696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706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698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820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59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8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M LY from earth, radio disc 1947;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xr</a:t>
            </a:r>
            <a:r>
              <a:rPr lang="en-US" baseline="0" dirty="0" smtClean="0"/>
              <a:t> source from </a:t>
            </a:r>
            <a:r>
              <a:rPr lang="en-US" baseline="0" dirty="0" err="1" smtClean="0"/>
              <a:t>nuc</a:t>
            </a:r>
            <a:r>
              <a:rPr lang="en-US" baseline="0" dirty="0" smtClean="0"/>
              <a:t>. ; gamma rays from </a:t>
            </a:r>
            <a:r>
              <a:rPr lang="en-US" baseline="0" dirty="0" err="1" smtClean="0"/>
              <a:t>nuc</a:t>
            </a:r>
            <a:r>
              <a:rPr lang="en-US" baseline="0" dirty="0" smtClean="0"/>
              <a:t> (short time </a:t>
            </a:r>
            <a:r>
              <a:rPr lang="en-US" baseline="0" dirty="0" err="1" smtClean="0"/>
              <a:t>var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20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3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15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53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biggest land structure, 20:200 vision</a:t>
            </a:r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16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86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17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5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18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07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PhD </a:t>
            </a:r>
            <a:r>
              <a:rPr lang="en-US" dirty="0" err="1" smtClean="0"/>
              <a:t>Univ</a:t>
            </a:r>
            <a:r>
              <a:rPr lang="en-US" dirty="0" smtClean="0"/>
              <a:t> Sydney 1973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91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t_graphi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black">
          <a:xfrm>
            <a:off x="7757160" y="4880928"/>
            <a:ext cx="137160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800" dirty="0">
                <a:solidFill>
                  <a:schemeClr val="bg1"/>
                </a:solidFill>
              </a:rPr>
              <a:t>© 2015 IBM Corporation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3315956" y="1145512"/>
            <a:ext cx="4843306" cy="34566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3" name="Picture 2" descr="IBM_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36" y="163100"/>
            <a:ext cx="1000927" cy="558959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55418" y="2181225"/>
            <a:ext cx="4654062" cy="850337"/>
          </a:xfrm>
        </p:spPr>
        <p:txBody>
          <a:bodyPr anchor="b"/>
          <a:lstStyle>
            <a:lvl1pPr>
              <a:defRPr sz="2800">
                <a:solidFill>
                  <a:srgbClr val="FEC72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55418" y="3286666"/>
            <a:ext cx="4682637" cy="398094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pic>
        <p:nvPicPr>
          <p:cNvPr id="8" name="Picture 7" descr="ibm-solutionsConnect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0668" y="1826686"/>
            <a:ext cx="4564381" cy="30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A6101-2974-B749-8BE4-65A190AA4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45676"/>
            <a:ext cx="2171700" cy="4001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563" y="445676"/>
            <a:ext cx="6362700" cy="4001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ADE0F-CC9C-AC49-8616-0DB2CE23E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219075"/>
            <a:ext cx="8686800" cy="39498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163824" y="1371600"/>
            <a:ext cx="5687845" cy="3086100"/>
          </a:xfrm>
        </p:spPr>
        <p:txBody>
          <a:bodyPr lIns="0" tIns="91440" bIns="0"/>
          <a:lstStyle>
            <a:lvl1pPr marL="0" indent="0">
              <a:lnSpc>
                <a:spcPts val="1300"/>
              </a:lnSpc>
              <a:spcBef>
                <a:spcPts val="1080"/>
              </a:spcBef>
              <a:buNone/>
              <a:defRPr sz="12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1371600"/>
            <a:ext cx="2743200" cy="30861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429CBAC5-D2FB-F240-B1AC-942B4B721F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637AD-053E-4349-A010-BB3733DDE7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89"/>
            <a:ext cx="7772400" cy="1021404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94"/>
            <a:ext cx="7772400" cy="112449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709E3-635F-0947-A41A-F15483322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1406812"/>
            <a:ext cx="4267200" cy="3040421"/>
          </a:xfrm>
        </p:spPr>
        <p:txBody>
          <a:bodyPr/>
          <a:lstStyle>
            <a:lvl1pPr marL="228600" indent="-228600">
              <a:defRPr sz="2400"/>
            </a:lvl1pPr>
            <a:lvl2pPr marL="571500" indent="-225425">
              <a:defRPr sz="2400"/>
            </a:lvl2pPr>
            <a:lvl3pPr marL="914400" indent="-231775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1406812"/>
            <a:ext cx="4267200" cy="3040421"/>
          </a:xfrm>
        </p:spPr>
        <p:txBody>
          <a:bodyPr/>
          <a:lstStyle>
            <a:lvl1pPr marL="228600" indent="-228600">
              <a:defRPr sz="2400"/>
            </a:lvl1pPr>
            <a:lvl2pPr marL="571500" indent="-225425">
              <a:defRPr sz="2400"/>
            </a:lvl2pPr>
            <a:lvl3pPr marL="914400" indent="-231775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7437F-E9BD-9045-9B4F-ED9EB8CCC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099"/>
            <a:ext cx="8229600" cy="651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459"/>
            <a:ext cx="4040188" cy="47898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0440"/>
            <a:ext cx="4040188" cy="2964293"/>
          </a:xfrm>
        </p:spPr>
        <p:txBody>
          <a:bodyPr/>
          <a:lstStyle>
            <a:lvl1pPr marL="228600" indent="-228600">
              <a:defRPr sz="2000"/>
            </a:lvl1pPr>
            <a:lvl2pPr marL="571500" indent="-225425">
              <a:defRPr sz="2000"/>
            </a:lvl2pPr>
            <a:lvl3pPr marL="914400" indent="-231775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459"/>
            <a:ext cx="4041775" cy="47898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0440"/>
            <a:ext cx="4041775" cy="2964293"/>
          </a:xfrm>
        </p:spPr>
        <p:txBody>
          <a:bodyPr/>
          <a:lstStyle>
            <a:lvl1pPr marL="228600" indent="-228600">
              <a:defRPr sz="2000"/>
            </a:lvl1pPr>
            <a:lvl2pPr marL="571500" indent="-225425">
              <a:defRPr sz="2000"/>
            </a:lvl2pPr>
            <a:lvl3pPr marL="914400" indent="-231775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86F68-37C9-694D-9EFC-06C5C8EB6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BD71A-CBD1-B047-999B-8D2CDA10C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9DC50-7298-7043-AF13-DDFA2BE2B7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64391"/>
            <a:ext cx="3008313" cy="61252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49165"/>
            <a:ext cx="5111750" cy="4145569"/>
          </a:xfrm>
        </p:spPr>
        <p:txBody>
          <a:bodyPr/>
          <a:lstStyle>
            <a:lvl1pPr marL="228600" indent="-228600">
              <a:defRPr sz="2800"/>
            </a:lvl1pPr>
            <a:lvl2pPr marL="571500" indent="-225425">
              <a:defRPr sz="2800"/>
            </a:lvl2pPr>
            <a:lvl3pPr marL="914400" indent="-231775"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917"/>
            <a:ext cx="3008313" cy="35178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E85C5-57F2-AC45-8F85-023C2E314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291"/>
            <a:ext cx="5486400" cy="42505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950"/>
            <a:ext cx="5486400" cy="30864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348"/>
            <a:ext cx="5486400" cy="6042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5F74E-157D-3842-9442-4E023719D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1406525"/>
            <a:ext cx="86868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 flipV="1">
            <a:off x="274638" y="412750"/>
            <a:ext cx="8594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446088"/>
            <a:ext cx="7514474" cy="86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</a:t>
            </a:r>
            <a:r>
              <a:rPr lang="en-US" altLang="en-US" dirty="0" smtClean="0"/>
              <a:t>style</a:t>
            </a:r>
            <a:br>
              <a:rPr lang="en-US" altLang="en-US" dirty="0" smtClean="0"/>
            </a:br>
            <a:endParaRPr lang="en-US" altLang="en-US" dirty="0"/>
          </a:p>
        </p:txBody>
      </p:sp>
      <p:sp>
        <p:nvSpPr>
          <p:cNvPr id="1030" name="Text Box 46"/>
          <p:cNvSpPr txBox="1">
            <a:spLocks noChangeArrowheads="1"/>
          </p:cNvSpPr>
          <p:nvPr/>
        </p:nvSpPr>
        <p:spPr bwMode="auto">
          <a:xfrm>
            <a:off x="198438" y="103188"/>
            <a:ext cx="7769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900"/>
              </a:spcAft>
              <a:defRPr/>
            </a:pPr>
            <a:r>
              <a:rPr lang="en-US" sz="1000" smtClean="0">
                <a:solidFill>
                  <a:schemeClr val="tx1"/>
                </a:solidFill>
              </a:rPr>
              <a:t>Seize the Moment</a:t>
            </a: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black">
          <a:xfrm>
            <a:off x="3886200" y="4924108"/>
            <a:ext cx="13716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800" dirty="0">
                <a:solidFill>
                  <a:schemeClr val="bg1"/>
                </a:solidFill>
              </a:rPr>
              <a:t>© 2015 IBM Corporation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540306" y="4824069"/>
            <a:ext cx="658114" cy="3194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1"/>
                </a:solidFill>
              </a:defRPr>
            </a:lvl1pPr>
          </a:lstStyle>
          <a:p>
            <a:fld id="{5FAA9A87-D6E6-4840-BFEB-621C13BBB8D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 descr="IBM_S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36" y="163100"/>
            <a:ext cx="1000927" cy="5589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50000"/>
        </a:spcBef>
        <a:spcAft>
          <a:spcPct val="0"/>
        </a:spcAft>
        <a:buClr>
          <a:srgbClr val="008AC0"/>
        </a:buClr>
        <a:buFont typeface="Wingdings" charset="2"/>
        <a:buChar char="§"/>
        <a:defRPr sz="16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509588" indent="-163513" algn="l" rtl="0" eaLnBrk="0" fontAlgn="base" hangingPunct="0">
        <a:spcBef>
          <a:spcPct val="0"/>
        </a:spcBef>
        <a:spcAft>
          <a:spcPct val="0"/>
        </a:spcAft>
        <a:buClr>
          <a:srgbClr val="008AC0"/>
        </a:buClr>
        <a:buFont typeface="Arial" charset="0"/>
        <a:buChar char="–"/>
        <a:defRPr sz="1600">
          <a:solidFill>
            <a:schemeClr val="bg1"/>
          </a:solidFill>
          <a:latin typeface="+mn-lt"/>
          <a:ea typeface="ＭＳ Ｐゴシック" charset="0"/>
        </a:defRPr>
      </a:lvl2pPr>
      <a:lvl3pPr marL="855663" indent="-173038" algn="l" rtl="0" eaLnBrk="0" fontAlgn="base" hangingPunct="0">
        <a:spcBef>
          <a:spcPct val="0"/>
        </a:spcBef>
        <a:spcAft>
          <a:spcPct val="0"/>
        </a:spcAft>
        <a:buClr>
          <a:srgbClr val="008AC0"/>
        </a:buClr>
        <a:buChar char="•"/>
        <a:defRPr sz="1600">
          <a:solidFill>
            <a:schemeClr val="bg1"/>
          </a:solidFill>
          <a:latin typeface="+mn-lt"/>
          <a:ea typeface="ＭＳ Ｐゴシック" charset="0"/>
        </a:defRPr>
      </a:lvl3pPr>
      <a:lvl4pPr marL="1203325" indent="-173038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1600">
          <a:solidFill>
            <a:schemeClr val="bg1"/>
          </a:solidFill>
          <a:latin typeface="+mn-lt"/>
          <a:ea typeface="ＭＳ Ｐゴシック" charset="0"/>
        </a:defRPr>
      </a:lvl4pPr>
      <a:lvl5pPr marL="1539875" indent="-1635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ＭＳ Ｐゴシック" charset="0"/>
        </a:defRPr>
      </a:lvl5pPr>
      <a:lvl6pPr marL="19970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6pPr>
      <a:lvl7pPr marL="24542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7pPr>
      <a:lvl8pPr marL="29114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8pPr>
      <a:lvl9pPr marL="33686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315956" y="1145512"/>
            <a:ext cx="4843306" cy="34566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276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9797" y="2899228"/>
            <a:ext cx="6030913" cy="500203"/>
          </a:xfrm>
        </p:spPr>
        <p:txBody>
          <a:bodyPr/>
          <a:lstStyle/>
          <a:p>
            <a:pPr marL="0" marR="0">
              <a:lnSpc>
                <a:spcPts val="3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IBM Research and the Square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Kilometre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Array Radio Telescope Project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569397" y="3526975"/>
            <a:ext cx="6030913" cy="50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kern="0" dirty="0" smtClean="0">
                <a:ea typeface="ＭＳ Ｐゴシック" charset="-128"/>
              </a:rPr>
              <a:t>Bruce </a:t>
            </a:r>
            <a:r>
              <a:rPr lang="en-US" altLang="en-US" sz="2000" kern="0" dirty="0" err="1" smtClean="0">
                <a:ea typeface="ＭＳ Ｐゴシック" charset="-128"/>
              </a:rPr>
              <a:t>Elmegreen</a:t>
            </a:r>
            <a:r>
              <a:rPr lang="en-US" altLang="en-US" sz="2000" kern="0" dirty="0" smtClean="0">
                <a:ea typeface="ＭＳ Ｐゴシック" charset="-128"/>
              </a:rPr>
              <a:t>, PhD Astrophysics</a:t>
            </a:r>
          </a:p>
          <a:p>
            <a:pPr eaLnBrk="1" hangingPunct="1"/>
            <a:r>
              <a:rPr lang="en-US" altLang="en-US" sz="2000" i="1" kern="0" dirty="0" smtClean="0">
                <a:ea typeface="ＭＳ Ｐゴシック" charset="-128"/>
              </a:rPr>
              <a:t>IBM T.J. Watson Research Center</a:t>
            </a:r>
          </a:p>
        </p:txBody>
      </p:sp>
      <p:pic>
        <p:nvPicPr>
          <p:cNvPr id="10" name="Picture 9" descr="ibm-solutionsConnec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81" y="1601246"/>
            <a:ext cx="4564381" cy="305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80" y="-101601"/>
            <a:ext cx="6008915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80" y="-101601"/>
            <a:ext cx="6008915" cy="60089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4426857" y="4252685"/>
            <a:ext cx="667657" cy="27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48" y="-1682957"/>
            <a:ext cx="12386553" cy="8667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6575" y="4809555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Bernhard </a:t>
            </a:r>
            <a:r>
              <a:rPr lang="en-US" sz="1200" dirty="0" err="1">
                <a:solidFill>
                  <a:schemeClr val="bg1"/>
                </a:solidFill>
              </a:rPr>
              <a:t>Hubl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688" y="499835"/>
            <a:ext cx="26340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Dwarf </a:t>
            </a:r>
            <a:r>
              <a:rPr lang="en-US" sz="1800" dirty="0">
                <a:solidFill>
                  <a:schemeClr val="bg1"/>
                </a:solidFill>
              </a:rPr>
              <a:t>galaxy IC </a:t>
            </a:r>
            <a:r>
              <a:rPr lang="en-US" sz="1800" dirty="0" smtClean="0">
                <a:solidFill>
                  <a:schemeClr val="bg1"/>
                </a:solidFill>
              </a:rPr>
              <a:t>1613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2.4 million light years away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0.1% the Milky Way mass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0"/>
            <a:ext cx="51435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437" y="499835"/>
            <a:ext cx="23391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IC 1613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red = hydrogen gas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observed with the JVLA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852863"/>
            <a:ext cx="287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Strong winds and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supernovae from massive stars rip apart the gas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94270" y="3343715"/>
            <a:ext cx="2469838" cy="1329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7" name="Picture 2" descr="http://hyperphysics.phy-astr.gsu.edu/hbase/quantum/imgqua/h21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6" y="3421335"/>
            <a:ext cx="2435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7886" y="4789714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Hunter et al. 2012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328053"/>
            <a:ext cx="3863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Need Extreme </a:t>
            </a:r>
            <a:r>
              <a:rPr lang="en-US" altLang="en-US" sz="2400" b="1" kern="0" dirty="0" smtClean="0">
                <a:solidFill>
                  <a:srgbClr val="EA4235"/>
                </a:solidFill>
              </a:rPr>
              <a:t>Sensitivity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6235" y="1854056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The energy of one photon of light from hydrogen is 20% that of a water molecule falling in a rain drop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ea typeface="ＭＳ Ｐゴシック" charset="-128"/>
              </a:rPr>
              <a:t>The energy of light from hydrogen in IC 1613 collected in 8 hours by each 25-meter dish of the JVLA  is one-millionth the energy of a </a:t>
            </a:r>
            <a:r>
              <a:rPr lang="en-US" altLang="en-US" sz="1400" kern="0" dirty="0" smtClean="0">
                <a:ea typeface="ＭＳ Ｐゴシック" charset="-128"/>
              </a:rPr>
              <a:t>mosquito flying</a:t>
            </a:r>
            <a:endParaRPr lang="en-US" altLang="en-US" sz="1400" kern="0" dirty="0">
              <a:ea typeface="ＭＳ Ｐゴシック" charset="-128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48" y="3396342"/>
            <a:ext cx="2058609" cy="154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712" y="4694078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JVLA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008560"/>
            <a:ext cx="2201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Blurry vision: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79" y="2228015"/>
            <a:ext cx="848834" cy="84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39" y="1687035"/>
            <a:ext cx="2385961" cy="134348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5820496" y="2228015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820496" y="2228015"/>
            <a:ext cx="2133682" cy="23975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4" idx="2"/>
          </p:cNvCxnSpPr>
          <p:nvPr/>
        </p:nvCxnSpPr>
        <p:spPr bwMode="auto">
          <a:xfrm flipV="1">
            <a:off x="5820496" y="2467774"/>
            <a:ext cx="2133682" cy="60907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91" y="3076849"/>
            <a:ext cx="2332822" cy="15253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6351639" y="3228914"/>
            <a:ext cx="1181963" cy="25241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6235" y="1534563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The large size of a radio wave makes everything look blurry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angular resolution = wavelength / diameter of aperture</a:t>
            </a:r>
            <a:endParaRPr lang="en-US" altLang="en-US" sz="1400" kern="0" dirty="0">
              <a:ea typeface="ＭＳ Ｐゴシック" charset="-128"/>
            </a:endParaRP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your eye: 40 arc seconds (10 cent piece at 100 meters)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Hubble space telescope: 0.05 </a:t>
            </a:r>
            <a:r>
              <a:rPr lang="en-US" altLang="en-US" sz="1400" kern="0" dirty="0" err="1" smtClean="0">
                <a:solidFill>
                  <a:schemeClr val="bg1"/>
                </a:solidFill>
                <a:ea typeface="ＭＳ Ｐゴシック" charset="-128"/>
              </a:rPr>
              <a:t>arcsecond</a:t>
            </a: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 … you could read this sign from Sydney: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6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008560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Blurry vision: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6235" y="1534563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The Green Bank Telescope, 100 meter diameter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 smtClean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resolution for 21 cm waves: 430 arc seconds</a:t>
            </a: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21" name="Picture 5" descr="telescopes-1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60" y="724837"/>
            <a:ext cx="3668617" cy="27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86" y="3196345"/>
            <a:ext cx="2385961" cy="1343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4062">
            <a:off x="849609" y="3528584"/>
            <a:ext cx="1066500" cy="67900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 bwMode="auto">
          <a:xfrm>
            <a:off x="1684087" y="3433718"/>
            <a:ext cx="2480289" cy="53235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1179044" y="3966072"/>
            <a:ext cx="2985332" cy="31948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5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221" y="869469"/>
            <a:ext cx="3177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An interferometer </a:t>
            </a:r>
            <a:endParaRPr lang="en-US" altLang="en-US" sz="2400" b="1" kern="0" dirty="0" smtClean="0">
              <a:solidFill>
                <a:srgbClr val="EA4235"/>
              </a:solidFill>
            </a:endParaRPr>
          </a:p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sharpens the </a:t>
            </a:r>
            <a:r>
              <a:rPr lang="en-US" altLang="en-US" sz="2400" b="1" kern="0" dirty="0" smtClean="0">
                <a:solidFill>
                  <a:srgbClr val="EA4235"/>
                </a:solidFill>
              </a:rPr>
              <a:t>image: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6235" y="1534563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7" y="1767745"/>
            <a:ext cx="3365518" cy="25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93" y="2246246"/>
            <a:ext cx="3338628" cy="25023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1412" y="2095088"/>
            <a:ext cx="64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40”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69697" y="1809749"/>
            <a:ext cx="88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0.005”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94" y="579685"/>
            <a:ext cx="2088927" cy="1586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21" y="659309"/>
            <a:ext cx="848834" cy="848834"/>
          </a:xfrm>
          <a:prstGeom prst="rect">
            <a:avLst/>
          </a:prstGeom>
        </p:spPr>
      </p:pic>
      <p:cxnSp>
        <p:nvCxnSpPr>
          <p:cNvPr id="12" name="Straight Connector 11"/>
          <p:cNvCxnSpPr>
            <a:endCxn id="11" idx="2"/>
          </p:cNvCxnSpPr>
          <p:nvPr/>
        </p:nvCxnSpPr>
        <p:spPr bwMode="auto">
          <a:xfrm flipV="1">
            <a:off x="6384765" y="1508143"/>
            <a:ext cx="2053473" cy="39864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6310705" y="719443"/>
            <a:ext cx="1918688" cy="11758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20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SKA: The Square Kilometer Array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328053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What we need: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6235" y="1854056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A square kilometer of collecting area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2700 dishes in Africa for centimeter wavelength signals (~ 1 </a:t>
            </a:r>
            <a:r>
              <a:rPr lang="en-US" altLang="en-US" sz="1400" kern="0" dirty="0" err="1" smtClean="0">
                <a:solidFill>
                  <a:schemeClr val="bg1"/>
                </a:solidFill>
                <a:ea typeface="ＭＳ Ｐゴシック" charset="-128"/>
              </a:rPr>
              <a:t>Ghz</a:t>
            </a: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)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100 dishes with 200 receivers each in Australia for wide field imaging at centimeter wavelengths 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1 Million dipole detectors in Western Australia for meter wavelengths (0.2 GHz</a:t>
            </a: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)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spanning a continent</a:t>
            </a: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err="1" smtClean="0">
                <a:ea typeface="ＭＳ Ｐゴシック" charset="-128"/>
              </a:rPr>
              <a:t>Petabit</a:t>
            </a:r>
            <a:r>
              <a:rPr lang="en-US" altLang="en-US" sz="1400" kern="0" dirty="0" smtClean="0">
                <a:ea typeface="ＭＳ Ｐゴシック" charset="-128"/>
              </a:rPr>
              <a:t>/second data rates from the telescopes into the computers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err="1" smtClean="0">
                <a:ea typeface="ＭＳ Ｐゴシック" charset="-128"/>
              </a:rPr>
              <a:t>Exaflop</a:t>
            </a:r>
            <a:r>
              <a:rPr lang="en-US" altLang="en-US" sz="1400" kern="0" dirty="0" smtClean="0">
                <a:ea typeface="ＭＳ Ｐゴシック" charset="-128"/>
              </a:rPr>
              <a:t> processing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err="1" smtClean="0">
                <a:ea typeface="ＭＳ Ｐゴシック" charset="-128"/>
              </a:rPr>
              <a:t>ExaBytes</a:t>
            </a:r>
            <a:r>
              <a:rPr lang="en-US" altLang="en-US" sz="1400" kern="0" dirty="0" smtClean="0">
                <a:ea typeface="ＭＳ Ｐゴシック" charset="-128"/>
              </a:rPr>
              <a:t>/year archiving</a:t>
            </a:r>
          </a:p>
        </p:txBody>
      </p:sp>
      <p:pic>
        <p:nvPicPr>
          <p:cNvPr id="6" name="Picture 7" descr="SouthAfrica.tiff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/>
          <a:stretch>
            <a:fillRect/>
          </a:stretch>
        </p:blipFill>
        <p:spPr bwMode="auto">
          <a:xfrm>
            <a:off x="5094664" y="859439"/>
            <a:ext cx="1557507" cy="1299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27"/>
          <p:cNvSpPr>
            <a:spLocks noChangeArrowheads="1"/>
          </p:cNvSpPr>
          <p:nvPr/>
        </p:nvSpPr>
        <p:spPr bwMode="auto">
          <a:xfrm>
            <a:off x="5644533" y="1310916"/>
            <a:ext cx="320278" cy="296466"/>
          </a:xfrm>
          <a:prstGeom prst="ellips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latin typeface="Antique Olive"/>
              <a:cs typeface="Arial" panose="020B0604020202020204" pitchFamily="34" charset="0"/>
            </a:endParaRPr>
          </a:p>
        </p:txBody>
      </p:sp>
      <p:pic>
        <p:nvPicPr>
          <p:cNvPr id="8" name="Picture 9" descr="Australia.tiff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56" y="859439"/>
            <a:ext cx="1593132" cy="129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6828173" y="1387729"/>
            <a:ext cx="334565" cy="296465"/>
          </a:xfrm>
          <a:prstGeom prst="ellips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latin typeface="Antique Oliv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30" y="1"/>
            <a:ext cx="498791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2048" y="3063241"/>
            <a:ext cx="1846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sensitivity doubles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every 3 years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Ekers</a:t>
            </a:r>
            <a:r>
              <a:rPr lang="en-US" sz="1600" dirty="0" smtClean="0">
                <a:solidFill>
                  <a:schemeClr val="tx1"/>
                </a:solidFill>
              </a:rPr>
              <a:t> 2012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" y="601028"/>
            <a:ext cx="2720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Evolution toward SKA is </a:t>
            </a:r>
            <a:r>
              <a:rPr lang="en-US" sz="2000" i="1" dirty="0" smtClean="0">
                <a:solidFill>
                  <a:schemeClr val="bg1"/>
                </a:solidFill>
              </a:rPr>
              <a:t>natural…</a:t>
            </a:r>
          </a:p>
          <a:p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it follows the curve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B9CE270-81CA-46EE-BF92-470243A06287}" type="slidenum">
              <a:rPr lang="en-US"/>
              <a:pPr algn="ctr">
                <a:defRPr/>
              </a:pPr>
              <a:t>2</a:t>
            </a:fld>
            <a:endParaRPr lang="en-US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65432" cy="45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13672" y="4582716"/>
            <a:ext cx="27142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Nick </a:t>
            </a:r>
            <a:r>
              <a:rPr lang="en-US" altLang="en-US" sz="1200" dirty="0" err="1">
                <a:solidFill>
                  <a:schemeClr val="bg1"/>
                </a:solidFill>
                <a:latin typeface="+mn-lt"/>
              </a:rPr>
              <a:t>Risinger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: 5000 Megapixel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5406" y="386953"/>
            <a:ext cx="2108269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2250" dirty="0" smtClean="0">
                <a:solidFill>
                  <a:schemeClr val="bg1"/>
                </a:solidFill>
                <a:latin typeface="+mj-lt"/>
              </a:rPr>
              <a:t>optical sky</a:t>
            </a:r>
            <a:endParaRPr lang="en-US" sz="225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01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-204216" y="3905794"/>
            <a:ext cx="5577840" cy="91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3624" cy="4041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84" y="4349038"/>
            <a:ext cx="1591056" cy="167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593669" y="1397726"/>
            <a:ext cx="2886891" cy="444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74" y="0"/>
            <a:ext cx="5703026" cy="2157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767" y="2319266"/>
            <a:ext cx="1612867" cy="192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73365" y="440613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Prof. Richard </a:t>
            </a:r>
            <a:r>
              <a:rPr lang="en-US" sz="1600" dirty="0" err="1" smtClean="0">
                <a:solidFill>
                  <a:schemeClr val="bg1"/>
                </a:solidFill>
              </a:rPr>
              <a:t>Schilizzi</a:t>
            </a:r>
            <a:r>
              <a:rPr lang="en-US" sz="1600" dirty="0" smtClean="0">
                <a:solidFill>
                  <a:schemeClr val="bg1"/>
                </a:solidFill>
              </a:rPr>
              <a:t> Dir. SKA 2003-2011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1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6BCB771C-5D40-4DA5-B953-C460CF2A8B0A}" type="slidenum">
              <a:rPr lang="en-US"/>
              <a:pPr algn="ctr">
                <a:defRPr/>
              </a:pPr>
              <a:t>21</a:t>
            </a:fld>
            <a:endParaRPr lang="en-US"/>
          </a:p>
        </p:txBody>
      </p:sp>
      <p:pic>
        <p:nvPicPr>
          <p:cNvPr id="7373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277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89" y="2157412"/>
            <a:ext cx="50006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585" y="3450401"/>
            <a:ext cx="229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ASTRON, 2005 …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Netherlands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1996679" y="667656"/>
            <a:ext cx="5092303" cy="2161269"/>
            <a:chOff x="1996679" y="2509064"/>
            <a:chExt cx="5092303" cy="319861"/>
          </a:xfrm>
        </p:grpSpPr>
        <p:sp>
          <p:nvSpPr>
            <p:cNvPr id="23" name="Freeform 22"/>
            <p:cNvSpPr/>
            <p:nvPr/>
          </p:nvSpPr>
          <p:spPr bwMode="auto">
            <a:xfrm>
              <a:off x="5439966" y="2509064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997179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4282679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839891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153966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3711179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996679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553891" y="2551926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22750" y="3960019"/>
            <a:ext cx="5305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Dipole array sums signals with chosen time delay to select pointing in the sky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90874" y="3456216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05036" y="3441929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47774" y="3427641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282679" y="469107"/>
            <a:ext cx="1539478" cy="25884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88" name="TextBox 1"/>
          <p:cNvSpPr txBox="1">
            <a:spLocks noChangeArrowheads="1"/>
          </p:cNvSpPr>
          <p:nvPr/>
        </p:nvSpPr>
        <p:spPr bwMode="auto">
          <a:xfrm>
            <a:off x="5559029" y="132160"/>
            <a:ext cx="137922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>
                <a:solidFill>
                  <a:srgbClr val="FF0000"/>
                </a:solidFill>
              </a:rPr>
              <a:t>Look this way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 flipH="1">
            <a:off x="5272087" y="3686175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39"/>
          <p:cNvSpPr>
            <a:spLocks noChangeArrowheads="1"/>
          </p:cNvSpPr>
          <p:nvPr/>
        </p:nvSpPr>
        <p:spPr bwMode="auto">
          <a:xfrm>
            <a:off x="5029200" y="3410963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72012" y="3671888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H="1">
            <a:off x="4286250" y="3671888"/>
            <a:ext cx="385763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Oval 42"/>
          <p:cNvSpPr>
            <a:spLocks noChangeArrowheads="1"/>
          </p:cNvSpPr>
          <p:nvPr/>
        </p:nvSpPr>
        <p:spPr bwMode="auto">
          <a:xfrm>
            <a:off x="4043362" y="3396675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3686175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flipH="1">
            <a:off x="3328987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Oval 45"/>
          <p:cNvSpPr>
            <a:spLocks noChangeArrowheads="1"/>
          </p:cNvSpPr>
          <p:nvPr/>
        </p:nvSpPr>
        <p:spPr bwMode="auto">
          <a:xfrm>
            <a:off x="3086100" y="3382388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H="1">
            <a:off x="2728912" y="3643313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2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5790" name="Group 2"/>
          <p:cNvGrpSpPr>
            <a:grpSpLocks/>
          </p:cNvGrpSpPr>
          <p:nvPr/>
        </p:nvGrpSpPr>
        <p:grpSpPr bwMode="auto">
          <a:xfrm>
            <a:off x="1287066" y="711770"/>
            <a:ext cx="5092303" cy="2117158"/>
            <a:chOff x="191756" y="3345418"/>
            <a:chExt cx="6789737" cy="426482"/>
          </a:xfrm>
        </p:grpSpPr>
        <p:sp>
          <p:nvSpPr>
            <p:cNvPr id="23" name="Freeform 22"/>
            <p:cNvSpPr/>
            <p:nvPr/>
          </p:nvSpPr>
          <p:spPr bwMode="auto">
            <a:xfrm flipH="1">
              <a:off x="934707" y="3345418"/>
              <a:ext cx="1455737" cy="369332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 flipH="1">
              <a:off x="191756" y="33644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flipH="1">
              <a:off x="2477756" y="33644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 flipH="1">
              <a:off x="1734807" y="338351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flipH="1">
              <a:off x="3982706" y="33644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 flipH="1">
              <a:off x="3239756" y="338351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flipH="1">
              <a:off x="5525756" y="338351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 flipH="1">
              <a:off x="4782806" y="34025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H="1" flipV="1">
            <a:off x="2728913" y="469107"/>
            <a:ext cx="1553766" cy="25884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805" name="TextBox 38"/>
          <p:cNvSpPr txBox="1">
            <a:spLocks noChangeArrowheads="1"/>
          </p:cNvSpPr>
          <p:nvPr/>
        </p:nvSpPr>
        <p:spPr bwMode="auto">
          <a:xfrm>
            <a:off x="1949054" y="77391"/>
            <a:ext cx="137922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>
                <a:solidFill>
                  <a:srgbClr val="0070C0"/>
                </a:solidFill>
              </a:rPr>
              <a:t>Look this way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4990874" y="3456216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05036" y="3441929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047774" y="3427641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cxnSp>
        <p:nvCxnSpPr>
          <p:cNvPr id="63" name="Straight Connector 62"/>
          <p:cNvCxnSpPr/>
          <p:nvPr/>
        </p:nvCxnSpPr>
        <p:spPr bwMode="auto">
          <a:xfrm flipH="1">
            <a:off x="5272087" y="3686175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Oval 39"/>
          <p:cNvSpPr>
            <a:spLocks noChangeArrowheads="1"/>
          </p:cNvSpPr>
          <p:nvPr/>
        </p:nvSpPr>
        <p:spPr bwMode="auto">
          <a:xfrm>
            <a:off x="5029200" y="3410963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4672012" y="3671888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 bwMode="auto">
          <a:xfrm flipH="1">
            <a:off x="4286250" y="3671888"/>
            <a:ext cx="385763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Oval 42"/>
          <p:cNvSpPr>
            <a:spLocks noChangeArrowheads="1"/>
          </p:cNvSpPr>
          <p:nvPr/>
        </p:nvSpPr>
        <p:spPr bwMode="auto">
          <a:xfrm>
            <a:off x="4043362" y="3396675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3686175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 bwMode="auto">
          <a:xfrm flipH="1">
            <a:off x="3328987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Oval 45"/>
          <p:cNvSpPr>
            <a:spLocks noChangeArrowheads="1"/>
          </p:cNvSpPr>
          <p:nvPr/>
        </p:nvSpPr>
        <p:spPr bwMode="auto">
          <a:xfrm>
            <a:off x="3086100" y="3382388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 flipH="1">
            <a:off x="2728912" y="3643313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922750" y="3960019"/>
            <a:ext cx="5305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Sum differently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33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082404" y="3960019"/>
            <a:ext cx="434935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Sum both ways at the same time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87066" y="696457"/>
            <a:ext cx="5801916" cy="2132469"/>
            <a:chOff x="1287066" y="2509064"/>
            <a:chExt cx="5801916" cy="319861"/>
          </a:xfrm>
        </p:grpSpPr>
        <p:sp>
          <p:nvSpPr>
            <p:cNvPr id="23" name="Freeform 22"/>
            <p:cNvSpPr/>
            <p:nvPr/>
          </p:nvSpPr>
          <p:spPr bwMode="auto">
            <a:xfrm>
              <a:off x="5439966" y="2509064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997179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4282679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839891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153966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3711179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996679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553891" y="2551926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 flipH="1">
              <a:off x="1844279" y="2509064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 flipH="1">
              <a:off x="1287066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 flipH="1">
              <a:off x="3001566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 flipH="1">
              <a:off x="2444354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 flipH="1">
              <a:off x="4130279" y="252335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 flipH="1">
              <a:off x="3573066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 flipH="1">
              <a:off x="5287566" y="253763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 flipH="1">
              <a:off x="4730354" y="2551926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 flipV="1">
            <a:off x="2728913" y="469107"/>
            <a:ext cx="1553766" cy="25884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82679" y="469107"/>
            <a:ext cx="1539478" cy="25884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45" name="TextBox 52"/>
          <p:cNvSpPr txBox="1">
            <a:spLocks noChangeArrowheads="1"/>
          </p:cNvSpPr>
          <p:nvPr/>
        </p:nvSpPr>
        <p:spPr bwMode="auto">
          <a:xfrm>
            <a:off x="5559029" y="132160"/>
            <a:ext cx="137922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>
                <a:solidFill>
                  <a:srgbClr val="FF0000"/>
                </a:solidFill>
              </a:rPr>
              <a:t>Look this way</a:t>
            </a:r>
          </a:p>
        </p:txBody>
      </p:sp>
      <p:sp>
        <p:nvSpPr>
          <p:cNvPr id="76846" name="TextBox 53"/>
          <p:cNvSpPr txBox="1">
            <a:spLocks noChangeArrowheads="1"/>
          </p:cNvSpPr>
          <p:nvPr/>
        </p:nvSpPr>
        <p:spPr bwMode="auto">
          <a:xfrm>
            <a:off x="1949054" y="77391"/>
            <a:ext cx="137922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>
                <a:solidFill>
                  <a:srgbClr val="0070C0"/>
                </a:solidFill>
              </a:rPr>
              <a:t>Look this way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4990874" y="3456216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05036" y="3441929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047774" y="3427641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cxnSp>
        <p:nvCxnSpPr>
          <p:cNvPr id="81" name="Straight Connector 80"/>
          <p:cNvCxnSpPr/>
          <p:nvPr/>
        </p:nvCxnSpPr>
        <p:spPr bwMode="auto">
          <a:xfrm flipH="1">
            <a:off x="5272087" y="3686175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Oval 39"/>
          <p:cNvSpPr>
            <a:spLocks noChangeArrowheads="1"/>
          </p:cNvSpPr>
          <p:nvPr/>
        </p:nvSpPr>
        <p:spPr bwMode="auto">
          <a:xfrm>
            <a:off x="5029200" y="3410963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flipH="1">
            <a:off x="4672012" y="3671888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flipH="1">
            <a:off x="4286250" y="3671888"/>
            <a:ext cx="385763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Oval 42"/>
          <p:cNvSpPr>
            <a:spLocks noChangeArrowheads="1"/>
          </p:cNvSpPr>
          <p:nvPr/>
        </p:nvSpPr>
        <p:spPr bwMode="auto">
          <a:xfrm>
            <a:off x="4043362" y="3396675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 flipH="1">
            <a:off x="3686175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flipH="1">
            <a:off x="3328987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Oval 45"/>
          <p:cNvSpPr>
            <a:spLocks noChangeArrowheads="1"/>
          </p:cNvSpPr>
          <p:nvPr/>
        </p:nvSpPr>
        <p:spPr bwMode="auto">
          <a:xfrm>
            <a:off x="3086100" y="3382388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Connector 88"/>
          <p:cNvCxnSpPr/>
          <p:nvPr/>
        </p:nvCxnSpPr>
        <p:spPr bwMode="auto">
          <a:xfrm flipH="1">
            <a:off x="2728912" y="3643313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8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BM_ASTRON_Press_Release_firstBG2-23-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" y="0"/>
            <a:ext cx="53149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IBM_ASTRON_Press_Release_firstBG2-23-2004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97" y="2181099"/>
            <a:ext cx="40767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Oval 4"/>
          <p:cNvSpPr>
            <a:spLocks noChangeArrowheads="1"/>
          </p:cNvSpPr>
          <p:nvPr/>
        </p:nvSpPr>
        <p:spPr bwMode="auto">
          <a:xfrm>
            <a:off x="3517824" y="4570381"/>
            <a:ext cx="27432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5150" y="1404068"/>
            <a:ext cx="1963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#6 Top 500, 2005</a:t>
            </a:r>
          </a:p>
        </p:txBody>
      </p:sp>
      <p:pic>
        <p:nvPicPr>
          <p:cNvPr id="6" name="Picture 2" descr="Groningen018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25" y="1801117"/>
            <a:ext cx="2210738" cy="33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BM_Onsala_NYTimes5-20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4545"/>
            <a:ext cx="6072188" cy="46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IBM_Onsala_NYTimes5-20-09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622264"/>
            <a:ext cx="6072188" cy="45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897980" y="4944666"/>
            <a:ext cx="7772400" cy="7649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615238" y="1136013"/>
            <a:ext cx="1244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chemeClr val="bg1"/>
                </a:solidFill>
              </a:rPr>
              <a:t>May </a:t>
            </a:r>
            <a:r>
              <a:rPr lang="en-US" altLang="en-US" sz="1800" dirty="0">
                <a:solidFill>
                  <a:schemeClr val="bg1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3900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BM_Onsala_NYTimes5-20-09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85750"/>
            <a:ext cx="5810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600200" y="285750"/>
            <a:ext cx="59436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3371850" y="1943100"/>
            <a:ext cx="280035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2961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iem_Daldorff_patentUS7973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"/>
            <a:ext cx="5200650" cy="51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81" y="1057619"/>
            <a:ext cx="3330519" cy="1981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6382" y="3108796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Lofar</a:t>
            </a:r>
            <a:r>
              <a:rPr lang="en-US" sz="1200" dirty="0" smtClean="0">
                <a:solidFill>
                  <a:schemeClr val="bg1"/>
                </a:solidFill>
              </a:rPr>
              <a:t> Outrigger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in Sweden, 2005,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Thide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Palmberg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69" y="-3172859"/>
            <a:ext cx="9258989" cy="9258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730" y="0"/>
            <a:ext cx="2754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i="1" dirty="0" smtClean="0">
                <a:solidFill>
                  <a:schemeClr val="tx1"/>
                </a:solidFill>
              </a:rPr>
              <a:t>Vision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B9CE270-81CA-46EE-BF92-470243A06287}" type="slidenum">
              <a:rPr lang="en-US"/>
              <a:pPr algn="ctr">
                <a:defRPr/>
              </a:pPr>
              <a:t>3</a:t>
            </a:fld>
            <a:endParaRPr lang="en-US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287" y="0"/>
            <a:ext cx="9165432" cy="45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13672" y="4582716"/>
            <a:ext cx="27142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Nick </a:t>
            </a:r>
            <a:r>
              <a:rPr lang="en-US" altLang="en-US" sz="1200" dirty="0" err="1">
                <a:solidFill>
                  <a:schemeClr val="bg1"/>
                </a:solidFill>
                <a:latin typeface="+mn-lt"/>
              </a:rPr>
              <a:t>Risinger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: 5000 Megapixel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5406" y="386953"/>
            <a:ext cx="2460930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dirty="0" smtClean="0">
                <a:solidFill>
                  <a:schemeClr val="bg1"/>
                </a:solidFill>
                <a:latin typeface="+mj-lt"/>
              </a:rPr>
              <a:t>…</a:t>
            </a:r>
            <a:r>
              <a:rPr lang="en-US" sz="2250" i="1" dirty="0" smtClean="0">
                <a:solidFill>
                  <a:schemeClr val="bg1"/>
                </a:solidFill>
                <a:latin typeface="+mj-lt"/>
              </a:rPr>
              <a:t>y</a:t>
            </a:r>
            <a:r>
              <a:rPr lang="en-US" sz="2250" i="1" dirty="0" smtClean="0">
                <a:solidFill>
                  <a:schemeClr val="bg1"/>
                </a:solidFill>
                <a:latin typeface="+mj-lt"/>
              </a:rPr>
              <a:t>our</a:t>
            </a:r>
            <a:r>
              <a:rPr lang="en-US" sz="225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50" dirty="0" smtClean="0">
                <a:solidFill>
                  <a:schemeClr val="bg1"/>
                </a:solidFill>
                <a:latin typeface="+mj-lt"/>
              </a:rPr>
              <a:t>optical sky</a:t>
            </a:r>
            <a:endParaRPr lang="en-US" sz="225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88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56" y="308014"/>
            <a:ext cx="3810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" y="1458220"/>
            <a:ext cx="37261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greatest danger for most of us is not that our aim is too high and we miss it, but that it is too low and we reach it.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- Michelangelo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972"/>
            <a:ext cx="9144000" cy="60900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537656" y="4954819"/>
            <a:ext cx="1420940" cy="200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0456" y="4940305"/>
            <a:ext cx="1398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Kirsten Gottschalk, ICRAR</a:t>
            </a:r>
          </a:p>
        </p:txBody>
      </p:sp>
    </p:spTree>
    <p:extLst>
      <p:ext uri="{BB962C8B-B14F-4D97-AF65-F5344CB8AC3E}">
        <p14:creationId xmlns:p14="http://schemas.microsoft.com/office/powerpoint/2010/main" val="6205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7" y="-1"/>
            <a:ext cx="9699173" cy="51435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3997716"/>
            <a:ext cx="4398454" cy="986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25" y="3973714"/>
            <a:ext cx="4105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Murchison </a:t>
            </a:r>
            <a:r>
              <a:rPr lang="en-US" sz="2000" dirty="0" err="1" smtClean="0">
                <a:solidFill>
                  <a:schemeClr val="tx1"/>
                </a:solidFill>
              </a:rPr>
              <a:t>Widefield</a:t>
            </a:r>
            <a:r>
              <a:rPr lang="en-US" sz="2000" dirty="0" smtClean="0">
                <a:solidFill>
                  <a:schemeClr val="tx1"/>
                </a:solidFill>
              </a:rPr>
              <a:t> Array (MWA)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 Western Australia</a:t>
            </a:r>
          </a:p>
          <a:p>
            <a:pPr algn="ctr"/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</a:rPr>
              <a:t>2048 dipoles in 128  stations</a:t>
            </a: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646063" y="4743072"/>
            <a:ext cx="3085518" cy="215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5935" y="4743073"/>
            <a:ext cx="3055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http://news.curtin.edu.au/cite/in-pictures/pushing-the-envelope/</a:t>
            </a:r>
          </a:p>
        </p:txBody>
      </p:sp>
    </p:spTree>
    <p:extLst>
      <p:ext uri="{BB962C8B-B14F-4D97-AF65-F5344CB8AC3E}">
        <p14:creationId xmlns:p14="http://schemas.microsoft.com/office/powerpoint/2010/main" val="8383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918" y="-841812"/>
            <a:ext cx="102965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59923" y="4577331"/>
            <a:ext cx="4505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The </a:t>
            </a:r>
            <a:r>
              <a:rPr lang="en-US" altLang="en-US" sz="2000" dirty="0" smtClean="0">
                <a:latin typeface="+mn-lt"/>
              </a:rPr>
              <a:t>first </a:t>
            </a:r>
            <a:r>
              <a:rPr lang="en-US" altLang="en-US" sz="2000" dirty="0" err="1" smtClean="0">
                <a:latin typeface="+mn-lt"/>
              </a:rPr>
              <a:t>MeerKAT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dish in South Africa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3886" y="4824069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SKA South Africa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32"/>
            <a:ext cx="9153451" cy="51454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49948" y="4104340"/>
            <a:ext cx="3004457" cy="677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1513" y="4104340"/>
            <a:ext cx="41058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MeerKAT</a:t>
            </a:r>
            <a:r>
              <a:rPr lang="en-US" sz="2000" dirty="0" smtClean="0">
                <a:solidFill>
                  <a:schemeClr val="tx1"/>
                </a:solidFill>
              </a:rPr>
              <a:t> in South Africa</a:t>
            </a:r>
          </a:p>
          <a:p>
            <a:pPr algn="ctr"/>
            <a:r>
              <a:rPr lang="en-US" altLang="en-US" sz="1800" dirty="0" smtClean="0">
                <a:solidFill>
                  <a:schemeClr val="tx1">
                    <a:lumMod val="50000"/>
                  </a:schemeClr>
                </a:solidFill>
              </a:rPr>
              <a:t>2/64 are built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3886" y="4824069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SKA South Africa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974"/>
            <a:ext cx="9462260" cy="60817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48409" y="3906401"/>
            <a:ext cx="2312125" cy="67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93" y="3488634"/>
            <a:ext cx="3006203" cy="980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2775" y="3484658"/>
            <a:ext cx="32119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ASKAP in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Western Australia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6/36 antennae are built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39" y="-28918"/>
            <a:ext cx="2124497" cy="14163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8964" y="380128"/>
            <a:ext cx="3158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>
                <a:solidFill>
                  <a:srgbClr val="000000"/>
                </a:solidFill>
              </a:rPr>
              <a:t>“Phased Array Feed” makes 36 beams of 1 sq. </a:t>
            </a:r>
            <a:r>
              <a:rPr lang="en-US" sz="1800" dirty="0" smtClean="0">
                <a:solidFill>
                  <a:srgbClr val="000000"/>
                </a:solidFill>
              </a:rPr>
              <a:t>degree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669770" y="4954819"/>
            <a:ext cx="532876" cy="188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8054" y="4940305"/>
            <a:ext cx="5100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CSIRO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56" y="0"/>
            <a:ext cx="4156288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41" y="229861"/>
            <a:ext cx="1694246" cy="15402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952" y="630640"/>
            <a:ext cx="22269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ASKAP discovery!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Starless hydrogen clouds in a galaxy group.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Serra et al. June 2015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45500" y="450656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bge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1610" y="319688"/>
            <a:ext cx="6457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The sky is BIG: 100 billion galaxies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out to the “edge”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Big for telescopes to observe: 1000’s of years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But not big for computers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A catalog of every galaxy would take a few </a:t>
            </a:r>
            <a:r>
              <a:rPr lang="en-US" sz="1600" dirty="0" err="1" smtClean="0">
                <a:solidFill>
                  <a:schemeClr val="bg1"/>
                </a:solidFill>
              </a:rPr>
              <a:t>TBytes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A database of images (100x100 pixels) would take a few PB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5500" y="450656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bge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19" y="3231815"/>
            <a:ext cx="1039082" cy="1537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6901" y="4197427"/>
            <a:ext cx="1079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IBM TS 4500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90" y="2095907"/>
            <a:ext cx="1547259" cy="5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B9CE270-81CA-46EE-BF92-470243A06287}" type="slidenum">
              <a:rPr lang="en-US"/>
              <a:pPr algn="ctr">
                <a:defRPr/>
              </a:pPr>
              <a:t>39</a:t>
            </a:fld>
            <a:endParaRPr lang="en-US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287" y="0"/>
            <a:ext cx="9165432" cy="45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14287" y="4866201"/>
            <a:ext cx="27142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Nick </a:t>
            </a:r>
            <a:r>
              <a:rPr lang="en-US" altLang="en-US" sz="1200" dirty="0" err="1">
                <a:solidFill>
                  <a:schemeClr val="bg1"/>
                </a:solidFill>
                <a:latin typeface="+mn-lt"/>
              </a:rPr>
              <a:t>Risinger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: 5000 Megapixel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6" y="2372976"/>
            <a:ext cx="1714759" cy="2209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338" y="3289995"/>
            <a:ext cx="678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One rack of IBM’s </a:t>
            </a:r>
            <a:r>
              <a:rPr lang="en-US" sz="1600" dirty="0" err="1" smtClean="0">
                <a:solidFill>
                  <a:schemeClr val="bg1"/>
                </a:solidFill>
              </a:rPr>
              <a:t>BlueGene</a:t>
            </a:r>
            <a:r>
              <a:rPr lang="en-US" sz="1600" dirty="0" smtClean="0">
                <a:solidFill>
                  <a:schemeClr val="bg1"/>
                </a:solidFill>
              </a:rPr>
              <a:t>/Q supercomputer has 15 times more transistors than there are stars in the Milky Way (100,000,000,000)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8145435" y="0"/>
            <a:ext cx="998565" cy="783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7696">
            <a:off x="-2399109" y="-1894284"/>
            <a:ext cx="13500497" cy="86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28007" y="5240747"/>
            <a:ext cx="754856" cy="211931"/>
          </a:xfrm>
        </p:spPr>
        <p:txBody>
          <a:bodyPr/>
          <a:lstStyle/>
          <a:p>
            <a:pPr algn="ctr">
              <a:defRPr/>
            </a:pPr>
            <a:fld id="{863EBFC6-35D4-447D-A5DB-B667F7F394B4}" type="slidenum">
              <a:rPr lang="en-US"/>
              <a:pPr algn="ctr">
                <a:defRPr/>
              </a:pPr>
              <a:t>4</a:t>
            </a:fld>
            <a:endParaRPr lang="en-US"/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01" y="2529694"/>
            <a:ext cx="1527572" cy="193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2458351" y="3830542"/>
            <a:ext cx="1190625" cy="3231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en-US" sz="1500" dirty="0">
                <a:latin typeface="+mj-lt"/>
                <a:cs typeface="Arial" charset="0"/>
              </a:rPr>
              <a:t>Messier 87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110813" y="4396594"/>
            <a:ext cx="3086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The Virgo Supercluster</a:t>
            </a:r>
          </a:p>
        </p:txBody>
      </p:sp>
      <p:cxnSp>
        <p:nvCxnSpPr>
          <p:cNvPr id="18" name="Straight Arrow Connector 9"/>
          <p:cNvCxnSpPr>
            <a:cxnSpLocks noChangeShapeType="1"/>
          </p:cNvCxnSpPr>
          <p:nvPr/>
        </p:nvCxnSpPr>
        <p:spPr bwMode="auto">
          <a:xfrm flipV="1">
            <a:off x="3648976" y="3664360"/>
            <a:ext cx="159544" cy="202406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638010" y="4824028"/>
            <a:ext cx="14670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Rogelio </a:t>
            </a:r>
            <a:r>
              <a:rPr lang="en-US" altLang="en-US" sz="1000" dirty="0">
                <a:solidFill>
                  <a:schemeClr val="bg1"/>
                </a:solidFill>
                <a:latin typeface="+mn-lt"/>
              </a:rPr>
              <a:t>Bernal </a:t>
            </a:r>
            <a:r>
              <a:rPr lang="en-US" altLang="en-US" sz="1000" dirty="0" err="1" smtClean="0">
                <a:solidFill>
                  <a:schemeClr val="bg1"/>
                </a:solidFill>
                <a:latin typeface="+mn-lt"/>
              </a:rPr>
              <a:t>Andreo</a:t>
            </a:r>
            <a:endParaRPr lang="en-US" altLang="en-US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554101" y="4466841"/>
            <a:ext cx="1527572" cy="481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379448" y="4416766"/>
            <a:ext cx="1847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+mn-lt"/>
              </a:rPr>
              <a:t>Charles Messier </a:t>
            </a:r>
            <a:endParaRPr lang="en-US" altLang="en-US" sz="1400" dirty="0" smtClean="0">
              <a:latin typeface="+mn-lt"/>
            </a:endParaRPr>
          </a:p>
          <a:p>
            <a:pPr algn="ctr" eaLnBrk="1" hangingPunct="1"/>
            <a:r>
              <a:rPr lang="en-US" altLang="en-US" sz="1400" dirty="0" smtClean="0">
                <a:latin typeface="+mn-lt"/>
              </a:rPr>
              <a:t>(</a:t>
            </a:r>
            <a:r>
              <a:rPr lang="en-US" altLang="en-US" sz="1400" dirty="0">
                <a:latin typeface="+mn-lt"/>
              </a:rPr>
              <a:t>1730-1817)</a:t>
            </a:r>
          </a:p>
        </p:txBody>
      </p:sp>
    </p:spTree>
    <p:extLst>
      <p:ext uri="{BB962C8B-B14F-4D97-AF65-F5344CB8AC3E}">
        <p14:creationId xmlns:p14="http://schemas.microsoft.com/office/powerpoint/2010/main" val="33428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96E7E7A2-6BD3-4049-93FE-23A0776FCDDA}" type="slidenum">
              <a:rPr lang="en-US"/>
              <a:pPr algn="ctr">
                <a:defRPr/>
              </a:pPr>
              <a:t>40</a:t>
            </a:fld>
            <a:endParaRPr lang="en-US"/>
          </a:p>
        </p:txBody>
      </p:sp>
      <p:pic>
        <p:nvPicPr>
          <p:cNvPr id="593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1057275"/>
            <a:ext cx="26955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37" y="1531345"/>
            <a:ext cx="2776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problem is here: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1176" y="1759752"/>
            <a:ext cx="32613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The capacity of the human brain is plenty big:  2.5 </a:t>
            </a:r>
            <a:r>
              <a:rPr lang="en-US" sz="1800" dirty="0" err="1" smtClean="0">
                <a:solidFill>
                  <a:schemeClr val="bg1"/>
                </a:solidFill>
              </a:rPr>
              <a:t>PBy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But the time to get that data in (say with continuous video) would be 300 years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Paul </a:t>
            </a:r>
            <a:r>
              <a:rPr lang="en-US" sz="1200" dirty="0" err="1">
                <a:solidFill>
                  <a:schemeClr val="bg1"/>
                </a:solidFill>
              </a:rPr>
              <a:t>Reber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prof. </a:t>
            </a:r>
            <a:r>
              <a:rPr lang="en-US" sz="1200" dirty="0">
                <a:solidFill>
                  <a:schemeClr val="bg1"/>
                </a:solidFill>
              </a:rPr>
              <a:t>of psychology at Northwestern </a:t>
            </a:r>
            <a:r>
              <a:rPr lang="en-US" sz="1200" dirty="0" smtClean="0">
                <a:solidFill>
                  <a:schemeClr val="bg1"/>
                </a:solidFill>
              </a:rPr>
              <a:t>University, </a:t>
            </a:r>
            <a:r>
              <a:rPr lang="en-US" sz="1200" i="1" dirty="0" smtClean="0">
                <a:solidFill>
                  <a:schemeClr val="bg1"/>
                </a:solidFill>
              </a:rPr>
              <a:t>Scientific American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2761053" y="1658887"/>
            <a:ext cx="781726" cy="21986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2374900"/>
            <a:ext cx="36856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new frontier is analytics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2374900"/>
            <a:ext cx="5974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new frontier is analytics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… and extremely low power computing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BM_ASTRON_Dome4-2-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58000" cy="413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624263" y="446841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143000" y="4321969"/>
            <a:ext cx="6858000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314450" y="4400550"/>
            <a:ext cx="663034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500" dirty="0">
                <a:solidFill>
                  <a:schemeClr val="tx1">
                    <a:lumMod val="50000"/>
                  </a:schemeClr>
                </a:solidFill>
              </a:rPr>
              <a:t>The DOME Project: </a:t>
            </a:r>
            <a:r>
              <a:rPr lang="en-AU" altLang="ja-JP" sz="1500" dirty="0">
                <a:solidFill>
                  <a:schemeClr val="tx1">
                    <a:lumMod val="50000"/>
                  </a:schemeClr>
                </a:solidFill>
              </a:rPr>
              <a:t>photonics for high speed data transmission, data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ja-JP" sz="1500" dirty="0">
                <a:solidFill>
                  <a:schemeClr val="tx1">
                    <a:lumMod val="50000"/>
                  </a:schemeClr>
                </a:solidFill>
              </a:rPr>
              <a:t>compression, accelerators, 3D stacked chips, advanced storage techniques</a:t>
            </a:r>
            <a:endParaRPr lang="en-US" alt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096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NL" sz="2400" dirty="0">
                <a:solidFill>
                  <a:schemeClr val="bg1"/>
                </a:solidFill>
              </a:rPr>
              <a:t>“DOME” Technology for SKA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9300" y="1485900"/>
            <a:ext cx="1885950" cy="16002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dirty="0"/>
          </a:p>
        </p:txBody>
      </p:sp>
      <p:sp>
        <p:nvSpPr>
          <p:cNvPr id="7" name="Rectangle 6"/>
          <p:cNvSpPr/>
          <p:nvPr/>
        </p:nvSpPr>
        <p:spPr>
          <a:xfrm>
            <a:off x="3657600" y="1428750"/>
            <a:ext cx="1543050" cy="120015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57300" y="1028700"/>
            <a:ext cx="1657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Beamforming</a:t>
            </a:r>
            <a:r>
              <a:rPr lang="nl-NL" sz="900" b="1" dirty="0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 at stations</a:t>
            </a:r>
            <a:endParaRPr lang="en-US" sz="900" b="1" dirty="0">
              <a:solidFill>
                <a:schemeClr val="bg1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1543050"/>
            <a:ext cx="821906" cy="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829301" y="1001316"/>
            <a:ext cx="18859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Reconstruction</a:t>
            </a:r>
            <a:r>
              <a:rPr lang="nl-NL" sz="900" b="1" dirty="0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 of </a:t>
            </a:r>
            <a:r>
              <a:rPr lang="nl-NL" sz="900" b="1" dirty="0" err="1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sky</a:t>
            </a:r>
            <a:r>
              <a:rPr lang="nl-NL" sz="900" b="1" dirty="0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 image</a:t>
            </a:r>
            <a:endParaRPr lang="en-US" sz="900" b="1" dirty="0">
              <a:solidFill>
                <a:schemeClr val="bg1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86150" y="1028700"/>
            <a:ext cx="19442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Interferometry</a:t>
            </a:r>
            <a:r>
              <a:rPr lang="nl-NL" sz="900" b="1" dirty="0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, </a:t>
            </a:r>
            <a:r>
              <a:rPr lang="nl-NL" sz="900" b="1" dirty="0" err="1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cor</a:t>
            </a:r>
            <a:r>
              <a:rPr lang="nl-NL" sz="900" b="1" dirty="0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-</a:t>
            </a:r>
          </a:p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relation</a:t>
            </a:r>
            <a:r>
              <a:rPr lang="nl-NL" sz="900" b="1" dirty="0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 of station </a:t>
            </a:r>
            <a:r>
              <a:rPr lang="nl-NL" sz="900" b="1" dirty="0" err="1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beams</a:t>
            </a:r>
            <a:r>
              <a:rPr lang="nl-NL" sz="900" b="1" dirty="0">
                <a:solidFill>
                  <a:schemeClr val="bg1"/>
                </a:solidFill>
                <a:latin typeface="Verdana" charset="0"/>
                <a:ea typeface="MS PGothic" charset="0"/>
                <a:cs typeface="MS PGothic" charset="0"/>
              </a:rPr>
              <a:t> </a:t>
            </a:r>
            <a:endParaRPr lang="en-US" sz="900" b="1" dirty="0">
              <a:solidFill>
                <a:schemeClr val="bg1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43050"/>
            <a:ext cx="841773" cy="85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257300" y="1428750"/>
            <a:ext cx="1657350" cy="571500"/>
            <a:chOff x="0" y="1905000"/>
            <a:chExt cx="2209800" cy="762000"/>
          </a:xfrm>
        </p:grpSpPr>
        <p:sp>
          <p:nvSpPr>
            <p:cNvPr id="14" name="Rectangle 13"/>
            <p:cNvSpPr/>
            <p:nvPr/>
          </p:nvSpPr>
          <p:spPr>
            <a:xfrm>
              <a:off x="0" y="1905000"/>
              <a:ext cx="2209800" cy="7620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/>
            </a:p>
          </p:txBody>
        </p:sp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981200"/>
              <a:ext cx="533400" cy="61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81200"/>
              <a:ext cx="1050791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51" y="1543050"/>
            <a:ext cx="64510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257300" y="2228850"/>
            <a:ext cx="1657350" cy="571500"/>
            <a:chOff x="0" y="2819400"/>
            <a:chExt cx="2209800" cy="762000"/>
          </a:xfrm>
        </p:grpSpPr>
        <p:sp>
          <p:nvSpPr>
            <p:cNvPr id="21" name="Rectangle 20"/>
            <p:cNvSpPr/>
            <p:nvPr/>
          </p:nvSpPr>
          <p:spPr>
            <a:xfrm>
              <a:off x="0" y="2819400"/>
              <a:ext cx="2209800" cy="7620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 dirty="0"/>
            </a:p>
          </p:txBody>
        </p:sp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5600"/>
              <a:ext cx="533400" cy="61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895600"/>
              <a:ext cx="1050791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1943100" y="2057401"/>
            <a:ext cx="57150" cy="342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26" name="Oval 25"/>
          <p:cNvSpPr/>
          <p:nvPr/>
        </p:nvSpPr>
        <p:spPr>
          <a:xfrm>
            <a:off x="1943100" y="2171701"/>
            <a:ext cx="57150" cy="342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27" name="Freeform 26"/>
          <p:cNvSpPr/>
          <p:nvPr/>
        </p:nvSpPr>
        <p:spPr>
          <a:xfrm>
            <a:off x="2800351" y="1714500"/>
            <a:ext cx="1211813" cy="387221"/>
          </a:xfrm>
          <a:custGeom>
            <a:avLst/>
            <a:gdLst>
              <a:gd name="connsiteX0" fmla="*/ 0 w 1464906"/>
              <a:gd name="connsiteY0" fmla="*/ 0 h 460310"/>
              <a:gd name="connsiteX1" fmla="*/ 326571 w 1464906"/>
              <a:gd name="connsiteY1" fmla="*/ 111967 h 460310"/>
              <a:gd name="connsiteX2" fmla="*/ 606490 w 1464906"/>
              <a:gd name="connsiteY2" fmla="*/ 429208 h 460310"/>
              <a:gd name="connsiteX3" fmla="*/ 1464906 w 1464906"/>
              <a:gd name="connsiteY3" fmla="*/ 298579 h 460310"/>
              <a:gd name="connsiteX4" fmla="*/ 1464906 w 1464906"/>
              <a:gd name="connsiteY4" fmla="*/ 298579 h 4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906" h="460310">
                <a:moveTo>
                  <a:pt x="0" y="0"/>
                </a:moveTo>
                <a:cubicBezTo>
                  <a:pt x="112744" y="20216"/>
                  <a:pt x="225489" y="40432"/>
                  <a:pt x="326571" y="111967"/>
                </a:cubicBezTo>
                <a:cubicBezTo>
                  <a:pt x="427653" y="183502"/>
                  <a:pt x="416768" y="398106"/>
                  <a:pt x="606490" y="429208"/>
                </a:cubicBezTo>
                <a:cubicBezTo>
                  <a:pt x="796212" y="460310"/>
                  <a:pt x="1464906" y="298579"/>
                  <a:pt x="1464906" y="298579"/>
                </a:cubicBezTo>
                <a:lnTo>
                  <a:pt x="1464906" y="298579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28" name="Freeform 27"/>
          <p:cNvSpPr/>
          <p:nvPr/>
        </p:nvSpPr>
        <p:spPr>
          <a:xfrm>
            <a:off x="2822510" y="2148374"/>
            <a:ext cx="1168659" cy="384888"/>
          </a:xfrm>
          <a:custGeom>
            <a:avLst/>
            <a:gdLst>
              <a:gd name="connsiteX0" fmla="*/ 0 w 1558212"/>
              <a:gd name="connsiteY0" fmla="*/ 513184 h 513184"/>
              <a:gd name="connsiteX1" fmla="*/ 401216 w 1558212"/>
              <a:gd name="connsiteY1" fmla="*/ 401216 h 513184"/>
              <a:gd name="connsiteX2" fmla="*/ 569167 w 1558212"/>
              <a:gd name="connsiteY2" fmla="*/ 149290 h 513184"/>
              <a:gd name="connsiteX3" fmla="*/ 1558212 w 1558212"/>
              <a:gd name="connsiteY3" fmla="*/ 0 h 513184"/>
              <a:gd name="connsiteX4" fmla="*/ 1558212 w 1558212"/>
              <a:gd name="connsiteY4" fmla="*/ 0 h 5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212" h="513184">
                <a:moveTo>
                  <a:pt x="0" y="513184"/>
                </a:moveTo>
                <a:cubicBezTo>
                  <a:pt x="153177" y="487524"/>
                  <a:pt x="306355" y="461865"/>
                  <a:pt x="401216" y="401216"/>
                </a:cubicBezTo>
                <a:cubicBezTo>
                  <a:pt x="496077" y="340567"/>
                  <a:pt x="376334" y="216159"/>
                  <a:pt x="569167" y="149290"/>
                </a:cubicBezTo>
                <a:cubicBezTo>
                  <a:pt x="762000" y="82421"/>
                  <a:pt x="1558212" y="0"/>
                  <a:pt x="1558212" y="0"/>
                </a:cubicBezTo>
                <a:lnTo>
                  <a:pt x="1558212" y="0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29" name="TextBox 28"/>
          <p:cNvSpPr txBox="1"/>
          <p:nvPr/>
        </p:nvSpPr>
        <p:spPr>
          <a:xfrm>
            <a:off x="1943100" y="1828801"/>
            <a:ext cx="54213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/>
              <a:t>Station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3100" y="2628901"/>
            <a:ext cx="54213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/>
              <a:t>Station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0451" y="2457450"/>
            <a:ext cx="170110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/>
              <a:t>Central Signal Processor (CSP)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00750" y="2457450"/>
            <a:ext cx="164660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/>
              <a:t>Science Data Processor (SDP)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914900" y="2000250"/>
            <a:ext cx="10287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343650" y="2686050"/>
            <a:ext cx="628650" cy="342900"/>
            <a:chOff x="6934200" y="3581400"/>
            <a:chExt cx="838200" cy="457200"/>
          </a:xfrm>
        </p:grpSpPr>
        <p:sp>
          <p:nvSpPr>
            <p:cNvPr id="35" name="Oval 34"/>
            <p:cNvSpPr/>
            <p:nvPr/>
          </p:nvSpPr>
          <p:spPr>
            <a:xfrm>
              <a:off x="6934200" y="3581400"/>
              <a:ext cx="838200" cy="152400"/>
            </a:xfrm>
            <a:prstGeom prst="ellips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/>
            </a:p>
          </p:txBody>
        </p:sp>
        <p:sp>
          <p:nvSpPr>
            <p:cNvPr id="36" name="Oval 35"/>
            <p:cNvSpPr/>
            <p:nvPr/>
          </p:nvSpPr>
          <p:spPr>
            <a:xfrm>
              <a:off x="6934200" y="3886200"/>
              <a:ext cx="838200" cy="152400"/>
            </a:xfrm>
            <a:prstGeom prst="ellips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/>
            </a:p>
          </p:txBody>
        </p:sp>
        <p:cxnSp>
          <p:nvCxnSpPr>
            <p:cNvPr id="37" name="Straight Connector 36"/>
            <p:cNvCxnSpPr>
              <a:stCxn id="35" idx="2"/>
              <a:endCxn id="36" idx="2"/>
            </p:cNvCxnSpPr>
            <p:nvPr/>
          </p:nvCxnSpPr>
          <p:spPr>
            <a:xfrm>
              <a:off x="6934200" y="3657600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772400" y="3657600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6941344" y="3864769"/>
              <a:ext cx="821531" cy="976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400800" y="2800350"/>
            <a:ext cx="52290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Archive</a:t>
            </a:r>
          </a:p>
        </p:txBody>
      </p:sp>
      <p:cxnSp>
        <p:nvCxnSpPr>
          <p:cNvPr id="41" name="Straight Arrow Connector 40"/>
          <p:cNvCxnSpPr>
            <a:stCxn id="35" idx="0"/>
          </p:cNvCxnSpPr>
          <p:nvPr/>
        </p:nvCxnSpPr>
        <p:spPr>
          <a:xfrm flipV="1">
            <a:off x="6657975" y="2457450"/>
            <a:ext cx="28575" cy="2286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86151" y="3071586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Algorithms and </a:t>
            </a:r>
            <a:r>
              <a:rPr lang="en-US" sz="1400" dirty="0" smtClean="0">
                <a:solidFill>
                  <a:schemeClr val="bg1"/>
                </a:solidFill>
              </a:rPr>
              <a:t>Machines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457450" y="3314700"/>
            <a:ext cx="44577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886451" y="3300186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Access </a:t>
            </a:r>
            <a:r>
              <a:rPr lang="en-US" sz="1400" dirty="0" smtClean="0">
                <a:solidFill>
                  <a:schemeClr val="bg1"/>
                </a:solidFill>
              </a:rPr>
              <a:t>Patterns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829300" y="3543300"/>
            <a:ext cx="188595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114550" y="3657600"/>
            <a:ext cx="440055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14601" y="3414486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Nanophotonics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29150" y="3643086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Microservers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4000500" y="3886200"/>
            <a:ext cx="34290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629151" y="3928836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Accelerators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4000500" y="4171950"/>
            <a:ext cx="34290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1828800" y="4457700"/>
            <a:ext cx="565785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800350" y="4214586"/>
            <a:ext cx="1479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 Algorithms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1095" y="4500336"/>
            <a:ext cx="2386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Real-Time </a:t>
            </a:r>
            <a:r>
              <a:rPr lang="en-US" sz="1400" dirty="0" smtClean="0">
                <a:solidFill>
                  <a:schemeClr val="bg1"/>
                </a:solidFill>
              </a:rPr>
              <a:t>Communications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572000" y="4743450"/>
            <a:ext cx="22860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6" idx="3"/>
            <a:endCxn id="15" idx="1"/>
          </p:cNvCxnSpPr>
          <p:nvPr/>
        </p:nvCxnSpPr>
        <p:spPr>
          <a:xfrm>
            <a:off x="2159694" y="1685925"/>
            <a:ext cx="240607" cy="2930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171700" y="2514600"/>
            <a:ext cx="240607" cy="2930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6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42724" y="685314"/>
            <a:ext cx="914400" cy="3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715250" y="4866501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Engbersen</a:t>
            </a:r>
            <a:r>
              <a:rPr lang="en-US" sz="1200" dirty="0" smtClean="0">
                <a:solidFill>
                  <a:schemeClr val="bg1"/>
                </a:solidFill>
              </a:rPr>
              <a:t> 2015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NL" sz="2400" dirty="0">
                <a:solidFill>
                  <a:schemeClr val="bg1"/>
                </a:solidFill>
              </a:rPr>
              <a:t>“DOME” </a:t>
            </a:r>
            <a:r>
              <a:rPr lang="en-US" alt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Microserver</a:t>
            </a:r>
            <a:endParaRPr lang="en-US" altLang="en-US" sz="2400" kern="0" dirty="0">
              <a:solidFill>
                <a:schemeClr val="bg1"/>
              </a:solidFill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0" y="668704"/>
            <a:ext cx="7866743" cy="665200"/>
          </a:xfrm>
          <a:prstGeom prst="rect">
            <a:avLst/>
          </a:prstGeom>
        </p:spPr>
        <p:txBody>
          <a:bodyPr/>
          <a:lstStyle>
            <a:lvl1pPr marL="173038" indent="-173038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AC0"/>
              </a:buClr>
              <a:buFont typeface="Wingdings" charset="2"/>
              <a:buChar char="§"/>
              <a:defRPr sz="16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09588" indent="-1635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AC0"/>
              </a:buClr>
              <a:buFont typeface="Arial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855663" indent="-17303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AC0"/>
              </a:buClr>
              <a:buChar char="•"/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20332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1539875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pPr marL="342900" lvl="1" indent="0" eaLnBrk="1" hangingPunct="1">
              <a:buFont typeface="Arial" charset="0"/>
              <a:buNone/>
            </a:pPr>
            <a:r>
              <a:rPr lang="en-US" altLang="en-US" sz="1800" kern="0" dirty="0" smtClean="0">
                <a:latin typeface="Arial" pitchFamily="34" charset="0"/>
                <a:cs typeface="Arial" pitchFamily="34" charset="0"/>
              </a:rPr>
              <a:t>The integration of an entire server node motherboard</a:t>
            </a:r>
            <a:r>
              <a:rPr lang="en-US" altLang="en-US" sz="1800" kern="0" baseline="300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1800" kern="0" dirty="0" smtClean="0">
                <a:latin typeface="Arial" pitchFamily="34" charset="0"/>
                <a:cs typeface="Arial" pitchFamily="34" charset="0"/>
              </a:rPr>
              <a:t> into a </a:t>
            </a:r>
            <a:r>
              <a:rPr lang="en-US" altLang="en-US" sz="1800" i="1" kern="0" dirty="0" smtClean="0">
                <a:latin typeface="Arial" pitchFamily="34" charset="0"/>
                <a:cs typeface="Arial" pitchFamily="34" charset="0"/>
              </a:rPr>
              <a:t>single microchip </a:t>
            </a:r>
            <a:r>
              <a:rPr lang="en-US" altLang="en-US" sz="1800" kern="0" dirty="0" smtClean="0">
                <a:latin typeface="Arial" pitchFamily="34" charset="0"/>
                <a:cs typeface="Arial" pitchFamily="34" charset="0"/>
              </a:rPr>
              <a:t>except DRAM, Nor-boot flash and power conversion logic.</a:t>
            </a:r>
            <a:endParaRPr lang="en-US" altLang="en-US" sz="18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4" descr="http://content.hwigroup.net/images/products/xl/188785/2/asus_p9d_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443" y="1938713"/>
            <a:ext cx="3437334" cy="20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534" y="1836868"/>
            <a:ext cx="1313259" cy="709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61" name="Straight Arrow Connector 60"/>
          <p:cNvCxnSpPr/>
          <p:nvPr/>
        </p:nvCxnSpPr>
        <p:spPr>
          <a:xfrm>
            <a:off x="672152" y="3226374"/>
            <a:ext cx="2443163" cy="9072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273668" y="2728692"/>
            <a:ext cx="970360" cy="14049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5"/>
          <p:cNvSpPr txBox="1">
            <a:spLocks noChangeArrowheads="1"/>
          </p:cNvSpPr>
          <p:nvPr/>
        </p:nvSpPr>
        <p:spPr bwMode="auto">
          <a:xfrm>
            <a:off x="1316280" y="3681192"/>
            <a:ext cx="6351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05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305mm</a:t>
            </a:r>
          </a:p>
        </p:txBody>
      </p:sp>
      <p:sp>
        <p:nvSpPr>
          <p:cNvPr id="64" name="TextBox 18"/>
          <p:cNvSpPr txBox="1">
            <a:spLocks noChangeArrowheads="1"/>
          </p:cNvSpPr>
          <p:nvPr/>
        </p:nvSpPr>
        <p:spPr bwMode="auto">
          <a:xfrm>
            <a:off x="3545130" y="3452592"/>
            <a:ext cx="6351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05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245mm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4373121" y="2092663"/>
            <a:ext cx="707231" cy="4976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SzPct val="100000"/>
              <a:buFont typeface="Arial" pitchFamily="34" charset="0"/>
              <a:buChar char="•"/>
              <a:defRPr/>
            </a:pPr>
            <a:endParaRPr lang="en-US" sz="135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66" name="TextBox 18"/>
          <p:cNvSpPr txBox="1">
            <a:spLocks noChangeArrowheads="1"/>
          </p:cNvSpPr>
          <p:nvPr/>
        </p:nvSpPr>
        <p:spPr bwMode="auto">
          <a:xfrm>
            <a:off x="4930781" y="2567000"/>
            <a:ext cx="19447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35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139mm x55mm x 7mm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44314" y="1396099"/>
            <a:ext cx="7840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8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This does NOT imply low performance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! Measured 2x operations/Joule</a:t>
            </a:r>
            <a:endParaRPr lang="en-US" altLang="en-US" sz="1800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pic>
        <p:nvPicPr>
          <p:cNvPr id="69" name="Picture 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724" y="685314"/>
            <a:ext cx="914400" cy="3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" name="Rectangle 69"/>
          <p:cNvSpPr/>
          <p:nvPr/>
        </p:nvSpPr>
        <p:spPr>
          <a:xfrm>
            <a:off x="4409026" y="3707909"/>
            <a:ext cx="4023216" cy="1131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71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33366"/>
              </a:clrFrom>
              <a:clrTo>
                <a:srgbClr val="3333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2716" y="3293954"/>
            <a:ext cx="1606659" cy="9799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2" name="Content Placeholder 3"/>
          <p:cNvSpPr>
            <a:spLocks/>
          </p:cNvSpPr>
          <p:nvPr/>
        </p:nvSpPr>
        <p:spPr bwMode="auto">
          <a:xfrm>
            <a:off x="4189029" y="3723888"/>
            <a:ext cx="4037069" cy="130373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000000"/>
                </a:solidFill>
              </a:rPr>
              <a:t>128 compute node boards</a:t>
            </a:r>
          </a:p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000000"/>
                </a:solidFill>
              </a:rPr>
              <a:t>1536 cores / 3072 Threads</a:t>
            </a:r>
          </a:p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000000"/>
                </a:solidFill>
              </a:rPr>
              <a:t>6 TB </a:t>
            </a:r>
            <a:r>
              <a:rPr lang="en-US" altLang="en-US" sz="1400" b="1" dirty="0" smtClean="0">
                <a:solidFill>
                  <a:srgbClr val="000000"/>
                </a:solidFill>
              </a:rPr>
              <a:t>DRAM, 1.28Tbps </a:t>
            </a:r>
            <a:r>
              <a:rPr lang="en-US" altLang="en-US" sz="1400" b="1" dirty="0">
                <a:solidFill>
                  <a:srgbClr val="000000"/>
                </a:solidFill>
              </a:rPr>
              <a:t>Ethernet (@40Gbps)</a:t>
            </a:r>
          </a:p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0033CC"/>
                </a:solidFill>
                <a:sym typeface="Wingdings" pitchFamily="2" charset="2"/>
              </a:rPr>
              <a:t> </a:t>
            </a:r>
            <a:r>
              <a:rPr lang="en-US" altLang="en-US" sz="1400" b="1" dirty="0" smtClean="0">
                <a:solidFill>
                  <a:srgbClr val="0033CC"/>
                </a:solidFill>
                <a:sym typeface="Wingdings" pitchFamily="2" charset="2"/>
              </a:rPr>
              <a:t>Now possible: A d</a:t>
            </a:r>
            <a:r>
              <a:rPr lang="en-US" altLang="en-US" sz="1400" b="1" dirty="0" smtClean="0">
                <a:solidFill>
                  <a:srgbClr val="0033CC"/>
                </a:solidFill>
              </a:rPr>
              <a:t>atacenter-in-a-box</a:t>
            </a:r>
            <a:endParaRPr lang="en-US" altLang="en-US" sz="1400" b="1" dirty="0">
              <a:solidFill>
                <a:srgbClr val="0033CC"/>
              </a:solidFill>
            </a:endParaRPr>
          </a:p>
        </p:txBody>
      </p:sp>
      <p:sp>
        <p:nvSpPr>
          <p:cNvPr id="73" name="Right Arrow 72"/>
          <p:cNvSpPr/>
          <p:nvPr/>
        </p:nvSpPr>
        <p:spPr>
          <a:xfrm rot="5400000">
            <a:off x="8078626" y="2866757"/>
            <a:ext cx="707231" cy="50351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SzPct val="100000"/>
              <a:buFont typeface="Arial" pitchFamily="34" charset="0"/>
              <a:buChar char="•"/>
              <a:defRPr/>
            </a:pPr>
            <a:endParaRPr lang="en-US" sz="135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49490" y="4866501"/>
            <a:ext cx="1845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Luijten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Engbersen</a:t>
            </a:r>
            <a:r>
              <a:rPr lang="en-US" sz="1200" dirty="0" smtClean="0">
                <a:solidFill>
                  <a:schemeClr val="bg1"/>
                </a:solidFill>
              </a:rPr>
              <a:t> 2015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238" y="4121702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*without graphics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152" y="4520323"/>
            <a:ext cx="23903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Weekly updates check: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https://twitter.com/ronaldgadget</a:t>
            </a:r>
          </a:p>
        </p:txBody>
      </p:sp>
      <p:pic>
        <p:nvPicPr>
          <p:cNvPr id="1026" name="Picture 2" descr="Embedded image permalin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43" y="1836868"/>
            <a:ext cx="1018373" cy="7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6916083" y="1942833"/>
            <a:ext cx="707231" cy="4976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SzPct val="100000"/>
              <a:buFont typeface="Arial" pitchFamily="34" charset="0"/>
              <a:buChar char="•"/>
              <a:defRPr/>
            </a:pPr>
            <a:endParaRPr lang="en-US" sz="135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6476" y="2577861"/>
            <a:ext cx="12378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</a:rPr>
              <a:t>DEMO at SC15, Nov 2015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BM_MWA_PressRelease7-24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281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143000" y="3257550"/>
            <a:ext cx="6858000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298973" y="3339703"/>
            <a:ext cx="65076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500" dirty="0">
                <a:solidFill>
                  <a:schemeClr val="tx1">
                    <a:lumMod val="50000"/>
                  </a:schemeClr>
                </a:solidFill>
              </a:rPr>
              <a:t>In 2012, IBM collaborates with Victoria University and Curtin University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500" dirty="0">
                <a:solidFill>
                  <a:schemeClr val="tx1">
                    <a:lumMod val="50000"/>
                  </a:schemeClr>
                </a:solidFill>
              </a:rPr>
              <a:t>using GPUs on </a:t>
            </a:r>
            <a:r>
              <a:rPr lang="en-US" altLang="ja-JP" sz="1500" dirty="0" err="1">
                <a:solidFill>
                  <a:schemeClr val="tx1">
                    <a:lumMod val="50000"/>
                  </a:schemeClr>
                </a:solidFill>
              </a:rPr>
              <a:t>iDataPlex</a:t>
            </a:r>
            <a:r>
              <a:rPr lang="en-US" altLang="ja-JP" sz="1500" dirty="0">
                <a:solidFill>
                  <a:schemeClr val="tx1">
                    <a:lumMod val="50000"/>
                  </a:schemeClr>
                </a:solidFill>
              </a:rPr>
              <a:t> for correlation on the Murchison </a:t>
            </a:r>
            <a:r>
              <a:rPr lang="en-US" altLang="ja-JP" sz="1500" dirty="0" err="1">
                <a:solidFill>
                  <a:schemeClr val="tx1">
                    <a:lumMod val="50000"/>
                  </a:schemeClr>
                </a:solidFill>
              </a:rPr>
              <a:t>Widefield</a:t>
            </a:r>
            <a:r>
              <a:rPr lang="en-US" altLang="ja-JP" sz="1500" dirty="0">
                <a:solidFill>
                  <a:schemeClr val="tx1">
                    <a:lumMod val="50000"/>
                  </a:schemeClr>
                </a:solidFill>
              </a:rPr>
              <a:t> Array.</a:t>
            </a:r>
            <a:endParaRPr lang="en-US" alt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3973" name="Picture 5" descr="IMG_1874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986212"/>
            <a:ext cx="154305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31194" y="4707732"/>
            <a:ext cx="44700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Steven </a:t>
            </a:r>
            <a:r>
              <a:rPr lang="en-US" altLang="en-US" sz="1200" dirty="0" err="1">
                <a:solidFill>
                  <a:schemeClr val="bg1"/>
                </a:solidFill>
              </a:rPr>
              <a:t>Tingay</a:t>
            </a:r>
            <a:r>
              <a:rPr lang="en-US" altLang="en-US" sz="1200" dirty="0">
                <a:solidFill>
                  <a:schemeClr val="bg1"/>
                </a:solidFill>
              </a:rPr>
              <a:t>, Glenn </a:t>
            </a:r>
            <a:r>
              <a:rPr lang="en-US" altLang="en-US" sz="1200" dirty="0" err="1">
                <a:solidFill>
                  <a:schemeClr val="bg1"/>
                </a:solidFill>
              </a:rPr>
              <a:t>Wightwick</a:t>
            </a:r>
            <a:r>
              <a:rPr lang="en-US" altLang="en-US" sz="1200" dirty="0">
                <a:solidFill>
                  <a:schemeClr val="bg1"/>
                </a:solidFill>
              </a:rPr>
              <a:t> (IBM), Andrew Mattingly (IBM)</a:t>
            </a:r>
          </a:p>
        </p:txBody>
      </p:sp>
    </p:spTree>
    <p:extLst>
      <p:ext uri="{BB962C8B-B14F-4D97-AF65-F5344CB8AC3E}">
        <p14:creationId xmlns:p14="http://schemas.microsoft.com/office/powerpoint/2010/main" val="15277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95" y="0"/>
            <a:ext cx="6965348" cy="3794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5" y="3587674"/>
            <a:ext cx="7474857" cy="1459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78113" y="3585029"/>
            <a:ext cx="7518400" cy="1477029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98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solidFill>
                  <a:schemeClr val="tx1"/>
                </a:solidFill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solidFill>
                  <a:schemeClr val="tx1"/>
                </a:solidFill>
                <a:ea typeface="ＭＳ Ｐゴシック" charset="-128"/>
              </a:rPr>
              <a:t>Kilometre</a:t>
            </a:r>
            <a:r>
              <a:rPr lang="en-US" altLang="en-US" sz="1400" kern="0" dirty="0">
                <a:solidFill>
                  <a:schemeClr val="tx1"/>
                </a:solidFill>
                <a:ea typeface="ＭＳ Ｐゴシック" charset="-128"/>
              </a:rPr>
              <a:t> Array Radio Telescope Project</a:t>
            </a:r>
          </a:p>
          <a:p>
            <a:pPr eaLnBrk="1" hangingPunct="1"/>
            <a:endParaRPr lang="en-US" altLang="en-US" sz="1400" b="1" kern="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63172"/>
            <a:ext cx="2098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kern="0" dirty="0" smtClean="0">
                <a:solidFill>
                  <a:schemeClr val="tx1"/>
                </a:solidFill>
              </a:rPr>
              <a:t>IBM and SETI</a:t>
            </a:r>
            <a:endParaRPr lang="en-US" altLang="en-US" sz="2400" kern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588579" y="984844"/>
            <a:ext cx="2312125" cy="67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588579" y="1117660"/>
            <a:ext cx="2312125" cy="864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2191" y="1165320"/>
            <a:ext cx="2208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Allen </a:t>
            </a:r>
            <a:r>
              <a:rPr lang="en-US" sz="1600" dirty="0" smtClean="0">
                <a:solidFill>
                  <a:schemeClr val="tx1"/>
                </a:solidFill>
              </a:rPr>
              <a:t>Telescope Array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 California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60 Gb/s data rate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2218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kern="0" dirty="0" smtClean="0">
                <a:solidFill>
                  <a:schemeClr val="bg1"/>
                </a:solidFill>
              </a:rPr>
              <a:t>IBM and SETI*</a:t>
            </a:r>
            <a:endParaRPr lang="en-US" altLang="en-US" sz="2400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6235" y="988009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Proof of Concept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6235" y="1566438"/>
            <a:ext cx="8858065" cy="33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400" b="1" kern="0" dirty="0">
              <a:ea typeface="ＭＳ Ｐゴシック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Make a collaborative environment </a:t>
            </a:r>
            <a:r>
              <a:rPr lang="en-US" sz="1400" dirty="0"/>
              <a:t>for analysis of </a:t>
            </a:r>
            <a:r>
              <a:rPr lang="en-US" sz="1400" dirty="0" smtClean="0"/>
              <a:t>SETI signals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Implement with </a:t>
            </a:r>
            <a:r>
              <a:rPr lang="en-US" sz="1400" dirty="0" err="1" smtClean="0"/>
              <a:t>IPython</a:t>
            </a:r>
            <a:r>
              <a:rPr lang="en-US" sz="1400" dirty="0" smtClean="0"/>
              <a:t> Notebooks on </a:t>
            </a:r>
            <a:r>
              <a:rPr lang="en-US" sz="1400" dirty="0"/>
              <a:t>Apache </a:t>
            </a:r>
            <a:r>
              <a:rPr lang="en-US" sz="1400" dirty="0" smtClean="0"/>
              <a:t>Spark, using </a:t>
            </a:r>
            <a:r>
              <a:rPr lang="en-US" sz="1400" dirty="0"/>
              <a:t>IBM </a:t>
            </a:r>
            <a:r>
              <a:rPr lang="en-US" sz="1400" dirty="0" smtClean="0"/>
              <a:t>Soft Layer in IBM Cloud</a:t>
            </a:r>
          </a:p>
          <a:p>
            <a:endParaRPr lang="en-US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 self-documenting </a:t>
            </a:r>
            <a:r>
              <a:rPr lang="en-US" sz="1400" dirty="0">
                <a:solidFill>
                  <a:schemeClr val="bg1"/>
                </a:solidFill>
              </a:rPr>
              <a:t>repository of research that can be searched &amp; </a:t>
            </a:r>
            <a:r>
              <a:rPr lang="en-US" sz="1400" dirty="0" smtClean="0">
                <a:solidFill>
                  <a:schemeClr val="bg1"/>
                </a:solidFill>
              </a:rPr>
              <a:t>shared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IPython</a:t>
            </a:r>
            <a:r>
              <a:rPr lang="en-US" sz="1400" dirty="0" smtClean="0">
                <a:solidFill>
                  <a:schemeClr val="bg1"/>
                </a:solidFill>
              </a:rPr>
              <a:t> notebooks use “in-memory analytics” </a:t>
            </a:r>
            <a:r>
              <a:rPr lang="en-US" sz="1400" dirty="0">
                <a:solidFill>
                  <a:schemeClr val="bg1"/>
                </a:solidFill>
              </a:rPr>
              <a:t>of the Spark </a:t>
            </a:r>
            <a:r>
              <a:rPr lang="en-US" sz="1400" dirty="0" smtClean="0">
                <a:solidFill>
                  <a:schemeClr val="bg1"/>
                </a:solidFill>
              </a:rPr>
              <a:t>environment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Managed </a:t>
            </a:r>
            <a:r>
              <a:rPr lang="en-US" sz="1400" dirty="0"/>
              <a:t>within </a:t>
            </a:r>
            <a:r>
              <a:rPr lang="en-US" sz="1400" dirty="0" smtClean="0"/>
              <a:t>GitHub which also provides collaborative </a:t>
            </a:r>
            <a:r>
              <a:rPr lang="en-US" sz="1400" dirty="0"/>
              <a:t>capabilities (wikis, </a:t>
            </a:r>
            <a:r>
              <a:rPr lang="en-US" sz="1400" dirty="0" smtClean="0"/>
              <a:t>bug </a:t>
            </a:r>
            <a:r>
              <a:rPr lang="en-US" sz="1400" dirty="0"/>
              <a:t>tracking, etc</a:t>
            </a:r>
            <a:r>
              <a:rPr lang="en-US" sz="1400" dirty="0" smtClean="0"/>
              <a:t>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</a:t>
            </a:r>
            <a:r>
              <a:rPr lang="en-US" sz="1400" dirty="0" smtClean="0"/>
              <a:t>00 million tabulated events and 20 million 93-second time series of ATA </a:t>
            </a:r>
            <a:r>
              <a:rPr lang="en-US" sz="1400" dirty="0"/>
              <a:t>data </a:t>
            </a:r>
            <a:r>
              <a:rPr lang="en-US" sz="1400" dirty="0" smtClean="0"/>
              <a:t>were loaded </a:t>
            </a:r>
            <a:r>
              <a:rPr lang="en-US" sz="1400" dirty="0"/>
              <a:t>into </a:t>
            </a:r>
            <a:r>
              <a:rPr lang="en-US" sz="1400" dirty="0" smtClean="0"/>
              <a:t>Spark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to remove RFI &amp; Earth motions, finding cosmic sources</a:t>
            </a:r>
          </a:p>
          <a:p>
            <a:endParaRPr lang="en-US" sz="1200" dirty="0" smtClean="0"/>
          </a:p>
          <a:p>
            <a:r>
              <a:rPr lang="en-US" sz="1200" dirty="0"/>
              <a:t>	</a:t>
            </a:r>
            <a:endParaRPr lang="en-US" sz="1200" dirty="0" smtClean="0"/>
          </a:p>
          <a:p>
            <a:r>
              <a:rPr lang="en-US" sz="1200" dirty="0"/>
              <a:t>	</a:t>
            </a:r>
            <a:r>
              <a:rPr lang="en-US" sz="1400" dirty="0" smtClean="0"/>
              <a:t>*  Team: Penn State Univ., NASA, SETI Institute, IBM </a:t>
            </a:r>
            <a:r>
              <a:rPr lang="en-US" sz="1400" dirty="0" err="1" smtClean="0"/>
              <a:t>Almaden</a:t>
            </a:r>
            <a:r>
              <a:rPr lang="en-US" sz="1400" dirty="0" smtClean="0"/>
              <a:t>, IBM Johannesburg</a:t>
            </a:r>
          </a:p>
          <a:p>
            <a:r>
              <a:rPr lang="en-US" sz="1400" dirty="0"/>
              <a:t>	*  IBM Lead: Graham </a:t>
            </a:r>
            <a:r>
              <a:rPr lang="en-US" sz="1400" dirty="0" smtClean="0"/>
              <a:t>Mackintosh, </a:t>
            </a:r>
            <a:r>
              <a:rPr lang="en-US" sz="1400" dirty="0"/>
              <a:t>IBM Research: Jan </a:t>
            </a:r>
            <a:r>
              <a:rPr lang="en-US" sz="1400" dirty="0" err="1"/>
              <a:t>Vondrak</a:t>
            </a:r>
            <a:r>
              <a:rPr lang="en-US" sz="1400" dirty="0"/>
              <a:t>, Francois </a:t>
            </a:r>
            <a:r>
              <a:rPr lang="en-US" sz="1400" dirty="0" err="1"/>
              <a:t>Luus</a:t>
            </a:r>
            <a:endParaRPr lang="en-US" sz="1400" dirty="0"/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452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F4F32150-E26E-4B36-9196-DC25D367FF7B}" type="slidenum">
              <a:rPr lang="en-US"/>
              <a:pPr algn="ctr">
                <a:defRPr/>
              </a:pPr>
              <a:t>5</a:t>
            </a:fld>
            <a:endParaRPr lang="en-US"/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4811316" y="3539729"/>
            <a:ext cx="2125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chemeClr val="bg1"/>
                </a:solidFill>
                <a:latin typeface="+mn-lt"/>
              </a:rPr>
              <a:t>Jansky</a:t>
            </a: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Very Large Array</a:t>
            </a:r>
          </a:p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Socorro, NM</a:t>
            </a:r>
          </a:p>
        </p:txBody>
      </p:sp>
    </p:spTree>
    <p:extLst>
      <p:ext uri="{BB962C8B-B14F-4D97-AF65-F5344CB8AC3E}">
        <p14:creationId xmlns:p14="http://schemas.microsoft.com/office/powerpoint/2010/main" val="6451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Sir Martin Ryle and Antony Hewish (1974)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Radio astrophysics aperture synthesis technique and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pulsars</a:t>
            </a:r>
            <a:endParaRPr lang="en-US" altLang="en-US" sz="22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0" y="1885949"/>
            <a:ext cx="4530049" cy="301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50" y="2351409"/>
            <a:ext cx="2783008" cy="20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99" y="2008509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19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642937"/>
            <a:ext cx="454342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02732"/>
            <a:ext cx="3509963" cy="169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1432323" y="1057275"/>
            <a:ext cx="185975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err="1">
                <a:solidFill>
                  <a:schemeClr val="bg1"/>
                </a:solidFill>
                <a:latin typeface="+mn-lt"/>
              </a:rPr>
              <a:t>Joceyn</a:t>
            </a: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 Bell, </a:t>
            </a: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1968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co-discoverer of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pulsars.</a:t>
            </a:r>
            <a:endParaRPr lang="en-US" altLang="en-US" sz="15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5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642937"/>
            <a:ext cx="454342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02732"/>
            <a:ext cx="3509963" cy="169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1432323" y="1057275"/>
            <a:ext cx="185975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err="1">
                <a:solidFill>
                  <a:schemeClr val="bg1"/>
                </a:solidFill>
                <a:latin typeface="+mn-lt"/>
              </a:rPr>
              <a:t>Joceyn</a:t>
            </a: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 Bell, </a:t>
            </a: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1968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co-discoverer of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pulsars.</a:t>
            </a:r>
            <a:endParaRPr lang="en-US" altLang="en-US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 rot="1268391">
            <a:off x="965201" y="1630932"/>
            <a:ext cx="71721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unexpected!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Arno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Penzias and Robert Wilson (1978)  … shared with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Pyotr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Kapitsa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Cosmic microwave background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radiation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2019390"/>
            <a:ext cx="3524278" cy="2922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70" y="3051810"/>
            <a:ext cx="2011680" cy="150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861" y="2126114"/>
            <a:ext cx="3752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Proof of the Big Bang theory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and liquefaction of Helium at low temp.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93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Arno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Penzias and Robert Wilson (1978)  … shared with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Pyotr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Kapitsa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Cosmic microwave background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radiation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2019390"/>
            <a:ext cx="3524278" cy="2922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70" y="3051810"/>
            <a:ext cx="2011680" cy="150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861" y="2126114"/>
            <a:ext cx="3752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Proof of the Big Bang theory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and liquefaction of Helium at low temp.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003500">
            <a:off x="1180007" y="1630932"/>
            <a:ext cx="67425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serendipity!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7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Russell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Hulse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and Joseph Taylor Jr. (1993)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Binary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pulsar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and gravity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waves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0" y="1703070"/>
            <a:ext cx="3108960" cy="310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3084135"/>
            <a:ext cx="3216910" cy="1727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4245" y="2312387"/>
            <a:ext cx="287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Confirmation of gravity waves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predicted by general relativity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06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Russell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Hulse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and Joseph Taylor Jr. (1993)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Binary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pulsar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and gravity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waves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0" y="1703070"/>
            <a:ext cx="3108960" cy="310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3084135"/>
            <a:ext cx="3216910" cy="1727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4245" y="2312387"/>
            <a:ext cx="287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Confirmation of gravity waves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predicted by general relativity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600852">
            <a:off x="4005767" y="1998589"/>
            <a:ext cx="33927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solidFill>
                  <a:srgbClr val="FF0000"/>
                </a:solidFill>
              </a:rPr>
              <a:t>prise</a:t>
            </a:r>
            <a:r>
              <a:rPr lang="en-US" sz="10000" dirty="0" smtClean="0">
                <a:solidFill>
                  <a:srgbClr val="FF0000"/>
                </a:solidFill>
              </a:rPr>
              <a:t>!</a:t>
            </a:r>
            <a:endParaRPr lang="en-US" sz="1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11736">
            <a:off x="2283767" y="2128558"/>
            <a:ext cx="2207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sur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44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John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Mather and George Smoot (2006)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Blackbody form and anisotropy of CMB radiation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66" y="2571750"/>
            <a:ext cx="3175393" cy="2362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4" y="2019390"/>
            <a:ext cx="3421380" cy="300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6996" y="3337684"/>
            <a:ext cx="1701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Seeing the first structures in the universe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7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58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45820" y="914400"/>
            <a:ext cx="73494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SKA Challenge: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Catalog and map cosmic radio emission in </a:t>
            </a:r>
            <a:r>
              <a:rPr lang="en-US" sz="2000" dirty="0" err="1" smtClean="0">
                <a:solidFill>
                  <a:schemeClr val="bg1"/>
                </a:solidFill>
              </a:rPr>
              <a:t>ExaScale</a:t>
            </a:r>
            <a:r>
              <a:rPr lang="en-US" sz="2000" dirty="0" smtClean="0">
                <a:solidFill>
                  <a:schemeClr val="bg1"/>
                </a:solidFill>
              </a:rPr>
              <a:t> data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using the most modern solutions for IT …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Discover something that no one even imagined.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requires knowledge of all the phenomena and objects 	that are	known (an IBM </a:t>
            </a:r>
            <a:r>
              <a:rPr lang="en-US" sz="2000" i="1" dirty="0" smtClean="0">
                <a:solidFill>
                  <a:schemeClr val="bg1"/>
                </a:solidFill>
              </a:rPr>
              <a:t>Watson</a:t>
            </a:r>
            <a:r>
              <a:rPr lang="en-US" sz="2000" dirty="0" smtClean="0">
                <a:solidFill>
                  <a:schemeClr val="bg1"/>
                </a:solidFill>
              </a:rPr>
              <a:t> engine) and then an 	</a:t>
            </a:r>
            <a:r>
              <a:rPr lang="en-US" sz="2000" dirty="0" err="1" smtClean="0">
                <a:solidFill>
                  <a:schemeClr val="bg1"/>
                </a:solidFill>
              </a:rPr>
              <a:t>Exascale</a:t>
            </a:r>
            <a:r>
              <a:rPr lang="en-US" sz="2000" dirty="0" smtClean="0">
                <a:solidFill>
                  <a:schemeClr val="bg1"/>
                </a:solidFill>
              </a:rPr>
              <a:t> search for anything that is not known …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 … can a machine do this as well as humans?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5328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Conclusions: Michelangelo’s SKA</a:t>
            </a:r>
            <a:endParaRPr lang="en-US" altLang="en-US" sz="2400" b="1" i="1" kern="0" dirty="0">
              <a:solidFill>
                <a:schemeClr val="bg1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78422" y="863089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If you aim high enough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many others will follow</a:t>
            </a:r>
          </a:p>
          <a:p>
            <a:pPr eaLnBrk="1" hangingPunct="1">
              <a:lnSpc>
                <a:spcPct val="10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In an exponentially growing environment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failure only means delay</a:t>
            </a:r>
          </a:p>
          <a:p>
            <a:pPr eaLnBrk="1" hangingPunct="1">
              <a:lnSpc>
                <a:spcPct val="10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The Universe contains far more than we can see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the known objects are richer than we thought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unknown objects are waiting to be discovered</a:t>
            </a:r>
          </a:p>
          <a:p>
            <a:pPr eaLnBrk="1" hangingPunct="1">
              <a:lnSpc>
                <a:spcPct val="10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Dozens of </a:t>
            </a:r>
            <a:r>
              <a:rPr lang="en-US" altLang="en-US" sz="1800" kern="0" dirty="0" err="1" smtClean="0">
                <a:ea typeface="ＭＳ Ｐゴシック" charset="-128"/>
              </a:rPr>
              <a:t>IBMers</a:t>
            </a:r>
            <a:r>
              <a:rPr lang="en-US" altLang="en-US" sz="1800" kern="0" dirty="0" smtClean="0">
                <a:ea typeface="ＭＳ Ｐゴシック" charset="-128"/>
              </a:rPr>
              <a:t> have worked on SKA technologies and found real world applications with long-term partners to open up new ways of using computers</a:t>
            </a:r>
            <a:r>
              <a:rPr lang="en-US" altLang="en-US" sz="1800" kern="0" dirty="0">
                <a:ea typeface="ＭＳ Ｐゴシック" charset="-128"/>
              </a:rPr>
              <a:t> </a:t>
            </a:r>
            <a:r>
              <a:rPr lang="en-US" altLang="en-US" sz="1800" kern="0" dirty="0" smtClean="0">
                <a:ea typeface="ＭＳ Ｐゴシック" charset="-128"/>
              </a:rPr>
              <a:t>and </a:t>
            </a:r>
            <a:r>
              <a:rPr lang="en-US" altLang="en-US" sz="1800" kern="0" dirty="0">
                <a:ea typeface="ＭＳ Ｐゴシック" charset="-128"/>
              </a:rPr>
              <a:t>solving </a:t>
            </a:r>
            <a:r>
              <a:rPr lang="en-US" altLang="en-US" sz="1800" kern="0" dirty="0" smtClean="0">
                <a:ea typeface="ＭＳ Ｐゴシック" charset="-128"/>
              </a:rPr>
              <a:t>the biggest problems.</a:t>
            </a:r>
          </a:p>
          <a:p>
            <a:pPr eaLnBrk="1" hangingPunct="1">
              <a:lnSpc>
                <a:spcPct val="15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1800" kern="0" dirty="0" smtClean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 smtClean="0">
              <a:ea typeface="ＭＳ Ｐゴシック" charset="-128"/>
            </a:endParaRP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 smtClean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 smtClean="0"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800" kern="0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1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1" y="0"/>
            <a:ext cx="68623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E069093D-E201-4B97-94CD-531B07B17CC0}" type="slidenum">
              <a:rPr lang="en-US"/>
              <a:pPr algn="ctr">
                <a:defRPr/>
              </a:pPr>
              <a:t>7</a:t>
            </a:fld>
            <a:endParaRPr lang="en-US"/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47" y="19050"/>
            <a:ext cx="39814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04420">
            <a:off x="3331964" y="3807024"/>
            <a:ext cx="127039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87390" y="4090988"/>
            <a:ext cx="2023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National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Radio Astronomy Observatory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1" y="384573"/>
            <a:ext cx="22038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M87 in optical and radio, zoomed in with Very Long Baseline Interferometry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6826" y="4090988"/>
            <a:ext cx="153590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Optical image: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Hubble Space Telescope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91559"/>
            <a:ext cx="2952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Galaxy is 200x Milky Way mass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3 Billion Sun black hole in nucleus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98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B088A02C-3FD2-4439-8AC6-DD7ADEF83571}" type="slidenum">
              <a:rPr lang="en-US"/>
              <a:pPr algn="ctr">
                <a:defRPr/>
              </a:pPr>
              <a:t>8</a:t>
            </a:fld>
            <a:endParaRPr lang="en-US"/>
          </a:p>
        </p:txBody>
      </p:sp>
      <p:pic>
        <p:nvPicPr>
          <p:cNvPr id="4608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-7144"/>
            <a:ext cx="7300913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1714500" y="4681538"/>
            <a:ext cx="9028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bg1"/>
                </a:solidFill>
                <a:latin typeface="+mn-lt"/>
              </a:rPr>
              <a:t>JVLA/HST</a:t>
            </a:r>
            <a:endParaRPr lang="en-US" alt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742" y="226219"/>
            <a:ext cx="117519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Hercules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163" y="2950340"/>
            <a:ext cx="3257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B</a:t>
            </a:r>
            <a:r>
              <a:rPr lang="en-US" sz="1400" dirty="0" smtClean="0">
                <a:solidFill>
                  <a:schemeClr val="bg1"/>
                </a:solidFill>
              </a:rPr>
              <a:t>rightest radio source </a:t>
            </a:r>
            <a:r>
              <a:rPr lang="en-US" sz="1400" dirty="0">
                <a:solidFill>
                  <a:schemeClr val="bg1"/>
                </a:solidFill>
              </a:rPr>
              <a:t>in the </a:t>
            </a:r>
            <a:r>
              <a:rPr lang="en-US" sz="1400" dirty="0" smtClean="0">
                <a:solidFill>
                  <a:schemeClr val="bg1"/>
                </a:solidFill>
              </a:rPr>
              <a:t>sky,</a:t>
            </a:r>
            <a:endParaRPr lang="en-US" sz="1400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1000x Milky Way mass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4 Billion Sun black hole in nucleus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radio jet is 1 Million light years long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83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39286">
            <a:off x="2690813" y="254794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482" y="1843087"/>
            <a:ext cx="1489472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3977878" y="820341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+mn-lt"/>
              </a:rPr>
              <a:t>Jupiter!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7685" y="4791075"/>
            <a:ext cx="147989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NRAO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, de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Pater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9526232-A619-4435-B759-B7E9C140017B}" type="slidenum">
              <a:rPr lang="en-US"/>
              <a:pPr algn="ctr">
                <a:defRPr/>
              </a:pPr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3977878" y="4767263"/>
            <a:ext cx="1362076" cy="376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 September 2009_ITSO1">
  <a:themeElements>
    <a:clrScheme name="IBM Connec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009999"/>
      </a:accent2>
      <a:accent3>
        <a:srgbClr val="FFFFFF"/>
      </a:accent3>
      <a:accent4>
        <a:srgbClr val="000000"/>
      </a:accent4>
      <a:accent5>
        <a:srgbClr val="BEC4FD"/>
      </a:accent5>
      <a:accent6>
        <a:srgbClr val="008A8A"/>
      </a:accent6>
      <a:hlink>
        <a:srgbClr val="7889FB"/>
      </a:hlink>
      <a:folHlink>
        <a:srgbClr val="9900C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0 September 2009_ITSO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008A8A"/>
        </a:accent6>
        <a:hlink>
          <a:srgbClr val="7889FB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1616</Words>
  <Application>Microsoft Office PowerPoint</Application>
  <PresentationFormat>On-screen Show (16:9)</PresentationFormat>
  <Paragraphs>363</Paragraphs>
  <Slides>59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ＭＳ Ｐゴシック</vt:lpstr>
      <vt:lpstr>ＭＳ Ｐゴシック</vt:lpstr>
      <vt:lpstr>Antique Olive</vt:lpstr>
      <vt:lpstr>Arial</vt:lpstr>
      <vt:lpstr>Calibri</vt:lpstr>
      <vt:lpstr>Symbol</vt:lpstr>
      <vt:lpstr>Times New Roman</vt:lpstr>
      <vt:lpstr>Verdana</vt:lpstr>
      <vt:lpstr>Wingdings</vt:lpstr>
      <vt:lpstr>10 September 2009_ITSO1</vt:lpstr>
      <vt:lpstr>IBM Research and the Square Kilometre Array Radio Telescope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Seize the Moment</dc:title>
  <dc:creator>jbounds</dc:creator>
  <cp:lastModifiedBy>IBM_ADMIN</cp:lastModifiedBy>
  <cp:revision>230</cp:revision>
  <dcterms:created xsi:type="dcterms:W3CDTF">2015-09-17T04:10:35Z</dcterms:created>
  <dcterms:modified xsi:type="dcterms:W3CDTF">2015-10-08T15:41:02Z</dcterms:modified>
</cp:coreProperties>
</file>