
<file path=[Content_Types].xml><?xml version="1.0" encoding="utf-8"?>
<Types xmlns="http://schemas.openxmlformats.org/package/2006/content-types">
  <Default Extension="xml" ContentType="application/xml"/>
  <Default Extension="jpeg" ContentType="image/jpeg"/>
  <Default Extension="jpg" ContentType="image/pn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1"/>
  </p:sldMasterIdLst>
  <p:notesMasterIdLst>
    <p:notesMasterId r:id="rId20"/>
  </p:notesMasterIdLst>
  <p:sldIdLst>
    <p:sldId id="256" r:id="rId2"/>
    <p:sldId id="288" r:id="rId3"/>
    <p:sldId id="289" r:id="rId4"/>
    <p:sldId id="282" r:id="rId5"/>
    <p:sldId id="283" r:id="rId6"/>
    <p:sldId id="263" r:id="rId7"/>
    <p:sldId id="265" r:id="rId8"/>
    <p:sldId id="266" r:id="rId9"/>
    <p:sldId id="278" r:id="rId10"/>
    <p:sldId id="281" r:id="rId11"/>
    <p:sldId id="284" r:id="rId12"/>
    <p:sldId id="268" r:id="rId13"/>
    <p:sldId id="269" r:id="rId14"/>
    <p:sldId id="270" r:id="rId15"/>
    <p:sldId id="287" r:id="rId16"/>
    <p:sldId id="273" r:id="rId17"/>
    <p:sldId id="274" r:id="rId18"/>
    <p:sldId id="290" r:id="rId19"/>
  </p:sldIdLst>
  <p:sldSz cx="9144000" cy="5143500" type="screen16x9"/>
  <p:notesSz cx="6858000" cy="9144000"/>
  <p:defaultTextStyle>
    <a:defPPr>
      <a:defRPr lang="en-US"/>
    </a:defPPr>
    <a:lvl1pPr algn="l" rtl="0" fontAlgn="base">
      <a:spcBef>
        <a:spcPct val="0"/>
      </a:spcBef>
      <a:spcAft>
        <a:spcPct val="0"/>
      </a:spcAft>
      <a:defRPr sz="2200" kern="1200">
        <a:solidFill>
          <a:schemeClr val="hlink"/>
        </a:solidFill>
        <a:latin typeface="Arial" charset="0"/>
        <a:ea typeface="ＭＳ Ｐゴシック" charset="-128"/>
        <a:cs typeface="+mn-cs"/>
      </a:defRPr>
    </a:lvl1pPr>
    <a:lvl2pPr marL="457200" algn="l" rtl="0" fontAlgn="base">
      <a:spcBef>
        <a:spcPct val="0"/>
      </a:spcBef>
      <a:spcAft>
        <a:spcPct val="0"/>
      </a:spcAft>
      <a:defRPr sz="2200" kern="1200">
        <a:solidFill>
          <a:schemeClr val="hlink"/>
        </a:solidFill>
        <a:latin typeface="Arial" charset="0"/>
        <a:ea typeface="ＭＳ Ｐゴシック" charset="-128"/>
        <a:cs typeface="+mn-cs"/>
      </a:defRPr>
    </a:lvl2pPr>
    <a:lvl3pPr marL="914400" algn="l" rtl="0" fontAlgn="base">
      <a:spcBef>
        <a:spcPct val="0"/>
      </a:spcBef>
      <a:spcAft>
        <a:spcPct val="0"/>
      </a:spcAft>
      <a:defRPr sz="2200" kern="1200">
        <a:solidFill>
          <a:schemeClr val="hlink"/>
        </a:solidFill>
        <a:latin typeface="Arial" charset="0"/>
        <a:ea typeface="ＭＳ Ｐゴシック" charset="-128"/>
        <a:cs typeface="+mn-cs"/>
      </a:defRPr>
    </a:lvl3pPr>
    <a:lvl4pPr marL="1371600" algn="l" rtl="0" fontAlgn="base">
      <a:spcBef>
        <a:spcPct val="0"/>
      </a:spcBef>
      <a:spcAft>
        <a:spcPct val="0"/>
      </a:spcAft>
      <a:defRPr sz="2200" kern="1200">
        <a:solidFill>
          <a:schemeClr val="hlink"/>
        </a:solidFill>
        <a:latin typeface="Arial" charset="0"/>
        <a:ea typeface="ＭＳ Ｐゴシック" charset="-128"/>
        <a:cs typeface="+mn-cs"/>
      </a:defRPr>
    </a:lvl4pPr>
    <a:lvl5pPr marL="1828800" algn="l" rtl="0" fontAlgn="base">
      <a:spcBef>
        <a:spcPct val="0"/>
      </a:spcBef>
      <a:spcAft>
        <a:spcPct val="0"/>
      </a:spcAft>
      <a:defRPr sz="2200" kern="1200">
        <a:solidFill>
          <a:schemeClr val="hlink"/>
        </a:solidFill>
        <a:latin typeface="Arial" charset="0"/>
        <a:ea typeface="ＭＳ Ｐゴシック" charset="-128"/>
        <a:cs typeface="+mn-cs"/>
      </a:defRPr>
    </a:lvl5pPr>
    <a:lvl6pPr marL="2286000" algn="l" defTabSz="914400" rtl="0" eaLnBrk="1" latinLnBrk="0" hangingPunct="1">
      <a:defRPr sz="2200" kern="1200">
        <a:solidFill>
          <a:schemeClr val="hlink"/>
        </a:solidFill>
        <a:latin typeface="Arial" charset="0"/>
        <a:ea typeface="ＭＳ Ｐゴシック" charset="-128"/>
        <a:cs typeface="+mn-cs"/>
      </a:defRPr>
    </a:lvl6pPr>
    <a:lvl7pPr marL="2743200" algn="l" defTabSz="914400" rtl="0" eaLnBrk="1" latinLnBrk="0" hangingPunct="1">
      <a:defRPr sz="2200" kern="1200">
        <a:solidFill>
          <a:schemeClr val="hlink"/>
        </a:solidFill>
        <a:latin typeface="Arial" charset="0"/>
        <a:ea typeface="ＭＳ Ｐゴシック" charset="-128"/>
        <a:cs typeface="+mn-cs"/>
      </a:defRPr>
    </a:lvl7pPr>
    <a:lvl8pPr marL="3200400" algn="l" defTabSz="914400" rtl="0" eaLnBrk="1" latinLnBrk="0" hangingPunct="1">
      <a:defRPr sz="2200" kern="1200">
        <a:solidFill>
          <a:schemeClr val="hlink"/>
        </a:solidFill>
        <a:latin typeface="Arial" charset="0"/>
        <a:ea typeface="ＭＳ Ｐゴシック" charset="-128"/>
        <a:cs typeface="+mn-cs"/>
      </a:defRPr>
    </a:lvl8pPr>
    <a:lvl9pPr marL="3657600" algn="l" defTabSz="914400" rtl="0" eaLnBrk="1" latinLnBrk="0" hangingPunct="1">
      <a:defRPr sz="2200" kern="1200">
        <a:solidFill>
          <a:schemeClr val="hlink"/>
        </a:solidFill>
        <a:latin typeface="Arial" charset="0"/>
        <a:ea typeface="ＭＳ Ｐゴシック" charset="-128"/>
        <a:cs typeface="+mn-cs"/>
      </a:defRPr>
    </a:lvl9pPr>
  </p:defaultTextStyle>
  <p:extLst>
    <p:ext uri="{EFAFB233-063F-42B5-8137-9DF3F51BA10A}">
      <p15:sldGuideLst xmlns:mc="http://schemas.openxmlformats.org/markup-compatibility/2006" xmlns:mv="urn:schemas-microsoft-com:mac:vml" xmlns="" xmlns:p15="http://schemas.microsoft.com/office/powerpoint/2012/main">
        <p15:guide id="1" orient="horz" pos="1643" userDrawn="1">
          <p15:clr>
            <a:srgbClr val="A4A3A4"/>
          </p15:clr>
        </p15:guide>
        <p15:guide id="2" pos="181" userDrawn="1">
          <p15:clr>
            <a:srgbClr val="A4A3A4"/>
          </p15:clr>
        </p15:guide>
        <p15:guide id="3" orient="horz" pos="667" userDrawn="1">
          <p15:clr>
            <a:srgbClr val="A4A3A4"/>
          </p15:clr>
        </p15:guide>
        <p15:guide id="4" pos="55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9E91"/>
    <a:srgbClr val="1279B1"/>
    <a:srgbClr val="FEC721"/>
    <a:srgbClr val="EA4235"/>
    <a:srgbClr val="14A4D0"/>
    <a:srgbClr val="A40063"/>
    <a:srgbClr val="E8F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5"/>
    <p:restoredTop sz="83012" autoAdjust="0"/>
  </p:normalViewPr>
  <p:slideViewPr>
    <p:cSldViewPr snapToGrid="0">
      <p:cViewPr varScale="1">
        <p:scale>
          <a:sx n="130" d="100"/>
          <a:sy n="130" d="100"/>
        </p:scale>
        <p:origin x="-112" y="-312"/>
      </p:cViewPr>
      <p:guideLst>
        <p:guide orient="horz" pos="1643"/>
        <p:guide orient="horz" pos="667"/>
        <p:guide pos="181"/>
        <p:guide pos="55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lt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ltLang="en-US"/>
          </a:p>
        </p:txBody>
      </p:sp>
      <p:sp>
        <p:nvSpPr>
          <p:cNvPr id="266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lt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7AFD64F9-08F2-E642-980A-909BB847D400}" type="slidenum">
              <a:rPr lang="en-US" altLang="en-US"/>
              <a:pPr/>
              <a:t>‹#›</a:t>
            </a:fld>
            <a:endParaRPr lang="en-US" altLang="en-US"/>
          </a:p>
        </p:txBody>
      </p:sp>
    </p:spTree>
    <p:extLst>
      <p:ext uri="{BB962C8B-B14F-4D97-AF65-F5344CB8AC3E}">
        <p14:creationId xmlns:p14="http://schemas.microsoft.com/office/powerpoint/2010/main" val="1653377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5C36CC8A-7EB1-074B-BAEC-C2A437740FCF}" type="slidenum">
              <a:rPr lang="en-US" altLang="en-US" sz="1200">
                <a:solidFill>
                  <a:schemeClr val="tx1"/>
                </a:solidFill>
              </a:rPr>
              <a:pPr eaLnBrk="1" hangingPunct="1"/>
              <a:t>1</a:t>
            </a:fld>
            <a:endParaRPr lang="en-US" altLang="en-US" sz="1200">
              <a:solidFill>
                <a:schemeClr val="tx1"/>
              </a:solidFill>
            </a:endParaRPr>
          </a:p>
        </p:txBody>
      </p:sp>
    </p:spTree>
    <p:extLst>
      <p:ext uri="{BB962C8B-B14F-4D97-AF65-F5344CB8AC3E}">
        <p14:creationId xmlns:p14="http://schemas.microsoft.com/office/powerpoint/2010/main" val="859484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edit some of the cloud labels</a:t>
            </a:r>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17</a:t>
            </a:fld>
            <a:endParaRPr lang="en-US"/>
          </a:p>
        </p:txBody>
      </p:sp>
    </p:spTree>
    <p:extLst>
      <p:ext uri="{BB962C8B-B14F-4D97-AF65-F5344CB8AC3E}">
        <p14:creationId xmlns:p14="http://schemas.microsoft.com/office/powerpoint/2010/main" val="71260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DASCOM invented Internet Security.  Today</a:t>
            </a:r>
            <a:r>
              <a:rPr lang="en-US" baseline="0" dirty="0" smtClean="0"/>
              <a:t> they would probably be a unicorn start up.  We were the first acquisition for IBM to get into today’s security market.  </a:t>
            </a:r>
            <a:endParaRPr lang="en-US" dirty="0" smtClean="0"/>
          </a:p>
          <a:p>
            <a:r>
              <a:rPr lang="en-US" dirty="0" smtClean="0"/>
              <a:t>Apprenticeship served through the growth to Internet scale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AB7A28A-5E77-AF4E-BD27-1B06C05E476B}" type="slidenum">
              <a:rPr lang="en-US" smtClean="0"/>
              <a:t>2</a:t>
            </a:fld>
            <a:endParaRPr lang="en-US"/>
          </a:p>
        </p:txBody>
      </p:sp>
    </p:spTree>
    <p:extLst>
      <p:ext uri="{BB962C8B-B14F-4D97-AF65-F5344CB8AC3E}">
        <p14:creationId xmlns:p14="http://schemas.microsoft.com/office/powerpoint/2010/main" val="12788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laziness recognized</a:t>
            </a:r>
          </a:p>
          <a:p>
            <a:r>
              <a:rPr lang="en-US" dirty="0" smtClean="0"/>
              <a:t>METHOD AND SYSTEM FOR CREDENTIAL CLASSIFICATION AND REUSE WITHIN IT SYSTEMS</a:t>
            </a:r>
          </a:p>
          <a:p>
            <a:r>
              <a:rPr lang="en-US" dirty="0" smtClean="0"/>
              <a:t>Implemented in </a:t>
            </a:r>
            <a:r>
              <a:rPr lang="en-US" dirty="0" err="1" smtClean="0"/>
              <a:t>Trusteer</a:t>
            </a:r>
            <a:endParaRPr lang="en-US" dirty="0" smtClean="0"/>
          </a:p>
          <a:p>
            <a:endParaRPr lang="en-US" dirty="0"/>
          </a:p>
        </p:txBody>
      </p:sp>
      <p:sp>
        <p:nvSpPr>
          <p:cNvPr id="4" name="Slide Number Placeholder 3"/>
          <p:cNvSpPr>
            <a:spLocks noGrp="1"/>
          </p:cNvSpPr>
          <p:nvPr>
            <p:ph type="sldNum" sz="quarter" idx="10"/>
          </p:nvPr>
        </p:nvSpPr>
        <p:spPr/>
        <p:txBody>
          <a:bodyPr/>
          <a:lstStyle/>
          <a:p>
            <a:fld id="{2AB7A28A-5E77-AF4E-BD27-1B06C05E476B}" type="slidenum">
              <a:rPr lang="en-US" smtClean="0"/>
              <a:t>4</a:t>
            </a:fld>
            <a:endParaRPr lang="en-US"/>
          </a:p>
        </p:txBody>
      </p:sp>
    </p:spTree>
    <p:extLst>
      <p:ext uri="{BB962C8B-B14F-4D97-AF65-F5344CB8AC3E}">
        <p14:creationId xmlns:p14="http://schemas.microsoft.com/office/powerpoint/2010/main" val="2317182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498600" y="661988"/>
            <a:ext cx="3860800" cy="2171700"/>
          </a:xfrm>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ctr" hangingPunct="1">
              <a:spcBef>
                <a:spcPct val="0"/>
              </a:spcBef>
            </a:pPr>
            <a:r>
              <a:rPr lang="en-US" sz="800">
                <a:latin typeface="Arial" charset="0"/>
                <a:cs typeface="Arial" charset="0"/>
              </a:rPr>
              <a:t>For over 50 years, since the introduction of the mainframe, in 1970s, IBM has been committed to providing comprehensive security that meets evolving technological needs. We have invested substantially in inorganic growth to supplement and enhance our organically developed security solutions to build a comprehensive portfolio that can help clients move up the maturity model from basic to proficient to advanced.</a:t>
            </a:r>
          </a:p>
          <a:p>
            <a:pPr eaLnBrk="1" fontAlgn="ctr" hangingPunct="1">
              <a:spcBef>
                <a:spcPct val="0"/>
              </a:spcBef>
            </a:pPr>
            <a:endParaRPr lang="en-US" sz="800">
              <a:latin typeface="Arial" charset="0"/>
              <a:cs typeface="Arial" charset="0"/>
            </a:endParaRPr>
          </a:p>
          <a:p>
            <a:pPr eaLnBrk="1" fontAlgn="ctr" hangingPunct="1">
              <a:spcBef>
                <a:spcPct val="0"/>
              </a:spcBef>
            </a:pPr>
            <a:r>
              <a:rPr lang="en-US" sz="800">
                <a:latin typeface="Arial" charset="0"/>
                <a:cs typeface="Arial" charset="0"/>
              </a:rPr>
              <a:t>This progression was formalized in 2012 with the creation of the IBM Security Systems Division that brought the multiple solutions together to increase the focus and help drive long term strategy for the organization.</a:t>
            </a:r>
          </a:p>
          <a:p>
            <a:pPr eaLnBrk="1" fontAlgn="ctr" hangingPunct="1">
              <a:spcBef>
                <a:spcPct val="0"/>
              </a:spcBef>
            </a:pPr>
            <a:endParaRPr lang="en-US" sz="800">
              <a:latin typeface="Arial" charset="0"/>
              <a:cs typeface="Arial" charset="0"/>
            </a:endParaRPr>
          </a:p>
          <a:p>
            <a:pPr>
              <a:lnSpc>
                <a:spcPct val="85000"/>
              </a:lnSpc>
              <a:spcBef>
                <a:spcPts val="400"/>
              </a:spcBef>
            </a:pPr>
            <a:r>
              <a:rPr lang="en-US" sz="800">
                <a:latin typeface="Arial" charset="0"/>
                <a:cs typeface="Arial" charset="0"/>
              </a:rPr>
              <a:t>2013 continued to be an active year for acquisitions with the announcement that IBM acquired Trusteer and Fiberlink Maas360.</a:t>
            </a:r>
          </a:p>
          <a:p>
            <a:pPr>
              <a:lnSpc>
                <a:spcPct val="85000"/>
              </a:lnSpc>
              <a:spcBef>
                <a:spcPts val="400"/>
              </a:spcBef>
            </a:pPr>
            <a:endParaRPr lang="en-US" sz="800">
              <a:latin typeface="Arial" charset="0"/>
              <a:cs typeface="Arial" charset="0"/>
            </a:endParaRPr>
          </a:p>
          <a:p>
            <a:pPr>
              <a:lnSpc>
                <a:spcPct val="85000"/>
              </a:lnSpc>
              <a:spcBef>
                <a:spcPts val="400"/>
              </a:spcBef>
            </a:pPr>
            <a:r>
              <a:rPr lang="en-US" sz="800">
                <a:latin typeface="Arial" charset="0"/>
                <a:cs typeface="Arial" charset="0"/>
              </a:rPr>
              <a:t>And this year, IBM announced its intent to acquire CrossIdeas for its </a:t>
            </a:r>
            <a:r>
              <a:rPr lang="en-GB" sz="800">
                <a:latin typeface="Arial" charset="0"/>
                <a:ea typeface="SimSun" charset="0"/>
                <a:cs typeface="Arial" charset="0"/>
              </a:rPr>
              <a:t>identity governance capabilities and also Lighthouse Security Group for </a:t>
            </a:r>
            <a:r>
              <a:rPr lang="en-US" sz="800">
                <a:latin typeface="Arial" charset="0"/>
                <a:cs typeface="Arial" charset="0"/>
              </a:rPr>
              <a:t>their c</a:t>
            </a:r>
            <a:r>
              <a:rPr lang="en-US" sz="800">
                <a:latin typeface="Arial" charset="0"/>
                <a:ea typeface="SimSun" charset="0"/>
                <a:cs typeface="SimSun" charset="0"/>
              </a:rPr>
              <a:t>loud-enabled  identity management services.</a:t>
            </a:r>
            <a:endParaRPr lang="en-US" sz="800">
              <a:latin typeface="Arial" charset="0"/>
              <a:cs typeface="Arial" charset="0"/>
            </a:endParaRPr>
          </a:p>
          <a:p>
            <a:pPr eaLnBrk="1" fontAlgn="ctr" hangingPunct="1">
              <a:spcBef>
                <a:spcPct val="0"/>
              </a:spcBef>
            </a:pPr>
            <a:endParaRPr lang="en-US" sz="800">
              <a:latin typeface="Arial" charset="0"/>
              <a:cs typeface="Arial" charset="0"/>
            </a:endParaRPr>
          </a:p>
          <a:p>
            <a:pPr eaLnBrk="1" fontAlgn="ctr" hangingPunct="1">
              <a:spcBef>
                <a:spcPct val="0"/>
              </a:spcBef>
            </a:pPr>
            <a:r>
              <a:rPr lang="en-US" sz="800" i="1">
                <a:latin typeface="Arial" charset="0"/>
                <a:cs typeface="Arial" charset="0"/>
              </a:rPr>
              <a:t>&lt;PRESENTER: See below for a more detailed background…&gt;</a:t>
            </a:r>
            <a:r>
              <a:rPr lang="en-US" sz="800">
                <a:latin typeface="Arial" charset="0"/>
                <a:cs typeface="Arial" charset="0"/>
              </a:rPr>
              <a:t/>
            </a:r>
            <a:br>
              <a:rPr lang="en-US" sz="800">
                <a:latin typeface="Arial" charset="0"/>
                <a:cs typeface="Arial" charset="0"/>
              </a:rPr>
            </a:br>
            <a:endParaRPr lang="en-US" sz="800">
              <a:latin typeface="Arial" charset="0"/>
              <a:cs typeface="Arial" charset="0"/>
            </a:endParaRPr>
          </a:p>
          <a:p>
            <a:pPr eaLnBrk="1" fontAlgn="ctr" hangingPunct="1">
              <a:spcBef>
                <a:spcPct val="0"/>
              </a:spcBef>
            </a:pPr>
            <a:r>
              <a:rPr lang="en-US" sz="800" b="1">
                <a:latin typeface="Arial" charset="0"/>
                <a:cs typeface="ＭＳ Ｐゴシック" charset="0"/>
              </a:rPr>
              <a:t>1976</a:t>
            </a:r>
            <a:endParaRPr lang="en-US" sz="800">
              <a:latin typeface="Arial" charset="0"/>
              <a:cs typeface="ＭＳ Ｐゴシック" charset="0"/>
            </a:endParaRPr>
          </a:p>
          <a:p>
            <a:pPr eaLnBrk="1" fontAlgn="ctr" hangingPunct="1">
              <a:spcBef>
                <a:spcPct val="0"/>
              </a:spcBef>
              <a:buFontTx/>
              <a:buChar char="•"/>
            </a:pPr>
            <a:r>
              <a:rPr lang="en-US" sz="800">
                <a:latin typeface="Arial" charset="0"/>
                <a:cs typeface="ＭＳ Ｐゴシック" charset="0"/>
              </a:rPr>
              <a:t>IBM introduces Resource Access Control Facility (RACF), to provides access control and auditing functionality for applications on the mainframe eliminating the need for each application to imbed security </a:t>
            </a:r>
            <a:endParaRPr lang="en-US" sz="800" b="1">
              <a:latin typeface="Arial" charset="0"/>
              <a:cs typeface="ＭＳ Ｐゴシック" charset="0"/>
            </a:endParaRPr>
          </a:p>
          <a:p>
            <a:pPr eaLnBrk="1" fontAlgn="ctr" hangingPunct="1">
              <a:spcBef>
                <a:spcPct val="0"/>
              </a:spcBef>
            </a:pPr>
            <a:endParaRPr lang="en-US" sz="800" b="1">
              <a:latin typeface="Arial" charset="0"/>
              <a:cs typeface="ＭＳ Ｐゴシック" charset="0"/>
            </a:endParaRPr>
          </a:p>
          <a:p>
            <a:pPr eaLnBrk="1" fontAlgn="ctr" hangingPunct="1">
              <a:spcBef>
                <a:spcPct val="0"/>
              </a:spcBef>
            </a:pPr>
            <a:r>
              <a:rPr lang="en-US" sz="800" b="1">
                <a:latin typeface="Arial" charset="0"/>
                <a:cs typeface="ＭＳ Ｐゴシック" charset="0"/>
              </a:rPr>
              <a:t>1977</a:t>
            </a:r>
            <a:endParaRPr lang="en-US" sz="800">
              <a:latin typeface="Arial" charset="0"/>
              <a:cs typeface="ＭＳ Ｐゴシック" charset="0"/>
            </a:endParaRPr>
          </a:p>
          <a:p>
            <a:pPr eaLnBrk="1" fontAlgn="ctr" hangingPunct="1">
              <a:spcBef>
                <a:spcPct val="0"/>
              </a:spcBef>
              <a:buFontTx/>
              <a:buChar char="•"/>
            </a:pPr>
            <a:r>
              <a:rPr lang="en-US" sz="800">
                <a:latin typeface="Arial" charset="0"/>
                <a:cs typeface="ＭＳ Ｐゴシック" charset="0"/>
              </a:rPr>
              <a:t>The IBM develops Data Encryption Standard (DES), a cryptographic algorithm, adopted as the national standard by the US National Bureau of Standards</a:t>
            </a:r>
            <a:endParaRPr lang="en-US" sz="800" b="1">
              <a:latin typeface="Arial" charset="0"/>
              <a:cs typeface="ＭＳ Ｐゴシック" charset="0"/>
            </a:endParaRPr>
          </a:p>
          <a:p>
            <a:pPr eaLnBrk="1" fontAlgn="ctr" hangingPunct="1">
              <a:spcBef>
                <a:spcPct val="0"/>
              </a:spcBef>
            </a:pPr>
            <a:endParaRPr lang="en-US" sz="800" b="1">
              <a:latin typeface="Arial" charset="0"/>
              <a:cs typeface="ＭＳ Ｐゴシック" charset="0"/>
            </a:endParaRPr>
          </a:p>
          <a:p>
            <a:pPr eaLnBrk="1" fontAlgn="ctr" hangingPunct="1">
              <a:spcBef>
                <a:spcPct val="0"/>
              </a:spcBef>
            </a:pPr>
            <a:r>
              <a:rPr lang="en-US" sz="800" b="1">
                <a:latin typeface="Arial" charset="0"/>
                <a:cs typeface="ＭＳ Ｐゴシック" charset="0"/>
              </a:rPr>
              <a:t>1978</a:t>
            </a:r>
            <a:endParaRPr lang="en-US" sz="800">
              <a:latin typeface="Arial" charset="0"/>
              <a:cs typeface="ＭＳ Ｐゴシック" charset="0"/>
            </a:endParaRPr>
          </a:p>
          <a:p>
            <a:pPr eaLnBrk="1" hangingPunct="1">
              <a:spcBef>
                <a:spcPct val="0"/>
              </a:spcBef>
              <a:buFontTx/>
              <a:buChar char="•"/>
            </a:pPr>
            <a:r>
              <a:rPr lang="en-US" sz="800">
                <a:latin typeface="Arial" charset="0"/>
                <a:cs typeface="ＭＳ Ｐゴシック" charset="0"/>
              </a:rPr>
              <a:t>IBM announces the 3624 automatic teller machine, utilizing DES</a:t>
            </a:r>
          </a:p>
          <a:p>
            <a:pPr eaLnBrk="1" fontAlgn="ctr" hangingPunct="1">
              <a:spcBef>
                <a:spcPct val="0"/>
              </a:spcBef>
            </a:pPr>
            <a:endParaRPr lang="en-US" sz="800" b="1">
              <a:latin typeface="Arial" charset="0"/>
              <a:cs typeface="ＭＳ Ｐゴシック" charset="0"/>
            </a:endParaRPr>
          </a:p>
          <a:p>
            <a:pPr eaLnBrk="1" fontAlgn="ctr" hangingPunct="1">
              <a:spcBef>
                <a:spcPct val="0"/>
              </a:spcBef>
            </a:pPr>
            <a:r>
              <a:rPr lang="en-US" sz="800" b="1">
                <a:latin typeface="Arial" charset="0"/>
                <a:cs typeface="ＭＳ Ｐゴシック" charset="0"/>
              </a:rPr>
              <a:t>1995</a:t>
            </a:r>
            <a:endParaRPr lang="en-US" sz="800">
              <a:latin typeface="Arial" charset="0"/>
              <a:cs typeface="ＭＳ Ｐゴシック" charset="0"/>
            </a:endParaRPr>
          </a:p>
          <a:p>
            <a:pPr eaLnBrk="1" hangingPunct="1">
              <a:spcBef>
                <a:spcPct val="0"/>
              </a:spcBef>
              <a:buFontTx/>
              <a:buChar char="•"/>
            </a:pPr>
            <a:r>
              <a:rPr lang="en-US" sz="800">
                <a:latin typeface="Arial" charset="0"/>
                <a:cs typeface="ＭＳ Ｐゴシック" charset="0"/>
              </a:rPr>
              <a:t>IBM starts contributing to Java Security technologies</a:t>
            </a:r>
          </a:p>
          <a:p>
            <a:pPr eaLnBrk="1" hangingPunct="1">
              <a:spcBef>
                <a:spcPct val="0"/>
              </a:spcBef>
              <a:buFontTx/>
              <a:buChar char="•"/>
            </a:pPr>
            <a:endParaRPr lang="en-US" sz="800">
              <a:latin typeface="Arial" charset="0"/>
              <a:cs typeface="ＭＳ Ｐゴシック" charset="0"/>
            </a:endParaRPr>
          </a:p>
          <a:p>
            <a:pPr eaLnBrk="1" fontAlgn="ctr" hangingPunct="1">
              <a:spcBef>
                <a:spcPct val="0"/>
              </a:spcBef>
            </a:pPr>
            <a:r>
              <a:rPr lang="en-US" sz="800" b="1">
                <a:latin typeface="Arial" charset="0"/>
                <a:cs typeface="ＭＳ Ｐゴシック" charset="0"/>
              </a:rPr>
              <a:t>1996</a:t>
            </a:r>
          </a:p>
          <a:p>
            <a:pPr eaLnBrk="1" fontAlgn="ctr" hangingPunct="1">
              <a:spcBef>
                <a:spcPct val="0"/>
              </a:spcBef>
              <a:buFontTx/>
              <a:buChar char="•"/>
            </a:pPr>
            <a:r>
              <a:rPr lang="en-US" sz="800">
                <a:latin typeface="Arial" charset="0"/>
                <a:cs typeface="ＭＳ Ｐゴシック" charset="0"/>
              </a:rPr>
              <a:t>IBM launches Cryptolope containers to seal intellectual property in a digital package so that content transactions are secured over the Internet</a:t>
            </a:r>
          </a:p>
          <a:p>
            <a:pPr eaLnBrk="1" fontAlgn="ctr" hangingPunct="1">
              <a:spcBef>
                <a:spcPct val="0"/>
              </a:spcBef>
              <a:buFontTx/>
              <a:buChar char="•"/>
            </a:pPr>
            <a:r>
              <a:rPr lang="en-US" sz="800">
                <a:latin typeface="Arial" charset="0"/>
                <a:cs typeface="ＭＳ Ｐゴシック" charset="0"/>
              </a:rPr>
              <a:t>IBM launches the SecureWay Key Management Framework, a collection of applications, services and cryptographic engines that help make the Internet safe for e-commerce </a:t>
            </a:r>
          </a:p>
          <a:p>
            <a:pPr eaLnBrk="1" fontAlgn="t" hangingPunct="1">
              <a:spcBef>
                <a:spcPct val="0"/>
              </a:spcBef>
              <a:buFontTx/>
              <a:buChar char="•"/>
            </a:pPr>
            <a:r>
              <a:rPr lang="en-US" sz="800">
                <a:latin typeface="Arial" charset="0"/>
                <a:cs typeface="ＭＳ Ｐゴシック" charset="0"/>
              </a:rPr>
              <a:t>IBM begins pilot program with MasterCard using Secure Electronic Transaction (SET) technology which secures credit card transactions over the Internet </a:t>
            </a:r>
          </a:p>
          <a:p>
            <a:pPr eaLnBrk="1" hangingPunct="1">
              <a:spcBef>
                <a:spcPct val="0"/>
              </a:spcBef>
              <a:buFontTx/>
              <a:buChar char="•"/>
            </a:pPr>
            <a:r>
              <a:rPr lang="en-US" sz="800">
                <a:latin typeface="Arial" charset="0"/>
                <a:cs typeface="ＭＳ Ｐゴシック" charset="0"/>
              </a:rPr>
              <a:t>IBM develops and certifies the IBM Secure Crypto Co-processor (4758) at FIPS 104-1 Level 4, the highest level of FIPS</a:t>
            </a:r>
          </a:p>
          <a:p>
            <a:pPr eaLnBrk="1" hangingPunct="1">
              <a:spcBef>
                <a:spcPct val="0"/>
              </a:spcBef>
              <a:buFontTx/>
              <a:buChar char="•"/>
            </a:pPr>
            <a:r>
              <a:rPr lang="en-US" sz="800">
                <a:latin typeface="Arial Narrow" charset="0"/>
                <a:cs typeface="ＭＳ Ｐゴシック" charset="0"/>
              </a:rPr>
              <a:t>IBM releases its first enterprise-grade LDAP Directory Server (now known as Directory Server)</a:t>
            </a:r>
          </a:p>
          <a:p>
            <a:pPr eaLnBrk="1" hangingPunct="1">
              <a:spcBef>
                <a:spcPct val="0"/>
              </a:spcBef>
              <a:buFontTx/>
              <a:buChar char="•"/>
            </a:pPr>
            <a:endParaRPr lang="en-US" sz="800" b="1">
              <a:latin typeface="Arial" charset="0"/>
              <a:cs typeface="ＭＳ Ｐゴシック" charset="0"/>
            </a:endParaRPr>
          </a:p>
          <a:p>
            <a:pPr eaLnBrk="1" fontAlgn="ctr" hangingPunct="1">
              <a:spcBef>
                <a:spcPct val="0"/>
              </a:spcBef>
            </a:pPr>
            <a:endParaRPr lang="en-US" sz="800">
              <a:latin typeface="Arial" charset="0"/>
              <a:cs typeface="ＭＳ Ｐゴシック" charset="0"/>
            </a:endParaRPr>
          </a:p>
          <a:p>
            <a:pPr eaLnBrk="1" fontAlgn="ctr" hangingPunct="1">
              <a:spcBef>
                <a:spcPct val="0"/>
              </a:spcBef>
            </a:pPr>
            <a:r>
              <a:rPr lang="en-US" sz="800" b="1">
                <a:latin typeface="Arial" charset="0"/>
                <a:cs typeface="ＭＳ Ｐゴシック" charset="0"/>
              </a:rPr>
              <a:t>1998</a:t>
            </a:r>
          </a:p>
          <a:p>
            <a:pPr eaLnBrk="1" fontAlgn="ctr" hangingPunct="1">
              <a:spcBef>
                <a:spcPct val="0"/>
              </a:spcBef>
              <a:buFontTx/>
              <a:buChar char="•"/>
            </a:pPr>
            <a:r>
              <a:rPr lang="en-US" sz="800">
                <a:latin typeface="Arial" charset="0"/>
                <a:cs typeface="ＭＳ Ｐゴシック" charset="0"/>
              </a:rPr>
              <a:t>IBM extends Secure Electronic Transaction (SET) standard support which secures payments over the Internet and is largely based on technology developed at IBM Research and adopted by major credit card companies</a:t>
            </a:r>
            <a:endParaRPr lang="en-US" sz="800" b="1">
              <a:latin typeface="Arial" charset="0"/>
              <a:cs typeface="ＭＳ Ｐゴシック" charset="0"/>
            </a:endParaRPr>
          </a:p>
          <a:p>
            <a:pPr eaLnBrk="1" fontAlgn="ctr" hangingPunct="1">
              <a:spcBef>
                <a:spcPct val="0"/>
              </a:spcBef>
            </a:pPr>
            <a:endParaRPr lang="en-US" sz="800">
              <a:latin typeface="Arial" charset="0"/>
              <a:cs typeface="ＭＳ Ｐゴシック" charset="0"/>
            </a:endParaRPr>
          </a:p>
          <a:p>
            <a:pPr eaLnBrk="1" fontAlgn="ctr" hangingPunct="1">
              <a:spcBef>
                <a:spcPct val="0"/>
              </a:spcBef>
            </a:pPr>
            <a:r>
              <a:rPr lang="en-US" sz="800" b="1">
                <a:latin typeface="Arial" charset="0"/>
                <a:cs typeface="ＭＳ Ｐゴシック" charset="0"/>
              </a:rPr>
              <a:t>1999</a:t>
            </a:r>
          </a:p>
          <a:p>
            <a:pPr marL="171450" lvl="1" indent="-171450" eaLnBrk="1" hangingPunct="1">
              <a:spcBef>
                <a:spcPts val="300"/>
              </a:spcBef>
            </a:pPr>
            <a:r>
              <a:rPr lang="en-US" sz="800">
                <a:latin typeface="Arial Narrow" charset="0"/>
                <a:cs typeface="Arial" charset="0"/>
              </a:rPr>
              <a:t>IBM acquires Dascom, the basis for IBM's </a:t>
            </a:r>
            <a:r>
              <a:rPr lang="en-US" sz="800" b="1">
                <a:latin typeface="Arial Narrow" charset="0"/>
                <a:cs typeface="Arial" charset="0"/>
              </a:rPr>
              <a:t>Access Manager portfolio</a:t>
            </a:r>
          </a:p>
          <a:p>
            <a:pPr marL="171450" lvl="1" indent="-171450" eaLnBrk="1" hangingPunct="1">
              <a:spcBef>
                <a:spcPts val="300"/>
              </a:spcBef>
            </a:pPr>
            <a:r>
              <a:rPr lang="en-US" sz="800">
                <a:latin typeface="Arial Narrow" charset="0"/>
                <a:cs typeface="Arial" charset="0"/>
              </a:rPr>
              <a:t>IBM Research's breakthrough paper on Side Channel Cryptanalysis Attacks and Countermeasures (1999 – 2004)</a:t>
            </a:r>
          </a:p>
          <a:p>
            <a:pPr eaLnBrk="1" fontAlgn="ctr" hangingPunct="1">
              <a:spcBef>
                <a:spcPct val="0"/>
              </a:spcBef>
            </a:pPr>
            <a:endParaRPr lang="en-US" sz="800" b="1">
              <a:latin typeface="Arial" charset="0"/>
              <a:cs typeface="ＭＳ Ｐゴシック" charset="0"/>
            </a:endParaRPr>
          </a:p>
          <a:p>
            <a:pPr eaLnBrk="1" fontAlgn="ctr" hangingPunct="1">
              <a:spcBef>
                <a:spcPct val="0"/>
              </a:spcBef>
            </a:pPr>
            <a:r>
              <a:rPr lang="en-US" sz="800" b="1">
                <a:latin typeface="Arial" charset="0"/>
                <a:cs typeface="ＭＳ Ｐゴシック" charset="0"/>
              </a:rPr>
              <a:t>2000</a:t>
            </a:r>
          </a:p>
          <a:p>
            <a:pPr marL="171450" lvl="1" indent="-171450" eaLnBrk="1" hangingPunct="1">
              <a:spcBef>
                <a:spcPts val="300"/>
              </a:spcBef>
            </a:pPr>
            <a:r>
              <a:rPr lang="en-US" sz="800">
                <a:latin typeface="Arial Narrow" charset="0"/>
                <a:cs typeface="Arial" charset="0"/>
              </a:rPr>
              <a:t>IBM patents a system and method for alerting computer users to digital security intrusions</a:t>
            </a:r>
          </a:p>
          <a:p>
            <a:pPr marL="171450" lvl="1" indent="-171450" eaLnBrk="1" hangingPunct="1">
              <a:spcBef>
                <a:spcPts val="300"/>
              </a:spcBef>
            </a:pPr>
            <a:r>
              <a:rPr lang="en-US" sz="800">
                <a:latin typeface="Arial Narrow" charset="0"/>
                <a:cs typeface="Arial" charset="0"/>
              </a:rPr>
              <a:t>IBM appoints Harriet Pearson its first Chief Privacy Officer</a:t>
            </a:r>
            <a:endParaRPr lang="en-US" sz="800" b="1">
              <a:latin typeface="Arial" charset="0"/>
              <a:cs typeface="Arial" charset="0"/>
            </a:endParaRPr>
          </a:p>
          <a:p>
            <a:pPr eaLnBrk="1" fontAlgn="ctr" hangingPunct="1">
              <a:spcBef>
                <a:spcPct val="0"/>
              </a:spcBef>
            </a:pPr>
            <a:endParaRPr lang="en-US" sz="800">
              <a:latin typeface="Arial" charset="0"/>
              <a:cs typeface="ＭＳ Ｐゴシック" charset="0"/>
            </a:endParaRPr>
          </a:p>
          <a:p>
            <a:pPr eaLnBrk="1" fontAlgn="ctr" hangingPunct="1">
              <a:spcBef>
                <a:spcPct val="0"/>
              </a:spcBef>
            </a:pPr>
            <a:r>
              <a:rPr lang="en-US" sz="800" b="1">
                <a:latin typeface="Arial" charset="0"/>
                <a:cs typeface="ＭＳ Ｐゴシック" charset="0"/>
              </a:rPr>
              <a:t>2002</a:t>
            </a:r>
          </a:p>
          <a:p>
            <a:pPr eaLnBrk="1" fontAlgn="ctr" hangingPunct="1">
              <a:spcBef>
                <a:spcPct val="0"/>
              </a:spcBef>
              <a:buFontTx/>
              <a:buChar char="•"/>
            </a:pPr>
            <a:r>
              <a:rPr lang="en-US" sz="800">
                <a:latin typeface="Arial Narrow" charset="0"/>
                <a:cs typeface="ＭＳ Ｐゴシック" charset="0"/>
              </a:rPr>
              <a:t>IBM acquires Access 360, the basis for IBM's </a:t>
            </a:r>
            <a:r>
              <a:rPr lang="en-US" sz="800" b="1">
                <a:latin typeface="Arial Narrow" charset="0"/>
                <a:cs typeface="ＭＳ Ｐゴシック" charset="0"/>
              </a:rPr>
              <a:t>Identity Manager portfolio</a:t>
            </a:r>
          </a:p>
          <a:p>
            <a:pPr eaLnBrk="1" fontAlgn="ctr" hangingPunct="1">
              <a:spcBef>
                <a:spcPct val="0"/>
              </a:spcBef>
              <a:buFontTx/>
              <a:buChar char="•"/>
            </a:pPr>
            <a:r>
              <a:rPr lang="en-US" sz="800">
                <a:latin typeface="Arial Narrow" charset="0"/>
                <a:cs typeface="ＭＳ Ｐゴシック" charset="0"/>
              </a:rPr>
              <a:t>IBM acquires MetaMerge  for meta-directory and directory synch capability (now known as Directory Integrator)</a:t>
            </a:r>
            <a:endParaRPr lang="en-US" sz="800" b="1">
              <a:latin typeface="Arial Narrow" charset="0"/>
              <a:cs typeface="ＭＳ Ｐゴシック" charset="0"/>
            </a:endParaRPr>
          </a:p>
          <a:p>
            <a:pPr eaLnBrk="1" fontAlgn="ctr" hangingPunct="1">
              <a:spcBef>
                <a:spcPct val="0"/>
              </a:spcBef>
            </a:pPr>
            <a:endParaRPr lang="en-US" sz="800" b="1">
              <a:latin typeface="Arial" charset="0"/>
              <a:cs typeface="ＭＳ Ｐゴシック" charset="0"/>
            </a:endParaRPr>
          </a:p>
          <a:p>
            <a:pPr eaLnBrk="1" fontAlgn="ctr" hangingPunct="1">
              <a:spcBef>
                <a:spcPct val="0"/>
              </a:spcBef>
            </a:pPr>
            <a:r>
              <a:rPr lang="en-US" sz="800" b="1">
                <a:latin typeface="Arial" charset="0"/>
                <a:cs typeface="ＭＳ Ｐゴシック" charset="0"/>
              </a:rPr>
              <a:t>2005</a:t>
            </a:r>
          </a:p>
          <a:p>
            <a:pPr eaLnBrk="1" fontAlgn="ctr" hangingPunct="1">
              <a:spcBef>
                <a:spcPct val="0"/>
              </a:spcBef>
              <a:buFontTx/>
              <a:buChar char="•"/>
            </a:pPr>
            <a:r>
              <a:rPr lang="en-US" sz="800">
                <a:latin typeface="Arial Narrow" charset="0"/>
                <a:cs typeface="ＭＳ Ｐゴシック" charset="0"/>
              </a:rPr>
              <a:t>IBM debuts the first ThinkPad with an integrated fingerprint reader, at the time offering an unmatched level of data protection through a new biometric capability and embedded security subsystem</a:t>
            </a:r>
            <a:endParaRPr lang="en-US" sz="800" b="1">
              <a:latin typeface="Arial" charset="0"/>
              <a:cs typeface="ＭＳ Ｐゴシック" charset="0"/>
            </a:endParaRPr>
          </a:p>
          <a:p>
            <a:pPr eaLnBrk="1" fontAlgn="ctr" hangingPunct="1">
              <a:spcBef>
                <a:spcPct val="0"/>
              </a:spcBef>
            </a:pPr>
            <a:endParaRPr lang="en-US" sz="800">
              <a:latin typeface="Arial" charset="0"/>
              <a:cs typeface="ＭＳ Ｐゴシック" charset="0"/>
            </a:endParaRPr>
          </a:p>
          <a:p>
            <a:pPr eaLnBrk="1" fontAlgn="ctr" hangingPunct="1">
              <a:spcBef>
                <a:spcPct val="0"/>
              </a:spcBef>
            </a:pPr>
            <a:r>
              <a:rPr lang="en-US" sz="800" b="1">
                <a:latin typeface="Arial" charset="0"/>
                <a:cs typeface="ＭＳ Ｐゴシック" charset="0"/>
              </a:rPr>
              <a:t>2006</a:t>
            </a:r>
            <a:endParaRPr lang="en-US" sz="800">
              <a:latin typeface="Arial" charset="0"/>
              <a:cs typeface="ＭＳ Ｐゴシック" charset="0"/>
            </a:endParaRPr>
          </a:p>
          <a:p>
            <a:pPr marL="171450" lvl="1" indent="-171450" eaLnBrk="1" hangingPunct="1">
              <a:spcBef>
                <a:spcPts val="300"/>
              </a:spcBef>
            </a:pPr>
            <a:r>
              <a:rPr lang="en-US" sz="800">
                <a:latin typeface="Arial Narrow" charset="0"/>
                <a:cs typeface="Arial" charset="0"/>
              </a:rPr>
              <a:t>IBM acquires Internet Security Systems, Inc, the basis for today</a:t>
            </a:r>
            <a:r>
              <a:rPr lang="ja-JP" altLang="en-US" sz="800">
                <a:latin typeface="Arial Narrow" charset="0"/>
                <a:cs typeface="ＭＳ Ｐゴシック" charset="0"/>
              </a:rPr>
              <a:t>’</a:t>
            </a:r>
            <a:r>
              <a:rPr lang="en-US" altLang="ja-JP" sz="800">
                <a:latin typeface="Arial Narrow" charset="0"/>
                <a:cs typeface="ＭＳ Ｐゴシック" charset="0"/>
              </a:rPr>
              <a:t>s</a:t>
            </a:r>
            <a:r>
              <a:rPr lang="en-US" altLang="ja-JP" sz="800" b="1">
                <a:latin typeface="Arial Narrow" charset="0"/>
                <a:cs typeface="ＭＳ Ｐゴシック" charset="0"/>
              </a:rPr>
              <a:t> IBM X-Force® </a:t>
            </a:r>
            <a:r>
              <a:rPr lang="en-US" altLang="ja-JP" sz="800">
                <a:latin typeface="Arial Narrow" charset="0"/>
                <a:cs typeface="ＭＳ Ｐゴシック" charset="0"/>
              </a:rPr>
              <a:t>IT security research team and the </a:t>
            </a:r>
            <a:r>
              <a:rPr lang="en-US" altLang="ja-JP" sz="800" b="1">
                <a:latin typeface="Arial Narrow" charset="0"/>
                <a:cs typeface="ＭＳ Ｐゴシック" charset="0"/>
              </a:rPr>
              <a:t>IBM</a:t>
            </a:r>
            <a:r>
              <a:rPr lang="en-US" altLang="ja-JP" sz="800">
                <a:latin typeface="Arial Narrow" charset="0"/>
                <a:cs typeface="ＭＳ Ｐゴシック" charset="0"/>
              </a:rPr>
              <a:t> </a:t>
            </a:r>
            <a:r>
              <a:rPr lang="en-US" altLang="ja-JP" sz="800" b="1">
                <a:latin typeface="Arial Narrow" charset="0"/>
                <a:cs typeface="ＭＳ Ｐゴシック" charset="0"/>
              </a:rPr>
              <a:t>network protection product family</a:t>
            </a:r>
          </a:p>
          <a:p>
            <a:pPr marL="171450" lvl="1" indent="-171450" eaLnBrk="1" hangingPunct="1">
              <a:spcBef>
                <a:spcPts val="300"/>
              </a:spcBef>
            </a:pPr>
            <a:r>
              <a:rPr lang="en-US" sz="800">
                <a:latin typeface="Arial Narrow" charset="0"/>
                <a:cs typeface="Arial" charset="0"/>
              </a:rPr>
              <a:t>Smart cards, highly efficient JavaCard™ technology developed at IBM Research – Zurich, is licensed by a leading smart card manufacturer for secure multi-application smart cards and is used in many JavaCard™ projects The technology is used today in 10s of millions of VISA credit cards</a:t>
            </a:r>
          </a:p>
          <a:p>
            <a:pPr marL="171450" lvl="1" indent="-171450" eaLnBrk="1" hangingPunct="1">
              <a:spcBef>
                <a:spcPts val="300"/>
              </a:spcBef>
            </a:pPr>
            <a:endParaRPr lang="en-US" sz="800">
              <a:latin typeface="Arial Narrow" charset="0"/>
              <a:cs typeface="Arial" charset="0"/>
            </a:endParaRPr>
          </a:p>
          <a:p>
            <a:pPr eaLnBrk="1" fontAlgn="ctr" hangingPunct="1">
              <a:spcBef>
                <a:spcPct val="0"/>
              </a:spcBef>
            </a:pPr>
            <a:r>
              <a:rPr lang="en-US" sz="800" b="1">
                <a:latin typeface="Arial" charset="0"/>
                <a:cs typeface="ＭＳ Ｐゴシック" charset="0"/>
              </a:rPr>
              <a:t>2007</a:t>
            </a:r>
            <a:endParaRPr lang="en-US" sz="800">
              <a:latin typeface="Arial" charset="0"/>
              <a:cs typeface="ＭＳ Ｐゴシック" charset="0"/>
            </a:endParaRPr>
          </a:p>
          <a:p>
            <a:pPr eaLnBrk="1" hangingPunct="1">
              <a:spcBef>
                <a:spcPct val="0"/>
              </a:spcBef>
              <a:buFontTx/>
              <a:buChar char="•"/>
            </a:pPr>
            <a:r>
              <a:rPr lang="en-US" sz="800">
                <a:latin typeface="Arial" charset="0"/>
                <a:cs typeface="ＭＳ Ｐゴシック" charset="0"/>
              </a:rPr>
              <a:t>IBM acquires Consul, to help accelerate </a:t>
            </a:r>
            <a:r>
              <a:rPr lang="en-US" sz="800" b="1">
                <a:latin typeface="Arial" charset="0"/>
                <a:cs typeface="ＭＳ Ｐゴシック" charset="0"/>
              </a:rPr>
              <a:t>data and governance strategy</a:t>
            </a:r>
          </a:p>
          <a:p>
            <a:pPr eaLnBrk="1" hangingPunct="1">
              <a:spcBef>
                <a:spcPct val="0"/>
              </a:spcBef>
              <a:buFontTx/>
              <a:buChar char="•"/>
            </a:pPr>
            <a:endParaRPr lang="en-US" sz="800" b="1">
              <a:latin typeface="Arial" charset="0"/>
              <a:cs typeface="ＭＳ Ｐゴシック" charset="0"/>
            </a:endParaRPr>
          </a:p>
          <a:p>
            <a:pPr eaLnBrk="1" fontAlgn="ctr" hangingPunct="1">
              <a:spcBef>
                <a:spcPct val="0"/>
              </a:spcBef>
            </a:pPr>
            <a:r>
              <a:rPr lang="en-US" sz="800" b="1">
                <a:latin typeface="Arial" charset="0"/>
                <a:cs typeface="ＭＳ Ｐゴシック" charset="0"/>
              </a:rPr>
              <a:t>2008</a:t>
            </a:r>
            <a:endParaRPr lang="en-US" sz="800">
              <a:latin typeface="Arial" charset="0"/>
              <a:cs typeface="ＭＳ Ｐゴシック" charset="0"/>
            </a:endParaRPr>
          </a:p>
          <a:p>
            <a:pPr eaLnBrk="1" fontAlgn="t" hangingPunct="1">
              <a:spcBef>
                <a:spcPct val="0"/>
              </a:spcBef>
              <a:buFontTx/>
              <a:buChar char="•"/>
            </a:pPr>
            <a:r>
              <a:rPr lang="en-US" sz="800">
                <a:latin typeface="Arial" charset="0"/>
                <a:cs typeface="ＭＳ Ｐゴシック" charset="0"/>
              </a:rPr>
              <a:t>IBM patents a secure system and method for enforcement of privacy policy and protection of confidentiality</a:t>
            </a:r>
          </a:p>
          <a:p>
            <a:pPr eaLnBrk="1" fontAlgn="t" hangingPunct="1">
              <a:spcBef>
                <a:spcPct val="0"/>
              </a:spcBef>
              <a:buFontTx/>
              <a:buChar char="•"/>
            </a:pPr>
            <a:r>
              <a:rPr lang="en-US" sz="800">
                <a:latin typeface="Arial" charset="0"/>
                <a:cs typeface="ＭＳ Ｐゴシック" charset="0"/>
              </a:rPr>
              <a:t>IBM acquires Encentuate, the basis for </a:t>
            </a:r>
            <a:r>
              <a:rPr lang="en-US" sz="800" b="1">
                <a:latin typeface="Arial" charset="0"/>
                <a:cs typeface="ＭＳ Ｐゴシック" charset="0"/>
              </a:rPr>
              <a:t>'IBMs Enterprise Single-sign-on (ESSO) </a:t>
            </a:r>
            <a:r>
              <a:rPr lang="en-US" sz="800">
                <a:latin typeface="Arial" charset="0"/>
                <a:cs typeface="ＭＳ Ｐゴシック" charset="0"/>
              </a:rPr>
              <a:t>product</a:t>
            </a:r>
          </a:p>
          <a:p>
            <a:pPr eaLnBrk="1" fontAlgn="t" hangingPunct="1">
              <a:spcBef>
                <a:spcPct val="0"/>
              </a:spcBef>
              <a:buFontTx/>
              <a:buChar char="•"/>
            </a:pPr>
            <a:r>
              <a:rPr lang="en-US" sz="800">
                <a:latin typeface="Arial" charset="0"/>
                <a:cs typeface="ＭＳ Ｐゴシック" charset="0"/>
              </a:rPr>
              <a:t>Zone Trusted Information Channel: Plugs into the USB port of any computer and creates a direct, secure channel to a bank</a:t>
            </a:r>
            <a:r>
              <a:rPr lang="ja-JP" altLang="en-US" sz="800">
                <a:latin typeface="Arial" charset="0"/>
                <a:cs typeface="ＭＳ Ｐゴシック" charset="0"/>
              </a:rPr>
              <a:t>’</a:t>
            </a:r>
            <a:r>
              <a:rPr lang="en-US" altLang="ja-JP" sz="800">
                <a:latin typeface="Arial" charset="0"/>
                <a:cs typeface="ＭＳ Ｐゴシック" charset="0"/>
              </a:rPr>
              <a:t>s online transaction server, bypassing the PC which could be infected by malicious software (malware) or susceptible to hacker attacks</a:t>
            </a:r>
          </a:p>
          <a:p>
            <a:pPr eaLnBrk="1" fontAlgn="t" hangingPunct="1">
              <a:spcBef>
                <a:spcPct val="0"/>
              </a:spcBef>
              <a:buFontTx/>
              <a:buChar char="•"/>
            </a:pPr>
            <a:endParaRPr lang="en-US" sz="800">
              <a:latin typeface="Arial" charset="0"/>
              <a:cs typeface="ＭＳ Ｐゴシック" charset="0"/>
            </a:endParaRPr>
          </a:p>
          <a:p>
            <a:pPr eaLnBrk="1" fontAlgn="ctr" hangingPunct="1">
              <a:spcBef>
                <a:spcPct val="0"/>
              </a:spcBef>
            </a:pPr>
            <a:r>
              <a:rPr lang="en-US" sz="800" b="1">
                <a:latin typeface="Arial" charset="0"/>
                <a:cs typeface="ＭＳ Ｐゴシック" charset="0"/>
              </a:rPr>
              <a:t>2009</a:t>
            </a:r>
            <a:endParaRPr lang="en-US" sz="800">
              <a:latin typeface="Arial" charset="0"/>
              <a:cs typeface="ＭＳ Ｐゴシック" charset="0"/>
            </a:endParaRPr>
          </a:p>
          <a:p>
            <a:pPr eaLnBrk="1" fontAlgn="t" hangingPunct="1">
              <a:spcBef>
                <a:spcPct val="0"/>
              </a:spcBef>
              <a:buFontTx/>
              <a:buChar char="•"/>
            </a:pPr>
            <a:r>
              <a:rPr lang="en-US" sz="800">
                <a:latin typeface="Arial" charset="0"/>
                <a:cs typeface="ＭＳ Ｐゴシック" charset="0"/>
              </a:rPr>
              <a:t>IBM acquires Ounce Labs, a provider of software that analyzes software code for security vulnerabilities, today</a:t>
            </a:r>
            <a:r>
              <a:rPr lang="ja-JP" altLang="en-US" sz="800">
                <a:latin typeface="Arial" charset="0"/>
                <a:cs typeface="ＭＳ Ｐゴシック" charset="0"/>
              </a:rPr>
              <a:t>’</a:t>
            </a:r>
            <a:r>
              <a:rPr lang="en-US" altLang="ja-JP" sz="800">
                <a:latin typeface="Arial" charset="0"/>
                <a:cs typeface="ＭＳ Ｐゴシック" charset="0"/>
              </a:rPr>
              <a:t>s </a:t>
            </a:r>
            <a:r>
              <a:rPr lang="en-US" altLang="ja-JP" sz="800" b="1">
                <a:latin typeface="Arial" charset="0"/>
                <a:cs typeface="ＭＳ Ｐゴシック" charset="0"/>
              </a:rPr>
              <a:t>AppScan family</a:t>
            </a:r>
            <a:endParaRPr lang="en-US" altLang="ja-JP" sz="800">
              <a:latin typeface="Arial" charset="0"/>
              <a:cs typeface="ＭＳ Ｐゴシック" charset="0"/>
            </a:endParaRPr>
          </a:p>
          <a:p>
            <a:pPr eaLnBrk="1" fontAlgn="t" hangingPunct="1">
              <a:spcBef>
                <a:spcPct val="0"/>
              </a:spcBef>
              <a:buFontTx/>
              <a:buChar char="•"/>
            </a:pPr>
            <a:r>
              <a:rPr lang="en-US" sz="800">
                <a:latin typeface="Arial" charset="0"/>
                <a:cs typeface="ＭＳ Ｐゴシック" charset="0"/>
              </a:rPr>
              <a:t>IBM acquires </a:t>
            </a:r>
            <a:r>
              <a:rPr lang="en-US" sz="800" b="1">
                <a:latin typeface="Arial" charset="0"/>
                <a:cs typeface="ＭＳ Ｐゴシック" charset="0"/>
              </a:rPr>
              <a:t>Guardium</a:t>
            </a:r>
            <a:r>
              <a:rPr lang="en-US" sz="800">
                <a:latin typeface="Arial" charset="0"/>
                <a:cs typeface="ＭＳ Ｐゴシック" charset="0"/>
              </a:rPr>
              <a:t>, a market leader in real-time enterprise database monitoring and protection </a:t>
            </a:r>
          </a:p>
          <a:p>
            <a:pPr eaLnBrk="1" fontAlgn="t" hangingPunct="1">
              <a:spcBef>
                <a:spcPct val="0"/>
              </a:spcBef>
              <a:buFontTx/>
              <a:buChar char="•"/>
            </a:pPr>
            <a:r>
              <a:rPr lang="en-US" sz="800">
                <a:latin typeface="Arial" charset="0"/>
                <a:cs typeface="ＭＳ Ｐゴシック" charset="0"/>
              </a:rPr>
              <a:t>Pioneers the use of Big Data analytics to cybersecurity problems (FAA, USAF)</a:t>
            </a:r>
          </a:p>
          <a:p>
            <a:pPr eaLnBrk="1" fontAlgn="t" hangingPunct="1">
              <a:spcBef>
                <a:spcPct val="0"/>
              </a:spcBef>
              <a:buFontTx/>
              <a:buChar char="•"/>
            </a:pPr>
            <a:endParaRPr lang="en-US" sz="800">
              <a:latin typeface="Arial" charset="0"/>
              <a:cs typeface="ＭＳ Ｐゴシック" charset="0"/>
            </a:endParaRPr>
          </a:p>
          <a:p>
            <a:pPr eaLnBrk="1" fontAlgn="ctr" hangingPunct="1">
              <a:spcBef>
                <a:spcPct val="0"/>
              </a:spcBef>
            </a:pPr>
            <a:r>
              <a:rPr lang="en-US" sz="800" b="1">
                <a:latin typeface="Arial" charset="0"/>
                <a:cs typeface="ＭＳ Ｐゴシック" charset="0"/>
              </a:rPr>
              <a:t>2010</a:t>
            </a:r>
            <a:endParaRPr lang="en-US" sz="800">
              <a:latin typeface="Arial" charset="0"/>
              <a:cs typeface="ＭＳ Ｐゴシック" charset="0"/>
            </a:endParaRPr>
          </a:p>
          <a:p>
            <a:pPr eaLnBrk="1" fontAlgn="t" hangingPunct="1">
              <a:spcBef>
                <a:spcPct val="0"/>
              </a:spcBef>
              <a:buFontTx/>
              <a:buChar char="•"/>
            </a:pPr>
            <a:r>
              <a:rPr lang="en-US" sz="800">
                <a:latin typeface="Arial" charset="0"/>
                <a:cs typeface="ＭＳ Ｐゴシック" charset="0"/>
              </a:rPr>
              <a:t>IBM acquires Big Fix, helping organizations extend security and compliance to endpoints, today </a:t>
            </a:r>
            <a:r>
              <a:rPr lang="en-US" sz="800" b="1">
                <a:latin typeface="Arial" charset="0"/>
                <a:cs typeface="ＭＳ Ｐゴシック" charset="0"/>
              </a:rPr>
              <a:t>Endpoint Manager</a:t>
            </a:r>
            <a:endParaRPr lang="en-US" sz="800">
              <a:latin typeface="Arial" charset="0"/>
              <a:cs typeface="ＭＳ Ｐゴシック" charset="0"/>
            </a:endParaRPr>
          </a:p>
          <a:p>
            <a:pPr eaLnBrk="1" hangingPunct="1">
              <a:spcBef>
                <a:spcPct val="0"/>
              </a:spcBef>
              <a:buFontTx/>
              <a:buChar char="•"/>
            </a:pPr>
            <a:r>
              <a:rPr lang="en-US" sz="800">
                <a:latin typeface="Arial" charset="0"/>
                <a:cs typeface="ＭＳ Ｐゴシック" charset="0"/>
              </a:rPr>
              <a:t>IBM Research</a:t>
            </a:r>
            <a:r>
              <a:rPr lang="ja-JP" altLang="en-US" sz="800">
                <a:latin typeface="Arial" charset="0"/>
                <a:cs typeface="ＭＳ Ｐゴシック" charset="0"/>
              </a:rPr>
              <a:t>’</a:t>
            </a:r>
            <a:r>
              <a:rPr lang="en-US" altLang="ja-JP" sz="800">
                <a:latin typeface="Arial" charset="0"/>
                <a:cs typeface="ＭＳ Ｐゴシック" charset="0"/>
              </a:rPr>
              <a:t>s breakthrough on Fully Homomorphic Encryption</a:t>
            </a:r>
          </a:p>
          <a:p>
            <a:pPr eaLnBrk="1" hangingPunct="1">
              <a:spcBef>
                <a:spcPct val="0"/>
              </a:spcBef>
              <a:buFontTx/>
              <a:buChar char="•"/>
            </a:pPr>
            <a:endParaRPr lang="en-US" sz="800">
              <a:latin typeface="Arial" charset="0"/>
              <a:cs typeface="ＭＳ Ｐゴシック" charset="0"/>
            </a:endParaRPr>
          </a:p>
          <a:p>
            <a:pPr eaLnBrk="1" fontAlgn="ctr" hangingPunct="1">
              <a:spcBef>
                <a:spcPct val="0"/>
              </a:spcBef>
            </a:pPr>
            <a:r>
              <a:rPr lang="en-US" sz="800" b="1">
                <a:latin typeface="Arial" charset="0"/>
                <a:cs typeface="ＭＳ Ｐゴシック" charset="0"/>
              </a:rPr>
              <a:t>2011</a:t>
            </a:r>
            <a:endParaRPr lang="en-US" sz="800">
              <a:latin typeface="Arial" charset="0"/>
              <a:cs typeface="ＭＳ Ｐゴシック" charset="0"/>
            </a:endParaRPr>
          </a:p>
          <a:p>
            <a:pPr eaLnBrk="1" fontAlgn="t" hangingPunct="1">
              <a:spcBef>
                <a:spcPct val="0"/>
              </a:spcBef>
              <a:buFontTx/>
              <a:buChar char="•"/>
            </a:pPr>
            <a:r>
              <a:rPr lang="en-US" sz="800">
                <a:latin typeface="Arial" charset="0"/>
                <a:cs typeface="ＭＳ Ｐゴシック" charset="0"/>
              </a:rPr>
              <a:t>IBM Security Systems division is created</a:t>
            </a:r>
          </a:p>
          <a:p>
            <a:pPr eaLnBrk="1" hangingPunct="1">
              <a:spcBef>
                <a:spcPct val="0"/>
              </a:spcBef>
              <a:buFontTx/>
              <a:buChar char="•"/>
            </a:pPr>
            <a:r>
              <a:rPr lang="en-US" sz="800">
                <a:latin typeface="Arial" charset="0"/>
                <a:cs typeface="ＭＳ Ｐゴシック" charset="0"/>
              </a:rPr>
              <a:t>IBM acquires Q1 Labs, with its </a:t>
            </a:r>
            <a:r>
              <a:rPr lang="en-US" sz="800" b="1">
                <a:latin typeface="Arial" charset="0"/>
                <a:cs typeface="ＭＳ Ｐゴシック" charset="0"/>
              </a:rPr>
              <a:t>QRadar security intelligence portfolio,</a:t>
            </a:r>
            <a:r>
              <a:rPr lang="en-US" sz="800">
                <a:latin typeface="Arial" charset="0"/>
                <a:cs typeface="ＭＳ Ｐゴシック" charset="0"/>
              </a:rPr>
              <a:t> to strengthen its offerings around advanced security analytics</a:t>
            </a:r>
          </a:p>
          <a:p>
            <a:pPr eaLnBrk="1" fontAlgn="t" hangingPunct="1">
              <a:spcBef>
                <a:spcPct val="0"/>
              </a:spcBef>
              <a:buFontTx/>
              <a:buChar char="•"/>
            </a:pPr>
            <a:r>
              <a:rPr lang="en-US" sz="800">
                <a:latin typeface="Arial" charset="0"/>
                <a:cs typeface="ＭＳ Ｐゴシック" charset="0"/>
              </a:rPr>
              <a:t>IBM launches Cloud-based Mobile Security Services, IBM Hosted Mobile Device Security Management</a:t>
            </a:r>
          </a:p>
          <a:p>
            <a:pPr eaLnBrk="1" fontAlgn="t" hangingPunct="1">
              <a:spcBef>
                <a:spcPct val="0"/>
              </a:spcBef>
              <a:buFontTx/>
              <a:buChar char="•"/>
            </a:pPr>
            <a:endParaRPr lang="en-US" sz="800">
              <a:latin typeface="Arial" charset="0"/>
              <a:cs typeface="ＭＳ Ｐゴシック" charset="0"/>
            </a:endParaRPr>
          </a:p>
          <a:p>
            <a:pPr eaLnBrk="1" fontAlgn="ctr" hangingPunct="1">
              <a:spcBef>
                <a:spcPct val="0"/>
              </a:spcBef>
            </a:pPr>
            <a:r>
              <a:rPr lang="en-US" sz="800" b="1">
                <a:latin typeface="Arial" charset="0"/>
                <a:cs typeface="ＭＳ Ｐゴシック" charset="0"/>
              </a:rPr>
              <a:t>2012</a:t>
            </a:r>
            <a:endParaRPr lang="en-US" sz="800">
              <a:latin typeface="Arial" charset="0"/>
              <a:cs typeface="ＭＳ Ｐゴシック" charset="0"/>
            </a:endParaRPr>
          </a:p>
          <a:p>
            <a:pPr eaLnBrk="1" fontAlgn="t" hangingPunct="1">
              <a:spcBef>
                <a:spcPct val="0"/>
              </a:spcBef>
              <a:buFontTx/>
              <a:buChar char="•"/>
            </a:pPr>
            <a:r>
              <a:rPr lang="en-US" sz="800">
                <a:latin typeface="Arial" charset="0"/>
                <a:cs typeface="ＭＳ Ｐゴシック" charset="0"/>
              </a:rPr>
              <a:t>IBM delivers next-gen Intrusion system, new access appliance and privileged identity technology</a:t>
            </a:r>
          </a:p>
          <a:p>
            <a:pPr eaLnBrk="1" fontAlgn="t" hangingPunct="1">
              <a:spcBef>
                <a:spcPct val="0"/>
              </a:spcBef>
              <a:buFontTx/>
              <a:buChar char="•"/>
            </a:pPr>
            <a:r>
              <a:rPr lang="en-US" sz="800">
                <a:latin typeface="Arial" charset="0"/>
                <a:cs typeface="ＭＳ Ｐゴシック" charset="0"/>
              </a:rPr>
              <a:t>IBM announces 25 new product releases in security, a record year of innovation</a:t>
            </a:r>
          </a:p>
          <a:p>
            <a:pPr eaLnBrk="1" fontAlgn="t" hangingPunct="1">
              <a:spcBef>
                <a:spcPct val="0"/>
              </a:spcBef>
              <a:buFontTx/>
              <a:buChar char="•"/>
            </a:pPr>
            <a:r>
              <a:rPr lang="en-US" sz="800">
                <a:latin typeface="Arial" charset="0"/>
                <a:cs typeface="ＭＳ Ｐゴシック" charset="0"/>
              </a:rPr>
              <a:t>IBM extends its market leading static application security testing (IBM Security AppScan) to native Android applications, which allows clients to conduct their own testing for mobile applications</a:t>
            </a:r>
          </a:p>
          <a:p>
            <a:pPr eaLnBrk="1" fontAlgn="t" hangingPunct="1">
              <a:spcBef>
                <a:spcPct val="0"/>
              </a:spcBef>
              <a:buFontTx/>
              <a:buChar char="•"/>
            </a:pPr>
            <a:endParaRPr lang="en-US" sz="800">
              <a:latin typeface="Arial" charset="0"/>
              <a:cs typeface="ＭＳ Ｐゴシック" charset="0"/>
            </a:endParaRPr>
          </a:p>
          <a:p>
            <a:pPr eaLnBrk="1" fontAlgn="ctr" hangingPunct="1">
              <a:spcBef>
                <a:spcPct val="0"/>
              </a:spcBef>
            </a:pPr>
            <a:r>
              <a:rPr lang="en-US" sz="800" b="1">
                <a:latin typeface="Arial" charset="0"/>
                <a:cs typeface="ＭＳ Ｐゴシック" charset="0"/>
              </a:rPr>
              <a:t>2013</a:t>
            </a:r>
            <a:endParaRPr lang="en-US" sz="800">
              <a:latin typeface="Arial" charset="0"/>
              <a:cs typeface="ＭＳ Ｐゴシック" charset="0"/>
            </a:endParaRPr>
          </a:p>
          <a:p>
            <a:pPr eaLnBrk="1" hangingPunct="1">
              <a:spcBef>
                <a:spcPct val="0"/>
              </a:spcBef>
              <a:buFontTx/>
              <a:buChar char="•"/>
            </a:pPr>
            <a:r>
              <a:rPr lang="en-US" sz="800">
                <a:latin typeface="Arial" charset="0"/>
                <a:cs typeface="ＭＳ Ｐゴシック" charset="0"/>
              </a:rPr>
              <a:t>IBM announces breakthrough with combination of Security Intelligence and Big Data</a:t>
            </a:r>
          </a:p>
          <a:p>
            <a:pPr eaLnBrk="1" hangingPunct="1">
              <a:spcBef>
                <a:spcPct val="0"/>
              </a:spcBef>
              <a:buFontTx/>
              <a:buChar char="•"/>
            </a:pPr>
            <a:r>
              <a:rPr lang="en-US" sz="800">
                <a:latin typeface="Arial" charset="0"/>
                <a:cs typeface="ＭＳ Ｐゴシック" charset="0"/>
              </a:rPr>
              <a:t>IBM acquired Cybertap for their incident forensics technology.  </a:t>
            </a:r>
          </a:p>
          <a:p>
            <a:pPr eaLnBrk="1" hangingPunct="1">
              <a:spcBef>
                <a:spcPct val="0"/>
              </a:spcBef>
              <a:buFontTx/>
              <a:buChar char="•"/>
            </a:pPr>
            <a:r>
              <a:rPr lang="en-US" sz="800">
                <a:latin typeface="Arial" charset="0"/>
                <a:cs typeface="ＭＳ Ｐゴシック" charset="0"/>
              </a:rPr>
              <a:t>IBM announces new QRadar Vulnerability Manager software to help organizations identify and predict security risk</a:t>
            </a:r>
          </a:p>
          <a:p>
            <a:pPr eaLnBrk="1" hangingPunct="1">
              <a:spcBef>
                <a:spcPct val="0"/>
              </a:spcBef>
              <a:buFontTx/>
              <a:buChar char="•"/>
            </a:pPr>
            <a:r>
              <a:rPr lang="en-US" sz="800">
                <a:latin typeface="Arial" charset="0"/>
                <a:cs typeface="ＭＳ Ｐゴシック" charset="0"/>
              </a:rPr>
              <a:t>IBM announces MobileFirst security software (IBM AppScan Source 87 for iOS) to improve security quality without sacrificing time-to-market of mobile app projects</a:t>
            </a:r>
          </a:p>
          <a:p>
            <a:pPr eaLnBrk="1" hangingPunct="1">
              <a:spcBef>
                <a:spcPct val="0"/>
              </a:spcBef>
              <a:buFontTx/>
              <a:buChar char="•"/>
            </a:pPr>
            <a:r>
              <a:rPr lang="en-US" sz="800">
                <a:latin typeface="Arial" charset="0"/>
                <a:cs typeface="ＭＳ Ｐゴシック" charset="0"/>
              </a:rPr>
              <a:t>IBM announces acquiring Trusteer </a:t>
            </a:r>
            <a:r>
              <a:rPr lang="en-US" sz="800">
                <a:latin typeface="Arial Narrow" charset="0"/>
                <a:cs typeface="Arial" charset="0"/>
              </a:rPr>
              <a:t>for mobile and application security, counter-fraud and malware detection </a:t>
            </a:r>
            <a:endParaRPr lang="en-US" sz="800">
              <a:latin typeface="Arial" charset="0"/>
              <a:cs typeface="ＭＳ Ｐゴシック" charset="0"/>
            </a:endParaRPr>
          </a:p>
          <a:p>
            <a:pPr eaLnBrk="1" hangingPunct="1">
              <a:spcBef>
                <a:spcPct val="0"/>
              </a:spcBef>
              <a:buFontTx/>
              <a:buChar char="•"/>
            </a:pPr>
            <a:r>
              <a:rPr lang="en-US" sz="800">
                <a:latin typeface="Arial" charset="0"/>
                <a:cs typeface="ＭＳ Ｐゴシック" charset="0"/>
              </a:rPr>
              <a:t>IBM announced acquiring Fiberlink.  Fiberlink’s MaaS360 offering expands IBM MobileFirst solutions with new cloud-based capabilities to deliver a comprehensive mobile management and security solution for global organizations of all sizes.  This acquisition supports IBM’s expanding vision for enterprise mobility management, which encompasses secure transactions between businesses, partners and customers. </a:t>
            </a:r>
          </a:p>
          <a:p>
            <a:pPr eaLnBrk="1" hangingPunct="1">
              <a:spcBef>
                <a:spcPct val="0"/>
              </a:spcBef>
            </a:pPr>
            <a:endParaRPr lang="en-US" sz="800">
              <a:latin typeface="Arial" charset="0"/>
              <a:cs typeface="ＭＳ Ｐゴシック" charset="0"/>
            </a:endParaRPr>
          </a:p>
        </p:txBody>
      </p:sp>
      <p:sp>
        <p:nvSpPr>
          <p:cNvPr id="38916"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a:tabLst>
                <a:tab pos="723900" algn="l"/>
                <a:tab pos="1447800" algn="l"/>
                <a:tab pos="2171700" algn="l"/>
                <a:tab pos="2895600" algn="l"/>
              </a:tabLst>
              <a:defRPr b="1">
                <a:solidFill>
                  <a:srgbClr val="000000"/>
                </a:solidFill>
                <a:latin typeface="Arial" charset="0"/>
                <a:ea typeface="ＭＳ Ｐゴシック" charset="0"/>
                <a:cs typeface="ＭＳ Ｐゴシック" charset="0"/>
              </a:defRPr>
            </a:lvl1pPr>
            <a:lvl2pPr>
              <a:tabLst>
                <a:tab pos="723900" algn="l"/>
                <a:tab pos="1447800" algn="l"/>
                <a:tab pos="2171700" algn="l"/>
                <a:tab pos="2895600" algn="l"/>
              </a:tabLst>
              <a:defRPr b="1">
                <a:solidFill>
                  <a:srgbClr val="000000"/>
                </a:solidFill>
                <a:latin typeface="Arial" charset="0"/>
                <a:ea typeface="ＭＳ Ｐゴシック" charset="0"/>
              </a:defRPr>
            </a:lvl2pPr>
            <a:lvl3pPr>
              <a:tabLst>
                <a:tab pos="723900" algn="l"/>
                <a:tab pos="1447800" algn="l"/>
                <a:tab pos="2171700" algn="l"/>
                <a:tab pos="2895600" algn="l"/>
              </a:tabLst>
              <a:defRPr b="1">
                <a:solidFill>
                  <a:srgbClr val="000000"/>
                </a:solidFill>
                <a:latin typeface="Arial" charset="0"/>
                <a:ea typeface="ＭＳ Ｐゴシック" charset="0"/>
              </a:defRPr>
            </a:lvl3pPr>
            <a:lvl4pPr>
              <a:tabLst>
                <a:tab pos="723900" algn="l"/>
                <a:tab pos="1447800" algn="l"/>
                <a:tab pos="2171700" algn="l"/>
                <a:tab pos="2895600" algn="l"/>
              </a:tabLst>
              <a:defRPr b="1">
                <a:solidFill>
                  <a:srgbClr val="000000"/>
                </a:solidFill>
                <a:latin typeface="Arial" charset="0"/>
                <a:ea typeface="ＭＳ Ｐゴシック" charset="0"/>
              </a:defRPr>
            </a:lvl4pPr>
            <a:lvl5pPr>
              <a:tabLst>
                <a:tab pos="723900" algn="l"/>
                <a:tab pos="1447800" algn="l"/>
                <a:tab pos="2171700" algn="l"/>
                <a:tab pos="2895600" algn="l"/>
              </a:tabLst>
              <a:defRPr b="1">
                <a:solidFill>
                  <a:srgbClr val="000000"/>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b="1">
                <a:solidFill>
                  <a:srgbClr val="000000"/>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b="1">
                <a:solidFill>
                  <a:srgbClr val="000000"/>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b="1">
                <a:solidFill>
                  <a:srgbClr val="000000"/>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b="1">
                <a:solidFill>
                  <a:srgbClr val="000000"/>
                </a:solidFill>
                <a:latin typeface="Arial" charset="0"/>
                <a:ea typeface="ＭＳ Ｐゴシック" charset="0"/>
              </a:defRPr>
            </a:lvl9pPr>
          </a:lstStyle>
          <a:p>
            <a:fld id="{0E349A37-EE44-644A-8EBB-42957B147993}" type="slidenum">
              <a:rPr lang="en-US" b="0">
                <a:cs typeface="Arial" charset="0"/>
              </a:rPr>
              <a:pPr/>
              <a:t>7</a:t>
            </a:fld>
            <a:endParaRPr lang="en-US" b="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Multiple techniques are used to detect the malware</a:t>
            </a:r>
          </a:p>
          <a:p>
            <a:endParaRPr lang="en-US">
              <a:latin typeface="Calibri" charset="0"/>
            </a:endParaRPr>
          </a:p>
          <a:p>
            <a:r>
              <a:rPr lang="en-US">
                <a:latin typeface="Calibri" charset="0"/>
              </a:rPr>
              <a:t>Public keys</a:t>
            </a:r>
          </a:p>
          <a:p>
            <a:r>
              <a:rPr lang="en-US">
                <a:latin typeface="Calibri" charset="0"/>
              </a:rPr>
              <a:t>Signatures</a:t>
            </a:r>
          </a:p>
          <a:p>
            <a:r>
              <a:rPr lang="en-US">
                <a:latin typeface="Calibri" charset="0"/>
              </a:rPr>
              <a:t>Suspicious Apps – (White list)</a:t>
            </a:r>
          </a:p>
          <a:p>
            <a:r>
              <a:rPr lang="en-US">
                <a:latin typeface="Calibri" charset="0"/>
              </a:rPr>
              <a:t>True File Type Detection (Road Map)</a:t>
            </a: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ＭＳ Ｐゴシック" charset="0"/>
                <a:cs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fld id="{C02239CD-5B4A-B24E-8167-74A9FD1F2F6C}" type="slidenum">
              <a:rPr lang="en-US" b="0">
                <a:cs typeface="Arial" charset="0"/>
              </a:rPr>
              <a:pPr/>
              <a:t>9</a:t>
            </a:fld>
            <a:endParaRPr lang="en-US" b="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Invention</a:t>
            </a:r>
            <a:endParaRPr lang="en-US" dirty="0"/>
          </a:p>
        </p:txBody>
      </p:sp>
      <p:sp>
        <p:nvSpPr>
          <p:cNvPr id="4" name="Slide Number Placeholder 3"/>
          <p:cNvSpPr>
            <a:spLocks noGrp="1"/>
          </p:cNvSpPr>
          <p:nvPr>
            <p:ph type="sldNum" sz="quarter" idx="10"/>
          </p:nvPr>
        </p:nvSpPr>
        <p:spPr/>
        <p:txBody>
          <a:bodyPr/>
          <a:lstStyle/>
          <a:p>
            <a:fld id="{7AFD64F9-08F2-E642-980A-909BB847D400}" type="slidenum">
              <a:rPr lang="en-US" altLang="en-US" smtClean="0"/>
              <a:pPr/>
              <a:t>11</a:t>
            </a:fld>
            <a:endParaRPr lang="en-US" altLang="en-US"/>
          </a:p>
        </p:txBody>
      </p:sp>
    </p:spTree>
    <p:extLst>
      <p:ext uri="{BB962C8B-B14F-4D97-AF65-F5344CB8AC3E}">
        <p14:creationId xmlns:p14="http://schemas.microsoft.com/office/powerpoint/2010/main" val="218485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479425"/>
            <a:ext cx="3860800" cy="217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13</a:t>
            </a:fld>
            <a:endParaRPr lang="en-US"/>
          </a:p>
        </p:txBody>
      </p:sp>
    </p:spTree>
    <p:extLst>
      <p:ext uri="{BB962C8B-B14F-4D97-AF65-F5344CB8AC3E}">
        <p14:creationId xmlns:p14="http://schemas.microsoft.com/office/powerpoint/2010/main" val="269383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spcBef>
                <a:spcPts val="600"/>
              </a:spcBef>
              <a:tabLst>
                <a:tab pos="169863" algn="l"/>
              </a:tabLst>
            </a:pPr>
            <a:r>
              <a:rPr lang="en-US" sz="1400" b="1" spc="-30" dirty="0" smtClean="0">
                <a:solidFill>
                  <a:srgbClr val="000000">
                    <a:lumMod val="85000"/>
                    <a:lumOff val="15000"/>
                  </a:srgbClr>
                </a:solidFill>
                <a:latin typeface="Arial" pitchFamily="34" charset="0"/>
              </a:rPr>
              <a:t>Andy to present</a:t>
            </a:r>
            <a:r>
              <a:rPr lang="en-US" sz="1400" b="1" spc="-30" baseline="0" dirty="0" smtClean="0">
                <a:solidFill>
                  <a:srgbClr val="000000">
                    <a:lumMod val="85000"/>
                    <a:lumOff val="15000"/>
                  </a:srgbClr>
                </a:solidFill>
                <a:latin typeface="Arial" pitchFamily="34" charset="0"/>
              </a:rPr>
              <a:t> the hill…</a:t>
            </a:r>
            <a:r>
              <a:rPr lang="en-US" sz="1400" b="1" spc="-30" dirty="0" smtClean="0">
                <a:solidFill>
                  <a:srgbClr val="000000">
                    <a:lumMod val="85000"/>
                    <a:lumOff val="15000"/>
                  </a:srgbClr>
                </a:solidFill>
                <a:latin typeface="Arial" pitchFamily="34" charset="0"/>
              </a:rPr>
              <a:t/>
            </a:r>
            <a:br>
              <a:rPr lang="en-US" sz="1400" b="1" spc="-30" dirty="0" smtClean="0">
                <a:solidFill>
                  <a:srgbClr val="000000">
                    <a:lumMod val="85000"/>
                    <a:lumOff val="15000"/>
                  </a:srgbClr>
                </a:solidFill>
                <a:latin typeface="Arial" pitchFamily="34" charset="0"/>
              </a:rPr>
            </a:br>
            <a:endParaRPr lang="en-US" sz="1400" b="1" spc="-30" dirty="0" smtClean="0">
              <a:solidFill>
                <a:srgbClr val="000000">
                  <a:lumMod val="85000"/>
                  <a:lumOff val="15000"/>
                </a:srgbClr>
              </a:solidFill>
              <a:latin typeface="Arial" pitchFamily="34" charset="0"/>
            </a:endParaRPr>
          </a:p>
          <a:p>
            <a:pPr>
              <a:spcBef>
                <a:spcPts val="1600"/>
              </a:spcBef>
              <a:spcAft>
                <a:spcPts val="600"/>
              </a:spcAft>
            </a:pPr>
            <a:r>
              <a:rPr lang="en-US" sz="1400" b="1" dirty="0" smtClean="0">
                <a:latin typeface="Courier New" pitchFamily="49" charset="0"/>
              </a:rPr>
              <a:t>W</a:t>
            </a:r>
            <a:r>
              <a:rPr lang="en-US" sz="1400" b="1" dirty="0" smtClean="0">
                <a:solidFill>
                  <a:srgbClr val="000000"/>
                </a:solidFill>
                <a:latin typeface="Courier New"/>
                <a:cs typeface="Courier New"/>
              </a:rPr>
              <a:t>ho: </a:t>
            </a:r>
            <a:r>
              <a:rPr lang="en-US" sz="1400" dirty="0" smtClean="0">
                <a:latin typeface="Courier New"/>
                <a:cs typeface="Courier New"/>
              </a:rPr>
              <a:t>CISO (Cohort 7), with CEO and IT</a:t>
            </a:r>
          </a:p>
          <a:p>
            <a:pPr>
              <a:spcBef>
                <a:spcPts val="1600"/>
              </a:spcBef>
              <a:spcAft>
                <a:spcPts val="600"/>
              </a:spcAft>
            </a:pPr>
            <a:r>
              <a:rPr lang="en-US" sz="1400" b="1" dirty="0" smtClean="0">
                <a:solidFill>
                  <a:srgbClr val="000000"/>
                </a:solidFill>
                <a:latin typeface="Courier New"/>
                <a:cs typeface="Courier New"/>
              </a:rPr>
              <a:t/>
            </a:r>
            <a:br>
              <a:rPr lang="en-US" sz="1400" b="1" dirty="0" smtClean="0">
                <a:solidFill>
                  <a:srgbClr val="000000"/>
                </a:solidFill>
                <a:latin typeface="Courier New"/>
                <a:cs typeface="Courier New"/>
              </a:rPr>
            </a:br>
            <a:r>
              <a:rPr lang="en-US" sz="1400" b="1" dirty="0" smtClean="0">
                <a:solidFill>
                  <a:srgbClr val="000000"/>
                </a:solidFill>
                <a:latin typeface="Courier New"/>
                <a:cs typeface="Courier New"/>
              </a:rPr>
              <a:t>What: </a:t>
            </a:r>
            <a:r>
              <a:rPr lang="en-US" sz="1400" dirty="0" smtClean="0">
                <a:latin typeface="Courier New"/>
                <a:cs typeface="Courier New"/>
              </a:rPr>
              <a:t>Help their business quickly and securely adopt Cloud (SaaS) applications across their organization</a:t>
            </a:r>
            <a:br>
              <a:rPr lang="en-US" sz="1400" dirty="0" smtClean="0">
                <a:latin typeface="Courier New"/>
                <a:cs typeface="Courier New"/>
              </a:rPr>
            </a:br>
            <a:endParaRPr lang="en-US" sz="1400" dirty="0" smtClean="0">
              <a:latin typeface="Courier New"/>
              <a:cs typeface="Courier New"/>
            </a:endParaRPr>
          </a:p>
          <a:p>
            <a:r>
              <a:rPr lang="en-US" sz="1400" b="1" dirty="0" smtClean="0">
                <a:solidFill>
                  <a:srgbClr val="000000"/>
                </a:solidFill>
                <a:latin typeface="Courier New"/>
                <a:cs typeface="Courier New"/>
              </a:rPr>
              <a:t>Wow: </a:t>
            </a:r>
            <a:r>
              <a:rPr lang="en-US" sz="1400" dirty="0" smtClean="0">
                <a:latin typeface="Courier New"/>
                <a:cs typeface="Courier New"/>
              </a:rPr>
              <a:t>Industry’s first solution to detect unauthorized Cloud usage. Connect users to Cloud apps in seconds. Protects against advanced threats using analytics and IBM's massive network of threat intelligence</a:t>
            </a:r>
            <a:br>
              <a:rPr lang="en-US" sz="1400" dirty="0" smtClean="0">
                <a:latin typeface="Courier New"/>
                <a:cs typeface="Courier New"/>
              </a:rPr>
            </a:br>
            <a:r>
              <a:rPr lang="en-US" sz="1400" dirty="0" smtClean="0">
                <a:latin typeface="Courier New"/>
                <a:cs typeface="Courier New"/>
              </a:rPr>
              <a:t>&lt;or&gt;</a:t>
            </a:r>
          </a:p>
          <a:p>
            <a:pPr marL="239712" indent="-171450">
              <a:lnSpc>
                <a:spcPct val="95000"/>
              </a:lnSpc>
              <a:spcBef>
                <a:spcPts val="1200"/>
              </a:spcBef>
              <a:buSzPct val="95000"/>
              <a:buFont typeface="Wingdings" pitchFamily="2" charset="2"/>
              <a:buChar char="§"/>
              <a:defRPr/>
            </a:pPr>
            <a:r>
              <a:rPr lang="en-US" sz="1400" spc="-30" dirty="0" smtClean="0">
                <a:latin typeface="Courier New" pitchFamily="49" charset="0"/>
                <a:cs typeface="Courier New" pitchFamily="49" charset="0"/>
              </a:rPr>
              <a:t>The only SaaS solution to combine </a:t>
            </a:r>
            <a:r>
              <a:rPr lang="en-US" sz="1400" spc="-30" baseline="0" dirty="0" smtClean="0">
                <a:latin typeface="Courier New" pitchFamily="49" charset="0"/>
                <a:cs typeface="Courier New" pitchFamily="49" charset="0"/>
              </a:rPr>
              <a:t> </a:t>
            </a:r>
            <a:r>
              <a:rPr lang="en-US" sz="1400" spc="-30" dirty="0" smtClean="0">
                <a:latin typeface="Courier New" pitchFamily="49" charset="0"/>
                <a:cs typeface="Courier New" pitchFamily="49" charset="0"/>
              </a:rPr>
              <a:t>cloud discovery, user analytics, identity and access management,</a:t>
            </a:r>
            <a:r>
              <a:rPr lang="en-US" sz="1400" spc="-30" baseline="0" dirty="0" smtClean="0">
                <a:latin typeface="Courier New" pitchFamily="49" charset="0"/>
                <a:cs typeface="Courier New" pitchFamily="49" charset="0"/>
              </a:rPr>
              <a:t> </a:t>
            </a:r>
            <a:r>
              <a:rPr lang="en-US" sz="1400" spc="-30" dirty="0" smtClean="0">
                <a:latin typeface="Courier New" pitchFamily="49" charset="0"/>
                <a:cs typeface="Courier New" pitchFamily="49" charset="0"/>
              </a:rPr>
              <a:t>and threat prevention</a:t>
            </a:r>
          </a:p>
          <a:p>
            <a:pPr marL="239712" indent="-171450">
              <a:lnSpc>
                <a:spcPct val="95000"/>
              </a:lnSpc>
              <a:spcBef>
                <a:spcPts val="1200"/>
              </a:spcBef>
              <a:buSzPct val="95000"/>
              <a:buFont typeface="Wingdings" pitchFamily="2" charset="2"/>
              <a:buChar char="§"/>
              <a:defRPr/>
            </a:pPr>
            <a:r>
              <a:rPr lang="en-US" sz="1400" spc="-30" dirty="0" smtClean="0">
                <a:latin typeface="Courier New" pitchFamily="49" charset="0"/>
                <a:cs typeface="Courier New" pitchFamily="49" charset="0"/>
              </a:rPr>
              <a:t>Speeds cloud adoption, making  your employees more productive</a:t>
            </a:r>
          </a:p>
          <a:p>
            <a:pPr marL="239712" indent="-171450">
              <a:lnSpc>
                <a:spcPct val="95000"/>
              </a:lnSpc>
              <a:spcBef>
                <a:spcPts val="1200"/>
              </a:spcBef>
              <a:buSzPct val="95000"/>
              <a:buFont typeface="Wingdings" pitchFamily="2" charset="2"/>
              <a:buChar char="§"/>
              <a:defRPr/>
            </a:pPr>
            <a:r>
              <a:rPr lang="en-US" sz="1400" spc="-30" dirty="0" smtClean="0">
                <a:latin typeface="Courier New" pitchFamily="49" charset="0"/>
                <a:cs typeface="Courier New" pitchFamily="49" charset="0"/>
              </a:rPr>
              <a:t>Increases the efficiency of your</a:t>
            </a:r>
            <a:r>
              <a:rPr lang="en-US" sz="1400" spc="-30" baseline="0" dirty="0" smtClean="0">
                <a:latin typeface="Courier New" pitchFamily="49" charset="0"/>
                <a:cs typeface="Courier New" pitchFamily="49" charset="0"/>
              </a:rPr>
              <a:t> </a:t>
            </a:r>
            <a:r>
              <a:rPr lang="en-US" sz="1400" spc="-30" dirty="0" smtClean="0">
                <a:latin typeface="Courier New" pitchFamily="49" charset="0"/>
                <a:cs typeface="Courier New" pitchFamily="49" charset="0"/>
              </a:rPr>
              <a:t>IT operations and security teams</a:t>
            </a:r>
          </a:p>
          <a:p>
            <a:pPr marL="239712" indent="-171450">
              <a:lnSpc>
                <a:spcPct val="95000"/>
              </a:lnSpc>
              <a:spcBef>
                <a:spcPts val="1200"/>
              </a:spcBef>
              <a:buSzPct val="95000"/>
              <a:buFont typeface="Wingdings" pitchFamily="2" charset="2"/>
              <a:buChar char="§"/>
              <a:defRPr/>
            </a:pPr>
            <a:r>
              <a:rPr lang="en-US" sz="1400" spc="-30" dirty="0" smtClean="0">
                <a:latin typeface="Courier New" pitchFamily="49" charset="0"/>
                <a:cs typeface="Courier New" pitchFamily="49" charset="0"/>
              </a:rPr>
              <a:t>Protects your business against  threats – internal and external</a:t>
            </a:r>
            <a:endParaRPr lang="en-US" sz="1400" dirty="0" smtClean="0">
              <a:latin typeface="Courier New" pitchFamily="49" charset="0"/>
              <a:cs typeface="Courier New" pitchFamily="49" charset="0"/>
            </a:endParaRPr>
          </a:p>
          <a:p>
            <a:endParaRPr lang="en-US" sz="1400" b="1" spc="-30" dirty="0" smtClean="0">
              <a:solidFill>
                <a:srgbClr val="000000">
                  <a:lumMod val="85000"/>
                  <a:lumOff val="15000"/>
                </a:srgbClr>
              </a:solidFill>
              <a:latin typeface="Arial" pitchFamily="34" charset="0"/>
            </a:endParaRPr>
          </a:p>
          <a:p>
            <a:pPr defTabSz="914400">
              <a:spcBef>
                <a:spcPts val="600"/>
              </a:spcBef>
              <a:tabLst>
                <a:tab pos="169863" algn="l"/>
              </a:tabLst>
            </a:pPr>
            <a:endParaRPr lang="en-US" sz="1400" b="1" spc="-30" dirty="0" smtClean="0">
              <a:solidFill>
                <a:srgbClr val="000000">
                  <a:lumMod val="85000"/>
                  <a:lumOff val="15000"/>
                </a:srgbClr>
              </a:solidFill>
              <a:latin typeface="Arial" pitchFamily="34" charset="0"/>
            </a:endParaRPr>
          </a:p>
          <a:p>
            <a:pPr defTabSz="914400">
              <a:spcBef>
                <a:spcPts val="600"/>
              </a:spcBef>
              <a:tabLst>
                <a:tab pos="169863" algn="l"/>
              </a:tabLst>
            </a:pPr>
            <a:r>
              <a:rPr lang="en-US" sz="1400" b="1" spc="-30" dirty="0" smtClean="0">
                <a:solidFill>
                  <a:srgbClr val="000000">
                    <a:lumMod val="85000"/>
                    <a:lumOff val="15000"/>
                  </a:srgbClr>
                </a:solidFill>
                <a:latin typeface="Arial" pitchFamily="34" charset="0"/>
              </a:rPr>
              <a:t>Main Message</a:t>
            </a:r>
          </a:p>
          <a:p>
            <a:pPr marL="169863" indent="-169863" defTabSz="914400">
              <a:spcBef>
                <a:spcPts val="600"/>
              </a:spcBef>
              <a:buFont typeface="Wingdings" panose="05000000000000000000" pitchFamily="2" charset="2"/>
              <a:buChar char="§"/>
              <a:tabLst>
                <a:tab pos="169863" algn="l"/>
              </a:tabLst>
            </a:pPr>
            <a:r>
              <a:rPr lang="en-US" sz="1200" spc="-30" dirty="0" smtClean="0">
                <a:solidFill>
                  <a:srgbClr val="000000">
                    <a:lumMod val="85000"/>
                    <a:lumOff val="15000"/>
                  </a:srgbClr>
                </a:solidFill>
                <a:latin typeface="Arial" pitchFamily="34" charset="0"/>
              </a:rPr>
              <a:t>Enables enterprises to apply safeguards, policies, and visibility required for broader cloud adoption </a:t>
            </a:r>
          </a:p>
          <a:p>
            <a:pPr marL="169863" indent="-169863" defTabSz="914400">
              <a:spcBef>
                <a:spcPts val="600"/>
              </a:spcBef>
              <a:buFont typeface="Wingdings" panose="05000000000000000000" pitchFamily="2" charset="2"/>
              <a:buChar char="§"/>
              <a:tabLst>
                <a:tab pos="169863" algn="l"/>
              </a:tabLst>
            </a:pPr>
            <a:r>
              <a:rPr lang="en-US" sz="1200" spc="-30" dirty="0" smtClean="0">
                <a:solidFill>
                  <a:srgbClr val="000000">
                    <a:lumMod val="85000"/>
                    <a:lumOff val="15000"/>
                  </a:srgbClr>
                </a:solidFill>
                <a:latin typeface="Arial" pitchFamily="34" charset="0"/>
              </a:rPr>
              <a:t>Securely connects enterprise users to approved cloud applications in minutes</a:t>
            </a:r>
          </a:p>
          <a:p>
            <a:pPr marL="169863" indent="-169863" defTabSz="914400">
              <a:spcBef>
                <a:spcPts val="600"/>
              </a:spcBef>
              <a:buFont typeface="Wingdings" panose="05000000000000000000" pitchFamily="2" charset="2"/>
              <a:buChar char="§"/>
              <a:tabLst>
                <a:tab pos="169863" algn="l"/>
              </a:tabLst>
            </a:pPr>
            <a:r>
              <a:rPr lang="en-US" sz="1200" spc="-30" dirty="0" smtClean="0">
                <a:solidFill>
                  <a:srgbClr val="000000">
                    <a:lumMod val="85000"/>
                    <a:lumOff val="15000"/>
                  </a:srgbClr>
                </a:solidFill>
                <a:latin typeface="Arial" pitchFamily="34" charset="0"/>
              </a:rPr>
              <a:t>Monitors activity and enforces policy to address compliance</a:t>
            </a:r>
            <a:r>
              <a:rPr lang="en-US" sz="1200" spc="-30" baseline="0" dirty="0" smtClean="0">
                <a:solidFill>
                  <a:srgbClr val="000000">
                    <a:lumMod val="85000"/>
                    <a:lumOff val="15000"/>
                  </a:srgbClr>
                </a:solidFill>
                <a:latin typeface="Arial" pitchFamily="34" charset="0"/>
              </a:rPr>
              <a:t> </a:t>
            </a:r>
            <a:r>
              <a:rPr lang="en-US" sz="1200" spc="-30" dirty="0" smtClean="0">
                <a:solidFill>
                  <a:srgbClr val="000000">
                    <a:lumMod val="85000"/>
                    <a:lumOff val="15000"/>
                  </a:srgbClr>
                </a:solidFill>
                <a:latin typeface="Arial" pitchFamily="34" charset="0"/>
              </a:rPr>
              <a:t>and security requirements for cloud</a:t>
            </a:r>
            <a:br>
              <a:rPr lang="en-US" sz="1200" spc="-30" dirty="0" smtClean="0">
                <a:solidFill>
                  <a:srgbClr val="000000">
                    <a:lumMod val="85000"/>
                    <a:lumOff val="15000"/>
                  </a:srgbClr>
                </a:solidFill>
                <a:latin typeface="Arial" pitchFamily="34" charset="0"/>
              </a:rPr>
            </a:br>
            <a:endParaRPr lang="en-US" sz="1200" spc="-30" dirty="0" smtClean="0">
              <a:solidFill>
                <a:srgbClr val="000000">
                  <a:lumMod val="85000"/>
                  <a:lumOff val="15000"/>
                </a:srgbClr>
              </a:solidFill>
              <a:latin typeface="Arial" pitchFamily="34" charset="0"/>
            </a:endParaRPr>
          </a:p>
          <a:p>
            <a:pPr defTabSz="914400">
              <a:spcBef>
                <a:spcPts val="1200"/>
              </a:spcBef>
              <a:tabLst>
                <a:tab pos="169863" algn="l"/>
              </a:tabLst>
            </a:pPr>
            <a:r>
              <a:rPr lang="en-US" sz="1400" b="1" spc="-30" dirty="0" smtClean="0">
                <a:solidFill>
                  <a:srgbClr val="000000">
                    <a:lumMod val="85000"/>
                    <a:lumOff val="15000"/>
                  </a:srgbClr>
                </a:solidFill>
                <a:latin typeface="Arial" pitchFamily="34" charset="0"/>
              </a:rPr>
              <a:t>Global Marketing Activities</a:t>
            </a:r>
          </a:p>
          <a:p>
            <a:pPr marL="169863" indent="-169863" defTabSz="914400">
              <a:spcBef>
                <a:spcPts val="600"/>
              </a:spcBef>
              <a:buFont typeface="Wingdings" panose="05000000000000000000" pitchFamily="2" charset="2"/>
              <a:buChar char="§"/>
              <a:tabLst>
                <a:tab pos="169863" algn="l"/>
              </a:tabLst>
            </a:pPr>
            <a:r>
              <a:rPr lang="en-US" sz="1200" spc="-30" dirty="0" smtClean="0">
                <a:solidFill>
                  <a:srgbClr val="000000">
                    <a:lumMod val="85000"/>
                    <a:lumOff val="15000"/>
                  </a:srgbClr>
                </a:solidFill>
                <a:latin typeface="Arial" pitchFamily="34" charset="0"/>
              </a:rPr>
              <a:t>Signature Moment activities including significant</a:t>
            </a:r>
            <a:r>
              <a:rPr lang="en-US" sz="1200" spc="-30" baseline="0" dirty="0" smtClean="0">
                <a:solidFill>
                  <a:srgbClr val="000000">
                    <a:lumMod val="85000"/>
                    <a:lumOff val="15000"/>
                  </a:srgbClr>
                </a:solidFill>
                <a:latin typeface="Arial" pitchFamily="34" charset="0"/>
              </a:rPr>
              <a:t> </a:t>
            </a:r>
            <a:r>
              <a:rPr lang="en-US" sz="1200" spc="-30" dirty="0" smtClean="0">
                <a:solidFill>
                  <a:srgbClr val="000000">
                    <a:lumMod val="85000"/>
                    <a:lumOff val="15000"/>
                  </a:srgbClr>
                </a:solidFill>
                <a:latin typeface="Arial" pitchFamily="34" charset="0"/>
              </a:rPr>
              <a:t>press outreach, digital and social campaigns on the 15th</a:t>
            </a:r>
          </a:p>
          <a:p>
            <a:pPr marL="169863" indent="-169863" defTabSz="914400">
              <a:spcBef>
                <a:spcPts val="600"/>
              </a:spcBef>
              <a:buFont typeface="Wingdings" panose="05000000000000000000" pitchFamily="2" charset="2"/>
              <a:buChar char="§"/>
              <a:tabLst>
                <a:tab pos="169863" algn="l"/>
              </a:tabLst>
            </a:pPr>
            <a:r>
              <a:rPr lang="en-US" sz="1200" spc="-30" dirty="0" smtClean="0">
                <a:solidFill>
                  <a:srgbClr val="000000">
                    <a:lumMod val="85000"/>
                    <a:lumOff val="15000"/>
                  </a:srgbClr>
                </a:solidFill>
                <a:latin typeface="Arial" pitchFamily="34" charset="0"/>
              </a:rPr>
              <a:t>Research survey detailing cloud usage of 1,000</a:t>
            </a:r>
            <a:r>
              <a:rPr lang="en-US" sz="1200" spc="-30" baseline="0" dirty="0" smtClean="0">
                <a:solidFill>
                  <a:srgbClr val="000000">
                    <a:lumMod val="85000"/>
                    <a:lumOff val="15000"/>
                  </a:srgbClr>
                </a:solidFill>
                <a:latin typeface="Arial" pitchFamily="34" charset="0"/>
              </a:rPr>
              <a:t> </a:t>
            </a:r>
            <a:r>
              <a:rPr lang="en-US" sz="1200" spc="-30" dirty="0" smtClean="0">
                <a:solidFill>
                  <a:srgbClr val="000000">
                    <a:lumMod val="85000"/>
                    <a:lumOff val="15000"/>
                  </a:srgbClr>
                </a:solidFill>
                <a:latin typeface="Arial" pitchFamily="34" charset="0"/>
              </a:rPr>
              <a:t>full-time employees at Fortune 1,000 companies</a:t>
            </a:r>
          </a:p>
          <a:p>
            <a:pPr marL="169863" indent="-169863" defTabSz="914400">
              <a:spcBef>
                <a:spcPts val="600"/>
              </a:spcBef>
              <a:buFont typeface="Wingdings" panose="05000000000000000000" pitchFamily="2" charset="2"/>
              <a:buChar char="§"/>
              <a:tabLst>
                <a:tab pos="169863" algn="l"/>
              </a:tabLst>
            </a:pPr>
            <a:r>
              <a:rPr lang="en-US" sz="1200" spc="-30" dirty="0" smtClean="0">
                <a:solidFill>
                  <a:srgbClr val="000000">
                    <a:lumMod val="85000"/>
                    <a:lumOff val="15000"/>
                  </a:srgbClr>
                </a:solidFill>
                <a:latin typeface="Arial" pitchFamily="34" charset="0"/>
              </a:rPr>
              <a:t>Paid analyst webcast, new launch materials and more</a:t>
            </a:r>
          </a:p>
          <a:p>
            <a:endParaRPr lang="en-US" dirty="0"/>
          </a:p>
        </p:txBody>
      </p:sp>
      <p:sp>
        <p:nvSpPr>
          <p:cNvPr id="4" name="Slide Number Placeholder 3"/>
          <p:cNvSpPr>
            <a:spLocks noGrp="1"/>
          </p:cNvSpPr>
          <p:nvPr>
            <p:ph type="sldNum" sz="quarter" idx="10"/>
          </p:nvPr>
        </p:nvSpPr>
        <p:spPr/>
        <p:txBody>
          <a:bodyPr/>
          <a:lstStyle/>
          <a:p>
            <a:pPr>
              <a:defRPr/>
            </a:pPr>
            <a:fld id="{6011DDE2-8283-443E-96A7-805A2B8B489B}" type="slidenum">
              <a:rPr lang="en-US" smtClean="0"/>
              <a:pPr>
                <a:defRPr/>
              </a:pPr>
              <a:t>14</a:t>
            </a:fld>
            <a:endParaRPr lang="en-US"/>
          </a:p>
        </p:txBody>
      </p:sp>
    </p:spTree>
    <p:extLst>
      <p:ext uri="{BB962C8B-B14F-4D97-AF65-F5344CB8AC3E}">
        <p14:creationId xmlns:p14="http://schemas.microsoft.com/office/powerpoint/2010/main" val="146062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spcBef>
                <a:spcPts val="600"/>
              </a:spcBef>
              <a:tabLst>
                <a:tab pos="169863" algn="l"/>
              </a:tabLst>
            </a:pPr>
            <a:r>
              <a:rPr lang="en-US" sz="1400" b="1" spc="-30" dirty="0" smtClean="0">
                <a:solidFill>
                  <a:srgbClr val="000000">
                    <a:lumMod val="85000"/>
                    <a:lumOff val="15000"/>
                  </a:srgbClr>
                </a:solidFill>
                <a:latin typeface="Arial" pitchFamily="34" charset="0"/>
              </a:rPr>
              <a:t>Andy to present</a:t>
            </a:r>
            <a:r>
              <a:rPr lang="en-US" sz="1400" b="1" spc="-30" baseline="0" dirty="0" smtClean="0">
                <a:solidFill>
                  <a:srgbClr val="000000">
                    <a:lumMod val="85000"/>
                    <a:lumOff val="15000"/>
                  </a:srgbClr>
                </a:solidFill>
                <a:latin typeface="Arial" pitchFamily="34" charset="0"/>
              </a:rPr>
              <a:t> the hill…</a:t>
            </a:r>
            <a:r>
              <a:rPr lang="en-US" sz="1400" b="1" spc="-30" dirty="0" smtClean="0">
                <a:solidFill>
                  <a:srgbClr val="000000">
                    <a:lumMod val="85000"/>
                    <a:lumOff val="15000"/>
                  </a:srgbClr>
                </a:solidFill>
                <a:latin typeface="Arial" pitchFamily="34" charset="0"/>
              </a:rPr>
              <a:t/>
            </a:r>
            <a:br>
              <a:rPr lang="en-US" sz="1400" b="1" spc="-30" dirty="0" smtClean="0">
                <a:solidFill>
                  <a:srgbClr val="000000">
                    <a:lumMod val="85000"/>
                    <a:lumOff val="15000"/>
                  </a:srgbClr>
                </a:solidFill>
                <a:latin typeface="Arial" pitchFamily="34" charset="0"/>
              </a:rPr>
            </a:br>
            <a:endParaRPr lang="en-US" sz="1400" b="1" spc="-30" dirty="0" smtClean="0">
              <a:solidFill>
                <a:srgbClr val="000000">
                  <a:lumMod val="85000"/>
                  <a:lumOff val="15000"/>
                </a:srgbClr>
              </a:solidFill>
              <a:latin typeface="Arial" pitchFamily="34" charset="0"/>
            </a:endParaRPr>
          </a:p>
          <a:p>
            <a:pPr>
              <a:spcBef>
                <a:spcPts val="1600"/>
              </a:spcBef>
              <a:spcAft>
                <a:spcPts val="600"/>
              </a:spcAft>
            </a:pPr>
            <a:r>
              <a:rPr lang="en-US" sz="1400" b="1" dirty="0" smtClean="0">
                <a:latin typeface="Courier New" pitchFamily="49" charset="0"/>
              </a:rPr>
              <a:t>W</a:t>
            </a:r>
            <a:r>
              <a:rPr lang="en-US" sz="1400" b="1" dirty="0" smtClean="0">
                <a:solidFill>
                  <a:srgbClr val="000000"/>
                </a:solidFill>
                <a:latin typeface="Courier New"/>
                <a:cs typeface="Courier New"/>
              </a:rPr>
              <a:t>ho: </a:t>
            </a:r>
            <a:r>
              <a:rPr lang="en-US" sz="1400" dirty="0" smtClean="0">
                <a:latin typeface="Courier New"/>
                <a:cs typeface="Courier New"/>
              </a:rPr>
              <a:t>CISO (Cohort 7), with CEO and IT</a:t>
            </a:r>
          </a:p>
          <a:p>
            <a:pPr>
              <a:spcBef>
                <a:spcPts val="1600"/>
              </a:spcBef>
              <a:spcAft>
                <a:spcPts val="600"/>
              </a:spcAft>
            </a:pPr>
            <a:r>
              <a:rPr lang="en-US" sz="1400" b="1" dirty="0" smtClean="0">
                <a:solidFill>
                  <a:srgbClr val="000000"/>
                </a:solidFill>
                <a:latin typeface="Courier New"/>
                <a:cs typeface="Courier New"/>
              </a:rPr>
              <a:t/>
            </a:r>
            <a:br>
              <a:rPr lang="en-US" sz="1400" b="1" dirty="0" smtClean="0">
                <a:solidFill>
                  <a:srgbClr val="000000"/>
                </a:solidFill>
                <a:latin typeface="Courier New"/>
                <a:cs typeface="Courier New"/>
              </a:rPr>
            </a:br>
            <a:r>
              <a:rPr lang="en-US" sz="1400" b="1" dirty="0" smtClean="0">
                <a:solidFill>
                  <a:srgbClr val="000000"/>
                </a:solidFill>
                <a:latin typeface="Courier New"/>
                <a:cs typeface="Courier New"/>
              </a:rPr>
              <a:t>What: </a:t>
            </a:r>
            <a:r>
              <a:rPr lang="en-US" sz="1400" dirty="0" smtClean="0">
                <a:latin typeface="Courier New"/>
                <a:cs typeface="Courier New"/>
              </a:rPr>
              <a:t>Help their business quickly and securely adopt Cloud (SaaS) applications across their organization</a:t>
            </a:r>
            <a:br>
              <a:rPr lang="en-US" sz="1400" dirty="0" smtClean="0">
                <a:latin typeface="Courier New"/>
                <a:cs typeface="Courier New"/>
              </a:rPr>
            </a:br>
            <a:endParaRPr lang="en-US" sz="1400" dirty="0" smtClean="0">
              <a:latin typeface="Courier New"/>
              <a:cs typeface="Courier New"/>
            </a:endParaRPr>
          </a:p>
          <a:p>
            <a:r>
              <a:rPr lang="en-US" sz="1400" b="1" dirty="0" smtClean="0">
                <a:solidFill>
                  <a:srgbClr val="000000"/>
                </a:solidFill>
                <a:latin typeface="Courier New"/>
                <a:cs typeface="Courier New"/>
              </a:rPr>
              <a:t>Wow: </a:t>
            </a:r>
            <a:r>
              <a:rPr lang="en-US" sz="1400" dirty="0" smtClean="0">
                <a:latin typeface="Courier New"/>
                <a:cs typeface="Courier New"/>
              </a:rPr>
              <a:t>Industry’s first solution to detect unauthorized Cloud usage. Connect users to Cloud apps in seconds. Protects against advanced threats using analytics and IBM's massive network of threat intelligence</a:t>
            </a:r>
            <a:br>
              <a:rPr lang="en-US" sz="1400" dirty="0" smtClean="0">
                <a:latin typeface="Courier New"/>
                <a:cs typeface="Courier New"/>
              </a:rPr>
            </a:br>
            <a:r>
              <a:rPr lang="en-US" sz="1400" dirty="0" smtClean="0">
                <a:latin typeface="Courier New"/>
                <a:cs typeface="Courier New"/>
              </a:rPr>
              <a:t>&lt;or&gt;</a:t>
            </a:r>
          </a:p>
          <a:p>
            <a:pPr marL="239712" indent="-171450">
              <a:lnSpc>
                <a:spcPct val="95000"/>
              </a:lnSpc>
              <a:spcBef>
                <a:spcPts val="1200"/>
              </a:spcBef>
              <a:buSzPct val="95000"/>
              <a:buFont typeface="Wingdings" pitchFamily="2" charset="2"/>
              <a:buChar char="§"/>
              <a:defRPr/>
            </a:pPr>
            <a:r>
              <a:rPr lang="en-US" sz="1400" spc="-30" dirty="0" smtClean="0">
                <a:latin typeface="Courier New" pitchFamily="49" charset="0"/>
                <a:cs typeface="Courier New" pitchFamily="49" charset="0"/>
              </a:rPr>
              <a:t>The only SaaS solution to combine </a:t>
            </a:r>
            <a:r>
              <a:rPr lang="en-US" sz="1400" spc="-30" baseline="0" dirty="0" smtClean="0">
                <a:latin typeface="Courier New" pitchFamily="49" charset="0"/>
                <a:cs typeface="Courier New" pitchFamily="49" charset="0"/>
              </a:rPr>
              <a:t> </a:t>
            </a:r>
            <a:r>
              <a:rPr lang="en-US" sz="1400" spc="-30" dirty="0" smtClean="0">
                <a:latin typeface="Courier New" pitchFamily="49" charset="0"/>
                <a:cs typeface="Courier New" pitchFamily="49" charset="0"/>
              </a:rPr>
              <a:t>cloud discovery, user analytics, identity and access management,</a:t>
            </a:r>
            <a:r>
              <a:rPr lang="en-US" sz="1400" spc="-30" baseline="0" dirty="0" smtClean="0">
                <a:latin typeface="Courier New" pitchFamily="49" charset="0"/>
                <a:cs typeface="Courier New" pitchFamily="49" charset="0"/>
              </a:rPr>
              <a:t> </a:t>
            </a:r>
            <a:r>
              <a:rPr lang="en-US" sz="1400" spc="-30" dirty="0" smtClean="0">
                <a:latin typeface="Courier New" pitchFamily="49" charset="0"/>
                <a:cs typeface="Courier New" pitchFamily="49" charset="0"/>
              </a:rPr>
              <a:t>and threat prevention</a:t>
            </a:r>
          </a:p>
          <a:p>
            <a:pPr marL="239712" indent="-171450">
              <a:lnSpc>
                <a:spcPct val="95000"/>
              </a:lnSpc>
              <a:spcBef>
                <a:spcPts val="1200"/>
              </a:spcBef>
              <a:buSzPct val="95000"/>
              <a:buFont typeface="Wingdings" pitchFamily="2" charset="2"/>
              <a:buChar char="§"/>
              <a:defRPr/>
            </a:pPr>
            <a:r>
              <a:rPr lang="en-US" sz="1400" spc="-30" dirty="0" smtClean="0">
                <a:latin typeface="Courier New" pitchFamily="49" charset="0"/>
                <a:cs typeface="Courier New" pitchFamily="49" charset="0"/>
              </a:rPr>
              <a:t>Speeds cloud adoption, making  your employees more productive</a:t>
            </a:r>
          </a:p>
          <a:p>
            <a:pPr marL="239712" indent="-171450">
              <a:lnSpc>
                <a:spcPct val="95000"/>
              </a:lnSpc>
              <a:spcBef>
                <a:spcPts val="1200"/>
              </a:spcBef>
              <a:buSzPct val="95000"/>
              <a:buFont typeface="Wingdings" pitchFamily="2" charset="2"/>
              <a:buChar char="§"/>
              <a:defRPr/>
            </a:pPr>
            <a:r>
              <a:rPr lang="en-US" sz="1400" spc="-30" dirty="0" smtClean="0">
                <a:latin typeface="Courier New" pitchFamily="49" charset="0"/>
                <a:cs typeface="Courier New" pitchFamily="49" charset="0"/>
              </a:rPr>
              <a:t>Increases the efficiency of your</a:t>
            </a:r>
            <a:r>
              <a:rPr lang="en-US" sz="1400" spc="-30" baseline="0" dirty="0" smtClean="0">
                <a:latin typeface="Courier New" pitchFamily="49" charset="0"/>
                <a:cs typeface="Courier New" pitchFamily="49" charset="0"/>
              </a:rPr>
              <a:t> </a:t>
            </a:r>
            <a:r>
              <a:rPr lang="en-US" sz="1400" spc="-30" dirty="0" smtClean="0">
                <a:latin typeface="Courier New" pitchFamily="49" charset="0"/>
                <a:cs typeface="Courier New" pitchFamily="49" charset="0"/>
              </a:rPr>
              <a:t>IT operations and security teams</a:t>
            </a:r>
          </a:p>
          <a:p>
            <a:pPr marL="239712" indent="-171450">
              <a:lnSpc>
                <a:spcPct val="95000"/>
              </a:lnSpc>
              <a:spcBef>
                <a:spcPts val="1200"/>
              </a:spcBef>
              <a:buSzPct val="95000"/>
              <a:buFont typeface="Wingdings" pitchFamily="2" charset="2"/>
              <a:buChar char="§"/>
              <a:defRPr/>
            </a:pPr>
            <a:r>
              <a:rPr lang="en-US" sz="1400" spc="-30" dirty="0" smtClean="0">
                <a:latin typeface="Courier New" pitchFamily="49" charset="0"/>
                <a:cs typeface="Courier New" pitchFamily="49" charset="0"/>
              </a:rPr>
              <a:t>Protects your business against  threats – internal and external</a:t>
            </a:r>
            <a:endParaRPr lang="en-US" sz="1400" dirty="0" smtClean="0">
              <a:latin typeface="Courier New" pitchFamily="49" charset="0"/>
              <a:cs typeface="Courier New" pitchFamily="49" charset="0"/>
            </a:endParaRPr>
          </a:p>
          <a:p>
            <a:endParaRPr lang="en-US" sz="1400" b="1" spc="-30" dirty="0" smtClean="0">
              <a:solidFill>
                <a:srgbClr val="000000">
                  <a:lumMod val="85000"/>
                  <a:lumOff val="15000"/>
                </a:srgbClr>
              </a:solidFill>
              <a:latin typeface="Arial" pitchFamily="34" charset="0"/>
            </a:endParaRPr>
          </a:p>
          <a:p>
            <a:pPr defTabSz="914400">
              <a:spcBef>
                <a:spcPts val="600"/>
              </a:spcBef>
              <a:tabLst>
                <a:tab pos="169863" algn="l"/>
              </a:tabLst>
            </a:pPr>
            <a:endParaRPr lang="en-US" sz="1400" b="1" spc="-30" dirty="0" smtClean="0">
              <a:solidFill>
                <a:srgbClr val="000000">
                  <a:lumMod val="85000"/>
                  <a:lumOff val="15000"/>
                </a:srgbClr>
              </a:solidFill>
              <a:latin typeface="Arial" pitchFamily="34" charset="0"/>
            </a:endParaRPr>
          </a:p>
          <a:p>
            <a:pPr defTabSz="914400">
              <a:spcBef>
                <a:spcPts val="600"/>
              </a:spcBef>
              <a:tabLst>
                <a:tab pos="169863" algn="l"/>
              </a:tabLst>
            </a:pPr>
            <a:r>
              <a:rPr lang="en-US" sz="1400" b="1" spc="-30" dirty="0" smtClean="0">
                <a:solidFill>
                  <a:srgbClr val="000000">
                    <a:lumMod val="85000"/>
                    <a:lumOff val="15000"/>
                  </a:srgbClr>
                </a:solidFill>
                <a:latin typeface="Arial" pitchFamily="34" charset="0"/>
              </a:rPr>
              <a:t>Main Message</a:t>
            </a:r>
          </a:p>
          <a:p>
            <a:pPr marL="169863" indent="-169863" defTabSz="914400">
              <a:spcBef>
                <a:spcPts val="600"/>
              </a:spcBef>
              <a:buFont typeface="Wingdings" panose="05000000000000000000" pitchFamily="2" charset="2"/>
              <a:buChar char="§"/>
              <a:tabLst>
                <a:tab pos="169863" algn="l"/>
              </a:tabLst>
            </a:pPr>
            <a:r>
              <a:rPr lang="en-US" sz="1200" spc="-30" dirty="0" smtClean="0">
                <a:solidFill>
                  <a:srgbClr val="000000">
                    <a:lumMod val="85000"/>
                    <a:lumOff val="15000"/>
                  </a:srgbClr>
                </a:solidFill>
                <a:latin typeface="Arial" pitchFamily="34" charset="0"/>
              </a:rPr>
              <a:t>Enables enterprises to apply safeguards, policies, and visibility required for broader cloud adoption </a:t>
            </a:r>
          </a:p>
          <a:p>
            <a:pPr marL="169863" indent="-169863" defTabSz="914400">
              <a:spcBef>
                <a:spcPts val="600"/>
              </a:spcBef>
              <a:buFont typeface="Wingdings" panose="05000000000000000000" pitchFamily="2" charset="2"/>
              <a:buChar char="§"/>
              <a:tabLst>
                <a:tab pos="169863" algn="l"/>
              </a:tabLst>
            </a:pPr>
            <a:r>
              <a:rPr lang="en-US" sz="1200" spc="-30" dirty="0" smtClean="0">
                <a:solidFill>
                  <a:srgbClr val="000000">
                    <a:lumMod val="85000"/>
                    <a:lumOff val="15000"/>
                  </a:srgbClr>
                </a:solidFill>
                <a:latin typeface="Arial" pitchFamily="34" charset="0"/>
              </a:rPr>
              <a:t>Securely connects enterprise users to approved cloud applications in minutes</a:t>
            </a:r>
          </a:p>
          <a:p>
            <a:pPr marL="169863" indent="-169863" defTabSz="914400">
              <a:spcBef>
                <a:spcPts val="600"/>
              </a:spcBef>
              <a:buFont typeface="Wingdings" panose="05000000000000000000" pitchFamily="2" charset="2"/>
              <a:buChar char="§"/>
              <a:tabLst>
                <a:tab pos="169863" algn="l"/>
              </a:tabLst>
            </a:pPr>
            <a:r>
              <a:rPr lang="en-US" sz="1200" spc="-30" dirty="0" smtClean="0">
                <a:solidFill>
                  <a:srgbClr val="000000">
                    <a:lumMod val="85000"/>
                    <a:lumOff val="15000"/>
                  </a:srgbClr>
                </a:solidFill>
                <a:latin typeface="Arial" pitchFamily="34" charset="0"/>
              </a:rPr>
              <a:t>Monitors activity and enforces policy to address compliance</a:t>
            </a:r>
            <a:r>
              <a:rPr lang="en-US" sz="1200" spc="-30" baseline="0" dirty="0" smtClean="0">
                <a:solidFill>
                  <a:srgbClr val="000000">
                    <a:lumMod val="85000"/>
                    <a:lumOff val="15000"/>
                  </a:srgbClr>
                </a:solidFill>
                <a:latin typeface="Arial" pitchFamily="34" charset="0"/>
              </a:rPr>
              <a:t> </a:t>
            </a:r>
            <a:r>
              <a:rPr lang="en-US" sz="1200" spc="-30" dirty="0" smtClean="0">
                <a:solidFill>
                  <a:srgbClr val="000000">
                    <a:lumMod val="85000"/>
                    <a:lumOff val="15000"/>
                  </a:srgbClr>
                </a:solidFill>
                <a:latin typeface="Arial" pitchFamily="34" charset="0"/>
              </a:rPr>
              <a:t>and security requirements for cloud</a:t>
            </a:r>
            <a:br>
              <a:rPr lang="en-US" sz="1200" spc="-30" dirty="0" smtClean="0">
                <a:solidFill>
                  <a:srgbClr val="000000">
                    <a:lumMod val="85000"/>
                    <a:lumOff val="15000"/>
                  </a:srgbClr>
                </a:solidFill>
                <a:latin typeface="Arial" pitchFamily="34" charset="0"/>
              </a:rPr>
            </a:br>
            <a:endParaRPr lang="en-US" sz="1200" spc="-30" dirty="0" smtClean="0">
              <a:solidFill>
                <a:srgbClr val="000000">
                  <a:lumMod val="85000"/>
                  <a:lumOff val="15000"/>
                </a:srgbClr>
              </a:solidFill>
              <a:latin typeface="Arial" pitchFamily="34" charset="0"/>
            </a:endParaRPr>
          </a:p>
          <a:p>
            <a:pPr defTabSz="914400">
              <a:spcBef>
                <a:spcPts val="1200"/>
              </a:spcBef>
              <a:tabLst>
                <a:tab pos="169863" algn="l"/>
              </a:tabLst>
            </a:pPr>
            <a:r>
              <a:rPr lang="en-US" sz="1400" b="1" spc="-30" dirty="0" smtClean="0">
                <a:solidFill>
                  <a:srgbClr val="000000">
                    <a:lumMod val="85000"/>
                    <a:lumOff val="15000"/>
                  </a:srgbClr>
                </a:solidFill>
                <a:latin typeface="Arial" pitchFamily="34" charset="0"/>
              </a:rPr>
              <a:t>Global Marketing Activities</a:t>
            </a:r>
          </a:p>
          <a:p>
            <a:pPr marL="169863" indent="-169863" defTabSz="914400">
              <a:spcBef>
                <a:spcPts val="600"/>
              </a:spcBef>
              <a:buFont typeface="Wingdings" panose="05000000000000000000" pitchFamily="2" charset="2"/>
              <a:buChar char="§"/>
              <a:tabLst>
                <a:tab pos="169863" algn="l"/>
              </a:tabLst>
            </a:pPr>
            <a:r>
              <a:rPr lang="en-US" sz="1200" spc="-30" dirty="0" smtClean="0">
                <a:solidFill>
                  <a:srgbClr val="000000">
                    <a:lumMod val="85000"/>
                    <a:lumOff val="15000"/>
                  </a:srgbClr>
                </a:solidFill>
                <a:latin typeface="Arial" pitchFamily="34" charset="0"/>
              </a:rPr>
              <a:t>Signature Moment activities including significant</a:t>
            </a:r>
            <a:r>
              <a:rPr lang="en-US" sz="1200" spc="-30" baseline="0" dirty="0" smtClean="0">
                <a:solidFill>
                  <a:srgbClr val="000000">
                    <a:lumMod val="85000"/>
                    <a:lumOff val="15000"/>
                  </a:srgbClr>
                </a:solidFill>
                <a:latin typeface="Arial" pitchFamily="34" charset="0"/>
              </a:rPr>
              <a:t> </a:t>
            </a:r>
            <a:r>
              <a:rPr lang="en-US" sz="1200" spc="-30" dirty="0" smtClean="0">
                <a:solidFill>
                  <a:srgbClr val="000000">
                    <a:lumMod val="85000"/>
                    <a:lumOff val="15000"/>
                  </a:srgbClr>
                </a:solidFill>
                <a:latin typeface="Arial" pitchFamily="34" charset="0"/>
              </a:rPr>
              <a:t>press outreach, digital and social campaigns on the 15th</a:t>
            </a:r>
          </a:p>
          <a:p>
            <a:pPr marL="169863" indent="-169863" defTabSz="914400">
              <a:spcBef>
                <a:spcPts val="600"/>
              </a:spcBef>
              <a:buFont typeface="Wingdings" panose="05000000000000000000" pitchFamily="2" charset="2"/>
              <a:buChar char="§"/>
              <a:tabLst>
                <a:tab pos="169863" algn="l"/>
              </a:tabLst>
            </a:pPr>
            <a:r>
              <a:rPr lang="en-US" sz="1200" spc="-30" dirty="0" smtClean="0">
                <a:solidFill>
                  <a:srgbClr val="000000">
                    <a:lumMod val="85000"/>
                    <a:lumOff val="15000"/>
                  </a:srgbClr>
                </a:solidFill>
                <a:latin typeface="Arial" pitchFamily="34" charset="0"/>
              </a:rPr>
              <a:t>Research survey detailing cloud usage of 1,000</a:t>
            </a:r>
            <a:r>
              <a:rPr lang="en-US" sz="1200" spc="-30" baseline="0" dirty="0" smtClean="0">
                <a:solidFill>
                  <a:srgbClr val="000000">
                    <a:lumMod val="85000"/>
                    <a:lumOff val="15000"/>
                  </a:srgbClr>
                </a:solidFill>
                <a:latin typeface="Arial" pitchFamily="34" charset="0"/>
              </a:rPr>
              <a:t> </a:t>
            </a:r>
            <a:r>
              <a:rPr lang="en-US" sz="1200" spc="-30" dirty="0" smtClean="0">
                <a:solidFill>
                  <a:srgbClr val="000000">
                    <a:lumMod val="85000"/>
                    <a:lumOff val="15000"/>
                  </a:srgbClr>
                </a:solidFill>
                <a:latin typeface="Arial" pitchFamily="34" charset="0"/>
              </a:rPr>
              <a:t>full-time employees at Fortune 1,000 companies</a:t>
            </a:r>
          </a:p>
          <a:p>
            <a:pPr marL="169863" indent="-169863" defTabSz="914400">
              <a:spcBef>
                <a:spcPts val="600"/>
              </a:spcBef>
              <a:buFont typeface="Wingdings" panose="05000000000000000000" pitchFamily="2" charset="2"/>
              <a:buChar char="§"/>
              <a:tabLst>
                <a:tab pos="169863" algn="l"/>
              </a:tabLst>
            </a:pPr>
            <a:r>
              <a:rPr lang="en-US" sz="1200" spc="-30" dirty="0" smtClean="0">
                <a:solidFill>
                  <a:srgbClr val="000000">
                    <a:lumMod val="85000"/>
                    <a:lumOff val="15000"/>
                  </a:srgbClr>
                </a:solidFill>
                <a:latin typeface="Arial" pitchFamily="34" charset="0"/>
              </a:rPr>
              <a:t>Paid analyst webcast, new launch materials and more</a:t>
            </a:r>
          </a:p>
          <a:p>
            <a:endParaRPr lang="en-US" dirty="0"/>
          </a:p>
        </p:txBody>
      </p:sp>
      <p:sp>
        <p:nvSpPr>
          <p:cNvPr id="4" name="Slide Number Placeholder 3"/>
          <p:cNvSpPr>
            <a:spLocks noGrp="1"/>
          </p:cNvSpPr>
          <p:nvPr>
            <p:ph type="sldNum" sz="quarter" idx="10"/>
          </p:nvPr>
        </p:nvSpPr>
        <p:spPr/>
        <p:txBody>
          <a:bodyPr/>
          <a:lstStyle/>
          <a:p>
            <a:pPr>
              <a:defRPr/>
            </a:pPr>
            <a:fld id="{6011DDE2-8283-443E-96A7-805A2B8B489B}" type="slidenum">
              <a:rPr lang="en-US" smtClean="0"/>
              <a:pPr>
                <a:defRPr/>
              </a:pPr>
              <a:t>15</a:t>
            </a:fld>
            <a:endParaRPr lang="en-US"/>
          </a:p>
        </p:txBody>
      </p:sp>
    </p:spTree>
    <p:extLst>
      <p:ext uri="{BB962C8B-B14F-4D97-AF65-F5344CB8AC3E}">
        <p14:creationId xmlns:p14="http://schemas.microsoft.com/office/powerpoint/2010/main" val="146062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descr="Front_graph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6"/>
          <p:cNvSpPr>
            <a:spLocks noChangeArrowheads="1"/>
          </p:cNvSpPr>
          <p:nvPr/>
        </p:nvSpPr>
        <p:spPr bwMode="black">
          <a:xfrm>
            <a:off x="7757160" y="4880928"/>
            <a:ext cx="13716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algn="r"/>
            <a:r>
              <a:rPr lang="en-US" altLang="en-US" sz="800" dirty="0">
                <a:solidFill>
                  <a:schemeClr val="bg1"/>
                </a:solidFill>
              </a:rPr>
              <a:t>© 2015 IBM Corporation</a:t>
            </a:r>
            <a:endParaRPr lang="en-US" altLang="en-US" sz="1800" dirty="0">
              <a:solidFill>
                <a:schemeClr val="bg1"/>
              </a:solidFill>
            </a:endParaRPr>
          </a:p>
        </p:txBody>
      </p:sp>
      <p:sp>
        <p:nvSpPr>
          <p:cNvPr id="7" name="Rectangle 6"/>
          <p:cNvSpPr/>
          <p:nvPr userDrawn="1"/>
        </p:nvSpPr>
        <p:spPr bwMode="auto">
          <a:xfrm>
            <a:off x="3315956" y="1145512"/>
            <a:ext cx="4843306" cy="3456633"/>
          </a:xfrm>
          <a:prstGeom prst="rect">
            <a:avLst/>
          </a:pr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pic>
        <p:nvPicPr>
          <p:cNvPr id="3" name="Picture 2" descr="IBM_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8536" y="163100"/>
            <a:ext cx="1000927" cy="558959"/>
          </a:xfrm>
          <a:prstGeom prst="rect">
            <a:avLst/>
          </a:prstGeom>
        </p:spPr>
      </p:pic>
      <p:sp>
        <p:nvSpPr>
          <p:cNvPr id="68610" name="Rectangle 2"/>
          <p:cNvSpPr>
            <a:spLocks noGrp="1" noChangeArrowheads="1"/>
          </p:cNvSpPr>
          <p:nvPr>
            <p:ph type="ctrTitle" hasCustomPrompt="1"/>
          </p:nvPr>
        </p:nvSpPr>
        <p:spPr>
          <a:xfrm>
            <a:off x="3455418" y="2181225"/>
            <a:ext cx="4654062" cy="850337"/>
          </a:xfrm>
        </p:spPr>
        <p:txBody>
          <a:bodyPr anchor="b"/>
          <a:lstStyle>
            <a:lvl1pPr>
              <a:defRPr sz="2800">
                <a:solidFill>
                  <a:srgbClr val="FEC721"/>
                </a:solidFill>
              </a:defRPr>
            </a:lvl1pPr>
          </a:lstStyle>
          <a:p>
            <a:pPr lvl="0"/>
            <a:r>
              <a:rPr lang="en-US" noProof="0" dirty="0" smtClean="0"/>
              <a:t>CLICK TO EDIT MASTER TITLE STYLE</a:t>
            </a:r>
          </a:p>
        </p:txBody>
      </p:sp>
      <p:sp>
        <p:nvSpPr>
          <p:cNvPr id="68611" name="Rectangle 3"/>
          <p:cNvSpPr>
            <a:spLocks noGrp="1" noChangeArrowheads="1"/>
          </p:cNvSpPr>
          <p:nvPr>
            <p:ph type="subTitle" idx="1"/>
          </p:nvPr>
        </p:nvSpPr>
        <p:spPr>
          <a:xfrm>
            <a:off x="3455418" y="3286666"/>
            <a:ext cx="4682637" cy="398094"/>
          </a:xfrm>
        </p:spPr>
        <p:txBody>
          <a:bodyPr anchor="b"/>
          <a:lstStyle>
            <a:lvl1pPr marL="0" indent="0">
              <a:buFont typeface="Wingdings" pitchFamily="2" charset="2"/>
              <a:buNone/>
              <a:defRPr sz="1800">
                <a:solidFill>
                  <a:schemeClr val="bg1"/>
                </a:solidFill>
              </a:defRPr>
            </a:lvl1pPr>
          </a:lstStyle>
          <a:p>
            <a:pPr lvl="0"/>
            <a:r>
              <a:rPr lang="en-US" noProof="0" dirty="0" smtClean="0"/>
              <a:t>Click to edit Master subtitle style</a:t>
            </a:r>
          </a:p>
        </p:txBody>
      </p:sp>
      <p:pic>
        <p:nvPicPr>
          <p:cNvPr id="8" name="Picture 7" descr="ibm-solutionsConnect.png"/>
          <p:cNvPicPr>
            <a:picLocks noChangeAspect="1"/>
          </p:cNvPicPr>
          <p:nvPr userDrawn="1"/>
        </p:nvPicPr>
        <p:blipFill>
          <a:blip r:embed="rId4"/>
          <a:stretch>
            <a:fillRect/>
          </a:stretch>
        </p:blipFill>
        <p:spPr>
          <a:xfrm>
            <a:off x="3550668" y="1826686"/>
            <a:ext cx="4564381" cy="305217"/>
          </a:xfrm>
          <a:prstGeom prst="rect">
            <a:avLst/>
          </a:prstGeom>
        </p:spPr>
      </p:pic>
    </p:spTree>
    <p:extLst>
      <p:ext uri="{BB962C8B-B14F-4D97-AF65-F5344CB8AC3E}">
        <p14:creationId xmlns:p14="http://schemas.microsoft.com/office/powerpoint/2010/main" val="8435389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2"/>
          </p:nvPr>
        </p:nvSpPr>
        <p:spPr/>
        <p:txBody>
          <a:bodyPr/>
          <a:lstStyle>
            <a:lvl1pPr>
              <a:defRPr/>
            </a:lvl1pPr>
          </a:lstStyle>
          <a:p>
            <a:fld id="{AC6A6101-2974-B749-8BE4-65A190AA46B6}" type="slidenum">
              <a:rPr lang="en-US" altLang="en-US"/>
              <a:pPr/>
              <a:t>‹#›</a:t>
            </a:fld>
            <a:endParaRPr lang="en-US" altLang="en-US"/>
          </a:p>
        </p:txBody>
      </p:sp>
    </p:spTree>
    <p:extLst>
      <p:ext uri="{BB962C8B-B14F-4D97-AF65-F5344CB8AC3E}">
        <p14:creationId xmlns:p14="http://schemas.microsoft.com/office/powerpoint/2010/main" val="14771710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445676"/>
            <a:ext cx="2171700" cy="4001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445676"/>
            <a:ext cx="6362700" cy="4001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2"/>
          </p:nvPr>
        </p:nvSpPr>
        <p:spPr/>
        <p:txBody>
          <a:bodyPr/>
          <a:lstStyle>
            <a:lvl1pPr>
              <a:defRPr/>
            </a:lvl1pPr>
          </a:lstStyle>
          <a:p>
            <a:fld id="{7E6ADE0F-CC9C-AC49-8616-0DB2CE23E437}" type="slidenum">
              <a:rPr lang="en-US" altLang="en-US"/>
              <a:pPr/>
              <a:t>‹#›</a:t>
            </a:fld>
            <a:endParaRPr lang="en-US" altLang="en-US"/>
          </a:p>
        </p:txBody>
      </p:sp>
    </p:spTree>
    <p:extLst>
      <p:ext uri="{BB962C8B-B14F-4D97-AF65-F5344CB8AC3E}">
        <p14:creationId xmlns:p14="http://schemas.microsoft.com/office/powerpoint/2010/main" val="3564268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64592"/>
            <a:ext cx="8770620" cy="297774"/>
          </a:xfrm>
        </p:spPr>
        <p:txBody>
          <a:bodyPr/>
          <a:lstStyle>
            <a:lvl1pPr>
              <a:defRPr baseline="0"/>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1892596" y="4899075"/>
            <a:ext cx="184658" cy="193896"/>
          </a:xfrm>
          <a:prstGeom prst="rect">
            <a:avLst/>
          </a:prstGeom>
        </p:spPr>
        <p:txBody>
          <a:bodyPr/>
          <a:lstStyle>
            <a:lvl1pPr>
              <a:defRPr>
                <a:solidFill>
                  <a:schemeClr val="bg1">
                    <a:lumMod val="95000"/>
                  </a:schemeClr>
                </a:solidFill>
              </a:defRPr>
            </a:lvl1pPr>
          </a:lstStyle>
          <a:p>
            <a:r>
              <a:rPr lang="en-US" smtClean="0"/>
              <a:t>IBM CONFIDENTIAL: NDA until September 22, 2015</a:t>
            </a:r>
            <a:endParaRPr lang="en-US" dirty="0"/>
          </a:p>
        </p:txBody>
      </p:sp>
    </p:spTree>
    <p:extLst>
      <p:ext uri="{BB962C8B-B14F-4D97-AF65-F5344CB8AC3E}">
        <p14:creationId xmlns:p14="http://schemas.microsoft.com/office/powerpoint/2010/main" val="3511044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267487"/>
            <a:ext cx="8770620" cy="297774"/>
          </a:xfrm>
        </p:spPr>
        <p:txBody>
          <a:bodyPr/>
          <a:lstStyle>
            <a:lvl1pPr>
              <a:defRPr baseline="0"/>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1892596" y="4899075"/>
            <a:ext cx="184658" cy="193896"/>
          </a:xfrm>
          <a:prstGeom prst="rect">
            <a:avLst/>
          </a:prstGeom>
        </p:spPr>
        <p:txBody>
          <a:bodyPr/>
          <a:lstStyle>
            <a:lvl1pPr>
              <a:defRPr>
                <a:solidFill>
                  <a:schemeClr val="bg1">
                    <a:lumMod val="95000"/>
                  </a:schemeClr>
                </a:solidFill>
              </a:defRPr>
            </a:lvl1pPr>
          </a:lstStyle>
          <a:p>
            <a:r>
              <a:rPr lang="en-US" smtClean="0"/>
              <a:t>IBM CONFIDENTIAL: NDA until September 22, 2015</a:t>
            </a:r>
            <a:endParaRPr lang="en-US" dirty="0"/>
          </a:p>
        </p:txBody>
      </p:sp>
    </p:spTree>
    <p:extLst>
      <p:ext uri="{BB962C8B-B14F-4D97-AF65-F5344CB8AC3E}">
        <p14:creationId xmlns:p14="http://schemas.microsoft.com/office/powerpoint/2010/main" val="346074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163" y="484188"/>
            <a:ext cx="7514474" cy="860198"/>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2"/>
          </p:nvPr>
        </p:nvSpPr>
        <p:spPr/>
        <p:txBody>
          <a:bodyPr/>
          <a:lstStyle>
            <a:lvl1pPr>
              <a:defRPr/>
            </a:lvl1pPr>
          </a:lstStyle>
          <a:p>
            <a:fld id="{AC0637AD-053E-4349-A010-BB3733DDE790}" type="slidenum">
              <a:rPr lang="en-US" altLang="en-US"/>
              <a:pPr/>
              <a:t>‹#›</a:t>
            </a:fld>
            <a:endParaRPr lang="en-US" altLang="en-US"/>
          </a:p>
        </p:txBody>
      </p:sp>
    </p:spTree>
    <p:extLst>
      <p:ext uri="{BB962C8B-B14F-4D97-AF65-F5344CB8AC3E}">
        <p14:creationId xmlns:p14="http://schemas.microsoft.com/office/powerpoint/2010/main" val="93981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89"/>
            <a:ext cx="7772400" cy="1021404"/>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794"/>
            <a:ext cx="7772400" cy="112449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7"/>
          <p:cNvSpPr>
            <a:spLocks noGrp="1" noChangeArrowheads="1"/>
          </p:cNvSpPr>
          <p:nvPr>
            <p:ph type="sldNum" sz="quarter" idx="12"/>
          </p:nvPr>
        </p:nvSpPr>
        <p:spPr/>
        <p:txBody>
          <a:bodyPr/>
          <a:lstStyle>
            <a:lvl1pPr>
              <a:defRPr/>
            </a:lvl1pPr>
          </a:lstStyle>
          <a:p>
            <a:fld id="{FE2709E3-635F-0947-A41A-F15483322212}" type="slidenum">
              <a:rPr lang="en-US" altLang="en-US"/>
              <a:pPr/>
              <a:t>‹#›</a:t>
            </a:fld>
            <a:endParaRPr lang="en-US" altLang="en-US"/>
          </a:p>
        </p:txBody>
      </p:sp>
    </p:spTree>
    <p:extLst>
      <p:ext uri="{BB962C8B-B14F-4D97-AF65-F5344CB8AC3E}">
        <p14:creationId xmlns:p14="http://schemas.microsoft.com/office/powerpoint/2010/main" val="200110054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406812"/>
            <a:ext cx="4267200" cy="3040421"/>
          </a:xfrm>
        </p:spPr>
        <p:txBody>
          <a:bodyPr/>
          <a:lstStyle>
            <a:lvl1pPr marL="228600" indent="-228600">
              <a:defRPr sz="2400"/>
            </a:lvl1pPr>
            <a:lvl2pPr marL="571500" indent="-225425">
              <a:defRPr sz="2400"/>
            </a:lvl2pPr>
            <a:lvl3pPr marL="914400" indent="-231775">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02163" y="1406812"/>
            <a:ext cx="4267200" cy="3040421"/>
          </a:xfrm>
        </p:spPr>
        <p:txBody>
          <a:bodyPr/>
          <a:lstStyle>
            <a:lvl1pPr marL="228600" indent="-228600">
              <a:defRPr sz="2400"/>
            </a:lvl1pPr>
            <a:lvl2pPr marL="571500" indent="-225425">
              <a:defRPr sz="2400"/>
            </a:lvl2pPr>
            <a:lvl3pPr marL="914400" indent="-231775">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7"/>
          <p:cNvSpPr>
            <a:spLocks noGrp="1" noChangeArrowheads="1"/>
          </p:cNvSpPr>
          <p:nvPr>
            <p:ph type="sldNum" sz="quarter" idx="12"/>
          </p:nvPr>
        </p:nvSpPr>
        <p:spPr/>
        <p:txBody>
          <a:bodyPr/>
          <a:lstStyle>
            <a:lvl1pPr>
              <a:defRPr/>
            </a:lvl1pPr>
          </a:lstStyle>
          <a:p>
            <a:fld id="{22C7437F-E9BD-9045-9B4F-ED9EB8CCC3F6}" type="slidenum">
              <a:rPr lang="en-US" altLang="en-US"/>
              <a:pPr/>
              <a:t>‹#›</a:t>
            </a:fld>
            <a:endParaRPr lang="en-US" altLang="en-US"/>
          </a:p>
        </p:txBody>
      </p:sp>
    </p:spTree>
    <p:extLst>
      <p:ext uri="{BB962C8B-B14F-4D97-AF65-F5344CB8AC3E}">
        <p14:creationId xmlns:p14="http://schemas.microsoft.com/office/powerpoint/2010/main" val="19988988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1099"/>
            <a:ext cx="8229600" cy="651542"/>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459"/>
            <a:ext cx="4040188" cy="47898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0440"/>
            <a:ext cx="4040188" cy="2964293"/>
          </a:xfrm>
        </p:spPr>
        <p:txBody>
          <a:bodyPr/>
          <a:lstStyle>
            <a:lvl1pPr marL="228600" indent="-228600">
              <a:defRPr sz="2000"/>
            </a:lvl1pPr>
            <a:lvl2pPr marL="571500" indent="-225425">
              <a:defRPr sz="2000"/>
            </a:lvl2pPr>
            <a:lvl3pPr marL="914400" indent="-231775">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151459"/>
            <a:ext cx="4041775" cy="47898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0440"/>
            <a:ext cx="4041775" cy="2964293"/>
          </a:xfrm>
        </p:spPr>
        <p:txBody>
          <a:bodyPr/>
          <a:lstStyle>
            <a:lvl1pPr marL="228600" indent="-228600">
              <a:defRPr sz="2000"/>
            </a:lvl1pPr>
            <a:lvl2pPr marL="571500" indent="-225425">
              <a:defRPr sz="2000"/>
            </a:lvl2pPr>
            <a:lvl3pPr marL="914400" indent="-231775">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7"/>
          <p:cNvSpPr>
            <a:spLocks noGrp="1" noChangeArrowheads="1"/>
          </p:cNvSpPr>
          <p:nvPr>
            <p:ph type="sldNum" sz="quarter" idx="12"/>
          </p:nvPr>
        </p:nvSpPr>
        <p:spPr/>
        <p:txBody>
          <a:bodyPr/>
          <a:lstStyle>
            <a:lvl1pPr>
              <a:defRPr/>
            </a:lvl1pPr>
          </a:lstStyle>
          <a:p>
            <a:fld id="{47586F68-37C9-694D-9EFC-06C5C8EB6B01}" type="slidenum">
              <a:rPr lang="en-US" altLang="en-US"/>
              <a:pPr/>
              <a:t>‹#›</a:t>
            </a:fld>
            <a:endParaRPr lang="en-US" altLang="en-US"/>
          </a:p>
        </p:txBody>
      </p:sp>
    </p:spTree>
    <p:extLst>
      <p:ext uri="{BB962C8B-B14F-4D97-AF65-F5344CB8AC3E}">
        <p14:creationId xmlns:p14="http://schemas.microsoft.com/office/powerpoint/2010/main" val="154823336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7"/>
          <p:cNvSpPr>
            <a:spLocks noGrp="1" noChangeArrowheads="1"/>
          </p:cNvSpPr>
          <p:nvPr>
            <p:ph type="sldNum" sz="quarter" idx="12"/>
          </p:nvPr>
        </p:nvSpPr>
        <p:spPr/>
        <p:txBody>
          <a:bodyPr/>
          <a:lstStyle>
            <a:lvl1pPr>
              <a:defRPr/>
            </a:lvl1pPr>
          </a:lstStyle>
          <a:p>
            <a:fld id="{AFEBD71A-CBD1-B047-999B-8D2CDA10CCB2}" type="slidenum">
              <a:rPr lang="en-US" altLang="en-US"/>
              <a:pPr/>
              <a:t>‹#›</a:t>
            </a:fld>
            <a:endParaRPr lang="en-US" altLang="en-US"/>
          </a:p>
        </p:txBody>
      </p:sp>
    </p:spTree>
    <p:extLst>
      <p:ext uri="{BB962C8B-B14F-4D97-AF65-F5344CB8AC3E}">
        <p14:creationId xmlns:p14="http://schemas.microsoft.com/office/powerpoint/2010/main" val="61051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p:txBody>
          <a:bodyPr/>
          <a:lstStyle>
            <a:lvl1pPr>
              <a:defRPr/>
            </a:lvl1pPr>
          </a:lstStyle>
          <a:p>
            <a:fld id="{9379DC50-7298-7043-AF13-DDFA2BE2B781}" type="slidenum">
              <a:rPr lang="en-US" altLang="en-US"/>
              <a:pPr/>
              <a:t>‹#›</a:t>
            </a:fld>
            <a:endParaRPr lang="en-US" altLang="en-US"/>
          </a:p>
        </p:txBody>
      </p:sp>
    </p:spTree>
    <p:extLst>
      <p:ext uri="{BB962C8B-B14F-4D97-AF65-F5344CB8AC3E}">
        <p14:creationId xmlns:p14="http://schemas.microsoft.com/office/powerpoint/2010/main" val="158599036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464391"/>
            <a:ext cx="3008313" cy="61252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449165"/>
            <a:ext cx="5111750" cy="4145569"/>
          </a:xfrm>
        </p:spPr>
        <p:txBody>
          <a:bodyPr/>
          <a:lstStyle>
            <a:lvl1pPr marL="228600" indent="-228600">
              <a:defRPr sz="2800"/>
            </a:lvl1pPr>
            <a:lvl2pPr marL="571500" indent="-225425">
              <a:defRPr sz="2800"/>
            </a:lvl2pPr>
            <a:lvl3pPr marL="914400" indent="-231775">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076917"/>
            <a:ext cx="3008313" cy="35178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7"/>
          <p:cNvSpPr>
            <a:spLocks noGrp="1" noChangeArrowheads="1"/>
          </p:cNvSpPr>
          <p:nvPr>
            <p:ph type="sldNum" sz="quarter" idx="12"/>
          </p:nvPr>
        </p:nvSpPr>
        <p:spPr/>
        <p:txBody>
          <a:bodyPr/>
          <a:lstStyle>
            <a:lvl1pPr>
              <a:defRPr/>
            </a:lvl1pPr>
          </a:lstStyle>
          <a:p>
            <a:fld id="{068E85C5-57F2-AC45-8F85-023C2E314A8C}" type="slidenum">
              <a:rPr lang="en-US" altLang="en-US"/>
              <a:pPr/>
              <a:t>‹#›</a:t>
            </a:fld>
            <a:endParaRPr lang="en-US" altLang="en-US"/>
          </a:p>
        </p:txBody>
      </p:sp>
    </p:spTree>
    <p:extLst>
      <p:ext uri="{BB962C8B-B14F-4D97-AF65-F5344CB8AC3E}">
        <p14:creationId xmlns:p14="http://schemas.microsoft.com/office/powerpoint/2010/main" val="13743440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291"/>
            <a:ext cx="5486400" cy="42505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950"/>
            <a:ext cx="5486400" cy="30864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348"/>
            <a:ext cx="5486400" cy="6042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7"/>
          <p:cNvSpPr>
            <a:spLocks noGrp="1" noChangeArrowheads="1"/>
          </p:cNvSpPr>
          <p:nvPr>
            <p:ph type="sldNum" sz="quarter" idx="12"/>
          </p:nvPr>
        </p:nvSpPr>
        <p:spPr/>
        <p:txBody>
          <a:bodyPr/>
          <a:lstStyle>
            <a:lvl1pPr>
              <a:defRPr/>
            </a:lvl1pPr>
          </a:lstStyle>
          <a:p>
            <a:fld id="{42B5F74E-157D-3842-9442-4E023719D013}" type="slidenum">
              <a:rPr lang="en-US" altLang="en-US"/>
              <a:pPr/>
              <a:t>‹#›</a:t>
            </a:fld>
            <a:endParaRPr lang="en-US" altLang="en-US"/>
          </a:p>
        </p:txBody>
      </p:sp>
    </p:spTree>
    <p:extLst>
      <p:ext uri="{BB962C8B-B14F-4D97-AF65-F5344CB8AC3E}">
        <p14:creationId xmlns:p14="http://schemas.microsoft.com/office/powerpoint/2010/main" val="760313750"/>
      </p:ext>
    </p:extLst>
  </p:cSld>
  <p:clrMapOvr>
    <a:masterClrMapping/>
  </p:clrMapOvr>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82563" y="1406525"/>
            <a:ext cx="86868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1029" name="Rectangle 13"/>
          <p:cNvSpPr>
            <a:spLocks noGrp="1" noChangeArrowheads="1"/>
          </p:cNvSpPr>
          <p:nvPr>
            <p:ph type="title"/>
          </p:nvPr>
        </p:nvSpPr>
        <p:spPr bwMode="auto">
          <a:xfrm>
            <a:off x="182563" y="446088"/>
            <a:ext cx="7514474" cy="86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title </a:t>
            </a:r>
            <a:r>
              <a:rPr lang="en-US" altLang="en-US" dirty="0" smtClean="0"/>
              <a:t>style</a:t>
            </a:r>
            <a:br>
              <a:rPr lang="en-US" altLang="en-US" dirty="0" smtClean="0"/>
            </a:br>
            <a:endParaRPr lang="en-US" altLang="en-US" dirty="0"/>
          </a:p>
        </p:txBody>
      </p:sp>
      <p:sp>
        <p:nvSpPr>
          <p:cNvPr id="1031" name="Rectangle 6"/>
          <p:cNvSpPr>
            <a:spLocks noChangeArrowheads="1"/>
          </p:cNvSpPr>
          <p:nvPr/>
        </p:nvSpPr>
        <p:spPr bwMode="black">
          <a:xfrm>
            <a:off x="3886200" y="4924108"/>
            <a:ext cx="13716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algn="r"/>
            <a:r>
              <a:rPr lang="en-US" altLang="en-US" sz="800" dirty="0">
                <a:solidFill>
                  <a:schemeClr val="bg1"/>
                </a:solidFill>
              </a:rPr>
              <a:t>© 2015 IBM Corporation</a:t>
            </a:r>
            <a:endParaRPr lang="en-US" altLang="en-US" sz="1800" dirty="0">
              <a:solidFill>
                <a:schemeClr val="bg1"/>
              </a:solidFill>
            </a:endParaRPr>
          </a:p>
        </p:txBody>
      </p:sp>
      <p:sp>
        <p:nvSpPr>
          <p:cNvPr id="67591" name="Rectangle 7"/>
          <p:cNvSpPr>
            <a:spLocks noGrp="1" noChangeArrowheads="1"/>
          </p:cNvSpPr>
          <p:nvPr>
            <p:ph type="sldNum" sz="quarter" idx="4"/>
          </p:nvPr>
        </p:nvSpPr>
        <p:spPr bwMode="black">
          <a:xfrm>
            <a:off x="8540306" y="4824069"/>
            <a:ext cx="658114" cy="319432"/>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eaLnBrk="0" hangingPunct="0">
              <a:defRPr sz="700">
                <a:solidFill>
                  <a:schemeClr val="bg1"/>
                </a:solidFill>
              </a:defRPr>
            </a:lvl1pPr>
          </a:lstStyle>
          <a:p>
            <a:fld id="{5FAA9A87-D6E6-4840-BFEB-621C13BBB8DA}"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5" r:id="rId12"/>
    <p:sldLayoutId id="2147484156" r:id="rId13"/>
  </p:sldLayoutIdLst>
  <p:timing>
    <p:tnLst>
      <p:par>
        <p:cTn xmlns:p14="http://schemas.microsoft.com/office/powerpoint/2010/main" id="1" dur="indefinite" restart="never" nodeType="tmRoot"/>
      </p:par>
    </p:tnLst>
  </p:timing>
  <p:hf hdr="0" ftr="0" dt="0"/>
  <p:txStyles>
    <p:titleStyle>
      <a:lvl1pPr algn="l" rtl="0" eaLnBrk="0" fontAlgn="base" hangingPunct="0">
        <a:lnSpc>
          <a:spcPct val="80000"/>
        </a:lnSpc>
        <a:spcBef>
          <a:spcPct val="0"/>
        </a:spcBef>
        <a:spcAft>
          <a:spcPct val="0"/>
        </a:spcAft>
        <a:defRPr sz="2200">
          <a:solidFill>
            <a:schemeClr val="bg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2200">
          <a:solidFill>
            <a:srgbClr val="008AC0"/>
          </a:solidFill>
          <a:latin typeface="Arial" charset="0"/>
        </a:defRPr>
      </a:lvl6pPr>
      <a:lvl7pPr marL="914400" algn="l" rtl="0" eaLnBrk="1" fontAlgn="base" hangingPunct="1">
        <a:lnSpc>
          <a:spcPct val="90000"/>
        </a:lnSpc>
        <a:spcBef>
          <a:spcPct val="0"/>
        </a:spcBef>
        <a:spcAft>
          <a:spcPct val="0"/>
        </a:spcAft>
        <a:defRPr sz="2200">
          <a:solidFill>
            <a:srgbClr val="008AC0"/>
          </a:solidFill>
          <a:latin typeface="Arial" charset="0"/>
        </a:defRPr>
      </a:lvl7pPr>
      <a:lvl8pPr marL="1371600" algn="l" rtl="0" eaLnBrk="1" fontAlgn="base" hangingPunct="1">
        <a:lnSpc>
          <a:spcPct val="90000"/>
        </a:lnSpc>
        <a:spcBef>
          <a:spcPct val="0"/>
        </a:spcBef>
        <a:spcAft>
          <a:spcPct val="0"/>
        </a:spcAft>
        <a:defRPr sz="2200">
          <a:solidFill>
            <a:srgbClr val="008AC0"/>
          </a:solidFill>
          <a:latin typeface="Arial" charset="0"/>
        </a:defRPr>
      </a:lvl8pPr>
      <a:lvl9pPr marL="1828800" algn="l" rtl="0" eaLnBrk="1" fontAlgn="base" hangingPunct="1">
        <a:lnSpc>
          <a:spcPct val="90000"/>
        </a:lnSpc>
        <a:spcBef>
          <a:spcPct val="0"/>
        </a:spcBef>
        <a:spcAft>
          <a:spcPct val="0"/>
        </a:spcAft>
        <a:defRPr sz="2200">
          <a:solidFill>
            <a:srgbClr val="008AC0"/>
          </a:solidFill>
          <a:latin typeface="Arial" charset="0"/>
        </a:defRPr>
      </a:lvl9pPr>
    </p:titleStyle>
    <p:bodyStyle>
      <a:lvl1pPr marL="173038" indent="-173038" algn="l" rtl="0" eaLnBrk="0" fontAlgn="base" hangingPunct="0">
        <a:spcBef>
          <a:spcPct val="50000"/>
        </a:spcBef>
        <a:spcAft>
          <a:spcPct val="0"/>
        </a:spcAft>
        <a:buClr>
          <a:srgbClr val="008AC0"/>
        </a:buClr>
        <a:buFont typeface="Wingdings" charset="2"/>
        <a:buChar char="§"/>
        <a:defRPr sz="1600">
          <a:solidFill>
            <a:schemeClr val="bg1"/>
          </a:solidFill>
          <a:latin typeface="+mn-lt"/>
          <a:ea typeface="ＭＳ Ｐゴシック" charset="0"/>
          <a:cs typeface="ＭＳ Ｐゴシック" charset="0"/>
        </a:defRPr>
      </a:lvl1pPr>
      <a:lvl2pPr marL="509588" indent="-163513" algn="l" rtl="0" eaLnBrk="0" fontAlgn="base" hangingPunct="0">
        <a:spcBef>
          <a:spcPct val="0"/>
        </a:spcBef>
        <a:spcAft>
          <a:spcPct val="0"/>
        </a:spcAft>
        <a:buClr>
          <a:srgbClr val="008AC0"/>
        </a:buClr>
        <a:buFont typeface="Arial" charset="0"/>
        <a:buChar char="–"/>
        <a:defRPr sz="1600">
          <a:solidFill>
            <a:schemeClr val="bg1"/>
          </a:solidFill>
          <a:latin typeface="+mn-lt"/>
          <a:ea typeface="ＭＳ Ｐゴシック" charset="0"/>
        </a:defRPr>
      </a:lvl2pPr>
      <a:lvl3pPr marL="855663" indent="-173038" algn="l" rtl="0" eaLnBrk="0" fontAlgn="base" hangingPunct="0">
        <a:spcBef>
          <a:spcPct val="0"/>
        </a:spcBef>
        <a:spcAft>
          <a:spcPct val="0"/>
        </a:spcAft>
        <a:buClr>
          <a:srgbClr val="008AC0"/>
        </a:buClr>
        <a:buChar char="•"/>
        <a:defRPr sz="1600">
          <a:solidFill>
            <a:schemeClr val="bg1"/>
          </a:solidFill>
          <a:latin typeface="+mn-lt"/>
          <a:ea typeface="ＭＳ Ｐゴシック"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ＭＳ Ｐゴシック"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ＭＳ Ｐゴシック"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17.xml.rels><?xml version="1.0" encoding="UTF-8" standalone="yes"?>
<Relationships xmlns="http://schemas.openxmlformats.org/package/2006/relationships"><Relationship Id="rId11" Type="http://schemas.openxmlformats.org/officeDocument/2006/relationships/image" Target="../media/image53.png"/><Relationship Id="rId12" Type="http://schemas.openxmlformats.org/officeDocument/2006/relationships/image" Target="../media/image54.png"/><Relationship Id="rId13" Type="http://schemas.openxmlformats.org/officeDocument/2006/relationships/image" Target="../media/image55.png"/><Relationship Id="rId14" Type="http://schemas.openxmlformats.org/officeDocument/2006/relationships/image" Target="../media/image56.png"/><Relationship Id="rId15" Type="http://schemas.openxmlformats.org/officeDocument/2006/relationships/image" Target="../media/image57.png"/><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47.png"/><Relationship Id="rId4" Type="http://schemas.microsoft.com/office/2007/relationships/hdphoto" Target="../media/hdphoto7.wdp"/><Relationship Id="rId5" Type="http://schemas.openxmlformats.org/officeDocument/2006/relationships/image" Target="../media/image42.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20" Type="http://schemas.openxmlformats.org/officeDocument/2006/relationships/image" Target="../media/image21.jpeg"/><Relationship Id="rId21" Type="http://schemas.microsoft.com/office/2007/relationships/hdphoto" Target="../media/hdphoto2.wdp"/><Relationship Id="rId22" Type="http://schemas.openxmlformats.org/officeDocument/2006/relationships/image" Target="../media/image22.jpeg"/><Relationship Id="rId23" Type="http://schemas.microsoft.com/office/2007/relationships/hdphoto" Target="../media/hdphoto3.wdp"/><Relationship Id="rId24" Type="http://schemas.openxmlformats.org/officeDocument/2006/relationships/image" Target="../media/image23.png"/><Relationship Id="rId25" Type="http://schemas.openxmlformats.org/officeDocument/2006/relationships/image" Target="../media/image24.jpeg"/><Relationship Id="rId26" Type="http://schemas.microsoft.com/office/2007/relationships/hdphoto" Target="../media/hdphoto4.wdp"/><Relationship Id="rId27" Type="http://schemas.openxmlformats.org/officeDocument/2006/relationships/image" Target="../media/image25.png"/><Relationship Id="rId28" Type="http://schemas.openxmlformats.org/officeDocument/2006/relationships/image" Target="../media/image26.png"/><Relationship Id="rId29" Type="http://schemas.openxmlformats.org/officeDocument/2006/relationships/image" Target="../media/image27.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slideLayout" Target="../slideLayouts/slideLayout6.xml"/><Relationship Id="rId30" Type="http://schemas.openxmlformats.org/officeDocument/2006/relationships/image" Target="../media/image28.png"/><Relationship Id="rId31" Type="http://schemas.microsoft.com/office/2007/relationships/hdphoto" Target="../media/hdphoto5.wdp"/><Relationship Id="rId32" Type="http://schemas.openxmlformats.org/officeDocument/2006/relationships/image" Target="../media/image29.png"/><Relationship Id="rId9" Type="http://schemas.openxmlformats.org/officeDocument/2006/relationships/image" Target="../media/image11.png"/><Relationship Id="rId6" Type="http://schemas.openxmlformats.org/officeDocument/2006/relationships/notesSlide" Target="../notesSlides/notesSlide4.xml"/><Relationship Id="rId7" Type="http://schemas.openxmlformats.org/officeDocument/2006/relationships/image" Target="../media/image9.png"/><Relationship Id="rId8" Type="http://schemas.openxmlformats.org/officeDocument/2006/relationships/image" Target="../media/image10.png"/><Relationship Id="rId33" Type="http://schemas.microsoft.com/office/2007/relationships/hdphoto" Target="../media/hdphoto6.wdp"/><Relationship Id="rId10" Type="http://schemas.openxmlformats.org/officeDocument/2006/relationships/image" Target="../media/image12.png"/><Relationship Id="rId11" Type="http://schemas.openxmlformats.org/officeDocument/2006/relationships/image" Target="../media/image13.png"/><Relationship Id="rId12" Type="http://schemas.microsoft.com/office/2007/relationships/hdphoto" Target="../media/hdphoto1.wdp"/><Relationship Id="rId13" Type="http://schemas.openxmlformats.org/officeDocument/2006/relationships/image" Target="../media/image14.png"/><Relationship Id="rId14" Type="http://schemas.openxmlformats.org/officeDocument/2006/relationships/image" Target="../media/image15.jpeg"/><Relationship Id="rId15" Type="http://schemas.openxmlformats.org/officeDocument/2006/relationships/image" Target="../media/image16.jpeg"/><Relationship Id="rId16" Type="http://schemas.openxmlformats.org/officeDocument/2006/relationships/image" Target="../media/image17.jpe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jpeg"/><Relationship Id="rId7" Type="http://schemas.openxmlformats.org/officeDocument/2006/relationships/image" Target="../media/image34.png"/><Relationship Id="rId8" Type="http://schemas.openxmlformats.org/officeDocument/2006/relationships/image" Target="../media/image35.jpeg"/><Relationship Id="rId9"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auto">
          <a:xfrm>
            <a:off x="3315956" y="1145512"/>
            <a:ext cx="4843306" cy="3456633"/>
          </a:xfrm>
          <a:prstGeom prst="rect">
            <a:avLst/>
          </a:pr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sp>
        <p:nvSpPr>
          <p:cNvPr id="27649" name="Rectangle 2"/>
          <p:cNvSpPr>
            <a:spLocks noGrp="1" noChangeArrowheads="1"/>
          </p:cNvSpPr>
          <p:nvPr>
            <p:ph type="ctrTitle"/>
          </p:nvPr>
        </p:nvSpPr>
        <p:spPr>
          <a:xfrm>
            <a:off x="3563488" y="2903602"/>
            <a:ext cx="7916007" cy="500203"/>
          </a:xfrm>
        </p:spPr>
        <p:txBody>
          <a:bodyPr/>
          <a:lstStyle/>
          <a:p>
            <a:pPr eaLnBrk="1" hangingPunct="1"/>
            <a:r>
              <a:rPr lang="en-US" sz="3200" b="1" dirty="0"/>
              <a:t>Digital Guardianship of </a:t>
            </a:r>
            <a:r>
              <a:rPr lang="en-US" sz="3200" b="1" dirty="0" smtClean="0"/>
              <a:t/>
            </a:r>
            <a:br>
              <a:rPr lang="en-US" sz="3200" b="1" dirty="0" smtClean="0"/>
            </a:br>
            <a:r>
              <a:rPr lang="en-US" sz="3200" b="1" dirty="0" smtClean="0"/>
              <a:t>Mobile </a:t>
            </a:r>
            <a:r>
              <a:rPr lang="en-US" sz="3200" b="1" dirty="0"/>
              <a:t>Era</a:t>
            </a:r>
            <a:endParaRPr lang="en-US" altLang="en-US" sz="3200" i="1" dirty="0">
              <a:solidFill>
                <a:srgbClr val="FEC721"/>
              </a:solidFill>
              <a:ea typeface="ＭＳ Ｐゴシック" charset="-128"/>
            </a:endParaRPr>
          </a:p>
        </p:txBody>
      </p:sp>
      <p:sp>
        <p:nvSpPr>
          <p:cNvPr id="9" name="Rectangle 2"/>
          <p:cNvSpPr txBox="1">
            <a:spLocks noChangeArrowheads="1"/>
          </p:cNvSpPr>
          <p:nvPr/>
        </p:nvSpPr>
        <p:spPr bwMode="auto">
          <a:xfrm>
            <a:off x="3569397" y="3526975"/>
            <a:ext cx="6030913" cy="50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lnSpc>
                <a:spcPct val="80000"/>
              </a:lnSpc>
              <a:spcBef>
                <a:spcPct val="0"/>
              </a:spcBef>
              <a:spcAft>
                <a:spcPct val="0"/>
              </a:spcAft>
              <a:defRPr sz="3500">
                <a:solidFill>
                  <a:schemeClr val="bg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2200">
                <a:solidFill>
                  <a:srgbClr val="008AC0"/>
                </a:solidFill>
                <a:latin typeface="Arial" charset="0"/>
              </a:defRPr>
            </a:lvl6pPr>
            <a:lvl7pPr marL="914400" algn="l" rtl="0" eaLnBrk="1" fontAlgn="base" hangingPunct="1">
              <a:lnSpc>
                <a:spcPct val="90000"/>
              </a:lnSpc>
              <a:spcBef>
                <a:spcPct val="0"/>
              </a:spcBef>
              <a:spcAft>
                <a:spcPct val="0"/>
              </a:spcAft>
              <a:defRPr sz="2200">
                <a:solidFill>
                  <a:srgbClr val="008AC0"/>
                </a:solidFill>
                <a:latin typeface="Arial" charset="0"/>
              </a:defRPr>
            </a:lvl7pPr>
            <a:lvl8pPr marL="1371600" algn="l" rtl="0" eaLnBrk="1" fontAlgn="base" hangingPunct="1">
              <a:lnSpc>
                <a:spcPct val="90000"/>
              </a:lnSpc>
              <a:spcBef>
                <a:spcPct val="0"/>
              </a:spcBef>
              <a:spcAft>
                <a:spcPct val="0"/>
              </a:spcAft>
              <a:defRPr sz="2200">
                <a:solidFill>
                  <a:srgbClr val="008AC0"/>
                </a:solidFill>
                <a:latin typeface="Arial" charset="0"/>
              </a:defRPr>
            </a:lvl8pPr>
            <a:lvl9pPr marL="1828800" algn="l" rtl="0" eaLnBrk="1" fontAlgn="base" hangingPunct="1">
              <a:lnSpc>
                <a:spcPct val="90000"/>
              </a:lnSpc>
              <a:spcBef>
                <a:spcPct val="0"/>
              </a:spcBef>
              <a:spcAft>
                <a:spcPct val="0"/>
              </a:spcAft>
              <a:defRPr sz="2200">
                <a:solidFill>
                  <a:srgbClr val="008AC0"/>
                </a:solidFill>
                <a:latin typeface="Arial" charset="0"/>
              </a:defRPr>
            </a:lvl9pPr>
          </a:lstStyle>
          <a:p>
            <a:pPr eaLnBrk="1" hangingPunct="1"/>
            <a:r>
              <a:rPr lang="en-US" altLang="en-US" sz="2000" kern="0" dirty="0" smtClean="0">
                <a:ea typeface="ＭＳ Ｐゴシック" charset="-128"/>
              </a:rPr>
              <a:t>Christopher Hockings</a:t>
            </a:r>
          </a:p>
          <a:p>
            <a:pPr eaLnBrk="1" hangingPunct="1"/>
            <a:r>
              <a:rPr lang="en-US" altLang="en-US" sz="2000" i="1" kern="0" dirty="0" smtClean="0">
                <a:ea typeface="ＭＳ Ｐゴシック" charset="-128"/>
              </a:rPr>
              <a:t>IBM Master Inventor</a:t>
            </a:r>
          </a:p>
        </p:txBody>
      </p:sp>
      <p:pic>
        <p:nvPicPr>
          <p:cNvPr id="10" name="Picture 9" descr="ibm-solutionsConnect.png"/>
          <p:cNvPicPr>
            <a:picLocks noChangeAspect="1"/>
          </p:cNvPicPr>
          <p:nvPr/>
        </p:nvPicPr>
        <p:blipFill>
          <a:blip r:embed="rId3"/>
          <a:stretch>
            <a:fillRect/>
          </a:stretch>
        </p:blipFill>
        <p:spPr>
          <a:xfrm>
            <a:off x="3634739" y="2156564"/>
            <a:ext cx="4564381" cy="3052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bwMode="auto">
          <a:xfrm>
            <a:off x="6421582" y="932574"/>
            <a:ext cx="2341053" cy="3296526"/>
          </a:xfrm>
          <a:prstGeom prst="rect">
            <a:avLst/>
          </a:prstGeom>
          <a:solidFill>
            <a:srgbClr val="159E9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sp>
        <p:nvSpPr>
          <p:cNvPr id="10242" name="Title 1"/>
          <p:cNvSpPr>
            <a:spLocks noGrp="1"/>
          </p:cNvSpPr>
          <p:nvPr>
            <p:ph type="title"/>
          </p:nvPr>
        </p:nvSpPr>
        <p:spPr>
          <a:xfrm>
            <a:off x="240230" y="187784"/>
            <a:ext cx="7514474" cy="411128"/>
          </a:xfrm>
        </p:spPr>
        <p:txBody>
          <a:bodyPr/>
          <a:lstStyle/>
          <a:p>
            <a:r>
              <a:rPr lang="en-AU" b="1" dirty="0" smtClean="0">
                <a:solidFill>
                  <a:srgbClr val="159E91"/>
                </a:solidFill>
                <a:latin typeface="Arial" charset="0"/>
                <a:ea typeface="ＭＳ Ｐゴシック" charset="0"/>
              </a:rPr>
              <a:t>Securing a mobile app is a multi-faceted problem</a:t>
            </a:r>
            <a:endParaRPr lang="en-AU" b="1" dirty="0">
              <a:solidFill>
                <a:srgbClr val="159E91"/>
              </a:solidFill>
              <a:latin typeface="Arial" charset="0"/>
              <a:ea typeface="ＭＳ Ｐゴシック" charset="0"/>
            </a:endParaRPr>
          </a:p>
        </p:txBody>
      </p:sp>
      <p:sp>
        <p:nvSpPr>
          <p:cNvPr id="10243" name="Content Placeholder 2"/>
          <p:cNvSpPr>
            <a:spLocks noGrp="1"/>
          </p:cNvSpPr>
          <p:nvPr>
            <p:ph idx="1"/>
          </p:nvPr>
        </p:nvSpPr>
        <p:spPr>
          <a:xfrm>
            <a:off x="152399" y="1552342"/>
            <a:ext cx="6185216" cy="1731289"/>
          </a:xfrm>
        </p:spPr>
        <p:txBody>
          <a:bodyPr/>
          <a:lstStyle/>
          <a:p>
            <a:pPr marL="346075" lvl="1" indent="0" algn="ctr">
              <a:buNone/>
            </a:pPr>
            <a:r>
              <a:rPr lang="en-AU" sz="1800" dirty="0" smtClean="0">
                <a:latin typeface="Arial" charset="0"/>
              </a:rPr>
              <a:t>The </a:t>
            </a:r>
            <a:r>
              <a:rPr lang="en-AU" sz="1800" b="1" dirty="0" smtClean="0">
                <a:latin typeface="Arial" charset="0"/>
              </a:rPr>
              <a:t>user</a:t>
            </a:r>
            <a:r>
              <a:rPr lang="en-AU" sz="1800" dirty="0" smtClean="0">
                <a:latin typeface="Arial" charset="0"/>
              </a:rPr>
              <a:t> is performing a </a:t>
            </a:r>
            <a:r>
              <a:rPr lang="en-AU" sz="1800" b="1" dirty="0" smtClean="0">
                <a:latin typeface="Arial" charset="0"/>
              </a:rPr>
              <a:t>transaction</a:t>
            </a:r>
            <a:r>
              <a:rPr lang="en-AU" sz="1800" dirty="0" smtClean="0">
                <a:latin typeface="Arial" charset="0"/>
              </a:rPr>
              <a:t>, on a </a:t>
            </a:r>
            <a:r>
              <a:rPr lang="en-AU" sz="1800" b="1" dirty="0" smtClean="0">
                <a:latin typeface="Arial" charset="0"/>
              </a:rPr>
              <a:t>device</a:t>
            </a:r>
            <a:r>
              <a:rPr lang="en-AU" sz="1800" dirty="0" smtClean="0">
                <a:latin typeface="Arial" charset="0"/>
              </a:rPr>
              <a:t> that’s known to be theirs, using an </a:t>
            </a:r>
            <a:r>
              <a:rPr lang="en-AU" sz="1800" b="1" dirty="0" smtClean="0">
                <a:latin typeface="Arial" charset="0"/>
              </a:rPr>
              <a:t>App</a:t>
            </a:r>
            <a:r>
              <a:rPr lang="en-AU" sz="1800" dirty="0" smtClean="0">
                <a:latin typeface="Arial" charset="0"/>
              </a:rPr>
              <a:t> that we built and delivered through a reputable </a:t>
            </a:r>
            <a:r>
              <a:rPr lang="en-AU" sz="1800" b="1" dirty="0" smtClean="0">
                <a:latin typeface="Arial" charset="0"/>
              </a:rPr>
              <a:t>App</a:t>
            </a:r>
            <a:r>
              <a:rPr lang="en-AU" sz="1800" dirty="0" smtClean="0">
                <a:latin typeface="Arial" charset="0"/>
              </a:rPr>
              <a:t> </a:t>
            </a:r>
            <a:r>
              <a:rPr lang="en-AU" sz="1800" b="1" dirty="0" smtClean="0">
                <a:latin typeface="Arial" charset="0"/>
              </a:rPr>
              <a:t>Store</a:t>
            </a:r>
            <a:endParaRPr lang="en-AU" sz="1800" dirty="0" smtClean="0">
              <a:latin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8543" y="1072917"/>
            <a:ext cx="2080378" cy="303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373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 name="タイトル 1"/>
          <p:cNvSpPr>
            <a:spLocks noGrp="1"/>
          </p:cNvSpPr>
          <p:nvPr>
            <p:ph type="title"/>
          </p:nvPr>
        </p:nvSpPr>
        <p:spPr>
          <a:xfrm>
            <a:off x="182563" y="164335"/>
            <a:ext cx="8685212" cy="395288"/>
          </a:xfrm>
        </p:spPr>
        <p:txBody>
          <a:bodyPr/>
          <a:lstStyle/>
          <a:p>
            <a:r>
              <a:rPr lang="en-US" altLang="ja-JP" b="1" dirty="0" smtClean="0">
                <a:solidFill>
                  <a:srgbClr val="159E91"/>
                </a:solidFill>
              </a:rPr>
              <a:t>Behavioral </a:t>
            </a:r>
            <a:r>
              <a:rPr lang="en-US" altLang="ja-JP" b="1" dirty="0">
                <a:solidFill>
                  <a:srgbClr val="159E91"/>
                </a:solidFill>
              </a:rPr>
              <a:t>A</a:t>
            </a:r>
            <a:r>
              <a:rPr lang="en-US" altLang="ja-JP" b="1" dirty="0" smtClean="0">
                <a:solidFill>
                  <a:srgbClr val="159E91"/>
                </a:solidFill>
              </a:rPr>
              <a:t>uthentication using Wearable(s)</a:t>
            </a:r>
            <a:endParaRPr kumimoji="1" lang="ja-JP" altLang="en-US" b="1" dirty="0">
              <a:solidFill>
                <a:srgbClr val="159E91"/>
              </a:solidFill>
            </a:endParaRPr>
          </a:p>
        </p:txBody>
      </p:sp>
      <p:sp>
        <p:nvSpPr>
          <p:cNvPr id="257" name="正方形/長方形 16"/>
          <p:cNvSpPr/>
          <p:nvPr/>
        </p:nvSpPr>
        <p:spPr bwMode="auto">
          <a:xfrm>
            <a:off x="556866" y="899254"/>
            <a:ext cx="2520280" cy="149434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200" b="0" i="0" u="none" strike="noStrike" cap="none" normalizeH="0" baseline="0" smtClean="0">
              <a:ln>
                <a:noFill/>
              </a:ln>
              <a:solidFill>
                <a:srgbClr val="000000"/>
              </a:solidFill>
              <a:effectLst/>
              <a:latin typeface="Arial" pitchFamily="34" charset="0"/>
              <a:ea typeface="MS PGothic" pitchFamily="34" charset="-128"/>
            </a:endParaRPr>
          </a:p>
        </p:txBody>
      </p:sp>
      <p:sp>
        <p:nvSpPr>
          <p:cNvPr id="259" name="正方形/長方形 19"/>
          <p:cNvSpPr/>
          <p:nvPr/>
        </p:nvSpPr>
        <p:spPr bwMode="auto">
          <a:xfrm>
            <a:off x="628874" y="2009407"/>
            <a:ext cx="2376264" cy="264197"/>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altLang="ja-JP" sz="1200" b="0" i="0" u="none" strike="noStrike" cap="none" normalizeH="0" baseline="0" dirty="0" smtClean="0">
                <a:ln>
                  <a:noFill/>
                </a:ln>
                <a:solidFill>
                  <a:srgbClr val="000000"/>
                </a:solidFill>
                <a:effectLst/>
                <a:latin typeface="Arial" pitchFamily="34" charset="0"/>
                <a:ea typeface="MS PGothic" pitchFamily="34" charset="-128"/>
              </a:rPr>
              <a:t>Motion data management</a:t>
            </a:r>
            <a:endParaRPr kumimoji="0" lang="ja-JP" altLang="en-US" sz="1200" b="0" i="0" u="none" strike="noStrike" cap="none" normalizeH="0" baseline="0" dirty="0" smtClean="0">
              <a:ln>
                <a:noFill/>
              </a:ln>
              <a:solidFill>
                <a:srgbClr val="000000"/>
              </a:solidFill>
              <a:effectLst/>
              <a:latin typeface="Arial" pitchFamily="34" charset="0"/>
              <a:ea typeface="MS PGothic" pitchFamily="34" charset="-128"/>
            </a:endParaRPr>
          </a:p>
        </p:txBody>
      </p:sp>
      <p:sp>
        <p:nvSpPr>
          <p:cNvPr id="260" name="正方形/長方形 24"/>
          <p:cNvSpPr/>
          <p:nvPr/>
        </p:nvSpPr>
        <p:spPr bwMode="auto">
          <a:xfrm>
            <a:off x="1877626" y="973120"/>
            <a:ext cx="1127512" cy="44122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pPr>
            <a:r>
              <a:rPr kumimoji="0" lang="en-US" altLang="ja-JP" sz="1200" dirty="0" smtClean="0">
                <a:solidFill>
                  <a:srgbClr val="000000"/>
                </a:solidFill>
                <a:latin typeface="Arial" pitchFamily="34" charset="0"/>
                <a:ea typeface="MS PGothic" pitchFamily="34" charset="-128"/>
              </a:rPr>
              <a:t>Input</a:t>
            </a:r>
          </a:p>
          <a:p>
            <a:pPr algn="ctr" defTabSz="457200" fontAlgn="base">
              <a:spcBef>
                <a:spcPct val="0"/>
              </a:spcBef>
              <a:spcAft>
                <a:spcPct val="0"/>
              </a:spcAft>
              <a:buClr>
                <a:srgbClr val="000000"/>
              </a:buClr>
              <a:buSzPct val="100000"/>
            </a:pPr>
            <a:r>
              <a:rPr kumimoji="0" lang="en-US" altLang="ja-JP" sz="1200" b="0" i="0" u="none" strike="noStrike" cap="none" normalizeH="0" baseline="0" dirty="0" smtClean="0">
                <a:ln>
                  <a:noFill/>
                </a:ln>
                <a:solidFill>
                  <a:srgbClr val="000000"/>
                </a:solidFill>
                <a:effectLst/>
                <a:latin typeface="Arial" pitchFamily="34" charset="0"/>
                <a:ea typeface="MS PGothic" pitchFamily="34" charset="-128"/>
              </a:rPr>
              <a:t>(thatch pad)</a:t>
            </a:r>
            <a:endParaRPr kumimoji="0" lang="ja-JP" altLang="en-US" sz="1200" b="0" i="0" u="none" strike="noStrike" cap="none" normalizeH="0" baseline="0" dirty="0" smtClean="0">
              <a:ln>
                <a:noFill/>
              </a:ln>
              <a:solidFill>
                <a:srgbClr val="000000"/>
              </a:solidFill>
              <a:effectLst/>
              <a:latin typeface="Arial" pitchFamily="34" charset="0"/>
              <a:ea typeface="MS PGothic" pitchFamily="34" charset="-128"/>
            </a:endParaRPr>
          </a:p>
        </p:txBody>
      </p:sp>
      <p:sp>
        <p:nvSpPr>
          <p:cNvPr id="261" name="正方形/長方形 25"/>
          <p:cNvSpPr/>
          <p:nvPr/>
        </p:nvSpPr>
        <p:spPr bwMode="auto">
          <a:xfrm>
            <a:off x="636287" y="973120"/>
            <a:ext cx="1144715" cy="44122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pPr>
            <a:r>
              <a:rPr kumimoji="0" lang="en-US" altLang="ja-JP" sz="1200" dirty="0" smtClean="0">
                <a:solidFill>
                  <a:srgbClr val="000000"/>
                </a:solidFill>
                <a:latin typeface="Arial" pitchFamily="34" charset="0"/>
                <a:ea typeface="MS PGothic" pitchFamily="34" charset="-128"/>
              </a:rPr>
              <a:t>Output</a:t>
            </a:r>
          </a:p>
          <a:p>
            <a:pPr algn="ctr" defTabSz="457200" fontAlgn="base">
              <a:spcBef>
                <a:spcPct val="0"/>
              </a:spcBef>
              <a:spcAft>
                <a:spcPct val="0"/>
              </a:spcAft>
              <a:buClr>
                <a:srgbClr val="000000"/>
              </a:buClr>
              <a:buSzPct val="100000"/>
            </a:pPr>
            <a:r>
              <a:rPr kumimoji="0" lang="en-US" altLang="ja-JP" sz="1200" dirty="0" smtClean="0">
                <a:solidFill>
                  <a:srgbClr val="000000"/>
                </a:solidFill>
                <a:latin typeface="Arial" pitchFamily="34" charset="0"/>
                <a:ea typeface="MS PGothic" pitchFamily="34" charset="-128"/>
              </a:rPr>
              <a:t>(display)</a:t>
            </a:r>
            <a:br>
              <a:rPr kumimoji="0" lang="en-US" altLang="ja-JP" sz="1200" dirty="0" smtClean="0">
                <a:solidFill>
                  <a:srgbClr val="000000"/>
                </a:solidFill>
                <a:latin typeface="Arial" pitchFamily="34" charset="0"/>
                <a:ea typeface="MS PGothic" pitchFamily="34" charset="-128"/>
              </a:rPr>
            </a:br>
            <a:endParaRPr kumimoji="0" lang="ja-JP" altLang="en-US" sz="1200" b="0" i="0" u="none" strike="noStrike" cap="none" normalizeH="0" baseline="0" dirty="0" smtClean="0">
              <a:ln>
                <a:noFill/>
              </a:ln>
              <a:solidFill>
                <a:srgbClr val="000000"/>
              </a:solidFill>
              <a:effectLst/>
              <a:latin typeface="Arial" pitchFamily="34" charset="0"/>
              <a:ea typeface="MS PGothic" pitchFamily="34" charset="-128"/>
            </a:endParaRPr>
          </a:p>
        </p:txBody>
      </p:sp>
      <p:sp>
        <p:nvSpPr>
          <p:cNvPr id="263" name="正方形/長方形 31"/>
          <p:cNvSpPr/>
          <p:nvPr/>
        </p:nvSpPr>
        <p:spPr bwMode="auto">
          <a:xfrm>
            <a:off x="628874" y="1582194"/>
            <a:ext cx="2376264" cy="264197"/>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altLang="ja-JP" sz="1200" b="0" i="0" u="none" strike="noStrike" cap="none" normalizeH="0" baseline="0" dirty="0" smtClean="0">
                <a:ln>
                  <a:noFill/>
                </a:ln>
                <a:solidFill>
                  <a:srgbClr val="000000"/>
                </a:solidFill>
                <a:effectLst/>
                <a:latin typeface="Arial" pitchFamily="34" charset="0"/>
                <a:ea typeface="MS PGothic" pitchFamily="34" charset="-128"/>
              </a:rPr>
              <a:t>Authentication sequence</a:t>
            </a:r>
            <a:r>
              <a:rPr kumimoji="0" lang="en-US" altLang="ja-JP" sz="1200" b="0" i="0" u="none" strike="noStrike" cap="none" normalizeH="0" dirty="0" smtClean="0">
                <a:ln>
                  <a:noFill/>
                </a:ln>
                <a:solidFill>
                  <a:srgbClr val="000000"/>
                </a:solidFill>
                <a:effectLst/>
                <a:latin typeface="Arial" pitchFamily="34" charset="0"/>
                <a:ea typeface="MS PGothic" pitchFamily="34" charset="-128"/>
              </a:rPr>
              <a:t> control</a:t>
            </a:r>
            <a:endParaRPr kumimoji="0" lang="ja-JP" altLang="en-US" sz="1200" b="0" i="0" u="none" strike="noStrike" cap="none" normalizeH="0" baseline="0" dirty="0" smtClean="0">
              <a:ln>
                <a:noFill/>
              </a:ln>
              <a:solidFill>
                <a:srgbClr val="000000"/>
              </a:solidFill>
              <a:effectLst/>
              <a:latin typeface="Arial" pitchFamily="34" charset="0"/>
              <a:ea typeface="MS PGothic" pitchFamily="34" charset="-128"/>
            </a:endParaRPr>
          </a:p>
        </p:txBody>
      </p:sp>
      <p:sp>
        <p:nvSpPr>
          <p:cNvPr id="265" name="正方形/長方形 63"/>
          <p:cNvSpPr/>
          <p:nvPr/>
        </p:nvSpPr>
        <p:spPr bwMode="auto">
          <a:xfrm>
            <a:off x="4925429" y="1899784"/>
            <a:ext cx="1437209" cy="49609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altLang="ja-JP" sz="1200" b="0" i="0" u="none" strike="noStrike" cap="none" normalizeH="0" baseline="0" dirty="0" smtClean="0">
                <a:ln>
                  <a:noFill/>
                </a:ln>
                <a:solidFill>
                  <a:srgbClr val="000000"/>
                </a:solidFill>
                <a:effectLst/>
                <a:latin typeface="Arial" pitchFamily="34" charset="0"/>
                <a:ea typeface="MS PGothic" pitchFamily="34" charset="-128"/>
              </a:rPr>
              <a:t>Motion data acquisition</a:t>
            </a:r>
            <a:endParaRPr kumimoji="0" lang="ja-JP" altLang="en-US" sz="1200" b="0" i="0" u="none" strike="noStrike" cap="none" normalizeH="0" baseline="0" dirty="0" smtClean="0">
              <a:ln>
                <a:noFill/>
              </a:ln>
              <a:solidFill>
                <a:srgbClr val="000000"/>
              </a:solidFill>
              <a:effectLst/>
              <a:latin typeface="Arial" pitchFamily="34" charset="0"/>
              <a:ea typeface="MS PGothic" pitchFamily="34" charset="-128"/>
            </a:endParaRPr>
          </a:p>
        </p:txBody>
      </p:sp>
      <p:sp>
        <p:nvSpPr>
          <p:cNvPr id="266" name="正方形/長方形 64"/>
          <p:cNvSpPr/>
          <p:nvPr/>
        </p:nvSpPr>
        <p:spPr bwMode="auto">
          <a:xfrm>
            <a:off x="6567174" y="1899783"/>
            <a:ext cx="1437209" cy="49609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altLang="ja-JP" sz="1200" b="0" i="0" u="none" strike="noStrike" cap="none" normalizeH="0" baseline="0" dirty="0" smtClean="0">
                <a:ln>
                  <a:noFill/>
                </a:ln>
                <a:solidFill>
                  <a:srgbClr val="000000"/>
                </a:solidFill>
                <a:effectLst/>
                <a:latin typeface="Arial" pitchFamily="34" charset="0"/>
                <a:ea typeface="MS PGothic" pitchFamily="34" charset="-128"/>
              </a:rPr>
              <a:t>Motion data validation</a:t>
            </a:r>
            <a:endParaRPr kumimoji="0" lang="ja-JP" altLang="en-US" sz="1200" b="0" i="0" u="none" strike="noStrike" cap="none" normalizeH="0" baseline="0" dirty="0" smtClean="0">
              <a:ln>
                <a:noFill/>
              </a:ln>
              <a:solidFill>
                <a:srgbClr val="000000"/>
              </a:solidFill>
              <a:effectLst/>
              <a:latin typeface="Arial" pitchFamily="34" charset="0"/>
              <a:ea typeface="MS PGothic" pitchFamily="34" charset="-128"/>
            </a:endParaRPr>
          </a:p>
        </p:txBody>
      </p:sp>
      <p:sp>
        <p:nvSpPr>
          <p:cNvPr id="267" name="円柱 66"/>
          <p:cNvSpPr/>
          <p:nvPr/>
        </p:nvSpPr>
        <p:spPr bwMode="auto">
          <a:xfrm>
            <a:off x="6943814" y="789631"/>
            <a:ext cx="1228585" cy="796923"/>
          </a:xfrm>
          <a:prstGeom prst="can">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altLang="ja-JP" sz="1200" dirty="0" smtClean="0">
                <a:solidFill>
                  <a:srgbClr val="000000"/>
                </a:solidFill>
                <a:latin typeface="Arial" pitchFamily="34" charset="0"/>
                <a:ea typeface="MS PGothic" pitchFamily="34" charset="-128"/>
              </a:rPr>
              <a:t>Device management </a:t>
            </a:r>
            <a:r>
              <a:rPr kumimoji="0" lang="en-US" altLang="ja-JP" sz="1200" b="0" i="0" u="none" strike="noStrike" cap="none" normalizeH="0" baseline="0" dirty="0" smtClean="0">
                <a:ln>
                  <a:noFill/>
                </a:ln>
                <a:solidFill>
                  <a:srgbClr val="000000"/>
                </a:solidFill>
                <a:effectLst/>
                <a:latin typeface="Arial" pitchFamily="34" charset="0"/>
                <a:ea typeface="MS PGothic" pitchFamily="34" charset="-128"/>
              </a:rPr>
              <a:t>DB</a:t>
            </a:r>
            <a:endParaRPr kumimoji="0" lang="ja-JP" altLang="en-US" sz="1200" b="0" i="0" u="none" strike="noStrike" cap="none" normalizeH="0" baseline="0" dirty="0" smtClean="0">
              <a:ln>
                <a:noFill/>
              </a:ln>
              <a:solidFill>
                <a:srgbClr val="000000"/>
              </a:solidFill>
              <a:effectLst/>
              <a:latin typeface="Arial" pitchFamily="34" charset="0"/>
              <a:ea typeface="MS PGothic" pitchFamily="34" charset="-128"/>
            </a:endParaRPr>
          </a:p>
        </p:txBody>
      </p:sp>
      <p:sp>
        <p:nvSpPr>
          <p:cNvPr id="268" name="正方形/長方形 75"/>
          <p:cNvSpPr/>
          <p:nvPr/>
        </p:nvSpPr>
        <p:spPr bwMode="auto">
          <a:xfrm>
            <a:off x="4910991" y="863498"/>
            <a:ext cx="1224136" cy="870528"/>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altLang="ja-JP" sz="1200" b="0" i="0" u="none" strike="noStrike" cap="none" normalizeH="0" baseline="0" dirty="0" smtClean="0">
                <a:ln>
                  <a:noFill/>
                </a:ln>
                <a:solidFill>
                  <a:srgbClr val="000000"/>
                </a:solidFill>
                <a:effectLst/>
                <a:latin typeface="Arial" pitchFamily="34" charset="0"/>
                <a:ea typeface="MS PGothic" pitchFamily="34" charset="-128"/>
              </a:rPr>
              <a:t>Authentication</a:t>
            </a: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altLang="ja-JP" sz="1200" dirty="0" smtClean="0">
                <a:solidFill>
                  <a:srgbClr val="000000"/>
                </a:solidFill>
                <a:latin typeface="Arial" pitchFamily="34" charset="0"/>
                <a:ea typeface="MS PGothic" pitchFamily="34" charset="-128"/>
              </a:rPr>
              <a:t>Sequence management</a:t>
            </a:r>
            <a:endParaRPr kumimoji="0" lang="ja-JP" altLang="en-US" sz="1200" b="0" i="0" u="none" strike="noStrike" cap="none" normalizeH="0" baseline="0" dirty="0" smtClean="0">
              <a:ln>
                <a:noFill/>
              </a:ln>
              <a:solidFill>
                <a:srgbClr val="000000"/>
              </a:solidFill>
              <a:effectLst/>
              <a:latin typeface="Arial" pitchFamily="34" charset="0"/>
              <a:ea typeface="MS PGothic" pitchFamily="34" charset="-128"/>
            </a:endParaRPr>
          </a:p>
        </p:txBody>
      </p:sp>
      <p:cxnSp>
        <p:nvCxnSpPr>
          <p:cNvPr id="271" name="直線矢印コネクタ 81"/>
          <p:cNvCxnSpPr>
            <a:stCxn id="259" idx="3"/>
            <a:endCxn id="265" idx="1"/>
          </p:cNvCxnSpPr>
          <p:nvPr/>
        </p:nvCxnSpPr>
        <p:spPr bwMode="auto">
          <a:xfrm>
            <a:off x="3005138" y="2141506"/>
            <a:ext cx="1920291" cy="632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2" name="直線矢印コネクタ 83"/>
          <p:cNvCxnSpPr>
            <a:stCxn id="263" idx="3"/>
            <a:endCxn id="268" idx="1"/>
          </p:cNvCxnSpPr>
          <p:nvPr/>
        </p:nvCxnSpPr>
        <p:spPr bwMode="auto">
          <a:xfrm flipV="1">
            <a:off x="3005138" y="1298762"/>
            <a:ext cx="1905853" cy="415531"/>
          </a:xfrm>
          <a:prstGeom prst="straightConnector1">
            <a:avLst/>
          </a:prstGeom>
          <a:solidFill>
            <a:srgbClr val="00B8FF"/>
          </a:solidFill>
          <a:ln w="9525"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3" name="直線矢印コネクタ 87"/>
          <p:cNvCxnSpPr>
            <a:endCxn id="261" idx="2"/>
          </p:cNvCxnSpPr>
          <p:nvPr/>
        </p:nvCxnSpPr>
        <p:spPr bwMode="auto">
          <a:xfrm flipV="1">
            <a:off x="1208645" y="1414343"/>
            <a:ext cx="0" cy="167851"/>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4" name="直線矢印コネクタ 89"/>
          <p:cNvCxnSpPr>
            <a:endCxn id="260" idx="2"/>
          </p:cNvCxnSpPr>
          <p:nvPr/>
        </p:nvCxnSpPr>
        <p:spPr bwMode="auto">
          <a:xfrm flipV="1">
            <a:off x="2441382" y="1414343"/>
            <a:ext cx="0" cy="167851"/>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5" name="直線矢印コネクタ 93"/>
          <p:cNvCxnSpPr>
            <a:stCxn id="263" idx="2"/>
            <a:endCxn id="259" idx="0"/>
          </p:cNvCxnSpPr>
          <p:nvPr/>
        </p:nvCxnSpPr>
        <p:spPr bwMode="auto">
          <a:xfrm>
            <a:off x="1817006" y="1846391"/>
            <a:ext cx="0" cy="163016"/>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 name="正方形/長方形 99"/>
          <p:cNvSpPr/>
          <p:nvPr/>
        </p:nvSpPr>
        <p:spPr bwMode="auto">
          <a:xfrm>
            <a:off x="547728" y="2778944"/>
            <a:ext cx="2520280" cy="1496648"/>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200" b="0" i="0" u="none" strike="noStrike" cap="none" normalizeH="0" baseline="0" smtClean="0">
              <a:ln>
                <a:noFill/>
              </a:ln>
              <a:solidFill>
                <a:srgbClr val="000000"/>
              </a:solidFill>
              <a:effectLst/>
              <a:latin typeface="Arial" pitchFamily="34" charset="0"/>
              <a:ea typeface="MS PGothic" pitchFamily="34" charset="-128"/>
            </a:endParaRPr>
          </a:p>
        </p:txBody>
      </p:sp>
      <p:sp>
        <p:nvSpPr>
          <p:cNvPr id="278" name="正方形/長方形 101"/>
          <p:cNvSpPr/>
          <p:nvPr/>
        </p:nvSpPr>
        <p:spPr bwMode="auto">
          <a:xfrm>
            <a:off x="619736" y="3889096"/>
            <a:ext cx="2376264" cy="264197"/>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pPr>
            <a:r>
              <a:rPr kumimoji="0" lang="en-US" altLang="ja-JP" sz="1200" dirty="0">
                <a:solidFill>
                  <a:srgbClr val="000000"/>
                </a:solidFill>
                <a:latin typeface="Arial" pitchFamily="34" charset="0"/>
                <a:ea typeface="MS PGothic" pitchFamily="34" charset="-128"/>
              </a:rPr>
              <a:t>Motion data management</a:t>
            </a:r>
            <a:endParaRPr kumimoji="0" lang="ja-JP" altLang="en-US" sz="1200" dirty="0">
              <a:solidFill>
                <a:srgbClr val="000000"/>
              </a:solidFill>
              <a:latin typeface="Arial" pitchFamily="34" charset="0"/>
              <a:ea typeface="MS PGothic" pitchFamily="34" charset="-128"/>
            </a:endParaRPr>
          </a:p>
        </p:txBody>
      </p:sp>
      <p:sp>
        <p:nvSpPr>
          <p:cNvPr id="279" name="正方形/長方形 102"/>
          <p:cNvSpPr/>
          <p:nvPr/>
        </p:nvSpPr>
        <p:spPr bwMode="auto">
          <a:xfrm>
            <a:off x="1868488" y="2852809"/>
            <a:ext cx="1127512" cy="44122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pPr>
            <a:r>
              <a:rPr kumimoji="0" lang="en-US" altLang="ja-JP" sz="1200" b="0" i="0" u="none" strike="noStrike" cap="none" normalizeH="0" baseline="0" dirty="0" smtClean="0">
                <a:ln>
                  <a:noFill/>
                </a:ln>
                <a:solidFill>
                  <a:srgbClr val="000000"/>
                </a:solidFill>
                <a:effectLst/>
                <a:latin typeface="Arial" pitchFamily="34" charset="0"/>
                <a:ea typeface="MS PGothic" pitchFamily="34" charset="-128"/>
              </a:rPr>
              <a:t>Input</a:t>
            </a:r>
          </a:p>
          <a:p>
            <a:pPr algn="ctr" defTabSz="457200" fontAlgn="base">
              <a:spcBef>
                <a:spcPct val="0"/>
              </a:spcBef>
              <a:spcAft>
                <a:spcPct val="0"/>
              </a:spcAft>
              <a:buClr>
                <a:srgbClr val="000000"/>
              </a:buClr>
              <a:buSzPct val="100000"/>
            </a:pPr>
            <a:r>
              <a:rPr kumimoji="0" lang="en-US" altLang="ja-JP" sz="1200" dirty="0" smtClean="0">
                <a:solidFill>
                  <a:srgbClr val="000000"/>
                </a:solidFill>
                <a:latin typeface="Arial" pitchFamily="34" charset="0"/>
                <a:ea typeface="MS PGothic" pitchFamily="34" charset="-128"/>
              </a:rPr>
              <a:t>(thatch pad) </a:t>
            </a:r>
            <a:endParaRPr kumimoji="0" lang="ja-JP" altLang="en-US" sz="1200" b="0" i="0" u="none" strike="noStrike" cap="none" normalizeH="0" baseline="0" dirty="0" smtClean="0">
              <a:ln>
                <a:noFill/>
              </a:ln>
              <a:solidFill>
                <a:srgbClr val="000000"/>
              </a:solidFill>
              <a:effectLst/>
              <a:latin typeface="Arial" pitchFamily="34" charset="0"/>
              <a:ea typeface="MS PGothic" pitchFamily="34" charset="-128"/>
            </a:endParaRPr>
          </a:p>
        </p:txBody>
      </p:sp>
      <p:sp>
        <p:nvSpPr>
          <p:cNvPr id="280" name="正方形/長方形 103"/>
          <p:cNvSpPr/>
          <p:nvPr/>
        </p:nvSpPr>
        <p:spPr bwMode="auto">
          <a:xfrm>
            <a:off x="627149" y="2852809"/>
            <a:ext cx="1144715" cy="44122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pPr>
            <a:r>
              <a:rPr kumimoji="0" lang="en-US" altLang="ja-JP" sz="1200" dirty="0" smtClean="0">
                <a:solidFill>
                  <a:srgbClr val="000000"/>
                </a:solidFill>
                <a:latin typeface="Arial" pitchFamily="34" charset="0"/>
                <a:ea typeface="MS PGothic" pitchFamily="34" charset="-128"/>
              </a:rPr>
              <a:t>Output</a:t>
            </a:r>
          </a:p>
          <a:p>
            <a:pPr algn="ctr" defTabSz="457200" fontAlgn="base">
              <a:spcBef>
                <a:spcPct val="0"/>
              </a:spcBef>
              <a:spcAft>
                <a:spcPct val="0"/>
              </a:spcAft>
              <a:buClr>
                <a:srgbClr val="000000"/>
              </a:buClr>
              <a:buSzPct val="100000"/>
            </a:pPr>
            <a:r>
              <a:rPr kumimoji="0" lang="en-US" altLang="ja-JP" sz="1200" b="0" i="0" u="none" strike="noStrike" cap="none" normalizeH="0" baseline="0" dirty="0" smtClean="0">
                <a:ln>
                  <a:noFill/>
                </a:ln>
                <a:solidFill>
                  <a:srgbClr val="000000"/>
                </a:solidFill>
                <a:effectLst/>
                <a:latin typeface="Arial" pitchFamily="34" charset="0"/>
                <a:ea typeface="MS PGothic" pitchFamily="34" charset="-128"/>
              </a:rPr>
              <a:t>(display)</a:t>
            </a:r>
            <a:endParaRPr kumimoji="0" lang="ja-JP" altLang="en-US" sz="1200" b="0" i="0" u="none" strike="noStrike" cap="none" normalizeH="0" baseline="0" dirty="0" smtClean="0">
              <a:ln>
                <a:noFill/>
              </a:ln>
              <a:solidFill>
                <a:srgbClr val="000000"/>
              </a:solidFill>
              <a:effectLst/>
              <a:latin typeface="Arial" pitchFamily="34" charset="0"/>
              <a:ea typeface="MS PGothic" pitchFamily="34" charset="-128"/>
            </a:endParaRPr>
          </a:p>
        </p:txBody>
      </p:sp>
      <p:sp>
        <p:nvSpPr>
          <p:cNvPr id="281" name="テキスト ボックス 104"/>
          <p:cNvSpPr txBox="1"/>
          <p:nvPr/>
        </p:nvSpPr>
        <p:spPr>
          <a:xfrm>
            <a:off x="518503" y="2501944"/>
            <a:ext cx="780983" cy="276999"/>
          </a:xfrm>
          <a:prstGeom prst="rect">
            <a:avLst/>
          </a:prstGeom>
          <a:noFill/>
        </p:spPr>
        <p:txBody>
          <a:bodyPr wrap="none" rtlCol="0">
            <a:spAutoFit/>
          </a:bodyPr>
          <a:lstStyle/>
          <a:p>
            <a:r>
              <a:rPr kumimoji="1" lang="en-US" altLang="ja-JP" sz="1200" dirty="0" smtClean="0"/>
              <a:t>Device </a:t>
            </a:r>
            <a:r>
              <a:rPr lang="en-US" altLang="ja-JP" sz="1200" dirty="0" smtClean="0"/>
              <a:t>2</a:t>
            </a:r>
            <a:endParaRPr kumimoji="1" lang="ja-JP" altLang="en-US" sz="1200" dirty="0"/>
          </a:p>
        </p:txBody>
      </p:sp>
      <p:sp>
        <p:nvSpPr>
          <p:cNvPr id="282" name="正方形/長方形 105"/>
          <p:cNvSpPr/>
          <p:nvPr/>
        </p:nvSpPr>
        <p:spPr bwMode="auto">
          <a:xfrm>
            <a:off x="619736" y="3461883"/>
            <a:ext cx="2376264" cy="264197"/>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pPr>
            <a:r>
              <a:rPr kumimoji="0" lang="en-US" altLang="ja-JP" sz="1200" dirty="0">
                <a:solidFill>
                  <a:srgbClr val="000000"/>
                </a:solidFill>
                <a:latin typeface="Arial" pitchFamily="34" charset="0"/>
                <a:ea typeface="MS PGothic" pitchFamily="34" charset="-128"/>
              </a:rPr>
              <a:t>Authentication sequence control</a:t>
            </a:r>
            <a:endParaRPr kumimoji="0" lang="ja-JP" altLang="en-US" sz="1200" dirty="0">
              <a:solidFill>
                <a:srgbClr val="000000"/>
              </a:solidFill>
              <a:latin typeface="Arial" pitchFamily="34" charset="0"/>
              <a:ea typeface="MS PGothic" pitchFamily="34" charset="-128"/>
            </a:endParaRPr>
          </a:p>
        </p:txBody>
      </p:sp>
      <p:cxnSp>
        <p:nvCxnSpPr>
          <p:cNvPr id="286" name="直線矢印コネクタ 109"/>
          <p:cNvCxnSpPr>
            <a:endCxn id="280" idx="2"/>
          </p:cNvCxnSpPr>
          <p:nvPr/>
        </p:nvCxnSpPr>
        <p:spPr bwMode="auto">
          <a:xfrm flipV="1">
            <a:off x="1199507" y="3294032"/>
            <a:ext cx="0" cy="167851"/>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 name="直線矢印コネクタ 110"/>
          <p:cNvCxnSpPr>
            <a:endCxn id="279" idx="2"/>
          </p:cNvCxnSpPr>
          <p:nvPr/>
        </p:nvCxnSpPr>
        <p:spPr bwMode="auto">
          <a:xfrm flipV="1">
            <a:off x="2432244" y="3294032"/>
            <a:ext cx="0" cy="167851"/>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 name="直線矢印コネクタ 111"/>
          <p:cNvCxnSpPr>
            <a:stCxn id="282" idx="2"/>
            <a:endCxn id="278" idx="0"/>
          </p:cNvCxnSpPr>
          <p:nvPr/>
        </p:nvCxnSpPr>
        <p:spPr bwMode="auto">
          <a:xfrm>
            <a:off x="1807868" y="3726080"/>
            <a:ext cx="0" cy="163016"/>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9" name="直線矢印コネクタ 112"/>
          <p:cNvCxnSpPr>
            <a:stCxn id="282" idx="3"/>
            <a:endCxn id="268" idx="1"/>
          </p:cNvCxnSpPr>
          <p:nvPr/>
        </p:nvCxnSpPr>
        <p:spPr bwMode="auto">
          <a:xfrm flipV="1">
            <a:off x="2996000" y="1298762"/>
            <a:ext cx="1914991" cy="2295220"/>
          </a:xfrm>
          <a:prstGeom prst="straightConnector1">
            <a:avLst/>
          </a:prstGeom>
          <a:solidFill>
            <a:srgbClr val="00B8FF"/>
          </a:solidFill>
          <a:ln w="9525"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 name="直線矢印コネクタ 115"/>
          <p:cNvCxnSpPr>
            <a:stCxn id="278" idx="3"/>
            <a:endCxn id="265" idx="1"/>
          </p:cNvCxnSpPr>
          <p:nvPr/>
        </p:nvCxnSpPr>
        <p:spPr bwMode="auto">
          <a:xfrm flipV="1">
            <a:off x="2996000" y="2147829"/>
            <a:ext cx="1929429" cy="1873366"/>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1" name="直線矢印コネクタ 133"/>
          <p:cNvCxnSpPr/>
          <p:nvPr/>
        </p:nvCxnSpPr>
        <p:spPr bwMode="auto">
          <a:xfrm flipV="1">
            <a:off x="6362638" y="2248324"/>
            <a:ext cx="204536" cy="1"/>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2" name="直線矢印コネクタ 136"/>
          <p:cNvCxnSpPr>
            <a:stCxn id="268" idx="3"/>
            <a:endCxn id="267" idx="2"/>
          </p:cNvCxnSpPr>
          <p:nvPr/>
        </p:nvCxnSpPr>
        <p:spPr bwMode="auto">
          <a:xfrm flipV="1">
            <a:off x="6135127" y="1188093"/>
            <a:ext cx="808687" cy="110669"/>
          </a:xfrm>
          <a:prstGeom prst="straightConnector1">
            <a:avLst/>
          </a:prstGeom>
          <a:solidFill>
            <a:srgbClr val="00B8FF"/>
          </a:solidFill>
          <a:ln w="9525" cap="flat" cmpd="sng" algn="ctr">
            <a:solidFill>
              <a:schemeClr val="tx1"/>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3" name="カギ線コネクタ 140"/>
          <p:cNvCxnSpPr>
            <a:stCxn id="266" idx="0"/>
            <a:endCxn id="268" idx="2"/>
          </p:cNvCxnSpPr>
          <p:nvPr/>
        </p:nvCxnSpPr>
        <p:spPr bwMode="auto">
          <a:xfrm rot="16200000" flipV="1">
            <a:off x="6321541" y="935545"/>
            <a:ext cx="165757" cy="1762720"/>
          </a:xfrm>
          <a:prstGeom prst="bentConnector3">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4" name="テキスト ボックス 141"/>
          <p:cNvSpPr txBox="1"/>
          <p:nvPr/>
        </p:nvSpPr>
        <p:spPr>
          <a:xfrm>
            <a:off x="6291878" y="1006473"/>
            <a:ext cx="500458" cy="276999"/>
          </a:xfrm>
          <a:prstGeom prst="rect">
            <a:avLst/>
          </a:prstGeom>
          <a:noFill/>
        </p:spPr>
        <p:txBody>
          <a:bodyPr wrap="none" rtlCol="0">
            <a:spAutoFit/>
          </a:bodyPr>
          <a:lstStyle/>
          <a:p>
            <a:r>
              <a:rPr lang="en-US" altLang="ja-JP" sz="1200" dirty="0" smtClean="0"/>
              <a:t>r</a:t>
            </a:r>
            <a:r>
              <a:rPr kumimoji="1" lang="en-US" altLang="ja-JP" sz="1200" dirty="0" smtClean="0"/>
              <a:t>efer</a:t>
            </a:r>
          </a:p>
        </p:txBody>
      </p:sp>
      <p:sp>
        <p:nvSpPr>
          <p:cNvPr id="295" name="四角形吹き出し 162"/>
          <p:cNvSpPr/>
          <p:nvPr/>
        </p:nvSpPr>
        <p:spPr bwMode="auto">
          <a:xfrm>
            <a:off x="5148063" y="2693868"/>
            <a:ext cx="3559637" cy="2153157"/>
          </a:xfrm>
          <a:prstGeom prst="wedgeRectCallout">
            <a:avLst>
              <a:gd name="adj1" fmla="val -3579"/>
              <a:gd name="adj2" fmla="val -70771"/>
            </a:avLst>
          </a:prstGeom>
          <a:solidFill>
            <a:schemeClr val="bg1"/>
          </a:solidFill>
          <a:ln w="9525" cap="flat" cmpd="sng" algn="ctr">
            <a:solidFill>
              <a:schemeClr val="tx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smtClean="0">
              <a:ln>
                <a:noFill/>
              </a:ln>
              <a:solidFill>
                <a:srgbClr val="000000"/>
              </a:solidFill>
              <a:effectLst/>
              <a:latin typeface="Arial" pitchFamily="34" charset="0"/>
              <a:ea typeface="MS PGothic" pitchFamily="34" charset="-128"/>
            </a:endParaRPr>
          </a:p>
        </p:txBody>
      </p:sp>
      <p:sp>
        <p:nvSpPr>
          <p:cNvPr id="296" name="テキスト ボックス 169"/>
          <p:cNvSpPr txBox="1"/>
          <p:nvPr/>
        </p:nvSpPr>
        <p:spPr>
          <a:xfrm>
            <a:off x="5292080" y="2758793"/>
            <a:ext cx="3416320" cy="276999"/>
          </a:xfrm>
          <a:prstGeom prst="rect">
            <a:avLst/>
          </a:prstGeom>
          <a:noFill/>
        </p:spPr>
        <p:txBody>
          <a:bodyPr wrap="none" rtlCol="0">
            <a:spAutoFit/>
          </a:bodyPr>
          <a:lstStyle/>
          <a:p>
            <a:r>
              <a:rPr lang="en-US" altLang="ja-JP" sz="1200" dirty="0" smtClean="0"/>
              <a:t>Motion data from device 1 during authentication</a:t>
            </a:r>
            <a:endParaRPr kumimoji="1" lang="ja-JP" altLang="en-US" sz="1200" dirty="0"/>
          </a:p>
        </p:txBody>
      </p:sp>
      <p:sp>
        <p:nvSpPr>
          <p:cNvPr id="297" name="テキスト ボックス 170"/>
          <p:cNvSpPr txBox="1"/>
          <p:nvPr/>
        </p:nvSpPr>
        <p:spPr>
          <a:xfrm>
            <a:off x="5292080" y="3777938"/>
            <a:ext cx="3416320" cy="276999"/>
          </a:xfrm>
          <a:prstGeom prst="rect">
            <a:avLst/>
          </a:prstGeom>
          <a:noFill/>
        </p:spPr>
        <p:txBody>
          <a:bodyPr wrap="none" rtlCol="0">
            <a:spAutoFit/>
          </a:bodyPr>
          <a:lstStyle/>
          <a:p>
            <a:r>
              <a:rPr lang="en-US" altLang="ja-JP" sz="1200" dirty="0"/>
              <a:t>Motion data from device </a:t>
            </a:r>
            <a:r>
              <a:rPr lang="en-US" altLang="ja-JP" sz="1200" dirty="0" smtClean="0"/>
              <a:t>2 </a:t>
            </a:r>
            <a:r>
              <a:rPr lang="en-US" altLang="ja-JP" sz="1200" dirty="0"/>
              <a:t>during authentication</a:t>
            </a:r>
            <a:endParaRPr lang="ja-JP" altLang="en-US" sz="1200" dirty="0"/>
          </a:p>
        </p:txBody>
      </p:sp>
      <p:grpSp>
        <p:nvGrpSpPr>
          <p:cNvPr id="298" name="グループ化 186"/>
          <p:cNvGrpSpPr/>
          <p:nvPr/>
        </p:nvGrpSpPr>
        <p:grpSpPr>
          <a:xfrm>
            <a:off x="5292080" y="3035792"/>
            <a:ext cx="2880320" cy="540400"/>
            <a:chOff x="5652120" y="4282063"/>
            <a:chExt cx="2880320" cy="540400"/>
          </a:xfrm>
        </p:grpSpPr>
        <p:sp>
          <p:nvSpPr>
            <p:cNvPr id="299" name="正方形/長方形 165"/>
            <p:cNvSpPr/>
            <p:nvPr/>
          </p:nvSpPr>
          <p:spPr bwMode="auto">
            <a:xfrm>
              <a:off x="5652120" y="4282063"/>
              <a:ext cx="2880320" cy="540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smtClean="0">
                <a:ln>
                  <a:noFill/>
                </a:ln>
                <a:solidFill>
                  <a:srgbClr val="000000"/>
                </a:solidFill>
                <a:effectLst/>
                <a:latin typeface="Arial" pitchFamily="34" charset="0"/>
                <a:ea typeface="MS PGothic" pitchFamily="34" charset="-128"/>
              </a:endParaRPr>
            </a:p>
          </p:txBody>
        </p:sp>
        <p:cxnSp>
          <p:nvCxnSpPr>
            <p:cNvPr id="300" name="直線矢印コネクタ 181"/>
            <p:cNvCxnSpPr/>
            <p:nvPr/>
          </p:nvCxnSpPr>
          <p:spPr bwMode="auto">
            <a:xfrm>
              <a:off x="5724128" y="4564623"/>
              <a:ext cx="2736304" cy="5471"/>
            </a:xfrm>
            <a:prstGeom prst="straightConnector1">
              <a:avLst/>
            </a:prstGeom>
            <a:solidFill>
              <a:srgbClr val="00B8FF"/>
            </a:solidFill>
            <a:ln w="9525" cap="flat" cmpd="sng" algn="ctr">
              <a:solidFill>
                <a:schemeClr val="tx1"/>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1" name="フリーフォーム 182"/>
            <p:cNvSpPr/>
            <p:nvPr/>
          </p:nvSpPr>
          <p:spPr bwMode="auto">
            <a:xfrm>
              <a:off x="6012159" y="4354071"/>
              <a:ext cx="2110271" cy="421105"/>
            </a:xfrm>
            <a:custGeom>
              <a:avLst/>
              <a:gdLst>
                <a:gd name="connsiteX0" fmla="*/ 0 w 3212432"/>
                <a:gd name="connsiteY0" fmla="*/ 505326 h 842211"/>
                <a:gd name="connsiteX1" fmla="*/ 378995 w 3212432"/>
                <a:gd name="connsiteY1" fmla="*/ 366963 h 842211"/>
                <a:gd name="connsiteX2" fmla="*/ 463216 w 3212432"/>
                <a:gd name="connsiteY2" fmla="*/ 517358 h 842211"/>
                <a:gd name="connsiteX3" fmla="*/ 679784 w 3212432"/>
                <a:gd name="connsiteY3" fmla="*/ 421105 h 842211"/>
                <a:gd name="connsiteX4" fmla="*/ 745958 w 3212432"/>
                <a:gd name="connsiteY4" fmla="*/ 487279 h 842211"/>
                <a:gd name="connsiteX5" fmla="*/ 884321 w 3212432"/>
                <a:gd name="connsiteY5" fmla="*/ 360947 h 842211"/>
                <a:gd name="connsiteX6" fmla="*/ 1004637 w 3212432"/>
                <a:gd name="connsiteY6" fmla="*/ 517358 h 842211"/>
                <a:gd name="connsiteX7" fmla="*/ 1118937 w 3212432"/>
                <a:gd name="connsiteY7" fmla="*/ 354932 h 842211"/>
                <a:gd name="connsiteX8" fmla="*/ 1281363 w 3212432"/>
                <a:gd name="connsiteY8" fmla="*/ 481263 h 842211"/>
                <a:gd name="connsiteX9" fmla="*/ 1377616 w 3212432"/>
                <a:gd name="connsiteY9" fmla="*/ 391026 h 842211"/>
                <a:gd name="connsiteX10" fmla="*/ 1413711 w 3212432"/>
                <a:gd name="connsiteY10" fmla="*/ 475247 h 842211"/>
                <a:gd name="connsiteX11" fmla="*/ 1515979 w 3212432"/>
                <a:gd name="connsiteY11" fmla="*/ 12032 h 842211"/>
                <a:gd name="connsiteX12" fmla="*/ 1600200 w 3212432"/>
                <a:gd name="connsiteY12" fmla="*/ 842211 h 842211"/>
                <a:gd name="connsiteX13" fmla="*/ 1636295 w 3212432"/>
                <a:gd name="connsiteY13" fmla="*/ 78205 h 842211"/>
                <a:gd name="connsiteX14" fmla="*/ 1690437 w 3212432"/>
                <a:gd name="connsiteY14" fmla="*/ 733926 h 842211"/>
                <a:gd name="connsiteX15" fmla="*/ 1774658 w 3212432"/>
                <a:gd name="connsiteY15" fmla="*/ 0 h 842211"/>
                <a:gd name="connsiteX16" fmla="*/ 1828800 w 3212432"/>
                <a:gd name="connsiteY16" fmla="*/ 842211 h 842211"/>
                <a:gd name="connsiteX17" fmla="*/ 1852863 w 3212432"/>
                <a:gd name="connsiteY17" fmla="*/ 372979 h 842211"/>
                <a:gd name="connsiteX18" fmla="*/ 1925053 w 3212432"/>
                <a:gd name="connsiteY18" fmla="*/ 481263 h 842211"/>
                <a:gd name="connsiteX19" fmla="*/ 1925053 w 3212432"/>
                <a:gd name="connsiteY19" fmla="*/ 360947 h 842211"/>
                <a:gd name="connsiteX20" fmla="*/ 2045369 w 3212432"/>
                <a:gd name="connsiteY20" fmla="*/ 457200 h 842211"/>
                <a:gd name="connsiteX21" fmla="*/ 2159669 w 3212432"/>
                <a:gd name="connsiteY21" fmla="*/ 342900 h 842211"/>
                <a:gd name="connsiteX22" fmla="*/ 2267953 w 3212432"/>
                <a:gd name="connsiteY22" fmla="*/ 421105 h 842211"/>
                <a:gd name="connsiteX23" fmla="*/ 2520616 w 3212432"/>
                <a:gd name="connsiteY23" fmla="*/ 312821 h 842211"/>
                <a:gd name="connsiteX24" fmla="*/ 2574758 w 3212432"/>
                <a:gd name="connsiteY24" fmla="*/ 457200 h 842211"/>
                <a:gd name="connsiteX25" fmla="*/ 2803358 w 3212432"/>
                <a:gd name="connsiteY25" fmla="*/ 306805 h 842211"/>
                <a:gd name="connsiteX26" fmla="*/ 2833437 w 3212432"/>
                <a:gd name="connsiteY26" fmla="*/ 403058 h 842211"/>
                <a:gd name="connsiteX27" fmla="*/ 2959769 w 3212432"/>
                <a:gd name="connsiteY27" fmla="*/ 294774 h 842211"/>
                <a:gd name="connsiteX28" fmla="*/ 3025942 w 3212432"/>
                <a:gd name="connsiteY28" fmla="*/ 391026 h 842211"/>
                <a:gd name="connsiteX29" fmla="*/ 3212432 w 3212432"/>
                <a:gd name="connsiteY29" fmla="*/ 433137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2432" h="842211">
                  <a:moveTo>
                    <a:pt x="0" y="505326"/>
                  </a:moveTo>
                  <a:lnTo>
                    <a:pt x="378995" y="366963"/>
                  </a:lnTo>
                  <a:lnTo>
                    <a:pt x="463216" y="517358"/>
                  </a:lnTo>
                  <a:lnTo>
                    <a:pt x="679784" y="421105"/>
                  </a:lnTo>
                  <a:lnTo>
                    <a:pt x="745958" y="487279"/>
                  </a:lnTo>
                  <a:lnTo>
                    <a:pt x="884321" y="360947"/>
                  </a:lnTo>
                  <a:lnTo>
                    <a:pt x="1004637" y="517358"/>
                  </a:lnTo>
                  <a:lnTo>
                    <a:pt x="1118937" y="354932"/>
                  </a:lnTo>
                  <a:lnTo>
                    <a:pt x="1281363" y="481263"/>
                  </a:lnTo>
                  <a:lnTo>
                    <a:pt x="1377616" y="391026"/>
                  </a:lnTo>
                  <a:lnTo>
                    <a:pt x="1413711" y="475247"/>
                  </a:lnTo>
                  <a:lnTo>
                    <a:pt x="1515979" y="12032"/>
                  </a:lnTo>
                  <a:lnTo>
                    <a:pt x="1600200" y="842211"/>
                  </a:lnTo>
                  <a:lnTo>
                    <a:pt x="1636295" y="78205"/>
                  </a:lnTo>
                  <a:lnTo>
                    <a:pt x="1690437" y="733926"/>
                  </a:lnTo>
                  <a:lnTo>
                    <a:pt x="1774658" y="0"/>
                  </a:lnTo>
                  <a:lnTo>
                    <a:pt x="1828800" y="842211"/>
                  </a:lnTo>
                  <a:lnTo>
                    <a:pt x="1852863" y="372979"/>
                  </a:lnTo>
                  <a:lnTo>
                    <a:pt x="1925053" y="481263"/>
                  </a:lnTo>
                  <a:lnTo>
                    <a:pt x="1925053" y="360947"/>
                  </a:lnTo>
                  <a:lnTo>
                    <a:pt x="2045369" y="457200"/>
                  </a:lnTo>
                  <a:lnTo>
                    <a:pt x="2159669" y="342900"/>
                  </a:lnTo>
                  <a:lnTo>
                    <a:pt x="2267953" y="421105"/>
                  </a:lnTo>
                  <a:lnTo>
                    <a:pt x="2520616" y="312821"/>
                  </a:lnTo>
                  <a:lnTo>
                    <a:pt x="2574758" y="457200"/>
                  </a:lnTo>
                  <a:lnTo>
                    <a:pt x="2803358" y="306805"/>
                  </a:lnTo>
                  <a:lnTo>
                    <a:pt x="2833437" y="403058"/>
                  </a:lnTo>
                  <a:lnTo>
                    <a:pt x="2959769" y="294774"/>
                  </a:lnTo>
                  <a:lnTo>
                    <a:pt x="3025942" y="391026"/>
                  </a:lnTo>
                  <a:lnTo>
                    <a:pt x="3212432" y="433137"/>
                  </a:lnTo>
                </a:path>
              </a:pathLst>
            </a:custGeom>
            <a:noFill/>
            <a:ln w="190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smtClean="0">
                <a:ln>
                  <a:noFill/>
                </a:ln>
                <a:solidFill>
                  <a:srgbClr val="000000"/>
                </a:solidFill>
                <a:effectLst/>
                <a:latin typeface="Arial" pitchFamily="34" charset="0"/>
                <a:ea typeface="MS PGothic" pitchFamily="34" charset="-128"/>
              </a:endParaRPr>
            </a:p>
          </p:txBody>
        </p:sp>
      </p:grpSp>
      <p:grpSp>
        <p:nvGrpSpPr>
          <p:cNvPr id="302" name="グループ化 185"/>
          <p:cNvGrpSpPr/>
          <p:nvPr/>
        </p:nvGrpSpPr>
        <p:grpSpPr>
          <a:xfrm>
            <a:off x="5292080" y="4090601"/>
            <a:ext cx="2880320" cy="540400"/>
            <a:chOff x="5652120" y="5336872"/>
            <a:chExt cx="2880320" cy="540400"/>
          </a:xfrm>
        </p:grpSpPr>
        <p:sp>
          <p:nvSpPr>
            <p:cNvPr id="303" name="正方形/長方形 168"/>
            <p:cNvSpPr/>
            <p:nvPr/>
          </p:nvSpPr>
          <p:spPr bwMode="auto">
            <a:xfrm>
              <a:off x="5652120" y="5336872"/>
              <a:ext cx="2880320" cy="540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smtClean="0">
                <a:ln>
                  <a:noFill/>
                </a:ln>
                <a:solidFill>
                  <a:srgbClr val="000000"/>
                </a:solidFill>
                <a:effectLst/>
                <a:latin typeface="Arial" pitchFamily="34" charset="0"/>
                <a:ea typeface="MS PGothic" pitchFamily="34" charset="-128"/>
              </a:endParaRPr>
            </a:p>
          </p:txBody>
        </p:sp>
        <p:sp>
          <p:nvSpPr>
            <p:cNvPr id="304" name="フリーフォーム 183"/>
            <p:cNvSpPr/>
            <p:nvPr/>
          </p:nvSpPr>
          <p:spPr bwMode="auto">
            <a:xfrm rot="10800000">
              <a:off x="6084169" y="5384158"/>
              <a:ext cx="2110271" cy="421105"/>
            </a:xfrm>
            <a:custGeom>
              <a:avLst/>
              <a:gdLst>
                <a:gd name="connsiteX0" fmla="*/ 0 w 3212432"/>
                <a:gd name="connsiteY0" fmla="*/ 505326 h 842211"/>
                <a:gd name="connsiteX1" fmla="*/ 378995 w 3212432"/>
                <a:gd name="connsiteY1" fmla="*/ 366963 h 842211"/>
                <a:gd name="connsiteX2" fmla="*/ 463216 w 3212432"/>
                <a:gd name="connsiteY2" fmla="*/ 517358 h 842211"/>
                <a:gd name="connsiteX3" fmla="*/ 679784 w 3212432"/>
                <a:gd name="connsiteY3" fmla="*/ 421105 h 842211"/>
                <a:gd name="connsiteX4" fmla="*/ 745958 w 3212432"/>
                <a:gd name="connsiteY4" fmla="*/ 487279 h 842211"/>
                <a:gd name="connsiteX5" fmla="*/ 884321 w 3212432"/>
                <a:gd name="connsiteY5" fmla="*/ 360947 h 842211"/>
                <a:gd name="connsiteX6" fmla="*/ 1004637 w 3212432"/>
                <a:gd name="connsiteY6" fmla="*/ 517358 h 842211"/>
                <a:gd name="connsiteX7" fmla="*/ 1118937 w 3212432"/>
                <a:gd name="connsiteY7" fmla="*/ 354932 h 842211"/>
                <a:gd name="connsiteX8" fmla="*/ 1281363 w 3212432"/>
                <a:gd name="connsiteY8" fmla="*/ 481263 h 842211"/>
                <a:gd name="connsiteX9" fmla="*/ 1377616 w 3212432"/>
                <a:gd name="connsiteY9" fmla="*/ 391026 h 842211"/>
                <a:gd name="connsiteX10" fmla="*/ 1413711 w 3212432"/>
                <a:gd name="connsiteY10" fmla="*/ 475247 h 842211"/>
                <a:gd name="connsiteX11" fmla="*/ 1515979 w 3212432"/>
                <a:gd name="connsiteY11" fmla="*/ 12032 h 842211"/>
                <a:gd name="connsiteX12" fmla="*/ 1600200 w 3212432"/>
                <a:gd name="connsiteY12" fmla="*/ 842211 h 842211"/>
                <a:gd name="connsiteX13" fmla="*/ 1636295 w 3212432"/>
                <a:gd name="connsiteY13" fmla="*/ 78205 h 842211"/>
                <a:gd name="connsiteX14" fmla="*/ 1690437 w 3212432"/>
                <a:gd name="connsiteY14" fmla="*/ 733926 h 842211"/>
                <a:gd name="connsiteX15" fmla="*/ 1774658 w 3212432"/>
                <a:gd name="connsiteY15" fmla="*/ 0 h 842211"/>
                <a:gd name="connsiteX16" fmla="*/ 1828800 w 3212432"/>
                <a:gd name="connsiteY16" fmla="*/ 842211 h 842211"/>
                <a:gd name="connsiteX17" fmla="*/ 1852863 w 3212432"/>
                <a:gd name="connsiteY17" fmla="*/ 372979 h 842211"/>
                <a:gd name="connsiteX18" fmla="*/ 1925053 w 3212432"/>
                <a:gd name="connsiteY18" fmla="*/ 481263 h 842211"/>
                <a:gd name="connsiteX19" fmla="*/ 1925053 w 3212432"/>
                <a:gd name="connsiteY19" fmla="*/ 360947 h 842211"/>
                <a:gd name="connsiteX20" fmla="*/ 2045369 w 3212432"/>
                <a:gd name="connsiteY20" fmla="*/ 457200 h 842211"/>
                <a:gd name="connsiteX21" fmla="*/ 2159669 w 3212432"/>
                <a:gd name="connsiteY21" fmla="*/ 342900 h 842211"/>
                <a:gd name="connsiteX22" fmla="*/ 2267953 w 3212432"/>
                <a:gd name="connsiteY22" fmla="*/ 421105 h 842211"/>
                <a:gd name="connsiteX23" fmla="*/ 2520616 w 3212432"/>
                <a:gd name="connsiteY23" fmla="*/ 312821 h 842211"/>
                <a:gd name="connsiteX24" fmla="*/ 2574758 w 3212432"/>
                <a:gd name="connsiteY24" fmla="*/ 457200 h 842211"/>
                <a:gd name="connsiteX25" fmla="*/ 2803358 w 3212432"/>
                <a:gd name="connsiteY25" fmla="*/ 306805 h 842211"/>
                <a:gd name="connsiteX26" fmla="*/ 2833437 w 3212432"/>
                <a:gd name="connsiteY26" fmla="*/ 403058 h 842211"/>
                <a:gd name="connsiteX27" fmla="*/ 2959769 w 3212432"/>
                <a:gd name="connsiteY27" fmla="*/ 294774 h 842211"/>
                <a:gd name="connsiteX28" fmla="*/ 3025942 w 3212432"/>
                <a:gd name="connsiteY28" fmla="*/ 391026 h 842211"/>
                <a:gd name="connsiteX29" fmla="*/ 3212432 w 3212432"/>
                <a:gd name="connsiteY29" fmla="*/ 433137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2432" h="842211">
                  <a:moveTo>
                    <a:pt x="0" y="505326"/>
                  </a:moveTo>
                  <a:lnTo>
                    <a:pt x="378995" y="366963"/>
                  </a:lnTo>
                  <a:lnTo>
                    <a:pt x="463216" y="517358"/>
                  </a:lnTo>
                  <a:lnTo>
                    <a:pt x="679784" y="421105"/>
                  </a:lnTo>
                  <a:lnTo>
                    <a:pt x="745958" y="487279"/>
                  </a:lnTo>
                  <a:lnTo>
                    <a:pt x="884321" y="360947"/>
                  </a:lnTo>
                  <a:lnTo>
                    <a:pt x="1004637" y="517358"/>
                  </a:lnTo>
                  <a:lnTo>
                    <a:pt x="1118937" y="354932"/>
                  </a:lnTo>
                  <a:lnTo>
                    <a:pt x="1281363" y="481263"/>
                  </a:lnTo>
                  <a:lnTo>
                    <a:pt x="1377616" y="391026"/>
                  </a:lnTo>
                  <a:lnTo>
                    <a:pt x="1413711" y="475247"/>
                  </a:lnTo>
                  <a:lnTo>
                    <a:pt x="1515979" y="12032"/>
                  </a:lnTo>
                  <a:lnTo>
                    <a:pt x="1600200" y="842211"/>
                  </a:lnTo>
                  <a:lnTo>
                    <a:pt x="1636295" y="78205"/>
                  </a:lnTo>
                  <a:lnTo>
                    <a:pt x="1690437" y="733926"/>
                  </a:lnTo>
                  <a:lnTo>
                    <a:pt x="1774658" y="0"/>
                  </a:lnTo>
                  <a:lnTo>
                    <a:pt x="1828800" y="842211"/>
                  </a:lnTo>
                  <a:lnTo>
                    <a:pt x="1852863" y="372979"/>
                  </a:lnTo>
                  <a:lnTo>
                    <a:pt x="1925053" y="481263"/>
                  </a:lnTo>
                  <a:lnTo>
                    <a:pt x="1925053" y="360947"/>
                  </a:lnTo>
                  <a:lnTo>
                    <a:pt x="2045369" y="457200"/>
                  </a:lnTo>
                  <a:lnTo>
                    <a:pt x="2159669" y="342900"/>
                  </a:lnTo>
                  <a:lnTo>
                    <a:pt x="2267953" y="421105"/>
                  </a:lnTo>
                  <a:lnTo>
                    <a:pt x="2520616" y="312821"/>
                  </a:lnTo>
                  <a:lnTo>
                    <a:pt x="2574758" y="457200"/>
                  </a:lnTo>
                  <a:lnTo>
                    <a:pt x="2803358" y="306805"/>
                  </a:lnTo>
                  <a:lnTo>
                    <a:pt x="2833437" y="403058"/>
                  </a:lnTo>
                  <a:lnTo>
                    <a:pt x="2959769" y="294774"/>
                  </a:lnTo>
                  <a:lnTo>
                    <a:pt x="3025942" y="391026"/>
                  </a:lnTo>
                  <a:lnTo>
                    <a:pt x="3212432" y="433137"/>
                  </a:lnTo>
                </a:path>
              </a:pathLst>
            </a:custGeom>
            <a:no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smtClean="0">
                <a:ln>
                  <a:noFill/>
                </a:ln>
                <a:solidFill>
                  <a:srgbClr val="000000"/>
                </a:solidFill>
                <a:effectLst/>
                <a:latin typeface="Arial" pitchFamily="34" charset="0"/>
                <a:ea typeface="MS PGothic" pitchFamily="34" charset="-128"/>
              </a:endParaRPr>
            </a:p>
          </p:txBody>
        </p:sp>
        <p:cxnSp>
          <p:nvCxnSpPr>
            <p:cNvPr id="305" name="直線矢印コネクタ 184"/>
            <p:cNvCxnSpPr/>
            <p:nvPr/>
          </p:nvCxnSpPr>
          <p:spPr bwMode="auto">
            <a:xfrm>
              <a:off x="5724128" y="5619432"/>
              <a:ext cx="2736304" cy="5471"/>
            </a:xfrm>
            <a:prstGeom prst="straightConnector1">
              <a:avLst/>
            </a:prstGeom>
            <a:solidFill>
              <a:srgbClr val="00B8FF"/>
            </a:solidFill>
            <a:ln w="9525" cap="flat" cmpd="sng" algn="ctr">
              <a:solidFill>
                <a:schemeClr val="tx1"/>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6" name="グループ化 187"/>
          <p:cNvGrpSpPr/>
          <p:nvPr/>
        </p:nvGrpSpPr>
        <p:grpSpPr>
          <a:xfrm>
            <a:off x="3254807" y="2241263"/>
            <a:ext cx="944488" cy="177203"/>
            <a:chOff x="5652120" y="4282063"/>
            <a:chExt cx="2880320" cy="540400"/>
          </a:xfrm>
        </p:grpSpPr>
        <p:sp>
          <p:nvSpPr>
            <p:cNvPr id="307" name="正方形/長方形 188"/>
            <p:cNvSpPr/>
            <p:nvPr/>
          </p:nvSpPr>
          <p:spPr bwMode="auto">
            <a:xfrm>
              <a:off x="5652120" y="4282063"/>
              <a:ext cx="2880320" cy="540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smtClean="0">
                <a:ln>
                  <a:noFill/>
                </a:ln>
                <a:solidFill>
                  <a:srgbClr val="000000"/>
                </a:solidFill>
                <a:effectLst/>
                <a:latin typeface="Arial" pitchFamily="34" charset="0"/>
                <a:ea typeface="MS PGothic" pitchFamily="34" charset="-128"/>
              </a:endParaRPr>
            </a:p>
          </p:txBody>
        </p:sp>
        <p:cxnSp>
          <p:nvCxnSpPr>
            <p:cNvPr id="308" name="直線矢印コネクタ 189"/>
            <p:cNvCxnSpPr/>
            <p:nvPr/>
          </p:nvCxnSpPr>
          <p:spPr bwMode="auto">
            <a:xfrm>
              <a:off x="5724128" y="4564623"/>
              <a:ext cx="2736304" cy="5471"/>
            </a:xfrm>
            <a:prstGeom prst="straightConnector1">
              <a:avLst/>
            </a:prstGeom>
            <a:solidFill>
              <a:srgbClr val="00B8FF"/>
            </a:solidFill>
            <a:ln w="9525" cap="flat" cmpd="sng" algn="ctr">
              <a:solidFill>
                <a:schemeClr val="tx1"/>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9" name="フリーフォーム 190"/>
            <p:cNvSpPr/>
            <p:nvPr/>
          </p:nvSpPr>
          <p:spPr bwMode="auto">
            <a:xfrm>
              <a:off x="6012159" y="4354071"/>
              <a:ext cx="2110271" cy="421105"/>
            </a:xfrm>
            <a:custGeom>
              <a:avLst/>
              <a:gdLst>
                <a:gd name="connsiteX0" fmla="*/ 0 w 3212432"/>
                <a:gd name="connsiteY0" fmla="*/ 505326 h 842211"/>
                <a:gd name="connsiteX1" fmla="*/ 378995 w 3212432"/>
                <a:gd name="connsiteY1" fmla="*/ 366963 h 842211"/>
                <a:gd name="connsiteX2" fmla="*/ 463216 w 3212432"/>
                <a:gd name="connsiteY2" fmla="*/ 517358 h 842211"/>
                <a:gd name="connsiteX3" fmla="*/ 679784 w 3212432"/>
                <a:gd name="connsiteY3" fmla="*/ 421105 h 842211"/>
                <a:gd name="connsiteX4" fmla="*/ 745958 w 3212432"/>
                <a:gd name="connsiteY4" fmla="*/ 487279 h 842211"/>
                <a:gd name="connsiteX5" fmla="*/ 884321 w 3212432"/>
                <a:gd name="connsiteY5" fmla="*/ 360947 h 842211"/>
                <a:gd name="connsiteX6" fmla="*/ 1004637 w 3212432"/>
                <a:gd name="connsiteY6" fmla="*/ 517358 h 842211"/>
                <a:gd name="connsiteX7" fmla="*/ 1118937 w 3212432"/>
                <a:gd name="connsiteY7" fmla="*/ 354932 h 842211"/>
                <a:gd name="connsiteX8" fmla="*/ 1281363 w 3212432"/>
                <a:gd name="connsiteY8" fmla="*/ 481263 h 842211"/>
                <a:gd name="connsiteX9" fmla="*/ 1377616 w 3212432"/>
                <a:gd name="connsiteY9" fmla="*/ 391026 h 842211"/>
                <a:gd name="connsiteX10" fmla="*/ 1413711 w 3212432"/>
                <a:gd name="connsiteY10" fmla="*/ 475247 h 842211"/>
                <a:gd name="connsiteX11" fmla="*/ 1515979 w 3212432"/>
                <a:gd name="connsiteY11" fmla="*/ 12032 h 842211"/>
                <a:gd name="connsiteX12" fmla="*/ 1600200 w 3212432"/>
                <a:gd name="connsiteY12" fmla="*/ 842211 h 842211"/>
                <a:gd name="connsiteX13" fmla="*/ 1636295 w 3212432"/>
                <a:gd name="connsiteY13" fmla="*/ 78205 h 842211"/>
                <a:gd name="connsiteX14" fmla="*/ 1690437 w 3212432"/>
                <a:gd name="connsiteY14" fmla="*/ 733926 h 842211"/>
                <a:gd name="connsiteX15" fmla="*/ 1774658 w 3212432"/>
                <a:gd name="connsiteY15" fmla="*/ 0 h 842211"/>
                <a:gd name="connsiteX16" fmla="*/ 1828800 w 3212432"/>
                <a:gd name="connsiteY16" fmla="*/ 842211 h 842211"/>
                <a:gd name="connsiteX17" fmla="*/ 1852863 w 3212432"/>
                <a:gd name="connsiteY17" fmla="*/ 372979 h 842211"/>
                <a:gd name="connsiteX18" fmla="*/ 1925053 w 3212432"/>
                <a:gd name="connsiteY18" fmla="*/ 481263 h 842211"/>
                <a:gd name="connsiteX19" fmla="*/ 1925053 w 3212432"/>
                <a:gd name="connsiteY19" fmla="*/ 360947 h 842211"/>
                <a:gd name="connsiteX20" fmla="*/ 2045369 w 3212432"/>
                <a:gd name="connsiteY20" fmla="*/ 457200 h 842211"/>
                <a:gd name="connsiteX21" fmla="*/ 2159669 w 3212432"/>
                <a:gd name="connsiteY21" fmla="*/ 342900 h 842211"/>
                <a:gd name="connsiteX22" fmla="*/ 2267953 w 3212432"/>
                <a:gd name="connsiteY22" fmla="*/ 421105 h 842211"/>
                <a:gd name="connsiteX23" fmla="*/ 2520616 w 3212432"/>
                <a:gd name="connsiteY23" fmla="*/ 312821 h 842211"/>
                <a:gd name="connsiteX24" fmla="*/ 2574758 w 3212432"/>
                <a:gd name="connsiteY24" fmla="*/ 457200 h 842211"/>
                <a:gd name="connsiteX25" fmla="*/ 2803358 w 3212432"/>
                <a:gd name="connsiteY25" fmla="*/ 306805 h 842211"/>
                <a:gd name="connsiteX26" fmla="*/ 2833437 w 3212432"/>
                <a:gd name="connsiteY26" fmla="*/ 403058 h 842211"/>
                <a:gd name="connsiteX27" fmla="*/ 2959769 w 3212432"/>
                <a:gd name="connsiteY27" fmla="*/ 294774 h 842211"/>
                <a:gd name="connsiteX28" fmla="*/ 3025942 w 3212432"/>
                <a:gd name="connsiteY28" fmla="*/ 391026 h 842211"/>
                <a:gd name="connsiteX29" fmla="*/ 3212432 w 3212432"/>
                <a:gd name="connsiteY29" fmla="*/ 433137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2432" h="842211">
                  <a:moveTo>
                    <a:pt x="0" y="505326"/>
                  </a:moveTo>
                  <a:lnTo>
                    <a:pt x="378995" y="366963"/>
                  </a:lnTo>
                  <a:lnTo>
                    <a:pt x="463216" y="517358"/>
                  </a:lnTo>
                  <a:lnTo>
                    <a:pt x="679784" y="421105"/>
                  </a:lnTo>
                  <a:lnTo>
                    <a:pt x="745958" y="487279"/>
                  </a:lnTo>
                  <a:lnTo>
                    <a:pt x="884321" y="360947"/>
                  </a:lnTo>
                  <a:lnTo>
                    <a:pt x="1004637" y="517358"/>
                  </a:lnTo>
                  <a:lnTo>
                    <a:pt x="1118937" y="354932"/>
                  </a:lnTo>
                  <a:lnTo>
                    <a:pt x="1281363" y="481263"/>
                  </a:lnTo>
                  <a:lnTo>
                    <a:pt x="1377616" y="391026"/>
                  </a:lnTo>
                  <a:lnTo>
                    <a:pt x="1413711" y="475247"/>
                  </a:lnTo>
                  <a:lnTo>
                    <a:pt x="1515979" y="12032"/>
                  </a:lnTo>
                  <a:lnTo>
                    <a:pt x="1600200" y="842211"/>
                  </a:lnTo>
                  <a:lnTo>
                    <a:pt x="1636295" y="78205"/>
                  </a:lnTo>
                  <a:lnTo>
                    <a:pt x="1690437" y="733926"/>
                  </a:lnTo>
                  <a:lnTo>
                    <a:pt x="1774658" y="0"/>
                  </a:lnTo>
                  <a:lnTo>
                    <a:pt x="1828800" y="842211"/>
                  </a:lnTo>
                  <a:lnTo>
                    <a:pt x="1852863" y="372979"/>
                  </a:lnTo>
                  <a:lnTo>
                    <a:pt x="1925053" y="481263"/>
                  </a:lnTo>
                  <a:lnTo>
                    <a:pt x="1925053" y="360947"/>
                  </a:lnTo>
                  <a:lnTo>
                    <a:pt x="2045369" y="457200"/>
                  </a:lnTo>
                  <a:lnTo>
                    <a:pt x="2159669" y="342900"/>
                  </a:lnTo>
                  <a:lnTo>
                    <a:pt x="2267953" y="421105"/>
                  </a:lnTo>
                  <a:lnTo>
                    <a:pt x="2520616" y="312821"/>
                  </a:lnTo>
                  <a:lnTo>
                    <a:pt x="2574758" y="457200"/>
                  </a:lnTo>
                  <a:lnTo>
                    <a:pt x="2803358" y="306805"/>
                  </a:lnTo>
                  <a:lnTo>
                    <a:pt x="2833437" y="403058"/>
                  </a:lnTo>
                  <a:lnTo>
                    <a:pt x="2959769" y="294774"/>
                  </a:lnTo>
                  <a:lnTo>
                    <a:pt x="3025942" y="391026"/>
                  </a:lnTo>
                  <a:lnTo>
                    <a:pt x="3212432" y="433137"/>
                  </a:lnTo>
                </a:path>
              </a:pathLst>
            </a:custGeom>
            <a:noFill/>
            <a:ln w="190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smtClean="0">
                <a:ln>
                  <a:noFill/>
                </a:ln>
                <a:solidFill>
                  <a:srgbClr val="000000"/>
                </a:solidFill>
                <a:effectLst/>
                <a:latin typeface="Arial" pitchFamily="34" charset="0"/>
                <a:ea typeface="MS PGothic" pitchFamily="34" charset="-128"/>
              </a:endParaRPr>
            </a:p>
          </p:txBody>
        </p:sp>
      </p:grpSp>
      <p:grpSp>
        <p:nvGrpSpPr>
          <p:cNvPr id="310" name="グループ化 191"/>
          <p:cNvGrpSpPr/>
          <p:nvPr/>
        </p:nvGrpSpPr>
        <p:grpSpPr>
          <a:xfrm>
            <a:off x="3616218" y="3900083"/>
            <a:ext cx="944488" cy="177203"/>
            <a:chOff x="5652120" y="5336872"/>
            <a:chExt cx="2880320" cy="540400"/>
          </a:xfrm>
        </p:grpSpPr>
        <p:sp>
          <p:nvSpPr>
            <p:cNvPr id="311" name="正方形/長方形 192"/>
            <p:cNvSpPr/>
            <p:nvPr/>
          </p:nvSpPr>
          <p:spPr bwMode="auto">
            <a:xfrm>
              <a:off x="5652120" y="5336872"/>
              <a:ext cx="2880320" cy="540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smtClean="0">
                <a:ln>
                  <a:noFill/>
                </a:ln>
                <a:solidFill>
                  <a:srgbClr val="000000"/>
                </a:solidFill>
                <a:effectLst/>
                <a:latin typeface="Arial" pitchFamily="34" charset="0"/>
                <a:ea typeface="MS PGothic" pitchFamily="34" charset="-128"/>
              </a:endParaRPr>
            </a:p>
          </p:txBody>
        </p:sp>
        <p:sp>
          <p:nvSpPr>
            <p:cNvPr id="312" name="フリーフォーム 193"/>
            <p:cNvSpPr/>
            <p:nvPr/>
          </p:nvSpPr>
          <p:spPr bwMode="auto">
            <a:xfrm rot="10800000">
              <a:off x="6084169" y="5384158"/>
              <a:ext cx="2110271" cy="421105"/>
            </a:xfrm>
            <a:custGeom>
              <a:avLst/>
              <a:gdLst>
                <a:gd name="connsiteX0" fmla="*/ 0 w 3212432"/>
                <a:gd name="connsiteY0" fmla="*/ 505326 h 842211"/>
                <a:gd name="connsiteX1" fmla="*/ 378995 w 3212432"/>
                <a:gd name="connsiteY1" fmla="*/ 366963 h 842211"/>
                <a:gd name="connsiteX2" fmla="*/ 463216 w 3212432"/>
                <a:gd name="connsiteY2" fmla="*/ 517358 h 842211"/>
                <a:gd name="connsiteX3" fmla="*/ 679784 w 3212432"/>
                <a:gd name="connsiteY3" fmla="*/ 421105 h 842211"/>
                <a:gd name="connsiteX4" fmla="*/ 745958 w 3212432"/>
                <a:gd name="connsiteY4" fmla="*/ 487279 h 842211"/>
                <a:gd name="connsiteX5" fmla="*/ 884321 w 3212432"/>
                <a:gd name="connsiteY5" fmla="*/ 360947 h 842211"/>
                <a:gd name="connsiteX6" fmla="*/ 1004637 w 3212432"/>
                <a:gd name="connsiteY6" fmla="*/ 517358 h 842211"/>
                <a:gd name="connsiteX7" fmla="*/ 1118937 w 3212432"/>
                <a:gd name="connsiteY7" fmla="*/ 354932 h 842211"/>
                <a:gd name="connsiteX8" fmla="*/ 1281363 w 3212432"/>
                <a:gd name="connsiteY8" fmla="*/ 481263 h 842211"/>
                <a:gd name="connsiteX9" fmla="*/ 1377616 w 3212432"/>
                <a:gd name="connsiteY9" fmla="*/ 391026 h 842211"/>
                <a:gd name="connsiteX10" fmla="*/ 1413711 w 3212432"/>
                <a:gd name="connsiteY10" fmla="*/ 475247 h 842211"/>
                <a:gd name="connsiteX11" fmla="*/ 1515979 w 3212432"/>
                <a:gd name="connsiteY11" fmla="*/ 12032 h 842211"/>
                <a:gd name="connsiteX12" fmla="*/ 1600200 w 3212432"/>
                <a:gd name="connsiteY12" fmla="*/ 842211 h 842211"/>
                <a:gd name="connsiteX13" fmla="*/ 1636295 w 3212432"/>
                <a:gd name="connsiteY13" fmla="*/ 78205 h 842211"/>
                <a:gd name="connsiteX14" fmla="*/ 1690437 w 3212432"/>
                <a:gd name="connsiteY14" fmla="*/ 733926 h 842211"/>
                <a:gd name="connsiteX15" fmla="*/ 1774658 w 3212432"/>
                <a:gd name="connsiteY15" fmla="*/ 0 h 842211"/>
                <a:gd name="connsiteX16" fmla="*/ 1828800 w 3212432"/>
                <a:gd name="connsiteY16" fmla="*/ 842211 h 842211"/>
                <a:gd name="connsiteX17" fmla="*/ 1852863 w 3212432"/>
                <a:gd name="connsiteY17" fmla="*/ 372979 h 842211"/>
                <a:gd name="connsiteX18" fmla="*/ 1925053 w 3212432"/>
                <a:gd name="connsiteY18" fmla="*/ 481263 h 842211"/>
                <a:gd name="connsiteX19" fmla="*/ 1925053 w 3212432"/>
                <a:gd name="connsiteY19" fmla="*/ 360947 h 842211"/>
                <a:gd name="connsiteX20" fmla="*/ 2045369 w 3212432"/>
                <a:gd name="connsiteY20" fmla="*/ 457200 h 842211"/>
                <a:gd name="connsiteX21" fmla="*/ 2159669 w 3212432"/>
                <a:gd name="connsiteY21" fmla="*/ 342900 h 842211"/>
                <a:gd name="connsiteX22" fmla="*/ 2267953 w 3212432"/>
                <a:gd name="connsiteY22" fmla="*/ 421105 h 842211"/>
                <a:gd name="connsiteX23" fmla="*/ 2520616 w 3212432"/>
                <a:gd name="connsiteY23" fmla="*/ 312821 h 842211"/>
                <a:gd name="connsiteX24" fmla="*/ 2574758 w 3212432"/>
                <a:gd name="connsiteY24" fmla="*/ 457200 h 842211"/>
                <a:gd name="connsiteX25" fmla="*/ 2803358 w 3212432"/>
                <a:gd name="connsiteY25" fmla="*/ 306805 h 842211"/>
                <a:gd name="connsiteX26" fmla="*/ 2833437 w 3212432"/>
                <a:gd name="connsiteY26" fmla="*/ 403058 h 842211"/>
                <a:gd name="connsiteX27" fmla="*/ 2959769 w 3212432"/>
                <a:gd name="connsiteY27" fmla="*/ 294774 h 842211"/>
                <a:gd name="connsiteX28" fmla="*/ 3025942 w 3212432"/>
                <a:gd name="connsiteY28" fmla="*/ 391026 h 842211"/>
                <a:gd name="connsiteX29" fmla="*/ 3212432 w 3212432"/>
                <a:gd name="connsiteY29" fmla="*/ 433137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2432" h="842211">
                  <a:moveTo>
                    <a:pt x="0" y="505326"/>
                  </a:moveTo>
                  <a:lnTo>
                    <a:pt x="378995" y="366963"/>
                  </a:lnTo>
                  <a:lnTo>
                    <a:pt x="463216" y="517358"/>
                  </a:lnTo>
                  <a:lnTo>
                    <a:pt x="679784" y="421105"/>
                  </a:lnTo>
                  <a:lnTo>
                    <a:pt x="745958" y="487279"/>
                  </a:lnTo>
                  <a:lnTo>
                    <a:pt x="884321" y="360947"/>
                  </a:lnTo>
                  <a:lnTo>
                    <a:pt x="1004637" y="517358"/>
                  </a:lnTo>
                  <a:lnTo>
                    <a:pt x="1118937" y="354932"/>
                  </a:lnTo>
                  <a:lnTo>
                    <a:pt x="1281363" y="481263"/>
                  </a:lnTo>
                  <a:lnTo>
                    <a:pt x="1377616" y="391026"/>
                  </a:lnTo>
                  <a:lnTo>
                    <a:pt x="1413711" y="475247"/>
                  </a:lnTo>
                  <a:lnTo>
                    <a:pt x="1515979" y="12032"/>
                  </a:lnTo>
                  <a:lnTo>
                    <a:pt x="1600200" y="842211"/>
                  </a:lnTo>
                  <a:lnTo>
                    <a:pt x="1636295" y="78205"/>
                  </a:lnTo>
                  <a:lnTo>
                    <a:pt x="1690437" y="733926"/>
                  </a:lnTo>
                  <a:lnTo>
                    <a:pt x="1774658" y="0"/>
                  </a:lnTo>
                  <a:lnTo>
                    <a:pt x="1828800" y="842211"/>
                  </a:lnTo>
                  <a:lnTo>
                    <a:pt x="1852863" y="372979"/>
                  </a:lnTo>
                  <a:lnTo>
                    <a:pt x="1925053" y="481263"/>
                  </a:lnTo>
                  <a:lnTo>
                    <a:pt x="1925053" y="360947"/>
                  </a:lnTo>
                  <a:lnTo>
                    <a:pt x="2045369" y="457200"/>
                  </a:lnTo>
                  <a:lnTo>
                    <a:pt x="2159669" y="342900"/>
                  </a:lnTo>
                  <a:lnTo>
                    <a:pt x="2267953" y="421105"/>
                  </a:lnTo>
                  <a:lnTo>
                    <a:pt x="2520616" y="312821"/>
                  </a:lnTo>
                  <a:lnTo>
                    <a:pt x="2574758" y="457200"/>
                  </a:lnTo>
                  <a:lnTo>
                    <a:pt x="2803358" y="306805"/>
                  </a:lnTo>
                  <a:lnTo>
                    <a:pt x="2833437" y="403058"/>
                  </a:lnTo>
                  <a:lnTo>
                    <a:pt x="2959769" y="294774"/>
                  </a:lnTo>
                  <a:lnTo>
                    <a:pt x="3025942" y="391026"/>
                  </a:lnTo>
                  <a:lnTo>
                    <a:pt x="3212432" y="433137"/>
                  </a:lnTo>
                </a:path>
              </a:pathLst>
            </a:custGeom>
            <a:no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smtClean="0">
                <a:ln>
                  <a:noFill/>
                </a:ln>
                <a:solidFill>
                  <a:srgbClr val="000000"/>
                </a:solidFill>
                <a:effectLst/>
                <a:latin typeface="Arial" pitchFamily="34" charset="0"/>
                <a:ea typeface="MS PGothic" pitchFamily="34" charset="-128"/>
              </a:endParaRPr>
            </a:p>
          </p:txBody>
        </p:sp>
        <p:cxnSp>
          <p:nvCxnSpPr>
            <p:cNvPr id="313" name="直線矢印コネクタ 194"/>
            <p:cNvCxnSpPr/>
            <p:nvPr/>
          </p:nvCxnSpPr>
          <p:spPr bwMode="auto">
            <a:xfrm>
              <a:off x="5724128" y="5619432"/>
              <a:ext cx="2736304" cy="5471"/>
            </a:xfrm>
            <a:prstGeom prst="straightConnector1">
              <a:avLst/>
            </a:prstGeom>
            <a:solidFill>
              <a:srgbClr val="00B8FF"/>
            </a:solidFill>
            <a:ln w="9525" cap="flat" cmpd="sng" algn="ctr">
              <a:solidFill>
                <a:schemeClr val="tx1"/>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14" name="テキスト ボックス 195"/>
          <p:cNvSpPr txBox="1"/>
          <p:nvPr/>
        </p:nvSpPr>
        <p:spPr>
          <a:xfrm>
            <a:off x="6061414" y="1548152"/>
            <a:ext cx="1168910" cy="246221"/>
          </a:xfrm>
          <a:prstGeom prst="rect">
            <a:avLst/>
          </a:prstGeom>
          <a:noFill/>
        </p:spPr>
        <p:txBody>
          <a:bodyPr wrap="none" rtlCol="0">
            <a:spAutoFit/>
          </a:bodyPr>
          <a:lstStyle/>
          <a:p>
            <a:r>
              <a:rPr lang="en-US" altLang="ja-JP" sz="1000" dirty="0" smtClean="0"/>
              <a:t>Result (similarity)</a:t>
            </a:r>
            <a:endParaRPr kumimoji="1" lang="ja-JP" altLang="en-US" sz="1000" dirty="0"/>
          </a:p>
        </p:txBody>
      </p:sp>
      <p:sp>
        <p:nvSpPr>
          <p:cNvPr id="315" name="テキスト ボックス 197"/>
          <p:cNvSpPr txBox="1"/>
          <p:nvPr/>
        </p:nvSpPr>
        <p:spPr>
          <a:xfrm>
            <a:off x="3273081" y="1858515"/>
            <a:ext cx="986167" cy="276999"/>
          </a:xfrm>
          <a:prstGeom prst="rect">
            <a:avLst/>
          </a:prstGeom>
          <a:noFill/>
        </p:spPr>
        <p:txBody>
          <a:bodyPr wrap="none" rtlCol="0">
            <a:spAutoFit/>
          </a:bodyPr>
          <a:lstStyle/>
          <a:p>
            <a:r>
              <a:rPr lang="en-US" altLang="ja-JP" sz="1200" dirty="0" smtClean="0"/>
              <a:t>Motion data</a:t>
            </a:r>
            <a:endParaRPr kumimoji="1" lang="ja-JP" altLang="en-US" sz="1200" dirty="0"/>
          </a:p>
        </p:txBody>
      </p:sp>
      <p:sp>
        <p:nvSpPr>
          <p:cNvPr id="316" name="テキスト ボックス 198"/>
          <p:cNvSpPr txBox="1"/>
          <p:nvPr/>
        </p:nvSpPr>
        <p:spPr>
          <a:xfrm>
            <a:off x="3596573" y="3637207"/>
            <a:ext cx="986167" cy="276999"/>
          </a:xfrm>
          <a:prstGeom prst="rect">
            <a:avLst/>
          </a:prstGeom>
          <a:noFill/>
        </p:spPr>
        <p:txBody>
          <a:bodyPr wrap="none" rtlCol="0">
            <a:spAutoFit/>
          </a:bodyPr>
          <a:lstStyle/>
          <a:p>
            <a:r>
              <a:rPr lang="en-US" altLang="ja-JP" sz="1200" dirty="0" smtClean="0"/>
              <a:t>Motion data</a:t>
            </a:r>
            <a:endParaRPr kumimoji="1" lang="ja-JP" altLang="en-US" sz="1200" dirty="0"/>
          </a:p>
        </p:txBody>
      </p:sp>
      <p:sp>
        <p:nvSpPr>
          <p:cNvPr id="54" name="テキスト ボックス 104"/>
          <p:cNvSpPr txBox="1"/>
          <p:nvPr/>
        </p:nvSpPr>
        <p:spPr>
          <a:xfrm>
            <a:off x="593928" y="627727"/>
            <a:ext cx="783388" cy="276999"/>
          </a:xfrm>
          <a:prstGeom prst="rect">
            <a:avLst/>
          </a:prstGeom>
          <a:noFill/>
        </p:spPr>
        <p:txBody>
          <a:bodyPr wrap="none" rtlCol="0">
            <a:spAutoFit/>
          </a:bodyPr>
          <a:lstStyle/>
          <a:p>
            <a:r>
              <a:rPr kumimoji="1" lang="en-US" altLang="ja-JP" sz="1200" dirty="0" smtClean="0"/>
              <a:t>Device </a:t>
            </a:r>
            <a:r>
              <a:rPr lang="en-US" altLang="ja-JP" sz="1200" dirty="0"/>
              <a:t>1</a:t>
            </a:r>
            <a:endParaRPr kumimoji="1" lang="ja-JP" altLang="en-US" sz="1200" dirty="0"/>
          </a:p>
        </p:txBody>
      </p:sp>
    </p:spTree>
    <p:extLst>
      <p:ext uri="{BB962C8B-B14F-4D97-AF65-F5344CB8AC3E}">
        <p14:creationId xmlns:p14="http://schemas.microsoft.com/office/powerpoint/2010/main" val="16216606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7845" y="1770364"/>
            <a:ext cx="6425729" cy="297656"/>
          </a:xfrm>
        </p:spPr>
        <p:txBody>
          <a:bodyPr/>
          <a:lstStyle/>
          <a:p>
            <a:pPr algn="ctr"/>
            <a:r>
              <a:rPr lang="en-US" sz="2400" b="1" dirty="0" smtClean="0">
                <a:solidFill>
                  <a:srgbClr val="159E91"/>
                </a:solidFill>
              </a:rPr>
              <a:t>Security </a:t>
            </a:r>
            <a:r>
              <a:rPr lang="en-US" sz="2400" b="1" dirty="0">
                <a:solidFill>
                  <a:srgbClr val="159E91"/>
                </a:solidFill>
              </a:rPr>
              <a:t>and b</a:t>
            </a:r>
            <a:r>
              <a:rPr lang="en-US" sz="2400" b="1" dirty="0" smtClean="0">
                <a:solidFill>
                  <a:srgbClr val="159E91"/>
                </a:solidFill>
              </a:rPr>
              <a:t>ring your own Apps</a:t>
            </a:r>
            <a:endParaRPr lang="en-US" sz="2400" b="1" dirty="0">
              <a:solidFill>
                <a:srgbClr val="159E91"/>
              </a:solidFill>
            </a:endParaRPr>
          </a:p>
        </p:txBody>
      </p:sp>
    </p:spTree>
    <p:extLst>
      <p:ext uri="{BB962C8B-B14F-4D97-AF65-F5344CB8AC3E}">
        <p14:creationId xmlns:p14="http://schemas.microsoft.com/office/powerpoint/2010/main" val="10589254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 y="258111"/>
            <a:ext cx="8770620" cy="297774"/>
          </a:xfrm>
        </p:spPr>
        <p:txBody>
          <a:bodyPr/>
          <a:lstStyle/>
          <a:p>
            <a:r>
              <a:rPr lang="en-US" b="1" dirty="0" smtClean="0">
                <a:solidFill>
                  <a:srgbClr val="159E91"/>
                </a:solidFill>
              </a:rPr>
              <a:t>Security and IT leaders face new challenges</a:t>
            </a:r>
            <a:endParaRPr lang="en-US" b="1" dirty="0">
              <a:solidFill>
                <a:srgbClr val="159E91"/>
              </a:solidFill>
            </a:endParaRPr>
          </a:p>
        </p:txBody>
      </p:sp>
      <p:grpSp>
        <p:nvGrpSpPr>
          <p:cNvPr id="3" name="Group 2"/>
          <p:cNvGrpSpPr/>
          <p:nvPr/>
        </p:nvGrpSpPr>
        <p:grpSpPr>
          <a:xfrm>
            <a:off x="563690" y="925848"/>
            <a:ext cx="7848748" cy="1563624"/>
            <a:chOff x="1020885" y="1176647"/>
            <a:chExt cx="7848748" cy="1737360"/>
          </a:xfrm>
        </p:grpSpPr>
        <p:sp>
          <p:nvSpPr>
            <p:cNvPr id="16" name="Rectangle 15"/>
            <p:cNvSpPr/>
            <p:nvPr/>
          </p:nvSpPr>
          <p:spPr bwMode="auto">
            <a:xfrm>
              <a:off x="1889565" y="1176647"/>
              <a:ext cx="6980068" cy="1737360"/>
            </a:xfrm>
            <a:prstGeom prst="rect">
              <a:avLst/>
            </a:prstGeom>
            <a:solidFill>
              <a:srgbClr val="EA4235"/>
            </a:solidFill>
            <a:effectLst/>
            <a:extLst/>
          </p:spPr>
          <p:txBody>
            <a:bodyPr rIns="365760" anchor="ctr"/>
            <a:lstStyle/>
            <a:p>
              <a:pPr algn="r" eaLnBrk="0" hangingPunct="0">
                <a:buSzPct val="95000"/>
              </a:pPr>
              <a:r>
                <a:rPr lang="en-US" sz="2600" b="1" i="1" spc="-30" dirty="0">
                  <a:solidFill>
                    <a:schemeClr val="bg1"/>
                  </a:solidFill>
                  <a:latin typeface="+mn-lt"/>
                  <a:ea typeface="MS PGothic" charset="0"/>
                  <a:cs typeface="MS PGothic" charset="0"/>
                </a:rPr>
                <a:t>“My team is not equipped to </a:t>
              </a:r>
              <a:r>
                <a:rPr lang="en-US" sz="2600" b="1" i="1" spc="-30" dirty="0" smtClean="0">
                  <a:solidFill>
                    <a:schemeClr val="bg1"/>
                  </a:solidFill>
                  <a:latin typeface="+mn-lt"/>
                  <a:ea typeface="MS PGothic" charset="0"/>
                  <a:cs typeface="MS PGothic" charset="0"/>
                </a:rPr>
                <a:t>manage </a:t>
              </a:r>
              <a:br>
                <a:rPr lang="en-US" sz="2600" b="1" i="1" spc="-30" dirty="0" smtClean="0">
                  <a:solidFill>
                    <a:schemeClr val="bg1"/>
                  </a:solidFill>
                  <a:latin typeface="+mn-lt"/>
                  <a:ea typeface="MS PGothic" charset="0"/>
                  <a:cs typeface="MS PGothic" charset="0"/>
                </a:rPr>
              </a:br>
              <a:r>
                <a:rPr lang="en-US" sz="2600" b="1" i="1" spc="-30" dirty="0" smtClean="0">
                  <a:solidFill>
                    <a:schemeClr val="bg1"/>
                  </a:solidFill>
                  <a:latin typeface="+mn-lt"/>
                  <a:ea typeface="MS PGothic" charset="0"/>
                  <a:cs typeface="MS PGothic" charset="0"/>
                </a:rPr>
                <a:t>the </a:t>
              </a:r>
              <a:r>
                <a:rPr lang="en-US" sz="2600" b="1" i="1" spc="-30" dirty="0">
                  <a:solidFill>
                    <a:schemeClr val="bg1"/>
                  </a:solidFill>
                  <a:latin typeface="+mn-lt"/>
                  <a:ea typeface="MS PGothic" charset="0"/>
                  <a:cs typeface="MS PGothic" charset="0"/>
                </a:rPr>
                <a:t>increased </a:t>
              </a:r>
              <a:r>
                <a:rPr lang="en-US" sz="2600" b="1" i="1" spc="-30" dirty="0" smtClean="0">
                  <a:solidFill>
                    <a:schemeClr val="bg1"/>
                  </a:solidFill>
                  <a:latin typeface="+mn-lt"/>
                  <a:ea typeface="MS PGothic" charset="0"/>
                  <a:cs typeface="MS PGothic" charset="0"/>
                </a:rPr>
                <a:t>employee usage </a:t>
              </a:r>
              <a:br>
                <a:rPr lang="en-US" sz="2600" b="1" i="1" spc="-30" dirty="0" smtClean="0">
                  <a:solidFill>
                    <a:schemeClr val="bg1"/>
                  </a:solidFill>
                  <a:latin typeface="+mn-lt"/>
                  <a:ea typeface="MS PGothic" charset="0"/>
                  <a:cs typeface="MS PGothic" charset="0"/>
                </a:rPr>
              </a:br>
              <a:r>
                <a:rPr lang="en-US" sz="2600" b="1" i="1" spc="-30" dirty="0" smtClean="0">
                  <a:solidFill>
                    <a:schemeClr val="bg1"/>
                  </a:solidFill>
                  <a:latin typeface="+mn-lt"/>
                  <a:ea typeface="MS PGothic" charset="0"/>
                  <a:cs typeface="MS PGothic" charset="0"/>
                </a:rPr>
                <a:t>and </a:t>
              </a:r>
              <a:r>
                <a:rPr lang="en-US" sz="2600" b="1" i="1" spc="-30" dirty="0">
                  <a:solidFill>
                    <a:schemeClr val="bg1"/>
                  </a:solidFill>
                  <a:latin typeface="+mn-lt"/>
                  <a:ea typeface="MS PGothic" charset="0"/>
                  <a:cs typeface="MS PGothic" charset="0"/>
                </a:rPr>
                <a:t>demand </a:t>
              </a:r>
              <a:r>
                <a:rPr lang="en-US" sz="2600" b="1" i="1" spc="-30" dirty="0" smtClean="0">
                  <a:solidFill>
                    <a:schemeClr val="bg1"/>
                  </a:solidFill>
                  <a:latin typeface="+mn-lt"/>
                  <a:ea typeface="MS PGothic" charset="0"/>
                  <a:cs typeface="MS PGothic" charset="0"/>
                </a:rPr>
                <a:t>for cloud</a:t>
              </a:r>
              <a:r>
                <a:rPr lang="en-US" sz="2600" b="1" i="1" spc="-30" dirty="0">
                  <a:solidFill>
                    <a:schemeClr val="bg1"/>
                  </a:solidFill>
                  <a:latin typeface="+mn-lt"/>
                  <a:ea typeface="MS PGothic" charset="0"/>
                  <a:cs typeface="MS PGothic" charset="0"/>
                </a:rPr>
                <a:t>”</a:t>
              </a:r>
            </a:p>
          </p:txBody>
        </p:sp>
        <p:pic>
          <p:nvPicPr>
            <p:cNvPr id="15" name="Picture 14" descr="ColeUpdated.png"/>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020885" y="1176647"/>
              <a:ext cx="1737360" cy="1737360"/>
            </a:xfrm>
            <a:prstGeom prst="ellipse">
              <a:avLst/>
            </a:prstGeom>
            <a:solidFill>
              <a:srgbClr val="E2E2E2"/>
            </a:solidFill>
            <a:ln>
              <a:noFill/>
            </a:ln>
            <a:effectLst/>
          </p:spPr>
        </p:pic>
      </p:grpSp>
      <p:sp>
        <p:nvSpPr>
          <p:cNvPr id="18" name="Shape 166"/>
          <p:cNvSpPr/>
          <p:nvPr/>
        </p:nvSpPr>
        <p:spPr>
          <a:xfrm>
            <a:off x="648215" y="2541629"/>
            <a:ext cx="1492633" cy="318238"/>
          </a:xfrm>
          <a:prstGeom prst="rect">
            <a:avLst/>
          </a:prstGeom>
          <a:ln w="12700">
            <a:miter lim="400000"/>
          </a:ln>
          <a:extLst>
            <a:ext uri="{C572A759-6A51-4108-AA02-DFA0A04FC94B}">
              <ma14:wrappingTextBoxFlag xmlns:ma14="http://schemas.microsoft.com/office/mac/drawingml/2011/main" val="1"/>
            </a:ext>
          </a:extLst>
        </p:spPr>
        <p:txBody>
          <a:bodyPr wrap="square" lIns="50900" tIns="50900" rIns="50900" bIns="50900" anchor="ctr">
            <a:spAutoFit/>
          </a:bodyPr>
          <a:lstStyle/>
          <a:p>
            <a:pPr algn="ctr" defTabSz="509005">
              <a:defRPr sz="1800"/>
            </a:pPr>
            <a:r>
              <a:rPr lang="en-US" sz="1400" b="1" dirty="0">
                <a:solidFill>
                  <a:schemeClr val="bg1"/>
                </a:solidFill>
                <a:latin typeface="Helvetica"/>
                <a:cs typeface="Helvetica"/>
              </a:rPr>
              <a:t>CISO / </a:t>
            </a:r>
            <a:r>
              <a:rPr lang="en-US" sz="1400" b="1" dirty="0" smtClean="0">
                <a:solidFill>
                  <a:schemeClr val="bg1"/>
                </a:solidFill>
                <a:latin typeface="Helvetica"/>
                <a:cs typeface="Helvetica"/>
              </a:rPr>
              <a:t>CIO:</a:t>
            </a:r>
            <a:endParaRPr lang="en-US" sz="1400" b="1" dirty="0">
              <a:solidFill>
                <a:schemeClr val="bg1"/>
              </a:solidFill>
              <a:latin typeface="Helvetica"/>
              <a:cs typeface="Helvetica"/>
            </a:endParaRPr>
          </a:p>
        </p:txBody>
      </p:sp>
      <p:sp>
        <p:nvSpPr>
          <p:cNvPr id="19" name="Text Box 18"/>
          <p:cNvSpPr txBox="1">
            <a:spLocks noChangeArrowheads="1"/>
          </p:cNvSpPr>
          <p:nvPr/>
        </p:nvSpPr>
        <p:spPr bwMode="auto">
          <a:xfrm>
            <a:off x="914440" y="3187265"/>
            <a:ext cx="4175762"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p>
            <a:pPr marL="282575" indent="-234950">
              <a:spcBef>
                <a:spcPts val="600"/>
              </a:spcBef>
              <a:buClr>
                <a:schemeClr val="accent4">
                  <a:lumMod val="75000"/>
                </a:schemeClr>
              </a:buClr>
              <a:buFont typeface="Wingdings" pitchFamily="2" charset="2"/>
              <a:buChar char="§"/>
            </a:pPr>
            <a:r>
              <a:rPr lang="en-US" altLang="en-US" sz="1700" spc="-20" dirty="0" smtClean="0">
                <a:solidFill>
                  <a:schemeClr val="bg1"/>
                </a:solidFill>
              </a:rPr>
              <a:t>Uncover “Shadow </a:t>
            </a:r>
            <a:r>
              <a:rPr lang="en-US" altLang="en-US" sz="1700" spc="-20" dirty="0">
                <a:solidFill>
                  <a:schemeClr val="bg1"/>
                </a:solidFill>
              </a:rPr>
              <a:t>IT”</a:t>
            </a:r>
          </a:p>
          <a:p>
            <a:pPr marL="282575" indent="-234950">
              <a:spcBef>
                <a:spcPts val="600"/>
              </a:spcBef>
              <a:buClr>
                <a:schemeClr val="accent4">
                  <a:lumMod val="75000"/>
                </a:schemeClr>
              </a:buClr>
              <a:buFont typeface="Wingdings" pitchFamily="2" charset="2"/>
              <a:buChar char="§"/>
            </a:pPr>
            <a:r>
              <a:rPr lang="en-US" altLang="en-US" sz="1700" spc="-20" dirty="0" smtClean="0">
                <a:solidFill>
                  <a:schemeClr val="bg1"/>
                </a:solidFill>
              </a:rPr>
              <a:t>Gain visibility of all cloud </a:t>
            </a:r>
            <a:r>
              <a:rPr lang="en-US" altLang="en-US" sz="1700" spc="-20" dirty="0">
                <a:solidFill>
                  <a:schemeClr val="bg1"/>
                </a:solidFill>
              </a:rPr>
              <a:t>app usage</a:t>
            </a:r>
          </a:p>
          <a:p>
            <a:pPr marL="282575" indent="-234950">
              <a:spcBef>
                <a:spcPts val="600"/>
              </a:spcBef>
              <a:buClr>
                <a:schemeClr val="accent4">
                  <a:lumMod val="75000"/>
                </a:schemeClr>
              </a:buClr>
              <a:buFont typeface="Wingdings" pitchFamily="2" charset="2"/>
              <a:buChar char="§"/>
            </a:pPr>
            <a:r>
              <a:rPr lang="en-US" altLang="en-US" sz="1700" spc="-20" dirty="0" smtClean="0">
                <a:solidFill>
                  <a:srgbClr val="EA4235"/>
                </a:solidFill>
              </a:rPr>
              <a:t>Simplify connecting to approved apps</a:t>
            </a:r>
          </a:p>
          <a:p>
            <a:pPr marL="282575" indent="-234950">
              <a:spcBef>
                <a:spcPts val="600"/>
              </a:spcBef>
              <a:buClr>
                <a:schemeClr val="accent4">
                  <a:lumMod val="75000"/>
                </a:schemeClr>
              </a:buClr>
              <a:buFont typeface="Wingdings" pitchFamily="2" charset="2"/>
              <a:buChar char="§"/>
            </a:pPr>
            <a:r>
              <a:rPr lang="en-US" altLang="en-US" sz="1700" spc="-20" dirty="0" smtClean="0">
                <a:solidFill>
                  <a:schemeClr val="bg1"/>
                </a:solidFill>
              </a:rPr>
              <a:t>Remove </a:t>
            </a:r>
            <a:r>
              <a:rPr lang="en-US" altLang="en-US" sz="1700" spc="-20" dirty="0">
                <a:solidFill>
                  <a:schemeClr val="bg1"/>
                </a:solidFill>
              </a:rPr>
              <a:t>mobile blind spots </a:t>
            </a:r>
          </a:p>
        </p:txBody>
      </p:sp>
      <p:sp>
        <p:nvSpPr>
          <p:cNvPr id="20" name="Rectangle 19"/>
          <p:cNvSpPr/>
          <p:nvPr/>
        </p:nvSpPr>
        <p:spPr>
          <a:xfrm>
            <a:off x="4846317" y="3312406"/>
            <a:ext cx="3657560" cy="1292662"/>
          </a:xfrm>
          <a:prstGeom prst="rect">
            <a:avLst/>
          </a:prstGeom>
        </p:spPr>
        <p:txBody>
          <a:bodyPr wrap="square">
            <a:spAutoFit/>
          </a:bodyPr>
          <a:lstStyle/>
          <a:p>
            <a:pPr marL="282575" lvl="0" indent="-234950">
              <a:spcBef>
                <a:spcPts val="600"/>
              </a:spcBef>
              <a:buClr>
                <a:schemeClr val="accent4">
                  <a:lumMod val="75000"/>
                </a:schemeClr>
              </a:buClr>
              <a:buFont typeface="Wingdings" pitchFamily="2" charset="2"/>
              <a:buChar char="§"/>
            </a:pPr>
            <a:r>
              <a:rPr lang="en-US" altLang="en-US" sz="1700" spc="-20" dirty="0" smtClean="0">
                <a:solidFill>
                  <a:schemeClr val="bg1"/>
                </a:solidFill>
              </a:rPr>
              <a:t>Stop risky user behavior</a:t>
            </a:r>
          </a:p>
          <a:p>
            <a:pPr marL="282575" lvl="0" indent="-234950">
              <a:spcBef>
                <a:spcPts val="600"/>
              </a:spcBef>
              <a:buClr>
                <a:schemeClr val="accent4">
                  <a:lumMod val="75000"/>
                </a:schemeClr>
              </a:buClr>
              <a:buFont typeface="Wingdings" pitchFamily="2" charset="2"/>
              <a:buChar char="§"/>
            </a:pPr>
            <a:r>
              <a:rPr lang="en-US" altLang="en-US" sz="1700" spc="-20" dirty="0" smtClean="0">
                <a:solidFill>
                  <a:schemeClr val="bg1"/>
                </a:solidFill>
              </a:rPr>
              <a:t>Quickly react to cloud threats</a:t>
            </a:r>
            <a:endParaRPr lang="en-US" altLang="en-US" sz="1700" spc="-20" dirty="0">
              <a:solidFill>
                <a:schemeClr val="bg1"/>
              </a:solidFill>
            </a:endParaRPr>
          </a:p>
          <a:p>
            <a:pPr marL="282575" lvl="0" indent="-234950">
              <a:spcBef>
                <a:spcPts val="600"/>
              </a:spcBef>
              <a:buClr>
                <a:schemeClr val="accent4">
                  <a:lumMod val="75000"/>
                </a:schemeClr>
              </a:buClr>
              <a:buFont typeface="Wingdings" pitchFamily="2" charset="2"/>
              <a:buChar char="§"/>
            </a:pPr>
            <a:r>
              <a:rPr lang="en-US" altLang="en-US" sz="1700" spc="-20" dirty="0">
                <a:solidFill>
                  <a:schemeClr val="bg1"/>
                </a:solidFill>
              </a:rPr>
              <a:t>Address </a:t>
            </a:r>
            <a:r>
              <a:rPr lang="en-US" altLang="en-US" sz="1700" spc="-20" dirty="0" smtClean="0">
                <a:solidFill>
                  <a:schemeClr val="bg1"/>
                </a:solidFill>
              </a:rPr>
              <a:t>compliance </a:t>
            </a:r>
            <a:br>
              <a:rPr lang="en-US" altLang="en-US" sz="1700" spc="-20" dirty="0" smtClean="0">
                <a:solidFill>
                  <a:schemeClr val="bg1"/>
                </a:solidFill>
              </a:rPr>
            </a:br>
            <a:r>
              <a:rPr lang="en-US" altLang="en-US" sz="1700" spc="-20" dirty="0" smtClean="0">
                <a:solidFill>
                  <a:schemeClr val="bg1"/>
                </a:solidFill>
              </a:rPr>
              <a:t>and governance concerns</a:t>
            </a:r>
            <a:endParaRPr lang="en-US" altLang="en-US" sz="1700" spc="-20" dirty="0">
              <a:solidFill>
                <a:schemeClr val="bg1"/>
              </a:solidFill>
            </a:endParaRPr>
          </a:p>
        </p:txBody>
      </p:sp>
      <p:sp>
        <p:nvSpPr>
          <p:cNvPr id="21" name="Rectangle 20"/>
          <p:cNvSpPr/>
          <p:nvPr/>
        </p:nvSpPr>
        <p:spPr>
          <a:xfrm>
            <a:off x="829705" y="2870817"/>
            <a:ext cx="2472518" cy="307777"/>
          </a:xfrm>
          <a:prstGeom prst="rect">
            <a:avLst/>
          </a:prstGeom>
        </p:spPr>
        <p:txBody>
          <a:bodyPr wrap="none">
            <a:spAutoFit/>
          </a:bodyPr>
          <a:lstStyle/>
          <a:p>
            <a:pPr marL="146050" indent="-146050">
              <a:spcBef>
                <a:spcPts val="400"/>
              </a:spcBef>
            </a:pPr>
            <a:r>
              <a:rPr lang="en-US" altLang="en-US" sz="1400" b="1" spc="-30" dirty="0" smtClean="0">
                <a:solidFill>
                  <a:schemeClr val="bg1"/>
                </a:solidFill>
                <a:cs typeface="Arial" pitchFamily="34" charset="0"/>
              </a:rPr>
              <a:t>How does my </a:t>
            </a:r>
            <a:r>
              <a:rPr lang="en-US" altLang="en-US" sz="1400" b="1" spc="-30" dirty="0" err="1" smtClean="0">
                <a:solidFill>
                  <a:schemeClr val="bg1"/>
                </a:solidFill>
                <a:cs typeface="Arial" pitchFamily="34" charset="0"/>
              </a:rPr>
              <a:t>organisation</a:t>
            </a:r>
            <a:r>
              <a:rPr lang="en-US" altLang="en-US" sz="1400" b="1" spc="-30" dirty="0" smtClean="0">
                <a:solidFill>
                  <a:schemeClr val="bg1"/>
                </a:solidFill>
                <a:cs typeface="Arial" pitchFamily="34" charset="0"/>
              </a:rPr>
              <a:t>?</a:t>
            </a:r>
            <a:endParaRPr lang="en-US" altLang="en-US" sz="1400" b="1" spc="-30" dirty="0">
              <a:solidFill>
                <a:schemeClr val="bg1"/>
              </a:solidFill>
              <a:cs typeface="Arial" pitchFamily="34" charset="0"/>
            </a:endParaRPr>
          </a:p>
        </p:txBody>
      </p:sp>
    </p:spTree>
    <p:extLst>
      <p:ext uri="{BB962C8B-B14F-4D97-AF65-F5344CB8AC3E}">
        <p14:creationId xmlns:p14="http://schemas.microsoft.com/office/powerpoint/2010/main" val="10952537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Slide Number Placeholder 4"/>
          <p:cNvSpPr>
            <a:spLocks noGrp="1"/>
          </p:cNvSpPr>
          <p:nvPr>
            <p:ph type="sldNum" sz="quarter" idx="4294967295"/>
          </p:nvPr>
        </p:nvSpPr>
        <p:spPr>
          <a:xfrm>
            <a:off x="8540306" y="4824069"/>
            <a:ext cx="406267" cy="184349"/>
          </a:xfrm>
          <a:prstGeom prst="rect">
            <a:avLst/>
          </a:prstGeom>
        </p:spPr>
        <p:txBody>
          <a:bodyPr/>
          <a:lstStyle/>
          <a:p>
            <a:fld id="{429CBAC5-D2FB-F240-B1AC-942B4B721F25}" type="slidenum">
              <a:rPr lang="en-US" altLang="en-US" sz="800" smtClean="0"/>
              <a:pPr/>
              <a:t>14</a:t>
            </a:fld>
            <a:endParaRPr lang="en-US" altLang="en-US" sz="800" dirty="0"/>
          </a:p>
        </p:txBody>
      </p:sp>
      <p:sp>
        <p:nvSpPr>
          <p:cNvPr id="24" name="Rectangle 23"/>
          <p:cNvSpPr/>
          <p:nvPr/>
        </p:nvSpPr>
        <p:spPr>
          <a:xfrm>
            <a:off x="212392" y="284807"/>
            <a:ext cx="6853426" cy="424732"/>
          </a:xfrm>
          <a:prstGeom prst="rect">
            <a:avLst/>
          </a:prstGeom>
        </p:spPr>
        <p:txBody>
          <a:bodyPr wrap="square">
            <a:spAutoFit/>
          </a:bodyPr>
          <a:lstStyle/>
          <a:p>
            <a:pPr>
              <a:lnSpc>
                <a:spcPct val="90000"/>
              </a:lnSpc>
              <a:defRPr/>
            </a:pPr>
            <a:r>
              <a:rPr lang="en-US" sz="2400" b="1" kern="0" dirty="0" smtClean="0">
                <a:solidFill>
                  <a:srgbClr val="159E91"/>
                </a:solidFill>
                <a:latin typeface="Arial" pitchFamily="34" charset="0"/>
                <a:ea typeface="Calibri" panose="020F0502020204030204" pitchFamily="34" charset="0"/>
                <a:cs typeface="Calibri" panose="020F0502020204030204" pitchFamily="34" charset="0"/>
              </a:rPr>
              <a:t>Connecting Employees with </a:t>
            </a:r>
            <a:r>
              <a:rPr lang="en-US" sz="2400" b="1" kern="0" dirty="0" err="1" smtClean="0">
                <a:solidFill>
                  <a:srgbClr val="159E91"/>
                </a:solidFill>
                <a:latin typeface="Arial" pitchFamily="34" charset="0"/>
                <a:ea typeface="Calibri" panose="020F0502020204030204" pitchFamily="34" charset="0"/>
                <a:cs typeface="Calibri" panose="020F0502020204030204" pitchFamily="34" charset="0"/>
              </a:rPr>
              <a:t>SaaS</a:t>
            </a:r>
            <a:r>
              <a:rPr lang="en-US" sz="2400" b="1" kern="0" dirty="0" smtClean="0">
                <a:solidFill>
                  <a:srgbClr val="159E91"/>
                </a:solidFill>
                <a:latin typeface="Arial" pitchFamily="34" charset="0"/>
                <a:ea typeface="Calibri" panose="020F0502020204030204" pitchFamily="34" charset="0"/>
                <a:cs typeface="Calibri" panose="020F0502020204030204" pitchFamily="34" charset="0"/>
              </a:rPr>
              <a:t> services</a:t>
            </a:r>
            <a:endParaRPr lang="en-US" sz="2400" b="1" kern="0" dirty="0">
              <a:solidFill>
                <a:srgbClr val="159E91"/>
              </a:solidFill>
              <a:latin typeface="Arial" pitchFamily="34" charset="0"/>
              <a:ea typeface="Calibri" panose="020F0502020204030204" pitchFamily="34" charset="0"/>
              <a:cs typeface="Calibri" panose="020F0502020204030204" pitchFamily="34" charset="0"/>
            </a:endParaRPr>
          </a:p>
        </p:txBody>
      </p:sp>
      <p:pic>
        <p:nvPicPr>
          <p:cNvPr id="25" name="Picture 2" descr="http://investor.salesforce.com/files/design/newlogo-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009" y="1566127"/>
            <a:ext cx="1538273" cy="98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its.austincollege.edu/files/2014/10/office-365-cloud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053" y="1618442"/>
            <a:ext cx="1423689" cy="87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http://www.hubdoc.com/img/add-on-partners/box-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2990" y="1618955"/>
            <a:ext cx="1185811" cy="8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19"/>
          <p:cNvCxnSpPr>
            <a:cxnSpLocks noChangeShapeType="1"/>
          </p:cNvCxnSpPr>
          <p:nvPr/>
        </p:nvCxnSpPr>
        <p:spPr bwMode="auto">
          <a:xfrm>
            <a:off x="2091554" y="2760308"/>
            <a:ext cx="4550546" cy="0"/>
          </a:xfrm>
          <a:prstGeom prst="line">
            <a:avLst/>
          </a:prstGeom>
          <a:noFill/>
          <a:ln w="19050" algn="ctr">
            <a:solidFill>
              <a:srgbClr val="00B2EF"/>
            </a:solidFill>
            <a:round/>
            <a:headEnd/>
            <a:tailEnd/>
          </a:ln>
          <a:extLst>
            <a:ext uri="{909E8E84-426E-40dd-AFC4-6F175D3DCCD1}">
              <a14:hiddenFill xmlns:a14="http://schemas.microsoft.com/office/drawing/2010/main">
                <a:noFill/>
              </a14:hiddenFill>
            </a:ext>
          </a:extLst>
        </p:spPr>
      </p:cxnSp>
      <p:cxnSp>
        <p:nvCxnSpPr>
          <p:cNvPr id="30" name="Straight Connector 21"/>
          <p:cNvCxnSpPr>
            <a:cxnSpLocks noChangeShapeType="1"/>
          </p:cNvCxnSpPr>
          <p:nvPr/>
        </p:nvCxnSpPr>
        <p:spPr bwMode="auto">
          <a:xfrm flipV="1">
            <a:off x="2100444" y="2538373"/>
            <a:ext cx="0" cy="223336"/>
          </a:xfrm>
          <a:prstGeom prst="line">
            <a:avLst/>
          </a:prstGeom>
          <a:noFill/>
          <a:ln w="19050" algn="ctr">
            <a:solidFill>
              <a:srgbClr val="00B2EF"/>
            </a:solidFill>
            <a:round/>
            <a:headEnd/>
            <a:tailEnd/>
          </a:ln>
          <a:extLst>
            <a:ext uri="{909E8E84-426E-40dd-AFC4-6F175D3DCCD1}">
              <a14:hiddenFill xmlns:a14="http://schemas.microsoft.com/office/drawing/2010/main">
                <a:noFill/>
              </a14:hiddenFill>
            </a:ext>
          </a:extLst>
        </p:spPr>
      </p:cxnSp>
      <p:cxnSp>
        <p:nvCxnSpPr>
          <p:cNvPr id="31" name="Straight Connector 27"/>
          <p:cNvCxnSpPr>
            <a:cxnSpLocks noChangeShapeType="1"/>
          </p:cNvCxnSpPr>
          <p:nvPr/>
        </p:nvCxnSpPr>
        <p:spPr bwMode="auto">
          <a:xfrm flipV="1">
            <a:off x="3623737" y="2538373"/>
            <a:ext cx="0" cy="223336"/>
          </a:xfrm>
          <a:prstGeom prst="line">
            <a:avLst/>
          </a:prstGeom>
          <a:noFill/>
          <a:ln w="19050" algn="ctr">
            <a:solidFill>
              <a:srgbClr val="00B2EF"/>
            </a:solidFill>
            <a:round/>
            <a:headEnd/>
            <a:tailEnd/>
          </a:ln>
          <a:extLst>
            <a:ext uri="{909E8E84-426E-40dd-AFC4-6F175D3DCCD1}">
              <a14:hiddenFill xmlns:a14="http://schemas.microsoft.com/office/drawing/2010/main">
                <a:noFill/>
              </a14:hiddenFill>
            </a:ext>
          </a:extLst>
        </p:spPr>
      </p:cxnSp>
      <p:cxnSp>
        <p:nvCxnSpPr>
          <p:cNvPr id="32" name="Straight Connector 28"/>
          <p:cNvCxnSpPr>
            <a:cxnSpLocks noChangeShapeType="1"/>
          </p:cNvCxnSpPr>
          <p:nvPr/>
        </p:nvCxnSpPr>
        <p:spPr bwMode="auto">
          <a:xfrm flipV="1">
            <a:off x="5135838" y="2538373"/>
            <a:ext cx="0" cy="223336"/>
          </a:xfrm>
          <a:prstGeom prst="line">
            <a:avLst/>
          </a:prstGeom>
          <a:noFill/>
          <a:ln w="19050" algn="ctr">
            <a:solidFill>
              <a:srgbClr val="00B2EF"/>
            </a:solidFill>
            <a:round/>
            <a:headEnd/>
            <a:tailEnd/>
          </a:ln>
          <a:extLst>
            <a:ext uri="{909E8E84-426E-40dd-AFC4-6F175D3DCCD1}">
              <a14:hiddenFill xmlns:a14="http://schemas.microsoft.com/office/drawing/2010/main">
                <a:noFill/>
              </a14:hiddenFill>
            </a:ext>
          </a:extLst>
        </p:spPr>
      </p:cxnSp>
      <p:cxnSp>
        <p:nvCxnSpPr>
          <p:cNvPr id="33" name="Straight Connector 29"/>
          <p:cNvCxnSpPr>
            <a:cxnSpLocks noChangeShapeType="1"/>
          </p:cNvCxnSpPr>
          <p:nvPr/>
        </p:nvCxnSpPr>
        <p:spPr bwMode="auto">
          <a:xfrm flipV="1">
            <a:off x="6636748" y="2538373"/>
            <a:ext cx="0" cy="223336"/>
          </a:xfrm>
          <a:prstGeom prst="line">
            <a:avLst/>
          </a:prstGeom>
          <a:noFill/>
          <a:ln w="19050" algn="ctr">
            <a:solidFill>
              <a:srgbClr val="00B2EF"/>
            </a:solidFill>
            <a:round/>
            <a:headEnd/>
            <a:tailEnd/>
          </a:ln>
          <a:extLst>
            <a:ext uri="{909E8E84-426E-40dd-AFC4-6F175D3DCCD1}">
              <a14:hiddenFill xmlns:a14="http://schemas.microsoft.com/office/drawing/2010/main">
                <a:noFill/>
              </a14:hiddenFill>
            </a:ext>
          </a:extLst>
        </p:spPr>
      </p:cxnSp>
      <p:cxnSp>
        <p:nvCxnSpPr>
          <p:cNvPr id="34" name="Straight Connector 31"/>
          <p:cNvCxnSpPr>
            <a:cxnSpLocks noChangeShapeType="1"/>
          </p:cNvCxnSpPr>
          <p:nvPr/>
        </p:nvCxnSpPr>
        <p:spPr bwMode="auto">
          <a:xfrm flipV="1">
            <a:off x="4492665" y="2987536"/>
            <a:ext cx="0" cy="427159"/>
          </a:xfrm>
          <a:prstGeom prst="line">
            <a:avLst/>
          </a:prstGeom>
          <a:noFill/>
          <a:ln w="19050" algn="ctr">
            <a:solidFill>
              <a:srgbClr val="00B2EF"/>
            </a:solidFill>
            <a:round/>
            <a:headEnd/>
            <a:tailEnd/>
          </a:ln>
          <a:extLst>
            <a:ext uri="{909E8E84-426E-40dd-AFC4-6F175D3DCCD1}">
              <a14:hiddenFill xmlns:a14="http://schemas.microsoft.com/office/drawing/2010/main">
                <a:noFill/>
              </a14:hiddenFill>
            </a:ext>
          </a:extLst>
        </p:spPr>
      </p:cxnSp>
      <p:sp>
        <p:nvSpPr>
          <p:cNvPr id="37" name="Oval 36"/>
          <p:cNvSpPr/>
          <p:nvPr/>
        </p:nvSpPr>
        <p:spPr bwMode="auto">
          <a:xfrm>
            <a:off x="4242732" y="2632714"/>
            <a:ext cx="487268" cy="487268"/>
          </a:xfrm>
          <a:prstGeom prst="ellipse">
            <a:avLst/>
          </a:prstGeom>
          <a:solidFill>
            <a:srgbClr val="83D1F5">
              <a:lumMod val="75000"/>
            </a:srgbClr>
          </a:solidFill>
          <a:ln w="19050">
            <a:solidFill>
              <a:srgbClr val="83D1F5">
                <a:lumMod val="75000"/>
              </a:srgbClr>
            </a:solidFill>
          </a:ln>
          <a:effectLst/>
          <a:extLst/>
        </p:spPr>
        <p:txBody>
          <a:bodyPr/>
          <a:lstStyle/>
          <a:p>
            <a:pPr eaLnBrk="0" fontAlgn="auto" hangingPunct="0">
              <a:spcBef>
                <a:spcPts val="0"/>
              </a:spcBef>
              <a:spcAft>
                <a:spcPts val="0"/>
              </a:spcAft>
              <a:defRPr/>
            </a:pPr>
            <a:endParaRPr lang="en-US" sz="1800" kern="0" dirty="0">
              <a:solidFill>
                <a:srgbClr val="000000"/>
              </a:solidFill>
              <a:cs typeface="Arial" charset="0"/>
            </a:endParaRPr>
          </a:p>
        </p:txBody>
      </p:sp>
      <p:pic>
        <p:nvPicPr>
          <p:cNvPr id="38"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66960" y="2686443"/>
            <a:ext cx="244025" cy="33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2808" y="1591617"/>
            <a:ext cx="1623546" cy="100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descr="people_0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1069" y="3527597"/>
            <a:ext cx="3064586" cy="761718"/>
          </a:xfrm>
          <a:prstGeom prst="rect">
            <a:avLst/>
          </a:prstGeom>
        </p:spPr>
      </p:pic>
    </p:spTree>
    <p:extLst>
      <p:ext uri="{BB962C8B-B14F-4D97-AF65-F5344CB8AC3E}">
        <p14:creationId xmlns:p14="http://schemas.microsoft.com/office/powerpoint/2010/main" val="4116854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auto">
          <a:xfrm>
            <a:off x="941343" y="620846"/>
            <a:ext cx="7412948" cy="4335618"/>
          </a:xfrm>
          <a:prstGeom prst="rect">
            <a:avLst/>
          </a:prstGeom>
          <a:solidFill>
            <a:srgbClr val="159E9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sp>
        <p:nvSpPr>
          <p:cNvPr id="27" name="Title 1"/>
          <p:cNvSpPr txBox="1">
            <a:spLocks/>
          </p:cNvSpPr>
          <p:nvPr/>
        </p:nvSpPr>
        <p:spPr>
          <a:xfrm>
            <a:off x="182565" y="162072"/>
            <a:ext cx="8685211" cy="297656"/>
          </a:xfrm>
          <a:prstGeom prst="rect">
            <a:avLst/>
          </a:prstGeom>
        </p:spPr>
        <p:txBody>
          <a:bodyPr/>
          <a:lstStyle>
            <a:lvl1pPr algn="l" rtl="0" eaLnBrk="1" fontAlgn="base" hangingPunct="1">
              <a:lnSpc>
                <a:spcPct val="90000"/>
              </a:lnSpc>
              <a:spcBef>
                <a:spcPct val="0"/>
              </a:spcBef>
              <a:spcAft>
                <a:spcPct val="0"/>
              </a:spcAft>
              <a:defRPr sz="2200" kern="1300" spc="0" baseline="0">
                <a:solidFill>
                  <a:schemeClr val="bg2"/>
                </a:solidFill>
                <a:latin typeface="Arial" pitchFamily="34" charset="0"/>
                <a:ea typeface="ＭＳ Ｐゴシック" pitchFamily="34" charset="-128"/>
                <a:cs typeface="Arial" pitchFamily="34" charset="0"/>
              </a:defRPr>
            </a:lvl1pPr>
            <a:lvl2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181"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364"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545"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727"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a:lstStyle>
          <a:p>
            <a:r>
              <a:rPr lang="en-US" b="1" dirty="0" smtClean="0">
                <a:solidFill>
                  <a:srgbClr val="159E91"/>
                </a:solidFill>
              </a:rPr>
              <a:t>What about </a:t>
            </a:r>
            <a:r>
              <a:rPr lang="en-US" b="1" dirty="0">
                <a:solidFill>
                  <a:srgbClr val="159E91"/>
                </a:solidFill>
              </a:rPr>
              <a:t>m</a:t>
            </a:r>
            <a:r>
              <a:rPr lang="en-US" b="1" dirty="0" smtClean="0">
                <a:solidFill>
                  <a:srgbClr val="159E91"/>
                </a:solidFill>
              </a:rPr>
              <a:t>obile use whilst roaming</a:t>
            </a:r>
            <a:endParaRPr lang="en-US" b="1" dirty="0">
              <a:solidFill>
                <a:srgbClr val="159E91"/>
              </a:solidFill>
            </a:endParaRPr>
          </a:p>
        </p:txBody>
      </p:sp>
      <p:pic>
        <p:nvPicPr>
          <p:cNvPr id="2" name="Picture 1"/>
          <p:cNvPicPr>
            <a:picLocks noChangeAspect="1"/>
          </p:cNvPicPr>
          <p:nvPr/>
        </p:nvPicPr>
        <p:blipFill>
          <a:blip r:embed="rId3"/>
          <a:stretch>
            <a:fillRect/>
          </a:stretch>
        </p:blipFill>
        <p:spPr>
          <a:xfrm>
            <a:off x="1090480" y="740960"/>
            <a:ext cx="7143939" cy="4082251"/>
          </a:xfrm>
          <a:prstGeom prst="rect">
            <a:avLst/>
          </a:prstGeom>
        </p:spPr>
      </p:pic>
    </p:spTree>
    <p:extLst>
      <p:ext uri="{BB962C8B-B14F-4D97-AF65-F5344CB8AC3E}">
        <p14:creationId xmlns:p14="http://schemas.microsoft.com/office/powerpoint/2010/main" val="797330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565" y="212647"/>
            <a:ext cx="8685211" cy="297656"/>
          </a:xfrm>
        </p:spPr>
        <p:txBody>
          <a:bodyPr/>
          <a:lstStyle/>
          <a:p>
            <a:r>
              <a:rPr lang="en-US" b="1" dirty="0" smtClean="0">
                <a:solidFill>
                  <a:srgbClr val="159E91"/>
                </a:solidFill>
              </a:rPr>
              <a:t>IBM knows and have classified the threats</a:t>
            </a:r>
            <a:endParaRPr lang="en-US" b="1" dirty="0">
              <a:solidFill>
                <a:srgbClr val="159E91"/>
              </a:solidFill>
            </a:endParaRPr>
          </a:p>
        </p:txBody>
      </p:sp>
      <p:sp>
        <p:nvSpPr>
          <p:cNvPr id="4" name="Rectangle 3"/>
          <p:cNvSpPr/>
          <p:nvPr/>
        </p:nvSpPr>
        <p:spPr bwMode="auto">
          <a:xfrm>
            <a:off x="1221898" y="849446"/>
            <a:ext cx="6699073" cy="3988055"/>
          </a:xfrm>
          <a:prstGeom prst="rect">
            <a:avLst/>
          </a:prstGeom>
          <a:solidFill>
            <a:srgbClr val="159E9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pic>
        <p:nvPicPr>
          <p:cNvPr id="7" name="Picture 6"/>
          <p:cNvPicPr>
            <a:picLocks noChangeAspect="1"/>
          </p:cNvPicPr>
          <p:nvPr/>
        </p:nvPicPr>
        <p:blipFill>
          <a:blip r:embed="rId2"/>
          <a:stretch>
            <a:fillRect/>
          </a:stretch>
        </p:blipFill>
        <p:spPr>
          <a:xfrm>
            <a:off x="1316033" y="927039"/>
            <a:ext cx="6509087" cy="3828226"/>
          </a:xfrm>
          <a:prstGeom prst="rect">
            <a:avLst/>
          </a:prstGeom>
        </p:spPr>
      </p:pic>
    </p:spTree>
    <p:extLst>
      <p:ext uri="{BB962C8B-B14F-4D97-AF65-F5344CB8AC3E}">
        <p14:creationId xmlns:p14="http://schemas.microsoft.com/office/powerpoint/2010/main" val="1294939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 y="176451"/>
            <a:ext cx="8770620" cy="297774"/>
          </a:xfrm>
        </p:spPr>
        <p:txBody>
          <a:bodyPr/>
          <a:lstStyle/>
          <a:p>
            <a:r>
              <a:rPr lang="en-US" b="1" spc="-30" dirty="0" smtClean="0">
                <a:solidFill>
                  <a:srgbClr val="159E91"/>
                </a:solidFill>
              </a:rPr>
              <a:t>IBM </a:t>
            </a:r>
            <a:r>
              <a:rPr lang="en-US" b="1" spc="-30" dirty="0">
                <a:solidFill>
                  <a:srgbClr val="159E91"/>
                </a:solidFill>
              </a:rPr>
              <a:t>Cloud Security </a:t>
            </a:r>
            <a:r>
              <a:rPr lang="en-US" b="1" spc="-30" dirty="0" smtClean="0">
                <a:solidFill>
                  <a:srgbClr val="159E91"/>
                </a:solidFill>
              </a:rPr>
              <a:t>Enforcer – “Blue Ocean” innovation</a:t>
            </a:r>
            <a:endParaRPr lang="en-US" b="1" spc="-30" dirty="0">
              <a:solidFill>
                <a:srgbClr val="159E91"/>
              </a:solidFill>
            </a:endParaRPr>
          </a:p>
        </p:txBody>
      </p:sp>
      <p:pic>
        <p:nvPicPr>
          <p:cNvPr id="20" name="Picture 8"/>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722314" y="822354"/>
            <a:ext cx="7699375" cy="133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Circular Arrow 20"/>
          <p:cNvSpPr/>
          <p:nvPr/>
        </p:nvSpPr>
        <p:spPr bwMode="auto">
          <a:xfrm rot="16200000">
            <a:off x="3744886" y="971175"/>
            <a:ext cx="1725381" cy="1977327"/>
          </a:xfrm>
          <a:prstGeom prst="circularArrow">
            <a:avLst>
              <a:gd name="adj1" fmla="val 5468"/>
              <a:gd name="adj2" fmla="val 837805"/>
              <a:gd name="adj3" fmla="val 20591569"/>
              <a:gd name="adj4" fmla="val 11005431"/>
              <a:gd name="adj5" fmla="val 5517"/>
            </a:avLst>
          </a:prstGeom>
          <a:gradFill flip="none" rotWithShape="0">
            <a:gsLst>
              <a:gs pos="0">
                <a:schemeClr val="bg1"/>
              </a:gs>
              <a:gs pos="100000">
                <a:schemeClr val="bg1">
                  <a:alpha val="0"/>
                </a:schemeClr>
              </a:gs>
            </a:gsLst>
            <a:lin ang="5400000" scaled="1"/>
            <a:tileRect/>
          </a:gra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spc="-30" dirty="0">
              <a:solidFill>
                <a:srgbClr val="000000"/>
              </a:solidFill>
              <a:ea typeface="ＭＳ Ｐゴシック" charset="0"/>
              <a:cs typeface="Arial" pitchFamily="34" charset="0"/>
            </a:endParaRPr>
          </a:p>
        </p:txBody>
      </p:sp>
      <p:sp>
        <p:nvSpPr>
          <p:cNvPr id="30" name="Circular Arrow 29"/>
          <p:cNvSpPr/>
          <p:nvPr/>
        </p:nvSpPr>
        <p:spPr bwMode="auto">
          <a:xfrm rot="16200000" flipH="1" flipV="1">
            <a:off x="3678982" y="978589"/>
            <a:ext cx="1725381" cy="1977327"/>
          </a:xfrm>
          <a:prstGeom prst="circularArrow">
            <a:avLst>
              <a:gd name="adj1" fmla="val 5468"/>
              <a:gd name="adj2" fmla="val 837805"/>
              <a:gd name="adj3" fmla="val 20591569"/>
              <a:gd name="adj4" fmla="val 11005431"/>
              <a:gd name="adj5" fmla="val 5517"/>
            </a:avLst>
          </a:prstGeom>
          <a:gradFill flip="none" rotWithShape="0">
            <a:gsLst>
              <a:gs pos="0">
                <a:schemeClr val="bg1"/>
              </a:gs>
              <a:gs pos="100000">
                <a:schemeClr val="bg1">
                  <a:alpha val="0"/>
                </a:schemeClr>
              </a:gs>
            </a:gsLst>
            <a:lin ang="16200000" scaled="1"/>
            <a:tileRect/>
          </a:gra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spc="-30" dirty="0">
              <a:solidFill>
                <a:srgbClr val="000000"/>
              </a:solidFill>
              <a:ea typeface="ＭＳ Ｐゴシック" charset="0"/>
              <a:cs typeface="Arial" pitchFamily="34" charset="0"/>
            </a:endParaRPr>
          </a:p>
        </p:txBody>
      </p:sp>
      <p:sp>
        <p:nvSpPr>
          <p:cNvPr id="31" name="TextBox 30"/>
          <p:cNvSpPr txBox="1"/>
          <p:nvPr/>
        </p:nvSpPr>
        <p:spPr>
          <a:xfrm>
            <a:off x="3817734" y="1599466"/>
            <a:ext cx="1580424" cy="830997"/>
          </a:xfrm>
          <a:prstGeom prst="rect">
            <a:avLst/>
          </a:prstGeom>
          <a:noFill/>
        </p:spPr>
        <p:txBody>
          <a:bodyPr wrap="square" rtlCol="0">
            <a:spAutoFit/>
          </a:bodyPr>
          <a:lstStyle/>
          <a:p>
            <a:pPr algn="ctr"/>
            <a:r>
              <a:rPr lang="en-US" sz="1600" b="1" kern="0" dirty="0" smtClean="0">
                <a:solidFill>
                  <a:schemeClr val="bg1"/>
                </a:solidFill>
              </a:rPr>
              <a:t>IBM Cloud Security Enforcer</a:t>
            </a:r>
          </a:p>
        </p:txBody>
      </p:sp>
      <p:grpSp>
        <p:nvGrpSpPr>
          <p:cNvPr id="32" name="Group 31"/>
          <p:cNvGrpSpPr/>
          <p:nvPr/>
        </p:nvGrpSpPr>
        <p:grpSpPr>
          <a:xfrm>
            <a:off x="311945" y="1863649"/>
            <a:ext cx="8424863" cy="1860233"/>
            <a:chOff x="311944" y="1985870"/>
            <a:chExt cx="8424863" cy="2066925"/>
          </a:xfrm>
        </p:grpSpPr>
        <p:sp>
          <p:nvSpPr>
            <p:cNvPr id="33" name="Arc 32"/>
            <p:cNvSpPr/>
            <p:nvPr/>
          </p:nvSpPr>
          <p:spPr bwMode="auto">
            <a:xfrm>
              <a:off x="311944" y="1985870"/>
              <a:ext cx="5559425" cy="1976438"/>
            </a:xfrm>
            <a:prstGeom prst="arc">
              <a:avLst>
                <a:gd name="adj1" fmla="val 21306359"/>
                <a:gd name="adj2" fmla="val 1928759"/>
              </a:avLst>
            </a:prstGeom>
            <a:noFill/>
            <a:ln w="28575" cap="rnd" cmpd="sng" algn="ctr">
              <a:solidFill>
                <a:srgbClr val="00B2EF"/>
              </a:solidFill>
              <a:prstDash val="sysDot"/>
              <a:round/>
              <a:headEnd type="none" w="med" len="med"/>
              <a:tailEnd type="none" w="med" len="med"/>
            </a:ln>
            <a:effectLst/>
            <a:extLst/>
          </p:spPr>
          <p:txBody>
            <a:bodyPr anchor="ctr"/>
            <a:lstStyle/>
            <a:p>
              <a:pPr algn="ctr" fontAlgn="auto">
                <a:spcBef>
                  <a:spcPts val="0"/>
                </a:spcBef>
                <a:spcAft>
                  <a:spcPts val="0"/>
                </a:spcAft>
                <a:defRPr/>
              </a:pPr>
              <a:endParaRPr lang="en-US" sz="1800" kern="0" spc="-30">
                <a:solidFill>
                  <a:srgbClr val="000000"/>
                </a:solidFill>
                <a:latin typeface="Arial"/>
                <a:ea typeface="ＭＳ Ｐゴシック"/>
              </a:endParaRPr>
            </a:p>
          </p:txBody>
        </p:sp>
        <p:sp>
          <p:nvSpPr>
            <p:cNvPr id="35" name="Arc 34"/>
            <p:cNvSpPr/>
            <p:nvPr/>
          </p:nvSpPr>
          <p:spPr bwMode="auto">
            <a:xfrm flipH="1">
              <a:off x="3175794" y="2076358"/>
              <a:ext cx="5561013" cy="1976437"/>
            </a:xfrm>
            <a:prstGeom prst="arc">
              <a:avLst>
                <a:gd name="adj1" fmla="val 21430608"/>
                <a:gd name="adj2" fmla="val 1611795"/>
              </a:avLst>
            </a:prstGeom>
            <a:noFill/>
            <a:ln w="28575" cap="rnd" cmpd="sng" algn="ctr">
              <a:solidFill>
                <a:srgbClr val="00B2EF"/>
              </a:solidFill>
              <a:prstDash val="sysDot"/>
              <a:round/>
              <a:headEnd type="none" w="med" len="med"/>
              <a:tailEnd type="none" w="med" len="med"/>
            </a:ln>
            <a:effectLst/>
            <a:extLst/>
          </p:spPr>
          <p:txBody>
            <a:bodyPr anchor="ctr"/>
            <a:lstStyle/>
            <a:p>
              <a:pPr algn="ctr" fontAlgn="auto">
                <a:spcBef>
                  <a:spcPts val="0"/>
                </a:spcBef>
                <a:spcAft>
                  <a:spcPts val="0"/>
                </a:spcAft>
                <a:defRPr/>
              </a:pPr>
              <a:endParaRPr lang="en-US" sz="1800" kern="0" spc="-30">
                <a:solidFill>
                  <a:srgbClr val="000000"/>
                </a:solidFill>
                <a:latin typeface="Arial"/>
                <a:ea typeface="ＭＳ Ｐゴシック"/>
              </a:endParaRPr>
            </a:p>
          </p:txBody>
        </p:sp>
        <p:sp>
          <p:nvSpPr>
            <p:cNvPr id="36" name="Arc 35"/>
            <p:cNvSpPr/>
            <p:nvPr/>
          </p:nvSpPr>
          <p:spPr bwMode="auto">
            <a:xfrm>
              <a:off x="2097882" y="2517683"/>
              <a:ext cx="4960937" cy="1517650"/>
            </a:xfrm>
            <a:prstGeom prst="arc">
              <a:avLst>
                <a:gd name="adj1" fmla="val 20254818"/>
                <a:gd name="adj2" fmla="val 1525929"/>
              </a:avLst>
            </a:prstGeom>
            <a:noFill/>
            <a:ln w="28575" cap="rnd" cmpd="sng" algn="ctr">
              <a:solidFill>
                <a:srgbClr val="00B2EF"/>
              </a:solidFill>
              <a:prstDash val="sysDot"/>
              <a:round/>
              <a:headEnd type="none" w="med" len="med"/>
              <a:tailEnd type="none" w="med" len="med"/>
            </a:ln>
            <a:effectLst/>
            <a:extLst/>
          </p:spPr>
          <p:txBody>
            <a:bodyPr anchor="ctr"/>
            <a:lstStyle/>
            <a:p>
              <a:pPr algn="ctr" fontAlgn="auto">
                <a:spcBef>
                  <a:spcPts val="0"/>
                </a:spcBef>
                <a:spcAft>
                  <a:spcPts val="0"/>
                </a:spcAft>
                <a:defRPr/>
              </a:pPr>
              <a:endParaRPr lang="en-US" sz="1800" kern="0" spc="-30">
                <a:solidFill>
                  <a:srgbClr val="000000"/>
                </a:solidFill>
                <a:latin typeface="Arial"/>
                <a:ea typeface="ＭＳ Ｐゴシック"/>
              </a:endParaRPr>
            </a:p>
          </p:txBody>
        </p:sp>
        <p:sp>
          <p:nvSpPr>
            <p:cNvPr id="37" name="Arc 36"/>
            <p:cNvSpPr/>
            <p:nvPr/>
          </p:nvSpPr>
          <p:spPr bwMode="auto">
            <a:xfrm flipH="1">
              <a:off x="2267744" y="2551020"/>
              <a:ext cx="4864100" cy="1484313"/>
            </a:xfrm>
            <a:prstGeom prst="arc">
              <a:avLst>
                <a:gd name="adj1" fmla="val 20598523"/>
                <a:gd name="adj2" fmla="val 1303493"/>
              </a:avLst>
            </a:prstGeom>
            <a:noFill/>
            <a:ln w="28575" cap="rnd" cmpd="sng" algn="ctr">
              <a:solidFill>
                <a:srgbClr val="00B2EF"/>
              </a:solidFill>
              <a:prstDash val="sysDot"/>
              <a:round/>
              <a:headEnd type="none" w="med" len="med"/>
              <a:tailEnd type="none" w="med" len="med"/>
            </a:ln>
            <a:effectLst/>
            <a:extLst/>
          </p:spPr>
          <p:txBody>
            <a:bodyPr anchor="ctr"/>
            <a:lstStyle/>
            <a:p>
              <a:pPr algn="ctr" fontAlgn="auto">
                <a:spcBef>
                  <a:spcPts val="0"/>
                </a:spcBef>
                <a:spcAft>
                  <a:spcPts val="0"/>
                </a:spcAft>
                <a:defRPr/>
              </a:pPr>
              <a:endParaRPr lang="en-US" sz="1800" kern="0" spc="-30">
                <a:solidFill>
                  <a:srgbClr val="000000"/>
                </a:solidFill>
                <a:latin typeface="Arial"/>
                <a:ea typeface="ＭＳ Ｐゴシック"/>
              </a:endParaRPr>
            </a:p>
          </p:txBody>
        </p:sp>
        <p:grpSp>
          <p:nvGrpSpPr>
            <p:cNvPr id="38" name="Group 54"/>
            <p:cNvGrpSpPr>
              <a:grpSpLocks/>
            </p:cNvGrpSpPr>
            <p:nvPr/>
          </p:nvGrpSpPr>
          <p:grpSpPr bwMode="auto">
            <a:xfrm>
              <a:off x="2179939" y="3168335"/>
              <a:ext cx="230358" cy="230363"/>
              <a:chOff x="1185862" y="2466975"/>
              <a:chExt cx="342900" cy="342900"/>
            </a:xfrm>
          </p:grpSpPr>
          <p:sp>
            <p:nvSpPr>
              <p:cNvPr id="56" name="Oval 55"/>
              <p:cNvSpPr/>
              <p:nvPr/>
            </p:nvSpPr>
            <p:spPr bwMode="auto">
              <a:xfrm>
                <a:off x="1186596" y="2467307"/>
                <a:ext cx="342645" cy="342638"/>
              </a:xfrm>
              <a:prstGeom prst="ellipse">
                <a:avLst/>
              </a:prstGeom>
              <a:solidFill>
                <a:srgbClr val="83D1F5"/>
              </a:solidFill>
              <a:ln w="19050">
                <a:solidFill>
                  <a:srgbClr val="00B2EF"/>
                </a:solidFill>
              </a:ln>
              <a:effectLst/>
              <a:extLst/>
            </p:spPr>
            <p:txBody>
              <a:bodyPr/>
              <a:lstStyle/>
              <a:p>
                <a:pPr fontAlgn="auto">
                  <a:spcBef>
                    <a:spcPts val="0"/>
                  </a:spcBef>
                  <a:spcAft>
                    <a:spcPts val="0"/>
                  </a:spcAft>
                  <a:defRPr/>
                </a:pPr>
                <a:endParaRPr lang="en-US" sz="1800" kern="0" spc="-30" dirty="0">
                  <a:solidFill>
                    <a:srgbClr val="000000"/>
                  </a:solidFill>
                  <a:latin typeface="Arial"/>
                  <a:ea typeface="ＭＳ Ｐゴシック"/>
                </a:endParaRPr>
              </a:p>
            </p:txBody>
          </p:sp>
          <p:pic>
            <p:nvPicPr>
              <p:cNvPr id="57" name="Picture 7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71586" y="2504946"/>
                <a:ext cx="171452" cy="238380"/>
              </a:xfrm>
              <a:prstGeom prst="rect">
                <a:avLst/>
              </a:prstGeom>
              <a:noFill/>
              <a:ln w="9525">
                <a:noFill/>
                <a:miter lim="800000"/>
                <a:headEnd/>
                <a:tailEnd/>
              </a:ln>
            </p:spPr>
          </p:pic>
        </p:grpSp>
        <p:pic>
          <p:nvPicPr>
            <p:cNvPr id="39" name="Picture 7"/>
            <p:cNvPicPr>
              <a:picLocks noChangeAspect="1" noChangeArrowheads="1"/>
            </p:cNvPicPr>
            <p:nvPr/>
          </p:nvPicPr>
          <p:blipFill>
            <a:blip r:embed="rId6" cstate="screen">
              <a:duotone>
                <a:srgbClr val="83D1F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634823" y="2936679"/>
              <a:ext cx="1110431" cy="1069800"/>
            </a:xfrm>
            <a:prstGeom prst="rect">
              <a:avLst/>
            </a:prstGeom>
            <a:noFill/>
            <a:ln>
              <a:noFill/>
            </a:ln>
            <a:effectLst>
              <a:reflection blurRad="6350" stA="13000" endPos="35000" dir="5400000" sy="-100000" algn="bl" rotWithShape="0"/>
            </a:effectLst>
            <a:extLst/>
          </p:spPr>
        </p:pic>
        <p:pic>
          <p:nvPicPr>
            <p:cNvPr id="40" name="Picture 5"/>
            <p:cNvPicPr>
              <a:picLocks noChangeAspect="1" noChangeArrowheads="1"/>
            </p:cNvPicPr>
            <p:nvPr/>
          </p:nvPicPr>
          <p:blipFill>
            <a:blip r:embed="rId7">
              <a:duotone>
                <a:srgbClr val="83D1F5">
                  <a:shade val="45000"/>
                  <a:satMod val="135000"/>
                </a:srgbClr>
                <a:prstClr val="white"/>
              </a:duotone>
              <a:extLst/>
            </a:blip>
            <a:srcRect/>
            <a:stretch>
              <a:fillRect/>
            </a:stretch>
          </p:blipFill>
          <p:spPr bwMode="auto">
            <a:xfrm>
              <a:off x="6695434" y="3301102"/>
              <a:ext cx="712906" cy="718322"/>
            </a:xfrm>
            <a:prstGeom prst="rect">
              <a:avLst/>
            </a:prstGeom>
            <a:solidFill>
              <a:srgbClr val="FFFFFF"/>
            </a:solidFill>
            <a:ln>
              <a:noFill/>
            </a:ln>
            <a:effectLst>
              <a:reflection blurRad="6350" stA="13000" endPos="35000" dir="5400000" sy="-100000" algn="bl" rotWithShape="0"/>
            </a:effectLst>
            <a:extLst/>
          </p:spPr>
        </p:pic>
        <p:grpSp>
          <p:nvGrpSpPr>
            <p:cNvPr id="41" name="Group 31"/>
            <p:cNvGrpSpPr>
              <a:grpSpLocks/>
            </p:cNvGrpSpPr>
            <p:nvPr/>
          </p:nvGrpSpPr>
          <p:grpSpPr bwMode="auto">
            <a:xfrm>
              <a:off x="6938479" y="3168335"/>
              <a:ext cx="230358" cy="230363"/>
              <a:chOff x="1185862" y="2466975"/>
              <a:chExt cx="342900" cy="342900"/>
            </a:xfrm>
          </p:grpSpPr>
          <p:sp>
            <p:nvSpPr>
              <p:cNvPr id="54" name="Oval 53"/>
              <p:cNvSpPr/>
              <p:nvPr/>
            </p:nvSpPr>
            <p:spPr bwMode="auto">
              <a:xfrm>
                <a:off x="1185401" y="2467307"/>
                <a:ext cx="342647" cy="342638"/>
              </a:xfrm>
              <a:prstGeom prst="ellipse">
                <a:avLst/>
              </a:prstGeom>
              <a:solidFill>
                <a:srgbClr val="83D1F5"/>
              </a:solidFill>
              <a:ln w="19050">
                <a:solidFill>
                  <a:srgbClr val="00B2EF"/>
                </a:solidFill>
              </a:ln>
              <a:effectLst/>
              <a:extLst/>
            </p:spPr>
            <p:txBody>
              <a:bodyPr/>
              <a:lstStyle/>
              <a:p>
                <a:pPr fontAlgn="auto">
                  <a:spcBef>
                    <a:spcPts val="0"/>
                  </a:spcBef>
                  <a:spcAft>
                    <a:spcPts val="0"/>
                  </a:spcAft>
                  <a:defRPr/>
                </a:pPr>
                <a:endParaRPr lang="en-US" sz="1800" kern="0" spc="-30" dirty="0">
                  <a:solidFill>
                    <a:srgbClr val="000000"/>
                  </a:solidFill>
                  <a:latin typeface="Arial"/>
                  <a:ea typeface="ＭＳ Ｐゴシック"/>
                </a:endParaRPr>
              </a:p>
            </p:txBody>
          </p:sp>
          <p:pic>
            <p:nvPicPr>
              <p:cNvPr id="55" name="Picture 6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71586" y="2504946"/>
                <a:ext cx="171452" cy="238380"/>
              </a:xfrm>
              <a:prstGeom prst="rect">
                <a:avLst/>
              </a:prstGeom>
              <a:noFill/>
              <a:ln w="9525">
                <a:noFill/>
                <a:miter lim="800000"/>
                <a:headEnd/>
                <a:tailEnd/>
              </a:ln>
            </p:spPr>
          </p:pic>
        </p:grpSp>
        <p:grpSp>
          <p:nvGrpSpPr>
            <p:cNvPr id="42" name="Group 50"/>
            <p:cNvGrpSpPr>
              <a:grpSpLocks/>
            </p:cNvGrpSpPr>
            <p:nvPr/>
          </p:nvGrpSpPr>
          <p:grpSpPr bwMode="auto">
            <a:xfrm>
              <a:off x="3187013" y="3168632"/>
              <a:ext cx="230343" cy="230337"/>
              <a:chOff x="633556" y="2467415"/>
              <a:chExt cx="342878" cy="342861"/>
            </a:xfrm>
          </p:grpSpPr>
          <p:sp>
            <p:nvSpPr>
              <p:cNvPr id="52" name="Oval 51"/>
              <p:cNvSpPr/>
              <p:nvPr/>
            </p:nvSpPr>
            <p:spPr bwMode="auto">
              <a:xfrm>
                <a:off x="633398" y="2467305"/>
                <a:ext cx="342646" cy="342638"/>
              </a:xfrm>
              <a:prstGeom prst="ellipse">
                <a:avLst/>
              </a:prstGeom>
              <a:solidFill>
                <a:srgbClr val="83D1F5"/>
              </a:solidFill>
              <a:ln w="19050">
                <a:solidFill>
                  <a:srgbClr val="00B2EF"/>
                </a:solidFill>
              </a:ln>
              <a:effectLst/>
              <a:extLst/>
            </p:spPr>
            <p:txBody>
              <a:bodyPr/>
              <a:lstStyle/>
              <a:p>
                <a:pPr fontAlgn="auto">
                  <a:spcBef>
                    <a:spcPts val="0"/>
                  </a:spcBef>
                  <a:spcAft>
                    <a:spcPts val="0"/>
                  </a:spcAft>
                  <a:defRPr/>
                </a:pPr>
                <a:endParaRPr lang="en-US" sz="1800" kern="0" spc="-30" dirty="0">
                  <a:solidFill>
                    <a:srgbClr val="000000"/>
                  </a:solidFill>
                  <a:latin typeface="Arial"/>
                  <a:ea typeface="ＭＳ Ｐゴシック"/>
                </a:endParaRPr>
              </a:p>
            </p:txBody>
          </p:sp>
          <p:pic>
            <p:nvPicPr>
              <p:cNvPr id="53" name="Picture 7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0127" y="2504949"/>
                <a:ext cx="171452" cy="238380"/>
              </a:xfrm>
              <a:prstGeom prst="rect">
                <a:avLst/>
              </a:prstGeom>
              <a:noFill/>
              <a:ln w="9525">
                <a:noFill/>
                <a:miter lim="800000"/>
                <a:headEnd/>
                <a:tailEnd/>
              </a:ln>
            </p:spPr>
          </p:pic>
        </p:grpSp>
        <p:pic>
          <p:nvPicPr>
            <p:cNvPr id="43" name="Picture 5"/>
            <p:cNvPicPr>
              <a:picLocks noChangeAspect="1" noChangeArrowheads="1"/>
            </p:cNvPicPr>
            <p:nvPr/>
          </p:nvPicPr>
          <p:blipFill>
            <a:blip r:embed="rId8" cstate="screen">
              <a:duotone>
                <a:srgbClr val="00649D">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3993894" y="3486121"/>
              <a:ext cx="580756" cy="518295"/>
            </a:xfrm>
            <a:prstGeom prst="rect">
              <a:avLst/>
            </a:prstGeom>
            <a:solidFill>
              <a:srgbClr val="FFFFFF"/>
            </a:solidFill>
            <a:ln>
              <a:noFill/>
            </a:ln>
            <a:effectLst>
              <a:reflection blurRad="6350" stA="13000" endPos="35000" dir="5400000" sy="-100000" algn="bl" rotWithShape="0"/>
            </a:effectLst>
            <a:extLst/>
          </p:spPr>
        </p:pic>
        <p:pic>
          <p:nvPicPr>
            <p:cNvPr id="44" name="Picture 2"/>
            <p:cNvPicPr>
              <a:picLocks noChangeAspect="1" noChangeArrowheads="1"/>
            </p:cNvPicPr>
            <p:nvPr/>
          </p:nvPicPr>
          <p:blipFill>
            <a:blip r:embed="rId9" cstate="screen">
              <a:duotone>
                <a:srgbClr val="00649D">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76970" y="3480366"/>
              <a:ext cx="776718" cy="521269"/>
            </a:xfrm>
            <a:prstGeom prst="rect">
              <a:avLst/>
            </a:prstGeom>
            <a:solidFill>
              <a:srgbClr val="FFFFFF"/>
            </a:solidFill>
            <a:ln>
              <a:noFill/>
            </a:ln>
            <a:effectLst>
              <a:reflection blurRad="6350" stA="13000" endPos="35000" dir="5400000" sy="-100000" algn="bl" rotWithShape="0"/>
            </a:effectLst>
          </p:spPr>
        </p:pic>
        <p:pic>
          <p:nvPicPr>
            <p:cNvPr id="45" name="Picture 8"/>
            <p:cNvPicPr>
              <a:picLocks noChangeAspect="1" noChangeArrowheads="1"/>
            </p:cNvPicPr>
            <p:nvPr/>
          </p:nvPicPr>
          <p:blipFill>
            <a:blip r:embed="rId10" cstate="screen">
              <a:duotone>
                <a:srgbClr val="00649D">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5622935" y="3447558"/>
              <a:ext cx="672535" cy="556859"/>
            </a:xfrm>
            <a:prstGeom prst="rect">
              <a:avLst/>
            </a:prstGeom>
            <a:solidFill>
              <a:srgbClr val="FFFFFF"/>
            </a:solidFill>
            <a:ln>
              <a:noFill/>
            </a:ln>
            <a:effectLst>
              <a:reflection blurRad="6350" stA="13000" endPos="35000" dir="5400000" sy="-100000" algn="bl" rotWithShape="0"/>
            </a:effectLst>
            <a:extLst/>
          </p:spPr>
        </p:pic>
        <p:grpSp>
          <p:nvGrpSpPr>
            <p:cNvPr id="46" name="Group 45"/>
            <p:cNvGrpSpPr/>
            <p:nvPr/>
          </p:nvGrpSpPr>
          <p:grpSpPr bwMode="auto">
            <a:xfrm>
              <a:off x="3070258" y="3462597"/>
              <a:ext cx="670923" cy="537100"/>
              <a:chOff x="-1906987" y="2643740"/>
              <a:chExt cx="1117590" cy="894653"/>
            </a:xfrm>
            <a:noFill/>
          </p:grpSpPr>
          <p:pic>
            <p:nvPicPr>
              <p:cNvPr id="50" name="Picture 4"/>
              <p:cNvPicPr>
                <a:picLocks noChangeAspect="1" noChangeArrowheads="1"/>
              </p:cNvPicPr>
              <p:nvPr/>
            </p:nvPicPr>
            <p:blipFill rotWithShape="1">
              <a:blip r:embed="rId11" cstate="screen">
                <a:duotone>
                  <a:srgbClr val="00649D">
                    <a:shade val="45000"/>
                    <a:satMod val="135000"/>
                  </a:srgbClr>
                  <a:prstClr val="white"/>
                </a:duotone>
                <a:extLst>
                  <a:ext uri="{28A0092B-C50C-407E-A947-70E740481C1C}">
                    <a14:useLocalDpi xmlns:a14="http://schemas.microsoft.com/office/drawing/2010/main"/>
                  </a:ext>
                </a:extLst>
              </a:blip>
              <a:srcRect l="67185"/>
              <a:stretch/>
            </p:blipFill>
            <p:spPr bwMode="auto">
              <a:xfrm>
                <a:off x="-1156138" y="2694266"/>
                <a:ext cx="366741" cy="844127"/>
              </a:xfrm>
              <a:prstGeom prst="rect">
                <a:avLst/>
              </a:prstGeom>
              <a:solidFill>
                <a:schemeClr val="bg1"/>
              </a:solidFill>
              <a:ln>
                <a:noFill/>
              </a:ln>
              <a:effectLst>
                <a:reflection blurRad="6350" stA="13000" endPos="35000" dir="5400000" sy="-100000" algn="bl" rotWithShape="0"/>
              </a:effectLst>
              <a:extLst/>
            </p:spPr>
          </p:pic>
          <p:pic>
            <p:nvPicPr>
              <p:cNvPr id="51" name="Picture 3"/>
              <p:cNvPicPr>
                <a:picLocks noChangeAspect="1" noChangeArrowheads="1"/>
              </p:cNvPicPr>
              <p:nvPr/>
            </p:nvPicPr>
            <p:blipFill rotWithShape="1">
              <a:blip r:embed="rId12" cstate="screen">
                <a:duotone>
                  <a:srgbClr val="00649D">
                    <a:shade val="45000"/>
                    <a:satMod val="135000"/>
                  </a:srgbClr>
                  <a:prstClr val="white"/>
                </a:duotone>
                <a:extLst>
                  <a:ext uri="{28A0092B-C50C-407E-A947-70E740481C1C}">
                    <a14:useLocalDpi xmlns:a14="http://schemas.microsoft.com/office/drawing/2010/main"/>
                  </a:ext>
                </a:extLst>
              </a:blip>
              <a:srcRect r="35734" b="4518"/>
              <a:stretch/>
            </p:blipFill>
            <p:spPr bwMode="auto">
              <a:xfrm>
                <a:off x="-1906987" y="2643740"/>
                <a:ext cx="735825" cy="888444"/>
              </a:xfrm>
              <a:prstGeom prst="rect">
                <a:avLst/>
              </a:prstGeom>
              <a:noFill/>
              <a:ln>
                <a:noFill/>
              </a:ln>
              <a:effectLst>
                <a:reflection blurRad="6350" stA="13000" endPos="35000" dir="5400000" sy="-100000" algn="bl" rotWithShape="0"/>
              </a:effectLst>
              <a:extLst/>
            </p:spPr>
          </p:pic>
        </p:grpSp>
        <p:grpSp>
          <p:nvGrpSpPr>
            <p:cNvPr id="47" name="Group 51"/>
            <p:cNvGrpSpPr>
              <a:grpSpLocks/>
            </p:cNvGrpSpPr>
            <p:nvPr/>
          </p:nvGrpSpPr>
          <p:grpSpPr bwMode="auto">
            <a:xfrm>
              <a:off x="5564230" y="3168335"/>
              <a:ext cx="230358" cy="230363"/>
              <a:chOff x="1185862" y="2466975"/>
              <a:chExt cx="342900" cy="342900"/>
            </a:xfrm>
          </p:grpSpPr>
          <p:sp>
            <p:nvSpPr>
              <p:cNvPr id="48" name="Oval 47"/>
              <p:cNvSpPr/>
              <p:nvPr/>
            </p:nvSpPr>
            <p:spPr bwMode="auto">
              <a:xfrm>
                <a:off x="1186981" y="2467307"/>
                <a:ext cx="342645" cy="342638"/>
              </a:xfrm>
              <a:prstGeom prst="ellipse">
                <a:avLst/>
              </a:prstGeom>
              <a:solidFill>
                <a:srgbClr val="83D1F5"/>
              </a:solidFill>
              <a:ln w="19050">
                <a:solidFill>
                  <a:srgbClr val="00B2EF"/>
                </a:solidFill>
              </a:ln>
              <a:effectLst/>
              <a:extLst/>
            </p:spPr>
            <p:txBody>
              <a:bodyPr/>
              <a:lstStyle/>
              <a:p>
                <a:pPr fontAlgn="auto">
                  <a:spcBef>
                    <a:spcPts val="0"/>
                  </a:spcBef>
                  <a:spcAft>
                    <a:spcPts val="0"/>
                  </a:spcAft>
                  <a:defRPr/>
                </a:pPr>
                <a:endParaRPr lang="en-US" sz="1800" kern="0" spc="-30" dirty="0">
                  <a:solidFill>
                    <a:srgbClr val="000000"/>
                  </a:solidFill>
                  <a:latin typeface="Arial"/>
                  <a:ea typeface="ＭＳ Ｐゴシック"/>
                </a:endParaRPr>
              </a:p>
            </p:txBody>
          </p:sp>
          <p:pic>
            <p:nvPicPr>
              <p:cNvPr id="49" name="Picture 7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71586" y="2504946"/>
                <a:ext cx="171452" cy="238380"/>
              </a:xfrm>
              <a:prstGeom prst="rect">
                <a:avLst/>
              </a:prstGeom>
              <a:noFill/>
              <a:ln w="9525">
                <a:noFill/>
                <a:miter lim="800000"/>
                <a:headEnd/>
                <a:tailEnd/>
              </a:ln>
            </p:spPr>
          </p:pic>
        </p:grpSp>
      </p:grpSp>
      <p:pic>
        <p:nvPicPr>
          <p:cNvPr id="58" name="Picture 6"/>
          <p:cNvPicPr>
            <a:picLocks noChangeAspect="1" noChangeArrowheads="1"/>
          </p:cNvPicPr>
          <p:nvPr/>
        </p:nvPicPr>
        <p:blipFill>
          <a:blip r:embed="rId13">
            <a:duotone>
              <a:schemeClr val="bg2">
                <a:shade val="45000"/>
                <a:satMod val="135000"/>
              </a:schemeClr>
              <a:prstClr val="white"/>
            </a:duotone>
            <a:extLst/>
          </a:blip>
          <a:srcRect/>
          <a:stretch>
            <a:fillRect/>
          </a:stretch>
        </p:blipFill>
        <p:spPr bwMode="auto">
          <a:xfrm>
            <a:off x="2819401" y="1097148"/>
            <a:ext cx="3397703" cy="1724708"/>
          </a:xfrm>
          <a:prstGeom prst="rect">
            <a:avLst/>
          </a:prstGeom>
          <a:noFill/>
          <a:ln>
            <a:noFill/>
          </a:ln>
          <a:extLst/>
        </p:spPr>
      </p:pic>
      <p:pic>
        <p:nvPicPr>
          <p:cNvPr id="59" name="Picture 6" descr="http://www-03.ibm.com/security/assets/img/badge_signaturemoment.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148177" y="1714778"/>
            <a:ext cx="767871" cy="88199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7"/>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881425" y="1648347"/>
            <a:ext cx="3017837"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29452" y="3888471"/>
            <a:ext cx="8430570" cy="565078"/>
            <a:chOff x="311162" y="4283494"/>
            <a:chExt cx="8430570" cy="627864"/>
          </a:xfrm>
        </p:grpSpPr>
        <p:sp>
          <p:nvSpPr>
            <p:cNvPr id="61" name="TextBox 60"/>
            <p:cNvSpPr txBox="1"/>
            <p:nvPr/>
          </p:nvSpPr>
          <p:spPr>
            <a:xfrm>
              <a:off x="5943668" y="4283494"/>
              <a:ext cx="2798064" cy="627864"/>
            </a:xfrm>
            <a:prstGeom prst="rect">
              <a:avLst/>
            </a:prstGeom>
            <a:noFill/>
            <a:ln w="28575" cap="sq">
              <a:noFill/>
              <a:miter lim="800000"/>
              <a:headEnd/>
              <a:tailEnd/>
            </a:ln>
          </p:spPr>
          <p:txBody>
            <a:bodyPr wrap="square" rtlCol="0">
              <a:noAutofit/>
            </a:bodyPr>
            <a:lstStyle>
              <a:defPPr>
                <a:defRPr lang="en-US"/>
              </a:defPPr>
              <a:lvl1pPr marL="169863" indent="-169863">
                <a:spcAft>
                  <a:spcPts val="500"/>
                </a:spcAft>
                <a:buFont typeface="Arial" pitchFamily="34" charset="0"/>
                <a:buChar char="•"/>
                <a:tabLst>
                  <a:tab pos="169863" algn="l"/>
                </a:tabLst>
                <a:defRPr sz="1600"/>
              </a:lvl1pPr>
            </a:lstStyle>
            <a:p>
              <a:pPr marL="0" indent="0" algn="ctr">
                <a:lnSpc>
                  <a:spcPct val="95000"/>
                </a:lnSpc>
                <a:spcBef>
                  <a:spcPts val="0"/>
                </a:spcBef>
                <a:spcAft>
                  <a:spcPts val="0"/>
                </a:spcAft>
                <a:buFont typeface="Arial" pitchFamily="34" charset="0"/>
                <a:buNone/>
              </a:pPr>
              <a:r>
                <a:rPr lang="en-US" sz="2400" b="1" dirty="0" smtClean="0">
                  <a:solidFill>
                    <a:srgbClr val="1279B1"/>
                  </a:solidFill>
                  <a:cs typeface="Arial" pitchFamily="34" charset="0"/>
                </a:rPr>
                <a:t>PROTECT</a:t>
              </a:r>
              <a:endParaRPr lang="en-US" sz="2400" b="1" dirty="0">
                <a:solidFill>
                  <a:srgbClr val="1279B1"/>
                </a:solidFill>
                <a:cs typeface="Arial" pitchFamily="34" charset="0"/>
              </a:endParaRPr>
            </a:p>
            <a:p>
              <a:pPr marL="0" indent="0" algn="ctr">
                <a:buNone/>
              </a:pPr>
              <a:r>
                <a:rPr lang="en-US" sz="1500" spc="-30" dirty="0">
                  <a:solidFill>
                    <a:schemeClr val="bg1"/>
                  </a:solidFill>
                </a:rPr>
                <a:t>Against cloud-related threats</a:t>
              </a:r>
            </a:p>
          </p:txBody>
        </p:sp>
        <p:sp>
          <p:nvSpPr>
            <p:cNvPr id="62" name="Rectangle 61"/>
            <p:cNvSpPr/>
            <p:nvPr/>
          </p:nvSpPr>
          <p:spPr>
            <a:xfrm>
              <a:off x="3096828" y="4283494"/>
              <a:ext cx="2940538" cy="627864"/>
            </a:xfrm>
            <a:prstGeom prst="rect">
              <a:avLst/>
            </a:prstGeom>
          </p:spPr>
          <p:txBody>
            <a:bodyPr wrap="square">
              <a:noAutofit/>
            </a:bodyPr>
            <a:lstStyle/>
            <a:p>
              <a:pPr algn="ctr">
                <a:lnSpc>
                  <a:spcPct val="95000"/>
                </a:lnSpc>
                <a:spcBef>
                  <a:spcPts val="0"/>
                </a:spcBef>
                <a:spcAft>
                  <a:spcPts val="0"/>
                </a:spcAft>
              </a:pPr>
              <a:r>
                <a:rPr lang="en-US" sz="2400" b="1" kern="0" dirty="0" smtClean="0">
                  <a:solidFill>
                    <a:srgbClr val="FEC721"/>
                  </a:solidFill>
                  <a:cs typeface="Arial" pitchFamily="34" charset="0"/>
                </a:rPr>
                <a:t>CONNECT</a:t>
              </a:r>
            </a:p>
            <a:p>
              <a:pPr algn="ctr"/>
              <a:r>
                <a:rPr lang="en-US" sz="1500" spc="-30" dirty="0">
                  <a:solidFill>
                    <a:schemeClr val="bg1"/>
                  </a:solidFill>
                </a:rPr>
                <a:t>Users to approved cloud apps</a:t>
              </a:r>
            </a:p>
          </p:txBody>
        </p:sp>
        <p:sp>
          <p:nvSpPr>
            <p:cNvPr id="63" name="TextBox 62"/>
            <p:cNvSpPr txBox="1"/>
            <p:nvPr/>
          </p:nvSpPr>
          <p:spPr>
            <a:xfrm>
              <a:off x="311162" y="4283494"/>
              <a:ext cx="2879365" cy="627864"/>
            </a:xfrm>
            <a:prstGeom prst="rect">
              <a:avLst/>
            </a:prstGeom>
            <a:noFill/>
          </p:spPr>
          <p:txBody>
            <a:bodyPr wrap="square" rtlCol="0">
              <a:noAutofit/>
            </a:bodyPr>
            <a:lstStyle/>
            <a:p>
              <a:pPr algn="ctr" fontAlgn="auto">
                <a:lnSpc>
                  <a:spcPct val="95000"/>
                </a:lnSpc>
                <a:spcBef>
                  <a:spcPts val="0"/>
                </a:spcBef>
                <a:spcAft>
                  <a:spcPts val="0"/>
                </a:spcAft>
                <a:defRPr/>
              </a:pPr>
              <a:r>
                <a:rPr lang="en-US" sz="2400" b="1" kern="0" dirty="0" smtClean="0">
                  <a:solidFill>
                    <a:srgbClr val="EA4235"/>
                  </a:solidFill>
                  <a:cs typeface="Arial" panose="020B0604020202020204" pitchFamily="34" charset="0"/>
                </a:rPr>
                <a:t>DETECT</a:t>
              </a:r>
              <a:endParaRPr lang="en-US" sz="2400" b="1" kern="0" dirty="0">
                <a:solidFill>
                  <a:srgbClr val="EA4235"/>
                </a:solidFill>
                <a:cs typeface="Arial" panose="020B0604020202020204" pitchFamily="34" charset="0"/>
              </a:endParaRPr>
            </a:p>
            <a:p>
              <a:pPr algn="ctr"/>
              <a:r>
                <a:rPr lang="en-US" sz="1500" spc="-30" dirty="0" smtClean="0">
                  <a:solidFill>
                    <a:schemeClr val="bg1"/>
                  </a:solidFill>
                </a:rPr>
                <a:t>Usage of cloud apps and actions</a:t>
              </a:r>
              <a:endParaRPr lang="en-US" sz="1500" spc="-30" dirty="0">
                <a:solidFill>
                  <a:schemeClr val="bg1"/>
                </a:solidFill>
              </a:endParaRPr>
            </a:p>
          </p:txBody>
        </p:sp>
      </p:grpSp>
    </p:spTree>
    <p:extLst>
      <p:ext uri="{BB962C8B-B14F-4D97-AF65-F5344CB8AC3E}">
        <p14:creationId xmlns:p14="http://schemas.microsoft.com/office/powerpoint/2010/main" val="36533330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bwMode="auto">
          <a:xfrm>
            <a:off x="1132657" y="2524991"/>
            <a:ext cx="6699073" cy="2286000"/>
          </a:xfrm>
          <a:prstGeom prst="rect">
            <a:avLst/>
          </a:prstGeom>
          <a:solidFill>
            <a:srgbClr val="159E9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sp>
        <p:nvSpPr>
          <p:cNvPr id="2" name="Title 1"/>
          <p:cNvSpPr>
            <a:spLocks noGrp="1"/>
          </p:cNvSpPr>
          <p:nvPr>
            <p:ph type="title"/>
          </p:nvPr>
        </p:nvSpPr>
        <p:spPr/>
        <p:txBody>
          <a:bodyPr/>
          <a:lstStyle/>
          <a:p>
            <a:r>
              <a:rPr lang="en-US" b="1" dirty="0" smtClean="0">
                <a:solidFill>
                  <a:srgbClr val="159E91"/>
                </a:solidFill>
              </a:rPr>
              <a:t>In closing….</a:t>
            </a:r>
            <a:endParaRPr lang="en-US" b="1" dirty="0">
              <a:solidFill>
                <a:srgbClr val="159E91"/>
              </a:solidFill>
            </a:endParaRPr>
          </a:p>
        </p:txBody>
      </p:sp>
      <p:sp>
        <p:nvSpPr>
          <p:cNvPr id="3" name="Text Placeholder 3"/>
          <p:cNvSpPr txBox="1">
            <a:spLocks/>
          </p:cNvSpPr>
          <p:nvPr/>
        </p:nvSpPr>
        <p:spPr bwMode="auto">
          <a:xfrm>
            <a:off x="190112" y="826176"/>
            <a:ext cx="7982077" cy="186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3038" indent="-173038" algn="l" rtl="0" eaLnBrk="0" fontAlgn="base" hangingPunct="0">
              <a:spcBef>
                <a:spcPct val="50000"/>
              </a:spcBef>
              <a:spcAft>
                <a:spcPct val="0"/>
              </a:spcAft>
              <a:buClr>
                <a:srgbClr val="008AC0"/>
              </a:buClr>
              <a:buFont typeface="Wingdings" charset="2"/>
              <a:buChar char="§"/>
              <a:defRPr sz="1600">
                <a:solidFill>
                  <a:schemeClr val="bg1"/>
                </a:solidFill>
                <a:latin typeface="+mn-lt"/>
                <a:ea typeface="ＭＳ Ｐゴシック" charset="0"/>
                <a:cs typeface="ＭＳ Ｐゴシック" charset="0"/>
              </a:defRPr>
            </a:lvl1pPr>
            <a:lvl2pPr marL="509588" indent="-163513" algn="l" rtl="0" eaLnBrk="0" fontAlgn="base" hangingPunct="0">
              <a:spcBef>
                <a:spcPct val="0"/>
              </a:spcBef>
              <a:spcAft>
                <a:spcPct val="0"/>
              </a:spcAft>
              <a:buClr>
                <a:srgbClr val="008AC0"/>
              </a:buClr>
              <a:buFont typeface="Arial" charset="0"/>
              <a:buChar char="–"/>
              <a:defRPr sz="1600">
                <a:solidFill>
                  <a:schemeClr val="bg1"/>
                </a:solidFill>
                <a:latin typeface="+mn-lt"/>
                <a:ea typeface="ＭＳ Ｐゴシック" charset="0"/>
              </a:defRPr>
            </a:lvl2pPr>
            <a:lvl3pPr marL="855663" indent="-173038" algn="l" rtl="0" eaLnBrk="0" fontAlgn="base" hangingPunct="0">
              <a:spcBef>
                <a:spcPct val="0"/>
              </a:spcBef>
              <a:spcAft>
                <a:spcPct val="0"/>
              </a:spcAft>
              <a:buClr>
                <a:srgbClr val="008AC0"/>
              </a:buClr>
              <a:buChar char="•"/>
              <a:defRPr sz="1600">
                <a:solidFill>
                  <a:schemeClr val="bg1"/>
                </a:solidFill>
                <a:latin typeface="+mn-lt"/>
                <a:ea typeface="ＭＳ Ｐゴシック"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ＭＳ Ｐゴシック"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ＭＳ Ｐゴシック"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defRPr>
            </a:lvl9pPr>
          </a:lstStyle>
          <a:p>
            <a:r>
              <a:rPr lang="en-US" sz="2000" dirty="0" smtClean="0">
                <a:latin typeface="Arial" charset="0"/>
              </a:rPr>
              <a:t>Successful security programs will require a collaborative approach</a:t>
            </a:r>
          </a:p>
          <a:p>
            <a:r>
              <a:rPr lang="en-US" sz="2000" dirty="0" smtClean="0">
                <a:latin typeface="Arial" charset="0"/>
              </a:rPr>
              <a:t>IBM is the #3 security company (by revenue) in the world</a:t>
            </a:r>
          </a:p>
          <a:p>
            <a:r>
              <a:rPr lang="en-US" sz="2000" dirty="0" smtClean="0">
                <a:latin typeface="Arial" charset="0"/>
              </a:rPr>
              <a:t>Innovation is at the forefront of Security investment</a:t>
            </a:r>
          </a:p>
          <a:p>
            <a:endParaRPr lang="en-US" sz="2000" dirty="0">
              <a:latin typeface="Arial" charset="0"/>
            </a:endParaRPr>
          </a:p>
          <a:p>
            <a:endParaRPr lang="en-US" sz="2000" dirty="0" smtClean="0">
              <a:latin typeface="Arial" charset="0"/>
            </a:endParaRPr>
          </a:p>
          <a:p>
            <a:endParaRPr lang="en-US" sz="2000" dirty="0" smtClean="0">
              <a:latin typeface="Arial" charset="0"/>
            </a:endParaRPr>
          </a:p>
        </p:txBody>
      </p:sp>
      <p:pic>
        <p:nvPicPr>
          <p:cNvPr id="4" name="Picture 3"/>
          <p:cNvPicPr>
            <a:picLocks noChangeAspect="1"/>
          </p:cNvPicPr>
          <p:nvPr/>
        </p:nvPicPr>
        <p:blipFill>
          <a:blip r:embed="rId2"/>
          <a:stretch>
            <a:fillRect/>
          </a:stretch>
        </p:blipFill>
        <p:spPr>
          <a:xfrm>
            <a:off x="1270088" y="2603816"/>
            <a:ext cx="6424213" cy="2097588"/>
          </a:xfrm>
          <a:prstGeom prst="rect">
            <a:avLst/>
          </a:prstGeom>
        </p:spPr>
      </p:pic>
    </p:spTree>
    <p:extLst>
      <p:ext uri="{BB962C8B-B14F-4D97-AF65-F5344CB8AC3E}">
        <p14:creationId xmlns:p14="http://schemas.microsoft.com/office/powerpoint/2010/main" val="30589550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1671" y="823931"/>
            <a:ext cx="8242300" cy="1343025"/>
          </a:xfrm>
          <a:prstGeom prst="rect">
            <a:avLst/>
          </a:prstGeom>
        </p:spPr>
      </p:pic>
      <p:pic>
        <p:nvPicPr>
          <p:cNvPr id="3" name="Picture 2"/>
          <p:cNvPicPr>
            <a:picLocks noChangeAspect="1"/>
          </p:cNvPicPr>
          <p:nvPr/>
        </p:nvPicPr>
        <p:blipFill>
          <a:blip r:embed="rId4"/>
          <a:stretch>
            <a:fillRect/>
          </a:stretch>
        </p:blipFill>
        <p:spPr>
          <a:xfrm>
            <a:off x="2578665" y="2633847"/>
            <a:ext cx="3630660" cy="1636900"/>
          </a:xfrm>
          <a:prstGeom prst="rect">
            <a:avLst/>
          </a:prstGeom>
        </p:spPr>
      </p:pic>
    </p:spTree>
    <p:extLst>
      <p:ext uri="{BB962C8B-B14F-4D97-AF65-F5344CB8AC3E}">
        <p14:creationId xmlns:p14="http://schemas.microsoft.com/office/powerpoint/2010/main" val="4153931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675" y="368747"/>
            <a:ext cx="7514474" cy="593254"/>
          </a:xfrm>
        </p:spPr>
        <p:txBody>
          <a:bodyPr/>
          <a:lstStyle/>
          <a:p>
            <a:r>
              <a:rPr lang="en-US" b="1" dirty="0" smtClean="0">
                <a:solidFill>
                  <a:srgbClr val="159E91"/>
                </a:solidFill>
              </a:rPr>
              <a:t>Objectives</a:t>
            </a:r>
            <a:endParaRPr lang="en-US" b="1" dirty="0">
              <a:solidFill>
                <a:srgbClr val="159E91"/>
              </a:solidFill>
            </a:endParaRPr>
          </a:p>
        </p:txBody>
      </p:sp>
      <p:sp>
        <p:nvSpPr>
          <p:cNvPr id="3" name="Content Placeholder 2"/>
          <p:cNvSpPr>
            <a:spLocks noGrp="1"/>
          </p:cNvSpPr>
          <p:nvPr>
            <p:ph idx="1"/>
          </p:nvPr>
        </p:nvSpPr>
        <p:spPr>
          <a:xfrm>
            <a:off x="156904" y="1128749"/>
            <a:ext cx="8686800" cy="3463204"/>
          </a:xfrm>
        </p:spPr>
        <p:txBody>
          <a:bodyPr/>
          <a:lstStyle/>
          <a:p>
            <a:pPr marL="0" indent="0">
              <a:buNone/>
            </a:pPr>
            <a:r>
              <a:rPr lang="en-US" dirty="0" smtClean="0"/>
              <a:t>Describe </a:t>
            </a:r>
            <a:r>
              <a:rPr lang="en-US" b="1" dirty="0" smtClean="0">
                <a:solidFill>
                  <a:srgbClr val="FFFF00"/>
                </a:solidFill>
              </a:rPr>
              <a:t>Digital Guardianship</a:t>
            </a:r>
            <a:r>
              <a:rPr lang="en-US" dirty="0" smtClean="0">
                <a:solidFill>
                  <a:srgbClr val="FFFF00"/>
                </a:solidFill>
              </a:rPr>
              <a:t> </a:t>
            </a:r>
            <a:r>
              <a:rPr lang="en-US" dirty="0" smtClean="0"/>
              <a:t>as a corporate security responsibility, framed against a</a:t>
            </a:r>
          </a:p>
          <a:p>
            <a:pPr marL="0" indent="0">
              <a:buNone/>
            </a:pPr>
            <a:r>
              <a:rPr lang="en-US" b="1" dirty="0" smtClean="0"/>
              <a:t>Threat Landscape </a:t>
            </a:r>
            <a:r>
              <a:rPr lang="en-US" dirty="0" smtClean="0"/>
              <a:t>where your customers are </a:t>
            </a:r>
          </a:p>
          <a:p>
            <a:pPr lvl="1"/>
            <a:r>
              <a:rPr lang="en-US" dirty="0" smtClean="0"/>
              <a:t>those that fund you</a:t>
            </a:r>
            <a:endParaRPr lang="en-US" dirty="0"/>
          </a:p>
          <a:p>
            <a:pPr lvl="1"/>
            <a:r>
              <a:rPr lang="en-US" dirty="0" smtClean="0"/>
              <a:t>those that you employee</a:t>
            </a:r>
          </a:p>
          <a:p>
            <a:pPr marL="0" indent="0">
              <a:buNone/>
            </a:pPr>
            <a:r>
              <a:rPr lang="en-US" dirty="0"/>
              <a:t>a</a:t>
            </a:r>
            <a:r>
              <a:rPr lang="en-US" dirty="0" smtClean="0"/>
              <a:t>nd they expect a </a:t>
            </a:r>
            <a:r>
              <a:rPr lang="en-US" b="1" dirty="0" smtClean="0"/>
              <a:t>mobile</a:t>
            </a:r>
            <a:r>
              <a:rPr lang="en-US" dirty="0" smtClean="0"/>
              <a:t> </a:t>
            </a:r>
            <a:r>
              <a:rPr lang="en-US" b="1" dirty="0" smtClean="0"/>
              <a:t>and cloud </a:t>
            </a:r>
            <a:r>
              <a:rPr lang="en-US" dirty="0" smtClean="0"/>
              <a:t>experience that challenges</a:t>
            </a:r>
          </a:p>
          <a:p>
            <a:pPr marL="0" indent="0">
              <a:buNone/>
            </a:pPr>
            <a:r>
              <a:rPr lang="en-US" dirty="0"/>
              <a:t>c</a:t>
            </a:r>
            <a:r>
              <a:rPr lang="en-US" dirty="0" smtClean="0"/>
              <a:t>orporate security governance policies and competitive speed to market</a:t>
            </a:r>
          </a:p>
          <a:p>
            <a:pPr marL="0" indent="0">
              <a:buNone/>
            </a:pPr>
            <a:endParaRPr lang="en-US" dirty="0" smtClean="0"/>
          </a:p>
          <a:p>
            <a:pPr marL="0" indent="0">
              <a:buNone/>
            </a:pPr>
            <a:r>
              <a:rPr lang="en-US" dirty="0" smtClean="0"/>
              <a:t>Framed from a company renowned for </a:t>
            </a:r>
            <a:r>
              <a:rPr lang="en-US" b="1" dirty="0" smtClean="0">
                <a:solidFill>
                  <a:srgbClr val="EA4235"/>
                </a:solidFill>
              </a:rPr>
              <a:t>global innovation leadership</a:t>
            </a:r>
          </a:p>
        </p:txBody>
      </p:sp>
      <p:sp>
        <p:nvSpPr>
          <p:cNvPr id="4" name="Slide Number Placeholder 3"/>
          <p:cNvSpPr>
            <a:spLocks noGrp="1"/>
          </p:cNvSpPr>
          <p:nvPr>
            <p:ph type="sldNum" sz="quarter" idx="12"/>
          </p:nvPr>
        </p:nvSpPr>
        <p:spPr/>
        <p:txBody>
          <a:bodyPr/>
          <a:lstStyle/>
          <a:p>
            <a:fld id="{AC0637AD-053E-4349-A010-BB3733DDE790}" type="slidenum">
              <a:rPr lang="en-US" altLang="en-US" smtClean="0"/>
              <a:pPr/>
              <a:t>3</a:t>
            </a:fld>
            <a:endParaRPr lang="en-US" altLang="en-US"/>
          </a:p>
        </p:txBody>
      </p:sp>
    </p:spTree>
    <p:extLst>
      <p:ext uri="{BB962C8B-B14F-4D97-AF65-F5344CB8AC3E}">
        <p14:creationId xmlns:p14="http://schemas.microsoft.com/office/powerpoint/2010/main" val="39026109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auto">
          <a:xfrm>
            <a:off x="1132610" y="958990"/>
            <a:ext cx="6985790" cy="3384409"/>
          </a:xfrm>
          <a:prstGeom prst="rect">
            <a:avLst/>
          </a:prstGeom>
          <a:solidFill>
            <a:srgbClr val="159E9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pic>
        <p:nvPicPr>
          <p:cNvPr id="5" name="Picture 4"/>
          <p:cNvPicPr>
            <a:picLocks noChangeAspect="1"/>
          </p:cNvPicPr>
          <p:nvPr/>
        </p:nvPicPr>
        <p:blipFill>
          <a:blip r:embed="rId3"/>
          <a:stretch>
            <a:fillRect/>
          </a:stretch>
        </p:blipFill>
        <p:spPr>
          <a:xfrm>
            <a:off x="1265905" y="1066387"/>
            <a:ext cx="6714262" cy="3152321"/>
          </a:xfrm>
          <a:prstGeom prst="rect">
            <a:avLst/>
          </a:prstGeom>
        </p:spPr>
      </p:pic>
      <p:sp>
        <p:nvSpPr>
          <p:cNvPr id="6" name="Rectangle 5"/>
          <p:cNvSpPr/>
          <p:nvPr/>
        </p:nvSpPr>
        <p:spPr>
          <a:xfrm>
            <a:off x="440598" y="4731601"/>
            <a:ext cx="6417403" cy="215444"/>
          </a:xfrm>
          <a:prstGeom prst="rect">
            <a:avLst/>
          </a:prstGeom>
        </p:spPr>
        <p:txBody>
          <a:bodyPr wrap="square">
            <a:spAutoFit/>
          </a:bodyPr>
          <a:lstStyle/>
          <a:p>
            <a:r>
              <a:rPr lang="en-US" sz="800" dirty="0"/>
              <a:t>http://</a:t>
            </a:r>
            <a:r>
              <a:rPr lang="en-US" sz="800" dirty="0" err="1"/>
              <a:t>getbuttonedup.com</a:t>
            </a:r>
            <a:r>
              <a:rPr lang="en-US" sz="800" dirty="0"/>
              <a:t>/category/work-everyday-life/page/2/</a:t>
            </a:r>
          </a:p>
        </p:txBody>
      </p:sp>
      <p:sp>
        <p:nvSpPr>
          <p:cNvPr id="4" name="Title 1"/>
          <p:cNvSpPr>
            <a:spLocks noGrp="1"/>
          </p:cNvSpPr>
          <p:nvPr>
            <p:ph type="title"/>
          </p:nvPr>
        </p:nvSpPr>
        <p:spPr>
          <a:xfrm>
            <a:off x="182563" y="357188"/>
            <a:ext cx="7514474" cy="519856"/>
          </a:xfrm>
        </p:spPr>
        <p:txBody>
          <a:bodyPr/>
          <a:lstStyle/>
          <a:p>
            <a:r>
              <a:rPr lang="en-US" b="1" dirty="0" smtClean="0">
                <a:solidFill>
                  <a:srgbClr val="159E91"/>
                </a:solidFill>
              </a:rPr>
              <a:t>Ironically an Invention I submitted back in 2010</a:t>
            </a:r>
            <a:endParaRPr lang="en-US" b="1" dirty="0">
              <a:solidFill>
                <a:srgbClr val="159E91"/>
              </a:solidFill>
            </a:endParaRPr>
          </a:p>
        </p:txBody>
      </p:sp>
    </p:spTree>
    <p:extLst>
      <p:ext uri="{BB962C8B-B14F-4D97-AF65-F5344CB8AC3E}">
        <p14:creationId xmlns:p14="http://schemas.microsoft.com/office/powerpoint/2010/main" val="18837705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bwMode="auto">
          <a:xfrm>
            <a:off x="650398" y="1202736"/>
            <a:ext cx="7631157" cy="2745809"/>
          </a:xfrm>
          <a:prstGeom prst="rect">
            <a:avLst/>
          </a:prstGeom>
          <a:solidFill>
            <a:srgbClr val="159E9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sp>
        <p:nvSpPr>
          <p:cNvPr id="4" name="Slide Number Placeholder 3"/>
          <p:cNvSpPr>
            <a:spLocks noGrp="1"/>
          </p:cNvSpPr>
          <p:nvPr>
            <p:ph type="sldNum" sz="quarter" idx="12"/>
          </p:nvPr>
        </p:nvSpPr>
        <p:spPr/>
        <p:txBody>
          <a:bodyPr/>
          <a:lstStyle/>
          <a:p>
            <a:fld id="{AC0637AD-053E-4349-A010-BB3733DDE790}" type="slidenum">
              <a:rPr lang="en-US" altLang="en-US" smtClean="0"/>
              <a:pPr/>
              <a:t>5</a:t>
            </a:fld>
            <a:endParaRPr lang="en-US" altLang="en-US"/>
          </a:p>
        </p:txBody>
      </p:sp>
      <p:sp>
        <p:nvSpPr>
          <p:cNvPr id="6" name="Title 1"/>
          <p:cNvSpPr>
            <a:spLocks noGrp="1"/>
          </p:cNvSpPr>
          <p:nvPr>
            <p:ph type="title"/>
          </p:nvPr>
        </p:nvSpPr>
        <p:spPr>
          <a:xfrm>
            <a:off x="182563" y="357188"/>
            <a:ext cx="7514474" cy="519856"/>
          </a:xfrm>
        </p:spPr>
        <p:txBody>
          <a:bodyPr/>
          <a:lstStyle/>
          <a:p>
            <a:r>
              <a:rPr lang="en-US" b="1" dirty="0" smtClean="0">
                <a:solidFill>
                  <a:srgbClr val="159E91"/>
                </a:solidFill>
              </a:rPr>
              <a:t>Implemented in IBM product in 2014</a:t>
            </a:r>
            <a:endParaRPr lang="en-US" b="1" dirty="0">
              <a:solidFill>
                <a:srgbClr val="159E91"/>
              </a:solidFill>
            </a:endParaRPr>
          </a:p>
        </p:txBody>
      </p:sp>
      <p:pic>
        <p:nvPicPr>
          <p:cNvPr id="8" name="Picture 7"/>
          <p:cNvPicPr>
            <a:picLocks noChangeAspect="1"/>
          </p:cNvPicPr>
          <p:nvPr/>
        </p:nvPicPr>
        <p:blipFill>
          <a:blip r:embed="rId2"/>
          <a:stretch>
            <a:fillRect/>
          </a:stretch>
        </p:blipFill>
        <p:spPr>
          <a:xfrm>
            <a:off x="800776" y="1334564"/>
            <a:ext cx="7378909" cy="2512941"/>
          </a:xfrm>
          <a:prstGeom prst="rect">
            <a:avLst/>
          </a:prstGeom>
        </p:spPr>
      </p:pic>
    </p:spTree>
    <p:extLst>
      <p:ext uri="{BB962C8B-B14F-4D97-AF65-F5344CB8AC3E}">
        <p14:creationId xmlns:p14="http://schemas.microsoft.com/office/powerpoint/2010/main" val="38172841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Slide Number Placeholder 4"/>
          <p:cNvSpPr>
            <a:spLocks noGrp="1"/>
          </p:cNvSpPr>
          <p:nvPr>
            <p:ph type="sldNum" sz="quarter" idx="4294967295"/>
          </p:nvPr>
        </p:nvSpPr>
        <p:spPr>
          <a:xfrm>
            <a:off x="8540306" y="4824069"/>
            <a:ext cx="406267" cy="215522"/>
          </a:xfrm>
          <a:prstGeom prst="rect">
            <a:avLst/>
          </a:prstGeom>
        </p:spPr>
        <p:txBody>
          <a:bodyPr/>
          <a:lstStyle/>
          <a:p>
            <a:fld id="{429CBAC5-D2FB-F240-B1AC-942B4B721F25}" type="slidenum">
              <a:rPr lang="en-US" altLang="en-US" sz="800" smtClean="0">
                <a:solidFill>
                  <a:schemeClr val="bg1"/>
                </a:solidFill>
              </a:rPr>
              <a:pPr/>
              <a:t>6</a:t>
            </a:fld>
            <a:endParaRPr lang="en-US" altLang="en-US" sz="800" dirty="0">
              <a:solidFill>
                <a:schemeClr val="bg1"/>
              </a:solidFill>
            </a:endParaRPr>
          </a:p>
        </p:txBody>
      </p:sp>
      <p:sp>
        <p:nvSpPr>
          <p:cNvPr id="14" name="Rectangle 13"/>
          <p:cNvSpPr/>
          <p:nvPr/>
        </p:nvSpPr>
        <p:spPr>
          <a:xfrm>
            <a:off x="212392" y="284807"/>
            <a:ext cx="6837174" cy="397032"/>
          </a:xfrm>
          <a:prstGeom prst="rect">
            <a:avLst/>
          </a:prstGeom>
        </p:spPr>
        <p:txBody>
          <a:bodyPr wrap="square">
            <a:spAutoFit/>
          </a:bodyPr>
          <a:lstStyle/>
          <a:p>
            <a:pPr>
              <a:lnSpc>
                <a:spcPct val="90000"/>
              </a:lnSpc>
              <a:defRPr/>
            </a:pPr>
            <a:r>
              <a:rPr lang="en-US" b="1" kern="0" dirty="0" smtClean="0">
                <a:solidFill>
                  <a:srgbClr val="159E91"/>
                </a:solidFill>
                <a:latin typeface="Arial" pitchFamily="34" charset="0"/>
                <a:ea typeface="Calibri" panose="020F0502020204030204" pitchFamily="34" charset="0"/>
                <a:cs typeface="Calibri" panose="020F0502020204030204" pitchFamily="34" charset="0"/>
              </a:rPr>
              <a:t>A lack of skill…</a:t>
            </a:r>
            <a:endParaRPr lang="en-US" b="1" kern="0" dirty="0">
              <a:solidFill>
                <a:srgbClr val="159E91"/>
              </a:solidFill>
              <a:latin typeface="Arial" pitchFamily="34" charset="0"/>
              <a:ea typeface="Calibri" panose="020F0502020204030204" pitchFamily="34" charset="0"/>
              <a:cs typeface="Calibri" panose="020F0502020204030204" pitchFamily="34" charset="0"/>
            </a:endParaRPr>
          </a:p>
        </p:txBody>
      </p:sp>
      <p:pic>
        <p:nvPicPr>
          <p:cNvPr id="16" name="Picture 15" descr="newspaper.jpg"/>
          <p:cNvPicPr>
            <a:picLocks noChangeAspect="1"/>
          </p:cNvPicPr>
          <p:nvPr/>
        </p:nvPicPr>
        <p:blipFill rotWithShape="1">
          <a:blip r:embed="rId2" cstate="print">
            <a:extLst>
              <a:ext uri="{28A0092B-C50C-407E-A947-70E740481C1C}">
                <a14:useLocalDpi xmlns:a14="http://schemas.microsoft.com/office/drawing/2010/main" val="0"/>
              </a:ext>
            </a:extLst>
          </a:blip>
          <a:srcRect b="14668"/>
          <a:stretch/>
        </p:blipFill>
        <p:spPr>
          <a:xfrm>
            <a:off x="532112" y="407355"/>
            <a:ext cx="8132263" cy="4725754"/>
          </a:xfrm>
          <a:prstGeom prst="rect">
            <a:avLst/>
          </a:prstGeom>
        </p:spPr>
      </p:pic>
    </p:spTree>
    <p:extLst>
      <p:ext uri="{BB962C8B-B14F-4D97-AF65-F5344CB8AC3E}">
        <p14:creationId xmlns:p14="http://schemas.microsoft.com/office/powerpoint/2010/main" val="9645971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3" name="Group 2"/>
          <p:cNvGrpSpPr>
            <a:grpSpLocks/>
          </p:cNvGrpSpPr>
          <p:nvPr/>
        </p:nvGrpSpPr>
        <p:grpSpPr bwMode="auto">
          <a:xfrm>
            <a:off x="160762" y="716851"/>
            <a:ext cx="8813800" cy="2094309"/>
            <a:chOff x="330014" y="1198898"/>
            <a:chExt cx="8813987" cy="2792117"/>
          </a:xfrm>
        </p:grpSpPr>
        <p:pic>
          <p:nvPicPr>
            <p:cNvPr id="75" name="Picture 263"/>
            <p:cNvPicPr>
              <a:picLocks noChangeAspect="1"/>
            </p:cNvPicPr>
            <p:nvPr/>
          </p:nvPicPr>
          <p:blipFill>
            <a:blip r:embed="rId7" cstate="print">
              <a:lum bright="10000"/>
              <a:extLst>
                <a:ext uri="{28A0092B-C50C-407E-A947-70E740481C1C}">
                  <a14:useLocalDpi xmlns:a14="http://schemas.microsoft.com/office/drawing/2010/main" val="0"/>
                </a:ext>
              </a:extLst>
            </a:blip>
            <a:srcRect/>
            <a:stretch>
              <a:fillRect/>
            </a:stretch>
          </p:blipFill>
          <p:spPr bwMode="auto">
            <a:xfrm>
              <a:off x="924465" y="1556795"/>
              <a:ext cx="8219536" cy="243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6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0014" y="1198898"/>
              <a:ext cx="1332326" cy="132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Rectangle 76"/>
          <p:cNvSpPr/>
          <p:nvPr/>
        </p:nvSpPr>
        <p:spPr bwMode="auto">
          <a:xfrm>
            <a:off x="4686224" y="1013575"/>
            <a:ext cx="974725" cy="833436"/>
          </a:xfrm>
          <a:prstGeom prst="rect">
            <a:avLst/>
          </a:prstGeom>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AU" sz="1000" b="0" i="0" u="none" strike="noStrike" cap="none" normalizeH="0" baseline="0" dirty="0" smtClean="0">
              <a:ln>
                <a:noFill/>
              </a:ln>
              <a:solidFill>
                <a:schemeClr val="bg1"/>
              </a:solidFill>
              <a:effectLst/>
              <a:latin typeface="Arial" charset="0"/>
            </a:endParaRPr>
          </a:p>
          <a:p>
            <a:pPr marL="0" marR="0" indent="0" algn="ctr" defTabSz="914400" rtl="0" eaLnBrk="1" fontAlgn="base" latinLnBrk="0" hangingPunct="1">
              <a:lnSpc>
                <a:spcPct val="90000"/>
              </a:lnSpc>
              <a:spcBef>
                <a:spcPct val="0"/>
              </a:spcBef>
              <a:spcAft>
                <a:spcPct val="0"/>
              </a:spcAft>
              <a:buClrTx/>
              <a:buSzTx/>
              <a:buFontTx/>
              <a:buNone/>
              <a:tabLst/>
            </a:pPr>
            <a:endParaRPr lang="en-AU" sz="1000" dirty="0">
              <a:solidFill>
                <a:schemeClr val="bg1"/>
              </a:solidFill>
              <a:latin typeface="Arial"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en-AU" sz="1000" b="0" i="0" u="none" strike="noStrike" cap="none" normalizeH="0" baseline="0" dirty="0" smtClean="0">
              <a:ln>
                <a:noFill/>
              </a:ln>
              <a:solidFill>
                <a:schemeClr val="bg1"/>
              </a:solidFill>
              <a:effectLst/>
              <a:latin typeface="Arial" charset="0"/>
            </a:endParaRPr>
          </a:p>
          <a:p>
            <a:pPr marL="0" marR="0" indent="0" algn="ctr" defTabSz="914400" rtl="0" eaLnBrk="1" fontAlgn="base" latinLnBrk="0" hangingPunct="1">
              <a:lnSpc>
                <a:spcPct val="90000"/>
              </a:lnSpc>
              <a:spcBef>
                <a:spcPct val="0"/>
              </a:spcBef>
              <a:spcAft>
                <a:spcPct val="0"/>
              </a:spcAft>
              <a:buClrTx/>
              <a:buSzTx/>
              <a:buFontTx/>
              <a:buNone/>
              <a:tabLst/>
            </a:pPr>
            <a:r>
              <a:rPr kumimoji="0" lang="en-AU" sz="1000" b="0" i="0" u="none" strike="noStrike" cap="none" normalizeH="0" baseline="0" dirty="0" smtClean="0">
                <a:ln>
                  <a:noFill/>
                </a:ln>
                <a:solidFill>
                  <a:schemeClr val="bg1"/>
                </a:solidFill>
                <a:effectLst/>
                <a:latin typeface="Arial" charset="0"/>
              </a:rPr>
              <a:t>Security intelligence</a:t>
            </a:r>
          </a:p>
        </p:txBody>
      </p:sp>
      <p:grpSp>
        <p:nvGrpSpPr>
          <p:cNvPr id="78" name="Group 6"/>
          <p:cNvGrpSpPr>
            <a:grpSpLocks/>
          </p:cNvGrpSpPr>
          <p:nvPr/>
        </p:nvGrpSpPr>
        <p:grpSpPr bwMode="auto">
          <a:xfrm>
            <a:off x="5140325" y="2588512"/>
            <a:ext cx="3702050" cy="2226095"/>
            <a:chOff x="5140462" y="3694644"/>
            <a:chExt cx="3701803" cy="2305604"/>
          </a:xfrm>
          <a:solidFill>
            <a:schemeClr val="tx1"/>
          </a:solidFill>
        </p:grpSpPr>
        <p:sp>
          <p:nvSpPr>
            <p:cNvPr id="79" name="TextBox 78"/>
            <p:cNvSpPr txBox="1">
              <a:spLocks noChangeArrowheads="1"/>
            </p:cNvSpPr>
            <p:nvPr/>
          </p:nvSpPr>
          <p:spPr bwMode="auto">
            <a:xfrm>
              <a:off x="5140462" y="3694644"/>
              <a:ext cx="3701803" cy="2305604"/>
            </a:xfrm>
            <a:prstGeom prst="rect">
              <a:avLst/>
            </a:prstGeom>
            <a:grpFill/>
            <a:ln w="9525">
              <a:solidFill>
                <a:schemeClr val="accent1"/>
              </a:solidFill>
              <a:miter lim="800000"/>
              <a:headEnd/>
              <a:tailEnd/>
            </a:ln>
            <a:effectLst>
              <a:outerShdw blurRad="50800" dist="38100" dir="5400000" algn="t" rotWithShape="0">
                <a:srgbClr val="808080">
                  <a:alpha val="39998"/>
                </a:srgbClr>
              </a:outerShdw>
            </a:effectLst>
          </p:spPr>
          <p:txBody>
            <a:bodyPr tIns="91440" bIns="91440"/>
            <a:lstStyle>
              <a:defPPr>
                <a:defRPr lang="en-US"/>
              </a:defPPr>
              <a:lvl1pPr marL="76200" indent="-76200">
                <a:spcBef>
                  <a:spcPts val="600"/>
                </a:spcBef>
                <a:buFont typeface="Arial" pitchFamily="34" charset="0"/>
                <a:buChar char="•"/>
                <a:defRPr sz="900">
                  <a:latin typeface="Arial Narrow" pitchFamily="34" charset="0"/>
                </a:defRPr>
              </a:lvl1pPr>
            </a:lstStyle>
            <a:p>
              <a:pPr marL="0" indent="0" algn="ctr">
                <a:buFont typeface="Arial" pitchFamily="34" charset="0"/>
                <a:buNone/>
                <a:defRPr/>
              </a:pPr>
              <a:r>
                <a:rPr lang="en-US" sz="1600" b="1" dirty="0" smtClean="0">
                  <a:solidFill>
                    <a:srgbClr val="159E91"/>
                  </a:solidFill>
                  <a:latin typeface="Arial"/>
                  <a:ea typeface="ＭＳ Ｐゴシック"/>
                  <a:cs typeface="Arial" charset="0"/>
                </a:rPr>
                <a:t>IBM Security Investment</a:t>
              </a:r>
              <a:endParaRPr lang="en-US" sz="1600" b="1" dirty="0">
                <a:solidFill>
                  <a:srgbClr val="159E91"/>
                </a:solidFill>
                <a:latin typeface="Arial"/>
                <a:ea typeface="ＭＳ Ｐゴシック"/>
                <a:cs typeface="Arial" charset="0"/>
              </a:endParaRPr>
            </a:p>
          </p:txBody>
        </p:sp>
        <p:sp>
          <p:nvSpPr>
            <p:cNvPr id="80" name="TextBox 79"/>
            <p:cNvSpPr txBox="1">
              <a:spLocks noChangeArrowheads="1"/>
            </p:cNvSpPr>
            <p:nvPr/>
          </p:nvSpPr>
          <p:spPr bwMode="auto">
            <a:xfrm>
              <a:off x="5140462" y="4078647"/>
              <a:ext cx="3701803" cy="1913668"/>
            </a:xfrm>
            <a:prstGeom prst="rect">
              <a:avLst/>
            </a:prstGeom>
            <a:grpFill/>
            <a:ln w="9525">
              <a:solidFill>
                <a:schemeClr val="accent1"/>
              </a:solidFill>
              <a:miter lim="800000"/>
              <a:headEnd/>
              <a:tailEnd/>
            </a:ln>
            <a:effectLst>
              <a:outerShdw blurRad="50800" dist="38100" dir="5400000" algn="t" rotWithShape="0">
                <a:srgbClr val="808080">
                  <a:alpha val="39998"/>
                </a:srgbClr>
              </a:outerShdw>
            </a:effectLst>
          </p:spPr>
          <p:txBody>
            <a:bodyPr tIns="182880" bIns="182880"/>
            <a:lstStyle>
              <a:defPPr>
                <a:defRPr lang="en-US"/>
              </a:defPPr>
              <a:lvl1pPr marL="76200" indent="-76200">
                <a:spcBef>
                  <a:spcPts val="600"/>
                </a:spcBef>
                <a:buFont typeface="Arial" pitchFamily="34" charset="0"/>
                <a:buChar char="•"/>
                <a:defRPr sz="900">
                  <a:latin typeface="Arial Narrow" pitchFamily="34" charset="0"/>
                </a:defRPr>
              </a:lvl1pPr>
            </a:lstStyle>
            <a:p>
              <a:pPr marL="141288" indent="-141288">
                <a:spcBef>
                  <a:spcPts val="1200"/>
                </a:spcBef>
                <a:buClr>
                  <a:srgbClr val="00B2EF"/>
                </a:buClr>
                <a:defRPr/>
              </a:pPr>
              <a:r>
                <a:rPr lang="en-US" sz="1400" dirty="0" smtClean="0">
                  <a:solidFill>
                    <a:schemeClr val="bg1"/>
                  </a:solidFill>
                  <a:latin typeface="Arial"/>
                  <a:ea typeface="ＭＳ Ｐゴシック"/>
                  <a:cs typeface="Arial" charset="0"/>
                </a:rPr>
                <a:t>6,000+ </a:t>
              </a:r>
              <a:r>
                <a:rPr lang="en-US" sz="1400" dirty="0">
                  <a:solidFill>
                    <a:schemeClr val="bg1"/>
                  </a:solidFill>
                  <a:latin typeface="Arial"/>
                  <a:ea typeface="ＭＳ Ｐゴシック"/>
                  <a:cs typeface="Arial" charset="0"/>
                </a:rPr>
                <a:t>IBM </a:t>
              </a:r>
              <a:r>
                <a:rPr lang="en-US" sz="1400" dirty="0" smtClean="0">
                  <a:solidFill>
                    <a:schemeClr val="bg1"/>
                  </a:solidFill>
                  <a:latin typeface="Arial"/>
                  <a:ea typeface="ＭＳ Ｐゴシック"/>
                  <a:cs typeface="Arial" charset="0"/>
                </a:rPr>
                <a:t>Security experts worldwide</a:t>
              </a:r>
            </a:p>
            <a:p>
              <a:pPr marL="141288" indent="-141288">
                <a:spcBef>
                  <a:spcPts val="1200"/>
                </a:spcBef>
                <a:buClr>
                  <a:srgbClr val="00B2EF"/>
                </a:buClr>
                <a:defRPr/>
              </a:pPr>
              <a:r>
                <a:rPr lang="en-US" sz="1400" dirty="0" smtClean="0">
                  <a:solidFill>
                    <a:schemeClr val="bg1"/>
                  </a:solidFill>
                  <a:latin typeface="Arial"/>
                  <a:ea typeface="ＭＳ Ｐゴシック"/>
                  <a:cs typeface="Arial" charset="0"/>
                </a:rPr>
                <a:t>1,700+ IBM security patents</a:t>
              </a:r>
            </a:p>
            <a:p>
              <a:pPr marL="141288" indent="-141288">
                <a:spcBef>
                  <a:spcPts val="1200"/>
                </a:spcBef>
                <a:buClr>
                  <a:srgbClr val="00B2EF"/>
                </a:buClr>
                <a:defRPr/>
              </a:pPr>
              <a:r>
                <a:rPr lang="en-US" sz="1400" dirty="0" smtClean="0">
                  <a:solidFill>
                    <a:schemeClr val="bg1"/>
                  </a:solidFill>
                  <a:latin typeface="Arial"/>
                  <a:ea typeface="ＭＳ Ｐゴシック"/>
                  <a:cs typeface="Arial" charset="0"/>
                </a:rPr>
                <a:t>4,000+ IBM managed </a:t>
              </a:r>
              <a:r>
                <a:rPr lang="en-US" sz="1400" dirty="0">
                  <a:solidFill>
                    <a:schemeClr val="bg1"/>
                  </a:solidFill>
                  <a:latin typeface="Arial"/>
                  <a:ea typeface="ＭＳ Ｐゴシック"/>
                  <a:cs typeface="Arial" charset="0"/>
                </a:rPr>
                <a:t>security </a:t>
              </a:r>
              <a:r>
                <a:rPr lang="en-US" sz="1400" dirty="0" smtClean="0">
                  <a:solidFill>
                    <a:schemeClr val="bg1"/>
                  </a:solidFill>
                  <a:latin typeface="Arial"/>
                  <a:ea typeface="ＭＳ Ｐゴシック"/>
                  <a:cs typeface="Arial" charset="0"/>
                </a:rPr>
                <a:t>services </a:t>
              </a:r>
              <a:r>
                <a:rPr lang="en-US" sz="1400" dirty="0">
                  <a:solidFill>
                    <a:schemeClr val="bg1"/>
                  </a:solidFill>
                  <a:latin typeface="Arial"/>
                  <a:ea typeface="ＭＳ Ｐゴシック"/>
                  <a:cs typeface="Arial" charset="0"/>
                </a:rPr>
                <a:t>clients </a:t>
              </a:r>
              <a:r>
                <a:rPr lang="en-US" sz="1400" dirty="0" smtClean="0">
                  <a:solidFill>
                    <a:schemeClr val="bg1"/>
                  </a:solidFill>
                  <a:latin typeface="Arial"/>
                  <a:ea typeface="ＭＳ Ｐゴシック"/>
                  <a:cs typeface="Arial" charset="0"/>
                </a:rPr>
                <a:t>worldwide</a:t>
              </a:r>
            </a:p>
            <a:p>
              <a:pPr marL="141288" indent="-141288">
                <a:spcBef>
                  <a:spcPts val="1200"/>
                </a:spcBef>
                <a:buClr>
                  <a:srgbClr val="00B2EF"/>
                </a:buClr>
                <a:defRPr/>
              </a:pPr>
              <a:r>
                <a:rPr lang="en-US" sz="1400" dirty="0" smtClean="0">
                  <a:solidFill>
                    <a:schemeClr val="bg1"/>
                  </a:solidFill>
                  <a:latin typeface="Arial"/>
                  <a:ea typeface="ＭＳ Ｐゴシック"/>
                  <a:cs typeface="Arial" charset="0"/>
                </a:rPr>
                <a:t>25 IBM Security labs worldwide</a:t>
              </a:r>
              <a:endParaRPr lang="en-US" sz="1400" dirty="0">
                <a:solidFill>
                  <a:schemeClr val="bg1"/>
                </a:solidFill>
                <a:latin typeface="Arial"/>
                <a:ea typeface="ＭＳ Ｐゴシック"/>
                <a:cs typeface="Arial" charset="0"/>
              </a:endParaRPr>
            </a:p>
          </p:txBody>
        </p:sp>
      </p:grpSp>
      <p:grpSp>
        <p:nvGrpSpPr>
          <p:cNvPr id="81" name="Group 3"/>
          <p:cNvGrpSpPr>
            <a:grpSpLocks/>
          </p:cNvGrpSpPr>
          <p:nvPr/>
        </p:nvGrpSpPr>
        <p:grpSpPr bwMode="auto">
          <a:xfrm>
            <a:off x="110333" y="2172794"/>
            <a:ext cx="4795837" cy="2818713"/>
            <a:chOff x="64439" y="3177722"/>
            <a:chExt cx="4795729" cy="3534310"/>
          </a:xfrm>
        </p:grpSpPr>
        <p:sp>
          <p:nvSpPr>
            <p:cNvPr id="82" name="Rectangle 81"/>
            <p:cNvSpPr/>
            <p:nvPr/>
          </p:nvSpPr>
          <p:spPr bwMode="auto">
            <a:xfrm>
              <a:off x="2026545" y="3353994"/>
              <a:ext cx="876280" cy="1527690"/>
            </a:xfrm>
            <a:prstGeom prst="rect">
              <a:avLst/>
            </a:prstGeom>
            <a:ln/>
            <a:extLst/>
          </p:spPr>
          <p:style>
            <a:lnRef idx="0">
              <a:schemeClr val="accent2"/>
            </a:lnRef>
            <a:fillRef idx="3">
              <a:schemeClr val="accent2"/>
            </a:fillRef>
            <a:effectRef idx="3">
              <a:schemeClr val="accent2"/>
            </a:effectRef>
            <a:fontRef idx="minor">
              <a:schemeClr val="lt1"/>
            </a:fontRef>
          </p:style>
          <p:txBody>
            <a:bodyPr lIns="0" rIns="0"/>
            <a:lstStyle/>
            <a:p>
              <a:pPr algn="ctr" fontAlgn="auto">
                <a:lnSpc>
                  <a:spcPct val="85000"/>
                </a:lnSpc>
                <a:spcBef>
                  <a:spcPts val="400"/>
                </a:spcBef>
                <a:spcAft>
                  <a:spcPts val="0"/>
                </a:spcAft>
                <a:defRPr/>
              </a:pPr>
              <a:r>
                <a:rPr lang="en-US" sz="1000" kern="0" spc="-20" dirty="0">
                  <a:solidFill>
                    <a:srgbClr val="000000"/>
                  </a:solidFill>
                  <a:ea typeface="SimSun" pitchFamily="2" charset="-122"/>
                  <a:cs typeface="Arial" charset="0"/>
                </a:rPr>
                <a:t>Security services </a:t>
              </a:r>
              <a:br>
                <a:rPr lang="en-US" sz="1000" kern="0" spc="-20" dirty="0">
                  <a:solidFill>
                    <a:srgbClr val="000000"/>
                  </a:solidFill>
                  <a:ea typeface="SimSun" pitchFamily="2" charset="-122"/>
                  <a:cs typeface="Arial" charset="0"/>
                </a:rPr>
              </a:br>
              <a:r>
                <a:rPr lang="en-US" sz="1000" kern="0" spc="-20" dirty="0">
                  <a:solidFill>
                    <a:srgbClr val="000000"/>
                  </a:solidFill>
                  <a:ea typeface="SimSun" pitchFamily="2" charset="-122"/>
                  <a:cs typeface="Arial" charset="0"/>
                </a:rPr>
                <a:t>and network security</a:t>
              </a:r>
              <a:endParaRPr lang="en-GB" sz="1000" kern="0" spc="-20" dirty="0">
                <a:solidFill>
                  <a:srgbClr val="000000"/>
                </a:solidFill>
                <a:ea typeface="SimSun" pitchFamily="2" charset="-122"/>
                <a:cs typeface="Arial" charset="0"/>
              </a:endParaRPr>
            </a:p>
          </p:txBody>
        </p:sp>
        <p:sp>
          <p:nvSpPr>
            <p:cNvPr id="83" name="Rectangle 82"/>
            <p:cNvSpPr/>
            <p:nvPr/>
          </p:nvSpPr>
          <p:spPr bwMode="auto">
            <a:xfrm>
              <a:off x="3004423" y="3353994"/>
              <a:ext cx="876280" cy="1527690"/>
            </a:xfrm>
            <a:prstGeom prst="rect">
              <a:avLst/>
            </a:prstGeom>
            <a:ln/>
            <a:extLst/>
          </p:spPr>
          <p:style>
            <a:lnRef idx="0">
              <a:schemeClr val="accent2"/>
            </a:lnRef>
            <a:fillRef idx="3">
              <a:schemeClr val="accent2"/>
            </a:fillRef>
            <a:effectRef idx="3">
              <a:schemeClr val="accent2"/>
            </a:effectRef>
            <a:fontRef idx="minor">
              <a:schemeClr val="lt1"/>
            </a:fontRef>
          </p:style>
          <p:txBody>
            <a:bodyPr lIns="0" rIns="0"/>
            <a:lstStyle/>
            <a:p>
              <a:pPr algn="ctr" fontAlgn="auto">
                <a:lnSpc>
                  <a:spcPct val="85000"/>
                </a:lnSpc>
                <a:spcBef>
                  <a:spcPts val="400"/>
                </a:spcBef>
                <a:spcAft>
                  <a:spcPts val="0"/>
                </a:spcAft>
                <a:defRPr/>
              </a:pPr>
              <a:r>
                <a:rPr lang="en-US" altLang="en-US" sz="1000" kern="0" spc="-20" dirty="0">
                  <a:solidFill>
                    <a:srgbClr val="000000"/>
                  </a:solidFill>
                  <a:ea typeface="SimSun" pitchFamily="2" charset="-122"/>
                  <a:cs typeface="Arial" charset="0"/>
                </a:rPr>
                <a:t>Enterprise</a:t>
              </a:r>
              <a:br>
                <a:rPr lang="en-US" altLang="en-US" sz="1000" kern="0" spc="-20" dirty="0">
                  <a:solidFill>
                    <a:srgbClr val="000000"/>
                  </a:solidFill>
                  <a:ea typeface="SimSun" pitchFamily="2" charset="-122"/>
                  <a:cs typeface="Arial" charset="0"/>
                </a:rPr>
              </a:br>
              <a:r>
                <a:rPr lang="en-US" altLang="en-US" sz="1000" kern="0" spc="-20" dirty="0">
                  <a:solidFill>
                    <a:srgbClr val="000000"/>
                  </a:solidFill>
                  <a:ea typeface="SimSun" pitchFamily="2" charset="-122"/>
                  <a:cs typeface="Arial" charset="0"/>
                </a:rPr>
                <a:t>single-sign-on</a:t>
              </a:r>
            </a:p>
          </p:txBody>
        </p:sp>
        <p:sp>
          <p:nvSpPr>
            <p:cNvPr id="84" name="Rectangle 83"/>
            <p:cNvSpPr/>
            <p:nvPr/>
          </p:nvSpPr>
          <p:spPr bwMode="auto">
            <a:xfrm>
              <a:off x="64439" y="3353994"/>
              <a:ext cx="876280" cy="1527690"/>
            </a:xfrm>
            <a:prstGeom prst="rect">
              <a:avLst/>
            </a:prstGeom>
            <a:ln/>
            <a:extLst/>
          </p:spPr>
          <p:style>
            <a:lnRef idx="0">
              <a:schemeClr val="accent2"/>
            </a:lnRef>
            <a:fillRef idx="3">
              <a:schemeClr val="accent2"/>
            </a:fillRef>
            <a:effectRef idx="3">
              <a:schemeClr val="accent2"/>
            </a:effectRef>
            <a:fontRef idx="minor">
              <a:schemeClr val="lt1"/>
            </a:fontRef>
          </p:style>
          <p:txBody>
            <a:bodyPr lIns="0" rIns="0"/>
            <a:lstStyle/>
            <a:p>
              <a:pPr algn="ctr" fontAlgn="auto">
                <a:lnSpc>
                  <a:spcPct val="85000"/>
                </a:lnSpc>
                <a:spcBef>
                  <a:spcPts val="400"/>
                </a:spcBef>
                <a:spcAft>
                  <a:spcPts val="0"/>
                </a:spcAft>
                <a:defRPr/>
              </a:pPr>
              <a:r>
                <a:rPr lang="en-GB" sz="1000" kern="0" spc="-20" dirty="0">
                  <a:solidFill>
                    <a:srgbClr val="000000"/>
                  </a:solidFill>
                  <a:ea typeface="SimSun" pitchFamily="2" charset="-122"/>
                  <a:cs typeface="Arial" charset="0"/>
                </a:rPr>
                <a:t>Mainframe</a:t>
              </a:r>
              <a:br>
                <a:rPr lang="en-GB" sz="1000" kern="0" spc="-20" dirty="0">
                  <a:solidFill>
                    <a:srgbClr val="000000"/>
                  </a:solidFill>
                  <a:ea typeface="SimSun" pitchFamily="2" charset="-122"/>
                  <a:cs typeface="Arial" charset="0"/>
                </a:rPr>
              </a:br>
              <a:r>
                <a:rPr lang="en-GB" sz="1000" kern="0" spc="-20" dirty="0">
                  <a:solidFill>
                    <a:srgbClr val="000000"/>
                  </a:solidFill>
                  <a:ea typeface="SimSun" pitchFamily="2" charset="-122"/>
                  <a:cs typeface="Arial" charset="0"/>
                </a:rPr>
                <a:t>and server security</a:t>
              </a:r>
            </a:p>
          </p:txBody>
        </p:sp>
        <p:sp>
          <p:nvSpPr>
            <p:cNvPr id="85" name="Rectangle 84"/>
            <p:cNvSpPr/>
            <p:nvPr/>
          </p:nvSpPr>
          <p:spPr bwMode="auto">
            <a:xfrm>
              <a:off x="1050254" y="3353994"/>
              <a:ext cx="876280" cy="1527690"/>
            </a:xfrm>
            <a:prstGeom prst="rect">
              <a:avLst/>
            </a:prstGeom>
            <a:ln/>
            <a:extLst/>
          </p:spPr>
          <p:style>
            <a:lnRef idx="0">
              <a:schemeClr val="accent2"/>
            </a:lnRef>
            <a:fillRef idx="3">
              <a:schemeClr val="accent2"/>
            </a:fillRef>
            <a:effectRef idx="3">
              <a:schemeClr val="accent2"/>
            </a:effectRef>
            <a:fontRef idx="minor">
              <a:schemeClr val="lt1"/>
            </a:fontRef>
          </p:style>
          <p:txBody>
            <a:bodyPr lIns="0" rIns="0"/>
            <a:lstStyle/>
            <a:p>
              <a:pPr algn="ctr" fontAlgn="auto">
                <a:lnSpc>
                  <a:spcPct val="85000"/>
                </a:lnSpc>
                <a:spcBef>
                  <a:spcPts val="400"/>
                </a:spcBef>
                <a:spcAft>
                  <a:spcPts val="0"/>
                </a:spcAft>
                <a:defRPr/>
              </a:pPr>
              <a:r>
                <a:rPr lang="en-GB" altLang="en-US" sz="1000" kern="0" spc="-20" dirty="0">
                  <a:solidFill>
                    <a:srgbClr val="000000"/>
                  </a:solidFill>
                  <a:ea typeface="SimSun" pitchFamily="2" charset="-122"/>
                  <a:cs typeface="Arial" charset="0"/>
                </a:rPr>
                <a:t>Identity management</a:t>
              </a:r>
            </a:p>
            <a:p>
              <a:pPr algn="ctr" fontAlgn="auto">
                <a:lnSpc>
                  <a:spcPct val="85000"/>
                </a:lnSpc>
                <a:spcBef>
                  <a:spcPts val="400"/>
                </a:spcBef>
                <a:spcAft>
                  <a:spcPts val="0"/>
                </a:spcAft>
                <a:defRPr/>
              </a:pPr>
              <a:r>
                <a:rPr lang="en-US" altLang="en-US" sz="1000" kern="0" spc="-20" dirty="0">
                  <a:solidFill>
                    <a:srgbClr val="000000"/>
                  </a:solidFill>
                  <a:ea typeface="SimSun" pitchFamily="2" charset="-122"/>
                  <a:cs typeface="Arial" charset="0"/>
                </a:rPr>
                <a:t>Directory integration</a:t>
              </a:r>
            </a:p>
          </p:txBody>
        </p:sp>
        <p:sp>
          <p:nvSpPr>
            <p:cNvPr id="86" name="Rectangle 85"/>
            <p:cNvSpPr/>
            <p:nvPr/>
          </p:nvSpPr>
          <p:spPr bwMode="auto">
            <a:xfrm>
              <a:off x="3980713" y="3353994"/>
              <a:ext cx="876280" cy="1527690"/>
            </a:xfrm>
            <a:prstGeom prst="rect">
              <a:avLst/>
            </a:prstGeom>
            <a:ln/>
            <a:extLst/>
          </p:spPr>
          <p:style>
            <a:lnRef idx="0">
              <a:schemeClr val="accent2"/>
            </a:lnRef>
            <a:fillRef idx="3">
              <a:schemeClr val="accent2"/>
            </a:fillRef>
            <a:effectRef idx="3">
              <a:schemeClr val="accent2"/>
            </a:effectRef>
            <a:fontRef idx="minor">
              <a:schemeClr val="lt1"/>
            </a:fontRef>
          </p:style>
          <p:txBody>
            <a:bodyPr lIns="0" rIns="0"/>
            <a:lstStyle/>
            <a:p>
              <a:pPr algn="ctr" fontAlgn="auto">
                <a:lnSpc>
                  <a:spcPct val="85000"/>
                </a:lnSpc>
                <a:spcBef>
                  <a:spcPts val="400"/>
                </a:spcBef>
                <a:spcAft>
                  <a:spcPts val="0"/>
                </a:spcAft>
                <a:defRPr/>
              </a:pPr>
              <a:r>
                <a:rPr lang="en-US" altLang="en-US" sz="1000" kern="0" spc="-20" dirty="0">
                  <a:solidFill>
                    <a:srgbClr val="000000"/>
                  </a:solidFill>
                  <a:ea typeface="SimSun" pitchFamily="2" charset="-122"/>
                  <a:cs typeface="Arial" charset="0"/>
                </a:rPr>
                <a:t>Endpoint  management</a:t>
              </a:r>
              <a:br>
                <a:rPr lang="en-US" altLang="en-US" sz="1000" kern="0" spc="-20" dirty="0">
                  <a:solidFill>
                    <a:srgbClr val="000000"/>
                  </a:solidFill>
                  <a:ea typeface="SimSun" pitchFamily="2" charset="-122"/>
                  <a:cs typeface="Arial" charset="0"/>
                </a:rPr>
              </a:br>
              <a:r>
                <a:rPr lang="en-US" altLang="en-US" sz="1000" kern="0" spc="-20" dirty="0">
                  <a:solidFill>
                    <a:srgbClr val="000000"/>
                  </a:solidFill>
                  <a:ea typeface="SimSun" pitchFamily="2" charset="-122"/>
                  <a:cs typeface="Arial" charset="0"/>
                </a:rPr>
                <a:t>and security</a:t>
              </a:r>
            </a:p>
            <a:p>
              <a:pPr algn="ctr" fontAlgn="auto">
                <a:lnSpc>
                  <a:spcPct val="85000"/>
                </a:lnSpc>
                <a:spcBef>
                  <a:spcPts val="400"/>
                </a:spcBef>
                <a:spcAft>
                  <a:spcPts val="0"/>
                </a:spcAft>
                <a:defRPr/>
              </a:pPr>
              <a:r>
                <a:rPr lang="en-US" altLang="en-US" sz="1000" kern="0" spc="-20" dirty="0">
                  <a:solidFill>
                    <a:srgbClr val="000000"/>
                  </a:solidFill>
                  <a:ea typeface="SimSun" pitchFamily="2" charset="-122"/>
                  <a:cs typeface="Arial" charset="0"/>
                </a:rPr>
                <a:t>Information </a:t>
              </a:r>
              <a:br>
                <a:rPr lang="en-US" altLang="en-US" sz="1000" kern="0" spc="-20" dirty="0">
                  <a:solidFill>
                    <a:srgbClr val="000000"/>
                  </a:solidFill>
                  <a:ea typeface="SimSun" pitchFamily="2" charset="-122"/>
                  <a:cs typeface="Arial" charset="0"/>
                </a:rPr>
              </a:br>
              <a:r>
                <a:rPr lang="en-US" altLang="en-US" sz="1000" kern="0" spc="-20" dirty="0">
                  <a:solidFill>
                    <a:srgbClr val="000000"/>
                  </a:solidFill>
                  <a:ea typeface="SimSun" pitchFamily="2" charset="-122"/>
                  <a:cs typeface="Arial" charset="0"/>
                </a:rPr>
                <a:t>and analytics</a:t>
              </a:r>
              <a:br>
                <a:rPr lang="en-US" altLang="en-US" sz="1000" kern="0" spc="-20" dirty="0">
                  <a:solidFill>
                    <a:srgbClr val="000000"/>
                  </a:solidFill>
                  <a:ea typeface="SimSun" pitchFamily="2" charset="-122"/>
                  <a:cs typeface="Arial" charset="0"/>
                </a:rPr>
              </a:br>
              <a:r>
                <a:rPr lang="en-US" altLang="en-US" sz="1000" kern="0" spc="-20" dirty="0">
                  <a:solidFill>
                    <a:srgbClr val="000000"/>
                  </a:solidFill>
                  <a:ea typeface="SimSun" pitchFamily="2" charset="-122"/>
                  <a:cs typeface="Arial" charset="0"/>
                </a:rPr>
                <a:t>management</a:t>
              </a:r>
            </a:p>
          </p:txBody>
        </p:sp>
        <p:sp>
          <p:nvSpPr>
            <p:cNvPr id="87" name="Rectangle 86"/>
            <p:cNvSpPr/>
            <p:nvPr/>
          </p:nvSpPr>
          <p:spPr bwMode="auto">
            <a:xfrm>
              <a:off x="2510721" y="4965849"/>
              <a:ext cx="876280" cy="1746183"/>
            </a:xfrm>
            <a:prstGeom prst="rect">
              <a:avLst/>
            </a:prstGeom>
            <a:ln/>
            <a:extLst/>
          </p:spPr>
          <p:style>
            <a:lnRef idx="0">
              <a:schemeClr val="accent2"/>
            </a:lnRef>
            <a:fillRef idx="3">
              <a:schemeClr val="accent2"/>
            </a:fillRef>
            <a:effectRef idx="3">
              <a:schemeClr val="accent2"/>
            </a:effectRef>
            <a:fontRef idx="minor">
              <a:schemeClr val="lt1"/>
            </a:fontRef>
          </p:style>
          <p:txBody>
            <a:bodyPr lIns="0" rIns="0"/>
            <a:lstStyle/>
            <a:p>
              <a:pPr algn="ctr" fontAlgn="auto">
                <a:lnSpc>
                  <a:spcPct val="85000"/>
                </a:lnSpc>
                <a:spcBef>
                  <a:spcPts val="400"/>
                </a:spcBef>
                <a:spcAft>
                  <a:spcPts val="0"/>
                </a:spcAft>
                <a:defRPr/>
              </a:pPr>
              <a:r>
                <a:rPr lang="en-US" altLang="en-US" sz="900" kern="0" spc="-20" dirty="0">
                  <a:solidFill>
                    <a:srgbClr val="000000"/>
                  </a:solidFill>
                  <a:ea typeface="SimSun" pitchFamily="2" charset="-122"/>
                  <a:cs typeface="Arial" charset="0"/>
                </a:rPr>
                <a:t>Application security</a:t>
              </a:r>
            </a:p>
            <a:p>
              <a:pPr algn="ctr" fontAlgn="auto">
                <a:lnSpc>
                  <a:spcPct val="85000"/>
                </a:lnSpc>
                <a:spcBef>
                  <a:spcPts val="400"/>
                </a:spcBef>
                <a:spcAft>
                  <a:spcPts val="0"/>
                </a:spcAft>
                <a:defRPr/>
              </a:pPr>
              <a:r>
                <a:rPr lang="en-US" altLang="en-US" sz="900" kern="0" spc="-20" dirty="0" smtClean="0">
                  <a:solidFill>
                    <a:srgbClr val="000000"/>
                  </a:solidFill>
                  <a:ea typeface="SimSun" pitchFamily="2" charset="-122"/>
                  <a:cs typeface="Arial" charset="0"/>
                </a:rPr>
                <a:t>Risk management </a:t>
              </a:r>
            </a:p>
            <a:p>
              <a:pPr algn="ctr" fontAlgn="auto">
                <a:lnSpc>
                  <a:spcPct val="85000"/>
                </a:lnSpc>
                <a:spcBef>
                  <a:spcPts val="400"/>
                </a:spcBef>
                <a:spcAft>
                  <a:spcPts val="0"/>
                </a:spcAft>
                <a:defRPr/>
              </a:pPr>
              <a:r>
                <a:rPr lang="en-US" altLang="en-US" sz="900" kern="0" spc="-20" dirty="0" smtClean="0">
                  <a:solidFill>
                    <a:srgbClr val="000000"/>
                  </a:solidFill>
                  <a:ea typeface="SimSun" pitchFamily="2" charset="-122"/>
                  <a:cs typeface="Arial" charset="0"/>
                </a:rPr>
                <a:t>Data management</a:t>
              </a:r>
              <a:endParaRPr lang="en-US" altLang="en-US" sz="900" kern="0" spc="-20" dirty="0">
                <a:solidFill>
                  <a:srgbClr val="000000"/>
                </a:solidFill>
                <a:ea typeface="SimSun" pitchFamily="2" charset="-122"/>
                <a:cs typeface="Arial" charset="0"/>
              </a:endParaRPr>
            </a:p>
          </p:txBody>
        </p:sp>
        <p:sp>
          <p:nvSpPr>
            <p:cNvPr id="88" name="Rectangle 87"/>
            <p:cNvSpPr/>
            <p:nvPr/>
          </p:nvSpPr>
          <p:spPr bwMode="auto">
            <a:xfrm>
              <a:off x="3482249" y="4965849"/>
              <a:ext cx="876280" cy="1746183"/>
            </a:xfrm>
            <a:prstGeom prst="rect">
              <a:avLst/>
            </a:prstGeom>
            <a:ln/>
            <a:extLst/>
          </p:spPr>
          <p:style>
            <a:lnRef idx="0">
              <a:schemeClr val="accent2"/>
            </a:lnRef>
            <a:fillRef idx="3">
              <a:schemeClr val="accent2"/>
            </a:fillRef>
            <a:effectRef idx="3">
              <a:schemeClr val="accent2"/>
            </a:effectRef>
            <a:fontRef idx="minor">
              <a:schemeClr val="lt1"/>
            </a:fontRef>
          </p:style>
          <p:txBody>
            <a:bodyPr lIns="0" rIns="0"/>
            <a:lstStyle/>
            <a:p>
              <a:pPr algn="ctr" fontAlgn="auto">
                <a:lnSpc>
                  <a:spcPct val="85000"/>
                </a:lnSpc>
                <a:spcBef>
                  <a:spcPts val="400"/>
                </a:spcBef>
                <a:spcAft>
                  <a:spcPts val="0"/>
                </a:spcAft>
                <a:defRPr/>
              </a:pPr>
              <a:r>
                <a:rPr lang="en-US" altLang="en-US" sz="1000" kern="0" spc="-20" dirty="0">
                  <a:solidFill>
                    <a:srgbClr val="000000"/>
                  </a:solidFill>
                  <a:ea typeface="SimSun" pitchFamily="2" charset="-122"/>
                  <a:cs typeface="Arial" charset="0"/>
                </a:rPr>
                <a:t>Database monitoring</a:t>
              </a:r>
              <a:br>
                <a:rPr lang="en-US" altLang="en-US" sz="1000" kern="0" spc="-20" dirty="0">
                  <a:solidFill>
                    <a:srgbClr val="000000"/>
                  </a:solidFill>
                  <a:ea typeface="SimSun" pitchFamily="2" charset="-122"/>
                  <a:cs typeface="Arial" charset="0"/>
                </a:rPr>
              </a:br>
              <a:r>
                <a:rPr lang="en-US" altLang="en-US" sz="1000" kern="0" spc="-20" dirty="0">
                  <a:solidFill>
                    <a:srgbClr val="000000"/>
                  </a:solidFill>
                  <a:ea typeface="SimSun" pitchFamily="2" charset="-122"/>
                  <a:cs typeface="Arial" charset="0"/>
                </a:rPr>
                <a:t>and protection </a:t>
              </a:r>
            </a:p>
            <a:p>
              <a:pPr algn="ctr" fontAlgn="auto">
                <a:lnSpc>
                  <a:spcPct val="85000"/>
                </a:lnSpc>
                <a:spcBef>
                  <a:spcPts val="400"/>
                </a:spcBef>
                <a:spcAft>
                  <a:spcPts val="0"/>
                </a:spcAft>
                <a:defRPr/>
              </a:pPr>
              <a:r>
                <a:rPr lang="en-US" altLang="en-US" sz="1000" kern="0" spc="-20" dirty="0">
                  <a:solidFill>
                    <a:srgbClr val="000000"/>
                  </a:solidFill>
                  <a:ea typeface="SimSun" pitchFamily="2" charset="-122"/>
                  <a:cs typeface="Arial" charset="0"/>
                </a:rPr>
                <a:t>Application</a:t>
              </a:r>
              <a:br>
                <a:rPr lang="en-US" altLang="en-US" sz="1000" kern="0" spc="-20" dirty="0">
                  <a:solidFill>
                    <a:srgbClr val="000000"/>
                  </a:solidFill>
                  <a:ea typeface="SimSun" pitchFamily="2" charset="-122"/>
                  <a:cs typeface="Arial" charset="0"/>
                </a:rPr>
              </a:br>
              <a:r>
                <a:rPr lang="en-US" altLang="en-US" sz="1000" kern="0" spc="-20" dirty="0">
                  <a:solidFill>
                    <a:srgbClr val="000000"/>
                  </a:solidFill>
                  <a:ea typeface="SimSun" pitchFamily="2" charset="-122"/>
                  <a:cs typeface="Arial" charset="0"/>
                </a:rPr>
                <a:t>security</a:t>
              </a:r>
            </a:p>
          </p:txBody>
        </p:sp>
        <p:sp>
          <p:nvSpPr>
            <p:cNvPr id="89" name="Rectangle 88"/>
            <p:cNvSpPr/>
            <p:nvPr/>
          </p:nvSpPr>
          <p:spPr bwMode="auto">
            <a:xfrm>
              <a:off x="567665" y="4965849"/>
              <a:ext cx="876280" cy="1746183"/>
            </a:xfrm>
            <a:prstGeom prst="rect">
              <a:avLst/>
            </a:prstGeom>
            <a:ln/>
            <a:extLst/>
          </p:spPr>
          <p:style>
            <a:lnRef idx="0">
              <a:schemeClr val="accent2"/>
            </a:lnRef>
            <a:fillRef idx="3">
              <a:schemeClr val="accent2"/>
            </a:fillRef>
            <a:effectRef idx="3">
              <a:schemeClr val="accent2"/>
            </a:effectRef>
            <a:fontRef idx="minor">
              <a:schemeClr val="lt1"/>
            </a:fontRef>
          </p:style>
          <p:txBody>
            <a:bodyPr lIns="0" rIns="0"/>
            <a:lstStyle/>
            <a:p>
              <a:pPr algn="ctr" fontAlgn="auto">
                <a:lnSpc>
                  <a:spcPct val="85000"/>
                </a:lnSpc>
                <a:spcBef>
                  <a:spcPts val="400"/>
                </a:spcBef>
                <a:spcAft>
                  <a:spcPts val="0"/>
                </a:spcAft>
                <a:defRPr/>
              </a:pPr>
              <a:r>
                <a:rPr lang="en-GB" sz="1000" kern="0" spc="-20" dirty="0">
                  <a:solidFill>
                    <a:srgbClr val="000000"/>
                  </a:solidFill>
                  <a:ea typeface="SimSun" pitchFamily="2" charset="-122"/>
                  <a:cs typeface="Arial" charset="0"/>
                </a:rPr>
                <a:t>Access management</a:t>
              </a:r>
            </a:p>
          </p:txBody>
        </p:sp>
        <p:sp>
          <p:nvSpPr>
            <p:cNvPr id="91" name="Rectangle 90"/>
            <p:cNvSpPr/>
            <p:nvPr/>
          </p:nvSpPr>
          <p:spPr bwMode="auto">
            <a:xfrm>
              <a:off x="1539193" y="4965849"/>
              <a:ext cx="876280" cy="1746183"/>
            </a:xfrm>
            <a:prstGeom prst="rect">
              <a:avLst/>
            </a:prstGeom>
            <a:ln/>
            <a:extLst/>
          </p:spPr>
          <p:style>
            <a:lnRef idx="0">
              <a:schemeClr val="accent2"/>
            </a:lnRef>
            <a:fillRef idx="3">
              <a:schemeClr val="accent2"/>
            </a:fillRef>
            <a:effectRef idx="3">
              <a:schemeClr val="accent2"/>
            </a:effectRef>
            <a:fontRef idx="minor">
              <a:schemeClr val="lt1"/>
            </a:fontRef>
          </p:style>
          <p:txBody>
            <a:bodyPr lIns="0" rIns="0"/>
            <a:lstStyle/>
            <a:p>
              <a:pPr algn="ctr" fontAlgn="auto">
                <a:lnSpc>
                  <a:spcPct val="85000"/>
                </a:lnSpc>
                <a:spcBef>
                  <a:spcPts val="400"/>
                </a:spcBef>
                <a:spcAft>
                  <a:spcPts val="0"/>
                </a:spcAft>
                <a:defRPr/>
              </a:pPr>
              <a:r>
                <a:rPr lang="en-GB" sz="1000" kern="0" spc="-20" dirty="0">
                  <a:solidFill>
                    <a:srgbClr val="000000"/>
                  </a:solidFill>
                  <a:ea typeface="SimSun" pitchFamily="2" charset="-122"/>
                  <a:cs typeface="Arial" charset="0"/>
                </a:rPr>
                <a:t>SOA management </a:t>
              </a:r>
              <a:br>
                <a:rPr lang="en-GB" sz="1000" kern="0" spc="-20" dirty="0">
                  <a:solidFill>
                    <a:srgbClr val="000000"/>
                  </a:solidFill>
                  <a:ea typeface="SimSun" pitchFamily="2" charset="-122"/>
                  <a:cs typeface="Arial" charset="0"/>
                </a:rPr>
              </a:br>
              <a:r>
                <a:rPr lang="en-GB" sz="1000" kern="0" spc="-20" dirty="0">
                  <a:solidFill>
                    <a:srgbClr val="000000"/>
                  </a:solidFill>
                  <a:ea typeface="SimSun" pitchFamily="2" charset="-122"/>
                  <a:cs typeface="Arial" charset="0"/>
                </a:rPr>
                <a:t>and security</a:t>
              </a:r>
            </a:p>
          </p:txBody>
        </p:sp>
        <p:cxnSp>
          <p:nvCxnSpPr>
            <p:cNvPr id="92" name="Straight Connector 2050"/>
            <p:cNvCxnSpPr>
              <a:cxnSpLocks noChangeShapeType="1"/>
            </p:cNvCxnSpPr>
            <p:nvPr/>
          </p:nvCxnSpPr>
          <p:spPr bwMode="auto">
            <a:xfrm>
              <a:off x="996280" y="3177722"/>
              <a:ext cx="0" cy="178812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93" name="Straight Connector 227"/>
            <p:cNvCxnSpPr>
              <a:cxnSpLocks noChangeShapeType="1"/>
            </p:cNvCxnSpPr>
            <p:nvPr/>
          </p:nvCxnSpPr>
          <p:spPr bwMode="auto">
            <a:xfrm>
              <a:off x="1977333" y="3177722"/>
              <a:ext cx="0" cy="178812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94" name="Straight Connector 228"/>
            <p:cNvCxnSpPr>
              <a:cxnSpLocks noChangeShapeType="1"/>
            </p:cNvCxnSpPr>
            <p:nvPr/>
          </p:nvCxnSpPr>
          <p:spPr bwMode="auto">
            <a:xfrm>
              <a:off x="2958386" y="3177722"/>
              <a:ext cx="0" cy="178812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95" name="Straight Connector 229"/>
            <p:cNvCxnSpPr>
              <a:cxnSpLocks noChangeShapeType="1"/>
            </p:cNvCxnSpPr>
            <p:nvPr/>
          </p:nvCxnSpPr>
          <p:spPr bwMode="auto">
            <a:xfrm>
              <a:off x="3929914" y="3177722"/>
              <a:ext cx="0" cy="178812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pic>
          <p:nvPicPr>
            <p:cNvPr id="96" name="Picture 38"/>
            <p:cNvPicPr>
              <a:picLocks noChangeAspect="1" noChangeArrowheads="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rcRect l="6560" t="-5409" r="20378" b="7024"/>
            <a:stretch>
              <a:fillRect/>
            </a:stretch>
          </p:blipFill>
          <p:spPr bwMode="auto">
            <a:xfrm>
              <a:off x="633045" y="5887432"/>
              <a:ext cx="726264" cy="2775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7" name="Picture 75" descr="Watchfire"/>
            <p:cNvPicPr>
              <a:picLocks noChangeAspect="1" noChangeArrowheads="1"/>
            </p:cNvPicPr>
            <p:nvPr>
              <p:custDataLst>
                <p:tags r:id="rId1"/>
              </p:custDataLst>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549937" y="6369355"/>
              <a:ext cx="791497" cy="20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83"/>
            <p:cNvPicPr>
              <a:picLocks noChangeAspect="1" noChangeArrowheads="1"/>
            </p:cNvPicPr>
            <p:nvPr>
              <p:custDataLst>
                <p:tags r:id="rId2"/>
              </p:custDataLst>
            </p:nvPr>
          </p:nvPicPr>
          <p:blipFill>
            <a:blip r:embed="rId11">
              <a:duotone>
                <a:prstClr val="black"/>
                <a:schemeClr val="accent2">
                  <a:tint val="45000"/>
                  <a:satMod val="400000"/>
                </a:schemeClr>
              </a:duotone>
              <a:extLst>
                <a:ext uri="{BEBA8EAE-BF5A-486C-A8C5-ECC9F3942E4B}">
                  <a14:imgProps xmlns:a14="http://schemas.microsoft.com/office/drawing/2010/main">
                    <a14:imgLayer r:embed="rId12">
                      <a14:imgEffect>
                        <a14:brightnessContrast bright="-40000"/>
                      </a14:imgEffect>
                    </a14:imgLayer>
                  </a14:imgProps>
                </a:ext>
                <a:ext uri="{28A0092B-C50C-407E-A947-70E740481C1C}">
                  <a14:useLocalDpi xmlns:a14="http://schemas.microsoft.com/office/drawing/2010/main" val="0"/>
                </a:ext>
              </a:extLst>
            </a:blip>
            <a:srcRect t="27478" b="27478"/>
            <a:stretch>
              <a:fillRect/>
            </a:stretch>
          </p:blipFill>
          <p:spPr bwMode="auto">
            <a:xfrm>
              <a:off x="1585623" y="5939747"/>
              <a:ext cx="794161" cy="1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7"/>
            <p:cNvPicPr>
              <a:picLocks noChangeAspect="1" noChangeArrowheads="1"/>
            </p:cNvPicPr>
            <p:nvPr>
              <p:custDataLst>
                <p:tags r:id="rId3"/>
              </p:custDataLst>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rcRect t="29195" r="-6557"/>
            <a:stretch>
              <a:fillRect/>
            </a:stretch>
          </p:blipFill>
          <p:spPr bwMode="auto">
            <a:xfrm>
              <a:off x="2177704" y="4278908"/>
              <a:ext cx="596125" cy="38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5"/>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rcRect l="8948" t="14178" r="5421" b="8582"/>
            <a:stretch>
              <a:fillRect/>
            </a:stretch>
          </p:blipFill>
          <p:spPr bwMode="auto">
            <a:xfrm>
              <a:off x="1073875" y="4473000"/>
              <a:ext cx="794126" cy="2470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1" name="Picture 22"/>
            <p:cNvPicPr>
              <a:picLocks noChangeAspect="1"/>
            </p:cNvPicPr>
            <p:nvPr/>
          </p:nvPicPr>
          <p:blipFill>
            <a:blip r:embed="rId1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87195" y="4126783"/>
              <a:ext cx="821074" cy="33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38"/>
            <p:cNvPicPr>
              <a:picLocks noChangeAspect="1"/>
            </p:cNvPicPr>
            <p:nvPr/>
          </p:nvPicPr>
          <p:blipFill>
            <a:blip r:embed="rId16" cstate="print">
              <a:duotone>
                <a:prstClr val="black"/>
                <a:schemeClr val="accent2">
                  <a:tint val="45000"/>
                  <a:satMod val="400000"/>
                </a:schemeClr>
              </a:duotone>
              <a:extLst>
                <a:ext uri="{28A0092B-C50C-407E-A947-70E740481C1C}">
                  <a14:useLocalDpi xmlns:a14="http://schemas.microsoft.com/office/drawing/2010/main" val="0"/>
                </a:ext>
              </a:extLst>
            </a:blip>
            <a:srcRect l="6895" t="32880" r="9485" b="34486"/>
            <a:stretch>
              <a:fillRect/>
            </a:stretch>
          </p:blipFill>
          <p:spPr bwMode="auto">
            <a:xfrm>
              <a:off x="2664267" y="6110991"/>
              <a:ext cx="569186" cy="2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40"/>
            <p:cNvPicPr>
              <a:picLocks noChangeAspect="1"/>
            </p:cNvPicPr>
            <p:nvPr/>
          </p:nvPicPr>
          <p:blipFill>
            <a:blip r:embed="rId17" cstate="print">
              <a:extLst>
                <a:ext uri="{28A0092B-C50C-407E-A947-70E740481C1C}">
                  <a14:useLocalDpi xmlns:a14="http://schemas.microsoft.com/office/drawing/2010/main" val="0"/>
                </a:ext>
              </a:extLst>
            </a:blip>
            <a:srcRect b="19885"/>
            <a:stretch>
              <a:fillRect/>
            </a:stretch>
          </p:blipFill>
          <p:spPr bwMode="auto">
            <a:xfrm>
              <a:off x="3545810" y="6191555"/>
              <a:ext cx="739759" cy="17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42"/>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82249" y="6458682"/>
              <a:ext cx="830675" cy="10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73"/>
            <p:cNvPicPr>
              <a:picLocks noChangeAspect="1" noChangeArrowheads="1"/>
            </p:cNvPicPr>
            <p:nvPr>
              <p:custDataLst>
                <p:tags r:id="rId4"/>
              </p:custDataLst>
            </p:nvPr>
          </p:nvPicPr>
          <p:blipFill>
            <a:blip r:embed="rId19" cstate="print">
              <a:duotone>
                <a:prstClr val="black"/>
                <a:schemeClr val="accent2">
                  <a:tint val="45000"/>
                  <a:satMod val="400000"/>
                </a:schemeClr>
              </a:duotone>
              <a:extLst>
                <a:ext uri="{28A0092B-C50C-407E-A947-70E740481C1C}">
                  <a14:useLocalDpi xmlns:a14="http://schemas.microsoft.com/office/drawing/2010/main" val="0"/>
                </a:ext>
              </a:extLst>
            </a:blip>
            <a:srcRect r="2873" b="-6058"/>
            <a:stretch>
              <a:fillRect/>
            </a:stretch>
          </p:blipFill>
          <p:spPr bwMode="auto">
            <a:xfrm>
              <a:off x="3017014" y="4479995"/>
              <a:ext cx="822303" cy="2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46"/>
            <p:cNvPicPr>
              <a:picLocks noChangeAspect="1"/>
            </p:cNvPicPr>
            <p:nvPr/>
          </p:nvPicPr>
          <p:blipFill>
            <a:blip r:embed="rId20" cstate="print">
              <a:duotone>
                <a:prstClr val="black"/>
                <a:schemeClr val="accent2">
                  <a:tint val="45000"/>
                  <a:satMod val="400000"/>
                </a:schemeClr>
              </a:duotone>
              <a:extLst>
                <a:ext uri="{BEBA8EAE-BF5A-486C-A8C5-ECC9F3942E4B}">
                  <a14:imgProps xmlns:a14="http://schemas.microsoft.com/office/drawing/2010/main">
                    <a14:imgLayer r:embed="rId21">
                      <a14:imgEffect>
                        <a14:brightnessContrast bright="-40000" contrast="20000"/>
                      </a14:imgEffect>
                    </a14:imgLayer>
                  </a14:imgProps>
                </a:ext>
                <a:ext uri="{28A0092B-C50C-407E-A947-70E740481C1C}">
                  <a14:useLocalDpi xmlns:a14="http://schemas.microsoft.com/office/drawing/2010/main" val="0"/>
                </a:ext>
              </a:extLst>
            </a:blip>
            <a:srcRect t="34315" b="37292"/>
            <a:stretch>
              <a:fillRect/>
            </a:stretch>
          </p:blipFill>
          <p:spPr bwMode="auto">
            <a:xfrm>
              <a:off x="4023404" y="4286705"/>
              <a:ext cx="768773" cy="21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2047"/>
            <p:cNvPicPr>
              <a:picLocks noChangeAspect="1"/>
            </p:cNvPicPr>
            <p:nvPr/>
          </p:nvPicPr>
          <p:blipFill>
            <a:blip r:embed="rId22" cstate="print">
              <a:duotone>
                <a:prstClr val="black"/>
                <a:schemeClr val="accent2">
                  <a:tint val="45000"/>
                  <a:satMod val="400000"/>
                </a:schemeClr>
              </a:duotone>
              <a:extLst>
                <a:ext uri="{BEBA8EAE-BF5A-486C-A8C5-ECC9F3942E4B}">
                  <a14:imgProps xmlns:a14="http://schemas.microsoft.com/office/drawing/2010/main">
                    <a14:imgLayer r:embed="rId23">
                      <a14:imgEffect>
                        <a14:brightnessContrast bright="-40000"/>
                      </a14:imgEffect>
                    </a14:imgLayer>
                  </a14:imgProps>
                </a:ext>
                <a:ext uri="{28A0092B-C50C-407E-A947-70E740481C1C}">
                  <a14:useLocalDpi xmlns:a14="http://schemas.microsoft.com/office/drawing/2010/main" val="0"/>
                </a:ext>
              </a:extLst>
            </a:blip>
            <a:srcRect b="11459"/>
            <a:stretch>
              <a:fillRect/>
            </a:stretch>
          </p:blipFill>
          <p:spPr bwMode="auto">
            <a:xfrm>
              <a:off x="4023405" y="4546381"/>
              <a:ext cx="797226" cy="27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8" name="Straight Connector 191"/>
            <p:cNvCxnSpPr>
              <a:cxnSpLocks noChangeShapeType="1"/>
            </p:cNvCxnSpPr>
            <p:nvPr/>
          </p:nvCxnSpPr>
          <p:spPr bwMode="auto">
            <a:xfrm flipV="1">
              <a:off x="3442563" y="3177722"/>
              <a:ext cx="0" cy="17627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109" name="Straight Connector 192"/>
            <p:cNvCxnSpPr>
              <a:cxnSpLocks noChangeShapeType="1"/>
            </p:cNvCxnSpPr>
            <p:nvPr/>
          </p:nvCxnSpPr>
          <p:spPr bwMode="auto">
            <a:xfrm flipV="1">
              <a:off x="2464685" y="3177722"/>
              <a:ext cx="0" cy="17627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110" name="Straight Connector 193"/>
            <p:cNvCxnSpPr>
              <a:cxnSpLocks noChangeShapeType="1"/>
            </p:cNvCxnSpPr>
            <p:nvPr/>
          </p:nvCxnSpPr>
          <p:spPr bwMode="auto">
            <a:xfrm flipV="1">
              <a:off x="1436008" y="3177722"/>
              <a:ext cx="0" cy="17627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111" name="Straight Connector 194"/>
            <p:cNvCxnSpPr>
              <a:cxnSpLocks noChangeShapeType="1"/>
            </p:cNvCxnSpPr>
            <p:nvPr/>
          </p:nvCxnSpPr>
          <p:spPr bwMode="auto">
            <a:xfrm flipV="1">
              <a:off x="512104" y="3177722"/>
              <a:ext cx="0" cy="17627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112" name="Straight Connector 195"/>
            <p:cNvCxnSpPr>
              <a:cxnSpLocks noChangeShapeType="1"/>
            </p:cNvCxnSpPr>
            <p:nvPr/>
          </p:nvCxnSpPr>
          <p:spPr bwMode="auto">
            <a:xfrm flipV="1">
              <a:off x="4418853" y="3177722"/>
              <a:ext cx="0" cy="17627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113" name="Straight Connector 2055"/>
            <p:cNvCxnSpPr>
              <a:cxnSpLocks noChangeShapeType="1"/>
            </p:cNvCxnSpPr>
            <p:nvPr/>
          </p:nvCxnSpPr>
          <p:spPr bwMode="auto">
            <a:xfrm>
              <a:off x="567665" y="4965849"/>
              <a:ext cx="87628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114" name="Straight Connector 246"/>
            <p:cNvCxnSpPr>
              <a:cxnSpLocks noChangeShapeType="1"/>
            </p:cNvCxnSpPr>
            <p:nvPr/>
          </p:nvCxnSpPr>
          <p:spPr bwMode="auto">
            <a:xfrm>
              <a:off x="1539193" y="4965849"/>
              <a:ext cx="87628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115" name="Straight Connector 247"/>
            <p:cNvCxnSpPr>
              <a:cxnSpLocks noChangeShapeType="1"/>
            </p:cNvCxnSpPr>
            <p:nvPr/>
          </p:nvCxnSpPr>
          <p:spPr bwMode="auto">
            <a:xfrm>
              <a:off x="2507546" y="4965849"/>
              <a:ext cx="87628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116" name="Straight Connector 248"/>
            <p:cNvCxnSpPr>
              <a:cxnSpLocks noChangeShapeType="1"/>
            </p:cNvCxnSpPr>
            <p:nvPr/>
          </p:nvCxnSpPr>
          <p:spPr bwMode="auto">
            <a:xfrm>
              <a:off x="3482249" y="4965849"/>
              <a:ext cx="87628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117" name="Straight Connector 249"/>
            <p:cNvCxnSpPr>
              <a:cxnSpLocks noChangeShapeType="1"/>
            </p:cNvCxnSpPr>
            <p:nvPr/>
          </p:nvCxnSpPr>
          <p:spPr bwMode="auto">
            <a:xfrm>
              <a:off x="3983888" y="3353994"/>
              <a:ext cx="87628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118" name="Straight Connector 250"/>
            <p:cNvCxnSpPr>
              <a:cxnSpLocks noChangeShapeType="1"/>
            </p:cNvCxnSpPr>
            <p:nvPr/>
          </p:nvCxnSpPr>
          <p:spPr bwMode="auto">
            <a:xfrm>
              <a:off x="3004423" y="3353994"/>
              <a:ext cx="87628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119" name="Straight Connector 251"/>
            <p:cNvCxnSpPr>
              <a:cxnSpLocks noChangeShapeType="1"/>
            </p:cNvCxnSpPr>
            <p:nvPr/>
          </p:nvCxnSpPr>
          <p:spPr bwMode="auto">
            <a:xfrm>
              <a:off x="2026545" y="3353994"/>
              <a:ext cx="87628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120" name="Straight Connector 252"/>
            <p:cNvCxnSpPr>
              <a:cxnSpLocks noChangeShapeType="1"/>
            </p:cNvCxnSpPr>
            <p:nvPr/>
          </p:nvCxnSpPr>
          <p:spPr bwMode="auto">
            <a:xfrm>
              <a:off x="1050254" y="3353994"/>
              <a:ext cx="87628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121" name="Straight Connector 253"/>
            <p:cNvCxnSpPr>
              <a:cxnSpLocks noChangeShapeType="1"/>
            </p:cNvCxnSpPr>
            <p:nvPr/>
          </p:nvCxnSpPr>
          <p:spPr bwMode="auto">
            <a:xfrm>
              <a:off x="73964" y="3353994"/>
              <a:ext cx="87628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cxnSp>
      </p:grpSp>
      <p:sp>
        <p:nvSpPr>
          <p:cNvPr id="122" name="Pentagon 121"/>
          <p:cNvSpPr/>
          <p:nvPr/>
        </p:nvSpPr>
        <p:spPr bwMode="auto">
          <a:xfrm>
            <a:off x="2" y="1948363"/>
            <a:ext cx="9075287" cy="333745"/>
          </a:xfrm>
          <a:prstGeom prst="homePlate">
            <a:avLst>
              <a:gd name="adj" fmla="val 44061"/>
            </a:avLst>
          </a:prstGeom>
          <a:solidFill>
            <a:schemeClr val="tx1"/>
          </a:solidFill>
          <a:ln w="19050">
            <a:noFill/>
          </a:ln>
          <a:effectLst/>
          <a:extLst/>
        </p:spPr>
        <p:txBody>
          <a:bodyPr/>
          <a:lstStyle/>
          <a:p>
            <a:pPr>
              <a:defRPr/>
            </a:pPr>
            <a:endParaRPr lang="en-US" sz="1600" dirty="0">
              <a:solidFill>
                <a:srgbClr val="000000"/>
              </a:solidFill>
              <a:cs typeface="Arial" charset="0"/>
            </a:endParaRPr>
          </a:p>
        </p:txBody>
      </p:sp>
      <p:sp>
        <p:nvSpPr>
          <p:cNvPr id="123" name="Title 1"/>
          <p:cNvSpPr>
            <a:spLocks noGrp="1"/>
          </p:cNvSpPr>
          <p:nvPr>
            <p:ph type="title"/>
          </p:nvPr>
        </p:nvSpPr>
        <p:spPr>
          <a:xfrm>
            <a:off x="148847" y="216511"/>
            <a:ext cx="8685212" cy="297656"/>
          </a:xfrm>
        </p:spPr>
        <p:txBody>
          <a:bodyPr/>
          <a:lstStyle/>
          <a:p>
            <a:r>
              <a:rPr lang="en-US" b="1" dirty="0" smtClean="0">
                <a:solidFill>
                  <a:srgbClr val="159E91"/>
                </a:solidFill>
                <a:latin typeface="Arial" charset="0"/>
              </a:rPr>
              <a:t>Security is a global intelligence war </a:t>
            </a:r>
            <a:endParaRPr lang="en-US" b="1" dirty="0">
              <a:solidFill>
                <a:srgbClr val="159E91"/>
              </a:solidFill>
              <a:latin typeface="Arial" charset="0"/>
            </a:endParaRPr>
          </a:p>
        </p:txBody>
      </p:sp>
      <p:graphicFrame>
        <p:nvGraphicFramePr>
          <p:cNvPr id="124" name="Table 123"/>
          <p:cNvGraphicFramePr>
            <a:graphicFrameLocks noGrp="1"/>
          </p:cNvGraphicFramePr>
          <p:nvPr>
            <p:extLst>
              <p:ext uri="{D42A27DB-BD31-4B8C-83A1-F6EECF244321}">
                <p14:modId xmlns:p14="http://schemas.microsoft.com/office/powerpoint/2010/main" val="1415423617"/>
              </p:ext>
            </p:extLst>
          </p:nvPr>
        </p:nvGraphicFramePr>
        <p:xfrm>
          <a:off x="254000" y="1974151"/>
          <a:ext cx="8602666" cy="277415"/>
        </p:xfrm>
        <a:graphic>
          <a:graphicData uri="http://schemas.openxmlformats.org/drawingml/2006/table">
            <a:tbl>
              <a:tblPr firstRow="1" bandRow="1">
                <a:effectLst/>
                <a:tableStyleId>{5C22544A-7EE6-4342-B048-85BDC9FD1C3A}</a:tableStyleId>
              </a:tblPr>
              <a:tblGrid>
                <a:gridCol w="487230"/>
                <a:gridCol w="487230"/>
                <a:gridCol w="487230"/>
                <a:gridCol w="487230"/>
                <a:gridCol w="487230"/>
                <a:gridCol w="487230"/>
                <a:gridCol w="487230"/>
                <a:gridCol w="487230"/>
                <a:gridCol w="487230"/>
                <a:gridCol w="1054399"/>
                <a:gridCol w="1054399"/>
                <a:gridCol w="1054399"/>
                <a:gridCol w="1054399"/>
              </a:tblGrid>
              <a:tr h="277415">
                <a:tc>
                  <a:txBody>
                    <a:bodyPr/>
                    <a:lstStyle/>
                    <a:p>
                      <a:pPr algn="ctr"/>
                      <a:r>
                        <a:rPr lang="en-US" sz="800" b="1" dirty="0" smtClean="0">
                          <a:solidFill>
                            <a:srgbClr val="000000"/>
                          </a:solidFill>
                        </a:rPr>
                        <a:t>1976</a:t>
                      </a:r>
                      <a:endParaRPr lang="en-US" sz="800" b="1" dirty="0">
                        <a:solidFill>
                          <a:srgbClr val="000000"/>
                        </a:solidFill>
                      </a:endParaRPr>
                    </a:p>
                  </a:txBody>
                  <a:tcPr marL="0" marR="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800" b="1" dirty="0" smtClean="0">
                          <a:solidFill>
                            <a:srgbClr val="000000"/>
                          </a:solidFill>
                        </a:rPr>
                        <a:t>1999</a:t>
                      </a:r>
                      <a:endParaRPr lang="en-US" sz="800" b="1" dirty="0">
                        <a:solidFill>
                          <a:srgbClr val="000000"/>
                        </a:solidFill>
                      </a:endParaRPr>
                    </a:p>
                  </a:txBody>
                  <a:tcPr marL="0" marR="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800" b="1" dirty="0" smtClean="0">
                          <a:solidFill>
                            <a:srgbClr val="000000"/>
                          </a:solidFill>
                        </a:rPr>
                        <a:t>2002</a:t>
                      </a:r>
                      <a:endParaRPr lang="en-US" sz="800" b="1" dirty="0">
                        <a:solidFill>
                          <a:srgbClr val="000000"/>
                        </a:solidFill>
                      </a:endParaRPr>
                    </a:p>
                  </a:txBody>
                  <a:tcPr marL="0" marR="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800" b="1" dirty="0" smtClean="0">
                          <a:solidFill>
                            <a:srgbClr val="000000"/>
                          </a:solidFill>
                        </a:rPr>
                        <a:t>2005</a:t>
                      </a:r>
                      <a:endParaRPr lang="en-US" sz="800" b="1" dirty="0">
                        <a:solidFill>
                          <a:srgbClr val="000000"/>
                        </a:solidFill>
                      </a:endParaRPr>
                    </a:p>
                  </a:txBody>
                  <a:tcPr marL="0" marR="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800" b="1" dirty="0" smtClean="0">
                          <a:solidFill>
                            <a:srgbClr val="000000"/>
                          </a:solidFill>
                        </a:rPr>
                        <a:t>2006</a:t>
                      </a:r>
                      <a:endParaRPr lang="en-US" sz="800" b="1" dirty="0">
                        <a:solidFill>
                          <a:srgbClr val="000000"/>
                        </a:solidFill>
                      </a:endParaRPr>
                    </a:p>
                  </a:txBody>
                  <a:tcPr marL="0" marR="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800" b="1" dirty="0" smtClean="0">
                          <a:solidFill>
                            <a:srgbClr val="000000"/>
                          </a:solidFill>
                        </a:rPr>
                        <a:t>2007</a:t>
                      </a:r>
                      <a:endParaRPr lang="en-US" sz="800" b="1" dirty="0">
                        <a:solidFill>
                          <a:srgbClr val="000000"/>
                        </a:solidFill>
                      </a:endParaRPr>
                    </a:p>
                  </a:txBody>
                  <a:tcPr marL="0" marR="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800" b="1" dirty="0" smtClean="0">
                          <a:solidFill>
                            <a:srgbClr val="000000"/>
                          </a:solidFill>
                        </a:rPr>
                        <a:t>2008</a:t>
                      </a:r>
                      <a:endParaRPr lang="en-US" sz="800" b="1" dirty="0">
                        <a:solidFill>
                          <a:srgbClr val="000000"/>
                        </a:solidFill>
                      </a:endParaRPr>
                    </a:p>
                  </a:txBody>
                  <a:tcPr marL="0" marR="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800" b="1" dirty="0" smtClean="0">
                          <a:solidFill>
                            <a:srgbClr val="000000"/>
                          </a:solidFill>
                        </a:rPr>
                        <a:t>2009</a:t>
                      </a:r>
                      <a:endParaRPr lang="en-US" sz="800" b="1" dirty="0">
                        <a:solidFill>
                          <a:srgbClr val="000000"/>
                        </a:solidFill>
                      </a:endParaRPr>
                    </a:p>
                  </a:txBody>
                  <a:tcPr marL="0" marR="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800" b="1" dirty="0" smtClean="0">
                          <a:solidFill>
                            <a:srgbClr val="000000"/>
                          </a:solidFill>
                        </a:rPr>
                        <a:t>2010</a:t>
                      </a:r>
                      <a:endParaRPr lang="en-US" sz="800" b="1" dirty="0">
                        <a:solidFill>
                          <a:srgbClr val="000000"/>
                        </a:solidFill>
                      </a:endParaRPr>
                    </a:p>
                  </a:txBody>
                  <a:tcPr marL="0" marR="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800" b="1" dirty="0" smtClean="0">
                          <a:solidFill>
                            <a:srgbClr val="000000"/>
                          </a:solidFill>
                        </a:rPr>
                        <a:t>2011</a:t>
                      </a:r>
                      <a:endParaRPr lang="en-US" sz="800" b="1" dirty="0">
                        <a:solidFill>
                          <a:srgbClr val="000000"/>
                        </a:solidFill>
                      </a:endParaRPr>
                    </a:p>
                  </a:txBody>
                  <a:tcPr marL="0" marR="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800" b="1" kern="1200" dirty="0" smtClean="0">
                          <a:solidFill>
                            <a:srgbClr val="000000"/>
                          </a:solidFill>
                          <a:latin typeface="+mn-lt"/>
                          <a:ea typeface="+mn-ea"/>
                          <a:cs typeface="+mn-cs"/>
                        </a:rPr>
                        <a:t>2012</a:t>
                      </a:r>
                      <a:endParaRPr lang="en-US" sz="800" b="1" kern="1200" dirty="0">
                        <a:solidFill>
                          <a:srgbClr val="000000"/>
                        </a:solidFill>
                        <a:latin typeface="+mn-lt"/>
                        <a:ea typeface="+mn-ea"/>
                        <a:cs typeface="+mn-cs"/>
                      </a:endParaRPr>
                    </a:p>
                  </a:txBody>
                  <a:tcPr marL="0" marR="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800" b="1" kern="1200" dirty="0" smtClean="0">
                          <a:solidFill>
                            <a:srgbClr val="000000"/>
                          </a:solidFill>
                          <a:latin typeface="+mn-lt"/>
                          <a:ea typeface="+mn-ea"/>
                          <a:cs typeface="+mn-cs"/>
                        </a:rPr>
                        <a:t>2013</a:t>
                      </a:r>
                      <a:endParaRPr lang="en-US" sz="800" b="1" kern="1200" dirty="0">
                        <a:solidFill>
                          <a:srgbClr val="000000"/>
                        </a:solidFill>
                        <a:latin typeface="+mn-lt"/>
                        <a:ea typeface="+mn-ea"/>
                        <a:cs typeface="+mn-cs"/>
                      </a:endParaRPr>
                    </a:p>
                  </a:txBody>
                  <a:tcPr marL="0" marR="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800" b="1" kern="1200" dirty="0" smtClean="0">
                          <a:solidFill>
                            <a:srgbClr val="000000"/>
                          </a:solidFill>
                          <a:latin typeface="+mn-lt"/>
                          <a:ea typeface="+mn-ea"/>
                          <a:cs typeface="+mn-cs"/>
                        </a:rPr>
                        <a:t>2014</a:t>
                      </a:r>
                      <a:endParaRPr lang="en-US" sz="800" b="1" kern="1200" dirty="0">
                        <a:solidFill>
                          <a:srgbClr val="000000"/>
                        </a:solidFill>
                        <a:latin typeface="+mn-lt"/>
                        <a:ea typeface="+mn-ea"/>
                        <a:cs typeface="+mn-cs"/>
                      </a:endParaRPr>
                    </a:p>
                  </a:txBody>
                  <a:tcPr marL="0" marR="0"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bl>
          </a:graphicData>
        </a:graphic>
      </p:graphicFrame>
      <p:sp>
        <p:nvSpPr>
          <p:cNvPr id="125" name="Rectangle 124"/>
          <p:cNvSpPr/>
          <p:nvPr/>
        </p:nvSpPr>
        <p:spPr bwMode="auto">
          <a:xfrm>
            <a:off x="6821490" y="226998"/>
            <a:ext cx="974725" cy="1617376"/>
          </a:xfrm>
          <a:prstGeom prst="rect">
            <a:avLst/>
          </a:prstGeom>
          <a:ln/>
          <a:extLst/>
        </p:spPr>
        <p:style>
          <a:lnRef idx="0">
            <a:schemeClr val="accent2"/>
          </a:lnRef>
          <a:fillRef idx="3">
            <a:schemeClr val="accent2"/>
          </a:fillRef>
          <a:effectRef idx="3">
            <a:schemeClr val="accent2"/>
          </a:effectRef>
          <a:fontRef idx="minor">
            <a:schemeClr val="lt1"/>
          </a:fontRef>
        </p:style>
        <p:txBody>
          <a:bodyPr lIns="0" rIns="0" bIns="91440" anchor="b"/>
          <a:lstStyle/>
          <a:p>
            <a:pPr algn="ctr" fontAlgn="auto">
              <a:lnSpc>
                <a:spcPct val="85000"/>
              </a:lnSpc>
              <a:spcBef>
                <a:spcPts val="400"/>
              </a:spcBef>
              <a:spcAft>
                <a:spcPts val="0"/>
              </a:spcAft>
              <a:defRPr/>
            </a:pPr>
            <a:r>
              <a:rPr lang="en-US" sz="900" dirty="0">
                <a:solidFill>
                  <a:schemeClr val="bg1"/>
                </a:solidFill>
                <a:latin typeface="Arial" pitchFamily="34" charset="0"/>
                <a:ea typeface="ＭＳ Ｐゴシック" pitchFamily="34" charset="-128"/>
              </a:rPr>
              <a:t>Incident forensics</a:t>
            </a:r>
            <a:endParaRPr lang="en-US" sz="900" kern="0" dirty="0">
              <a:solidFill>
                <a:schemeClr val="bg1"/>
              </a:solidFill>
              <a:latin typeface="Arial" pitchFamily="34" charset="0"/>
              <a:ea typeface="ＭＳ Ｐゴシック" pitchFamily="34" charset="-128"/>
            </a:endParaRPr>
          </a:p>
          <a:p>
            <a:pPr algn="ctr" fontAlgn="auto">
              <a:lnSpc>
                <a:spcPct val="85000"/>
              </a:lnSpc>
              <a:spcBef>
                <a:spcPts val="400"/>
              </a:spcBef>
              <a:spcAft>
                <a:spcPts val="0"/>
              </a:spcAft>
              <a:defRPr/>
            </a:pPr>
            <a:r>
              <a:rPr lang="en-GB" altLang="en-US" sz="900" kern="0" spc="-20" dirty="0">
                <a:solidFill>
                  <a:schemeClr val="bg1"/>
                </a:solidFill>
                <a:ea typeface="SimSun" pitchFamily="2" charset="-122"/>
                <a:cs typeface="Arial" charset="0"/>
              </a:rPr>
              <a:t>Advanced</a:t>
            </a:r>
            <a:br>
              <a:rPr lang="en-GB" altLang="en-US" sz="900" kern="0" spc="-20" dirty="0">
                <a:solidFill>
                  <a:schemeClr val="bg1"/>
                </a:solidFill>
                <a:ea typeface="SimSun" pitchFamily="2" charset="-122"/>
                <a:cs typeface="Arial" charset="0"/>
              </a:rPr>
            </a:br>
            <a:r>
              <a:rPr lang="en-GB" altLang="en-US" sz="900" kern="0" spc="-20" dirty="0">
                <a:solidFill>
                  <a:schemeClr val="bg1"/>
                </a:solidFill>
                <a:ea typeface="SimSun" pitchFamily="2" charset="-122"/>
                <a:cs typeface="Arial" charset="0"/>
              </a:rPr>
              <a:t>fraud</a:t>
            </a:r>
            <a:br>
              <a:rPr lang="en-GB" altLang="en-US" sz="900" kern="0" spc="-20" dirty="0">
                <a:solidFill>
                  <a:schemeClr val="bg1"/>
                </a:solidFill>
                <a:ea typeface="SimSun" pitchFamily="2" charset="-122"/>
                <a:cs typeface="Arial" charset="0"/>
              </a:rPr>
            </a:br>
            <a:r>
              <a:rPr lang="en-GB" altLang="en-US" sz="900" kern="0" spc="-20" dirty="0">
                <a:solidFill>
                  <a:schemeClr val="bg1"/>
                </a:solidFill>
                <a:ea typeface="SimSun" pitchFamily="2" charset="-122"/>
                <a:cs typeface="Arial" charset="0"/>
              </a:rPr>
              <a:t>protection</a:t>
            </a:r>
            <a:endParaRPr lang="en-US" altLang="en-US" sz="900" kern="0" spc="-20" dirty="0">
              <a:solidFill>
                <a:schemeClr val="bg1"/>
              </a:solidFill>
              <a:ea typeface="SimSun" pitchFamily="2" charset="-122"/>
              <a:cs typeface="Arial" charset="0"/>
            </a:endParaRPr>
          </a:p>
          <a:p>
            <a:pPr algn="ctr" fontAlgn="auto">
              <a:lnSpc>
                <a:spcPct val="85000"/>
              </a:lnSpc>
              <a:spcBef>
                <a:spcPts val="400"/>
              </a:spcBef>
              <a:spcAft>
                <a:spcPts val="0"/>
              </a:spcAft>
              <a:defRPr/>
            </a:pPr>
            <a:r>
              <a:rPr lang="en-US" altLang="en-US" sz="900" kern="0" spc="-20" dirty="0">
                <a:solidFill>
                  <a:schemeClr val="bg1"/>
                </a:solidFill>
                <a:ea typeface="SimSun" pitchFamily="2" charset="-122"/>
                <a:cs typeface="Arial" charset="0"/>
              </a:rPr>
              <a:t>Secure mobile management</a:t>
            </a:r>
          </a:p>
        </p:txBody>
      </p:sp>
      <p:sp>
        <p:nvSpPr>
          <p:cNvPr id="126" name="Rectangle 125"/>
          <p:cNvSpPr/>
          <p:nvPr/>
        </p:nvSpPr>
        <p:spPr bwMode="auto">
          <a:xfrm>
            <a:off x="7881940" y="463931"/>
            <a:ext cx="974725" cy="1380442"/>
          </a:xfrm>
          <a:prstGeom prst="rect">
            <a:avLst/>
          </a:prstGeom>
          <a:ln/>
          <a:extLst/>
        </p:spPr>
        <p:style>
          <a:lnRef idx="0">
            <a:schemeClr val="accent2"/>
          </a:lnRef>
          <a:fillRef idx="3">
            <a:schemeClr val="accent2"/>
          </a:fillRef>
          <a:effectRef idx="3">
            <a:schemeClr val="accent2"/>
          </a:effectRef>
          <a:fontRef idx="minor">
            <a:schemeClr val="lt1"/>
          </a:fontRef>
        </p:style>
        <p:txBody>
          <a:bodyPr lIns="0" rIns="0" bIns="91440" anchor="b"/>
          <a:lstStyle/>
          <a:p>
            <a:pPr algn="ctr" fontAlgn="auto">
              <a:lnSpc>
                <a:spcPct val="85000"/>
              </a:lnSpc>
              <a:spcBef>
                <a:spcPts val="400"/>
              </a:spcBef>
              <a:spcAft>
                <a:spcPts val="0"/>
              </a:spcAft>
              <a:defRPr/>
            </a:pPr>
            <a:r>
              <a:rPr lang="en-US" altLang="en-US" sz="1000" kern="0" spc="-20" dirty="0">
                <a:solidFill>
                  <a:schemeClr val="bg1"/>
                </a:solidFill>
                <a:ea typeface="SimSun" pitchFamily="2" charset="-122"/>
                <a:cs typeface="Arial" charset="0"/>
              </a:rPr>
              <a:t>Cloud-enabled</a:t>
            </a:r>
            <a:br>
              <a:rPr lang="en-US" altLang="en-US" sz="1000" kern="0" spc="-20" dirty="0">
                <a:solidFill>
                  <a:schemeClr val="bg1"/>
                </a:solidFill>
                <a:ea typeface="SimSun" pitchFamily="2" charset="-122"/>
                <a:cs typeface="Arial" charset="0"/>
              </a:rPr>
            </a:br>
            <a:r>
              <a:rPr lang="en-US" altLang="en-US" sz="1000" kern="0" spc="-20" dirty="0">
                <a:solidFill>
                  <a:schemeClr val="bg1"/>
                </a:solidFill>
                <a:ea typeface="SimSun" pitchFamily="2" charset="-122"/>
                <a:cs typeface="Arial" charset="0"/>
              </a:rPr>
              <a:t> identity management</a:t>
            </a:r>
          </a:p>
          <a:p>
            <a:pPr algn="ctr" fontAlgn="auto">
              <a:lnSpc>
                <a:spcPct val="85000"/>
              </a:lnSpc>
              <a:spcBef>
                <a:spcPts val="400"/>
              </a:spcBef>
              <a:spcAft>
                <a:spcPts val="0"/>
              </a:spcAft>
              <a:defRPr/>
            </a:pPr>
            <a:r>
              <a:rPr lang="en-GB" altLang="en-US" sz="1000" kern="0" spc="-20" dirty="0">
                <a:solidFill>
                  <a:schemeClr val="bg1"/>
                </a:solidFill>
                <a:ea typeface="SimSun" pitchFamily="2" charset="-122"/>
                <a:cs typeface="Arial" charset="0"/>
              </a:rPr>
              <a:t>Identity </a:t>
            </a:r>
            <a:br>
              <a:rPr lang="en-GB" altLang="en-US" sz="1000" kern="0" spc="-20" dirty="0">
                <a:solidFill>
                  <a:schemeClr val="bg1"/>
                </a:solidFill>
                <a:ea typeface="SimSun" pitchFamily="2" charset="-122"/>
                <a:cs typeface="Arial" charset="0"/>
              </a:rPr>
            </a:br>
            <a:r>
              <a:rPr lang="en-GB" altLang="en-US" sz="1000" kern="0" spc="-20" dirty="0">
                <a:solidFill>
                  <a:schemeClr val="bg1"/>
                </a:solidFill>
                <a:ea typeface="SimSun" pitchFamily="2" charset="-122"/>
                <a:cs typeface="Arial" charset="0"/>
              </a:rPr>
              <a:t>governance</a:t>
            </a:r>
            <a:endParaRPr lang="en-US" altLang="en-US" sz="1000" kern="0" spc="-20" dirty="0">
              <a:solidFill>
                <a:schemeClr val="bg1"/>
              </a:solidFill>
              <a:ea typeface="SimSun" pitchFamily="2" charset="-122"/>
              <a:cs typeface="Arial" charset="0"/>
            </a:endParaRPr>
          </a:p>
        </p:txBody>
      </p:sp>
      <p:sp>
        <p:nvSpPr>
          <p:cNvPr id="127" name="Rectangle 126"/>
          <p:cNvSpPr/>
          <p:nvPr/>
        </p:nvSpPr>
        <p:spPr bwMode="auto">
          <a:xfrm>
            <a:off x="5761040" y="831150"/>
            <a:ext cx="974725" cy="1013222"/>
          </a:xfrm>
          <a:prstGeom prst="rect">
            <a:avLst/>
          </a:prstGeom>
          <a:ln/>
          <a:extLst/>
        </p:spPr>
        <p:style>
          <a:lnRef idx="0">
            <a:schemeClr val="accent2"/>
          </a:lnRef>
          <a:fillRef idx="3">
            <a:schemeClr val="accent2"/>
          </a:fillRef>
          <a:effectRef idx="3">
            <a:schemeClr val="accent2"/>
          </a:effectRef>
          <a:fontRef idx="minor">
            <a:schemeClr val="lt1"/>
          </a:fontRef>
        </p:style>
        <p:txBody>
          <a:bodyPr lIns="0" rIns="0" bIns="91440" anchor="b"/>
          <a:lstStyle/>
          <a:p>
            <a:pPr algn="ctr" fontAlgn="auto">
              <a:lnSpc>
                <a:spcPct val="85000"/>
              </a:lnSpc>
              <a:spcBef>
                <a:spcPts val="400"/>
              </a:spcBef>
              <a:spcAft>
                <a:spcPts val="0"/>
              </a:spcAft>
              <a:defRPr/>
            </a:pPr>
            <a:r>
              <a:rPr lang="en-US" sz="1000" kern="0" spc="-20" dirty="0">
                <a:solidFill>
                  <a:schemeClr val="bg1"/>
                </a:solidFill>
                <a:ea typeface="SimSun" pitchFamily="2" charset="-122"/>
                <a:cs typeface="Arial" charset="0"/>
              </a:rPr>
              <a:t>IBM Security</a:t>
            </a:r>
            <a:br>
              <a:rPr lang="en-US" sz="1000" kern="0" spc="-20" dirty="0">
                <a:solidFill>
                  <a:schemeClr val="bg1"/>
                </a:solidFill>
                <a:ea typeface="SimSun" pitchFamily="2" charset="-122"/>
                <a:cs typeface="Arial" charset="0"/>
              </a:rPr>
            </a:br>
            <a:r>
              <a:rPr lang="en-US" sz="1000" kern="0" spc="-20" dirty="0">
                <a:solidFill>
                  <a:schemeClr val="bg1"/>
                </a:solidFill>
                <a:ea typeface="SimSun" pitchFamily="2" charset="-122"/>
                <a:cs typeface="Arial" charset="0"/>
              </a:rPr>
              <a:t>is created</a:t>
            </a:r>
          </a:p>
        </p:txBody>
      </p:sp>
      <p:pic>
        <p:nvPicPr>
          <p:cNvPr id="128" name="Picture 1"/>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984083" y="985302"/>
            <a:ext cx="5286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9" name="Straight Connector 233"/>
          <p:cNvCxnSpPr>
            <a:cxnSpLocks noChangeShapeType="1"/>
          </p:cNvCxnSpPr>
          <p:nvPr/>
        </p:nvCxnSpPr>
        <p:spPr bwMode="auto">
          <a:xfrm flipV="1">
            <a:off x="7308850" y="1844373"/>
            <a:ext cx="0" cy="13216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cxnSp>
      <p:cxnSp>
        <p:nvCxnSpPr>
          <p:cNvPr id="130" name="Straight Connector 234"/>
          <p:cNvCxnSpPr>
            <a:cxnSpLocks noChangeShapeType="1"/>
          </p:cNvCxnSpPr>
          <p:nvPr/>
        </p:nvCxnSpPr>
        <p:spPr bwMode="auto">
          <a:xfrm flipV="1">
            <a:off x="6248400" y="1844373"/>
            <a:ext cx="0" cy="13216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cxnSp>
      <p:cxnSp>
        <p:nvCxnSpPr>
          <p:cNvPr id="131" name="Straight Connector 235"/>
          <p:cNvCxnSpPr>
            <a:cxnSpLocks noChangeShapeType="1"/>
          </p:cNvCxnSpPr>
          <p:nvPr/>
        </p:nvCxnSpPr>
        <p:spPr bwMode="auto">
          <a:xfrm flipV="1">
            <a:off x="5187950" y="1844373"/>
            <a:ext cx="0" cy="13216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cxnSp>
      <p:cxnSp>
        <p:nvCxnSpPr>
          <p:cNvPr id="132" name="Straight Connector 237"/>
          <p:cNvCxnSpPr>
            <a:cxnSpLocks noChangeShapeType="1"/>
          </p:cNvCxnSpPr>
          <p:nvPr/>
        </p:nvCxnSpPr>
        <p:spPr bwMode="auto">
          <a:xfrm flipV="1">
            <a:off x="8369300" y="1844373"/>
            <a:ext cx="0" cy="13216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cxnSp>
      <p:pic>
        <p:nvPicPr>
          <p:cNvPr id="133" name="Picture 12357"/>
          <p:cNvPicPr>
            <a:picLocks noChangeAspect="1"/>
          </p:cNvPicPr>
          <p:nvPr/>
        </p:nvPicPr>
        <p:blipFill>
          <a:blip r:embed="rId25" cstate="print">
            <a:duotone>
              <a:prstClr val="black"/>
              <a:schemeClr val="accent2">
                <a:tint val="45000"/>
                <a:satMod val="400000"/>
              </a:schemeClr>
            </a:duotone>
            <a:extLst>
              <a:ext uri="{BEBA8EAE-BF5A-486C-A8C5-ECC9F3942E4B}">
                <a14:imgProps xmlns:a14="http://schemas.microsoft.com/office/drawing/2010/main">
                  <a14:imgLayer r:embed="rId2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967540" y="557450"/>
            <a:ext cx="6826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28" descr="MaaS360-by-Fiberlink-WEB.png"/>
          <p:cNvPicPr>
            <a:picLocks noChangeAspect="1"/>
          </p:cNvPicPr>
          <p:nvPr/>
        </p:nvPicPr>
        <p:blipFill>
          <a:blip r:embed="rId27" cstate="print">
            <a:extLst>
              <a:ext uri="{28A0092B-C50C-407E-A947-70E740481C1C}">
                <a14:useLocalDpi xmlns:a14="http://schemas.microsoft.com/office/drawing/2010/main" val="0"/>
              </a:ext>
            </a:extLst>
          </a:blip>
          <a:srcRect t="17250" b="18300"/>
          <a:stretch>
            <a:fillRect/>
          </a:stretch>
        </p:blipFill>
        <p:spPr bwMode="auto">
          <a:xfrm>
            <a:off x="6986462" y="711344"/>
            <a:ext cx="596900" cy="22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54"/>
          <p:cNvPicPr>
            <a:picLocks noChangeAspect="1" noChangeArrowheads="1"/>
          </p:cNvPicPr>
          <p:nvPr/>
        </p:nvPicPr>
        <p:blipFill>
          <a:blip r:embed="rId28">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8051800" y="528579"/>
            <a:ext cx="636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2057"/>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916863" y="862170"/>
            <a:ext cx="912812" cy="18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2060"/>
          <p:cNvPicPr>
            <a:picLocks noChangeAspect="1"/>
          </p:cNvPicPr>
          <p:nvPr/>
        </p:nvPicPr>
        <p:blipFill>
          <a:blip r:embed="rId30" cstate="print">
            <a:duotone>
              <a:prstClr val="black"/>
              <a:schemeClr val="accent6">
                <a:tint val="45000"/>
                <a:satMod val="400000"/>
              </a:schemeClr>
            </a:duotone>
            <a:extLst>
              <a:ext uri="{BEBA8EAE-BF5A-486C-A8C5-ECC9F3942E4B}">
                <a14:imgProps xmlns:a14="http://schemas.microsoft.com/office/drawing/2010/main">
                  <a14:imgLayer r:embed="rId31">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94118" y="1168692"/>
            <a:ext cx="750887" cy="205979"/>
          </a:xfrm>
          <a:prstGeom prst="rect">
            <a:avLst/>
          </a:prstGeom>
          <a:noFill/>
          <a:ln>
            <a:noFill/>
          </a:ln>
          <a:effectLst>
            <a:outerShdw blurRad="50800" dist="50800" dir="5400000" algn="ctr" rotWithShape="0">
              <a:srgbClr val="159E9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07" descr="Cybertap Security (Acquired by IBM)"/>
          <p:cNvPicPr>
            <a:picLocks noChangeAspect="1" noChangeArrowheads="1"/>
          </p:cNvPicPr>
          <p:nvPr/>
        </p:nvPicPr>
        <p:blipFill>
          <a:blip r:embed="rId32">
            <a:duotone>
              <a:prstClr val="black"/>
              <a:schemeClr val="accent2">
                <a:tint val="45000"/>
                <a:satMod val="400000"/>
              </a:schemeClr>
            </a:duotone>
            <a:extLst>
              <a:ext uri="{BEBA8EAE-BF5A-486C-A8C5-ECC9F3942E4B}">
                <a14:imgProps xmlns:a14="http://schemas.microsoft.com/office/drawing/2010/main">
                  <a14:imgLayer r:embed="rId3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058025" y="278952"/>
            <a:ext cx="501650" cy="22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6353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7845" y="2073817"/>
            <a:ext cx="6425729" cy="297656"/>
          </a:xfrm>
        </p:spPr>
        <p:txBody>
          <a:bodyPr/>
          <a:lstStyle/>
          <a:p>
            <a:pPr algn="ctr"/>
            <a:r>
              <a:rPr lang="en-US" b="1" dirty="0" smtClean="0">
                <a:solidFill>
                  <a:srgbClr val="159E91"/>
                </a:solidFill>
              </a:rPr>
              <a:t>Security and Mobile Apps in the wild</a:t>
            </a:r>
            <a:endParaRPr lang="en-US" b="1" dirty="0">
              <a:solidFill>
                <a:srgbClr val="159E91"/>
              </a:solidFill>
            </a:endParaRPr>
          </a:p>
        </p:txBody>
      </p:sp>
    </p:spTree>
    <p:extLst>
      <p:ext uri="{BB962C8B-B14F-4D97-AF65-F5344CB8AC3E}">
        <p14:creationId xmlns:p14="http://schemas.microsoft.com/office/powerpoint/2010/main" val="16944897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169734" y="269183"/>
            <a:ext cx="8686800" cy="297656"/>
          </a:xfrm>
        </p:spPr>
        <p:txBody>
          <a:bodyPr/>
          <a:lstStyle/>
          <a:p>
            <a:r>
              <a:rPr lang="en-US" b="1" dirty="0" smtClean="0">
                <a:solidFill>
                  <a:srgbClr val="159E91"/>
                </a:solidFill>
                <a:latin typeface="Arial" charset="0"/>
                <a:ea typeface="ＭＳ Ｐゴシック" charset="0"/>
              </a:rPr>
              <a:t>Your own Apps are being owned</a:t>
            </a:r>
            <a:endParaRPr lang="en-US" b="1" dirty="0">
              <a:solidFill>
                <a:srgbClr val="159E91"/>
              </a:solidFill>
              <a:latin typeface="Arial" charset="0"/>
              <a:ea typeface="ＭＳ Ｐゴシック" charset="0"/>
            </a:endParaRPr>
          </a:p>
        </p:txBody>
      </p:sp>
      <p:sp>
        <p:nvSpPr>
          <p:cNvPr id="7171" name="Text Placeholder 3"/>
          <p:cNvSpPr>
            <a:spLocks noGrp="1"/>
          </p:cNvSpPr>
          <p:nvPr>
            <p:ph type="body" sz="quarter" idx="4294967295"/>
          </p:nvPr>
        </p:nvSpPr>
        <p:spPr>
          <a:xfrm>
            <a:off x="190112" y="826175"/>
            <a:ext cx="5890921" cy="3983831"/>
          </a:xfrm>
        </p:spPr>
        <p:txBody>
          <a:bodyPr/>
          <a:lstStyle/>
          <a:p>
            <a:r>
              <a:rPr lang="en-US" sz="2000" dirty="0" smtClean="0">
                <a:latin typeface="Arial" charset="0"/>
                <a:ea typeface="ＭＳ Ｐゴシック" charset="0"/>
              </a:rPr>
              <a:t>Bad Apps are on your customer devices:</a:t>
            </a:r>
          </a:p>
          <a:p>
            <a:pPr lvl="1"/>
            <a:endParaRPr lang="en-US" dirty="0" smtClean="0">
              <a:latin typeface="Arial" charset="0"/>
              <a:ea typeface="ＭＳ Ｐゴシック" charset="0"/>
            </a:endParaRPr>
          </a:p>
          <a:p>
            <a:pPr lvl="1"/>
            <a:r>
              <a:rPr lang="en-US" dirty="0" smtClean="0">
                <a:latin typeface="Arial" charset="0"/>
                <a:ea typeface="ＭＳ Ｐゴシック" charset="0"/>
              </a:rPr>
              <a:t>SMS Interceptors</a:t>
            </a:r>
          </a:p>
          <a:p>
            <a:pPr lvl="1"/>
            <a:r>
              <a:rPr lang="en-US" dirty="0" smtClean="0">
                <a:latin typeface="Arial" charset="0"/>
                <a:ea typeface="ＭＳ Ｐゴシック" charset="0"/>
              </a:rPr>
              <a:t>Device </a:t>
            </a:r>
            <a:r>
              <a:rPr lang="en-US" dirty="0">
                <a:latin typeface="Arial" charset="0"/>
                <a:ea typeface="ＭＳ Ｐゴシック" charset="0"/>
              </a:rPr>
              <a:t>rooters</a:t>
            </a:r>
          </a:p>
          <a:p>
            <a:pPr lvl="1"/>
            <a:r>
              <a:rPr lang="en-US" dirty="0">
                <a:latin typeface="Arial" charset="0"/>
                <a:ea typeface="ＭＳ Ｐゴシック" charset="0"/>
              </a:rPr>
              <a:t>Data stealers</a:t>
            </a:r>
          </a:p>
          <a:p>
            <a:pPr lvl="1"/>
            <a:r>
              <a:rPr lang="en-US" dirty="0">
                <a:latin typeface="Arial" charset="0"/>
                <a:ea typeface="ＭＳ Ｐゴシック" charset="0"/>
              </a:rPr>
              <a:t>Generic downloaders</a:t>
            </a:r>
          </a:p>
          <a:p>
            <a:pPr lvl="1"/>
            <a:r>
              <a:rPr lang="en-US" dirty="0">
                <a:latin typeface="Arial" charset="0"/>
                <a:ea typeface="ＭＳ Ｐゴシック" charset="0"/>
              </a:rPr>
              <a:t>Key-loggers</a:t>
            </a:r>
          </a:p>
          <a:p>
            <a:endParaRPr lang="en-US" dirty="0" smtClean="0">
              <a:latin typeface="Arial" charset="0"/>
              <a:ea typeface="ＭＳ Ｐゴシック" charset="0"/>
            </a:endParaRPr>
          </a:p>
          <a:p>
            <a:endParaRPr lang="en-US" dirty="0">
              <a:latin typeface="Arial" charset="0"/>
            </a:endParaRPr>
          </a:p>
          <a:p>
            <a:r>
              <a:rPr lang="en-US" sz="2000" dirty="0" smtClean="0">
                <a:latin typeface="Arial" charset="0"/>
              </a:rPr>
              <a:t>Your business App has been inspected:</a:t>
            </a:r>
          </a:p>
          <a:p>
            <a:pPr lvl="1"/>
            <a:endParaRPr lang="en-US" dirty="0" smtClean="0">
              <a:latin typeface="Arial" charset="0"/>
            </a:endParaRPr>
          </a:p>
          <a:p>
            <a:pPr lvl="1"/>
            <a:r>
              <a:rPr lang="en-US" dirty="0" smtClean="0">
                <a:latin typeface="Arial" charset="0"/>
              </a:rPr>
              <a:t>Hackers have modified code</a:t>
            </a:r>
          </a:p>
          <a:p>
            <a:pPr lvl="1"/>
            <a:r>
              <a:rPr lang="en-US" dirty="0" smtClean="0">
                <a:latin typeface="Arial" charset="0"/>
                <a:ea typeface="ＭＳ Ｐゴシック" charset="0"/>
              </a:rPr>
              <a:t>They’ve discovered how your system works</a:t>
            </a:r>
            <a:endParaRPr lang="en-US" dirty="0">
              <a:latin typeface="Arial" charset="0"/>
              <a:ea typeface="ＭＳ Ｐゴシック" charset="0"/>
            </a:endParaRPr>
          </a:p>
          <a:p>
            <a:endParaRPr lang="en-US" dirty="0">
              <a:latin typeface="Arial" charset="0"/>
              <a:ea typeface="ＭＳ Ｐゴシック" charset="0"/>
            </a:endParaRPr>
          </a:p>
        </p:txBody>
      </p:sp>
      <p:grpSp>
        <p:nvGrpSpPr>
          <p:cNvPr id="7172" name="Group 1"/>
          <p:cNvGrpSpPr>
            <a:grpSpLocks/>
          </p:cNvGrpSpPr>
          <p:nvPr/>
        </p:nvGrpSpPr>
        <p:grpSpPr bwMode="auto">
          <a:xfrm>
            <a:off x="7666628" y="1821388"/>
            <a:ext cx="1326630" cy="2097733"/>
            <a:chOff x="4470886" y="3298482"/>
            <a:chExt cx="1579305" cy="3193646"/>
          </a:xfrm>
        </p:grpSpPr>
        <p:grpSp>
          <p:nvGrpSpPr>
            <p:cNvPr id="7176" name="Group 13"/>
            <p:cNvGrpSpPr>
              <a:grpSpLocks/>
            </p:cNvGrpSpPr>
            <p:nvPr/>
          </p:nvGrpSpPr>
          <p:grpSpPr bwMode="auto">
            <a:xfrm>
              <a:off x="4470886" y="3298482"/>
              <a:ext cx="1579305" cy="3193646"/>
              <a:chOff x="6414607" y="2854450"/>
              <a:chExt cx="2232248" cy="4453996"/>
            </a:xfrm>
          </p:grpSpPr>
          <p:pic>
            <p:nvPicPr>
              <p:cNvPr id="71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607" y="2854450"/>
                <a:ext cx="2232248" cy="445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558189" y="3449940"/>
                <a:ext cx="1945085" cy="286454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pic>
          <p:nvPicPr>
            <p:cNvPr id="71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313" y="3767138"/>
              <a:ext cx="13354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513" y="4173980"/>
              <a:ext cx="12001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2838" y="4935980"/>
              <a:ext cx="1297364" cy="47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0938" y="5446477"/>
              <a:ext cx="1219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8" descr="http://www.androidphonegeek.com/images/2010/08/appbrain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4600" y="4564019"/>
              <a:ext cx="1069975"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0667" y="3078404"/>
            <a:ext cx="1329069" cy="180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p:cNvGrpSpPr/>
          <p:nvPr/>
        </p:nvGrpSpPr>
        <p:grpSpPr>
          <a:xfrm>
            <a:off x="4655133" y="1670105"/>
            <a:ext cx="2362431" cy="1254377"/>
            <a:chOff x="168309" y="-12779"/>
            <a:chExt cx="2630497" cy="1955842"/>
          </a:xfrm>
        </p:grpSpPr>
        <p:sp>
          <p:nvSpPr>
            <p:cNvPr id="33" name="Rounded Rectangle 32"/>
            <p:cNvSpPr/>
            <p:nvPr/>
          </p:nvSpPr>
          <p:spPr>
            <a:xfrm>
              <a:off x="168309" y="-12779"/>
              <a:ext cx="2630497" cy="1955842"/>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4" name="Rounded Rectangle 4"/>
            <p:cNvSpPr/>
            <p:nvPr/>
          </p:nvSpPr>
          <p:spPr>
            <a:xfrm>
              <a:off x="263785" y="95524"/>
              <a:ext cx="2439545" cy="17648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t>Integrity Risk</a:t>
              </a:r>
              <a:r>
                <a:rPr lang="en-US" sz="2000" kern="1200" dirty="0" smtClean="0"/>
                <a:t> </a:t>
              </a:r>
            </a:p>
            <a:p>
              <a:pPr lvl="0" algn="ctr" defTabSz="977900">
                <a:lnSpc>
                  <a:spcPct val="90000"/>
                </a:lnSpc>
                <a:spcBef>
                  <a:spcPct val="0"/>
                </a:spcBef>
                <a:spcAft>
                  <a:spcPct val="35000"/>
                </a:spcAft>
              </a:pPr>
              <a:r>
                <a:rPr lang="en-US" sz="1800" kern="1200" dirty="0" smtClean="0"/>
                <a:t>(Code Modification)</a:t>
              </a:r>
              <a:endParaRPr lang="en-US" sz="1800" kern="1200" dirty="0"/>
            </a:p>
          </p:txBody>
        </p:sp>
      </p:grpSp>
      <p:sp>
        <p:nvSpPr>
          <p:cNvPr id="35" name="Rounded Rectangle 34"/>
          <p:cNvSpPr/>
          <p:nvPr/>
        </p:nvSpPr>
        <p:spPr>
          <a:xfrm>
            <a:off x="6376104" y="209231"/>
            <a:ext cx="2565838" cy="1214532"/>
          </a:xfrm>
          <a:prstGeom prst="roundRect">
            <a:avLst/>
          </a:prstGeom>
        </p:spPr>
        <p:style>
          <a:lnRef idx="2">
            <a:schemeClr val="lt1">
              <a:hueOff val="0"/>
              <a:satOff val="0"/>
              <a:lumOff val="0"/>
              <a:alphaOff val="0"/>
            </a:schemeClr>
          </a:lnRef>
          <a:fillRef idx="1">
            <a:schemeClr val="accent4">
              <a:hueOff val="14057174"/>
              <a:satOff val="94030"/>
              <a:lumOff val="86863"/>
              <a:alphaOff val="0"/>
            </a:schemeClr>
          </a:fillRef>
          <a:effectRef idx="0">
            <a:schemeClr val="accent4">
              <a:hueOff val="14057174"/>
              <a:satOff val="94030"/>
              <a:lumOff val="86863"/>
              <a:alphaOff val="0"/>
            </a:schemeClr>
          </a:effectRef>
          <a:fontRef idx="minor">
            <a:schemeClr val="lt1"/>
          </a:fontRef>
        </p:style>
      </p:sp>
      <p:sp>
        <p:nvSpPr>
          <p:cNvPr id="36" name="Rounded Rectangle 6"/>
          <p:cNvSpPr/>
          <p:nvPr/>
        </p:nvSpPr>
        <p:spPr>
          <a:xfrm>
            <a:off x="6392743" y="205226"/>
            <a:ext cx="2523539" cy="1218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00"/>
                </a:solidFill>
              </a:rPr>
              <a:t>Confidentiality Risk</a:t>
            </a:r>
            <a:r>
              <a:rPr lang="en-US" sz="2000" b="1" kern="1200" dirty="0" smtClean="0">
                <a:solidFill>
                  <a:srgbClr val="000000"/>
                </a:solidFill>
              </a:rPr>
              <a:t> </a:t>
            </a:r>
          </a:p>
          <a:p>
            <a:pPr lvl="0" algn="ctr" defTabSz="977900">
              <a:lnSpc>
                <a:spcPct val="90000"/>
              </a:lnSpc>
              <a:spcBef>
                <a:spcPct val="0"/>
              </a:spcBef>
              <a:spcAft>
                <a:spcPct val="35000"/>
              </a:spcAft>
            </a:pPr>
            <a:r>
              <a:rPr lang="en-US" sz="1800" b="1" kern="1200" dirty="0" smtClean="0">
                <a:solidFill>
                  <a:srgbClr val="000000"/>
                </a:solidFill>
              </a:rPr>
              <a:t>(</a:t>
            </a:r>
            <a:r>
              <a:rPr lang="en-US" sz="1800" kern="1200" dirty="0" smtClean="0">
                <a:solidFill>
                  <a:srgbClr val="000000"/>
                </a:solidFill>
              </a:rPr>
              <a:t>Reverse Engineering)</a:t>
            </a:r>
            <a:endParaRPr lang="en-US" sz="1800" kern="1200" dirty="0">
              <a:solidFill>
                <a:srgbClr val="000000"/>
              </a:solidFill>
            </a:endParaRPr>
          </a:p>
        </p:txBody>
      </p:sp>
    </p:spTree>
    <p:extLst>
      <p:ext uri="{BB962C8B-B14F-4D97-AF65-F5344CB8AC3E}">
        <p14:creationId xmlns:p14="http://schemas.microsoft.com/office/powerpoint/2010/main" val="97005284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hRAHZMYvEaj11zLTsxf4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1n9RTrfotU2017ge6Jn1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h.zBn3Q0CWK4EHAdF0R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WoUfv6.mE2ohwx44MeFgg"/>
</p:tagLst>
</file>

<file path=ppt/theme/theme1.xml><?xml version="1.0" encoding="utf-8"?>
<a:theme xmlns:a="http://schemas.openxmlformats.org/drawingml/2006/main" name="10 September 2009_ITSO1">
  <a:themeElements>
    <a:clrScheme name="IBM Connect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charset="0"/>
          </a:defRPr>
        </a:defPPr>
      </a:lstStyle>
    </a:lnDef>
  </a:objectDefaults>
  <a:extraClrSchemeLst>
    <a:extraClrScheme>
      <a:clrScheme name="10 September 2009_ITSO1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2291</TotalTime>
  <Words>778</Words>
  <Application>Microsoft Macintosh PowerPoint</Application>
  <PresentationFormat>On-screen Show (16:9)</PresentationFormat>
  <Paragraphs>283</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10 September 2009_ITSO1</vt:lpstr>
      <vt:lpstr>Digital Guardianship of  Mobile Era</vt:lpstr>
      <vt:lpstr>PowerPoint Presentation</vt:lpstr>
      <vt:lpstr>Objectives</vt:lpstr>
      <vt:lpstr>Ironically an Invention I submitted back in 2010</vt:lpstr>
      <vt:lpstr>Implemented in IBM product in 2014</vt:lpstr>
      <vt:lpstr>PowerPoint Presentation</vt:lpstr>
      <vt:lpstr>Security is a global intelligence war </vt:lpstr>
      <vt:lpstr>Security and Mobile Apps in the wild</vt:lpstr>
      <vt:lpstr>Your own Apps are being owned</vt:lpstr>
      <vt:lpstr>Securing a mobile app is a multi-faceted problem</vt:lpstr>
      <vt:lpstr>Behavioral Authentication using Wearable(s)</vt:lpstr>
      <vt:lpstr>Security and bring your own Apps</vt:lpstr>
      <vt:lpstr>Security and IT leaders face new challenges</vt:lpstr>
      <vt:lpstr>PowerPoint Presentation</vt:lpstr>
      <vt:lpstr>PowerPoint Presentation</vt:lpstr>
      <vt:lpstr>IBM knows and have classified the threats</vt:lpstr>
      <vt:lpstr>IBM Cloud Security Enforcer – “Blue Ocean” innovation</vt:lpstr>
      <vt:lpstr>In closing….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Seize the Moment</dc:title>
  <dc:creator>jbounds</dc:creator>
  <cp:lastModifiedBy>Jessie Theobald</cp:lastModifiedBy>
  <cp:revision>65</cp:revision>
  <dcterms:created xsi:type="dcterms:W3CDTF">2015-09-17T04:10:35Z</dcterms:created>
  <dcterms:modified xsi:type="dcterms:W3CDTF">2015-10-14T10:51:25Z</dcterms:modified>
</cp:coreProperties>
</file>