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14"/>
  </p:notesMasterIdLst>
  <p:sldIdLst>
    <p:sldId id="256" r:id="rId2"/>
    <p:sldId id="544" r:id="rId3"/>
    <p:sldId id="552" r:id="rId4"/>
    <p:sldId id="545" r:id="rId5"/>
    <p:sldId id="554" r:id="rId6"/>
    <p:sldId id="556" r:id="rId7"/>
    <p:sldId id="549" r:id="rId8"/>
    <p:sldId id="559" r:id="rId9"/>
    <p:sldId id="560" r:id="rId10"/>
    <p:sldId id="565" r:id="rId11"/>
    <p:sldId id="563" r:id="rId12"/>
    <p:sldId id="564" r:id="rId1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orient="horz" pos="667" userDrawn="1">
          <p15:clr>
            <a:srgbClr val="A4A3A4"/>
          </p15:clr>
        </p15:guide>
        <p15:guide id="4" pos="5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4D0"/>
    <a:srgbClr val="FEC721"/>
    <a:srgbClr val="EA4235"/>
    <a:srgbClr val="A40063"/>
    <a:srgbClr val="E8FFF0"/>
    <a:srgbClr val="159E91"/>
    <a:srgbClr val="127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84652" autoAdjust="0"/>
  </p:normalViewPr>
  <p:slideViewPr>
    <p:cSldViewPr snapToGrid="0">
      <p:cViewPr varScale="1">
        <p:scale>
          <a:sx n="213" d="100"/>
          <a:sy n="213" d="100"/>
        </p:scale>
        <p:origin x="-1896" y="-104"/>
      </p:cViewPr>
      <p:guideLst>
        <p:guide orient="horz" pos="1643"/>
        <p:guide orient="horz" pos="667"/>
        <p:guide pos="181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AFD64F9-08F2-E642-980A-909BB847D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C36CC8A-7EB1-074B-BAEC-C2A437740FC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8175" y="685800"/>
            <a:ext cx="5456238" cy="3070225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6875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000" dirty="0" smtClean="0">
              <a:ea typeface="MS PGothic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D1AF0E5-26D9-7A41-826E-A55918D76FF3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9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33588" y="531813"/>
            <a:ext cx="2225675" cy="1252537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xfrm>
            <a:off x="561975" y="1852613"/>
            <a:ext cx="58499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B5F4F5A-43A4-3E43-A3D1-04E24F637331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0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06538" y="685800"/>
            <a:ext cx="3089275" cy="1738313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66988"/>
            <a:ext cx="5486400" cy="5891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 dirty="0">
              <a:ea typeface="ＭＳ Ｐゴシック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CE1E53F-1C1C-674D-BD1B-5F492732A971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0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98425E6-D808-3048-8EDE-EBBD7D298D2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06538" y="685800"/>
            <a:ext cx="3089275" cy="1738313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66988"/>
            <a:ext cx="5486400" cy="5891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403433">
              <a:lnSpc>
                <a:spcPct val="95000"/>
              </a:lnSpc>
              <a:spcBef>
                <a:spcPct val="0"/>
              </a:spcBef>
              <a:buNone/>
            </a:pPr>
            <a:endParaRPr lang="en-US" sz="1765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CE1E53F-1C1C-674D-BD1B-5F492732A971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3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900" dirty="0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261F327-5CAB-CC4E-B489-28759777F821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CB58-911E-4BFE-89B9-5C8B899A56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63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CB58-911E-4BFE-89B9-5C8B899A56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377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98425E6-D808-3048-8EDE-EBBD7D298D2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200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98425E6-D808-3048-8EDE-EBBD7D298D2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8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8175" y="685800"/>
            <a:ext cx="5456238" cy="3070225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6875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 baseline="0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D1AF0E5-26D9-7A41-826E-A55918D76FF3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1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_graph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7757160" y="4880928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800" dirty="0">
                <a:solidFill>
                  <a:schemeClr val="bg1"/>
                </a:solidFill>
              </a:rPr>
              <a:t>© 2015 IBM Corporation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315956" y="1145512"/>
            <a:ext cx="4843306" cy="3456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pic>
        <p:nvPicPr>
          <p:cNvPr id="3" name="Picture 2" descr="IBM_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36" y="163100"/>
            <a:ext cx="1000927" cy="558959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55418" y="2181225"/>
            <a:ext cx="4654062" cy="850337"/>
          </a:xfrm>
        </p:spPr>
        <p:txBody>
          <a:bodyPr anchor="b"/>
          <a:lstStyle>
            <a:lvl1pPr>
              <a:defRPr sz="2800">
                <a:solidFill>
                  <a:srgbClr val="FEC72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5418" y="3286666"/>
            <a:ext cx="4682637" cy="398094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8" name="Picture 7" descr="ibm-solutionsConnec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0668" y="1826686"/>
            <a:ext cx="4564381" cy="3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6101-2974-B749-8BE4-65A190AA4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45676"/>
            <a:ext cx="2171700" cy="4001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445676"/>
            <a:ext cx="6362700" cy="4001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DE0F-CC9C-AC49-8616-0DB2CE23E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219075"/>
            <a:ext cx="8686800" cy="3949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63824" y="1371600"/>
            <a:ext cx="5687845" cy="3086100"/>
          </a:xfrm>
        </p:spPr>
        <p:txBody>
          <a:bodyPr lIns="0" tIns="91440" bIns="0"/>
          <a:lstStyle>
            <a:lvl1pPr marL="0" indent="0">
              <a:lnSpc>
                <a:spcPts val="1300"/>
              </a:lnSpc>
              <a:spcBef>
                <a:spcPts val="1080"/>
              </a:spcBef>
              <a:buNone/>
              <a:defRPr sz="12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9184" y="1371600"/>
            <a:ext cx="2743200" cy="30861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29CBAC5-D2FB-F240-B1AC-942B4B721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637AD-053E-4349-A010-BB3733DDE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89"/>
            <a:ext cx="7772400" cy="102140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94"/>
            <a:ext cx="7772400" cy="112449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709E3-635F-0947-A41A-F15483322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406812"/>
            <a:ext cx="4267200" cy="3040421"/>
          </a:xfrm>
        </p:spPr>
        <p:txBody>
          <a:bodyPr/>
          <a:lstStyle>
            <a:lvl1pPr marL="228600" indent="-228600">
              <a:defRPr sz="2400"/>
            </a:lvl1pPr>
            <a:lvl2pPr marL="571500" indent="-225425">
              <a:defRPr sz="2400"/>
            </a:lvl2pPr>
            <a:lvl3pPr marL="914400" indent="-2317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406812"/>
            <a:ext cx="4267200" cy="3040421"/>
          </a:xfrm>
        </p:spPr>
        <p:txBody>
          <a:bodyPr/>
          <a:lstStyle>
            <a:lvl1pPr marL="228600" indent="-228600">
              <a:defRPr sz="2400"/>
            </a:lvl1pPr>
            <a:lvl2pPr marL="571500" indent="-225425">
              <a:defRPr sz="2400"/>
            </a:lvl2pPr>
            <a:lvl3pPr marL="914400" indent="-2317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7437F-E9BD-9045-9B4F-ED9EB8CCC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099"/>
            <a:ext cx="8229600" cy="6515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459"/>
            <a:ext cx="4040188" cy="47898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440"/>
            <a:ext cx="4040188" cy="2964293"/>
          </a:xfrm>
        </p:spPr>
        <p:txBody>
          <a:bodyPr/>
          <a:lstStyle>
            <a:lvl1pPr marL="228600" indent="-228600">
              <a:defRPr sz="2000"/>
            </a:lvl1pPr>
            <a:lvl2pPr marL="571500" indent="-225425">
              <a:defRPr sz="2000"/>
            </a:lvl2pPr>
            <a:lvl3pPr marL="914400" indent="-231775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459"/>
            <a:ext cx="4041775" cy="47898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0440"/>
            <a:ext cx="4041775" cy="2964293"/>
          </a:xfrm>
        </p:spPr>
        <p:txBody>
          <a:bodyPr/>
          <a:lstStyle>
            <a:lvl1pPr marL="228600" indent="-228600">
              <a:defRPr sz="2000"/>
            </a:lvl1pPr>
            <a:lvl2pPr marL="571500" indent="-225425">
              <a:defRPr sz="2000"/>
            </a:lvl2pPr>
            <a:lvl3pPr marL="914400" indent="-231775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86F68-37C9-694D-9EFC-06C5C8EB6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BD71A-CBD1-B047-999B-8D2CDA10C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9DC50-7298-7043-AF13-DDFA2BE2B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64391"/>
            <a:ext cx="3008313" cy="612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49165"/>
            <a:ext cx="5111750" cy="4145569"/>
          </a:xfrm>
        </p:spPr>
        <p:txBody>
          <a:bodyPr/>
          <a:lstStyle>
            <a:lvl1pPr marL="228600" indent="-228600">
              <a:defRPr sz="2800"/>
            </a:lvl1pPr>
            <a:lvl2pPr marL="571500" indent="-225425">
              <a:defRPr sz="2800"/>
            </a:lvl2pPr>
            <a:lvl3pPr marL="914400" indent="-231775"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917"/>
            <a:ext cx="3008313" cy="3517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E85C5-57F2-AC45-8F85-023C2E314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291"/>
            <a:ext cx="5486400" cy="4250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950"/>
            <a:ext cx="5486400" cy="308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348"/>
            <a:ext cx="5486400" cy="6042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5F74E-157D-3842-9442-4E023719D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406525"/>
            <a:ext cx="86868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7" name="Line 4"/>
          <p:cNvSpPr>
            <a:spLocks noChangeShapeType="1"/>
          </p:cNvSpPr>
          <p:nvPr/>
        </p:nvSpPr>
        <p:spPr bwMode="auto">
          <a:xfrm flipV="1">
            <a:off x="274638" y="412750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446088"/>
            <a:ext cx="7514474" cy="86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</a:t>
            </a:r>
            <a:r>
              <a:rPr lang="en-US" altLang="en-US" dirty="0" smtClean="0"/>
              <a:t>style</a:t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1030" name="Text Box 46"/>
          <p:cNvSpPr txBox="1">
            <a:spLocks noChangeArrowheads="1"/>
          </p:cNvSpPr>
          <p:nvPr/>
        </p:nvSpPr>
        <p:spPr bwMode="auto">
          <a:xfrm>
            <a:off x="198438" y="103188"/>
            <a:ext cx="7769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900"/>
              </a:spcAft>
              <a:defRPr/>
            </a:pPr>
            <a:r>
              <a:rPr lang="en-US" sz="1000" smtClean="0">
                <a:solidFill>
                  <a:schemeClr val="tx1"/>
                </a:solidFill>
              </a:rPr>
              <a:t>Seize the Moment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black">
          <a:xfrm>
            <a:off x="3886200" y="4924108"/>
            <a:ext cx="1371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800" dirty="0">
                <a:solidFill>
                  <a:schemeClr val="bg1"/>
                </a:solidFill>
              </a:rPr>
              <a:t>© 2015 IBM Corporation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540306" y="4824069"/>
            <a:ext cx="658114" cy="3194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1"/>
                </a:solidFill>
              </a:defRPr>
            </a:lvl1pPr>
          </a:lstStyle>
          <a:p>
            <a:fld id="{5FAA9A87-D6E6-4840-BFEB-621C13BBB8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" name="Picture 9" descr="IBM_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36" y="163100"/>
            <a:ext cx="1000927" cy="5589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rgbClr val="008AC0"/>
        </a:buClr>
        <a:buFont typeface="Wingdings" charset="2"/>
        <a:buChar char="§"/>
        <a:defRPr sz="16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09588" indent="-163513" algn="l" rtl="0" eaLnBrk="0" fontAlgn="base" hangingPunct="0">
        <a:spcBef>
          <a:spcPct val="0"/>
        </a:spcBef>
        <a:spcAft>
          <a:spcPct val="0"/>
        </a:spcAft>
        <a:buClr>
          <a:srgbClr val="008AC0"/>
        </a:buClr>
        <a:buFont typeface="Arial" charset="0"/>
        <a:buChar char="–"/>
        <a:defRPr sz="1600">
          <a:solidFill>
            <a:schemeClr val="bg1"/>
          </a:solidFill>
          <a:latin typeface="+mn-lt"/>
          <a:ea typeface="ＭＳ Ｐゴシック" charset="0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rgbClr val="008AC0"/>
        </a:buClr>
        <a:buChar char="•"/>
        <a:defRPr sz="1600">
          <a:solidFill>
            <a:schemeClr val="bg1"/>
          </a:solidFill>
          <a:latin typeface="+mn-lt"/>
          <a:ea typeface="ＭＳ Ｐゴシック" charset="0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  <a:ea typeface="ＭＳ Ｐゴシック" charset="0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emf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315956" y="1145512"/>
            <a:ext cx="4843306" cy="3456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8917" y="2547303"/>
            <a:ext cx="6030913" cy="50020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FEC721"/>
                </a:solidFill>
                <a:ea typeface="ＭＳ Ｐゴシック" charset="-128"/>
              </a:rPr>
              <a:t>The API Economy</a:t>
            </a:r>
            <a:endParaRPr lang="en-US" altLang="en-US" sz="3200" i="1" dirty="0">
              <a:solidFill>
                <a:srgbClr val="FEC721"/>
              </a:solidFill>
              <a:ea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69397" y="3610457"/>
            <a:ext cx="6030913" cy="50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8AC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8AC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8AC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8AC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8AC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8AC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8AC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8AC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000" kern="0" dirty="0" smtClean="0">
                <a:ea typeface="ＭＳ Ｐゴシック" charset="-128"/>
              </a:rPr>
              <a:t>David Bell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i="1" kern="0" dirty="0" smtClean="0">
                <a:ea typeface="ＭＳ Ｐゴシック" charset="-128"/>
              </a:rPr>
              <a:t>IBM Master Inventor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i="1" kern="0" dirty="0" smtClean="0">
                <a:ea typeface="ＭＳ Ｐゴシック" charset="-128"/>
              </a:rPr>
              <a:t>Test Lead, IBM API Management</a:t>
            </a:r>
          </a:p>
        </p:txBody>
      </p:sp>
      <p:pic>
        <p:nvPicPr>
          <p:cNvPr id="10" name="Picture 9" descr="ibm-solutionsConne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39" y="2156564"/>
            <a:ext cx="4564381" cy="30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itle 1"/>
          <p:cNvSpPr>
            <a:spLocks noGrp="1"/>
          </p:cNvSpPr>
          <p:nvPr>
            <p:ph type="title"/>
          </p:nvPr>
        </p:nvSpPr>
        <p:spPr>
          <a:xfrm>
            <a:off x="182563" y="251637"/>
            <a:ext cx="8686800" cy="547687"/>
          </a:xfrm>
        </p:spPr>
        <p:txBody>
          <a:bodyPr/>
          <a:lstStyle/>
          <a:p>
            <a:pPr marL="1376363" indent="-1376363" eaLnBrk="1" hangingPunct="1">
              <a:spcAft>
                <a:spcPts val="600"/>
              </a:spcAft>
            </a:pPr>
            <a:r>
              <a:rPr lang="en-US" altLang="en-US" sz="2800" b="1" dirty="0" smtClean="0">
                <a:ea typeface="ＭＳ Ｐゴシック" charset="-128"/>
              </a:rPr>
              <a:t>Case Study</a:t>
            </a:r>
            <a:endParaRPr lang="en-US" altLang="en-US" sz="2800" b="1" dirty="0">
              <a:ea typeface="ＭＳ Ｐゴシック" charset="-128"/>
            </a:endParaRPr>
          </a:p>
        </p:txBody>
      </p:sp>
      <p:sp>
        <p:nvSpPr>
          <p:cNvPr id="337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282" y="4824068"/>
            <a:ext cx="658114" cy="319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B98BE8-2135-D54F-A3F0-9D6B3F5CE59D}" type="slidenum">
              <a:rPr lang="en-US" altLang="en-US" sz="800">
                <a:solidFill>
                  <a:schemeClr val="tx1"/>
                </a:solidFill>
              </a:rPr>
              <a:pPr/>
              <a:t>10</a:t>
            </a:fld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71501" y="950335"/>
            <a:ext cx="6121382" cy="86793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4000" b="1" dirty="0" smtClean="0">
                <a:solidFill>
                  <a:srgbClr val="14A4D0"/>
                </a:solidFill>
              </a:rPr>
              <a:t>M2M Technologies</a:t>
            </a:r>
            <a:r>
              <a:rPr lang="en-US" altLang="en-US" sz="2000" b="1" dirty="0">
                <a:solidFill>
                  <a:srgbClr val="14A4D0"/>
                </a:solidFill>
                <a:latin typeface="Calibri" charset="0"/>
              </a:rPr>
              <a:t/>
            </a:r>
            <a:br>
              <a:rPr lang="en-US" altLang="en-US" sz="2000" b="1" dirty="0">
                <a:solidFill>
                  <a:srgbClr val="14A4D0"/>
                </a:solidFill>
                <a:latin typeface="Calibri" charset="0"/>
              </a:rPr>
            </a:br>
            <a:endParaRPr lang="en-US" altLang="en-US" sz="1600" dirty="0">
              <a:solidFill>
                <a:srgbClr val="14A4D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1501" y="1818265"/>
            <a:ext cx="8972499" cy="29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bg1"/>
                </a:solidFill>
              </a:rPr>
              <a:t>Constant demands for enhanced customer experience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14A4D0"/>
                </a:solidFill>
              </a:rPr>
              <a:t>Support for constantly evolving </a:t>
            </a:r>
            <a:r>
              <a:rPr lang="en-US" altLang="en-US" sz="1400" dirty="0" err="1" smtClean="0">
                <a:solidFill>
                  <a:srgbClr val="14A4D0"/>
                </a:solidFill>
              </a:rPr>
              <a:t>IoT</a:t>
            </a:r>
            <a:r>
              <a:rPr lang="en-US" altLang="en-US" sz="1400" dirty="0" smtClean="0">
                <a:solidFill>
                  <a:srgbClr val="14A4D0"/>
                </a:solidFill>
              </a:rPr>
              <a:t> data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14A4D0"/>
                </a:solidFill>
              </a:rPr>
              <a:t>Business Partners requiring </a:t>
            </a:r>
            <a:r>
              <a:rPr lang="en-US" altLang="en-US" sz="1400" dirty="0" err="1" smtClean="0">
                <a:solidFill>
                  <a:srgbClr val="14A4D0"/>
                </a:solidFill>
              </a:rPr>
              <a:t>customisation</a:t>
            </a:r>
            <a:endParaRPr lang="en-US" altLang="en-US" sz="1400" dirty="0" smtClean="0">
              <a:solidFill>
                <a:srgbClr val="14A4D0"/>
              </a:solidFill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bg1"/>
                </a:solidFill>
              </a:rPr>
              <a:t>Fragile existing system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14A4D0"/>
                </a:solidFill>
              </a:rPr>
              <a:t>Complex system hard to change quickly 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14A4D0"/>
                </a:solidFill>
              </a:rPr>
              <a:t>Changes cause frequent shutdowns and performance issues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14A4D0"/>
                </a:solidFill>
              </a:rPr>
              <a:t>Scaling and network </a:t>
            </a:r>
            <a:r>
              <a:rPr lang="en-US" altLang="en-US" sz="1400" dirty="0" smtClean="0">
                <a:solidFill>
                  <a:srgbClr val="14A4D0"/>
                </a:solidFill>
              </a:rPr>
              <a:t>concerns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bg1"/>
                </a:solidFill>
              </a:rPr>
              <a:t>Selected strategy of APIs with API Management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14A4D0"/>
                </a:solidFill>
              </a:rPr>
              <a:t>Sharing of specific customer and device data as APIs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14A4D0"/>
                </a:solidFill>
              </a:rPr>
              <a:t>Enhanced ability to provide changed and new data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14A4D0"/>
                </a:solidFill>
              </a:rPr>
              <a:t>Simplified administration, analytics and support of future </a:t>
            </a:r>
            <a:r>
              <a:rPr lang="en-US" altLang="en-US" sz="1400" dirty="0" smtClean="0">
                <a:solidFill>
                  <a:srgbClr val="14A4D0"/>
                </a:solidFill>
              </a:rPr>
              <a:t>growth</a:t>
            </a:r>
            <a:endParaRPr lang="en-US" altLang="en-US" sz="1400" dirty="0">
              <a:solidFill>
                <a:srgbClr val="14A4D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7042" y="814822"/>
            <a:ext cx="3841202" cy="852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002" y="1818265"/>
            <a:ext cx="1853242" cy="13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653494" y="2383550"/>
            <a:ext cx="64984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rgbClr val="FEC721"/>
                </a:solidFill>
                <a:latin typeface="+mj-lt"/>
                <a:ea typeface="+mj-ea"/>
                <a:cs typeface="Calibri" pitchFamily="34" charset="0"/>
              </a:rPr>
              <a:t>What are your most valuable assets?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b="1" dirty="0" smtClean="0">
              <a:solidFill>
                <a:srgbClr val="FEC721"/>
              </a:solidFill>
              <a:latin typeface="+mj-lt"/>
              <a:ea typeface="+mj-ea"/>
              <a:cs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rPr>
              <a:t>Maximise</a:t>
            </a:r>
            <a:r>
              <a:rPr lang="en-US" altLang="en-US" sz="2400" b="1" dirty="0" smtClean="0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rPr>
              <a:t> the return on those assets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b="1" dirty="0">
              <a:solidFill>
                <a:srgbClr val="FEC721"/>
              </a:solidFill>
              <a:latin typeface="+mj-lt"/>
              <a:ea typeface="+mj-ea"/>
              <a:cs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rgbClr val="FEC721"/>
                </a:solidFill>
                <a:latin typeface="+mj-lt"/>
                <a:ea typeface="+mj-ea"/>
                <a:cs typeface="Calibri" pitchFamily="34" charset="0"/>
              </a:rPr>
              <a:t>Get started today</a:t>
            </a:r>
            <a:endParaRPr lang="en-US" altLang="en-US" sz="2400" b="1" dirty="0">
              <a:solidFill>
                <a:srgbClr val="FEC721"/>
              </a:solidFill>
              <a:latin typeface="+mj-lt"/>
              <a:ea typeface="+mj-ea"/>
              <a:cs typeface="Calibri" pitchFamily="34" charset="0"/>
            </a:endParaRPr>
          </a:p>
        </p:txBody>
      </p:sp>
      <p:sp>
        <p:nvSpPr>
          <p:cNvPr id="378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17C541-033E-9C46-A135-BC39F1FB1817}" type="slidenum">
              <a:rPr lang="en-US" altLang="en-US" sz="800">
                <a:solidFill>
                  <a:schemeClr val="tx1"/>
                </a:solidFill>
              </a:rPr>
              <a:pPr/>
              <a:t>11</a:t>
            </a:fld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904351"/>
            <a:ext cx="9144000" cy="880906"/>
          </a:xfrm>
          <a:prstGeom prst="rect">
            <a:avLst/>
          </a:prstGeom>
          <a:solidFill>
            <a:srgbClr val="FEC7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2469" y="1025716"/>
            <a:ext cx="8981531" cy="485775"/>
          </a:xfrm>
        </p:spPr>
        <p:txBody>
          <a:bodyPr/>
          <a:lstStyle/>
          <a:p>
            <a:pPr eaLnBrk="1" hangingPunct="1"/>
            <a:r>
              <a:rPr lang="en-US" altLang="en-US" sz="5000" b="1" dirty="0" smtClean="0">
                <a:ea typeface="ＭＳ Ｐゴシック" charset="-128"/>
              </a:rPr>
              <a:t>Are you ready?</a:t>
            </a:r>
            <a:endParaRPr lang="en-US" altLang="en-US" sz="1800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7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BFB37F-08EE-0D45-A16A-831FA3788DAA}" type="slidenum">
              <a:rPr lang="en-US" altLang="en-US" sz="800">
                <a:solidFill>
                  <a:schemeClr val="tx1"/>
                </a:solidFill>
              </a:rPr>
              <a:pPr/>
              <a:t>12</a:t>
            </a:fld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721909" y="3881882"/>
            <a:ext cx="370018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dirty="0" smtClean="0">
                <a:solidFill>
                  <a:srgbClr val="EA423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David Bell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2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avid.bell@uk.ibm.com</a:t>
            </a:r>
            <a:endParaRPr lang="en-US" altLang="en-US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904351"/>
            <a:ext cx="9144000" cy="880906"/>
          </a:xfrm>
          <a:prstGeom prst="rect">
            <a:avLst/>
          </a:prstGeom>
          <a:solidFill>
            <a:srgbClr val="EA42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162469" y="1025716"/>
            <a:ext cx="8981531" cy="485775"/>
          </a:xfrm>
        </p:spPr>
        <p:txBody>
          <a:bodyPr/>
          <a:lstStyle/>
          <a:p>
            <a:pPr eaLnBrk="1" hangingPunct="1"/>
            <a:r>
              <a:rPr lang="en-US" altLang="en-US" sz="5000" b="1" dirty="0" smtClean="0">
                <a:ea typeface="ＭＳ Ｐゴシック" charset="-128"/>
              </a:rPr>
              <a:t>Questions?</a:t>
            </a:r>
            <a:endParaRPr lang="en-US" altLang="en-US" sz="1800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50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25" y="77688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kern="0" dirty="0" smtClean="0">
                <a:solidFill>
                  <a:schemeClr val="bg1"/>
                </a:solidFill>
                <a:latin typeface="Arial"/>
                <a:cs typeface="Arial"/>
              </a:rPr>
              <a:t>Journey to the API Economy</a:t>
            </a:r>
            <a:endParaRPr lang="en-US" altLang="en-US" sz="28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2" descr="http://astoriabeerandbrew.com/wp-content/uploads/2014/02/StoreFront-51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744990" y="2387180"/>
            <a:ext cx="502444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ages.clipartpanda.com/phone-icon-vector-4c9XMjgcE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99976" y="2366931"/>
            <a:ext cx="502444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cdn2.iconfinder.com/data/icons/windows-8-metro-style/512/domain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2857344" y="2381218"/>
            <a:ext cx="516731" cy="5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63"/>
          <p:cNvCxnSpPr>
            <a:cxnSpLocks noChangeShapeType="1"/>
          </p:cNvCxnSpPr>
          <p:nvPr/>
        </p:nvCxnSpPr>
        <p:spPr bwMode="auto">
          <a:xfrm>
            <a:off x="1303485" y="2662205"/>
            <a:ext cx="482204" cy="0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10" name="Straight Arrow Connector 63"/>
          <p:cNvCxnSpPr>
            <a:cxnSpLocks noChangeShapeType="1"/>
          </p:cNvCxnSpPr>
          <p:nvPr/>
        </p:nvCxnSpPr>
        <p:spPr bwMode="auto">
          <a:xfrm>
            <a:off x="2334659" y="2662205"/>
            <a:ext cx="482204" cy="0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11" name="Straight Arrow Connector 63"/>
          <p:cNvCxnSpPr>
            <a:cxnSpLocks noChangeShapeType="1"/>
          </p:cNvCxnSpPr>
          <p:nvPr/>
        </p:nvCxnSpPr>
        <p:spPr bwMode="auto">
          <a:xfrm>
            <a:off x="3521868" y="2631249"/>
            <a:ext cx="482204" cy="0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12" name="TextBox 57"/>
          <p:cNvSpPr txBox="1">
            <a:spLocks noChangeArrowheads="1"/>
          </p:cNvSpPr>
          <p:nvPr/>
        </p:nvSpPr>
        <p:spPr bwMode="auto">
          <a:xfrm>
            <a:off x="363703" y="2986055"/>
            <a:ext cx="1282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altLang="zh-TW" sz="1400" b="1" dirty="0">
                <a:solidFill>
                  <a:srgbClr val="14A4D0"/>
                </a:solidFill>
                <a:latin typeface="Arial"/>
                <a:ea typeface="新細明體" charset="-120"/>
                <a:cs typeface="Arial"/>
              </a:rPr>
              <a:t>Branch / Store</a:t>
            </a:r>
          </a:p>
        </p:txBody>
      </p:sp>
      <p:sp>
        <p:nvSpPr>
          <p:cNvPr id="13" name="TextBox 58"/>
          <p:cNvSpPr txBox="1">
            <a:spLocks noChangeArrowheads="1"/>
          </p:cNvSpPr>
          <p:nvPr/>
        </p:nvSpPr>
        <p:spPr bwMode="auto">
          <a:xfrm>
            <a:off x="1367206" y="3022965"/>
            <a:ext cx="127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altLang="zh-TW" sz="1400" b="1" dirty="0">
                <a:solidFill>
                  <a:srgbClr val="FEC721"/>
                </a:solidFill>
                <a:latin typeface="Arial"/>
                <a:ea typeface="新細明體" charset="-120"/>
                <a:cs typeface="Arial"/>
              </a:rPr>
              <a:t>Toll-Free / Tele</a:t>
            </a:r>
          </a:p>
        </p:txBody>
      </p:sp>
      <p:sp>
        <p:nvSpPr>
          <p:cNvPr id="14" name="TextBox 59"/>
          <p:cNvSpPr txBox="1">
            <a:spLocks noChangeArrowheads="1"/>
          </p:cNvSpPr>
          <p:nvPr/>
        </p:nvSpPr>
        <p:spPr bwMode="auto">
          <a:xfrm>
            <a:off x="2343521" y="3027728"/>
            <a:ext cx="1349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altLang="zh-TW" sz="1400" b="1" dirty="0">
                <a:solidFill>
                  <a:srgbClr val="159E91"/>
                </a:solidFill>
                <a:latin typeface="Arial"/>
                <a:ea typeface="新細明體" charset="-120"/>
                <a:cs typeface="Arial"/>
              </a:rPr>
              <a:t>eBusiness / Web</a:t>
            </a:r>
          </a:p>
        </p:txBody>
      </p:sp>
      <p:pic>
        <p:nvPicPr>
          <p:cNvPr id="15" name="Picture 72" descr="API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0435" y="2360977"/>
            <a:ext cx="764381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49"/>
          <p:cNvSpPr txBox="1">
            <a:spLocks noChangeArrowheads="1"/>
          </p:cNvSpPr>
          <p:nvPr/>
        </p:nvSpPr>
        <p:spPr bwMode="auto">
          <a:xfrm>
            <a:off x="6283971" y="4126598"/>
            <a:ext cx="1127522" cy="35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45" tIns="38074" rIns="76145" bIns="38074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en-US" altLang="en-US" sz="1000" dirty="0">
                <a:solidFill>
                  <a:srgbClr val="EA4235"/>
                </a:solidFill>
                <a:latin typeface="Arial"/>
                <a:ea typeface="新細明體" charset="-120"/>
                <a:cs typeface="Arial"/>
              </a:rPr>
              <a:t>Connected Appliances</a:t>
            </a: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3868843" y="1929271"/>
            <a:ext cx="1128713" cy="2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45" tIns="38074" rIns="76145" bIns="38074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en-US" altLang="en-US" sz="1000" dirty="0">
                <a:solidFill>
                  <a:srgbClr val="EA4235"/>
                </a:solidFill>
                <a:latin typeface="Arial"/>
                <a:ea typeface="新細明體" charset="-120"/>
                <a:cs typeface="Arial"/>
              </a:rPr>
              <a:t>Partners</a:t>
            </a:r>
          </a:p>
        </p:txBody>
      </p:sp>
      <p:sp>
        <p:nvSpPr>
          <p:cNvPr id="19" name="TextBox 51"/>
          <p:cNvSpPr txBox="1">
            <a:spLocks noChangeArrowheads="1"/>
          </p:cNvSpPr>
          <p:nvPr/>
        </p:nvSpPr>
        <p:spPr bwMode="auto">
          <a:xfrm>
            <a:off x="6697933" y="3076909"/>
            <a:ext cx="1173956" cy="2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45" tIns="38074" rIns="76145" bIns="38074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en-US" altLang="en-US" sz="1000" dirty="0">
                <a:solidFill>
                  <a:srgbClr val="EA4235"/>
                </a:solidFill>
                <a:latin typeface="Arial"/>
                <a:ea typeface="新細明體" charset="-120"/>
                <a:cs typeface="Arial"/>
              </a:rPr>
              <a:t>Websites/Sensors</a:t>
            </a:r>
          </a:p>
        </p:txBody>
      </p:sp>
      <p:sp>
        <p:nvSpPr>
          <p:cNvPr id="21" name="TextBox 52"/>
          <p:cNvSpPr txBox="1">
            <a:spLocks noChangeArrowheads="1"/>
          </p:cNvSpPr>
          <p:nvPr/>
        </p:nvSpPr>
        <p:spPr bwMode="auto">
          <a:xfrm>
            <a:off x="5068453" y="4624195"/>
            <a:ext cx="1128713" cy="2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45" tIns="38074" rIns="76145" bIns="38074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en-US" altLang="en-US" sz="1000" dirty="0">
                <a:solidFill>
                  <a:srgbClr val="EA4235"/>
                </a:solidFill>
                <a:latin typeface="Arial"/>
                <a:ea typeface="新細明體" charset="-120"/>
                <a:cs typeface="Arial"/>
              </a:rPr>
              <a:t>Internet TVs</a:t>
            </a:r>
          </a:p>
        </p:txBody>
      </p:sp>
      <p:sp>
        <p:nvSpPr>
          <p:cNvPr id="23" name="TextBox 53"/>
          <p:cNvSpPr txBox="1">
            <a:spLocks noChangeArrowheads="1"/>
          </p:cNvSpPr>
          <p:nvPr/>
        </p:nvSpPr>
        <p:spPr bwMode="auto">
          <a:xfrm>
            <a:off x="3809999" y="3060472"/>
            <a:ext cx="1128713" cy="2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45" tIns="38074" rIns="76145" bIns="38074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en-US" altLang="en-US" sz="1000" dirty="0">
                <a:solidFill>
                  <a:srgbClr val="EA4235"/>
                </a:solidFill>
                <a:latin typeface="Arial"/>
                <a:ea typeface="新細明體" charset="-120"/>
                <a:cs typeface="Arial"/>
              </a:rPr>
              <a:t>Smartphones</a:t>
            </a:r>
          </a:p>
        </p:txBody>
      </p:sp>
      <p:sp>
        <p:nvSpPr>
          <p:cNvPr id="24" name="TextBox 54"/>
          <p:cNvSpPr txBox="1">
            <a:spLocks noChangeArrowheads="1"/>
          </p:cNvSpPr>
          <p:nvPr/>
        </p:nvSpPr>
        <p:spPr bwMode="auto">
          <a:xfrm>
            <a:off x="3938553" y="4200763"/>
            <a:ext cx="1127522" cy="2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45" tIns="38074" rIns="76145" bIns="38074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en-US" altLang="en-US" sz="1000" dirty="0">
                <a:solidFill>
                  <a:srgbClr val="EA4235"/>
                </a:solidFill>
                <a:latin typeface="Arial"/>
                <a:ea typeface="新細明體" charset="-120"/>
                <a:cs typeface="Arial"/>
              </a:rPr>
              <a:t>Tablets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6276956" y="2074558"/>
            <a:ext cx="1034654" cy="2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45" tIns="38074" rIns="76145" bIns="38074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en-US" altLang="en-US" sz="1000" dirty="0" smtClean="0">
                <a:solidFill>
                  <a:srgbClr val="EA4235"/>
                </a:solidFill>
                <a:latin typeface="Arial"/>
                <a:ea typeface="新細明體" charset="-120"/>
                <a:cs typeface="Arial"/>
              </a:rPr>
              <a:t>Cloud</a:t>
            </a:r>
            <a:endParaRPr lang="en-US" altLang="en-US" sz="1000" dirty="0">
              <a:solidFill>
                <a:srgbClr val="EA4235"/>
              </a:solidFill>
              <a:latin typeface="Arial"/>
              <a:ea typeface="新細明體" charset="-120"/>
              <a:cs typeface="Arial"/>
            </a:endParaRPr>
          </a:p>
        </p:txBody>
      </p:sp>
      <p:sp>
        <p:nvSpPr>
          <p:cNvPr id="26" name="TextBox 56"/>
          <p:cNvSpPr txBox="1">
            <a:spLocks noChangeArrowheads="1"/>
          </p:cNvSpPr>
          <p:nvPr/>
        </p:nvSpPr>
        <p:spPr bwMode="auto">
          <a:xfrm>
            <a:off x="5110162" y="426211"/>
            <a:ext cx="1127522" cy="2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45" tIns="38074" rIns="76145" bIns="38074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en-US" altLang="en-US" sz="1000">
                <a:solidFill>
                  <a:srgbClr val="EA4235"/>
                </a:solidFill>
                <a:latin typeface="Arial"/>
                <a:ea typeface="新細明體" charset="-120"/>
                <a:cs typeface="Arial"/>
              </a:rPr>
              <a:t>Connected Cars</a:t>
            </a:r>
          </a:p>
        </p:txBody>
      </p:sp>
      <p:cxnSp>
        <p:nvCxnSpPr>
          <p:cNvPr id="27" name="Straight Arrow Connector 4"/>
          <p:cNvCxnSpPr>
            <a:cxnSpLocks noChangeShapeType="1"/>
          </p:cNvCxnSpPr>
          <p:nvPr/>
        </p:nvCxnSpPr>
        <p:spPr bwMode="auto">
          <a:xfrm flipV="1">
            <a:off x="5664993" y="1570403"/>
            <a:ext cx="0" cy="602456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28" name="Straight Arrow Connector 59"/>
          <p:cNvCxnSpPr>
            <a:cxnSpLocks noChangeShapeType="1"/>
          </p:cNvCxnSpPr>
          <p:nvPr/>
        </p:nvCxnSpPr>
        <p:spPr bwMode="auto">
          <a:xfrm>
            <a:off x="5656659" y="3025346"/>
            <a:ext cx="0" cy="73342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29" name="Straight Arrow Connector 61"/>
          <p:cNvCxnSpPr>
            <a:cxnSpLocks noChangeShapeType="1"/>
          </p:cNvCxnSpPr>
          <p:nvPr/>
        </p:nvCxnSpPr>
        <p:spPr bwMode="auto">
          <a:xfrm flipH="1" flipV="1">
            <a:off x="4779168" y="2688399"/>
            <a:ext cx="509588" cy="25004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0" name="Straight Arrow Connector 63"/>
          <p:cNvCxnSpPr>
            <a:cxnSpLocks noChangeShapeType="1"/>
          </p:cNvCxnSpPr>
          <p:nvPr/>
        </p:nvCxnSpPr>
        <p:spPr bwMode="auto">
          <a:xfrm>
            <a:off x="6048374" y="2707449"/>
            <a:ext cx="666750" cy="0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1" name="Straight Arrow Connector 66"/>
          <p:cNvCxnSpPr>
            <a:cxnSpLocks noChangeShapeType="1"/>
          </p:cNvCxnSpPr>
          <p:nvPr/>
        </p:nvCxnSpPr>
        <p:spPr bwMode="auto">
          <a:xfrm flipH="1" flipV="1">
            <a:off x="4894659" y="1915684"/>
            <a:ext cx="466725" cy="39647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2" name="Straight Arrow Connector 69"/>
          <p:cNvCxnSpPr>
            <a:cxnSpLocks noChangeShapeType="1"/>
          </p:cNvCxnSpPr>
          <p:nvPr/>
        </p:nvCxnSpPr>
        <p:spPr bwMode="auto">
          <a:xfrm flipV="1">
            <a:off x="5966222" y="1945449"/>
            <a:ext cx="491728" cy="3952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3" name="Straight Arrow Connector 71"/>
          <p:cNvCxnSpPr>
            <a:cxnSpLocks noChangeShapeType="1"/>
          </p:cNvCxnSpPr>
          <p:nvPr/>
        </p:nvCxnSpPr>
        <p:spPr bwMode="auto">
          <a:xfrm flipH="1">
            <a:off x="4894659" y="2981293"/>
            <a:ext cx="502444" cy="472679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4" name="Straight Arrow Connector 73"/>
          <p:cNvCxnSpPr>
            <a:cxnSpLocks noChangeShapeType="1"/>
          </p:cNvCxnSpPr>
          <p:nvPr/>
        </p:nvCxnSpPr>
        <p:spPr bwMode="auto">
          <a:xfrm>
            <a:off x="5917406" y="2989628"/>
            <a:ext cx="565547" cy="47267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 type="triangle" w="med" len="med"/>
          </a:ln>
        </p:spPr>
      </p:cxnSp>
      <p:grpSp>
        <p:nvGrpSpPr>
          <p:cNvPr id="3" name="Group 2"/>
          <p:cNvGrpSpPr/>
          <p:nvPr/>
        </p:nvGrpSpPr>
        <p:grpSpPr>
          <a:xfrm>
            <a:off x="4175956" y="1234260"/>
            <a:ext cx="663862" cy="683757"/>
            <a:chOff x="4132660" y="1170353"/>
            <a:chExt cx="754856" cy="777478"/>
          </a:xfrm>
        </p:grpSpPr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4132660" y="1170353"/>
              <a:ext cx="754856" cy="777478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76145" tIns="38074" rIns="76145" bIns="38074"/>
            <a:lstStyle/>
            <a:p>
              <a:pPr defTabSz="762000">
                <a:lnSpc>
                  <a:spcPct val="90000"/>
                </a:lnSpc>
              </a:pPr>
              <a:endParaRPr lang="en-US" altLang="en-US" sz="1875">
                <a:solidFill>
                  <a:srgbClr val="EA4235"/>
                </a:solidFill>
                <a:latin typeface="Arial"/>
                <a:ea typeface="新細明體" charset="-120"/>
                <a:cs typeface="Arial"/>
              </a:endParaRPr>
            </a:p>
          </p:txBody>
        </p:sp>
        <p:pic>
          <p:nvPicPr>
            <p:cNvPr id="43" name="Picture 44" descr="persone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11253" y="1314418"/>
              <a:ext cx="166688" cy="465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5" descr="persone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37471" y="1314418"/>
              <a:ext cx="166688" cy="465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6914043" y="2361196"/>
            <a:ext cx="646209" cy="655887"/>
            <a:chOff x="6860381" y="2324068"/>
            <a:chExt cx="753666" cy="777479"/>
          </a:xfrm>
        </p:grpSpPr>
        <p:sp>
          <p:nvSpPr>
            <p:cNvPr id="39" name="Oval 43"/>
            <p:cNvSpPr>
              <a:spLocks noChangeArrowheads="1"/>
            </p:cNvSpPr>
            <p:nvPr/>
          </p:nvSpPr>
          <p:spPr bwMode="auto">
            <a:xfrm>
              <a:off x="6860381" y="2324068"/>
              <a:ext cx="753666" cy="77747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76145" tIns="38074" rIns="76145" bIns="38074"/>
            <a:lstStyle/>
            <a:p>
              <a:pPr defTabSz="762000">
                <a:lnSpc>
                  <a:spcPct val="90000"/>
                </a:lnSpc>
              </a:pPr>
              <a:endParaRPr lang="en-US" altLang="en-US" sz="1875">
                <a:solidFill>
                  <a:srgbClr val="EA4235"/>
                </a:solidFill>
                <a:latin typeface="Arial"/>
                <a:ea typeface="新細明體" charset="-120"/>
                <a:cs typeface="Arial"/>
              </a:endParaRPr>
            </a:p>
          </p:txBody>
        </p:sp>
        <p:pic>
          <p:nvPicPr>
            <p:cNvPr id="45" name="Picture 28" descr="Mobile01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13376" y="2554453"/>
              <a:ext cx="447675" cy="34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4066171" y="2307428"/>
            <a:ext cx="683185" cy="703692"/>
            <a:chOff x="4025503" y="2289540"/>
            <a:chExt cx="753665" cy="776288"/>
          </a:xfrm>
        </p:grpSpPr>
        <p:sp>
          <p:nvSpPr>
            <p:cNvPr id="40" name="Oval 44"/>
            <p:cNvSpPr>
              <a:spLocks noChangeArrowheads="1"/>
            </p:cNvSpPr>
            <p:nvPr/>
          </p:nvSpPr>
          <p:spPr bwMode="auto">
            <a:xfrm>
              <a:off x="4025503" y="2289540"/>
              <a:ext cx="753665" cy="776288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76145" tIns="38074" rIns="76145" bIns="38074"/>
            <a:lstStyle/>
            <a:p>
              <a:pPr defTabSz="762000">
                <a:lnSpc>
                  <a:spcPct val="90000"/>
                </a:lnSpc>
              </a:pPr>
              <a:endParaRPr lang="en-US" altLang="en-US" sz="1875">
                <a:solidFill>
                  <a:srgbClr val="EA4235"/>
                </a:solidFill>
                <a:latin typeface="Arial"/>
                <a:ea typeface="新細明體" charset="-120"/>
                <a:cs typeface="Arial"/>
              </a:endParaRPr>
            </a:p>
          </p:txBody>
        </p:sp>
        <p:pic>
          <p:nvPicPr>
            <p:cNvPr id="46" name="Picture 18" descr="Mobile01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76725" y="2468134"/>
              <a:ext cx="226219" cy="42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Group 48"/>
          <p:cNvGrpSpPr/>
          <p:nvPr/>
        </p:nvGrpSpPr>
        <p:grpSpPr>
          <a:xfrm>
            <a:off x="4147018" y="3406346"/>
            <a:ext cx="740497" cy="761521"/>
            <a:chOff x="4132660" y="3406346"/>
            <a:chExt cx="754856" cy="776288"/>
          </a:xfrm>
        </p:grpSpPr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4132660" y="3406346"/>
              <a:ext cx="754856" cy="776288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76145" tIns="38074" rIns="76145" bIns="38074"/>
            <a:lstStyle/>
            <a:p>
              <a:pPr defTabSz="762000">
                <a:lnSpc>
                  <a:spcPct val="90000"/>
                </a:lnSpc>
              </a:pPr>
              <a:endParaRPr lang="en-US" altLang="en-US" sz="1875">
                <a:solidFill>
                  <a:srgbClr val="EA4235"/>
                </a:solidFill>
                <a:latin typeface="Arial"/>
                <a:ea typeface="新細明體" charset="-120"/>
                <a:cs typeface="Arial"/>
              </a:endParaRPr>
            </a:p>
          </p:txBody>
        </p:sp>
        <p:pic>
          <p:nvPicPr>
            <p:cNvPr id="47" name="Picture 25" descr="Mobile01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56525" y="3543083"/>
              <a:ext cx="308372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5291944" y="3826513"/>
            <a:ext cx="713503" cy="746811"/>
            <a:chOff x="5292328" y="3904028"/>
            <a:chExt cx="754856" cy="777478"/>
          </a:xfrm>
        </p:grpSpPr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5292328" y="3904028"/>
              <a:ext cx="754856" cy="777478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76145" tIns="38074" rIns="76145" bIns="38074"/>
            <a:lstStyle/>
            <a:p>
              <a:pPr defTabSz="762000">
                <a:lnSpc>
                  <a:spcPct val="90000"/>
                </a:lnSpc>
              </a:pPr>
              <a:endParaRPr lang="en-US" altLang="en-US" sz="1875">
                <a:solidFill>
                  <a:srgbClr val="EA4235"/>
                </a:solidFill>
                <a:latin typeface="Arial"/>
                <a:ea typeface="新細明體" charset="-120"/>
                <a:cs typeface="Arial"/>
              </a:endParaRPr>
            </a:p>
          </p:txBody>
        </p:sp>
        <p:pic>
          <p:nvPicPr>
            <p:cNvPr id="48" name="Picture 31" descr="Mobile01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435191" y="4153642"/>
              <a:ext cx="507206" cy="34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5289956" y="679738"/>
            <a:ext cx="696237" cy="689401"/>
            <a:chOff x="5283994" y="622665"/>
            <a:chExt cx="754856" cy="776288"/>
          </a:xfrm>
        </p:grpSpPr>
        <p:sp>
          <p:nvSpPr>
            <p:cNvPr id="36" name="Oval 40"/>
            <p:cNvSpPr>
              <a:spLocks noChangeArrowheads="1"/>
            </p:cNvSpPr>
            <p:nvPr/>
          </p:nvSpPr>
          <p:spPr bwMode="auto">
            <a:xfrm>
              <a:off x="5283994" y="622665"/>
              <a:ext cx="754856" cy="776288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76145" tIns="38074" rIns="76145" bIns="38074"/>
            <a:lstStyle/>
            <a:p>
              <a:pPr defTabSz="762000">
                <a:lnSpc>
                  <a:spcPct val="90000"/>
                </a:lnSpc>
              </a:pPr>
              <a:endParaRPr lang="en-US" altLang="en-US" sz="1875">
                <a:solidFill>
                  <a:srgbClr val="EA4235"/>
                </a:solidFill>
                <a:latin typeface="Arial"/>
                <a:ea typeface="新細明體" charset="-120"/>
                <a:cs typeface="Arial"/>
              </a:endParaRPr>
            </a:p>
          </p:txBody>
        </p:sp>
        <p:pic>
          <p:nvPicPr>
            <p:cNvPr id="50" name="Picture 3" descr="C:\Mike\Connectivity Decks\API Discussion\images\Car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70909" y="881030"/>
              <a:ext cx="585788" cy="244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6518672" y="3406348"/>
            <a:ext cx="677877" cy="695932"/>
            <a:chOff x="6518672" y="3406347"/>
            <a:chExt cx="753665" cy="777478"/>
          </a:xfrm>
        </p:grpSpPr>
        <p:sp>
          <p:nvSpPr>
            <p:cNvPr id="38" name="Oval 42"/>
            <p:cNvSpPr>
              <a:spLocks noChangeArrowheads="1"/>
            </p:cNvSpPr>
            <p:nvPr/>
          </p:nvSpPr>
          <p:spPr bwMode="auto">
            <a:xfrm>
              <a:off x="6518672" y="3406347"/>
              <a:ext cx="753665" cy="777478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76145" tIns="38074" rIns="76145" bIns="38074"/>
            <a:lstStyle/>
            <a:p>
              <a:pPr defTabSz="762000">
                <a:lnSpc>
                  <a:spcPct val="90000"/>
                </a:lnSpc>
              </a:pPr>
              <a:endParaRPr lang="en-US" altLang="en-US" sz="1875">
                <a:solidFill>
                  <a:srgbClr val="EA4235"/>
                </a:solidFill>
                <a:latin typeface="Arial"/>
                <a:ea typeface="新細明體" charset="-120"/>
                <a:cs typeface="Arial"/>
              </a:endParaRPr>
            </a:p>
          </p:txBody>
        </p:sp>
        <p:pic>
          <p:nvPicPr>
            <p:cNvPr id="51" name="Picture 4" descr="C:\Mike\Connectivity Decks\API Discussion\images\Appliances_Icon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719887" y="3518266"/>
              <a:ext cx="325041" cy="54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TextBox 3"/>
          <p:cNvSpPr txBox="1">
            <a:spLocks noChangeArrowheads="1"/>
          </p:cNvSpPr>
          <p:nvPr/>
        </p:nvSpPr>
        <p:spPr bwMode="auto">
          <a:xfrm>
            <a:off x="5366102" y="1323864"/>
            <a:ext cx="608057" cy="32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19" tIns="34258" rIns="68519" bIns="34258">
            <a:spAutoFit/>
          </a:bodyPr>
          <a:lstStyle/>
          <a:p>
            <a:pPr defTabSz="685800"/>
            <a:r>
              <a:rPr lang="en-US" altLang="en-US" sz="1650" b="1" dirty="0">
                <a:solidFill>
                  <a:srgbClr val="EA4235"/>
                </a:solidFill>
                <a:latin typeface="Arial"/>
                <a:ea typeface="新細明體" charset="-120"/>
                <a:cs typeface="Arial"/>
              </a:rPr>
              <a:t>APIs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63180" y="1349213"/>
            <a:ext cx="703557" cy="690001"/>
            <a:chOff x="6429374" y="1182259"/>
            <a:chExt cx="753666" cy="777478"/>
          </a:xfrm>
        </p:grpSpPr>
        <p:sp>
          <p:nvSpPr>
            <p:cNvPr id="37" name="Oval 41"/>
            <p:cNvSpPr>
              <a:spLocks noChangeArrowheads="1"/>
            </p:cNvSpPr>
            <p:nvPr/>
          </p:nvSpPr>
          <p:spPr bwMode="auto">
            <a:xfrm>
              <a:off x="6429374" y="1182259"/>
              <a:ext cx="753666" cy="777478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76145" tIns="38074" rIns="76145" bIns="38074"/>
            <a:lstStyle/>
            <a:p>
              <a:pPr defTabSz="762000">
                <a:lnSpc>
                  <a:spcPct val="90000"/>
                </a:lnSpc>
              </a:pPr>
              <a:endParaRPr lang="en-US" altLang="en-US" sz="1875">
                <a:solidFill>
                  <a:srgbClr val="EA4235"/>
                </a:solidFill>
                <a:latin typeface="Arial"/>
                <a:ea typeface="新細明體" charset="-120"/>
                <a:cs typeface="Arial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352" y="1192523"/>
              <a:ext cx="721876" cy="7218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904351"/>
            <a:ext cx="9144000" cy="805577"/>
          </a:xfrm>
          <a:prstGeom prst="rect">
            <a:avLst/>
          </a:prstGeom>
          <a:solidFill>
            <a:srgbClr val="EA42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69" y="895637"/>
            <a:ext cx="8119069" cy="81563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6000" b="1" dirty="0" smtClean="0">
                <a:ea typeface="ＭＳ Ｐゴシック" charset="-128"/>
              </a:rPr>
              <a:t>What is an API?</a:t>
            </a:r>
            <a:endParaRPr lang="en-US" altLang="en-US" sz="2400" i="1" dirty="0">
              <a:ea typeface="ＭＳ Ｐゴシック" charset="-128"/>
            </a:endParaRP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BFB37F-08EE-0D45-A16A-831FA3788DAA}" type="slidenum">
              <a:rPr lang="en-US" altLang="en-US" sz="800">
                <a:solidFill>
                  <a:schemeClr val="tx1"/>
                </a:solidFill>
              </a:rPr>
              <a:pPr/>
              <a:t>3</a:t>
            </a:fld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196907" y="2558527"/>
            <a:ext cx="287038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EA4235"/>
                </a:solidFill>
              </a:rPr>
              <a:t>Expose key data and services </a:t>
            </a:r>
            <a:r>
              <a:rPr lang="en-US" altLang="en-US" sz="1600" dirty="0" smtClean="0">
                <a:solidFill>
                  <a:schemeClr val="bg1"/>
                </a:solidFill>
              </a:rPr>
              <a:t>as </a:t>
            </a:r>
            <a:r>
              <a:rPr lang="en-US" altLang="en-US" sz="1600" dirty="0" smtClean="0">
                <a:solidFill>
                  <a:schemeClr val="bg1"/>
                </a:solidFill>
              </a:rPr>
              <a:t>APIs </a:t>
            </a:r>
            <a:r>
              <a:rPr lang="en-US" altLang="en-US" sz="1600" dirty="0" smtClean="0">
                <a:solidFill>
                  <a:schemeClr val="bg1"/>
                </a:solidFill>
              </a:rPr>
              <a:t>to open </a:t>
            </a:r>
            <a:r>
              <a:rPr lang="en-US" altLang="en-US" sz="2400" b="1" dirty="0" smtClean="0">
                <a:solidFill>
                  <a:srgbClr val="EA4235"/>
                </a:solidFill>
              </a:rPr>
              <a:t>new markets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.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838132" y="2509868"/>
            <a:ext cx="286764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Rapidly </a:t>
            </a:r>
            <a:r>
              <a:rPr lang="en-US" altLang="en-US" sz="2400" b="1" dirty="0" smtClean="0">
                <a:solidFill>
                  <a:srgbClr val="EA423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innovate </a:t>
            </a:r>
            <a:r>
              <a:rPr lang="en-US" altLang="en-US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b="1" dirty="0" smtClean="0">
                <a:solidFill>
                  <a:srgbClr val="EA423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smtClean="0">
                <a:solidFill>
                  <a:srgbClr val="EA423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altLang="en-US" sz="1800" b="1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208335" y="2558527"/>
            <a:ext cx="26297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1600" dirty="0" smtClean="0">
                <a:solidFill>
                  <a:schemeClr val="bg1"/>
                </a:solidFill>
              </a:rPr>
              <a:t>Part </a:t>
            </a:r>
            <a:r>
              <a:rPr lang="en-US" altLang="en-US" sz="1600" dirty="0">
                <a:solidFill>
                  <a:schemeClr val="bg1"/>
                </a:solidFill>
              </a:rPr>
              <a:t>of the enterprises </a:t>
            </a:r>
            <a:r>
              <a:rPr lang="en-US" altLang="en-US" sz="2400" b="1" dirty="0">
                <a:solidFill>
                  <a:srgbClr val="EA4235"/>
                </a:solidFill>
              </a:rPr>
              <a:t>public </a:t>
            </a:r>
            <a:r>
              <a:rPr lang="en-US" altLang="en-US" sz="2400" b="1" dirty="0" smtClean="0">
                <a:solidFill>
                  <a:srgbClr val="EA4235"/>
                </a:solidFill>
              </a:rPr>
              <a:t>persona</a:t>
            </a:r>
            <a:r>
              <a:rPr lang="en-US" altLang="en-US" sz="1600" dirty="0" smtClean="0">
                <a:solidFill>
                  <a:schemeClr val="bg1"/>
                </a:solidFill>
              </a:rPr>
              <a:t>.</a:t>
            </a:r>
            <a:endParaRPr lang="en-US" altLang="en-US" sz="1600" b="1" dirty="0" smtClean="0">
              <a:solidFill>
                <a:srgbClr val="EA4235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400" b="1" dirty="0" smtClean="0">
              <a:solidFill>
                <a:srgbClr val="EA4235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rgbClr val="EA423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Simple </a:t>
            </a:r>
            <a:r>
              <a:rPr lang="en-US" altLang="en-US" sz="16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 developers to find, understand and use. </a:t>
            </a:r>
          </a:p>
        </p:txBody>
      </p:sp>
      <p:sp>
        <p:nvSpPr>
          <p:cNvPr id="33" name="TextBox 48"/>
          <p:cNvSpPr txBox="1">
            <a:spLocks noChangeArrowheads="1"/>
          </p:cNvSpPr>
          <p:nvPr/>
        </p:nvSpPr>
        <p:spPr bwMode="auto">
          <a:xfrm>
            <a:off x="2587752" y="2084422"/>
            <a:ext cx="4074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i="1" dirty="0">
                <a:solidFill>
                  <a:schemeClr val="bg1"/>
                </a:solidFill>
              </a:rPr>
              <a:t>API = Business API = Web API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5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554163" y="4902200"/>
            <a:ext cx="59436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AE909E3-744D-874F-96E8-7EB719309EE3}" type="slidenum">
              <a:rPr lang="en-US" altLang="en-US" sz="800">
                <a:solidFill>
                  <a:schemeClr val="tx1"/>
                </a:solidFill>
              </a:rPr>
              <a:pPr/>
              <a:t>4</a:t>
            </a:fld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31750" name="TextBox 18"/>
          <p:cNvSpPr txBox="1">
            <a:spLocks noChangeArrowheads="1"/>
          </p:cNvSpPr>
          <p:nvPr/>
        </p:nvSpPr>
        <p:spPr bwMode="auto">
          <a:xfrm>
            <a:off x="3255999" y="1301348"/>
            <a:ext cx="23542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eBay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31751" name="TextBox 19"/>
          <p:cNvSpPr txBox="1">
            <a:spLocks noChangeArrowheads="1"/>
          </p:cNvSpPr>
          <p:nvPr/>
        </p:nvSpPr>
        <p:spPr bwMode="auto">
          <a:xfrm>
            <a:off x="3132138" y="1984967"/>
            <a:ext cx="272415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600" b="1" dirty="0" smtClean="0">
                <a:solidFill>
                  <a:srgbClr val="EA4235"/>
                </a:solidFill>
              </a:rPr>
              <a:t>60</a:t>
            </a:r>
            <a:r>
              <a:rPr lang="en-US" altLang="en-US" sz="6600" b="1" dirty="0" smtClean="0">
                <a:solidFill>
                  <a:srgbClr val="EA4235"/>
                </a:solidFill>
              </a:rPr>
              <a:t>%</a:t>
            </a:r>
            <a:endParaRPr lang="en-US" altLang="en-US" sz="9600" b="1" dirty="0">
              <a:solidFill>
                <a:srgbClr val="EA4235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</a:rPr>
              <a:t>of </a:t>
            </a:r>
            <a:r>
              <a:rPr lang="en-US" altLang="en-US" sz="1600" dirty="0" smtClean="0">
                <a:solidFill>
                  <a:schemeClr val="bg1"/>
                </a:solidFill>
              </a:rPr>
              <a:t>revenue through APIs</a:t>
            </a:r>
            <a:endParaRPr lang="en-US" alt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31752" name="TextBox 13"/>
          <p:cNvSpPr txBox="1">
            <a:spLocks noChangeArrowheads="1"/>
          </p:cNvSpPr>
          <p:nvPr/>
        </p:nvSpPr>
        <p:spPr bwMode="auto">
          <a:xfrm>
            <a:off x="110530" y="1301348"/>
            <a:ext cx="25558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Expedia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31753" name="TextBox 16"/>
          <p:cNvSpPr txBox="1">
            <a:spLocks noChangeArrowheads="1"/>
          </p:cNvSpPr>
          <p:nvPr/>
        </p:nvSpPr>
        <p:spPr bwMode="auto">
          <a:xfrm>
            <a:off x="245467" y="1984967"/>
            <a:ext cx="2420937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600" b="1" dirty="0" smtClean="0">
                <a:solidFill>
                  <a:srgbClr val="FEC721"/>
                </a:solidFill>
              </a:rPr>
              <a:t>90</a:t>
            </a:r>
            <a:r>
              <a:rPr lang="en-US" altLang="en-US" sz="6600" b="1" dirty="0" smtClean="0">
                <a:solidFill>
                  <a:srgbClr val="FEC721"/>
                </a:solidFill>
              </a:rPr>
              <a:t>%</a:t>
            </a:r>
            <a:r>
              <a:rPr lang="en-US" altLang="en-US" sz="9600" b="1" dirty="0" smtClean="0">
                <a:solidFill>
                  <a:srgbClr val="FEC721"/>
                </a:solidFill>
              </a:rPr>
              <a:t> </a:t>
            </a:r>
            <a:endParaRPr lang="en-US" altLang="en-US" sz="9600" b="1" dirty="0">
              <a:solidFill>
                <a:srgbClr val="FEC72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</a:rPr>
              <a:t>of </a:t>
            </a:r>
            <a:r>
              <a:rPr lang="en-US" altLang="en-US" sz="1600" dirty="0" smtClean="0">
                <a:solidFill>
                  <a:schemeClr val="bg1"/>
                </a:solidFill>
              </a:rPr>
              <a:t>revenue through APIs</a:t>
            </a:r>
            <a:endParaRPr lang="en-US" alt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31754" name="TextBox 21"/>
          <p:cNvSpPr txBox="1">
            <a:spLocks noChangeArrowheads="1"/>
          </p:cNvSpPr>
          <p:nvPr/>
        </p:nvSpPr>
        <p:spPr bwMode="auto">
          <a:xfrm>
            <a:off x="6111875" y="1301348"/>
            <a:ext cx="2959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Twitter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31755" name="TextBox 22"/>
          <p:cNvSpPr txBox="1">
            <a:spLocks noChangeArrowheads="1"/>
          </p:cNvSpPr>
          <p:nvPr/>
        </p:nvSpPr>
        <p:spPr bwMode="auto">
          <a:xfrm>
            <a:off x="6291263" y="1984967"/>
            <a:ext cx="260032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600" b="1" dirty="0" smtClean="0">
                <a:solidFill>
                  <a:srgbClr val="14A4D0"/>
                </a:solidFill>
              </a:rPr>
              <a:t>75</a:t>
            </a:r>
            <a:r>
              <a:rPr lang="en-US" altLang="en-US" sz="6600" b="1" dirty="0" smtClean="0">
                <a:solidFill>
                  <a:srgbClr val="14A4D0"/>
                </a:solidFill>
              </a:rPr>
              <a:t>%</a:t>
            </a:r>
            <a:r>
              <a:rPr lang="en-US" altLang="en-US" sz="9600" b="1" dirty="0" smtClean="0">
                <a:solidFill>
                  <a:srgbClr val="14A4D0"/>
                </a:solidFill>
              </a:rPr>
              <a:t> </a:t>
            </a:r>
            <a:endParaRPr lang="en-US" altLang="en-US" sz="9600" b="1" dirty="0">
              <a:solidFill>
                <a:srgbClr val="14A4D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</a:rPr>
              <a:t>of </a:t>
            </a:r>
            <a:r>
              <a:rPr lang="en-US" altLang="en-US" sz="1600" dirty="0" smtClean="0">
                <a:solidFill>
                  <a:schemeClr val="bg1"/>
                </a:solidFill>
              </a:rPr>
              <a:t>traffic through third party apps</a:t>
            </a:r>
            <a:endParaRPr lang="en-US" alt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31756" name="Title 4"/>
          <p:cNvSpPr>
            <a:spLocks noGrp="1"/>
          </p:cNvSpPr>
          <p:nvPr>
            <p:ph type="title"/>
          </p:nvPr>
        </p:nvSpPr>
        <p:spPr>
          <a:xfrm>
            <a:off x="196903" y="239887"/>
            <a:ext cx="8686800" cy="692973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Enterprises built on APIs</a:t>
            </a:r>
            <a:endParaRPr lang="en-US" altLang="en-US" sz="28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8"/>
          <p:cNvSpPr>
            <a:spLocks/>
          </p:cNvSpPr>
          <p:nvPr/>
        </p:nvSpPr>
        <p:spPr bwMode="auto">
          <a:xfrm rot="12886145">
            <a:off x="3124916" y="1051985"/>
            <a:ext cx="1214891" cy="1237059"/>
          </a:xfrm>
          <a:custGeom>
            <a:avLst/>
            <a:gdLst>
              <a:gd name="T0" fmla="*/ 78185 w 2213994"/>
              <a:gd name="T1" fmla="*/ 38120 h 2180359"/>
              <a:gd name="T2" fmla="*/ 32977 w 2213994"/>
              <a:gd name="T3" fmla="*/ 91489 h 2180359"/>
              <a:gd name="T4" fmla="*/ 78185 w 2213994"/>
              <a:gd name="T5" fmla="*/ 144857 h 2180359"/>
              <a:gd name="T6" fmla="*/ 123392 w 2213994"/>
              <a:gd name="T7" fmla="*/ 91489 h 2180359"/>
              <a:gd name="T8" fmla="*/ 78185 w 2213994"/>
              <a:gd name="T9" fmla="*/ 38120 h 2180359"/>
              <a:gd name="T10" fmla="*/ 71782 w 2213994"/>
              <a:gd name="T11" fmla="*/ 0 h 2180359"/>
              <a:gd name="T12" fmla="*/ 84587 w 2213994"/>
              <a:gd name="T13" fmla="*/ 0 h 2180359"/>
              <a:gd name="T14" fmla="*/ 87371 w 2213994"/>
              <a:gd name="T15" fmla="*/ 18454 h 2180359"/>
              <a:gd name="T16" fmla="*/ 111306 w 2213994"/>
              <a:gd name="T17" fmla="*/ 28639 h 2180359"/>
              <a:gd name="T18" fmla="*/ 123586 w 2213994"/>
              <a:gd name="T19" fmla="*/ 16593 h 2180359"/>
              <a:gd name="T20" fmla="*/ 133395 w 2213994"/>
              <a:gd name="T21" fmla="*/ 26216 h 2180359"/>
              <a:gd name="T22" fmla="*/ 125381 w 2213994"/>
              <a:gd name="T23" fmla="*/ 42443 h 2180359"/>
              <a:gd name="T24" fmla="*/ 138115 w 2213994"/>
              <a:gd name="T25" fmla="*/ 68231 h 2180359"/>
              <a:gd name="T26" fmla="*/ 154145 w 2213994"/>
              <a:gd name="T27" fmla="*/ 68231 h 2180359"/>
              <a:gd name="T28" fmla="*/ 156369 w 2213994"/>
              <a:gd name="T29" fmla="*/ 82972 h 2180359"/>
              <a:gd name="T30" fmla="*/ 141305 w 2213994"/>
              <a:gd name="T31" fmla="*/ 89381 h 2180359"/>
              <a:gd name="T32" fmla="*/ 136883 w 2213994"/>
              <a:gd name="T33" fmla="*/ 118705 h 2180359"/>
              <a:gd name="T34" fmla="*/ 149163 w 2213994"/>
              <a:gd name="T35" fmla="*/ 130750 h 2180359"/>
              <a:gd name="T36" fmla="*/ 142760 w 2213994"/>
              <a:gd name="T37" fmla="*/ 143714 h 2180359"/>
              <a:gd name="T38" fmla="*/ 127696 w 2213994"/>
              <a:gd name="T39" fmla="*/ 137305 h 2180359"/>
              <a:gd name="T40" fmla="*/ 108184 w 2213994"/>
              <a:gd name="T41" fmla="*/ 156444 h 2180359"/>
              <a:gd name="T42" fmla="*/ 110969 w 2213994"/>
              <a:gd name="T43" fmla="*/ 174899 h 2180359"/>
              <a:gd name="T44" fmla="*/ 98935 w 2213994"/>
              <a:gd name="T45" fmla="*/ 180019 h 2180359"/>
              <a:gd name="T46" fmla="*/ 90920 w 2213994"/>
              <a:gd name="T47" fmla="*/ 163791 h 2180359"/>
              <a:gd name="T48" fmla="*/ 65449 w 2213994"/>
              <a:gd name="T49" fmla="*/ 163791 h 2180359"/>
              <a:gd name="T50" fmla="*/ 57434 w 2213994"/>
              <a:gd name="T51" fmla="*/ 180019 h 2180359"/>
              <a:gd name="T52" fmla="*/ 45401 w 2213994"/>
              <a:gd name="T53" fmla="*/ 174899 h 2180359"/>
              <a:gd name="T54" fmla="*/ 48185 w 2213994"/>
              <a:gd name="T55" fmla="*/ 156444 h 2180359"/>
              <a:gd name="T56" fmla="*/ 28673 w 2213994"/>
              <a:gd name="T57" fmla="*/ 137305 h 2180359"/>
              <a:gd name="T58" fmla="*/ 13609 w 2213994"/>
              <a:gd name="T59" fmla="*/ 143714 h 2180359"/>
              <a:gd name="T60" fmla="*/ 7207 w 2213994"/>
              <a:gd name="T61" fmla="*/ 130750 h 2180359"/>
              <a:gd name="T62" fmla="*/ 19486 w 2213994"/>
              <a:gd name="T63" fmla="*/ 118705 h 2180359"/>
              <a:gd name="T64" fmla="*/ 15064 w 2213994"/>
              <a:gd name="T65" fmla="*/ 89381 h 2180359"/>
              <a:gd name="T66" fmla="*/ 0 w 2213994"/>
              <a:gd name="T67" fmla="*/ 82972 h 2180359"/>
              <a:gd name="T68" fmla="*/ 2224 w 2213994"/>
              <a:gd name="T69" fmla="*/ 68231 h 2180359"/>
              <a:gd name="T70" fmla="*/ 18254 w 2213994"/>
              <a:gd name="T71" fmla="*/ 68231 h 2180359"/>
              <a:gd name="T72" fmla="*/ 30989 w 2213994"/>
              <a:gd name="T73" fmla="*/ 42443 h 2180359"/>
              <a:gd name="T74" fmla="*/ 22974 w 2213994"/>
              <a:gd name="T75" fmla="*/ 26216 h 2180359"/>
              <a:gd name="T76" fmla="*/ 32784 w 2213994"/>
              <a:gd name="T77" fmla="*/ 16593 h 2180359"/>
              <a:gd name="T78" fmla="*/ 45063 w 2213994"/>
              <a:gd name="T79" fmla="*/ 28639 h 2180359"/>
              <a:gd name="T80" fmla="*/ 68999 w 2213994"/>
              <a:gd name="T81" fmla="*/ 18454 h 21803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13994" h="2180359">
                <a:moveTo>
                  <a:pt x="1106997" y="461703"/>
                </a:moveTo>
                <a:cubicBezTo>
                  <a:pt x="753491" y="461703"/>
                  <a:pt x="466917" y="751100"/>
                  <a:pt x="466917" y="1108090"/>
                </a:cubicBezTo>
                <a:cubicBezTo>
                  <a:pt x="466917" y="1465080"/>
                  <a:pt x="753491" y="1754477"/>
                  <a:pt x="1106997" y="1754477"/>
                </a:cubicBezTo>
                <a:cubicBezTo>
                  <a:pt x="1460503" y="1754477"/>
                  <a:pt x="1747077" y="1465080"/>
                  <a:pt x="1747077" y="1108090"/>
                </a:cubicBezTo>
                <a:cubicBezTo>
                  <a:pt x="1747077" y="751100"/>
                  <a:pt x="1460503" y="461703"/>
                  <a:pt x="1106997" y="461703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lnTo>
                  <a:pt x="1016339" y="0"/>
                </a:lnTo>
                <a:close/>
              </a:path>
            </a:pathLst>
          </a:custGeom>
          <a:solidFill>
            <a:srgbClr val="A40063"/>
          </a:solidFill>
          <a:ln>
            <a:noFill/>
          </a:ln>
        </p:spPr>
        <p:txBody>
          <a:bodyPr lIns="91412" tIns="45706" rIns="91412" bIns="45706" anchor="ctr"/>
          <a:lstStyle/>
          <a:p>
            <a:pPr defTabSz="685800"/>
            <a:endParaRPr lang="en-US" sz="16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 rot="20573029">
            <a:off x="4079866" y="1794658"/>
            <a:ext cx="2224745" cy="2235200"/>
            <a:chOff x="3793066" y="2438400"/>
            <a:chExt cx="2980266" cy="2980266"/>
          </a:xfrm>
          <a:solidFill>
            <a:srgbClr val="FEC721"/>
          </a:solidFill>
        </p:grpSpPr>
        <p:sp>
          <p:nvSpPr>
            <p:cNvPr id="5" name="Shape 4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hape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Aft>
                  <a:spcPct val="35000"/>
                </a:spcAft>
              </a:pPr>
              <a:endParaRPr lang="en-US" sz="4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6564" y="88254"/>
            <a:ext cx="5292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 of two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peed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7438" y="1745456"/>
            <a:ext cx="12769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600" i="1" dirty="0">
                <a:solidFill>
                  <a:srgbClr val="FFFFFF"/>
                </a:solidFill>
                <a:latin typeface="HelveticaNeue-Thin"/>
              </a:rPr>
              <a:t>Speed &amp; Agility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1851" y="4152572"/>
            <a:ext cx="12769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600" i="1" dirty="0">
                <a:solidFill>
                  <a:srgbClr val="FFFFFF"/>
                </a:solidFill>
                <a:latin typeface="HelveticaNeue-Thin"/>
              </a:rPr>
              <a:t>Integration &amp; Scale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1201" y="3563166"/>
            <a:ext cx="1448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000" b="1" dirty="0">
                <a:solidFill>
                  <a:srgbClr val="FEC721"/>
                </a:solidFill>
                <a:latin typeface="HelveticaNeue-Thin"/>
              </a:rPr>
              <a:t>Core Enterprise</a:t>
            </a:r>
            <a:endParaRPr lang="en-US" sz="2000" b="1" dirty="0">
              <a:solidFill>
                <a:srgbClr val="FEC721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6357" y="1122210"/>
            <a:ext cx="1555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000" b="1" dirty="0">
                <a:solidFill>
                  <a:srgbClr val="A40063"/>
                </a:solidFill>
                <a:latin typeface="HelveticaNeue-Thin"/>
              </a:rPr>
              <a:t>Digital Ecosystem</a:t>
            </a:r>
            <a:endParaRPr lang="en-US" sz="2000" b="1" dirty="0">
              <a:solidFill>
                <a:srgbClr val="A40063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77343" y="1479784"/>
            <a:ext cx="127069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  <a:latin typeface="Arial"/>
                <a:cs typeface="Arial"/>
              </a:rPr>
              <a:t>Fast Speed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85813" y="977039"/>
            <a:ext cx="0" cy="123339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5400000">
            <a:off x="6861198" y="3979447"/>
            <a:ext cx="150418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  <a:latin typeface="Arial"/>
                <a:cs typeface="Arial"/>
              </a:rPr>
              <a:t>Steady Speed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440165" y="3380824"/>
            <a:ext cx="0" cy="123339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0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8"/>
          <p:cNvSpPr>
            <a:spLocks/>
          </p:cNvSpPr>
          <p:nvPr/>
        </p:nvSpPr>
        <p:spPr bwMode="auto">
          <a:xfrm rot="12886145">
            <a:off x="2382960" y="1904074"/>
            <a:ext cx="1214891" cy="1237059"/>
          </a:xfrm>
          <a:custGeom>
            <a:avLst/>
            <a:gdLst>
              <a:gd name="T0" fmla="*/ 78185 w 2213994"/>
              <a:gd name="T1" fmla="*/ 38120 h 2180359"/>
              <a:gd name="T2" fmla="*/ 32977 w 2213994"/>
              <a:gd name="T3" fmla="*/ 91489 h 2180359"/>
              <a:gd name="T4" fmla="*/ 78185 w 2213994"/>
              <a:gd name="T5" fmla="*/ 144857 h 2180359"/>
              <a:gd name="T6" fmla="*/ 123392 w 2213994"/>
              <a:gd name="T7" fmla="*/ 91489 h 2180359"/>
              <a:gd name="T8" fmla="*/ 78185 w 2213994"/>
              <a:gd name="T9" fmla="*/ 38120 h 2180359"/>
              <a:gd name="T10" fmla="*/ 71782 w 2213994"/>
              <a:gd name="T11" fmla="*/ 0 h 2180359"/>
              <a:gd name="T12" fmla="*/ 84587 w 2213994"/>
              <a:gd name="T13" fmla="*/ 0 h 2180359"/>
              <a:gd name="T14" fmla="*/ 87371 w 2213994"/>
              <a:gd name="T15" fmla="*/ 18454 h 2180359"/>
              <a:gd name="T16" fmla="*/ 111306 w 2213994"/>
              <a:gd name="T17" fmla="*/ 28639 h 2180359"/>
              <a:gd name="T18" fmla="*/ 123586 w 2213994"/>
              <a:gd name="T19" fmla="*/ 16593 h 2180359"/>
              <a:gd name="T20" fmla="*/ 133395 w 2213994"/>
              <a:gd name="T21" fmla="*/ 26216 h 2180359"/>
              <a:gd name="T22" fmla="*/ 125381 w 2213994"/>
              <a:gd name="T23" fmla="*/ 42443 h 2180359"/>
              <a:gd name="T24" fmla="*/ 138115 w 2213994"/>
              <a:gd name="T25" fmla="*/ 68231 h 2180359"/>
              <a:gd name="T26" fmla="*/ 154145 w 2213994"/>
              <a:gd name="T27" fmla="*/ 68231 h 2180359"/>
              <a:gd name="T28" fmla="*/ 156369 w 2213994"/>
              <a:gd name="T29" fmla="*/ 82972 h 2180359"/>
              <a:gd name="T30" fmla="*/ 141305 w 2213994"/>
              <a:gd name="T31" fmla="*/ 89381 h 2180359"/>
              <a:gd name="T32" fmla="*/ 136883 w 2213994"/>
              <a:gd name="T33" fmla="*/ 118705 h 2180359"/>
              <a:gd name="T34" fmla="*/ 149163 w 2213994"/>
              <a:gd name="T35" fmla="*/ 130750 h 2180359"/>
              <a:gd name="T36" fmla="*/ 142760 w 2213994"/>
              <a:gd name="T37" fmla="*/ 143714 h 2180359"/>
              <a:gd name="T38" fmla="*/ 127696 w 2213994"/>
              <a:gd name="T39" fmla="*/ 137305 h 2180359"/>
              <a:gd name="T40" fmla="*/ 108184 w 2213994"/>
              <a:gd name="T41" fmla="*/ 156444 h 2180359"/>
              <a:gd name="T42" fmla="*/ 110969 w 2213994"/>
              <a:gd name="T43" fmla="*/ 174899 h 2180359"/>
              <a:gd name="T44" fmla="*/ 98935 w 2213994"/>
              <a:gd name="T45" fmla="*/ 180019 h 2180359"/>
              <a:gd name="T46" fmla="*/ 90920 w 2213994"/>
              <a:gd name="T47" fmla="*/ 163791 h 2180359"/>
              <a:gd name="T48" fmla="*/ 65449 w 2213994"/>
              <a:gd name="T49" fmla="*/ 163791 h 2180359"/>
              <a:gd name="T50" fmla="*/ 57434 w 2213994"/>
              <a:gd name="T51" fmla="*/ 180019 h 2180359"/>
              <a:gd name="T52" fmla="*/ 45401 w 2213994"/>
              <a:gd name="T53" fmla="*/ 174899 h 2180359"/>
              <a:gd name="T54" fmla="*/ 48185 w 2213994"/>
              <a:gd name="T55" fmla="*/ 156444 h 2180359"/>
              <a:gd name="T56" fmla="*/ 28673 w 2213994"/>
              <a:gd name="T57" fmla="*/ 137305 h 2180359"/>
              <a:gd name="T58" fmla="*/ 13609 w 2213994"/>
              <a:gd name="T59" fmla="*/ 143714 h 2180359"/>
              <a:gd name="T60" fmla="*/ 7207 w 2213994"/>
              <a:gd name="T61" fmla="*/ 130750 h 2180359"/>
              <a:gd name="T62" fmla="*/ 19486 w 2213994"/>
              <a:gd name="T63" fmla="*/ 118705 h 2180359"/>
              <a:gd name="T64" fmla="*/ 15064 w 2213994"/>
              <a:gd name="T65" fmla="*/ 89381 h 2180359"/>
              <a:gd name="T66" fmla="*/ 0 w 2213994"/>
              <a:gd name="T67" fmla="*/ 82972 h 2180359"/>
              <a:gd name="T68" fmla="*/ 2224 w 2213994"/>
              <a:gd name="T69" fmla="*/ 68231 h 2180359"/>
              <a:gd name="T70" fmla="*/ 18254 w 2213994"/>
              <a:gd name="T71" fmla="*/ 68231 h 2180359"/>
              <a:gd name="T72" fmla="*/ 30989 w 2213994"/>
              <a:gd name="T73" fmla="*/ 42443 h 2180359"/>
              <a:gd name="T74" fmla="*/ 22974 w 2213994"/>
              <a:gd name="T75" fmla="*/ 26216 h 2180359"/>
              <a:gd name="T76" fmla="*/ 32784 w 2213994"/>
              <a:gd name="T77" fmla="*/ 16593 h 2180359"/>
              <a:gd name="T78" fmla="*/ 45063 w 2213994"/>
              <a:gd name="T79" fmla="*/ 28639 h 2180359"/>
              <a:gd name="T80" fmla="*/ 68999 w 2213994"/>
              <a:gd name="T81" fmla="*/ 18454 h 21803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13994" h="2180359">
                <a:moveTo>
                  <a:pt x="1106997" y="461703"/>
                </a:moveTo>
                <a:cubicBezTo>
                  <a:pt x="753491" y="461703"/>
                  <a:pt x="466917" y="751100"/>
                  <a:pt x="466917" y="1108090"/>
                </a:cubicBezTo>
                <a:cubicBezTo>
                  <a:pt x="466917" y="1465080"/>
                  <a:pt x="753491" y="1754477"/>
                  <a:pt x="1106997" y="1754477"/>
                </a:cubicBezTo>
                <a:cubicBezTo>
                  <a:pt x="1460503" y="1754477"/>
                  <a:pt x="1747077" y="1465080"/>
                  <a:pt x="1747077" y="1108090"/>
                </a:cubicBezTo>
                <a:cubicBezTo>
                  <a:pt x="1747077" y="751100"/>
                  <a:pt x="1460503" y="461703"/>
                  <a:pt x="1106997" y="461703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lnTo>
                  <a:pt x="1016339" y="0"/>
                </a:lnTo>
                <a:close/>
              </a:path>
            </a:pathLst>
          </a:custGeom>
          <a:solidFill>
            <a:srgbClr val="A40063"/>
          </a:solidFill>
          <a:ln>
            <a:noFill/>
          </a:ln>
        </p:spPr>
        <p:txBody>
          <a:bodyPr lIns="91412" tIns="45706" rIns="91412" bIns="45706" anchor="ctr"/>
          <a:lstStyle/>
          <a:p>
            <a:pPr defTabSz="685800"/>
            <a:endParaRPr lang="en-US" sz="16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 rot="20573029">
            <a:off x="5117503" y="1295445"/>
            <a:ext cx="2224745" cy="2235200"/>
            <a:chOff x="3793066" y="2438400"/>
            <a:chExt cx="2980266" cy="2980266"/>
          </a:xfrm>
          <a:solidFill>
            <a:srgbClr val="FEC721"/>
          </a:solidFill>
        </p:grpSpPr>
        <p:sp>
          <p:nvSpPr>
            <p:cNvPr id="5" name="Shape 4"/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hape 4"/>
            <p:cNvSpPr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Aft>
                  <a:spcPct val="35000"/>
                </a:spcAft>
              </a:pPr>
              <a:endParaRPr lang="en-US" sz="4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6564" y="88254"/>
            <a:ext cx="470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 and API Management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7438" y="1745456"/>
            <a:ext cx="12769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600" i="1" dirty="0">
                <a:solidFill>
                  <a:srgbClr val="FFFFFF"/>
                </a:solidFill>
                <a:latin typeface="HelveticaNeue-Thin"/>
              </a:rPr>
              <a:t>Speed &amp; Agility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1851" y="4152572"/>
            <a:ext cx="12769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600" i="1" dirty="0">
                <a:solidFill>
                  <a:srgbClr val="FFFFFF"/>
                </a:solidFill>
                <a:latin typeface="HelveticaNeue-Thin"/>
              </a:rPr>
              <a:t>Integration &amp; Scale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1201" y="3563166"/>
            <a:ext cx="1448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000" b="1" dirty="0">
                <a:solidFill>
                  <a:srgbClr val="FEC721"/>
                </a:solidFill>
                <a:latin typeface="HelveticaNeue-Thin"/>
              </a:rPr>
              <a:t>Core Enterprise</a:t>
            </a:r>
            <a:endParaRPr lang="en-US" sz="2000" b="1" dirty="0">
              <a:solidFill>
                <a:srgbClr val="FEC721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6357" y="1122210"/>
            <a:ext cx="1555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000" b="1" dirty="0">
                <a:solidFill>
                  <a:srgbClr val="A40063"/>
                </a:solidFill>
                <a:latin typeface="HelveticaNeue-Thin"/>
              </a:rPr>
              <a:t>Digital Ecosystem</a:t>
            </a:r>
            <a:endParaRPr lang="en-US" sz="2000" b="1" dirty="0">
              <a:solidFill>
                <a:srgbClr val="A40063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77343" y="1479784"/>
            <a:ext cx="127069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  <a:latin typeface="Arial"/>
                <a:cs typeface="Arial"/>
              </a:rPr>
              <a:t>Fast Speed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85813" y="977039"/>
            <a:ext cx="0" cy="123339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5400000">
            <a:off x="6861198" y="3979447"/>
            <a:ext cx="150418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dirty="0">
                <a:solidFill>
                  <a:prstClr val="white"/>
                </a:solidFill>
                <a:latin typeface="Arial"/>
                <a:cs typeface="Arial"/>
              </a:rPr>
              <a:t>Steady Speed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440165" y="3380824"/>
            <a:ext cx="0" cy="123339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 bwMode="auto">
          <a:xfrm rot="918722">
            <a:off x="3726780" y="2186330"/>
            <a:ext cx="1202848" cy="1353206"/>
          </a:xfrm>
          <a:custGeom>
            <a:avLst/>
            <a:gdLst>
              <a:gd name="connsiteX0" fmla="*/ 898530 w 2043553"/>
              <a:gd name="connsiteY0" fmla="*/ 0 h 2217379"/>
              <a:gd name="connsiteX1" fmla="*/ 1145023 w 2043553"/>
              <a:gd name="connsiteY1" fmla="*/ 0 h 2217379"/>
              <a:gd name="connsiteX2" fmla="*/ 1225073 w 2043553"/>
              <a:gd name="connsiteY2" fmla="*/ 340541 h 2217379"/>
              <a:gd name="connsiteX3" fmla="*/ 1506284 w 2043553"/>
              <a:gd name="connsiteY3" fmla="*/ 478900 h 2217379"/>
              <a:gd name="connsiteX4" fmla="*/ 1585366 w 2043553"/>
              <a:gd name="connsiteY4" fmla="*/ 548555 h 2217379"/>
              <a:gd name="connsiteX5" fmla="*/ 1920307 w 2043553"/>
              <a:gd name="connsiteY5" fmla="*/ 447611 h 2217379"/>
              <a:gd name="connsiteX6" fmla="*/ 2043553 w 2043553"/>
              <a:gd name="connsiteY6" fmla="*/ 661079 h 2217379"/>
              <a:gd name="connsiteX7" fmla="*/ 1788661 w 2043553"/>
              <a:gd name="connsiteY7" fmla="*/ 900675 h 2217379"/>
              <a:gd name="connsiteX8" fmla="*/ 1788661 w 2043553"/>
              <a:gd name="connsiteY8" fmla="*/ 1316705 h 2217379"/>
              <a:gd name="connsiteX9" fmla="*/ 2043553 w 2043553"/>
              <a:gd name="connsiteY9" fmla="*/ 1556300 h 2217379"/>
              <a:gd name="connsiteX10" fmla="*/ 1920307 w 2043553"/>
              <a:gd name="connsiteY10" fmla="*/ 1769768 h 2217379"/>
              <a:gd name="connsiteX11" fmla="*/ 1585365 w 2043553"/>
              <a:gd name="connsiteY11" fmla="*/ 1668824 h 2217379"/>
              <a:gd name="connsiteX12" fmla="*/ 1225072 w 2043553"/>
              <a:gd name="connsiteY12" fmla="*/ 1876838 h 2217379"/>
              <a:gd name="connsiteX13" fmla="*/ 1145023 w 2043553"/>
              <a:gd name="connsiteY13" fmla="*/ 2217379 h 2217379"/>
              <a:gd name="connsiteX14" fmla="*/ 898530 w 2043553"/>
              <a:gd name="connsiteY14" fmla="*/ 2217379 h 2217379"/>
              <a:gd name="connsiteX15" fmla="*/ 818480 w 2043553"/>
              <a:gd name="connsiteY15" fmla="*/ 1876838 h 2217379"/>
              <a:gd name="connsiteX16" fmla="*/ 458187 w 2043553"/>
              <a:gd name="connsiteY16" fmla="*/ 1668824 h 2217379"/>
              <a:gd name="connsiteX17" fmla="*/ 123247 w 2043553"/>
              <a:gd name="connsiteY17" fmla="*/ 1769768 h 2217379"/>
              <a:gd name="connsiteX18" fmla="*/ 0 w 2043553"/>
              <a:gd name="connsiteY18" fmla="*/ 1556300 h 2217379"/>
              <a:gd name="connsiteX19" fmla="*/ 254892 w 2043553"/>
              <a:gd name="connsiteY19" fmla="*/ 1316704 h 2217379"/>
              <a:gd name="connsiteX20" fmla="*/ 254892 w 2043553"/>
              <a:gd name="connsiteY20" fmla="*/ 900674 h 2217379"/>
              <a:gd name="connsiteX21" fmla="*/ 0 w 2043553"/>
              <a:gd name="connsiteY21" fmla="*/ 661079 h 2217379"/>
              <a:gd name="connsiteX22" fmla="*/ 123247 w 2043553"/>
              <a:gd name="connsiteY22" fmla="*/ 447611 h 2217379"/>
              <a:gd name="connsiteX23" fmla="*/ 458189 w 2043553"/>
              <a:gd name="connsiteY23" fmla="*/ 548555 h 2217379"/>
              <a:gd name="connsiteX24" fmla="*/ 818481 w 2043553"/>
              <a:gd name="connsiteY24" fmla="*/ 340541 h 2217379"/>
              <a:gd name="connsiteX25" fmla="*/ 898530 w 2043553"/>
              <a:gd name="connsiteY25" fmla="*/ 0 h 2217379"/>
              <a:gd name="connsiteX26" fmla="*/ 1022727 w 2043553"/>
              <a:gd name="connsiteY26" fmla="*/ 521665 h 2217379"/>
              <a:gd name="connsiteX27" fmla="*/ 435703 w 2043553"/>
              <a:gd name="connsiteY27" fmla="*/ 1108689 h 2217379"/>
              <a:gd name="connsiteX28" fmla="*/ 1022727 w 2043553"/>
              <a:gd name="connsiteY28" fmla="*/ 1695713 h 2217379"/>
              <a:gd name="connsiteX29" fmla="*/ 1609751 w 2043553"/>
              <a:gd name="connsiteY29" fmla="*/ 1108689 h 2217379"/>
              <a:gd name="connsiteX30" fmla="*/ 1022727 w 2043553"/>
              <a:gd name="connsiteY30" fmla="*/ 521665 h 221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43553" h="2217379">
                <a:moveTo>
                  <a:pt x="898530" y="0"/>
                </a:moveTo>
                <a:lnTo>
                  <a:pt x="1145023" y="0"/>
                </a:lnTo>
                <a:lnTo>
                  <a:pt x="1225073" y="340541"/>
                </a:lnTo>
                <a:cubicBezTo>
                  <a:pt x="1327403" y="367623"/>
                  <a:pt x="1422939" y="414782"/>
                  <a:pt x="1506284" y="478900"/>
                </a:cubicBezTo>
                <a:lnTo>
                  <a:pt x="1585366" y="548555"/>
                </a:lnTo>
                <a:lnTo>
                  <a:pt x="1920307" y="447611"/>
                </a:lnTo>
                <a:lnTo>
                  <a:pt x="2043553" y="661079"/>
                </a:lnTo>
                <a:lnTo>
                  <a:pt x="1788661" y="900675"/>
                </a:lnTo>
                <a:cubicBezTo>
                  <a:pt x="1825609" y="1036890"/>
                  <a:pt x="1825609" y="1180489"/>
                  <a:pt x="1788661" y="1316705"/>
                </a:cubicBezTo>
                <a:lnTo>
                  <a:pt x="2043553" y="1556300"/>
                </a:lnTo>
                <a:lnTo>
                  <a:pt x="1920307" y="1769768"/>
                </a:lnTo>
                <a:lnTo>
                  <a:pt x="1585365" y="1668824"/>
                </a:lnTo>
                <a:cubicBezTo>
                  <a:pt x="1485873" y="1768929"/>
                  <a:pt x="1361512" y="1840728"/>
                  <a:pt x="1225072" y="1876838"/>
                </a:cubicBezTo>
                <a:lnTo>
                  <a:pt x="1145023" y="2217379"/>
                </a:lnTo>
                <a:lnTo>
                  <a:pt x="898530" y="2217379"/>
                </a:lnTo>
                <a:lnTo>
                  <a:pt x="818480" y="1876838"/>
                </a:lnTo>
                <a:cubicBezTo>
                  <a:pt x="682040" y="1840728"/>
                  <a:pt x="557679" y="1768929"/>
                  <a:pt x="458187" y="1668824"/>
                </a:cubicBezTo>
                <a:lnTo>
                  <a:pt x="123247" y="1769768"/>
                </a:lnTo>
                <a:lnTo>
                  <a:pt x="0" y="1556300"/>
                </a:lnTo>
                <a:lnTo>
                  <a:pt x="254892" y="1316704"/>
                </a:lnTo>
                <a:cubicBezTo>
                  <a:pt x="217944" y="1180489"/>
                  <a:pt x="217944" y="1036890"/>
                  <a:pt x="254892" y="900674"/>
                </a:cubicBezTo>
                <a:lnTo>
                  <a:pt x="0" y="661079"/>
                </a:lnTo>
                <a:lnTo>
                  <a:pt x="123247" y="447611"/>
                </a:lnTo>
                <a:lnTo>
                  <a:pt x="458189" y="548555"/>
                </a:lnTo>
                <a:cubicBezTo>
                  <a:pt x="557681" y="448450"/>
                  <a:pt x="682042" y="376651"/>
                  <a:pt x="818481" y="340541"/>
                </a:cubicBezTo>
                <a:lnTo>
                  <a:pt x="898530" y="0"/>
                </a:lnTo>
                <a:close/>
                <a:moveTo>
                  <a:pt x="1022727" y="521665"/>
                </a:moveTo>
                <a:cubicBezTo>
                  <a:pt x="698523" y="521665"/>
                  <a:pt x="435703" y="784485"/>
                  <a:pt x="435703" y="1108689"/>
                </a:cubicBezTo>
                <a:cubicBezTo>
                  <a:pt x="435703" y="1432893"/>
                  <a:pt x="698523" y="1695713"/>
                  <a:pt x="1022727" y="1695713"/>
                </a:cubicBezTo>
                <a:cubicBezTo>
                  <a:pt x="1346931" y="1695713"/>
                  <a:pt x="1609751" y="1432893"/>
                  <a:pt x="1609751" y="1108689"/>
                </a:cubicBezTo>
                <a:cubicBezTo>
                  <a:pt x="1609751" y="784485"/>
                  <a:pt x="1346931" y="521665"/>
                  <a:pt x="1022727" y="521665"/>
                </a:cubicBezTo>
                <a:close/>
              </a:path>
            </a:pathLst>
          </a:custGeom>
          <a:solidFill>
            <a:srgbClr val="14A4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914">
              <a:defRPr/>
            </a:pPr>
            <a:endParaRPr lang="en-US" sz="1800">
              <a:solidFill>
                <a:srgbClr val="53155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1759" y="3437369"/>
            <a:ext cx="1695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800" b="1" dirty="0">
                <a:solidFill>
                  <a:srgbClr val="00B0F0"/>
                </a:solidFill>
                <a:latin typeface="HelveticaNeue-Thin"/>
              </a:rPr>
              <a:t>API</a:t>
            </a:r>
          </a:p>
          <a:p>
            <a:pPr defTabSz="685800"/>
            <a:r>
              <a:rPr lang="en-US" sz="1800" b="1" dirty="0">
                <a:solidFill>
                  <a:srgbClr val="00B0F0"/>
                </a:solidFill>
                <a:latin typeface="HelveticaNeue-Thin"/>
              </a:rPr>
              <a:t>Management</a:t>
            </a:r>
            <a:endParaRPr lang="en-US" sz="1800" b="1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0251" y="2680328"/>
            <a:ext cx="1695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800" b="1" dirty="0" smtClean="0">
                <a:solidFill>
                  <a:srgbClr val="00B0F0"/>
                </a:solidFill>
                <a:latin typeface="HelveticaNeue-Thin"/>
              </a:rPr>
              <a:t>APIs</a:t>
            </a:r>
            <a:endParaRPr lang="en-US" sz="1800" b="1" dirty="0">
              <a:solidFill>
                <a:srgbClr val="00B0F0"/>
              </a:solidFill>
              <a:latin typeface="HelveticaNeue-Thi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1758" y="3993618"/>
            <a:ext cx="1735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600" i="1" dirty="0" smtClean="0">
                <a:solidFill>
                  <a:srgbClr val="FFFFFF"/>
                </a:solidFill>
                <a:latin typeface="HelveticaNeue-Thin"/>
              </a:rPr>
              <a:t>Share, Manage &amp; Control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12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939" y="203375"/>
            <a:ext cx="6697279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 Management</a:t>
            </a:r>
            <a:endParaRPr lang="en-US" sz="2800" b="1" kern="0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62390" y="3513163"/>
            <a:ext cx="199339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4A4D0"/>
                </a:solidFill>
              </a:rPr>
              <a:t>Compose, </a:t>
            </a:r>
            <a:r>
              <a:rPr lang="en-US" altLang="en-US" sz="2400" b="1" dirty="0">
                <a:solidFill>
                  <a:srgbClr val="14A4D0"/>
                </a:solidFill>
              </a:rPr>
              <a:t>I</a:t>
            </a:r>
            <a:r>
              <a:rPr lang="en-US" altLang="en-US" sz="2400" b="1" dirty="0" smtClean="0">
                <a:solidFill>
                  <a:srgbClr val="14A4D0"/>
                </a:solidFill>
              </a:rPr>
              <a:t>nnovate,</a:t>
            </a:r>
          </a:p>
          <a:p>
            <a:pPr algn="ctr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4A4D0"/>
                </a:solidFill>
              </a:rPr>
              <a:t>Enforce</a:t>
            </a:r>
            <a:endParaRPr lang="en-US" altLang="en-US" sz="2400" b="1" dirty="0">
              <a:solidFill>
                <a:srgbClr val="14A4D0"/>
              </a:solidFill>
            </a:endParaRPr>
          </a:p>
        </p:txBody>
      </p:sp>
      <p:sp>
        <p:nvSpPr>
          <p:cNvPr id="29704" name="Rectangle 13"/>
          <p:cNvSpPr>
            <a:spLocks noChangeArrowheads="1"/>
          </p:cNvSpPr>
          <p:nvPr/>
        </p:nvSpPr>
        <p:spPr bwMode="auto">
          <a:xfrm>
            <a:off x="3345632" y="3513163"/>
            <a:ext cx="230383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4A4D0"/>
                </a:solidFill>
              </a:rPr>
              <a:t>Developer</a:t>
            </a:r>
          </a:p>
          <a:p>
            <a:pPr algn="ctr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4A4D0"/>
                </a:solidFill>
              </a:rPr>
              <a:t>Communities, </a:t>
            </a:r>
          </a:p>
          <a:p>
            <a:pPr algn="ctr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4A4D0"/>
                </a:solidFill>
              </a:rPr>
              <a:t>Self </a:t>
            </a:r>
            <a:r>
              <a:rPr lang="en-US" altLang="en-US" sz="2400" b="1" dirty="0">
                <a:solidFill>
                  <a:srgbClr val="14A4D0"/>
                </a:solidFill>
              </a:rPr>
              <a:t>S</a:t>
            </a:r>
            <a:r>
              <a:rPr lang="en-US" altLang="en-US" sz="2400" b="1" dirty="0" smtClean="0">
                <a:solidFill>
                  <a:srgbClr val="14A4D0"/>
                </a:solidFill>
              </a:rPr>
              <a:t>ervice.</a:t>
            </a:r>
            <a:endParaRPr lang="en-US" altLang="en-US" sz="2400" b="1" dirty="0">
              <a:solidFill>
                <a:srgbClr val="14A4D0"/>
              </a:solidFill>
            </a:endParaRPr>
          </a:p>
        </p:txBody>
      </p:sp>
      <p:pic>
        <p:nvPicPr>
          <p:cNvPr id="13" name="Picture 12" descr="Screen Shot 2014-10-16 at 10.01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4362" y="2187339"/>
            <a:ext cx="2391500" cy="1309962"/>
          </a:xfrm>
          <a:prstGeom prst="rect">
            <a:avLst/>
          </a:prstGeom>
          <a:effectLst>
            <a:outerShdw blurRad="292100" dist="139700" dir="2700000" algn="tl" rotWithShape="0">
              <a:srgbClr val="000000">
                <a:alpha val="64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creen Shot 2014-10-16 at 10.19.3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3725" y="1216026"/>
            <a:ext cx="2754487" cy="1463790"/>
          </a:xfrm>
          <a:prstGeom prst="rect">
            <a:avLst/>
          </a:prstGeom>
          <a:effectLst>
            <a:outerShdw blurRad="292100" dist="139700" dir="2700000" algn="tl" rotWithShape="0">
              <a:srgbClr val="000000">
                <a:alpha val="64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236" y="1228489"/>
            <a:ext cx="2506624" cy="1787837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6802" y="1228489"/>
            <a:ext cx="2664569" cy="1451327"/>
          </a:xfrm>
          <a:prstGeom prst="rect">
            <a:avLst/>
          </a:prstGeom>
          <a:effectLst>
            <a:outerShdw blurRad="292100" dist="139700" dir="2700000" algn="tl" rotWithShape="0">
              <a:srgbClr val="000000">
                <a:alpha val="64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39" y="2312808"/>
            <a:ext cx="1011046" cy="911991"/>
          </a:xfrm>
          <a:prstGeom prst="rect">
            <a:avLst/>
          </a:prstGeom>
          <a:effectLst>
            <a:outerShdw blurRad="292100" dist="139700" dir="2700000" algn="tl" rotWithShape="0">
              <a:srgbClr val="000000">
                <a:alpha val="64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7810" y="2495913"/>
            <a:ext cx="1230487" cy="79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6363355" y="3511173"/>
            <a:ext cx="239485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4A4D0"/>
                </a:solidFill>
              </a:rPr>
              <a:t>Management, Scaling, Analytics</a:t>
            </a:r>
            <a:endParaRPr lang="en-US" altLang="en-US" sz="2400" b="1" dirty="0">
              <a:solidFill>
                <a:srgbClr val="14A4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939" y="203375"/>
            <a:ext cx="6697279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API Providers Journey</a:t>
            </a:r>
            <a:endParaRPr lang="en-US" sz="2800" b="1" kern="0" dirty="0">
              <a:solidFill>
                <a:schemeClr val="bg1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94679" y="2472095"/>
            <a:ext cx="1377529" cy="1377529"/>
          </a:xfrm>
          <a:prstGeom prst="ellipse">
            <a:avLst/>
          </a:prstGeom>
          <a:solidFill>
            <a:srgbClr val="14A4D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60184" y="1386923"/>
            <a:ext cx="1377529" cy="1377529"/>
          </a:xfrm>
          <a:prstGeom prst="ellipse">
            <a:avLst/>
          </a:prstGeom>
          <a:solidFill>
            <a:srgbClr val="A4006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525689" y="1874687"/>
            <a:ext cx="1377529" cy="1377529"/>
          </a:xfrm>
          <a:prstGeom prst="ellipse">
            <a:avLst/>
          </a:prstGeom>
          <a:solidFill>
            <a:srgbClr val="159E91"/>
          </a:solidFill>
          <a:ln>
            <a:solidFill>
              <a:srgbClr val="159E9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774599" y="951143"/>
            <a:ext cx="1124545" cy="1124545"/>
          </a:xfrm>
          <a:prstGeom prst="ellipse">
            <a:avLst/>
          </a:prstGeom>
          <a:solidFill>
            <a:srgbClr val="FEC72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normalizeH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774598" y="3160859"/>
            <a:ext cx="1124545" cy="1124545"/>
          </a:xfrm>
          <a:prstGeom prst="ellipse">
            <a:avLst/>
          </a:prstGeom>
          <a:solidFill>
            <a:srgbClr val="FEC72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2718" y="1221027"/>
            <a:ext cx="126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GB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rd</a:t>
            </a:r>
            <a:r>
              <a:rPr lang="en-GB" sz="1600" dirty="0" smtClean="0">
                <a:solidFill>
                  <a:schemeClr val="bg1"/>
                </a:solidFill>
                <a:latin typeface="Arial"/>
                <a:cs typeface="Arial"/>
              </a:rPr>
              <a:t> Party APIs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2718" y="3430745"/>
            <a:ext cx="126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/>
                <a:cs typeface="Arial"/>
              </a:rPr>
              <a:t>Enterprise Assets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301" y="2147952"/>
            <a:ext cx="1268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Private APIs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797" y="1660188"/>
            <a:ext cx="1268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PartnerAPIs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1555" y="2745360"/>
            <a:ext cx="1268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Public APIs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848604" y="1723505"/>
            <a:ext cx="925994" cy="516775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6875912" y="2845801"/>
            <a:ext cx="960669" cy="584944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4537713" y="2240280"/>
            <a:ext cx="987974" cy="231815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2144901" y="2305062"/>
            <a:ext cx="1038905" cy="540739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5685802" y="1286025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Internal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developers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18995" y="863701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Partner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developers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8689" y="1937218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Public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developers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8392" y="3263871"/>
            <a:ext cx="1508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Consumer Apps</a:t>
            </a:r>
          </a:p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Employee Apps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6034" y="2776107"/>
            <a:ext cx="17251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Consumer Apps</a:t>
            </a:r>
          </a:p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Partner Apps</a:t>
            </a:r>
          </a:p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Partner Integration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9049" y="3861281"/>
            <a:ext cx="1508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Consumer Apps</a:t>
            </a:r>
          </a:p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Arial"/>
                <a:cs typeface="Arial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364609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itle 1"/>
          <p:cNvSpPr>
            <a:spLocks noGrp="1"/>
          </p:cNvSpPr>
          <p:nvPr>
            <p:ph type="title"/>
          </p:nvPr>
        </p:nvSpPr>
        <p:spPr>
          <a:xfrm>
            <a:off x="182563" y="251637"/>
            <a:ext cx="8686800" cy="547687"/>
          </a:xfrm>
        </p:spPr>
        <p:txBody>
          <a:bodyPr/>
          <a:lstStyle/>
          <a:p>
            <a:pPr marL="1376363" indent="-1376363" eaLnBrk="1" hangingPunct="1">
              <a:spcAft>
                <a:spcPts val="600"/>
              </a:spcAft>
            </a:pPr>
            <a:r>
              <a:rPr lang="en-US" altLang="en-US" sz="2800" b="1" dirty="0" smtClean="0">
                <a:latin typeface="Arial"/>
                <a:ea typeface="ＭＳ Ｐゴシック" charset="-128"/>
                <a:cs typeface="Arial"/>
              </a:rPr>
              <a:t>Case Study</a:t>
            </a:r>
            <a:endParaRPr lang="en-US" altLang="en-US" sz="2800" b="1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37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282" y="4824068"/>
            <a:ext cx="658114" cy="319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B98BE8-2135-D54F-A3F0-9D6B3F5CE59D}" type="slidenum">
              <a:rPr lang="en-US" altLang="en-US" sz="800">
                <a:solidFill>
                  <a:schemeClr val="tx1"/>
                </a:solidFill>
                <a:latin typeface="Arial"/>
                <a:cs typeface="Arial"/>
              </a:rPr>
              <a:pPr/>
              <a:t>9</a:t>
            </a:fld>
            <a:endParaRPr lang="en-US" altLang="en-US" sz="8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71501" y="950335"/>
            <a:ext cx="6121382" cy="86793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4000" b="1" dirty="0" err="1" smtClean="0">
                <a:solidFill>
                  <a:srgbClr val="EA4235"/>
                </a:solidFill>
                <a:latin typeface="Arial"/>
                <a:cs typeface="Arial"/>
              </a:rPr>
              <a:t>Hackathon</a:t>
            </a:r>
            <a:r>
              <a:rPr lang="en-US" altLang="en-US" sz="20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altLang="en-US" sz="2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altLang="en-US" sz="1600" dirty="0" smtClean="0">
                <a:solidFill>
                  <a:schemeClr val="bg1"/>
                </a:solidFill>
                <a:latin typeface="Arial"/>
                <a:cs typeface="Arial"/>
              </a:rPr>
              <a:t>Get started quickly, promote innovation, rapidly iterate</a:t>
            </a:r>
            <a:endParaRPr lang="en-US" alt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74243" y="799324"/>
            <a:ext cx="3352007" cy="182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1501" y="1934533"/>
            <a:ext cx="47499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EA4235"/>
                </a:solidFill>
                <a:latin typeface="Arial"/>
                <a:cs typeface="Arial"/>
              </a:rPr>
              <a:t>1 brief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"/>
                <a:cs typeface="Arial"/>
              </a:rPr>
              <a:t>48 hours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EA4235"/>
                </a:solidFill>
                <a:latin typeface="Arial"/>
                <a:cs typeface="Arial"/>
              </a:rPr>
              <a:t>25 developers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"/>
                <a:cs typeface="Arial"/>
              </a:rPr>
              <a:t>Over 400,000 API calls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EA4235"/>
                </a:solidFill>
                <a:latin typeface="Arial"/>
                <a:cs typeface="Arial"/>
              </a:rPr>
              <a:t>13 innovative apps</a:t>
            </a:r>
            <a:endParaRPr lang="en-US" alt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036156" y="3723601"/>
            <a:ext cx="1103540" cy="1103540"/>
          </a:xfrm>
          <a:prstGeom prst="ellipse">
            <a:avLst/>
          </a:prstGeom>
          <a:solidFill>
            <a:srgbClr val="EA42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950044" y="3723601"/>
            <a:ext cx="1103540" cy="1103540"/>
          </a:xfrm>
          <a:prstGeom prst="ellipse">
            <a:avLst/>
          </a:prstGeom>
          <a:solidFill>
            <a:srgbClr val="EA42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858222" y="3720528"/>
            <a:ext cx="1103540" cy="1103540"/>
          </a:xfrm>
          <a:prstGeom prst="ellipse">
            <a:avLst/>
          </a:prstGeom>
          <a:solidFill>
            <a:srgbClr val="EA42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684" y="4059928"/>
            <a:ext cx="1582484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George Go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6637" y="4065988"/>
            <a:ext cx="2098651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Clothing Shake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0269" y="4065989"/>
            <a:ext cx="2659446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Virtual Fitting Room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3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0 September 2009_ITSO1">
  <a:themeElements>
    <a:clrScheme name="IBM Conne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009999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7889FB"/>
      </a:hlink>
      <a:folHlink>
        <a:srgbClr val="9900C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 September 2009_ITSO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6597</TotalTime>
  <Words>354</Words>
  <Application>Microsoft Macintosh PowerPoint</Application>
  <PresentationFormat>On-screen Show (16:9)</PresentationFormat>
  <Paragraphs>128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10 September 2009_ITSO1</vt:lpstr>
      <vt:lpstr>The API Economy</vt:lpstr>
      <vt:lpstr>PowerPoint Presentation</vt:lpstr>
      <vt:lpstr>What is an API?</vt:lpstr>
      <vt:lpstr>Enterprises built on APIs</vt:lpstr>
      <vt:lpstr>PowerPoint Presentation</vt:lpstr>
      <vt:lpstr>PowerPoint Presentation</vt:lpstr>
      <vt:lpstr>PowerPoint Presentation</vt:lpstr>
      <vt:lpstr>PowerPoint Presentation</vt:lpstr>
      <vt:lpstr>Case Study</vt:lpstr>
      <vt:lpstr>Case Study</vt:lpstr>
      <vt:lpstr>Are you ready?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Seize the Moment</dc:title>
  <dc:creator>jbounds</dc:creator>
  <cp:lastModifiedBy>IBM IBM</cp:lastModifiedBy>
  <cp:revision>106</cp:revision>
  <dcterms:created xsi:type="dcterms:W3CDTF">2015-09-17T04:10:35Z</dcterms:created>
  <dcterms:modified xsi:type="dcterms:W3CDTF">2015-10-07T03:48:35Z</dcterms:modified>
</cp:coreProperties>
</file>