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0" r:id="rId1"/>
  </p:sldMasterIdLst>
  <p:notesMasterIdLst>
    <p:notesMasterId r:id="rId65"/>
  </p:notesMasterIdLst>
  <p:sldIdLst>
    <p:sldId id="256" r:id="rId2"/>
    <p:sldId id="803" r:id="rId3"/>
    <p:sldId id="805" r:id="rId4"/>
    <p:sldId id="771" r:id="rId5"/>
    <p:sldId id="815" r:id="rId6"/>
    <p:sldId id="816" r:id="rId7"/>
    <p:sldId id="772" r:id="rId8"/>
    <p:sldId id="780" r:id="rId9"/>
    <p:sldId id="781" r:id="rId10"/>
    <p:sldId id="773" r:id="rId11"/>
    <p:sldId id="774" r:id="rId12"/>
    <p:sldId id="847" r:id="rId13"/>
    <p:sldId id="848" r:id="rId14"/>
    <p:sldId id="849" r:id="rId15"/>
    <p:sldId id="850" r:id="rId16"/>
    <p:sldId id="853" r:id="rId17"/>
    <p:sldId id="860" r:id="rId18"/>
    <p:sldId id="859" r:id="rId19"/>
    <p:sldId id="851" r:id="rId20"/>
    <p:sldId id="891" r:id="rId21"/>
    <p:sldId id="769" r:id="rId22"/>
    <p:sldId id="757" r:id="rId23"/>
    <p:sldId id="856" r:id="rId24"/>
    <p:sldId id="888" r:id="rId25"/>
    <p:sldId id="889" r:id="rId26"/>
    <p:sldId id="890" r:id="rId27"/>
    <p:sldId id="864" r:id="rId28"/>
    <p:sldId id="865" r:id="rId29"/>
    <p:sldId id="866" r:id="rId30"/>
    <p:sldId id="801" r:id="rId31"/>
    <p:sldId id="802" r:id="rId32"/>
    <p:sldId id="840" r:id="rId33"/>
    <p:sldId id="852" r:id="rId34"/>
    <p:sldId id="867" r:id="rId35"/>
    <p:sldId id="871" r:id="rId36"/>
    <p:sldId id="870" r:id="rId37"/>
    <p:sldId id="873" r:id="rId38"/>
    <p:sldId id="872" r:id="rId39"/>
    <p:sldId id="868" r:id="rId40"/>
    <p:sldId id="894" r:id="rId41"/>
    <p:sldId id="883" r:id="rId42"/>
    <p:sldId id="884" r:id="rId43"/>
    <p:sldId id="885" r:id="rId44"/>
    <p:sldId id="886" r:id="rId45"/>
    <p:sldId id="892" r:id="rId46"/>
    <p:sldId id="893" r:id="rId47"/>
    <p:sldId id="874" r:id="rId48"/>
    <p:sldId id="875" r:id="rId49"/>
    <p:sldId id="876" r:id="rId50"/>
    <p:sldId id="877" r:id="rId51"/>
    <p:sldId id="878" r:id="rId52"/>
    <p:sldId id="879" r:id="rId53"/>
    <p:sldId id="880" r:id="rId54"/>
    <p:sldId id="895" r:id="rId55"/>
    <p:sldId id="896" r:id="rId56"/>
    <p:sldId id="897" r:id="rId57"/>
    <p:sldId id="898" r:id="rId58"/>
    <p:sldId id="899" r:id="rId59"/>
    <p:sldId id="900" r:id="rId60"/>
    <p:sldId id="901" r:id="rId61"/>
    <p:sldId id="902" r:id="rId62"/>
    <p:sldId id="881" r:id="rId63"/>
    <p:sldId id="882" r:id="rId6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200" kern="1200">
        <a:solidFill>
          <a:schemeClr val="hlink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43" userDrawn="1">
          <p15:clr>
            <a:srgbClr val="A4A3A4"/>
          </p15:clr>
        </p15:guide>
        <p15:guide id="2" pos="181" userDrawn="1">
          <p15:clr>
            <a:srgbClr val="A4A3A4"/>
          </p15:clr>
        </p15:guide>
        <p15:guide id="3" orient="horz" pos="667" userDrawn="1">
          <p15:clr>
            <a:srgbClr val="A4A3A4"/>
          </p15:clr>
        </p15:guide>
        <p15:guide id="4" pos="5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0"/>
    <a:srgbClr val="FEC721"/>
    <a:srgbClr val="159E91"/>
    <a:srgbClr val="EA4235"/>
    <a:srgbClr val="14A4D0"/>
    <a:srgbClr val="1279B1"/>
    <a:srgbClr val="A40063"/>
    <a:srgbClr val="E8F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7" autoAdjust="0"/>
    <p:restoredTop sz="93910" autoAdjust="0"/>
  </p:normalViewPr>
  <p:slideViewPr>
    <p:cSldViewPr snapToGrid="0">
      <p:cViewPr>
        <p:scale>
          <a:sx n="110" d="100"/>
          <a:sy n="110" d="100"/>
        </p:scale>
        <p:origin x="-672" y="-198"/>
      </p:cViewPr>
      <p:guideLst>
        <p:guide orient="horz" pos="1643"/>
        <p:guide orient="horz" pos="667"/>
        <p:guide pos="181"/>
        <p:guide pos="5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7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AFD64F9-08F2-E642-980A-909BB847D4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377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baseline="0" dirty="0" smtClean="0">
                <a:ea typeface="ＭＳ Ｐゴシック" charset="-128"/>
              </a:rPr>
              <a:t>30 min total + QA for lunch, 35-40 min for </a:t>
            </a:r>
            <a:r>
              <a:rPr lang="en-US" altLang="en-US" baseline="0" dirty="0" err="1" smtClean="0">
                <a:ea typeface="ＭＳ Ｐゴシック" charset="-128"/>
              </a:rPr>
              <a:t>tuesday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36CC8A-7EB1-074B-BAEC-C2A437740FCF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20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907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PhD </a:t>
            </a:r>
            <a:r>
              <a:rPr lang="en-US" dirty="0" err="1" smtClean="0"/>
              <a:t>Univ</a:t>
            </a:r>
            <a:r>
              <a:rPr lang="en-US" dirty="0" smtClean="0"/>
              <a:t> Sydney 1973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562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AEA9B4-694C-4C46-A64C-0257A705E7C8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0808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4721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x10^6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52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chip =1.5B transistors, and 1024 chips/rack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732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48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26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49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90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2D0F8F-F183-462F-8B1D-FD158114F45B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4460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 err="1" smtClean="0">
                <a:effectLst/>
              </a:rPr>
              <a:t>jStart's</a:t>
            </a:r>
            <a:r>
              <a:rPr lang="en-US" b="0" dirty="0" smtClean="0">
                <a:effectLst/>
              </a:rPr>
              <a:t> unique mission within IBM is to leverage emerging technologies to address real and current business needs of our clients.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52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3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70596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0" dirty="0" err="1" smtClean="0">
                <a:effectLst/>
              </a:rPr>
              <a:t>jStart's</a:t>
            </a:r>
            <a:r>
              <a:rPr lang="en-US" b="0" dirty="0" smtClean="0">
                <a:effectLst/>
              </a:rPr>
              <a:t> unique mission within IBM is to leverage emerging technologies to address real and current business needs of our clients.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53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53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6D35E37-57FA-496B-B05E-F88096D4775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6564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#4 on list of greatest british inventions. #1=universal machine, Turing, Bletchley Park, #2 = mini,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E77E9-00DF-4F59-ACCD-9E96394E14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906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#4 on list of greatest british inventions. #1=universal machine, Turing, Bletchley Park, #2 = mini, 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E77E9-00DF-4F59-ACCD-9E96394E1417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4507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5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696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706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6988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Worked with Ernst Rutherford at the Cavendish lab in Cambridge</a:t>
            </a: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6CCE97-FC4A-441A-ABFF-107B870A1CA1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7820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63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84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50 M LY from earth, radio disc 1947;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xr</a:t>
            </a:r>
            <a:r>
              <a:rPr lang="en-US" baseline="0" dirty="0" smtClean="0"/>
              <a:t> source from </a:t>
            </a:r>
            <a:r>
              <a:rPr lang="en-US" baseline="0" dirty="0" err="1" smtClean="0"/>
              <a:t>nuc</a:t>
            </a:r>
            <a:r>
              <a:rPr lang="en-US" baseline="0" dirty="0" smtClean="0"/>
              <a:t>. ; gamma rays from </a:t>
            </a:r>
            <a:r>
              <a:rPr lang="en-US" baseline="0" dirty="0" err="1" smtClean="0"/>
              <a:t>nuc</a:t>
            </a:r>
            <a:r>
              <a:rPr lang="en-US" baseline="0" dirty="0" smtClean="0"/>
              <a:t> (short time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20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radio gal and disc by </a:t>
            </a:r>
            <a:r>
              <a:rPr lang="en-US" dirty="0" err="1" smtClean="0"/>
              <a:t>grote</a:t>
            </a:r>
            <a:r>
              <a:rPr lang="en-US" dirty="0" smtClean="0"/>
              <a:t> </a:t>
            </a:r>
            <a:r>
              <a:rPr lang="en-US" dirty="0" err="1" smtClean="0"/>
              <a:t>reber</a:t>
            </a:r>
            <a:r>
              <a:rPr lang="en-US" dirty="0" smtClean="0"/>
              <a:t> 1939, 2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strongest radio source in sky,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27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optical gal disc 1826 in Australia, distance 10 M Lt </a:t>
            </a:r>
            <a:r>
              <a:rPr lang="en-US" dirty="0" err="1" smtClean="0"/>
              <a:t>yrs</a:t>
            </a:r>
            <a:r>
              <a:rPr lang="en-US" dirty="0" smtClean="0"/>
              <a:t>, closest</a:t>
            </a:r>
            <a:r>
              <a:rPr lang="en-US" baseline="0" dirty="0" smtClean="0"/>
              <a:t> rad gal, 5</a:t>
            </a:r>
            <a:r>
              <a:rPr lang="en-US" baseline="30000" dirty="0" smtClean="0"/>
              <a:t>th</a:t>
            </a:r>
            <a:r>
              <a:rPr lang="en-US" baseline="0" dirty="0" smtClean="0"/>
              <a:t> brightest gal in sky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D64F9-08F2-E642-980A-909BB847D400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42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16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33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17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53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biggest land structure, 20:200 vision</a:t>
            </a:r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18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386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425E6-D808-3048-8EDE-EBBD7D298D2B}" type="slidenum">
              <a:rPr lang="en-US" altLang="en-US" sz="1200">
                <a:solidFill>
                  <a:schemeClr val="tx1"/>
                </a:solidFill>
              </a:rPr>
              <a:pPr eaLnBrk="1" hangingPunct="1"/>
              <a:t>19</a:t>
            </a:fld>
            <a:endParaRPr lang="en-US" altLang="en-US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25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ont_graph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black">
          <a:xfrm>
            <a:off x="7757160" y="4880928"/>
            <a:ext cx="1371600" cy="23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800" dirty="0">
                <a:solidFill>
                  <a:schemeClr val="bg1"/>
                </a:solidFill>
              </a:rPr>
              <a:t>© 2015 IBM Corporation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3315956" y="1145512"/>
            <a:ext cx="4843306" cy="3456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3" name="Picture 2" descr="IBM_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6" y="163100"/>
            <a:ext cx="1000927" cy="558959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455418" y="2181225"/>
            <a:ext cx="4654062" cy="850337"/>
          </a:xfrm>
        </p:spPr>
        <p:txBody>
          <a:bodyPr anchor="b"/>
          <a:lstStyle>
            <a:lvl1pPr>
              <a:defRPr sz="2800">
                <a:solidFill>
                  <a:srgbClr val="FEC72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55418" y="3286666"/>
            <a:ext cx="4682637" cy="398094"/>
          </a:xfrm>
        </p:spPr>
        <p:txBody>
          <a:bodyPr anchor="b"/>
          <a:lstStyle>
            <a:lvl1pPr marL="0" indent="0">
              <a:buFont typeface="Wingdings" pitchFamily="2" charset="2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pic>
        <p:nvPicPr>
          <p:cNvPr id="8" name="Picture 7" descr="ibm-solutionsConnect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0668" y="1826686"/>
            <a:ext cx="4564381" cy="30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A6101-2974-B749-8BE4-65A190AA4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7663" y="445676"/>
            <a:ext cx="2171700" cy="40015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563" y="445676"/>
            <a:ext cx="6362700" cy="40015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ADE0F-CC9C-AC49-8616-0DB2CE23E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3" y="219075"/>
            <a:ext cx="8686800" cy="39498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AU" smtClean="0"/>
              <a:t>Click to edit Master title style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163824" y="1371600"/>
            <a:ext cx="5687845" cy="3086100"/>
          </a:xfrm>
        </p:spPr>
        <p:txBody>
          <a:bodyPr lIns="0" tIns="91440" bIns="0"/>
          <a:lstStyle>
            <a:lvl1pPr marL="0" indent="0">
              <a:lnSpc>
                <a:spcPts val="1300"/>
              </a:lnSpc>
              <a:spcBef>
                <a:spcPts val="1080"/>
              </a:spcBef>
              <a:buNone/>
              <a:defRPr sz="1200"/>
            </a:lvl1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329184" y="1371600"/>
            <a:ext cx="2743200" cy="30861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29CBAC5-D2FB-F240-B1AC-942B4B721F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637AD-053E-4349-A010-BB3733DDE7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89"/>
            <a:ext cx="7772400" cy="1021404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94"/>
            <a:ext cx="7772400" cy="112449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709E3-635F-0947-A41A-F154833222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563" y="1406812"/>
            <a:ext cx="4267200" cy="3040421"/>
          </a:xfrm>
        </p:spPr>
        <p:txBody>
          <a:bodyPr/>
          <a:lstStyle>
            <a:lvl1pPr marL="228600" indent="-228600">
              <a:defRPr sz="2400"/>
            </a:lvl1pPr>
            <a:lvl2pPr marL="571500" indent="-225425">
              <a:defRPr sz="2400"/>
            </a:lvl2pPr>
            <a:lvl3pPr marL="914400" indent="-231775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2163" y="1406812"/>
            <a:ext cx="4267200" cy="3040421"/>
          </a:xfrm>
        </p:spPr>
        <p:txBody>
          <a:bodyPr/>
          <a:lstStyle>
            <a:lvl1pPr marL="228600" indent="-228600">
              <a:defRPr sz="2400"/>
            </a:lvl1pPr>
            <a:lvl2pPr marL="571500" indent="-225425">
              <a:defRPr sz="2400"/>
            </a:lvl2pPr>
            <a:lvl3pPr marL="914400" indent="-231775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C7437F-E9BD-9045-9B4F-ED9EB8CCC3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1099"/>
            <a:ext cx="8229600" cy="651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459"/>
            <a:ext cx="4040188" cy="47898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0440"/>
            <a:ext cx="4040188" cy="2964293"/>
          </a:xfrm>
        </p:spPr>
        <p:txBody>
          <a:bodyPr/>
          <a:lstStyle>
            <a:lvl1pPr marL="228600" indent="-228600">
              <a:defRPr sz="2000"/>
            </a:lvl1pPr>
            <a:lvl2pPr marL="571500" indent="-225425">
              <a:defRPr sz="2000"/>
            </a:lvl2pPr>
            <a:lvl3pPr marL="914400" indent="-231775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459"/>
            <a:ext cx="4041775" cy="47898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0440"/>
            <a:ext cx="4041775" cy="2964293"/>
          </a:xfrm>
        </p:spPr>
        <p:txBody>
          <a:bodyPr/>
          <a:lstStyle>
            <a:lvl1pPr marL="228600" indent="-228600">
              <a:defRPr sz="2000"/>
            </a:lvl1pPr>
            <a:lvl2pPr marL="571500" indent="-225425">
              <a:defRPr sz="2000"/>
            </a:lvl2pPr>
            <a:lvl3pPr marL="914400" indent="-231775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86F68-37C9-694D-9EFC-06C5C8EB6B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BD71A-CBD1-B047-999B-8D2CDA10CC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9DC50-7298-7043-AF13-DDFA2BE2B7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464391"/>
            <a:ext cx="3008313" cy="61252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49165"/>
            <a:ext cx="5111750" cy="4145569"/>
          </a:xfrm>
        </p:spPr>
        <p:txBody>
          <a:bodyPr/>
          <a:lstStyle>
            <a:lvl1pPr marL="228600" indent="-228600">
              <a:defRPr sz="2800"/>
            </a:lvl1pPr>
            <a:lvl2pPr marL="571500" indent="-225425">
              <a:defRPr sz="2800"/>
            </a:lvl2pPr>
            <a:lvl3pPr marL="914400" indent="-231775"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917"/>
            <a:ext cx="3008313" cy="35178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8E85C5-57F2-AC45-8F85-023C2E314A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291"/>
            <a:ext cx="5486400" cy="42505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950"/>
            <a:ext cx="5486400" cy="30864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348"/>
            <a:ext cx="5486400" cy="6042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5F74E-157D-3842-9442-4E023719D0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3" y="1406525"/>
            <a:ext cx="86868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7" name="Line 4"/>
          <p:cNvSpPr>
            <a:spLocks noChangeShapeType="1"/>
          </p:cNvSpPr>
          <p:nvPr/>
        </p:nvSpPr>
        <p:spPr bwMode="auto">
          <a:xfrm flipV="1">
            <a:off x="274638" y="412750"/>
            <a:ext cx="8594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9" name="Rectangle 13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446088"/>
            <a:ext cx="7514474" cy="860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</a:t>
            </a:r>
            <a:r>
              <a:rPr lang="en-US" altLang="en-US" dirty="0" smtClean="0"/>
              <a:t>style</a:t>
            </a:r>
            <a:br>
              <a:rPr lang="en-US" altLang="en-US" dirty="0" smtClean="0"/>
            </a:br>
            <a:endParaRPr lang="en-US" altLang="en-US" dirty="0"/>
          </a:p>
        </p:txBody>
      </p:sp>
      <p:sp>
        <p:nvSpPr>
          <p:cNvPr id="1030" name="Text Box 46"/>
          <p:cNvSpPr txBox="1">
            <a:spLocks noChangeArrowheads="1"/>
          </p:cNvSpPr>
          <p:nvPr/>
        </p:nvSpPr>
        <p:spPr bwMode="auto">
          <a:xfrm>
            <a:off x="198438" y="103188"/>
            <a:ext cx="7769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0" bIns="0" anchor="b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900"/>
              </a:spcAft>
              <a:defRPr/>
            </a:pPr>
            <a:r>
              <a:rPr lang="en-US" sz="1000" smtClean="0">
                <a:solidFill>
                  <a:schemeClr val="tx1"/>
                </a:solidFill>
              </a:rPr>
              <a:t>Seize the Moment</a:t>
            </a:r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black">
          <a:xfrm>
            <a:off x="3886200" y="4924108"/>
            <a:ext cx="13716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800" dirty="0">
                <a:solidFill>
                  <a:schemeClr val="bg1"/>
                </a:solidFill>
              </a:rPr>
              <a:t>© 2015 IBM Corporation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8540306" y="4824069"/>
            <a:ext cx="658114" cy="3194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700">
                <a:solidFill>
                  <a:schemeClr val="bg1"/>
                </a:solidFill>
              </a:defRPr>
            </a:lvl1pPr>
          </a:lstStyle>
          <a:p>
            <a:fld id="{5FAA9A87-D6E6-4840-BFEB-621C13BBB8DA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 descr="IBM_S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536" y="163100"/>
            <a:ext cx="1000927" cy="5589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008AC0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50000"/>
        </a:spcBef>
        <a:spcAft>
          <a:spcPct val="0"/>
        </a:spcAft>
        <a:buClr>
          <a:srgbClr val="008AC0"/>
        </a:buClr>
        <a:buFont typeface="Wingdings" charset="2"/>
        <a:buChar char="§"/>
        <a:defRPr sz="16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509588" indent="-163513" algn="l" rtl="0" eaLnBrk="0" fontAlgn="base" hangingPunct="0">
        <a:spcBef>
          <a:spcPct val="0"/>
        </a:spcBef>
        <a:spcAft>
          <a:spcPct val="0"/>
        </a:spcAft>
        <a:buClr>
          <a:srgbClr val="008AC0"/>
        </a:buClr>
        <a:buFont typeface="Arial" charset="0"/>
        <a:buChar char="–"/>
        <a:defRPr sz="1600">
          <a:solidFill>
            <a:schemeClr val="bg1"/>
          </a:solidFill>
          <a:latin typeface="+mn-lt"/>
          <a:ea typeface="ＭＳ Ｐゴシック" charset="0"/>
        </a:defRPr>
      </a:lvl2pPr>
      <a:lvl3pPr marL="855663" indent="-173038" algn="l" rtl="0" eaLnBrk="0" fontAlgn="base" hangingPunct="0">
        <a:spcBef>
          <a:spcPct val="0"/>
        </a:spcBef>
        <a:spcAft>
          <a:spcPct val="0"/>
        </a:spcAft>
        <a:buClr>
          <a:srgbClr val="008AC0"/>
        </a:buClr>
        <a:buChar char="•"/>
        <a:defRPr sz="1600">
          <a:solidFill>
            <a:schemeClr val="bg1"/>
          </a:solidFill>
          <a:latin typeface="+mn-lt"/>
          <a:ea typeface="ＭＳ Ｐゴシック" charset="0"/>
        </a:defRPr>
      </a:lvl3pPr>
      <a:lvl4pPr marL="1203325" indent="-173038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defRPr sz="1600">
          <a:solidFill>
            <a:schemeClr val="bg1"/>
          </a:solidFill>
          <a:latin typeface="+mn-lt"/>
          <a:ea typeface="ＭＳ Ｐゴシック" charset="0"/>
        </a:defRPr>
      </a:lvl4pPr>
      <a:lvl5pPr marL="1539875" indent="-163513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ＭＳ Ｐゴシック" charset="0"/>
        </a:defRPr>
      </a:lvl5pPr>
      <a:lvl6pPr marL="19970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6pPr>
      <a:lvl7pPr marL="24542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7pPr>
      <a:lvl8pPr marL="29114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8pPr>
      <a:lvl9pPr marL="3368675" indent="-16351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em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gif"/><Relationship Id="rId4" Type="http://schemas.openxmlformats.org/officeDocument/2006/relationships/image" Target="../media/image8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315956" y="1145512"/>
            <a:ext cx="4843306" cy="345663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764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59797" y="2899228"/>
            <a:ext cx="6030913" cy="500203"/>
          </a:xfrm>
        </p:spPr>
        <p:txBody>
          <a:bodyPr/>
          <a:lstStyle/>
          <a:p>
            <a:pPr marL="0" marR="0">
              <a:lnSpc>
                <a:spcPts val="3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IBM Research and </a:t>
            </a: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b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Square </a:t>
            </a:r>
            <a:r>
              <a:rPr lang="en-US" sz="3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Kilometre</a:t>
            </a: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Array Radio Telescope Project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39620" y="3526975"/>
            <a:ext cx="6030913" cy="50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kern="0" dirty="0" smtClean="0">
                <a:ea typeface="ＭＳ Ｐゴシック" charset="-128"/>
              </a:rPr>
              <a:t>Bruce </a:t>
            </a:r>
            <a:r>
              <a:rPr lang="en-US" altLang="en-US" sz="2000" kern="0" dirty="0" err="1" smtClean="0">
                <a:ea typeface="ＭＳ Ｐゴシック" charset="-128"/>
              </a:rPr>
              <a:t>Elmegreen</a:t>
            </a:r>
            <a:r>
              <a:rPr lang="en-US" altLang="en-US" sz="2000" kern="0" dirty="0" smtClean="0">
                <a:ea typeface="ＭＳ Ｐゴシック" charset="-128"/>
              </a:rPr>
              <a:t>, PhD Astrophysics</a:t>
            </a:r>
          </a:p>
          <a:p>
            <a:pPr eaLnBrk="1" hangingPunct="1"/>
            <a:r>
              <a:rPr lang="en-US" altLang="en-US" sz="2000" i="1" kern="0" dirty="0" smtClean="0">
                <a:ea typeface="ＭＳ Ｐゴシック" charset="-128"/>
              </a:rPr>
              <a:t>IBM T.J. Watson Research Center</a:t>
            </a:r>
          </a:p>
        </p:txBody>
      </p:sp>
      <p:pic>
        <p:nvPicPr>
          <p:cNvPr id="10" name="Picture 9" descr="ibm-solutionsConnec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641" y="1653730"/>
            <a:ext cx="4564381" cy="305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B088A02C-3FD2-4439-8AC6-DD7ADEF83571}" type="slidenum">
              <a:rPr lang="en-US"/>
              <a:pPr algn="ctr">
                <a:defRPr/>
              </a:pPr>
              <a:t>10</a:t>
            </a:fld>
            <a:endParaRPr lang="en-US"/>
          </a:p>
        </p:txBody>
      </p:sp>
      <p:pic>
        <p:nvPicPr>
          <p:cNvPr id="4608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98" y="-7144"/>
            <a:ext cx="7217115" cy="512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297639" y="4692035"/>
            <a:ext cx="9028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bg1"/>
                </a:solidFill>
                <a:latin typeface="+mn-lt"/>
              </a:rPr>
              <a:t>JVLA/HST</a:t>
            </a:r>
            <a:endParaRPr lang="en-US" altLang="en-US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742" y="226219"/>
            <a:ext cx="124144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Hercules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163" y="2950340"/>
            <a:ext cx="3568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</a:rPr>
              <a:t>B</a:t>
            </a:r>
            <a:r>
              <a:rPr lang="en-US" sz="1400" dirty="0" smtClean="0">
                <a:solidFill>
                  <a:schemeClr val="bg1"/>
                </a:solidFill>
              </a:rPr>
              <a:t>rightest radio source </a:t>
            </a:r>
            <a:r>
              <a:rPr lang="en-US" sz="1400" dirty="0">
                <a:solidFill>
                  <a:schemeClr val="bg1"/>
                </a:solidFill>
              </a:rPr>
              <a:t>in the </a:t>
            </a:r>
            <a:r>
              <a:rPr lang="en-US" sz="1400" dirty="0" smtClean="0">
                <a:solidFill>
                  <a:schemeClr val="bg1"/>
                </a:solidFill>
              </a:rPr>
              <a:t>sky,</a:t>
            </a:r>
            <a:endParaRPr lang="en-US" sz="1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8AC0"/>
                </a:solidFill>
                <a:latin typeface="Arial"/>
                <a:cs typeface="Arial"/>
              </a:rPr>
              <a:t>1000x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 Milky Way mass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8AC0"/>
                </a:solidFill>
                <a:latin typeface="+mj-lt"/>
              </a:rPr>
              <a:t>4 Billion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Sun black hole in nucleus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R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adio jet is </a:t>
            </a:r>
            <a:r>
              <a:rPr lang="en-US" sz="1800" b="1" dirty="0" smtClean="0">
                <a:solidFill>
                  <a:srgbClr val="008AC0"/>
                </a:solidFill>
                <a:latin typeface="+mj-lt"/>
              </a:rPr>
              <a:t>1 Million light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years long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833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39286">
            <a:off x="2690813" y="254794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5"/>
          <p:cNvSpPr txBox="1">
            <a:spLocks noChangeArrowheads="1"/>
          </p:cNvSpPr>
          <p:nvPr/>
        </p:nvSpPr>
        <p:spPr bwMode="auto">
          <a:xfrm>
            <a:off x="3977878" y="820341"/>
            <a:ext cx="10311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  <a:latin typeface="+mn-lt"/>
              </a:rPr>
              <a:t>Jupiter!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7685" y="4791075"/>
            <a:ext cx="147989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NRAO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, de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Pater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9526232-A619-4435-B759-B7E9C140017B}" type="slidenum">
              <a:rPr lang="en-US"/>
              <a:pPr algn="ctr">
                <a:defRPr/>
              </a:pPr>
              <a:t>11</a:t>
            </a:fld>
            <a:endParaRPr lang="en-US"/>
          </a:p>
        </p:txBody>
      </p:sp>
      <p:sp>
        <p:nvSpPr>
          <p:cNvPr id="3" name="Rectangle 2"/>
          <p:cNvSpPr/>
          <p:nvPr/>
        </p:nvSpPr>
        <p:spPr bwMode="auto">
          <a:xfrm>
            <a:off x="3977878" y="4767263"/>
            <a:ext cx="1362076" cy="3762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5" name="Picture 4" descr="Jupi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00" y="1841500"/>
            <a:ext cx="1498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1"/>
          <a:stretch/>
        </p:blipFill>
        <p:spPr>
          <a:xfrm>
            <a:off x="2172518" y="619318"/>
            <a:ext cx="5028034" cy="4524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7684" y="125962"/>
            <a:ext cx="34093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Local Galactic Group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1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13</a:t>
            </a:fld>
            <a:endParaRPr lang="en-US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1873972" y="451367"/>
            <a:ext cx="5559532" cy="4545175"/>
            <a:chOff x="1622880" y="493356"/>
            <a:chExt cx="6008915" cy="491256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2" b="8343"/>
            <a:stretch/>
          </p:blipFill>
          <p:spPr>
            <a:xfrm>
              <a:off x="1622880" y="493356"/>
              <a:ext cx="6008915" cy="4912567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 bwMode="auto">
            <a:xfrm>
              <a:off x="4426857" y="4252685"/>
              <a:ext cx="667657" cy="27577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2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17684" y="136459"/>
            <a:ext cx="34093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chemeClr val="bg1"/>
                </a:solidFill>
              </a:rPr>
              <a:t>Local Galactic Group</a:t>
            </a:r>
            <a:endParaRPr lang="en-US" sz="2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3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48" y="-1682957"/>
            <a:ext cx="12386553" cy="86672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50508" y="6510059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Bernhard </a:t>
            </a:r>
            <a:r>
              <a:rPr lang="en-US" sz="1200" dirty="0" err="1">
                <a:solidFill>
                  <a:schemeClr val="bg1"/>
                </a:solidFill>
              </a:rPr>
              <a:t>Hubl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5337" y="499835"/>
            <a:ext cx="2848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1"/>
                </a:solidFill>
              </a:rPr>
              <a:t>Dwarf </a:t>
            </a:r>
            <a:r>
              <a:rPr lang="en-US" sz="1800" b="1" dirty="0">
                <a:solidFill>
                  <a:schemeClr val="bg1"/>
                </a:solidFill>
              </a:rPr>
              <a:t>galaxy IC </a:t>
            </a:r>
            <a:r>
              <a:rPr lang="en-US" sz="1800" b="1" dirty="0" smtClean="0">
                <a:solidFill>
                  <a:schemeClr val="bg1"/>
                </a:solidFill>
              </a:rPr>
              <a:t>1613</a:t>
            </a:r>
          </a:p>
          <a:p>
            <a:pPr algn="ctr"/>
            <a:r>
              <a:rPr lang="en-US" sz="1800" b="1" dirty="0" smtClean="0">
                <a:solidFill>
                  <a:srgbClr val="FEC721"/>
                </a:solidFill>
              </a:rPr>
              <a:t>2.4 million </a:t>
            </a:r>
            <a:r>
              <a:rPr lang="en-US" sz="1600" dirty="0" smtClean="0">
                <a:solidFill>
                  <a:schemeClr val="bg1"/>
                </a:solidFill>
              </a:rPr>
              <a:t>light years away</a:t>
            </a:r>
          </a:p>
          <a:p>
            <a:pPr algn="ctr"/>
            <a:r>
              <a:rPr lang="en-US" sz="1800" b="1" dirty="0" smtClean="0">
                <a:solidFill>
                  <a:srgbClr val="008AC0"/>
                </a:solidFill>
              </a:rPr>
              <a:t>0.1% </a:t>
            </a:r>
            <a:r>
              <a:rPr lang="en-US" sz="1600" dirty="0" smtClean="0">
                <a:solidFill>
                  <a:schemeClr val="bg1"/>
                </a:solidFill>
              </a:rPr>
              <a:t>the Milky Way mass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0"/>
            <a:ext cx="5143500" cy="51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4636" y="237412"/>
            <a:ext cx="34916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IC 1613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red = hydrogen gas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observed with the JVLA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868" y="1863360"/>
            <a:ext cx="287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Strong winds and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supernovae from massive stars rip apart the gas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94270" y="3343715"/>
            <a:ext cx="2469838" cy="1329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7" name="Picture 2" descr="http://hyperphysics.phy-astr.gsu.edu/hbase/quantum/imgqua/h21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6" y="3421335"/>
            <a:ext cx="24352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39448" y="4779217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Hunter et al. 2012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89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328053"/>
            <a:ext cx="3110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Extreme Sensitivity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6" y="1854056"/>
            <a:ext cx="8785236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energy of one photon of light from hydrogen </a:t>
            </a:r>
            <a:r>
              <a:rPr lang="en-US" altLang="en-US" sz="1800" b="1" kern="0" dirty="0" smtClean="0">
                <a:solidFill>
                  <a:srgbClr val="A40063"/>
                </a:solidFill>
                <a:ea typeface="ＭＳ Ｐゴシック" charset="-128"/>
              </a:rPr>
              <a:t>is 20% </a:t>
            </a:r>
            <a:r>
              <a:rPr lang="en-US" altLang="en-US" sz="1400" kern="0" dirty="0" smtClean="0">
                <a:ea typeface="ＭＳ Ｐゴシック" charset="-128"/>
              </a:rPr>
              <a:t>that of a water molecule falling in a rain drop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total energy of all the light from hydrogen in IC 1613 collected by all 27 dishes (25 m diameter each) of the JVLA in </a:t>
            </a:r>
            <a:r>
              <a:rPr lang="en-US" altLang="en-US" sz="1800" b="1" kern="0" dirty="0" smtClean="0">
                <a:solidFill>
                  <a:srgbClr val="FEC721"/>
                </a:solidFill>
                <a:ea typeface="ＭＳ Ｐゴシック" charset="-128"/>
              </a:rPr>
              <a:t>8 hours </a:t>
            </a:r>
            <a:r>
              <a:rPr lang="en-US" altLang="en-US" sz="1800" b="1" kern="0" dirty="0" smtClean="0">
                <a:solidFill>
                  <a:srgbClr val="159E91"/>
                </a:solidFill>
                <a:ea typeface="ＭＳ Ｐゴシック" charset="-128"/>
              </a:rPr>
              <a:t>is one-millionth</a:t>
            </a:r>
            <a:r>
              <a:rPr lang="en-US" altLang="en-US" sz="1400" kern="0" dirty="0" smtClean="0">
                <a:ea typeface="ＭＳ Ｐゴシック" charset="-128"/>
              </a:rPr>
              <a:t> the energy of a single mosquito flying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948" y="3396342"/>
            <a:ext cx="2058609" cy="154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24712" y="4694078"/>
            <a:ext cx="489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JVLA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3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008560"/>
            <a:ext cx="2201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Blurry vision: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079" y="2228015"/>
            <a:ext cx="848834" cy="848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639" y="1687035"/>
            <a:ext cx="2385961" cy="134348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5820496" y="2228015"/>
            <a:ext cx="914400" cy="9144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820496" y="2228015"/>
            <a:ext cx="2133682" cy="23975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4" idx="2"/>
          </p:cNvCxnSpPr>
          <p:nvPr/>
        </p:nvCxnSpPr>
        <p:spPr bwMode="auto">
          <a:xfrm flipV="1">
            <a:off x="5820496" y="2467774"/>
            <a:ext cx="2133682" cy="60907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1"/>
          <a:stretch/>
        </p:blipFill>
        <p:spPr>
          <a:xfrm>
            <a:off x="6388181" y="3526971"/>
            <a:ext cx="2332822" cy="133311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6351639" y="3228914"/>
            <a:ext cx="1181963" cy="25241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large size of a radio wave makes everything look blurry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Angular resolution = wavelength / diameter of aperture</a:t>
            </a:r>
            <a:endParaRPr lang="en-US" altLang="en-US" sz="1400" kern="0" dirty="0">
              <a:ea typeface="ＭＳ Ｐゴシック" charset="-128"/>
            </a:endParaRP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your eye: 40 arc seconds (10 cent piece at 100 meters)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/>
            </a:r>
            <a:b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</a:b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Hubble space telescope: 0.05 </a:t>
            </a:r>
            <a:r>
              <a:rPr lang="en-US" altLang="en-US" sz="1400" kern="0" dirty="0" err="1" smtClean="0">
                <a:solidFill>
                  <a:schemeClr val="bg1"/>
                </a:solidFill>
                <a:ea typeface="ＭＳ Ｐゴシック" charset="-128"/>
              </a:rPr>
              <a:t>arcsecond</a:t>
            </a: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 … you could read this sign from Sydney: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61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008560"/>
            <a:ext cx="2167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Blurry vision: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The Green Bank Telescope, 100 meter diameter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Resolution for 21 cm waves: 430 arc seconds</a:t>
            </a: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 smtClean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21" name="Picture 5" descr="telescopes-18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60" y="724837"/>
            <a:ext cx="3668617" cy="27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86" y="3196345"/>
            <a:ext cx="2385961" cy="13434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4062">
            <a:off x="849609" y="3528584"/>
            <a:ext cx="1066500" cy="679005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 bwMode="auto">
          <a:xfrm>
            <a:off x="1684087" y="3433718"/>
            <a:ext cx="2480289" cy="532354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1179044" y="3966072"/>
            <a:ext cx="2985332" cy="319489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5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437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Thinking about The Numbers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008560"/>
            <a:ext cx="5846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An interferometer sharpens the image: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46235" y="1534563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400" kern="0" dirty="0">
              <a:solidFill>
                <a:schemeClr val="bg1"/>
              </a:solidFill>
              <a:ea typeface="ＭＳ Ｐゴシック" charset="-128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99" y="1753948"/>
            <a:ext cx="3365518" cy="252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95" y="2261160"/>
            <a:ext cx="3338628" cy="25023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25113" y="2121714"/>
            <a:ext cx="649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40”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17176" y="1839507"/>
            <a:ext cx="885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0.005”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2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13672" y="4582716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45406" y="386953"/>
            <a:ext cx="2269259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250" b="1" dirty="0" smtClean="0">
                <a:solidFill>
                  <a:schemeClr val="bg1"/>
                </a:solidFill>
                <a:latin typeface="+mj-lt"/>
              </a:rPr>
              <a:t>optical sky</a:t>
            </a:r>
            <a:endParaRPr lang="en-US" sz="225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019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5094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SKA: The Square Kilometer Array</a:t>
            </a:r>
            <a:endParaRPr lang="en-US" alt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422" y="1328053"/>
            <a:ext cx="2337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What we need: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5" y="1854056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ea typeface="ＭＳ Ｐゴシック" charset="-128"/>
              </a:rPr>
              <a:t>A square kilometer of collecting area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2700 dishes in Africa for centimeter wavelength signals (~ 1 </a:t>
            </a:r>
            <a:r>
              <a:rPr lang="en-US" altLang="en-US" sz="1400" kern="0" dirty="0" err="1" smtClean="0">
                <a:solidFill>
                  <a:schemeClr val="bg1"/>
                </a:solidFill>
                <a:ea typeface="ＭＳ Ｐゴシック" charset="-128"/>
              </a:rPr>
              <a:t>Ghz</a:t>
            </a: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)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100 dishes with 200 receivers each in Australia for wide field imaging at centimeter wavelengths </a:t>
            </a: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smtClean="0">
                <a:solidFill>
                  <a:schemeClr val="bg1"/>
                </a:solidFill>
                <a:ea typeface="ＭＳ Ｐゴシック" charset="-128"/>
              </a:rPr>
              <a:t>1 Million dipole detectors in Western Australia for meter wavelengths (0.2 GHz)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Petabit</a:t>
            </a:r>
            <a:r>
              <a:rPr lang="en-US" altLang="en-US" sz="1400" kern="0" dirty="0" smtClean="0">
                <a:ea typeface="ＭＳ Ｐゴシック" charset="-128"/>
              </a:rPr>
              <a:t>/second data rates from the telescopes into the computers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Exaflop</a:t>
            </a:r>
            <a:r>
              <a:rPr lang="en-US" altLang="en-US" sz="1400" kern="0" dirty="0" smtClean="0">
                <a:ea typeface="ＭＳ Ｐゴシック" charset="-128"/>
              </a:rPr>
              <a:t> processing 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kern="0" dirty="0" err="1" smtClean="0">
                <a:ea typeface="ＭＳ Ｐゴシック" charset="-128"/>
              </a:rPr>
              <a:t>ExaBytes</a:t>
            </a:r>
            <a:r>
              <a:rPr lang="en-US" altLang="en-US" sz="1400" kern="0" dirty="0" smtClean="0">
                <a:ea typeface="ＭＳ Ｐゴシック" charset="-128"/>
              </a:rPr>
              <a:t>/year archiving</a:t>
            </a:r>
          </a:p>
        </p:txBody>
      </p:sp>
      <p:pic>
        <p:nvPicPr>
          <p:cNvPr id="6" name="Picture 7" descr="SouthAfrica.tiff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8"/>
          <a:stretch>
            <a:fillRect/>
          </a:stretch>
        </p:blipFill>
        <p:spPr bwMode="auto">
          <a:xfrm>
            <a:off x="5094664" y="859439"/>
            <a:ext cx="1557507" cy="1299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27"/>
          <p:cNvSpPr>
            <a:spLocks noChangeArrowheads="1"/>
          </p:cNvSpPr>
          <p:nvPr/>
        </p:nvSpPr>
        <p:spPr bwMode="auto">
          <a:xfrm>
            <a:off x="5644533" y="1310916"/>
            <a:ext cx="320278" cy="296466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Antique Olive"/>
              <a:cs typeface="Arial" panose="020B0604020202020204" pitchFamily="34" charset="0"/>
            </a:endParaRPr>
          </a:p>
        </p:txBody>
      </p:sp>
      <p:pic>
        <p:nvPicPr>
          <p:cNvPr id="8" name="Picture 9" descr="Australia.tiff                                                 001A1C85Macintosh HD                   BE173C58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56" y="859439"/>
            <a:ext cx="1593132" cy="129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6828173" y="1387729"/>
            <a:ext cx="334565" cy="296465"/>
          </a:xfrm>
          <a:prstGeom prst="ellips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Antique Oliv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2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30" y="1"/>
            <a:ext cx="498791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22048" y="3063241"/>
            <a:ext cx="18469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sensitivity doubles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every 3 years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err="1" smtClean="0">
                <a:solidFill>
                  <a:schemeClr val="tx1"/>
                </a:solidFill>
              </a:rPr>
              <a:t>Ekers</a:t>
            </a:r>
            <a:r>
              <a:rPr lang="en-US" sz="1600" dirty="0" smtClean="0">
                <a:solidFill>
                  <a:schemeClr val="tx1"/>
                </a:solidFill>
              </a:rPr>
              <a:t> 2012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" y="601028"/>
            <a:ext cx="2720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Evolution toward SKA is </a:t>
            </a:r>
            <a:r>
              <a:rPr lang="en-US" sz="2000" i="1" dirty="0" smtClean="0">
                <a:solidFill>
                  <a:schemeClr val="bg1"/>
                </a:solidFill>
              </a:rPr>
              <a:t>natural…</a:t>
            </a:r>
          </a:p>
          <a:p>
            <a:endParaRPr lang="en-US" sz="2000" i="1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it follows the curve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"/>
            <a:ext cx="9144000" cy="52589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05" y="440871"/>
            <a:ext cx="4673916" cy="3925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284" y="4475001"/>
            <a:ext cx="1591056" cy="1676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205344" y="1754622"/>
            <a:ext cx="2886891" cy="444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74" y="0"/>
            <a:ext cx="5703026" cy="2157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767" y="2319266"/>
            <a:ext cx="1612867" cy="1925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73365" y="440613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Prof. Richard </a:t>
            </a:r>
            <a:r>
              <a:rPr lang="en-US" sz="1600" dirty="0" err="1" smtClean="0">
                <a:solidFill>
                  <a:schemeClr val="tx1"/>
                </a:solidFill>
              </a:rPr>
              <a:t>Schilizzi</a:t>
            </a:r>
            <a:r>
              <a:rPr lang="en-US" sz="1600" dirty="0" smtClean="0">
                <a:solidFill>
                  <a:schemeClr val="tx1"/>
                </a:solidFill>
              </a:rPr>
              <a:t> Dir. SKA 2003-2011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9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6BCB771C-5D40-4DA5-B953-C460CF2A8B0A}" type="slidenum">
              <a:rPr lang="en-US"/>
              <a:pPr algn="ctr">
                <a:defRPr/>
              </a:pPr>
              <a:t>23</a:t>
            </a:fld>
            <a:endParaRPr lang="en-US"/>
          </a:p>
        </p:txBody>
      </p:sp>
      <p:pic>
        <p:nvPicPr>
          <p:cNvPr id="73731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277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537" y="2157412"/>
            <a:ext cx="5000625" cy="29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585" y="3450401"/>
            <a:ext cx="22942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ASTRON, 2005 …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Netherlands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"/>
          <p:cNvGrpSpPr/>
          <p:nvPr/>
        </p:nvGrpSpPr>
        <p:grpSpPr>
          <a:xfrm>
            <a:off x="1996679" y="667662"/>
            <a:ext cx="5092303" cy="2161268"/>
            <a:chOff x="1996679" y="2509066"/>
            <a:chExt cx="5092303" cy="319861"/>
          </a:xfrm>
        </p:grpSpPr>
        <p:sp>
          <p:nvSpPr>
            <p:cNvPr id="23" name="Freeform 22"/>
            <p:cNvSpPr/>
            <p:nvPr/>
          </p:nvSpPr>
          <p:spPr bwMode="auto">
            <a:xfrm>
              <a:off x="5439966" y="2509066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997179" y="2523353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4282679" y="2523353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839891" y="253764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153966" y="2523353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3711179" y="253764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996679" y="253764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553891" y="2551928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22750" y="3960019"/>
            <a:ext cx="5305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Dipole array sums signals with chosen time delay to select pointing in the sky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990874" y="3456216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282679" y="469107"/>
            <a:ext cx="1539478" cy="2588419"/>
          </a:xfrm>
          <a:prstGeom prst="straightConnector1">
            <a:avLst/>
          </a:prstGeom>
          <a:ln w="76200">
            <a:solidFill>
              <a:srgbClr val="EA4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88" name="TextBox 1"/>
          <p:cNvSpPr txBox="1">
            <a:spLocks noChangeArrowheads="1"/>
          </p:cNvSpPr>
          <p:nvPr/>
        </p:nvSpPr>
        <p:spPr bwMode="auto">
          <a:xfrm>
            <a:off x="5559029" y="132160"/>
            <a:ext cx="159530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rgbClr val="EA4235"/>
                </a:solidFill>
                <a:latin typeface="Arial"/>
                <a:cs typeface="Arial"/>
              </a:rPr>
              <a:t>Look this way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21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5790" name="Group 2"/>
          <p:cNvGrpSpPr>
            <a:grpSpLocks/>
          </p:cNvGrpSpPr>
          <p:nvPr/>
        </p:nvGrpSpPr>
        <p:grpSpPr bwMode="auto">
          <a:xfrm>
            <a:off x="1287066" y="711770"/>
            <a:ext cx="5092303" cy="2117158"/>
            <a:chOff x="191756" y="3345418"/>
            <a:chExt cx="6789737" cy="426482"/>
          </a:xfrm>
        </p:grpSpPr>
        <p:sp>
          <p:nvSpPr>
            <p:cNvPr id="23" name="Freeform 22"/>
            <p:cNvSpPr/>
            <p:nvPr/>
          </p:nvSpPr>
          <p:spPr bwMode="auto">
            <a:xfrm flipH="1">
              <a:off x="934707" y="3345418"/>
              <a:ext cx="1455737" cy="369332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 flipH="1">
              <a:off x="19175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 flipH="1">
              <a:off x="247775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 flipH="1">
              <a:off x="1734807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 flipH="1">
              <a:off x="3982706" y="33644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 flipH="1">
              <a:off x="3239756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 flipH="1">
              <a:off x="5525756" y="338351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 flipH="1">
              <a:off x="4782806" y="3402569"/>
              <a:ext cx="1455737" cy="369331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>
          <a:xfrm flipH="1" flipV="1">
            <a:off x="2728913" y="469107"/>
            <a:ext cx="1553766" cy="2588419"/>
          </a:xfrm>
          <a:prstGeom prst="straightConnector1">
            <a:avLst/>
          </a:prstGeom>
          <a:ln w="76200">
            <a:solidFill>
              <a:srgbClr val="008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805" name="TextBox 38"/>
          <p:cNvSpPr txBox="1">
            <a:spLocks noChangeArrowheads="1"/>
          </p:cNvSpPr>
          <p:nvPr/>
        </p:nvSpPr>
        <p:spPr bwMode="auto">
          <a:xfrm>
            <a:off x="1949054" y="77391"/>
            <a:ext cx="159530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rgbClr val="1279B1"/>
                </a:solidFill>
                <a:latin typeface="Arial"/>
                <a:cs typeface="Arial"/>
              </a:rPr>
              <a:t>Look this way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990874" y="3456216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63" name="Straight Connector 62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0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159E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70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159E9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922750" y="3960019"/>
            <a:ext cx="53053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Sum differently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3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2082404" y="3960019"/>
            <a:ext cx="434935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Sum both ways at the same time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87066" y="696449"/>
            <a:ext cx="5801916" cy="2132484"/>
            <a:chOff x="1287066" y="2509061"/>
            <a:chExt cx="5801916" cy="319863"/>
          </a:xfrm>
        </p:grpSpPr>
        <p:sp>
          <p:nvSpPr>
            <p:cNvPr id="23" name="Freeform 22"/>
            <p:cNvSpPr/>
            <p:nvPr/>
          </p:nvSpPr>
          <p:spPr bwMode="auto">
            <a:xfrm>
              <a:off x="5439966" y="2509062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5997179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4282679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839891" y="2537637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153966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3711179" y="2537637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996679" y="2537637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2553891" y="2551924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EA4235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 flipH="1">
              <a:off x="1844279" y="2509061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flipH="1">
              <a:off x="1287066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H="1">
              <a:off x="3001566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 flipH="1">
              <a:off x="2444354" y="2537637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 flipH="1">
              <a:off x="4130279" y="2523349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 flipH="1">
              <a:off x="3573066" y="2537637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 flipH="1">
              <a:off x="5287566" y="2537638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 flipH="1">
              <a:off x="4730354" y="2551925"/>
              <a:ext cx="1091803" cy="276999"/>
            </a:xfrm>
            <a:custGeom>
              <a:avLst/>
              <a:gdLst>
                <a:gd name="connsiteX0" fmla="*/ 1280953 w 1455108"/>
                <a:gd name="connsiteY0" fmla="*/ 0 h 2876550"/>
                <a:gd name="connsiteX1" fmla="*/ 1433353 w 1455108"/>
                <a:gd name="connsiteY1" fmla="*/ 552450 h 2876550"/>
                <a:gd name="connsiteX2" fmla="*/ 861853 w 1455108"/>
                <a:gd name="connsiteY2" fmla="*/ 685800 h 2876550"/>
                <a:gd name="connsiteX3" fmla="*/ 1090453 w 1455108"/>
                <a:gd name="connsiteY3" fmla="*/ 1162050 h 2876550"/>
                <a:gd name="connsiteX4" fmla="*/ 557053 w 1455108"/>
                <a:gd name="connsiteY4" fmla="*/ 1295400 h 2876550"/>
                <a:gd name="connsiteX5" fmla="*/ 823753 w 1455108"/>
                <a:gd name="connsiteY5" fmla="*/ 1752600 h 2876550"/>
                <a:gd name="connsiteX6" fmla="*/ 290353 w 1455108"/>
                <a:gd name="connsiteY6" fmla="*/ 1847850 h 2876550"/>
                <a:gd name="connsiteX7" fmla="*/ 518953 w 1455108"/>
                <a:gd name="connsiteY7" fmla="*/ 2324100 h 2876550"/>
                <a:gd name="connsiteX8" fmla="*/ 4603 w 1455108"/>
                <a:gd name="connsiteY8" fmla="*/ 2438400 h 2876550"/>
                <a:gd name="connsiteX9" fmla="*/ 309403 w 1455108"/>
                <a:gd name="connsiteY9" fmla="*/ 287655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55108" h="2876550">
                  <a:moveTo>
                    <a:pt x="1280953" y="0"/>
                  </a:moveTo>
                  <a:cubicBezTo>
                    <a:pt x="1392078" y="219075"/>
                    <a:pt x="1503203" y="438150"/>
                    <a:pt x="1433353" y="552450"/>
                  </a:cubicBezTo>
                  <a:cubicBezTo>
                    <a:pt x="1363503" y="666750"/>
                    <a:pt x="919003" y="584200"/>
                    <a:pt x="861853" y="685800"/>
                  </a:cubicBezTo>
                  <a:cubicBezTo>
                    <a:pt x="804703" y="787400"/>
                    <a:pt x="1141253" y="1060450"/>
                    <a:pt x="1090453" y="1162050"/>
                  </a:cubicBezTo>
                  <a:cubicBezTo>
                    <a:pt x="1039653" y="1263650"/>
                    <a:pt x="601503" y="1196975"/>
                    <a:pt x="557053" y="1295400"/>
                  </a:cubicBezTo>
                  <a:cubicBezTo>
                    <a:pt x="512603" y="1393825"/>
                    <a:pt x="868203" y="1660525"/>
                    <a:pt x="823753" y="1752600"/>
                  </a:cubicBezTo>
                  <a:cubicBezTo>
                    <a:pt x="779303" y="1844675"/>
                    <a:pt x="341153" y="1752600"/>
                    <a:pt x="290353" y="1847850"/>
                  </a:cubicBezTo>
                  <a:cubicBezTo>
                    <a:pt x="239553" y="1943100"/>
                    <a:pt x="566578" y="2225675"/>
                    <a:pt x="518953" y="2324100"/>
                  </a:cubicBezTo>
                  <a:cubicBezTo>
                    <a:pt x="471328" y="2422525"/>
                    <a:pt x="39528" y="2346325"/>
                    <a:pt x="4603" y="2438400"/>
                  </a:cubicBezTo>
                  <a:cubicBezTo>
                    <a:pt x="-30322" y="2530475"/>
                    <a:pt x="139540" y="2703512"/>
                    <a:pt x="309403" y="2876550"/>
                  </a:cubicBezTo>
                </a:path>
              </a:pathLst>
            </a:custGeom>
            <a:ln>
              <a:solidFill>
                <a:srgbClr val="008AC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b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49610"/>
                </a:solidFill>
                <a:latin typeface="Verdana" pitchFamily="34" charset="0"/>
                <a:cs typeface="Arial" charset="0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 flipV="1">
            <a:off x="2728913" y="469107"/>
            <a:ext cx="1553766" cy="2588419"/>
          </a:xfrm>
          <a:prstGeom prst="straightConnector1">
            <a:avLst/>
          </a:prstGeom>
          <a:ln w="76200">
            <a:solidFill>
              <a:srgbClr val="008A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282679" y="469107"/>
            <a:ext cx="1539478" cy="2588419"/>
          </a:xfrm>
          <a:prstGeom prst="straightConnector1">
            <a:avLst/>
          </a:prstGeom>
          <a:ln w="76200">
            <a:solidFill>
              <a:srgbClr val="EA42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45" name="TextBox 52"/>
          <p:cNvSpPr txBox="1">
            <a:spLocks noChangeArrowheads="1"/>
          </p:cNvSpPr>
          <p:nvPr/>
        </p:nvSpPr>
        <p:spPr bwMode="auto">
          <a:xfrm>
            <a:off x="5559029" y="132160"/>
            <a:ext cx="159530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rgbClr val="EA4235"/>
                </a:solidFill>
                <a:latin typeface="Arial"/>
                <a:cs typeface="Arial"/>
              </a:rPr>
              <a:t>Look this way</a:t>
            </a:r>
          </a:p>
        </p:txBody>
      </p:sp>
      <p:sp>
        <p:nvSpPr>
          <p:cNvPr id="76846" name="TextBox 53"/>
          <p:cNvSpPr txBox="1">
            <a:spLocks noChangeArrowheads="1"/>
          </p:cNvSpPr>
          <p:nvPr/>
        </p:nvSpPr>
        <p:spPr bwMode="auto">
          <a:xfrm>
            <a:off x="1949054" y="77391"/>
            <a:ext cx="1595309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50" b="1" dirty="0">
                <a:solidFill>
                  <a:srgbClr val="14A4D0"/>
                </a:solidFill>
                <a:latin typeface="Arial"/>
                <a:cs typeface="Arial"/>
              </a:rPr>
              <a:t>Look this way</a:t>
            </a:r>
          </a:p>
        </p:txBody>
      </p:sp>
      <p:cxnSp>
        <p:nvCxnSpPr>
          <p:cNvPr id="54" name="Straight Connector 53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V="1">
            <a:off x="2743200" y="3071812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 flipV="1">
            <a:off x="2486025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flipH="1" flipV="1">
            <a:off x="2743200" y="3071812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36861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flipV="1">
            <a:off x="34290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H="1" flipV="1">
            <a:off x="36861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flipV="1">
            <a:off x="4643438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 flipV="1">
            <a:off x="4386263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flipH="1" flipV="1">
            <a:off x="4643438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 flipV="1">
            <a:off x="5629275" y="3057525"/>
            <a:ext cx="0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flipV="1">
            <a:off x="5372100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 flipH="1" flipV="1">
            <a:off x="5629275" y="3057525"/>
            <a:ext cx="257175" cy="5000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TextBox 77"/>
          <p:cNvSpPr txBox="1"/>
          <p:nvPr/>
        </p:nvSpPr>
        <p:spPr>
          <a:xfrm>
            <a:off x="4990874" y="3456216"/>
            <a:ext cx="35137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159E9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rgbClr val="159E91"/>
                </a:solidFill>
                <a:latin typeface="+mj-lt"/>
              </a:rPr>
              <a:t>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05036" y="3441929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047774" y="3427641"/>
            <a:ext cx="34496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Symbol" panose="05050102010706020507" pitchFamily="18" charset="2"/>
              </a:rPr>
              <a:t>D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t</a:t>
            </a:r>
          </a:p>
        </p:txBody>
      </p:sp>
      <p:cxnSp>
        <p:nvCxnSpPr>
          <p:cNvPr id="81" name="Straight Connector 80"/>
          <p:cNvCxnSpPr/>
          <p:nvPr/>
        </p:nvCxnSpPr>
        <p:spPr bwMode="auto">
          <a:xfrm flipH="1">
            <a:off x="5272087" y="3686175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2" name="Oval 39"/>
          <p:cNvSpPr>
            <a:spLocks noChangeArrowheads="1"/>
          </p:cNvSpPr>
          <p:nvPr/>
        </p:nvSpPr>
        <p:spPr bwMode="auto">
          <a:xfrm>
            <a:off x="5029200" y="3410963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49610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 flipH="1">
            <a:off x="4672012" y="3671888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 bwMode="auto">
          <a:xfrm flipH="1">
            <a:off x="4286250" y="3671888"/>
            <a:ext cx="385763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5" name="Oval 42"/>
          <p:cNvSpPr>
            <a:spLocks noChangeArrowheads="1"/>
          </p:cNvSpPr>
          <p:nvPr/>
        </p:nvSpPr>
        <p:spPr bwMode="auto">
          <a:xfrm>
            <a:off x="4043362" y="3396675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159E9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Connector 85"/>
          <p:cNvCxnSpPr/>
          <p:nvPr/>
        </p:nvCxnSpPr>
        <p:spPr bwMode="auto">
          <a:xfrm flipH="1">
            <a:off x="3686175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flipH="1">
            <a:off x="3328987" y="3657600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Oval 45"/>
          <p:cNvSpPr>
            <a:spLocks noChangeArrowheads="1"/>
          </p:cNvSpPr>
          <p:nvPr/>
        </p:nvSpPr>
        <p:spPr bwMode="auto">
          <a:xfrm>
            <a:off x="3086100" y="3382388"/>
            <a:ext cx="242888" cy="38951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159E9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Connector 88"/>
          <p:cNvCxnSpPr/>
          <p:nvPr/>
        </p:nvCxnSpPr>
        <p:spPr bwMode="auto">
          <a:xfrm flipH="1">
            <a:off x="2728912" y="3643313"/>
            <a:ext cx="357188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8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BM_ASTRON_Press_Release_firstBG2-23-2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/>
          <a:stretch/>
        </p:blipFill>
        <p:spPr bwMode="auto">
          <a:xfrm>
            <a:off x="84463" y="94472"/>
            <a:ext cx="5314950" cy="266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3" descr="IBM_ASTRON_Press_Release_firstBG2-23-2004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97" y="2181099"/>
            <a:ext cx="40767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Oval 4"/>
          <p:cNvSpPr>
            <a:spLocks noChangeArrowheads="1"/>
          </p:cNvSpPr>
          <p:nvPr/>
        </p:nvSpPr>
        <p:spPr bwMode="auto">
          <a:xfrm>
            <a:off x="3517824" y="4570381"/>
            <a:ext cx="2743200" cy="457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85645" y="1708479"/>
            <a:ext cx="196310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#6 Top 500, 2005</a:t>
            </a:r>
          </a:p>
        </p:txBody>
      </p:sp>
      <p:pic>
        <p:nvPicPr>
          <p:cNvPr id="6" name="Picture 2" descr="Groningen018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525" y="2172866"/>
            <a:ext cx="1962905" cy="29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06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94" y="1"/>
            <a:ext cx="409396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28" y="722814"/>
            <a:ext cx="2491740" cy="4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4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294" y="1"/>
            <a:ext cx="4093966" cy="5143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 flipH="1" flipV="1">
            <a:off x="320040" y="1660777"/>
            <a:ext cx="2439293" cy="466348"/>
          </a:xfrm>
          <a:prstGeom prst="line">
            <a:avLst/>
          </a:prstGeom>
          <a:noFill/>
          <a:ln w="38100" cap="flat" cmpd="sng" algn="ctr">
            <a:solidFill>
              <a:srgbClr val="EA42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6330194" y="1660777"/>
            <a:ext cx="2210112" cy="466347"/>
          </a:xfrm>
          <a:prstGeom prst="line">
            <a:avLst/>
          </a:prstGeom>
          <a:noFill/>
          <a:ln w="38100" cap="flat" cmpd="sng" algn="ctr">
            <a:solidFill>
              <a:srgbClr val="EA42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0" y="820942"/>
            <a:ext cx="9144000" cy="7964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5" y="921525"/>
            <a:ext cx="8972490" cy="57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3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201172" y="4697016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45406" y="386953"/>
            <a:ext cx="3439482" cy="4385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 smtClean="0">
                <a:solidFill>
                  <a:schemeClr val="bg1"/>
                </a:solidFill>
                <a:latin typeface="+mj-lt"/>
              </a:rPr>
              <a:t>oops… </a:t>
            </a:r>
            <a:r>
              <a:rPr lang="en-US" sz="2250" b="1" i="1" dirty="0" smtClean="0">
                <a:solidFill>
                  <a:schemeClr val="bg1"/>
                </a:solidFill>
                <a:latin typeface="+mj-lt"/>
              </a:rPr>
              <a:t>your</a:t>
            </a:r>
            <a:r>
              <a:rPr lang="en-US" sz="2250" b="1" dirty="0" smtClean="0">
                <a:solidFill>
                  <a:schemeClr val="bg1"/>
                </a:solidFill>
                <a:latin typeface="+mj-lt"/>
              </a:rPr>
              <a:t> optical sky</a:t>
            </a:r>
            <a:endParaRPr lang="en-US" sz="225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806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BM_Onsala_NYTimes5-20-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4545"/>
            <a:ext cx="6072188" cy="460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IBM_Onsala_NYTimes5-20-09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4622264"/>
            <a:ext cx="6072188" cy="453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897980" y="4944666"/>
            <a:ext cx="7772400" cy="76498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7615238" y="1136013"/>
            <a:ext cx="12447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chemeClr val="bg1"/>
                </a:solidFill>
              </a:rPr>
              <a:t>May </a:t>
            </a:r>
            <a:r>
              <a:rPr lang="en-US" altLang="en-US" sz="1800" dirty="0">
                <a:solidFill>
                  <a:schemeClr val="bg1"/>
                </a:solidFill>
              </a:rPr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39006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BM_Onsala_NYTimes5-20-09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85750"/>
            <a:ext cx="58102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600200" y="285750"/>
            <a:ext cx="5943600" cy="28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3371850" y="1943100"/>
            <a:ext cx="2800350" cy="685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129619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biem_Daldorff_patentUS7973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"/>
            <a:ext cx="5200650" cy="51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481" y="1057619"/>
            <a:ext cx="3330519" cy="1981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16382" y="3108796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Lofar</a:t>
            </a:r>
            <a:r>
              <a:rPr lang="en-US" sz="1200" dirty="0" smtClean="0">
                <a:solidFill>
                  <a:schemeClr val="bg1"/>
                </a:solidFill>
              </a:rPr>
              <a:t> Outrigger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in Sweden, 2005,</a:t>
            </a:r>
          </a:p>
          <a:p>
            <a:r>
              <a:rPr lang="en-US" sz="1200" dirty="0" err="1" smtClean="0">
                <a:solidFill>
                  <a:schemeClr val="bg1"/>
                </a:solidFill>
              </a:rPr>
              <a:t>Thide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Palmberg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9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69" y="-3172859"/>
            <a:ext cx="9258989" cy="92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256" y="308014"/>
            <a:ext cx="3810000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" y="1458220"/>
            <a:ext cx="37261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greatest danger for most of us is not that our aim is too high and we miss it, but that it is too low and we reach it.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- Michelangelo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8972"/>
            <a:ext cx="9144000" cy="60900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6537656" y="4954819"/>
            <a:ext cx="1420940" cy="200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0456" y="4940305"/>
            <a:ext cx="13981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Kirsten Gottschalk, ICRAR</a:t>
            </a:r>
          </a:p>
        </p:txBody>
      </p:sp>
    </p:spTree>
    <p:extLst>
      <p:ext uri="{BB962C8B-B14F-4D97-AF65-F5344CB8AC3E}">
        <p14:creationId xmlns:p14="http://schemas.microsoft.com/office/powerpoint/2010/main" val="62056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57" y="-1"/>
            <a:ext cx="9699173" cy="51435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3997716"/>
            <a:ext cx="4398454" cy="986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225" y="3973714"/>
            <a:ext cx="41058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Murchison </a:t>
            </a:r>
            <a:r>
              <a:rPr lang="en-US" sz="2000" dirty="0" err="1" smtClean="0">
                <a:solidFill>
                  <a:schemeClr val="tx1"/>
                </a:solidFill>
              </a:rPr>
              <a:t>Widefield</a:t>
            </a:r>
            <a:r>
              <a:rPr lang="en-US" sz="2000" dirty="0" smtClean="0">
                <a:solidFill>
                  <a:schemeClr val="tx1"/>
                </a:solidFill>
              </a:rPr>
              <a:t> Array (MWA)</a:t>
            </a:r>
          </a:p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in Western Australia</a:t>
            </a:r>
          </a:p>
          <a:p>
            <a:pPr algn="ctr"/>
            <a:r>
              <a:rPr lang="en-US" altLang="en-US" sz="1800" dirty="0">
                <a:solidFill>
                  <a:schemeClr val="tx1">
                    <a:lumMod val="50000"/>
                  </a:schemeClr>
                </a:solidFill>
              </a:rPr>
              <a:t>2048 dipoles in 128  stations</a:t>
            </a:r>
          </a:p>
          <a:p>
            <a:pPr algn="ctr"/>
            <a:endParaRPr lang="en-US" sz="2000" dirty="0" smtClean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646063" y="4743072"/>
            <a:ext cx="3085518" cy="2154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75935" y="4743073"/>
            <a:ext cx="30556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http://news.curtin.edu.au/cite/in-pictures/pushing-the-envelope/</a:t>
            </a:r>
          </a:p>
        </p:txBody>
      </p:sp>
    </p:spTree>
    <p:extLst>
      <p:ext uri="{BB962C8B-B14F-4D97-AF65-F5344CB8AC3E}">
        <p14:creationId xmlns:p14="http://schemas.microsoft.com/office/powerpoint/2010/main" val="8383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37</a:t>
            </a:fld>
            <a:endParaRPr lang="en-US" alt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918" y="-841812"/>
            <a:ext cx="10296525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059923" y="4577331"/>
            <a:ext cx="4505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+mn-lt"/>
              </a:rPr>
              <a:t>The </a:t>
            </a:r>
            <a:r>
              <a:rPr lang="en-US" altLang="en-US" sz="2000" dirty="0" smtClean="0">
                <a:latin typeface="+mn-lt"/>
              </a:rPr>
              <a:t>first </a:t>
            </a:r>
            <a:r>
              <a:rPr lang="en-US" altLang="en-US" sz="2000" dirty="0" err="1" smtClean="0">
                <a:latin typeface="+mn-lt"/>
              </a:rPr>
              <a:t>MeerKAT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dish in South Africa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03886" y="4824069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SKA South Africa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6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32"/>
            <a:ext cx="9153451" cy="5145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03886" y="4824069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SKA South Africa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48257" y="2166036"/>
            <a:ext cx="28881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MeerKAT</a:t>
            </a:r>
            <a:r>
              <a:rPr lang="en-US" sz="2400" dirty="0">
                <a:solidFill>
                  <a:schemeClr val="tx1"/>
                </a:solidFill>
              </a:rPr>
              <a:t> in </a:t>
            </a:r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South </a:t>
            </a:r>
            <a:r>
              <a:rPr lang="en-US" sz="2400" dirty="0">
                <a:solidFill>
                  <a:schemeClr val="tx1"/>
                </a:solidFill>
              </a:rPr>
              <a:t>Africa</a:t>
            </a:r>
          </a:p>
          <a:p>
            <a:pPr algn="ctr"/>
            <a:r>
              <a:rPr lang="en-US" altLang="en-US" sz="2000" dirty="0">
                <a:solidFill>
                  <a:schemeClr val="tx1">
                    <a:lumMod val="50000"/>
                  </a:schemeClr>
                </a:solidFill>
              </a:rPr>
              <a:t>2/64 are built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29CBAC5-D2FB-F240-B1AC-942B4B721F25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r="3363" b="140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148409" y="3906401"/>
            <a:ext cx="2312125" cy="6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49" y="167625"/>
            <a:ext cx="321198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ASKAP in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Western Australia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6/36 antennae are built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25" y="138255"/>
            <a:ext cx="2124497" cy="14163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81072" y="169411"/>
            <a:ext cx="20972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1500" dirty="0">
                <a:solidFill>
                  <a:srgbClr val="000000"/>
                </a:solidFill>
              </a:rPr>
              <a:t>“Phased Array Feed” makes 36 beams of </a:t>
            </a:r>
            <a:r>
              <a:rPr lang="en-US" sz="1500" dirty="0" smtClean="0">
                <a:solidFill>
                  <a:srgbClr val="000000"/>
                </a:solidFill>
              </a:rPr>
              <a:t/>
            </a:r>
            <a:br>
              <a:rPr lang="en-US" sz="1500" dirty="0" smtClean="0">
                <a:solidFill>
                  <a:srgbClr val="000000"/>
                </a:solidFill>
              </a:rPr>
            </a:br>
            <a:r>
              <a:rPr lang="en-US" sz="1500" dirty="0" smtClean="0">
                <a:solidFill>
                  <a:srgbClr val="000000"/>
                </a:solidFill>
              </a:rPr>
              <a:t>1 </a:t>
            </a:r>
            <a:r>
              <a:rPr lang="en-US" sz="1500" dirty="0">
                <a:solidFill>
                  <a:srgbClr val="000000"/>
                </a:solidFill>
              </a:rPr>
              <a:t>sq. </a:t>
            </a:r>
            <a:r>
              <a:rPr lang="en-US" sz="1500" dirty="0" smtClean="0">
                <a:solidFill>
                  <a:srgbClr val="000000"/>
                </a:solidFill>
              </a:rPr>
              <a:t>degree</a:t>
            </a:r>
            <a:endParaRPr lang="en-US" sz="15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669770" y="4954819"/>
            <a:ext cx="532876" cy="1886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78054" y="4940305"/>
            <a:ext cx="5100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CSIRO</a:t>
            </a:r>
            <a:endParaRPr 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8145435" y="0"/>
            <a:ext cx="998565" cy="7837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328007" y="5240747"/>
            <a:ext cx="754856" cy="211931"/>
          </a:xfrm>
        </p:spPr>
        <p:txBody>
          <a:bodyPr/>
          <a:lstStyle/>
          <a:p>
            <a:pPr algn="ctr">
              <a:defRPr/>
            </a:pPr>
            <a:fld id="{863EBFC6-35D4-447D-A5DB-B667F7F394B4}" type="slidenum">
              <a:rPr lang="en-US"/>
              <a:pPr algn="ctr">
                <a:defRPr/>
              </a:pPr>
              <a:t>4</a:t>
            </a:fld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6554101" y="4466841"/>
            <a:ext cx="1527572" cy="481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93671" y="-2474082"/>
            <a:ext cx="10154010" cy="10079151"/>
            <a:chOff x="471763" y="-1366915"/>
            <a:chExt cx="8476638" cy="8414145"/>
          </a:xfrm>
        </p:grpSpPr>
        <p:pic>
          <p:nvPicPr>
            <p:cNvPr id="1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1488" r="14490" b="298"/>
            <a:stretch/>
          </p:blipFill>
          <p:spPr bwMode="auto">
            <a:xfrm rot="2847696">
              <a:off x="503009" y="-1398161"/>
              <a:ext cx="8414145" cy="847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4101" y="2529694"/>
              <a:ext cx="1527572" cy="1937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5"/>
            <p:cNvSpPr/>
            <p:nvPr/>
          </p:nvSpPr>
          <p:spPr bwMode="auto">
            <a:xfrm>
              <a:off x="2458351" y="3830542"/>
              <a:ext cx="1190625" cy="32316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b">
              <a:spAutoFit/>
            </a:bodyPr>
            <a:lstStyle/>
            <a:p>
              <a:pPr algn="ctr" eaLnBrk="1" hangingPunct="1">
                <a:defRPr/>
              </a:pPr>
              <a:r>
                <a:rPr lang="en-US" sz="1500" dirty="0">
                  <a:latin typeface="+mj-lt"/>
                  <a:cs typeface="Arial" charset="0"/>
                </a:rPr>
                <a:t>Messier 87</a:t>
              </a:r>
            </a:p>
          </p:txBody>
        </p:sp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3110813" y="4396594"/>
              <a:ext cx="3086100" cy="28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600" b="1" dirty="0">
                  <a:solidFill>
                    <a:schemeClr val="bg1"/>
                  </a:solidFill>
                  <a:latin typeface="+mn-lt"/>
                </a:rPr>
                <a:t>The Virgo Supercluster</a:t>
              </a:r>
            </a:p>
          </p:txBody>
        </p:sp>
        <p:cxnSp>
          <p:nvCxnSpPr>
            <p:cNvPr id="18" name="Straight Arrow Connector 9"/>
            <p:cNvCxnSpPr>
              <a:cxnSpLocks noChangeShapeType="1"/>
            </p:cNvCxnSpPr>
            <p:nvPr/>
          </p:nvCxnSpPr>
          <p:spPr bwMode="auto">
            <a:xfrm flipV="1">
              <a:off x="3648976" y="3664360"/>
              <a:ext cx="159544" cy="202406"/>
            </a:xfrm>
            <a:prstGeom prst="straightConnector1">
              <a:avLst/>
            </a:prstGeom>
            <a:noFill/>
            <a:ln w="38100" algn="ctr">
              <a:solidFill>
                <a:schemeClr val="bg1"/>
              </a:solidFill>
              <a:round/>
              <a:headEnd/>
              <a:tailEnd type="triangle" w="med" len="med"/>
            </a:ln>
          </p:spPr>
        </p:cxnSp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954611" y="4640007"/>
              <a:ext cx="146706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000" dirty="0" smtClean="0">
                  <a:solidFill>
                    <a:schemeClr val="bg1"/>
                  </a:solidFill>
                  <a:latin typeface="+mn-lt"/>
                </a:rPr>
                <a:t>Rogelio </a:t>
              </a:r>
              <a:r>
                <a:rPr lang="en-US" altLang="en-US" sz="1000" dirty="0">
                  <a:solidFill>
                    <a:schemeClr val="bg1"/>
                  </a:solidFill>
                  <a:latin typeface="+mn-lt"/>
                </a:rPr>
                <a:t>Bernal </a:t>
              </a:r>
              <a:r>
                <a:rPr lang="en-US" altLang="en-US" sz="1000" dirty="0" err="1" smtClean="0">
                  <a:solidFill>
                    <a:schemeClr val="bg1"/>
                  </a:solidFill>
                  <a:latin typeface="+mn-lt"/>
                </a:rPr>
                <a:t>Andreo</a:t>
              </a:r>
              <a:endParaRPr lang="en-US" alt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TextBox 5"/>
            <p:cNvSpPr txBox="1">
              <a:spLocks noChangeArrowheads="1"/>
            </p:cNvSpPr>
            <p:nvPr/>
          </p:nvSpPr>
          <p:spPr bwMode="auto">
            <a:xfrm>
              <a:off x="6379448" y="4416766"/>
              <a:ext cx="18478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latin typeface="+mn-lt"/>
                </a:rPr>
                <a:t>Charles Messier </a:t>
              </a:r>
              <a:endParaRPr lang="en-US" altLang="en-US" sz="1400" dirty="0" smtClean="0">
                <a:latin typeface="+mn-lt"/>
              </a:endParaRPr>
            </a:p>
            <a:p>
              <a:pPr algn="ctr" eaLnBrk="1" hangingPunct="1"/>
              <a:r>
                <a:rPr lang="en-US" altLang="en-US" sz="1400" dirty="0" smtClean="0">
                  <a:latin typeface="+mn-lt"/>
                </a:rPr>
                <a:t>(</a:t>
              </a:r>
              <a:r>
                <a:rPr lang="en-US" altLang="en-US" sz="1400" dirty="0">
                  <a:latin typeface="+mn-lt"/>
                </a:rPr>
                <a:t>1730-1817)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89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56" y="0"/>
            <a:ext cx="4156288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41" y="229861"/>
            <a:ext cx="1694246" cy="1540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952" y="630640"/>
            <a:ext cx="222699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ASKAP discovery!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Starless hydrogen clouds in a galaxy group.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Serra et al. June 2015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7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3"/>
          <a:stretch/>
        </p:blipFill>
        <p:spPr>
          <a:xfrm>
            <a:off x="-9331" y="-83976"/>
            <a:ext cx="9153331" cy="5227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45500" y="450656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bge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3"/>
          <a:stretch/>
        </p:blipFill>
        <p:spPr>
          <a:xfrm>
            <a:off x="-9331" y="-83976"/>
            <a:ext cx="9153331" cy="522747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42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51610" y="319688"/>
            <a:ext cx="6457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sky is BIG: 100 billion galaxies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out to the “edge”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Big for telescopes to observe: 1000’s of years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But not big for computers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	</a:t>
            </a:r>
            <a:r>
              <a:rPr lang="en-US" sz="1600" dirty="0" smtClean="0">
                <a:solidFill>
                  <a:schemeClr val="bg1"/>
                </a:solidFill>
              </a:rPr>
              <a:t>A catalog of every galaxy would take a few </a:t>
            </a:r>
            <a:r>
              <a:rPr lang="en-US" sz="1600" dirty="0" err="1" smtClean="0">
                <a:solidFill>
                  <a:schemeClr val="bg1"/>
                </a:solidFill>
              </a:rPr>
              <a:t>TBytes</a:t>
            </a:r>
            <a:r>
              <a:rPr lang="en-US" sz="1600" dirty="0" smtClean="0">
                <a:solidFill>
                  <a:schemeClr val="bg1"/>
                </a:solidFill>
              </a:rPr>
              <a:t>. 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A database of images (100x100 pixels) would take a few PB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45500" y="4506569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bge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19" y="3231815"/>
            <a:ext cx="1039082" cy="1537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66901" y="4197427"/>
            <a:ext cx="1079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IBM TS 4500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90" y="2095907"/>
            <a:ext cx="1547259" cy="57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9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B9CE270-81CA-46EE-BF92-470243A06287}" type="slidenum">
              <a:rPr lang="en-US"/>
              <a:pPr algn="ctr">
                <a:defRPr/>
              </a:pPr>
              <a:t>43</a:t>
            </a:fld>
            <a:endParaRPr lang="en-US"/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4287" y="0"/>
            <a:ext cx="9165432" cy="458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14287" y="4866201"/>
            <a:ext cx="27142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Nick </a:t>
            </a:r>
            <a:r>
              <a:rPr lang="en-US" altLang="en-US" sz="1200" dirty="0" err="1">
                <a:solidFill>
                  <a:schemeClr val="bg1"/>
                </a:solidFill>
                <a:latin typeface="+mn-lt"/>
              </a:rPr>
              <a:t>Risinger</a:t>
            </a:r>
            <a:r>
              <a:rPr lang="en-US" altLang="en-US" sz="1200" dirty="0">
                <a:solidFill>
                  <a:schemeClr val="bg1"/>
                </a:solidFill>
                <a:latin typeface="+mn-lt"/>
              </a:rPr>
              <a:t>: 5000 Megapixel image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6" y="2372976"/>
            <a:ext cx="1714759" cy="2209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1338" y="3289995"/>
            <a:ext cx="6786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One rack of IBM’s </a:t>
            </a:r>
            <a:r>
              <a:rPr lang="en-US" sz="1600" dirty="0" err="1" smtClean="0">
                <a:solidFill>
                  <a:schemeClr val="bg1"/>
                </a:solidFill>
              </a:rPr>
              <a:t>BlueGene</a:t>
            </a:r>
            <a:r>
              <a:rPr lang="en-US" sz="1600" dirty="0" smtClean="0">
                <a:solidFill>
                  <a:schemeClr val="bg1"/>
                </a:solidFill>
              </a:rPr>
              <a:t>/Q supercomputer has 15 times more transistors than there are stars in the Milky Way (100,000,000,000)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74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96E7E7A2-6BD3-4049-93FE-23A0776FCDDA}" type="slidenum">
              <a:rPr lang="en-US"/>
              <a:pPr algn="ctr">
                <a:defRPr/>
              </a:pPr>
              <a:t>44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37" y="1531345"/>
            <a:ext cx="2776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problem is here: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8126" y="1639102"/>
            <a:ext cx="326139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The capacity of the human brain is plenty big:  2.5 </a:t>
            </a:r>
            <a:r>
              <a:rPr lang="en-US" sz="1800" dirty="0" err="1" smtClean="0">
                <a:solidFill>
                  <a:schemeClr val="bg1"/>
                </a:solidFill>
              </a:rPr>
              <a:t>PBy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 smtClean="0">
                <a:solidFill>
                  <a:schemeClr val="bg1"/>
                </a:solidFill>
              </a:rPr>
              <a:t>But the time to get that data in (say with continuous video) would be 300 years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Paul </a:t>
            </a:r>
            <a:r>
              <a:rPr lang="en-US" sz="1200" dirty="0" err="1">
                <a:solidFill>
                  <a:schemeClr val="bg1"/>
                </a:solidFill>
              </a:rPr>
              <a:t>Reber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smtClean="0">
                <a:solidFill>
                  <a:schemeClr val="bg1"/>
                </a:solidFill>
              </a:rPr>
              <a:t>prof. </a:t>
            </a:r>
            <a:r>
              <a:rPr lang="en-US" sz="1200" dirty="0">
                <a:solidFill>
                  <a:schemeClr val="bg1"/>
                </a:solidFill>
              </a:rPr>
              <a:t>of psychology at Northwestern </a:t>
            </a:r>
            <a:r>
              <a:rPr lang="en-US" sz="1200" dirty="0" smtClean="0">
                <a:solidFill>
                  <a:schemeClr val="bg1"/>
                </a:solidFill>
              </a:rPr>
              <a:t>University, </a:t>
            </a:r>
            <a:r>
              <a:rPr lang="en-US" sz="1200" i="1" dirty="0" smtClean="0">
                <a:solidFill>
                  <a:schemeClr val="bg1"/>
                </a:solidFill>
              </a:rPr>
              <a:t>Scientific American</a:t>
            </a:r>
            <a:endParaRPr lang="en-US" sz="1200" i="1" dirty="0">
              <a:solidFill>
                <a:schemeClr val="bg1"/>
              </a:solidFill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2761053" y="1658887"/>
            <a:ext cx="781726" cy="219869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pic>
        <p:nvPicPr>
          <p:cNvPr id="4" name="Picture 3" descr="Untitled-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8" b="2926"/>
          <a:stretch/>
        </p:blipFill>
        <p:spPr>
          <a:xfrm>
            <a:off x="3453789" y="1187450"/>
            <a:ext cx="2077062" cy="23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45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2374900"/>
            <a:ext cx="36856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new frontier is analytics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46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590800" y="2374900"/>
            <a:ext cx="59747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new frontier is analytics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	… and extremely low power computing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7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IBM_ASTRON_Dome4-2-2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58000" cy="413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624263" y="4468416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1143000" y="4321968"/>
            <a:ext cx="6858000" cy="770731"/>
          </a:xfrm>
          <a:prstGeom prst="rect">
            <a:avLst/>
          </a:prstGeom>
          <a:solidFill>
            <a:srgbClr val="008A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314450" y="4400550"/>
            <a:ext cx="663034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500" dirty="0">
                <a:solidFill>
                  <a:srgbClr val="FFFFFF"/>
                </a:solidFill>
              </a:rPr>
              <a:t>The DOME Project: </a:t>
            </a:r>
            <a:r>
              <a:rPr lang="en-AU" altLang="ja-JP" sz="1500" dirty="0">
                <a:solidFill>
                  <a:srgbClr val="FFFFFF"/>
                </a:solidFill>
              </a:rPr>
              <a:t>photonics for high speed data transmission, data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altLang="ja-JP" sz="1500" dirty="0">
                <a:solidFill>
                  <a:srgbClr val="FFFFFF"/>
                </a:solidFill>
              </a:rPr>
              <a:t>compression, accelerators, 3D stacked chips, advanced storage techniques</a:t>
            </a:r>
            <a:endParaRPr lang="en-US" alt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latin typeface="Arial"/>
                <a:ea typeface="ＭＳ Ｐゴシック" charset="-128"/>
                <a:cs typeface="Arial"/>
              </a:rPr>
              <a:t>IBM Research and the Square </a:t>
            </a:r>
            <a:r>
              <a:rPr lang="en-US" altLang="en-US" sz="1400" kern="0" dirty="0" err="1">
                <a:latin typeface="Arial"/>
                <a:ea typeface="ＭＳ Ｐゴシック" charset="-128"/>
                <a:cs typeface="Arial"/>
              </a:rPr>
              <a:t>Kilometre</a:t>
            </a:r>
            <a:r>
              <a:rPr lang="en-US" altLang="en-US" sz="1400" kern="0" dirty="0">
                <a:latin typeface="Arial"/>
                <a:ea typeface="ＭＳ Ｐゴシック" charset="-128"/>
                <a:cs typeface="Arial"/>
              </a:rPr>
              <a:t> Array Radio Telescope Project</a:t>
            </a:r>
            <a:endParaRPr lang="en-US" altLang="en-US" sz="1400" kern="0" dirty="0" smtClean="0">
              <a:latin typeface="Arial"/>
              <a:ea typeface="ＭＳ Ｐゴシック" charset="-128"/>
              <a:cs typeface="Arial"/>
            </a:endParaRPr>
          </a:p>
          <a:p>
            <a:pPr eaLnBrk="1" hangingPunct="1"/>
            <a:endParaRPr lang="en-US" altLang="en-US" sz="1400" b="1" kern="0" dirty="0"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4096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sz="2400" dirty="0">
                <a:solidFill>
                  <a:schemeClr val="bg1"/>
                </a:solidFill>
                <a:latin typeface="Arial"/>
                <a:cs typeface="Arial"/>
              </a:rPr>
              <a:t>“DOME” Technology for SKA</a:t>
            </a:r>
            <a:endParaRPr lang="en-US" altLang="en-US" sz="2400" b="1" kern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29300" y="1485900"/>
            <a:ext cx="1885950" cy="1600200"/>
          </a:xfrm>
          <a:prstGeom prst="rect">
            <a:avLst/>
          </a:prstGeom>
          <a:solidFill>
            <a:srgbClr val="008A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1428750"/>
            <a:ext cx="1543050" cy="1200150"/>
          </a:xfrm>
          <a:prstGeom prst="rect">
            <a:avLst/>
          </a:prstGeom>
          <a:solidFill>
            <a:srgbClr val="008A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>
              <a:latin typeface="Arial"/>
              <a:cs typeface="Arial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57300" y="1028700"/>
            <a:ext cx="16573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Beamforming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 at stations</a:t>
            </a:r>
            <a:endParaRPr lang="en-US" sz="900" b="1" dirty="0">
              <a:solidFill>
                <a:schemeClr val="bg1"/>
              </a:solidFill>
              <a:latin typeface="Arial"/>
              <a:ea typeface="MS PGothic" charset="0"/>
              <a:cs typeface="Arial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1" y="1543050"/>
            <a:ext cx="821906" cy="864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829301" y="1001316"/>
            <a:ext cx="188595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Reconstruction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 of </a:t>
            </a: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sky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 image</a:t>
            </a:r>
            <a:endParaRPr lang="en-US" sz="900" b="1" dirty="0">
              <a:solidFill>
                <a:schemeClr val="bg1"/>
              </a:solidFill>
              <a:latin typeface="Arial"/>
              <a:ea typeface="MS PGothic" charset="0"/>
              <a:cs typeface="Arial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86150" y="1028700"/>
            <a:ext cx="19442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Interferometry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, </a:t>
            </a: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cor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-</a:t>
            </a:r>
          </a:p>
          <a:p>
            <a:pPr algn="ctr">
              <a:defRPr/>
            </a:pP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relation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 of station </a:t>
            </a:r>
            <a:r>
              <a:rPr lang="nl-NL" sz="900" b="1" dirty="0" err="1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beams</a:t>
            </a:r>
            <a:r>
              <a:rPr lang="nl-NL" sz="900" b="1" dirty="0">
                <a:solidFill>
                  <a:schemeClr val="bg1"/>
                </a:solidFill>
                <a:latin typeface="Arial"/>
                <a:ea typeface="MS PGothic" charset="0"/>
                <a:cs typeface="Arial"/>
              </a:rPr>
              <a:t> </a:t>
            </a:r>
            <a:endParaRPr lang="en-US" sz="900" b="1" dirty="0">
              <a:solidFill>
                <a:schemeClr val="bg1"/>
              </a:solidFill>
              <a:latin typeface="Arial"/>
              <a:ea typeface="MS PGothic" charset="0"/>
              <a:cs typeface="Arial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43050"/>
            <a:ext cx="841773" cy="85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257300" y="1428750"/>
            <a:ext cx="1657350" cy="571500"/>
            <a:chOff x="0" y="1905000"/>
            <a:chExt cx="2209800" cy="762000"/>
          </a:xfrm>
          <a:solidFill>
            <a:srgbClr val="008AC0"/>
          </a:solidFill>
        </p:grpSpPr>
        <p:sp>
          <p:nvSpPr>
            <p:cNvPr id="14" name="Rectangle 13"/>
            <p:cNvSpPr/>
            <p:nvPr/>
          </p:nvSpPr>
          <p:spPr>
            <a:xfrm>
              <a:off x="0" y="1905000"/>
              <a:ext cx="22098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latin typeface="Arial"/>
                <a:cs typeface="Arial"/>
              </a:endParaRPr>
            </a:p>
          </p:txBody>
        </p:sp>
        <p:pic>
          <p:nvPicPr>
            <p:cNvPr id="15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981200"/>
              <a:ext cx="533400" cy="61153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981200"/>
              <a:ext cx="1050791" cy="5334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29451" y="1543050"/>
            <a:ext cx="645101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57300" y="2228850"/>
            <a:ext cx="1657350" cy="571500"/>
            <a:chOff x="0" y="2819400"/>
            <a:chExt cx="2209800" cy="762000"/>
          </a:xfrm>
          <a:solidFill>
            <a:srgbClr val="008AC0"/>
          </a:solidFill>
        </p:grpSpPr>
        <p:sp>
          <p:nvSpPr>
            <p:cNvPr id="21" name="Rectangle 20"/>
            <p:cNvSpPr/>
            <p:nvPr/>
          </p:nvSpPr>
          <p:spPr>
            <a:xfrm>
              <a:off x="0" y="2819400"/>
              <a:ext cx="2209800" cy="762000"/>
            </a:xfrm>
            <a:prstGeom prst="rect">
              <a:avLst/>
            </a:prstGeom>
            <a:grp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 dirty="0">
                <a:latin typeface="Arial"/>
                <a:cs typeface="Arial"/>
              </a:endParaRPr>
            </a:p>
          </p:txBody>
        </p:sp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2895600"/>
              <a:ext cx="533400" cy="61153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2895600"/>
              <a:ext cx="1050791" cy="5334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25" name="Oval 24"/>
          <p:cNvSpPr/>
          <p:nvPr/>
        </p:nvSpPr>
        <p:spPr>
          <a:xfrm>
            <a:off x="1943100" y="2057401"/>
            <a:ext cx="57150" cy="34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>
              <a:latin typeface="Arial"/>
              <a:cs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1943100" y="2171701"/>
            <a:ext cx="57150" cy="342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>
              <a:latin typeface="Arial"/>
              <a:cs typeface="Arial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800351" y="1714500"/>
            <a:ext cx="1211813" cy="387221"/>
          </a:xfrm>
          <a:custGeom>
            <a:avLst/>
            <a:gdLst>
              <a:gd name="connsiteX0" fmla="*/ 0 w 1464906"/>
              <a:gd name="connsiteY0" fmla="*/ 0 h 460310"/>
              <a:gd name="connsiteX1" fmla="*/ 326571 w 1464906"/>
              <a:gd name="connsiteY1" fmla="*/ 111967 h 460310"/>
              <a:gd name="connsiteX2" fmla="*/ 606490 w 1464906"/>
              <a:gd name="connsiteY2" fmla="*/ 429208 h 460310"/>
              <a:gd name="connsiteX3" fmla="*/ 1464906 w 1464906"/>
              <a:gd name="connsiteY3" fmla="*/ 298579 h 460310"/>
              <a:gd name="connsiteX4" fmla="*/ 1464906 w 1464906"/>
              <a:gd name="connsiteY4" fmla="*/ 298579 h 46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4906" h="460310">
                <a:moveTo>
                  <a:pt x="0" y="0"/>
                </a:moveTo>
                <a:cubicBezTo>
                  <a:pt x="112744" y="20216"/>
                  <a:pt x="225489" y="40432"/>
                  <a:pt x="326571" y="111967"/>
                </a:cubicBezTo>
                <a:cubicBezTo>
                  <a:pt x="427653" y="183502"/>
                  <a:pt x="416768" y="398106"/>
                  <a:pt x="606490" y="429208"/>
                </a:cubicBezTo>
                <a:cubicBezTo>
                  <a:pt x="796212" y="460310"/>
                  <a:pt x="1464906" y="298579"/>
                  <a:pt x="1464906" y="298579"/>
                </a:cubicBezTo>
                <a:lnTo>
                  <a:pt x="1464906" y="298579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50">
              <a:latin typeface="Arial"/>
              <a:cs typeface="Arial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822510" y="2148374"/>
            <a:ext cx="1168659" cy="384888"/>
          </a:xfrm>
          <a:custGeom>
            <a:avLst/>
            <a:gdLst>
              <a:gd name="connsiteX0" fmla="*/ 0 w 1558212"/>
              <a:gd name="connsiteY0" fmla="*/ 513184 h 513184"/>
              <a:gd name="connsiteX1" fmla="*/ 401216 w 1558212"/>
              <a:gd name="connsiteY1" fmla="*/ 401216 h 513184"/>
              <a:gd name="connsiteX2" fmla="*/ 569167 w 1558212"/>
              <a:gd name="connsiteY2" fmla="*/ 149290 h 513184"/>
              <a:gd name="connsiteX3" fmla="*/ 1558212 w 1558212"/>
              <a:gd name="connsiteY3" fmla="*/ 0 h 513184"/>
              <a:gd name="connsiteX4" fmla="*/ 1558212 w 1558212"/>
              <a:gd name="connsiteY4" fmla="*/ 0 h 513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8212" h="513184">
                <a:moveTo>
                  <a:pt x="0" y="513184"/>
                </a:moveTo>
                <a:cubicBezTo>
                  <a:pt x="153177" y="487524"/>
                  <a:pt x="306355" y="461865"/>
                  <a:pt x="401216" y="401216"/>
                </a:cubicBezTo>
                <a:cubicBezTo>
                  <a:pt x="496077" y="340567"/>
                  <a:pt x="376334" y="216159"/>
                  <a:pt x="569167" y="149290"/>
                </a:cubicBezTo>
                <a:cubicBezTo>
                  <a:pt x="762000" y="82421"/>
                  <a:pt x="1558212" y="0"/>
                  <a:pt x="1558212" y="0"/>
                </a:cubicBezTo>
                <a:lnTo>
                  <a:pt x="1558212" y="0"/>
                </a:lnTo>
              </a:path>
            </a:pathLst>
          </a:cu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5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3100" y="1828801"/>
            <a:ext cx="54213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1279B1"/>
                </a:solidFill>
                <a:latin typeface="Arial"/>
                <a:cs typeface="Arial"/>
              </a:rPr>
              <a:t>Station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43100" y="2628901"/>
            <a:ext cx="542136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b="1" dirty="0">
                <a:solidFill>
                  <a:srgbClr val="1279B1"/>
                </a:solidFill>
                <a:latin typeface="Arial"/>
                <a:cs typeface="Arial"/>
              </a:rPr>
              <a:t>Station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00451" y="2457450"/>
            <a:ext cx="1701107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>
                <a:solidFill>
                  <a:srgbClr val="1279B1"/>
                </a:solidFill>
                <a:latin typeface="Arial"/>
                <a:cs typeface="Arial"/>
              </a:rPr>
              <a:t>Central Signal Processor (CSP)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00750" y="2457450"/>
            <a:ext cx="1646605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b="1" dirty="0">
                <a:solidFill>
                  <a:srgbClr val="1279B1"/>
                </a:solidFill>
                <a:latin typeface="Arial"/>
                <a:cs typeface="Arial"/>
              </a:rPr>
              <a:t>Science Data Processor (SDP)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4914900" y="2000250"/>
            <a:ext cx="10287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343650" y="2686050"/>
            <a:ext cx="628650" cy="342900"/>
            <a:chOff x="6934200" y="3581400"/>
            <a:chExt cx="838200" cy="457200"/>
          </a:xfrm>
        </p:grpSpPr>
        <p:sp>
          <p:nvSpPr>
            <p:cNvPr id="35" name="Oval 34"/>
            <p:cNvSpPr/>
            <p:nvPr/>
          </p:nvSpPr>
          <p:spPr>
            <a:xfrm>
              <a:off x="6934200" y="3581400"/>
              <a:ext cx="838200" cy="152400"/>
            </a:xfrm>
            <a:prstGeom prst="ellips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latin typeface="Arial"/>
                <a:cs typeface="Arial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934200" y="3886200"/>
              <a:ext cx="838200" cy="152400"/>
            </a:xfrm>
            <a:prstGeom prst="ellips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latin typeface="Arial"/>
                <a:cs typeface="Arial"/>
              </a:endParaRPr>
            </a:p>
          </p:txBody>
        </p:sp>
        <p:cxnSp>
          <p:nvCxnSpPr>
            <p:cNvPr id="37" name="Straight Connector 36"/>
            <p:cNvCxnSpPr>
              <a:stCxn id="35" idx="2"/>
              <a:endCxn id="36" idx="2"/>
            </p:cNvCxnSpPr>
            <p:nvPr/>
          </p:nvCxnSpPr>
          <p:spPr>
            <a:xfrm>
              <a:off x="6934200" y="3657600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7772400" y="3657600"/>
              <a:ext cx="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941344" y="3864769"/>
              <a:ext cx="821531" cy="976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50">
                <a:latin typeface="Arial"/>
                <a:cs typeface="Arial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400800" y="2800350"/>
            <a:ext cx="522900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latin typeface="Arial"/>
                <a:cs typeface="Arial"/>
              </a:rPr>
              <a:t>Archive</a:t>
            </a:r>
          </a:p>
        </p:txBody>
      </p:sp>
      <p:cxnSp>
        <p:nvCxnSpPr>
          <p:cNvPr id="41" name="Straight Arrow Connector 40"/>
          <p:cNvCxnSpPr>
            <a:stCxn id="35" idx="0"/>
          </p:cNvCxnSpPr>
          <p:nvPr/>
        </p:nvCxnSpPr>
        <p:spPr>
          <a:xfrm flipV="1">
            <a:off x="6657975" y="2457450"/>
            <a:ext cx="28575" cy="22860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86151" y="3071586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Algorithms and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Machines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457450" y="3314700"/>
            <a:ext cx="44577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886451" y="3300186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Access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Patterns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5829300" y="3543300"/>
            <a:ext cx="18859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114550" y="3657600"/>
            <a:ext cx="44005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14601" y="3414486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Nanophotonics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29150" y="3643086"/>
            <a:ext cx="120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Arial"/>
                <a:cs typeface="Arial"/>
              </a:rPr>
              <a:t>Microservers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4000500" y="3886200"/>
            <a:ext cx="3429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629151" y="3928836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Accelerators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4000500" y="4171950"/>
            <a:ext cx="3429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1828800" y="4457700"/>
            <a:ext cx="565785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800350" y="4214586"/>
            <a:ext cx="14796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New Algorithms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1095" y="4500336"/>
            <a:ext cx="23869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Real-Time </a:t>
            </a:r>
            <a:r>
              <a:rPr lang="en-US" sz="1400" dirty="0" smtClean="0">
                <a:solidFill>
                  <a:schemeClr val="bg1"/>
                </a:solidFill>
                <a:latin typeface="Arial"/>
                <a:cs typeface="Arial"/>
              </a:rPr>
              <a:t>Communications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4572000" y="4743450"/>
            <a:ext cx="2286000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16" idx="3"/>
            <a:endCxn id="15" idx="1"/>
          </p:cNvCxnSpPr>
          <p:nvPr/>
        </p:nvCxnSpPr>
        <p:spPr>
          <a:xfrm>
            <a:off x="2159694" y="1685925"/>
            <a:ext cx="240607" cy="2930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2171700" y="2514600"/>
            <a:ext cx="240607" cy="2930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6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42724" y="685314"/>
            <a:ext cx="914400" cy="3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715250" y="4866501"/>
            <a:ext cx="1308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Arial"/>
                <a:cs typeface="Arial"/>
              </a:rPr>
              <a:t>Engbersen</a:t>
            </a: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 2015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1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nl-NL" sz="2400" dirty="0">
                <a:solidFill>
                  <a:schemeClr val="bg1"/>
                </a:solidFill>
              </a:rPr>
              <a:t>“DOME” </a:t>
            </a:r>
            <a:r>
              <a:rPr lang="en-US" altLang="en-US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Microserver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58" name="Content Placeholder 2"/>
          <p:cNvSpPr txBox="1">
            <a:spLocks/>
          </p:cNvSpPr>
          <p:nvPr/>
        </p:nvSpPr>
        <p:spPr>
          <a:xfrm>
            <a:off x="0" y="668704"/>
            <a:ext cx="7866743" cy="665200"/>
          </a:xfrm>
          <a:prstGeom prst="rect">
            <a:avLst/>
          </a:prstGeom>
        </p:spPr>
        <p:txBody>
          <a:bodyPr/>
          <a:lstStyle>
            <a:lvl1pPr marL="173038" indent="-173038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8AC0"/>
              </a:buClr>
              <a:buFont typeface="Wingdings" charset="2"/>
              <a:buChar char="§"/>
              <a:defRPr sz="160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09588" indent="-1635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AC0"/>
              </a:buClr>
              <a:buFont typeface="Arial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2pPr>
            <a:lvl3pPr marL="855663" indent="-17303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8AC0"/>
              </a:buClr>
              <a:buChar char="•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3pPr>
            <a:lvl4pPr marL="1203325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4pPr>
            <a:lvl5pPr marL="1539875" indent="-1635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ＭＳ Ｐゴシック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</a:defRPr>
            </a:lvl9pPr>
          </a:lstStyle>
          <a:p>
            <a:pPr marL="342900" lvl="1" indent="0" eaLnBrk="1" hangingPunct="1">
              <a:buFont typeface="Arial" charset="0"/>
              <a:buNone/>
            </a:pP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The integration of an entire server node motherboard</a:t>
            </a:r>
            <a:r>
              <a:rPr lang="en-US" altLang="en-US" sz="1800" kern="0" baseline="3000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 into a </a:t>
            </a:r>
            <a:r>
              <a:rPr lang="en-US" altLang="en-US" sz="1800" i="1" kern="0" dirty="0" smtClean="0">
                <a:latin typeface="Arial" pitchFamily="34" charset="0"/>
                <a:cs typeface="Arial" pitchFamily="34" charset="0"/>
              </a:rPr>
              <a:t>single microchip </a:t>
            </a:r>
            <a:r>
              <a:rPr lang="en-US" altLang="en-US" sz="1800" kern="0" dirty="0" smtClean="0">
                <a:latin typeface="Arial" pitchFamily="34" charset="0"/>
                <a:cs typeface="Arial" pitchFamily="34" charset="0"/>
              </a:rPr>
              <a:t>except DRAM, Nor-boot flash and power conversion logic.</a:t>
            </a:r>
            <a:endParaRPr lang="en-US" altLang="en-US" sz="1800" kern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4" descr="http://content.hwigroup.net/images/products/xl/188785/2/asus_p9d_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443" y="1938713"/>
            <a:ext cx="3437334" cy="205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6534" y="1836868"/>
            <a:ext cx="1313259" cy="709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cxnSp>
        <p:nvCxnSpPr>
          <p:cNvPr id="61" name="Straight Arrow Connector 60"/>
          <p:cNvCxnSpPr/>
          <p:nvPr/>
        </p:nvCxnSpPr>
        <p:spPr>
          <a:xfrm>
            <a:off x="672152" y="3226374"/>
            <a:ext cx="2443163" cy="9072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273668" y="2728692"/>
            <a:ext cx="970360" cy="14049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15"/>
          <p:cNvSpPr txBox="1">
            <a:spLocks noChangeArrowheads="1"/>
          </p:cNvSpPr>
          <p:nvPr/>
        </p:nvSpPr>
        <p:spPr bwMode="auto">
          <a:xfrm>
            <a:off x="1316280" y="3681192"/>
            <a:ext cx="635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305mm</a:t>
            </a:r>
          </a:p>
        </p:txBody>
      </p:sp>
      <p:sp>
        <p:nvSpPr>
          <p:cNvPr id="64" name="TextBox 18"/>
          <p:cNvSpPr txBox="1">
            <a:spLocks noChangeArrowheads="1"/>
          </p:cNvSpPr>
          <p:nvPr/>
        </p:nvSpPr>
        <p:spPr bwMode="auto">
          <a:xfrm>
            <a:off x="3545130" y="3452592"/>
            <a:ext cx="63511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050" dirty="0">
                <a:solidFill>
                  <a:prstClr val="black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245mm</a:t>
            </a:r>
          </a:p>
        </p:txBody>
      </p:sp>
      <p:sp>
        <p:nvSpPr>
          <p:cNvPr id="65" name="Right Arrow 64"/>
          <p:cNvSpPr/>
          <p:nvPr/>
        </p:nvSpPr>
        <p:spPr>
          <a:xfrm>
            <a:off x="4373121" y="2092663"/>
            <a:ext cx="707231" cy="497681"/>
          </a:xfrm>
          <a:prstGeom prst="rightArrow">
            <a:avLst/>
          </a:prstGeom>
          <a:solidFill>
            <a:srgbClr val="008A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srgbClr val="14A4D0"/>
              </a:solidFill>
              <a:sym typeface="Arial" pitchFamily="34" charset="0"/>
            </a:endParaRPr>
          </a:p>
        </p:txBody>
      </p:sp>
      <p:sp>
        <p:nvSpPr>
          <p:cNvPr id="66" name="TextBox 18"/>
          <p:cNvSpPr txBox="1">
            <a:spLocks noChangeArrowheads="1"/>
          </p:cNvSpPr>
          <p:nvPr/>
        </p:nvSpPr>
        <p:spPr bwMode="auto">
          <a:xfrm>
            <a:off x="4930781" y="2567000"/>
            <a:ext cx="19447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35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139mm x55mm x 7mm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44314" y="1396099"/>
            <a:ext cx="78406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342900" eaLnBrk="1" hangingPunct="1">
              <a:spcBef>
                <a:spcPct val="0"/>
              </a:spcBef>
              <a:defRPr/>
            </a:pPr>
            <a:r>
              <a:rPr lang="en-US" altLang="en-US" sz="1800" b="1" dirty="0">
                <a:solidFill>
                  <a:srgbClr val="EA4235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This does NOT imply low performance</a:t>
            </a:r>
            <a:r>
              <a:rPr lang="en-US" altLang="en-US" sz="1800" b="1" dirty="0" smtClean="0">
                <a:solidFill>
                  <a:srgbClr val="EA4235"/>
                </a:solidFill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! Measured 2x operations/Joule</a:t>
            </a:r>
            <a:endParaRPr lang="en-US" altLang="en-US" sz="1800" b="1" dirty="0">
              <a:solidFill>
                <a:srgbClr val="EA4235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pic>
        <p:nvPicPr>
          <p:cNvPr id="69" name="Picture 6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42724" y="685314"/>
            <a:ext cx="914400" cy="3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" name="Rectangle 69"/>
          <p:cNvSpPr/>
          <p:nvPr/>
        </p:nvSpPr>
        <p:spPr>
          <a:xfrm>
            <a:off x="4409026" y="3707909"/>
            <a:ext cx="4023216" cy="1131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71" name="Picture 10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333366"/>
              </a:clrFrom>
              <a:clrTo>
                <a:srgbClr val="3333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2716" y="3293954"/>
            <a:ext cx="1606659" cy="9799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2" name="Content Placeholder 3"/>
          <p:cNvSpPr>
            <a:spLocks/>
          </p:cNvSpPr>
          <p:nvPr/>
        </p:nvSpPr>
        <p:spPr bwMode="auto">
          <a:xfrm>
            <a:off x="4189029" y="3723888"/>
            <a:ext cx="4037069" cy="1303735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128 compute node boards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1536 cores / 3072 Threads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000000"/>
                </a:solidFill>
              </a:rPr>
              <a:t>6 TB </a:t>
            </a:r>
            <a:r>
              <a:rPr lang="en-US" altLang="en-US" sz="1400" b="1" dirty="0" smtClean="0">
                <a:solidFill>
                  <a:srgbClr val="000000"/>
                </a:solidFill>
              </a:rPr>
              <a:t>DRAM, 1.28Tbps </a:t>
            </a:r>
            <a:r>
              <a:rPr lang="en-US" altLang="en-US" sz="1400" b="1" dirty="0">
                <a:solidFill>
                  <a:srgbClr val="000000"/>
                </a:solidFill>
              </a:rPr>
              <a:t>Ethernet (@40Gbps)</a:t>
            </a:r>
          </a:p>
          <a:p>
            <a:pPr marL="257175" indent="-257175">
              <a:spcBef>
                <a:spcPct val="20000"/>
              </a:spcBef>
              <a:buFontTx/>
              <a:buChar char=" "/>
            </a:pPr>
            <a:r>
              <a:rPr lang="en-US" altLang="en-US" sz="1400" b="1" dirty="0">
                <a:solidFill>
                  <a:srgbClr val="A40063"/>
                </a:solidFill>
                <a:sym typeface="Wingdings" pitchFamily="2" charset="2"/>
              </a:rPr>
              <a:t> </a:t>
            </a:r>
            <a:r>
              <a:rPr lang="en-US" altLang="en-US" sz="1400" b="1" dirty="0" smtClean="0">
                <a:solidFill>
                  <a:srgbClr val="A40063"/>
                </a:solidFill>
                <a:sym typeface="Wingdings" pitchFamily="2" charset="2"/>
              </a:rPr>
              <a:t>Now possible: A d</a:t>
            </a:r>
            <a:r>
              <a:rPr lang="en-US" altLang="en-US" sz="1400" b="1" dirty="0" smtClean="0">
                <a:solidFill>
                  <a:srgbClr val="A40063"/>
                </a:solidFill>
              </a:rPr>
              <a:t>atacenter-in-a-box</a:t>
            </a:r>
            <a:endParaRPr lang="en-US" altLang="en-US" sz="1400" b="1" dirty="0">
              <a:solidFill>
                <a:srgbClr val="A40063"/>
              </a:solidFill>
            </a:endParaRPr>
          </a:p>
        </p:txBody>
      </p:sp>
      <p:sp>
        <p:nvSpPr>
          <p:cNvPr id="73" name="Right Arrow 72"/>
          <p:cNvSpPr/>
          <p:nvPr/>
        </p:nvSpPr>
        <p:spPr>
          <a:xfrm rot="5400000">
            <a:off x="8078626" y="2866757"/>
            <a:ext cx="707231" cy="503514"/>
          </a:xfrm>
          <a:prstGeom prst="rightArrow">
            <a:avLst/>
          </a:prstGeom>
          <a:solidFill>
            <a:srgbClr val="008A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srgbClr val="14A4D0"/>
              </a:solidFill>
              <a:sym typeface="Arial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49490" y="4866501"/>
            <a:ext cx="18453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Luijten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Engbersen</a:t>
            </a:r>
            <a:r>
              <a:rPr lang="en-US" sz="1200" dirty="0" smtClean="0">
                <a:solidFill>
                  <a:schemeClr val="bg1"/>
                </a:solidFill>
              </a:rPr>
              <a:t> 2015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3238" y="4121702"/>
            <a:ext cx="1156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*without graphics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2152" y="4520323"/>
            <a:ext cx="2390398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>
                    <a:lumMod val="65000"/>
                  </a:schemeClr>
                </a:solidFill>
              </a:rPr>
              <a:t>Weekly updates check: </a:t>
            </a:r>
            <a:r>
              <a:rPr lang="en-US" sz="700" dirty="0">
                <a:solidFill>
                  <a:schemeClr val="bg1">
                    <a:lumMod val="65000"/>
                  </a:schemeClr>
                </a:solidFill>
              </a:rPr>
              <a:t>https://twitter.com/ronaldgadget</a:t>
            </a:r>
          </a:p>
        </p:txBody>
      </p:sp>
      <p:pic>
        <p:nvPicPr>
          <p:cNvPr id="1026" name="Picture 2" descr="Embedded image permalin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3" y="1836868"/>
            <a:ext cx="1018373" cy="76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6916083" y="1942833"/>
            <a:ext cx="707231" cy="497681"/>
          </a:xfrm>
          <a:prstGeom prst="rightArrow">
            <a:avLst/>
          </a:prstGeom>
          <a:solidFill>
            <a:srgbClr val="008A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SzPct val="100000"/>
              <a:buFont typeface="Arial" pitchFamily="34" charset="0"/>
              <a:buChar char="•"/>
              <a:defRPr/>
            </a:pPr>
            <a:endParaRPr lang="en-US" sz="1350">
              <a:solidFill>
                <a:srgbClr val="14A4D0"/>
              </a:solidFill>
              <a:sym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56476" y="2577861"/>
            <a:ext cx="123783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solidFill>
                  <a:schemeClr val="bg1"/>
                </a:solidFill>
              </a:rPr>
              <a:t>DEMO at SC15, Nov 2015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F4F32150-E26E-4B36-9196-DC25D367FF7B}" type="slidenum">
              <a:rPr lang="en-US"/>
              <a:pPr algn="ctr">
                <a:defRPr/>
              </a:pPr>
              <a:t>5</a:t>
            </a:fld>
            <a:endParaRPr lang="en-US"/>
          </a:p>
        </p:txBody>
      </p:sp>
      <p:pic>
        <p:nvPicPr>
          <p:cNvPr id="348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5587966" y="4620280"/>
            <a:ext cx="22739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b="1" dirty="0" err="1">
                <a:solidFill>
                  <a:schemeClr val="bg1"/>
                </a:solidFill>
                <a:latin typeface="+mn-lt"/>
              </a:rPr>
              <a:t>Jansky</a:t>
            </a:r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 Very Large Array</a:t>
            </a:r>
          </a:p>
          <a:p>
            <a:pPr eaLnBrk="1" hangingPunct="1"/>
            <a:r>
              <a:rPr lang="en-US" altLang="en-US" sz="1400" b="1" dirty="0">
                <a:solidFill>
                  <a:schemeClr val="bg1"/>
                </a:solidFill>
                <a:latin typeface="+mn-lt"/>
              </a:rPr>
              <a:t>Socorro, </a:t>
            </a:r>
            <a:r>
              <a:rPr lang="en-US" altLang="en-US" sz="1400" b="1" dirty="0" smtClean="0">
                <a:solidFill>
                  <a:schemeClr val="bg1"/>
                </a:solidFill>
                <a:latin typeface="+mn-lt"/>
              </a:rPr>
              <a:t>NM</a:t>
            </a:r>
            <a:endParaRPr lang="en-US" altLang="en-US" sz="1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515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IBM_MWA_PressRelease7-24-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281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143000" y="3257550"/>
            <a:ext cx="6858000" cy="742950"/>
          </a:xfrm>
          <a:prstGeom prst="rect">
            <a:avLst/>
          </a:prstGeom>
          <a:solidFill>
            <a:srgbClr val="008A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98973" y="3339703"/>
            <a:ext cx="650761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500" dirty="0">
                <a:solidFill>
                  <a:schemeClr val="bg1"/>
                </a:solidFill>
              </a:rPr>
              <a:t>In 2012, IBM collaborates with Victoria University and Curtin University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500" dirty="0">
                <a:solidFill>
                  <a:schemeClr val="bg1"/>
                </a:solidFill>
              </a:rPr>
              <a:t>using GPUs on </a:t>
            </a:r>
            <a:r>
              <a:rPr lang="en-US" altLang="ja-JP" sz="1500" dirty="0" err="1">
                <a:solidFill>
                  <a:schemeClr val="bg1"/>
                </a:solidFill>
              </a:rPr>
              <a:t>iDataPlex</a:t>
            </a:r>
            <a:r>
              <a:rPr lang="en-US" altLang="ja-JP" sz="1500" dirty="0">
                <a:solidFill>
                  <a:schemeClr val="bg1"/>
                </a:solidFill>
              </a:rPr>
              <a:t> for correlation on the Murchison </a:t>
            </a:r>
            <a:r>
              <a:rPr lang="en-US" altLang="ja-JP" sz="1500" dirty="0" err="1">
                <a:solidFill>
                  <a:schemeClr val="bg1"/>
                </a:solidFill>
              </a:rPr>
              <a:t>Widefield</a:t>
            </a:r>
            <a:r>
              <a:rPr lang="en-US" altLang="ja-JP" sz="1500" dirty="0">
                <a:solidFill>
                  <a:schemeClr val="bg1"/>
                </a:solidFill>
              </a:rPr>
              <a:t> Array.</a:t>
            </a:r>
            <a:endParaRPr lang="en-US" altLang="en-US" sz="1500" dirty="0">
              <a:solidFill>
                <a:schemeClr val="bg1"/>
              </a:solidFill>
            </a:endParaRPr>
          </a:p>
        </p:txBody>
      </p:sp>
      <p:pic>
        <p:nvPicPr>
          <p:cNvPr id="83973" name="Picture 5" descr="IMG_1874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986212"/>
            <a:ext cx="154305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931194" y="4707732"/>
            <a:ext cx="44700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00" dirty="0">
                <a:solidFill>
                  <a:schemeClr val="bg1"/>
                </a:solidFill>
              </a:rPr>
              <a:t>Steven </a:t>
            </a:r>
            <a:r>
              <a:rPr lang="en-US" altLang="en-US" sz="1200" dirty="0" err="1">
                <a:solidFill>
                  <a:schemeClr val="bg1"/>
                </a:solidFill>
              </a:rPr>
              <a:t>Tingay</a:t>
            </a:r>
            <a:r>
              <a:rPr lang="en-US" altLang="en-US" sz="1200" dirty="0">
                <a:solidFill>
                  <a:schemeClr val="bg1"/>
                </a:solidFill>
              </a:rPr>
              <a:t>, Glenn </a:t>
            </a:r>
            <a:r>
              <a:rPr lang="en-US" altLang="en-US" sz="1200" dirty="0" err="1">
                <a:solidFill>
                  <a:schemeClr val="bg1"/>
                </a:solidFill>
              </a:rPr>
              <a:t>Wightwick</a:t>
            </a:r>
            <a:r>
              <a:rPr lang="en-US" altLang="en-US" sz="1200" dirty="0">
                <a:solidFill>
                  <a:schemeClr val="bg1"/>
                </a:solidFill>
              </a:rPr>
              <a:t> (IBM), Andrew Mattingly (IBM)</a:t>
            </a:r>
          </a:p>
        </p:txBody>
      </p:sp>
    </p:spTree>
    <p:extLst>
      <p:ext uri="{BB962C8B-B14F-4D97-AF65-F5344CB8AC3E}">
        <p14:creationId xmlns:p14="http://schemas.microsoft.com/office/powerpoint/2010/main" val="15277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95" y="0"/>
            <a:ext cx="6965348" cy="37942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5" y="3587674"/>
            <a:ext cx="7474857" cy="14598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878113" y="3585029"/>
            <a:ext cx="7518400" cy="1477029"/>
          </a:xfrm>
          <a:prstGeom prst="rect">
            <a:avLst/>
          </a:prstGeom>
          <a:noFill/>
          <a:ln w="571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798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solidFill>
                  <a:schemeClr val="tx1"/>
                </a:solidFill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solidFill>
                  <a:schemeClr val="tx1"/>
                </a:solidFill>
                <a:ea typeface="ＭＳ Ｐゴシック" charset="-128"/>
              </a:rPr>
              <a:t>Kilometre</a:t>
            </a:r>
            <a:r>
              <a:rPr lang="en-US" altLang="en-US" sz="1400" kern="0" dirty="0">
                <a:solidFill>
                  <a:schemeClr val="tx1"/>
                </a:solidFill>
                <a:ea typeface="ＭＳ Ｐゴシック" charset="-128"/>
              </a:rPr>
              <a:t> Array Radio Telescope Project</a:t>
            </a:r>
          </a:p>
          <a:p>
            <a:pPr eaLnBrk="1" hangingPunct="1"/>
            <a:endParaRPr lang="en-US" altLang="en-US" sz="1400" b="1" kern="0" dirty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63172"/>
            <a:ext cx="2098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kern="0" dirty="0" smtClean="0">
                <a:solidFill>
                  <a:schemeClr val="tx1"/>
                </a:solidFill>
              </a:rPr>
              <a:t>IBM and SETI</a:t>
            </a:r>
            <a:endParaRPr lang="en-US" altLang="en-US" sz="2400" kern="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88579" y="984844"/>
            <a:ext cx="2312125" cy="67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588579" y="1117660"/>
            <a:ext cx="2312125" cy="864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2191" y="1165320"/>
            <a:ext cx="22082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Allan Telescope Array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in California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60 Gb/s data rate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2218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kern="0" dirty="0" smtClean="0">
                <a:solidFill>
                  <a:schemeClr val="bg1"/>
                </a:solidFill>
              </a:rPr>
              <a:t>IBM and SETI*</a:t>
            </a:r>
            <a:endParaRPr lang="en-US" altLang="en-US" sz="2400" kern="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6235" y="988009"/>
            <a:ext cx="2678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rgbClr val="EA4235"/>
                </a:solidFill>
              </a:rPr>
              <a:t>Proof of Concept</a:t>
            </a:r>
            <a:endParaRPr lang="en-US" altLang="en-US" sz="2400" b="1" kern="0" dirty="0">
              <a:solidFill>
                <a:srgbClr val="EA4235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146235" y="1566438"/>
            <a:ext cx="8858065" cy="339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400" b="1" kern="0" dirty="0"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Make a collaborative environment </a:t>
            </a:r>
            <a:r>
              <a:rPr lang="en-US" sz="1400" dirty="0"/>
              <a:t>for analysis of </a:t>
            </a:r>
            <a:r>
              <a:rPr lang="en-US" sz="1400" dirty="0" smtClean="0"/>
              <a:t>SETI signals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Implement with </a:t>
            </a:r>
            <a:r>
              <a:rPr lang="en-US" sz="1400" dirty="0" err="1" smtClean="0"/>
              <a:t>IPython</a:t>
            </a:r>
            <a:r>
              <a:rPr lang="en-US" sz="1400" dirty="0" smtClean="0"/>
              <a:t> Notebooks on </a:t>
            </a:r>
            <a:r>
              <a:rPr lang="en-US" sz="1400" dirty="0"/>
              <a:t>Apache </a:t>
            </a:r>
            <a:r>
              <a:rPr lang="en-US" sz="1400" dirty="0" smtClean="0"/>
              <a:t>Spark, using </a:t>
            </a:r>
            <a:r>
              <a:rPr lang="en-US" sz="1400" dirty="0"/>
              <a:t>IBM Cloud Data </a:t>
            </a:r>
            <a:r>
              <a:rPr lang="en-US" sz="1400" dirty="0" smtClean="0"/>
              <a:t>Services</a:t>
            </a:r>
          </a:p>
          <a:p>
            <a:endParaRPr lang="en-US" sz="1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bg1"/>
                </a:solidFill>
              </a:rPr>
              <a:t>a self-documenting </a:t>
            </a:r>
            <a:r>
              <a:rPr lang="en-US" sz="1400" dirty="0">
                <a:solidFill>
                  <a:schemeClr val="bg1"/>
                </a:solidFill>
              </a:rPr>
              <a:t>repository of research that can be searched &amp; </a:t>
            </a:r>
            <a:r>
              <a:rPr lang="en-US" sz="1400" dirty="0" smtClean="0">
                <a:solidFill>
                  <a:schemeClr val="bg1"/>
                </a:solidFill>
              </a:rPr>
              <a:t>shared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schemeClr val="bg1"/>
                </a:solidFill>
              </a:rPr>
              <a:t>IPython</a:t>
            </a:r>
            <a:r>
              <a:rPr lang="en-US" sz="1400" dirty="0" smtClean="0">
                <a:solidFill>
                  <a:schemeClr val="bg1"/>
                </a:solidFill>
              </a:rPr>
              <a:t> notebooks use “in-memory analytics” </a:t>
            </a:r>
            <a:r>
              <a:rPr lang="en-US" sz="1400" dirty="0">
                <a:solidFill>
                  <a:schemeClr val="bg1"/>
                </a:solidFill>
              </a:rPr>
              <a:t>of the Spark </a:t>
            </a:r>
            <a:r>
              <a:rPr lang="en-US" sz="1400" dirty="0" smtClean="0">
                <a:solidFill>
                  <a:schemeClr val="bg1"/>
                </a:solidFill>
              </a:rPr>
              <a:t>environment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Managed </a:t>
            </a:r>
            <a:r>
              <a:rPr lang="en-US" sz="1400" dirty="0"/>
              <a:t>within </a:t>
            </a:r>
            <a:r>
              <a:rPr lang="en-US" sz="1400" dirty="0" smtClean="0"/>
              <a:t>GitHub which also provides collaborative </a:t>
            </a:r>
            <a:r>
              <a:rPr lang="en-US" sz="1400" dirty="0"/>
              <a:t>capabilities (wikis, </a:t>
            </a:r>
            <a:r>
              <a:rPr lang="en-US" sz="1400" dirty="0" smtClean="0"/>
              <a:t>bug </a:t>
            </a:r>
            <a:r>
              <a:rPr lang="en-US" sz="1400" dirty="0"/>
              <a:t>tracking, etc</a:t>
            </a:r>
            <a:r>
              <a:rPr lang="en-US" sz="1400" dirty="0" smtClean="0"/>
              <a:t>.).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100 million events of ATA </a:t>
            </a:r>
            <a:r>
              <a:rPr lang="en-US" sz="1400" dirty="0"/>
              <a:t>data </a:t>
            </a:r>
            <a:r>
              <a:rPr lang="en-US" sz="1400" dirty="0" smtClean="0"/>
              <a:t>was loaded </a:t>
            </a:r>
            <a:r>
              <a:rPr lang="en-US" sz="1400" dirty="0"/>
              <a:t>into </a:t>
            </a:r>
            <a:r>
              <a:rPr lang="en-US" sz="1400" dirty="0" smtClean="0"/>
              <a:t>the CDS </a:t>
            </a:r>
            <a:r>
              <a:rPr lang="en-US" sz="1200" dirty="0" smtClean="0"/>
              <a:t>to</a:t>
            </a:r>
            <a:r>
              <a:rPr lang="en-US" sz="1400" dirty="0" smtClean="0"/>
              <a:t> remove RFI &amp; Earth 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r>
              <a:rPr lang="en-US" sz="1200" dirty="0" smtClean="0"/>
              <a:t>	</a:t>
            </a:r>
          </a:p>
          <a:p>
            <a:r>
              <a:rPr lang="en-US" sz="1200" dirty="0"/>
              <a:t>	</a:t>
            </a:r>
            <a:endParaRPr lang="en-US" sz="1200" dirty="0" smtClean="0"/>
          </a:p>
          <a:p>
            <a:r>
              <a:rPr lang="en-US" sz="1200" dirty="0"/>
              <a:t>	</a:t>
            </a:r>
            <a:r>
              <a:rPr lang="en-US" sz="1400" dirty="0" smtClean="0"/>
              <a:t>*Team: Penn State Univ., NASA, SETI Institute, IBM </a:t>
            </a:r>
            <a:r>
              <a:rPr lang="en-US" sz="1400" dirty="0" err="1" smtClean="0"/>
              <a:t>Almaden</a:t>
            </a:r>
            <a:r>
              <a:rPr lang="en-US" sz="1400" dirty="0" smtClean="0"/>
              <a:t>, IBM Johannesburg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400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Sir Martin Ryle and Antony Hewish (1974)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Radio astrophysics aperture synthesis technique and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pulsars</a:t>
            </a:r>
            <a:endParaRPr lang="en-US" altLang="en-US" sz="22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60" y="1885949"/>
            <a:ext cx="4530049" cy="301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650" y="2351409"/>
            <a:ext cx="2783008" cy="20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699" y="2008509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19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42937"/>
            <a:ext cx="45434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2732"/>
            <a:ext cx="3509963" cy="16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432323" y="1057275"/>
            <a:ext cx="18597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Joceyn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Bell, </a:t>
            </a: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1968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co-discoverer of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pulsars.</a:t>
            </a:r>
            <a:endParaRPr lang="en-US" altLang="en-US" sz="15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5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42937"/>
            <a:ext cx="4543425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02732"/>
            <a:ext cx="3509963" cy="169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432323" y="1057275"/>
            <a:ext cx="185975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err="1">
                <a:solidFill>
                  <a:schemeClr val="bg1"/>
                </a:solidFill>
                <a:latin typeface="+mn-lt"/>
              </a:rPr>
              <a:t>Joceyn</a:t>
            </a:r>
            <a:r>
              <a:rPr lang="en-US" altLang="en-US" sz="1500" dirty="0">
                <a:solidFill>
                  <a:schemeClr val="bg1"/>
                </a:solidFill>
                <a:latin typeface="+mn-lt"/>
              </a:rPr>
              <a:t> Bell, </a:t>
            </a: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1968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co-discoverer of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500" dirty="0" smtClean="0">
                <a:solidFill>
                  <a:schemeClr val="bg1"/>
                </a:solidFill>
                <a:latin typeface="+mn-lt"/>
              </a:rPr>
              <a:t>pulsars.</a:t>
            </a:r>
            <a:endParaRPr lang="en-US" altLang="en-US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 rot="1268391">
            <a:off x="965201" y="1630932"/>
            <a:ext cx="717215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unexpected!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Arno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Penzias and Robert Wilson (1978)  … shared with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Pyotr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Kapitsa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Cosmic microwave background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radiation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019390"/>
            <a:ext cx="3524278" cy="2922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0" y="3051810"/>
            <a:ext cx="2011680" cy="150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861" y="2126114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Proof of the Big Bang theory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and liquefaction of Helium at low temp.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93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Arno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Penzias and Robert Wilson (1978)  … shared with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Pyotr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Kapitsa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Cosmic microwave background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radiation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2019390"/>
            <a:ext cx="3524278" cy="2922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70" y="3051810"/>
            <a:ext cx="2011680" cy="1508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0861" y="2126114"/>
            <a:ext cx="3752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Proof of the Big Bang theory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and liquefaction of Helium at low temp.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0003500">
            <a:off x="1180007" y="1630932"/>
            <a:ext cx="67425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serendipity!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707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Russell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Hulse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Joseph Taylor Jr. (1993)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Binary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 gravity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waves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1703070"/>
            <a:ext cx="3108960" cy="310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3084135"/>
            <a:ext cx="3216910" cy="172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245" y="2312387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Confirmation of gravity waves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predicted by general relativity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06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21" y="0"/>
            <a:ext cx="68623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Russell </a:t>
            </a:r>
            <a:r>
              <a:rPr lang="en-US" altLang="en-US" sz="165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Hulse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and Joseph Taylor Jr. (1993)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Binary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pulsar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 gravity </a:t>
            </a: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waves</a:t>
            </a:r>
            <a:endParaRPr lang="en-US" altLang="en-US" sz="165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410" y="1703070"/>
            <a:ext cx="3108960" cy="3108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3084135"/>
            <a:ext cx="3216910" cy="172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14245" y="2312387"/>
            <a:ext cx="2876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Confirmation of gravity waves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predicted by general relativity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600852">
            <a:off x="4005767" y="1998589"/>
            <a:ext cx="33927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 smtClean="0">
                <a:solidFill>
                  <a:srgbClr val="FF0000"/>
                </a:solidFill>
              </a:rPr>
              <a:t>prise</a:t>
            </a:r>
            <a:r>
              <a:rPr lang="en-US" sz="10000" dirty="0" smtClean="0">
                <a:solidFill>
                  <a:srgbClr val="FF0000"/>
                </a:solidFill>
              </a:rPr>
              <a:t>!</a:t>
            </a:r>
            <a:endParaRPr lang="en-US" sz="1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811736">
            <a:off x="2283767" y="2128558"/>
            <a:ext cx="2207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smtClean="0">
                <a:solidFill>
                  <a:srgbClr val="FF0000"/>
                </a:solidFill>
              </a:rPr>
              <a:t>sur</a:t>
            </a:r>
            <a:endParaRPr 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44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3"/>
          <p:cNvSpPr txBox="1">
            <a:spLocks noChangeArrowheads="1"/>
          </p:cNvSpPr>
          <p:nvPr/>
        </p:nvSpPr>
        <p:spPr bwMode="auto">
          <a:xfrm>
            <a:off x="1212057" y="1246585"/>
            <a:ext cx="66520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John </a:t>
            </a: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Mather and George Smoot (2006) </a:t>
            </a:r>
          </a:p>
          <a:p>
            <a: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165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Blackbody form and anisotropy of CMB radiation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44304" y="794147"/>
            <a:ext cx="4895850" cy="27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192881" indent="-192881" eaLnBrk="1" hangingPunct="1">
              <a:lnSpc>
                <a:spcPct val="100000"/>
              </a:lnSpc>
              <a:defRPr/>
            </a:pPr>
            <a:r>
              <a:rPr lang="en-US" altLang="en-US" sz="2025" b="1" dirty="0">
                <a:solidFill>
                  <a:schemeClr val="bg1"/>
                </a:solidFill>
                <a:latin typeface="+mn-lt"/>
              </a:rPr>
              <a:t>Four Nobel Prizes in Radio Astronomy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66" y="2571750"/>
            <a:ext cx="3175393" cy="2362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4" y="2019390"/>
            <a:ext cx="3421380" cy="300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6996" y="3337684"/>
            <a:ext cx="1701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Seeing the first structures in the universe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7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9DC50-7298-7043-AF13-DDFA2BE2B781}" type="slidenum">
              <a:rPr lang="en-US" altLang="en-US" smtClean="0"/>
              <a:pPr/>
              <a:t>62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845820" y="914400"/>
            <a:ext cx="7349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SKA Challenge: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Catalog and map cosmic radio emission in </a:t>
            </a:r>
            <a:r>
              <a:rPr lang="en-US" sz="2000" dirty="0" err="1" smtClean="0">
                <a:solidFill>
                  <a:schemeClr val="bg1"/>
                </a:solidFill>
              </a:rPr>
              <a:t>ExaScale</a:t>
            </a:r>
            <a:r>
              <a:rPr lang="en-US" sz="2000" dirty="0" smtClean="0">
                <a:solidFill>
                  <a:schemeClr val="bg1"/>
                </a:solidFill>
              </a:rPr>
              <a:t> data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using the most modern solutions for IT …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Discover something that no one even imagined.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- requires knowledge of all the phenomena and objects 	that are	known (an IBM </a:t>
            </a:r>
            <a:r>
              <a:rPr lang="en-US" sz="2000" i="1" dirty="0" smtClean="0">
                <a:solidFill>
                  <a:schemeClr val="bg1"/>
                </a:solidFill>
              </a:rPr>
              <a:t>Watson</a:t>
            </a:r>
            <a:r>
              <a:rPr lang="en-US" sz="2000" dirty="0" smtClean="0">
                <a:solidFill>
                  <a:schemeClr val="bg1"/>
                </a:solidFill>
              </a:rPr>
              <a:t> engine) and then an 	</a:t>
            </a:r>
            <a:r>
              <a:rPr lang="en-US" sz="2000" dirty="0" err="1" smtClean="0">
                <a:solidFill>
                  <a:schemeClr val="bg1"/>
                </a:solidFill>
              </a:rPr>
              <a:t>Exascale</a:t>
            </a:r>
            <a:r>
              <a:rPr lang="en-US" sz="2000" dirty="0" smtClean="0">
                <a:solidFill>
                  <a:schemeClr val="bg1"/>
                </a:solidFill>
              </a:rPr>
              <a:t> search for anything that is not known …</a:t>
            </a:r>
          </a:p>
          <a:p>
            <a:r>
              <a:rPr lang="en-US" sz="2000" dirty="0">
                <a:solidFill>
                  <a:schemeClr val="bg1"/>
                </a:solidFill>
              </a:rPr>
              <a:t>	</a:t>
            </a:r>
            <a:r>
              <a:rPr lang="en-US" sz="2000" dirty="0" smtClean="0">
                <a:solidFill>
                  <a:schemeClr val="bg1"/>
                </a:solidFill>
              </a:rPr>
              <a:t>    … can a machine do this as well as humans?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04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0"/>
            <a:ext cx="6030913" cy="27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kern="0" dirty="0">
                <a:ea typeface="ＭＳ Ｐゴシック" charset="-128"/>
              </a:rPr>
              <a:t>IBM Research and the Square </a:t>
            </a:r>
            <a:r>
              <a:rPr lang="en-US" altLang="en-US" sz="1400" kern="0" dirty="0" err="1">
                <a:ea typeface="ＭＳ Ｐゴシック" charset="-128"/>
              </a:rPr>
              <a:t>Kilometre</a:t>
            </a:r>
            <a:r>
              <a:rPr lang="en-US" altLang="en-US" sz="1400" kern="0" dirty="0">
                <a:ea typeface="ＭＳ Ｐゴシック" charset="-128"/>
              </a:rPr>
              <a:t> Array Radio Telescope Project</a:t>
            </a:r>
            <a:endParaRPr lang="en-US" altLang="en-US" sz="1400" kern="0" dirty="0" smtClean="0">
              <a:ea typeface="ＭＳ Ｐゴシック" charset="-128"/>
            </a:endParaRPr>
          </a:p>
          <a:p>
            <a:pPr eaLnBrk="1" hangingPunct="1"/>
            <a:endParaRPr lang="en-US" altLang="en-US" sz="1400" b="1" kern="0" dirty="0"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63172"/>
            <a:ext cx="53287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 kern="0" dirty="0" smtClean="0">
                <a:solidFill>
                  <a:schemeClr val="bg1"/>
                </a:solidFill>
              </a:rPr>
              <a:t>Conclusions: Michelangelo’s SKA</a:t>
            </a:r>
            <a:endParaRPr lang="en-US" altLang="en-US" sz="2400" b="1" i="1" kern="0" dirty="0">
              <a:solidFill>
                <a:schemeClr val="bg1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78422" y="863089"/>
            <a:ext cx="8591365" cy="30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5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008AC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If you aim high enough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many others will follow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In an exponentially growing environment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failure only means delay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The Universe contains far more than we can see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the known objects are richer than we thought 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kern="0" dirty="0" smtClean="0">
                <a:ea typeface="ＭＳ Ｐゴシック" charset="-128"/>
              </a:rPr>
              <a:t>	… unknown objects are waiting to be discovered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marL="285750" indent="-285750" eaLnBrk="1" hangingPunct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sz="1800" kern="0" dirty="0" smtClean="0">
                <a:ea typeface="ＭＳ Ｐゴシック" charset="-128"/>
              </a:rPr>
              <a:t>Dozens of </a:t>
            </a:r>
            <a:r>
              <a:rPr lang="en-US" altLang="en-US" sz="1800" kern="0" dirty="0" err="1" smtClean="0">
                <a:ea typeface="ＭＳ Ｐゴシック" charset="-128"/>
              </a:rPr>
              <a:t>IBMers</a:t>
            </a:r>
            <a:r>
              <a:rPr lang="en-US" altLang="en-US" sz="1800" kern="0" dirty="0" smtClean="0">
                <a:ea typeface="ＭＳ Ｐゴシック" charset="-128"/>
              </a:rPr>
              <a:t> have worked on SKA technologies and found real world applications with long-term partners to open up new ways of using computers</a:t>
            </a:r>
            <a:r>
              <a:rPr lang="en-US" altLang="en-US" sz="1800" kern="0" dirty="0">
                <a:ea typeface="ＭＳ Ｐゴシック" charset="-128"/>
              </a:rPr>
              <a:t> </a:t>
            </a:r>
            <a:r>
              <a:rPr lang="en-US" altLang="en-US" sz="1800" kern="0" dirty="0" smtClean="0">
                <a:ea typeface="ＭＳ Ｐゴシック" charset="-128"/>
              </a:rPr>
              <a:t>and </a:t>
            </a:r>
            <a:r>
              <a:rPr lang="en-US" altLang="en-US" sz="1800" kern="0" dirty="0">
                <a:ea typeface="ＭＳ Ｐゴシック" charset="-128"/>
              </a:rPr>
              <a:t>solving </a:t>
            </a:r>
            <a:r>
              <a:rPr lang="en-US" altLang="en-US" sz="1800" kern="0" dirty="0" smtClean="0">
                <a:ea typeface="ＭＳ Ｐゴシック" charset="-128"/>
              </a:rPr>
              <a:t>the biggest problems.</a:t>
            </a:r>
          </a:p>
          <a:p>
            <a:pPr eaLnBrk="1" hangingPunct="1">
              <a:lnSpc>
                <a:spcPct val="150000"/>
              </a:lnSpc>
            </a:pPr>
            <a:endParaRPr lang="en-US" altLang="en-US" sz="1800" kern="0" dirty="0">
              <a:ea typeface="ＭＳ Ｐゴシック" charset="-128"/>
            </a:endParaRPr>
          </a:p>
          <a:p>
            <a:pPr eaLnBrk="1" hangingPunct="1">
              <a:lnSpc>
                <a:spcPct val="150000"/>
              </a:lnSpc>
            </a:pPr>
            <a:endParaRPr lang="en-US" altLang="en-US" sz="18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marL="800100" lvl="1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>
              <a:ea typeface="ＭＳ Ｐゴシック" charset="-128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en-US" sz="1800" kern="0" dirty="0" smtClean="0">
              <a:ea typeface="ＭＳ Ｐゴシック" charset="-128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en-US" sz="1800" kern="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41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E069093D-E201-4B97-94CD-531B07B17CC0}" type="slidenum">
              <a:rPr lang="en-US"/>
              <a:pPr algn="ctr">
                <a:defRPr/>
              </a:pPr>
              <a:t>7</a:t>
            </a:fld>
            <a:endParaRPr lang="en-US"/>
          </a:p>
        </p:txBody>
      </p:sp>
      <p:pic>
        <p:nvPicPr>
          <p:cNvPr id="4301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447" y="19050"/>
            <a:ext cx="39814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904420">
            <a:off x="3331964" y="3807024"/>
            <a:ext cx="127039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84501" y="4803519"/>
            <a:ext cx="29096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National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Radio Astronomy Observatory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305" y="374076"/>
            <a:ext cx="22038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EC721"/>
                </a:solidFill>
                <a:latin typeface="+mj-lt"/>
              </a:rPr>
              <a:t>M87</a:t>
            </a:r>
            <a:r>
              <a:rPr lang="en-US" sz="1800" b="1" dirty="0">
                <a:solidFill>
                  <a:srgbClr val="008AC0"/>
                </a:solidFill>
                <a:latin typeface="+mj-lt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in optical and radio, zoomed in with Very Long Baseline Interferometry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355" y="4783786"/>
            <a:ext cx="31516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Optical image: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Hubble Space Telescope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449" y="1991559"/>
            <a:ext cx="263431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Galaxy is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A40063"/>
                </a:solidFill>
                <a:latin typeface="+mj-lt"/>
              </a:rPr>
              <a:t>200x</a:t>
            </a:r>
            <a:r>
              <a:rPr lang="en-US" sz="2000" b="1" dirty="0" smtClean="0">
                <a:solidFill>
                  <a:srgbClr val="FEC721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Milky Way mass </a:t>
            </a:r>
            <a:r>
              <a:rPr lang="en-US" sz="1800" b="1" dirty="0" smtClean="0">
                <a:solidFill>
                  <a:srgbClr val="008AC0"/>
                </a:solidFill>
                <a:latin typeface="+mj-lt"/>
              </a:rPr>
              <a:t>3 Billion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Sun black hole in nucleus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98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146A63C1-DD08-423E-BA32-048E85C3C899}" type="slidenum">
              <a:rPr lang="en-US"/>
              <a:pPr algn="ctr">
                <a:defRPr/>
              </a:pPr>
              <a:t>8</a:t>
            </a:fld>
            <a:endParaRPr lang="en-US"/>
          </a:p>
        </p:txBody>
      </p:sp>
      <p:pic>
        <p:nvPicPr>
          <p:cNvPr id="4403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50" y="0"/>
            <a:ext cx="639365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695" y="268206"/>
            <a:ext cx="488557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Cygnus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A: radio (red) </a:t>
            </a:r>
            <a:r>
              <a:rPr lang="en-US" sz="1600" b="1" dirty="0">
                <a:solidFill>
                  <a:schemeClr val="bg1"/>
                </a:solidFill>
                <a:latin typeface="+mj-lt"/>
              </a:rPr>
              <a:t>plus X-ray (blue) </a:t>
            </a:r>
            <a:r>
              <a:rPr lang="en-US" sz="1600" b="1" dirty="0" smtClean="0">
                <a:solidFill>
                  <a:schemeClr val="bg1"/>
                </a:solidFill>
                <a:latin typeface="+mj-lt"/>
              </a:rPr>
              <a:t>emission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>
            <a:off x="1570435" y="4804173"/>
            <a:ext cx="12008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</a:rPr>
              <a:t>(NRAO/NASA)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858" y="1019124"/>
            <a:ext cx="32575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FEC721"/>
                </a:solidFill>
                <a:latin typeface="+mj-lt"/>
              </a:rPr>
              <a:t>2</a:t>
            </a:r>
            <a:r>
              <a:rPr lang="en-US" sz="1800" b="1" baseline="30000" dirty="0" smtClean="0">
                <a:solidFill>
                  <a:srgbClr val="FEC721"/>
                </a:solidFill>
                <a:latin typeface="+mj-lt"/>
              </a:rPr>
              <a:t>nd</a:t>
            </a:r>
            <a:r>
              <a:rPr lang="en-US" sz="1800" b="1" dirty="0" smtClean="0">
                <a:solidFill>
                  <a:srgbClr val="FEC721"/>
                </a:solidFill>
                <a:latin typeface="+mj-lt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brightest radio galaxy in the sky;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008AC0"/>
                </a:solidFill>
                <a:latin typeface="+mj-lt"/>
              </a:rPr>
              <a:t>1 Billion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Sun black hole in nucleus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897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3414713" y="4767263"/>
            <a:ext cx="2314575" cy="273844"/>
          </a:xfrm>
        </p:spPr>
        <p:txBody>
          <a:bodyPr/>
          <a:lstStyle/>
          <a:p>
            <a:pPr algn="ctr">
              <a:defRPr/>
            </a:pPr>
            <a:fld id="{75D7B640-DD33-460B-8327-575C30CC783C}" type="slidenum">
              <a:rPr lang="en-US"/>
              <a:pPr algn="ctr">
                <a:defRPr/>
              </a:pPr>
              <a:t>9</a:t>
            </a:fld>
            <a:endParaRPr lang="en-US"/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419225" y="4607719"/>
            <a:ext cx="23243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bg1"/>
                </a:solidFill>
              </a:rPr>
              <a:t>NASA Chandra/NSF JVLA/ESO</a:t>
            </a: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228847" y="201216"/>
            <a:ext cx="25524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 dirty="0" err="1" smtClean="0">
                <a:solidFill>
                  <a:schemeClr val="bg1"/>
                </a:solidFill>
                <a:latin typeface="+mj-lt"/>
              </a:rPr>
              <a:t>Centaurus</a:t>
            </a:r>
            <a:r>
              <a:rPr lang="en-US" altLang="en-US" sz="1600" b="1" dirty="0" smtClean="0">
                <a:solidFill>
                  <a:schemeClr val="bg1"/>
                </a:solidFill>
                <a:latin typeface="+mj-lt"/>
              </a:rPr>
              <a:t> A (NGC 5128)</a:t>
            </a:r>
            <a:endParaRPr lang="en-US" altLang="en-US" sz="1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0"/>
            <a:ext cx="67564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2" y="3579495"/>
            <a:ext cx="36106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EC721"/>
                </a:solidFill>
              </a:rPr>
              <a:t>5</a:t>
            </a:r>
            <a:r>
              <a:rPr lang="en-US" sz="1800" b="1" baseline="30000" dirty="0">
                <a:solidFill>
                  <a:srgbClr val="FEC721"/>
                </a:solidFill>
              </a:rPr>
              <a:t>th</a:t>
            </a:r>
            <a:r>
              <a:rPr lang="en-US" sz="1800" b="1" dirty="0">
                <a:solidFill>
                  <a:srgbClr val="FEC72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brightest galaxy in the </a:t>
            </a:r>
            <a:r>
              <a:rPr lang="en-US" sz="1400" dirty="0" smtClean="0">
                <a:solidFill>
                  <a:schemeClr val="bg1"/>
                </a:solidFill>
              </a:rPr>
              <a:t>sky,</a:t>
            </a:r>
            <a:endParaRPr lang="en-US" sz="1400" dirty="0">
              <a:solidFill>
                <a:schemeClr val="bg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the nearest bright radio galaxy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 smtClean="0">
                <a:solidFill>
                  <a:srgbClr val="A40063"/>
                </a:solidFill>
                <a:latin typeface="+mj-lt"/>
              </a:rPr>
              <a:t>50 Million </a:t>
            </a:r>
            <a:r>
              <a:rPr lang="en-US" sz="1400" dirty="0" smtClean="0">
                <a:solidFill>
                  <a:schemeClr val="bg1"/>
                </a:solidFill>
                <a:latin typeface="+mj-lt"/>
              </a:rPr>
              <a:t>Sun black hole in nucleus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76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 September 2009_ITSO1">
  <a:themeElements>
    <a:clrScheme name="IBM Connec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009999"/>
      </a:accent2>
      <a:accent3>
        <a:srgbClr val="FFFFFF"/>
      </a:accent3>
      <a:accent4>
        <a:srgbClr val="000000"/>
      </a:accent4>
      <a:accent5>
        <a:srgbClr val="BEC4FD"/>
      </a:accent5>
      <a:accent6>
        <a:srgbClr val="008A8A"/>
      </a:accent6>
      <a:hlink>
        <a:srgbClr val="7889FB"/>
      </a:hlink>
      <a:folHlink>
        <a:srgbClr val="9900C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0 September 2009_ITSO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5769</TotalTime>
  <Words>1689</Words>
  <Application>Microsoft Office PowerPoint</Application>
  <PresentationFormat>On-screen Show (16:9)</PresentationFormat>
  <Paragraphs>376</Paragraphs>
  <Slides>63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10 September 2009_ITSO1</vt:lpstr>
      <vt:lpstr>IBM Research and the Square Kilometre Array Radio Telescope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Seize the Moment</dc:title>
  <dc:creator>jbounds</dc:creator>
  <cp:lastModifiedBy>IBM_ADMIN</cp:lastModifiedBy>
  <cp:revision>228</cp:revision>
  <dcterms:created xsi:type="dcterms:W3CDTF">2015-09-17T04:10:35Z</dcterms:created>
  <dcterms:modified xsi:type="dcterms:W3CDTF">2015-10-09T04:28:42Z</dcterms:modified>
</cp:coreProperties>
</file>