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notesMasterIdLst>
    <p:notesMasterId r:id="rId12"/>
  </p:notesMasterIdLst>
  <p:sldIdLst>
    <p:sldId id="256" r:id="rId2"/>
    <p:sldId id="551" r:id="rId3"/>
    <p:sldId id="552" r:id="rId4"/>
    <p:sldId id="553" r:id="rId5"/>
    <p:sldId id="556" r:id="rId6"/>
    <p:sldId id="557" r:id="rId7"/>
    <p:sldId id="560" r:id="rId8"/>
    <p:sldId id="554" r:id="rId9"/>
    <p:sldId id="558" r:id="rId10"/>
    <p:sldId id="561" r:id="rId11"/>
  </p:sldIdLst>
  <p:sldSz cx="9144000" cy="5143500" type="screen16x9"/>
  <p:notesSz cx="6858000" cy="9144000"/>
  <p:defaultTextStyle>
    <a:defPPr>
      <a:defRPr lang="en-US"/>
    </a:defPPr>
    <a:lvl1pPr algn="l" rtl="0" fontAlgn="base">
      <a:spcBef>
        <a:spcPct val="0"/>
      </a:spcBef>
      <a:spcAft>
        <a:spcPct val="0"/>
      </a:spcAft>
      <a:defRPr sz="2200" kern="1200">
        <a:solidFill>
          <a:schemeClr val="hlink"/>
        </a:solidFill>
        <a:latin typeface="Arial" charset="0"/>
        <a:ea typeface="ＭＳ Ｐゴシック" charset="-128"/>
        <a:cs typeface="+mn-cs"/>
      </a:defRPr>
    </a:lvl1pPr>
    <a:lvl2pPr marL="457200" algn="l" rtl="0" fontAlgn="base">
      <a:spcBef>
        <a:spcPct val="0"/>
      </a:spcBef>
      <a:spcAft>
        <a:spcPct val="0"/>
      </a:spcAft>
      <a:defRPr sz="2200" kern="1200">
        <a:solidFill>
          <a:schemeClr val="hlink"/>
        </a:solidFill>
        <a:latin typeface="Arial" charset="0"/>
        <a:ea typeface="ＭＳ Ｐゴシック" charset="-128"/>
        <a:cs typeface="+mn-cs"/>
      </a:defRPr>
    </a:lvl2pPr>
    <a:lvl3pPr marL="914400" algn="l" rtl="0" fontAlgn="base">
      <a:spcBef>
        <a:spcPct val="0"/>
      </a:spcBef>
      <a:spcAft>
        <a:spcPct val="0"/>
      </a:spcAft>
      <a:defRPr sz="2200" kern="1200">
        <a:solidFill>
          <a:schemeClr val="hlink"/>
        </a:solidFill>
        <a:latin typeface="Arial" charset="0"/>
        <a:ea typeface="ＭＳ Ｐゴシック" charset="-128"/>
        <a:cs typeface="+mn-cs"/>
      </a:defRPr>
    </a:lvl3pPr>
    <a:lvl4pPr marL="1371600" algn="l" rtl="0" fontAlgn="base">
      <a:spcBef>
        <a:spcPct val="0"/>
      </a:spcBef>
      <a:spcAft>
        <a:spcPct val="0"/>
      </a:spcAft>
      <a:defRPr sz="2200" kern="1200">
        <a:solidFill>
          <a:schemeClr val="hlink"/>
        </a:solidFill>
        <a:latin typeface="Arial" charset="0"/>
        <a:ea typeface="ＭＳ Ｐゴシック" charset="-128"/>
        <a:cs typeface="+mn-cs"/>
      </a:defRPr>
    </a:lvl4pPr>
    <a:lvl5pPr marL="1828800" algn="l" rtl="0" fontAlgn="base">
      <a:spcBef>
        <a:spcPct val="0"/>
      </a:spcBef>
      <a:spcAft>
        <a:spcPct val="0"/>
      </a:spcAft>
      <a:defRPr sz="2200" kern="1200">
        <a:solidFill>
          <a:schemeClr val="hlink"/>
        </a:solidFill>
        <a:latin typeface="Arial" charset="0"/>
        <a:ea typeface="ＭＳ Ｐゴシック" charset="-128"/>
        <a:cs typeface="+mn-cs"/>
      </a:defRPr>
    </a:lvl5pPr>
    <a:lvl6pPr marL="2286000" algn="l" defTabSz="914400" rtl="0" eaLnBrk="1" latinLnBrk="0" hangingPunct="1">
      <a:defRPr sz="2200" kern="1200">
        <a:solidFill>
          <a:schemeClr val="hlink"/>
        </a:solidFill>
        <a:latin typeface="Arial" charset="0"/>
        <a:ea typeface="ＭＳ Ｐゴシック" charset="-128"/>
        <a:cs typeface="+mn-cs"/>
      </a:defRPr>
    </a:lvl6pPr>
    <a:lvl7pPr marL="2743200" algn="l" defTabSz="914400" rtl="0" eaLnBrk="1" latinLnBrk="0" hangingPunct="1">
      <a:defRPr sz="2200" kern="1200">
        <a:solidFill>
          <a:schemeClr val="hlink"/>
        </a:solidFill>
        <a:latin typeface="Arial" charset="0"/>
        <a:ea typeface="ＭＳ Ｐゴシック" charset="-128"/>
        <a:cs typeface="+mn-cs"/>
      </a:defRPr>
    </a:lvl7pPr>
    <a:lvl8pPr marL="3200400" algn="l" defTabSz="914400" rtl="0" eaLnBrk="1" latinLnBrk="0" hangingPunct="1">
      <a:defRPr sz="2200" kern="1200">
        <a:solidFill>
          <a:schemeClr val="hlink"/>
        </a:solidFill>
        <a:latin typeface="Arial" charset="0"/>
        <a:ea typeface="ＭＳ Ｐゴシック" charset="-128"/>
        <a:cs typeface="+mn-cs"/>
      </a:defRPr>
    </a:lvl8pPr>
    <a:lvl9pPr marL="3657600" algn="l" defTabSz="914400" rtl="0" eaLnBrk="1" latinLnBrk="0" hangingPunct="1">
      <a:defRPr sz="2200" kern="1200">
        <a:solidFill>
          <a:schemeClr val="hlink"/>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643" userDrawn="1">
          <p15:clr>
            <a:srgbClr val="A4A3A4"/>
          </p15:clr>
        </p15:guide>
        <p15:guide id="2" pos="181" userDrawn="1">
          <p15:clr>
            <a:srgbClr val="A4A3A4"/>
          </p15:clr>
        </p15:guide>
        <p15:guide id="3" orient="horz" pos="667" userDrawn="1">
          <p15:clr>
            <a:srgbClr val="A4A3A4"/>
          </p15:clr>
        </p15:guide>
        <p15:guide id="4" pos="55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721"/>
    <a:srgbClr val="FF9900"/>
    <a:srgbClr val="159E91"/>
    <a:srgbClr val="EA4235"/>
    <a:srgbClr val="14A4D0"/>
    <a:srgbClr val="1279B1"/>
    <a:srgbClr val="A40063"/>
    <a:srgbClr val="E8F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61"/>
  </p:normalViewPr>
  <p:slideViewPr>
    <p:cSldViewPr snapToGrid="0">
      <p:cViewPr varScale="1">
        <p:scale>
          <a:sx n="117" d="100"/>
          <a:sy n="117" d="100"/>
        </p:scale>
        <p:origin x="624" y="96"/>
      </p:cViewPr>
      <p:guideLst>
        <p:guide orient="horz" pos="1643"/>
        <p:guide pos="181"/>
        <p:guide orient="horz" pos="667"/>
        <p:guide pos="55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AFD64F9-08F2-E642-980A-909BB847D400}" type="slidenum">
              <a:rPr lang="en-US" altLang="en-US"/>
              <a:pPr/>
              <a:t>‹#›</a:t>
            </a:fld>
            <a:endParaRPr lang="en-US" altLang="en-US"/>
          </a:p>
        </p:txBody>
      </p:sp>
    </p:spTree>
    <p:extLst>
      <p:ext uri="{BB962C8B-B14F-4D97-AF65-F5344CB8AC3E}">
        <p14:creationId xmlns:p14="http://schemas.microsoft.com/office/powerpoint/2010/main" val="165337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03.ibm.com/software/businesscasestudies?synkey=H439775P76710F0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03.ibm.com/software/businesscasestudies?synkey=H439775P76710F03"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03.ibm.com/software/businesscasestudies?synkey=H439775P76710F0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03.ibm.com/software/businesscasestudies?synkey=H439775P76710F0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03.ibm.com/software/businesscasestudies?synkey=H439775P76710F0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03.ibm.com/software/businesscasestudies?synkey=H439775P76710F0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03.ibm.com/software/businesscasestudies?synkey=H439775P76710F0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03.ibm.com/software/businesscasestudies?synkey=H439775P76710F0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03.ibm.com/software/businesscasestudies?synkey=H439775P76710F0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endParaRPr lang="en-US" altLang="en-US">
              <a:ea typeface="ＭＳ Ｐゴシック" charset="-128"/>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5C36CC8A-7EB1-074B-BAEC-C2A437740FCF}" type="slidenum">
              <a:rPr lang="en-US" altLang="en-US" sz="1200">
                <a:solidFill>
                  <a:schemeClr val="tx1"/>
                </a:solidFill>
              </a:rPr>
              <a:pPr eaLnBrk="1" hangingPunct="1"/>
              <a:t>1</a:t>
            </a:fld>
            <a:endParaRPr lang="en-US" altLang="en-US" sz="1200">
              <a:solidFill>
                <a:schemeClr val="tx1"/>
              </a:solidFill>
            </a:endParaRPr>
          </a:p>
        </p:txBody>
      </p:sp>
    </p:spTree>
    <p:extLst>
      <p:ext uri="{BB962C8B-B14F-4D97-AF65-F5344CB8AC3E}">
        <p14:creationId xmlns:p14="http://schemas.microsoft.com/office/powerpoint/2010/main" val="85948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ea typeface="ＭＳ Ｐゴシック" charset="-128"/>
              </a:rPr>
              <a:t>Innovating rapidly and continually starts with cloud.</a:t>
            </a:r>
          </a:p>
          <a:p>
            <a:endParaRPr lang="en-US" altLang="en-US" sz="600" u="sng">
              <a:ea typeface="ＭＳ Ｐゴシック" charset="-128"/>
              <a:hlinkClick r:id="rId3"/>
            </a:endParaRPr>
          </a:p>
          <a:p>
            <a:r>
              <a:rPr lang="en-US" altLang="en-US" sz="1000">
                <a:ea typeface="ＭＳ Ｐゴシック" charset="-128"/>
              </a:rPr>
              <a:t>In fact, cloud enables the other technologies we mentioned, as well – data, social and mobile. As the delivery mechanism they use, it’s the equalizer that gives organizations of all sizes the ability to innovate at speed. It’s the way in which data, mobile and social are delivered in the moment.</a:t>
            </a:r>
          </a:p>
          <a:p>
            <a:endParaRPr lang="en-US" altLang="en-US" sz="600" u="sng">
              <a:ea typeface="ＭＳ Ｐゴシック" charset="-128"/>
              <a:hlinkClick r:id="rId3"/>
            </a:endParaRPr>
          </a:p>
          <a:p>
            <a:r>
              <a:rPr lang="en-US" altLang="en-US" sz="1000">
                <a:ea typeface="ＭＳ Ｐゴシック" charset="-128"/>
              </a:rPr>
              <a:t>So, how do you leverage cloud? By and large, it depends on your role.</a:t>
            </a:r>
          </a:p>
          <a:p>
            <a:pPr marL="396875" lvl="1" indent="-171450">
              <a:buFontTx/>
              <a:buChar char="•"/>
            </a:pPr>
            <a:r>
              <a:rPr lang="en-US" altLang="en-US" sz="1000">
                <a:ea typeface="ＭＳ Ｐゴシック" charset="-128"/>
              </a:rPr>
              <a:t>Business leaders are </a:t>
            </a:r>
            <a:r>
              <a:rPr lang="en-US" altLang="en-US" sz="1000" u="sng">
                <a:ea typeface="ＭＳ Ｐゴシック" charset="-128"/>
              </a:rPr>
              <a:t>tapping into IBM cloud services</a:t>
            </a:r>
            <a:r>
              <a:rPr lang="en-US" altLang="en-US" sz="1000">
                <a:ea typeface="ＭＳ Ｐゴシック" charset="-128"/>
              </a:rPr>
              <a:t> for marketing, finance, HR, sales, supply chain, operations, and other areas. With no fixed costs and incredible scalability, it enables near instant business innovation at low risk.</a:t>
            </a:r>
          </a:p>
          <a:p>
            <a:pPr marL="396875" lvl="1" indent="-171450">
              <a:buFontTx/>
              <a:buChar char="•"/>
            </a:pPr>
            <a:r>
              <a:rPr lang="en-US" altLang="en-US" sz="1000">
                <a:ea typeface="ＭＳ Ｐゴシック" charset="-128"/>
              </a:rPr>
              <a:t>Developers are </a:t>
            </a:r>
            <a:r>
              <a:rPr lang="en-US" altLang="en-US" sz="1000" u="sng">
                <a:ea typeface="ＭＳ Ｐゴシック" charset="-128"/>
              </a:rPr>
              <a:t>rapidly assembling and scaling new cloud apps and services</a:t>
            </a:r>
            <a:r>
              <a:rPr lang="en-US" altLang="en-US" sz="1000">
                <a:ea typeface="ＭＳ Ｐゴシック" charset="-128"/>
              </a:rPr>
              <a:t> </a:t>
            </a:r>
            <a:r>
              <a:rPr lang="en-US" altLang="en-US" sz="1000" b="1">
                <a:ea typeface="ＭＳ Ｐゴシック" charset="-128"/>
              </a:rPr>
              <a:t>in the cloud</a:t>
            </a:r>
            <a:r>
              <a:rPr lang="en-US" altLang="en-US" sz="1000">
                <a:ea typeface="ＭＳ Ｐゴシック" charset="-128"/>
              </a:rPr>
              <a:t> to find new ways to rapidly innovate and engage with customers. The result is a fluid, flexible </a:t>
            </a:r>
            <a:r>
              <a:rPr lang="en-US" altLang="en-US" sz="1000" i="1">
                <a:ea typeface="ＭＳ Ｐゴシック" charset="-128"/>
              </a:rPr>
              <a:t>business model</a:t>
            </a:r>
            <a:r>
              <a:rPr lang="en-US" altLang="en-US" sz="1000">
                <a:ea typeface="ＭＳ Ｐゴシック" charset="-128"/>
              </a:rPr>
              <a:t> ready for change and growth.</a:t>
            </a:r>
          </a:p>
          <a:p>
            <a:pPr marL="396875" lvl="1" indent="-171450">
              <a:buFontTx/>
              <a:buChar char="•"/>
            </a:pPr>
            <a:r>
              <a:rPr lang="en-US" altLang="en-US" sz="1000">
                <a:ea typeface="ＭＳ Ｐゴシック" charset="-128"/>
              </a:rPr>
              <a:t>Of course, these new apps and services need to integrate with existing data and processes, through a hybrid cloud environment. Simply put, this allows cloud services to dynamically access other apps, data, services and infrastructure regardless of where they reside – in the cloud or on-premises. It maximizes choice and flexibility while protecting your existing investments.</a:t>
            </a:r>
          </a:p>
          <a:p>
            <a:endParaRPr lang="en-US" altLang="en-US" sz="800">
              <a:ea typeface="ＭＳ Ｐゴシック" charset="-128"/>
            </a:endParaRPr>
          </a:p>
          <a:p>
            <a:r>
              <a:rPr lang="en-US" altLang="en-US" sz="1000">
                <a:ea typeface="ＭＳ Ｐゴシック" charset="-128"/>
              </a:rPr>
              <a:t>That’s the essence to innovating with Cloud</a:t>
            </a:r>
            <a:endParaRPr lang="en-US" altLang="en-US" sz="80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10</a:t>
            </a:fld>
            <a:endParaRPr lang="en-US" altLang="en-US" sz="1200">
              <a:solidFill>
                <a:schemeClr val="tx1"/>
              </a:solidFill>
            </a:endParaRPr>
          </a:p>
        </p:txBody>
      </p:sp>
    </p:spTree>
    <p:extLst>
      <p:ext uri="{BB962C8B-B14F-4D97-AF65-F5344CB8AC3E}">
        <p14:creationId xmlns:p14="http://schemas.microsoft.com/office/powerpoint/2010/main" val="51134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ea typeface="ＭＳ Ｐゴシック" charset="-128"/>
              </a:rPr>
              <a:t>Innovating rapidly and continually starts with cloud.</a:t>
            </a:r>
          </a:p>
          <a:p>
            <a:endParaRPr lang="en-US" altLang="en-US" sz="600" u="sng">
              <a:ea typeface="ＭＳ Ｐゴシック" charset="-128"/>
              <a:hlinkClick r:id="rId3"/>
            </a:endParaRPr>
          </a:p>
          <a:p>
            <a:r>
              <a:rPr lang="en-US" altLang="en-US" sz="1000">
                <a:ea typeface="ＭＳ Ｐゴシック" charset="-128"/>
              </a:rPr>
              <a:t>In fact, cloud enables the other technologies we mentioned, as well – data, social and mobile. As the delivery mechanism they use, it’s the equalizer that gives organizations of all sizes the ability to innovate at speed. It’s the way in which data, mobile and social are delivered in the moment.</a:t>
            </a:r>
          </a:p>
          <a:p>
            <a:endParaRPr lang="en-US" altLang="en-US" sz="600" u="sng">
              <a:ea typeface="ＭＳ Ｐゴシック" charset="-128"/>
              <a:hlinkClick r:id="rId3"/>
            </a:endParaRPr>
          </a:p>
          <a:p>
            <a:r>
              <a:rPr lang="en-US" altLang="en-US" sz="1000">
                <a:ea typeface="ＭＳ Ｐゴシック" charset="-128"/>
              </a:rPr>
              <a:t>So, how do you leverage cloud? By and large, it depends on your role.</a:t>
            </a:r>
          </a:p>
          <a:p>
            <a:pPr marL="396875" lvl="1" indent="-171450">
              <a:buFontTx/>
              <a:buChar char="•"/>
            </a:pPr>
            <a:r>
              <a:rPr lang="en-US" altLang="en-US" sz="1000">
                <a:ea typeface="ＭＳ Ｐゴシック" charset="-128"/>
              </a:rPr>
              <a:t>Business leaders are </a:t>
            </a:r>
            <a:r>
              <a:rPr lang="en-US" altLang="en-US" sz="1000" u="sng">
                <a:ea typeface="ＭＳ Ｐゴシック" charset="-128"/>
              </a:rPr>
              <a:t>tapping into IBM cloud services</a:t>
            </a:r>
            <a:r>
              <a:rPr lang="en-US" altLang="en-US" sz="1000">
                <a:ea typeface="ＭＳ Ｐゴシック" charset="-128"/>
              </a:rPr>
              <a:t> for marketing, finance, HR, sales, supply chain, operations, and other areas. With no fixed costs and incredible scalability, it enables near instant business innovation at low risk.</a:t>
            </a:r>
          </a:p>
          <a:p>
            <a:pPr marL="396875" lvl="1" indent="-171450">
              <a:buFontTx/>
              <a:buChar char="•"/>
            </a:pPr>
            <a:r>
              <a:rPr lang="en-US" altLang="en-US" sz="1000">
                <a:ea typeface="ＭＳ Ｐゴシック" charset="-128"/>
              </a:rPr>
              <a:t>Developers are </a:t>
            </a:r>
            <a:r>
              <a:rPr lang="en-US" altLang="en-US" sz="1000" u="sng">
                <a:ea typeface="ＭＳ Ｐゴシック" charset="-128"/>
              </a:rPr>
              <a:t>rapidly assembling and scaling new cloud apps and services</a:t>
            </a:r>
            <a:r>
              <a:rPr lang="en-US" altLang="en-US" sz="1000">
                <a:ea typeface="ＭＳ Ｐゴシック" charset="-128"/>
              </a:rPr>
              <a:t> </a:t>
            </a:r>
            <a:r>
              <a:rPr lang="en-US" altLang="en-US" sz="1000" b="1">
                <a:ea typeface="ＭＳ Ｐゴシック" charset="-128"/>
              </a:rPr>
              <a:t>in the cloud</a:t>
            </a:r>
            <a:r>
              <a:rPr lang="en-US" altLang="en-US" sz="1000">
                <a:ea typeface="ＭＳ Ｐゴシック" charset="-128"/>
              </a:rPr>
              <a:t> to find new ways to rapidly innovate and engage with customers. The result is a fluid, flexible </a:t>
            </a:r>
            <a:r>
              <a:rPr lang="en-US" altLang="en-US" sz="1000" i="1">
                <a:ea typeface="ＭＳ Ｐゴシック" charset="-128"/>
              </a:rPr>
              <a:t>business model</a:t>
            </a:r>
            <a:r>
              <a:rPr lang="en-US" altLang="en-US" sz="1000">
                <a:ea typeface="ＭＳ Ｐゴシック" charset="-128"/>
              </a:rPr>
              <a:t> ready for change and growth.</a:t>
            </a:r>
          </a:p>
          <a:p>
            <a:pPr marL="396875" lvl="1" indent="-171450">
              <a:buFontTx/>
              <a:buChar char="•"/>
            </a:pPr>
            <a:r>
              <a:rPr lang="en-US" altLang="en-US" sz="1000">
                <a:ea typeface="ＭＳ Ｐゴシック" charset="-128"/>
              </a:rPr>
              <a:t>Of course, these new apps and services need to integrate with existing data and processes, through a hybrid cloud environment. Simply put, this allows cloud services to dynamically access other apps, data, services and infrastructure regardless of where they reside – in the cloud or on-premises. It maximizes choice and flexibility while protecting your existing investments.</a:t>
            </a:r>
          </a:p>
          <a:p>
            <a:endParaRPr lang="en-US" altLang="en-US" sz="800">
              <a:ea typeface="ＭＳ Ｐゴシック" charset="-128"/>
            </a:endParaRPr>
          </a:p>
          <a:p>
            <a:r>
              <a:rPr lang="en-US" altLang="en-US" sz="1000">
                <a:ea typeface="ＭＳ Ｐゴシック" charset="-128"/>
              </a:rPr>
              <a:t>That’s the essence to innovating with Cloud</a:t>
            </a:r>
            <a:endParaRPr lang="en-US" altLang="en-US" sz="80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2</a:t>
            </a:fld>
            <a:endParaRPr lang="en-US" altLang="en-US" sz="1200">
              <a:solidFill>
                <a:schemeClr val="tx1"/>
              </a:solidFill>
            </a:endParaRPr>
          </a:p>
        </p:txBody>
      </p:sp>
    </p:spTree>
    <p:extLst>
      <p:ext uri="{BB962C8B-B14F-4D97-AF65-F5344CB8AC3E}">
        <p14:creationId xmlns:p14="http://schemas.microsoft.com/office/powerpoint/2010/main" val="795460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ea typeface="ＭＳ Ｐゴシック" charset="-128"/>
              </a:rPr>
              <a:t>Innovating rapidly and continually starts with cloud.</a:t>
            </a:r>
          </a:p>
          <a:p>
            <a:endParaRPr lang="en-US" altLang="en-US" sz="600" u="sng">
              <a:ea typeface="ＭＳ Ｐゴシック" charset="-128"/>
              <a:hlinkClick r:id="rId3"/>
            </a:endParaRPr>
          </a:p>
          <a:p>
            <a:r>
              <a:rPr lang="en-US" altLang="en-US" sz="1000">
                <a:ea typeface="ＭＳ Ｐゴシック" charset="-128"/>
              </a:rPr>
              <a:t>In fact, cloud enables the other technologies we mentioned, as well – data, social and mobile. As the delivery mechanism they use, it’s the equalizer that gives organizations of all sizes the ability to innovate at speed. It’s the way in which data, mobile and social are delivered in the moment.</a:t>
            </a:r>
          </a:p>
          <a:p>
            <a:endParaRPr lang="en-US" altLang="en-US" sz="600" u="sng">
              <a:ea typeface="ＭＳ Ｐゴシック" charset="-128"/>
              <a:hlinkClick r:id="rId3"/>
            </a:endParaRPr>
          </a:p>
          <a:p>
            <a:r>
              <a:rPr lang="en-US" altLang="en-US" sz="1000">
                <a:ea typeface="ＭＳ Ｐゴシック" charset="-128"/>
              </a:rPr>
              <a:t>So, how do you leverage cloud? By and large, it depends on your role.</a:t>
            </a:r>
          </a:p>
          <a:p>
            <a:pPr marL="396875" lvl="1" indent="-171450">
              <a:buFontTx/>
              <a:buChar char="•"/>
            </a:pPr>
            <a:r>
              <a:rPr lang="en-US" altLang="en-US" sz="1000">
                <a:ea typeface="ＭＳ Ｐゴシック" charset="-128"/>
              </a:rPr>
              <a:t>Business leaders are </a:t>
            </a:r>
            <a:r>
              <a:rPr lang="en-US" altLang="en-US" sz="1000" u="sng">
                <a:ea typeface="ＭＳ Ｐゴシック" charset="-128"/>
              </a:rPr>
              <a:t>tapping into IBM cloud services</a:t>
            </a:r>
            <a:r>
              <a:rPr lang="en-US" altLang="en-US" sz="1000">
                <a:ea typeface="ＭＳ Ｐゴシック" charset="-128"/>
              </a:rPr>
              <a:t> for marketing, finance, HR, sales, supply chain, operations, and other areas. With no fixed costs and incredible scalability, it enables near instant business innovation at low risk.</a:t>
            </a:r>
          </a:p>
          <a:p>
            <a:pPr marL="396875" lvl="1" indent="-171450">
              <a:buFontTx/>
              <a:buChar char="•"/>
            </a:pPr>
            <a:r>
              <a:rPr lang="en-US" altLang="en-US" sz="1000">
                <a:ea typeface="ＭＳ Ｐゴシック" charset="-128"/>
              </a:rPr>
              <a:t>Developers are </a:t>
            </a:r>
            <a:r>
              <a:rPr lang="en-US" altLang="en-US" sz="1000" u="sng">
                <a:ea typeface="ＭＳ Ｐゴシック" charset="-128"/>
              </a:rPr>
              <a:t>rapidly assembling and scaling new cloud apps and services</a:t>
            </a:r>
            <a:r>
              <a:rPr lang="en-US" altLang="en-US" sz="1000">
                <a:ea typeface="ＭＳ Ｐゴシック" charset="-128"/>
              </a:rPr>
              <a:t> </a:t>
            </a:r>
            <a:r>
              <a:rPr lang="en-US" altLang="en-US" sz="1000" b="1">
                <a:ea typeface="ＭＳ Ｐゴシック" charset="-128"/>
              </a:rPr>
              <a:t>in the cloud</a:t>
            </a:r>
            <a:r>
              <a:rPr lang="en-US" altLang="en-US" sz="1000">
                <a:ea typeface="ＭＳ Ｐゴシック" charset="-128"/>
              </a:rPr>
              <a:t> to find new ways to rapidly innovate and engage with customers. The result is a fluid, flexible </a:t>
            </a:r>
            <a:r>
              <a:rPr lang="en-US" altLang="en-US" sz="1000" i="1">
                <a:ea typeface="ＭＳ Ｐゴシック" charset="-128"/>
              </a:rPr>
              <a:t>business model</a:t>
            </a:r>
            <a:r>
              <a:rPr lang="en-US" altLang="en-US" sz="1000">
                <a:ea typeface="ＭＳ Ｐゴシック" charset="-128"/>
              </a:rPr>
              <a:t> ready for change and growth.</a:t>
            </a:r>
          </a:p>
          <a:p>
            <a:pPr marL="396875" lvl="1" indent="-171450">
              <a:buFontTx/>
              <a:buChar char="•"/>
            </a:pPr>
            <a:r>
              <a:rPr lang="en-US" altLang="en-US" sz="1000">
                <a:ea typeface="ＭＳ Ｐゴシック" charset="-128"/>
              </a:rPr>
              <a:t>Of course, these new apps and services need to integrate with existing data and processes, through a hybrid cloud environment. Simply put, this allows cloud services to dynamically access other apps, data, services and infrastructure regardless of where they reside – in the cloud or on-premises. It maximizes choice and flexibility while protecting your existing investments.</a:t>
            </a:r>
          </a:p>
          <a:p>
            <a:endParaRPr lang="en-US" altLang="en-US" sz="800">
              <a:ea typeface="ＭＳ Ｐゴシック" charset="-128"/>
            </a:endParaRPr>
          </a:p>
          <a:p>
            <a:r>
              <a:rPr lang="en-US" altLang="en-US" sz="1000">
                <a:ea typeface="ＭＳ Ｐゴシック" charset="-128"/>
              </a:rPr>
              <a:t>That’s the essence to innovating with Cloud</a:t>
            </a:r>
            <a:endParaRPr lang="en-US" altLang="en-US" sz="80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3</a:t>
            </a:fld>
            <a:endParaRPr lang="en-US" altLang="en-US" sz="1200">
              <a:solidFill>
                <a:schemeClr val="tx1"/>
              </a:solidFill>
            </a:endParaRPr>
          </a:p>
        </p:txBody>
      </p:sp>
    </p:spTree>
    <p:extLst>
      <p:ext uri="{BB962C8B-B14F-4D97-AF65-F5344CB8AC3E}">
        <p14:creationId xmlns:p14="http://schemas.microsoft.com/office/powerpoint/2010/main" val="57891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ea typeface="ＭＳ Ｐゴシック" charset="-128"/>
              </a:rPr>
              <a:t>Innovating rapidly and continually starts with cloud.</a:t>
            </a:r>
          </a:p>
          <a:p>
            <a:endParaRPr lang="en-US" altLang="en-US" sz="600" u="sng">
              <a:ea typeface="ＭＳ Ｐゴシック" charset="-128"/>
              <a:hlinkClick r:id="rId3"/>
            </a:endParaRPr>
          </a:p>
          <a:p>
            <a:r>
              <a:rPr lang="en-US" altLang="en-US" sz="1000">
                <a:ea typeface="ＭＳ Ｐゴシック" charset="-128"/>
              </a:rPr>
              <a:t>In fact, cloud enables the other technologies we mentioned, as well – data, social and mobile. As the delivery mechanism they use, it’s the equalizer that gives organizations of all sizes the ability to innovate at speed. It’s the way in which data, mobile and social are delivered in the moment.</a:t>
            </a:r>
          </a:p>
          <a:p>
            <a:endParaRPr lang="en-US" altLang="en-US" sz="600" u="sng">
              <a:ea typeface="ＭＳ Ｐゴシック" charset="-128"/>
              <a:hlinkClick r:id="rId3"/>
            </a:endParaRPr>
          </a:p>
          <a:p>
            <a:r>
              <a:rPr lang="en-US" altLang="en-US" sz="1000">
                <a:ea typeface="ＭＳ Ｐゴシック" charset="-128"/>
              </a:rPr>
              <a:t>So, how do you leverage cloud? By and large, it depends on your role.</a:t>
            </a:r>
          </a:p>
          <a:p>
            <a:pPr marL="396875" lvl="1" indent="-171450">
              <a:buFontTx/>
              <a:buChar char="•"/>
            </a:pPr>
            <a:r>
              <a:rPr lang="en-US" altLang="en-US" sz="1000">
                <a:ea typeface="ＭＳ Ｐゴシック" charset="-128"/>
              </a:rPr>
              <a:t>Business leaders are </a:t>
            </a:r>
            <a:r>
              <a:rPr lang="en-US" altLang="en-US" sz="1000" u="sng">
                <a:ea typeface="ＭＳ Ｐゴシック" charset="-128"/>
              </a:rPr>
              <a:t>tapping into IBM cloud services</a:t>
            </a:r>
            <a:r>
              <a:rPr lang="en-US" altLang="en-US" sz="1000">
                <a:ea typeface="ＭＳ Ｐゴシック" charset="-128"/>
              </a:rPr>
              <a:t> for marketing, finance, HR, sales, supply chain, operations, and other areas. With no fixed costs and incredible scalability, it enables near instant business innovation at low risk.</a:t>
            </a:r>
          </a:p>
          <a:p>
            <a:pPr marL="396875" lvl="1" indent="-171450">
              <a:buFontTx/>
              <a:buChar char="•"/>
            </a:pPr>
            <a:r>
              <a:rPr lang="en-US" altLang="en-US" sz="1000">
                <a:ea typeface="ＭＳ Ｐゴシック" charset="-128"/>
              </a:rPr>
              <a:t>Developers are </a:t>
            </a:r>
            <a:r>
              <a:rPr lang="en-US" altLang="en-US" sz="1000" u="sng">
                <a:ea typeface="ＭＳ Ｐゴシック" charset="-128"/>
              </a:rPr>
              <a:t>rapidly assembling and scaling new cloud apps and services</a:t>
            </a:r>
            <a:r>
              <a:rPr lang="en-US" altLang="en-US" sz="1000">
                <a:ea typeface="ＭＳ Ｐゴシック" charset="-128"/>
              </a:rPr>
              <a:t> </a:t>
            </a:r>
            <a:r>
              <a:rPr lang="en-US" altLang="en-US" sz="1000" b="1">
                <a:ea typeface="ＭＳ Ｐゴシック" charset="-128"/>
              </a:rPr>
              <a:t>in the cloud</a:t>
            </a:r>
            <a:r>
              <a:rPr lang="en-US" altLang="en-US" sz="1000">
                <a:ea typeface="ＭＳ Ｐゴシック" charset="-128"/>
              </a:rPr>
              <a:t> to find new ways to rapidly innovate and engage with customers. The result is a fluid, flexible </a:t>
            </a:r>
            <a:r>
              <a:rPr lang="en-US" altLang="en-US" sz="1000" i="1">
                <a:ea typeface="ＭＳ Ｐゴシック" charset="-128"/>
              </a:rPr>
              <a:t>business model</a:t>
            </a:r>
            <a:r>
              <a:rPr lang="en-US" altLang="en-US" sz="1000">
                <a:ea typeface="ＭＳ Ｐゴシック" charset="-128"/>
              </a:rPr>
              <a:t> ready for change and growth.</a:t>
            </a:r>
          </a:p>
          <a:p>
            <a:pPr marL="396875" lvl="1" indent="-171450">
              <a:buFontTx/>
              <a:buChar char="•"/>
            </a:pPr>
            <a:r>
              <a:rPr lang="en-US" altLang="en-US" sz="1000">
                <a:ea typeface="ＭＳ Ｐゴシック" charset="-128"/>
              </a:rPr>
              <a:t>Of course, these new apps and services need to integrate with existing data and processes, through a hybrid cloud environment. Simply put, this allows cloud services to dynamically access other apps, data, services and infrastructure regardless of where they reside – in the cloud or on-premises. It maximizes choice and flexibility while protecting your existing investments.</a:t>
            </a:r>
          </a:p>
          <a:p>
            <a:endParaRPr lang="en-US" altLang="en-US" sz="800">
              <a:ea typeface="ＭＳ Ｐゴシック" charset="-128"/>
            </a:endParaRPr>
          </a:p>
          <a:p>
            <a:r>
              <a:rPr lang="en-US" altLang="en-US" sz="1000">
                <a:ea typeface="ＭＳ Ｐゴシック" charset="-128"/>
              </a:rPr>
              <a:t>That’s the essence to innovating with Cloud</a:t>
            </a:r>
            <a:endParaRPr lang="en-US" altLang="en-US" sz="80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4</a:t>
            </a:fld>
            <a:endParaRPr lang="en-US" altLang="en-US" sz="1200">
              <a:solidFill>
                <a:schemeClr val="tx1"/>
              </a:solidFill>
            </a:endParaRPr>
          </a:p>
        </p:txBody>
      </p:sp>
    </p:spTree>
    <p:extLst>
      <p:ext uri="{BB962C8B-B14F-4D97-AF65-F5344CB8AC3E}">
        <p14:creationId xmlns:p14="http://schemas.microsoft.com/office/powerpoint/2010/main" val="232727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ea typeface="ＭＳ Ｐゴシック" charset="-128"/>
              </a:rPr>
              <a:t>Innovating rapidly and continually starts with cloud.</a:t>
            </a:r>
          </a:p>
          <a:p>
            <a:endParaRPr lang="en-US" altLang="en-US" sz="600" u="sng">
              <a:ea typeface="ＭＳ Ｐゴシック" charset="-128"/>
              <a:hlinkClick r:id="rId3"/>
            </a:endParaRPr>
          </a:p>
          <a:p>
            <a:r>
              <a:rPr lang="en-US" altLang="en-US" sz="1000">
                <a:ea typeface="ＭＳ Ｐゴシック" charset="-128"/>
              </a:rPr>
              <a:t>In fact, cloud enables the other technologies we mentioned, as well – data, social and mobile. As the delivery mechanism they use, it’s the equalizer that gives organizations of all sizes the ability to innovate at speed. It’s the way in which data, mobile and social are delivered in the moment.</a:t>
            </a:r>
          </a:p>
          <a:p>
            <a:endParaRPr lang="en-US" altLang="en-US" sz="600" u="sng">
              <a:ea typeface="ＭＳ Ｐゴシック" charset="-128"/>
              <a:hlinkClick r:id="rId3"/>
            </a:endParaRPr>
          </a:p>
          <a:p>
            <a:r>
              <a:rPr lang="en-US" altLang="en-US" sz="1000">
                <a:ea typeface="ＭＳ Ｐゴシック" charset="-128"/>
              </a:rPr>
              <a:t>So, how do you leverage cloud? By and large, it depends on your role.</a:t>
            </a:r>
          </a:p>
          <a:p>
            <a:pPr marL="396875" lvl="1" indent="-171450">
              <a:buFontTx/>
              <a:buChar char="•"/>
            </a:pPr>
            <a:r>
              <a:rPr lang="en-US" altLang="en-US" sz="1000">
                <a:ea typeface="ＭＳ Ｐゴシック" charset="-128"/>
              </a:rPr>
              <a:t>Business leaders are </a:t>
            </a:r>
            <a:r>
              <a:rPr lang="en-US" altLang="en-US" sz="1000" u="sng">
                <a:ea typeface="ＭＳ Ｐゴシック" charset="-128"/>
              </a:rPr>
              <a:t>tapping into IBM cloud services</a:t>
            </a:r>
            <a:r>
              <a:rPr lang="en-US" altLang="en-US" sz="1000">
                <a:ea typeface="ＭＳ Ｐゴシック" charset="-128"/>
              </a:rPr>
              <a:t> for marketing, finance, HR, sales, supply chain, operations, and other areas. With no fixed costs and incredible scalability, it enables near instant business innovation at low risk.</a:t>
            </a:r>
          </a:p>
          <a:p>
            <a:pPr marL="396875" lvl="1" indent="-171450">
              <a:buFontTx/>
              <a:buChar char="•"/>
            </a:pPr>
            <a:r>
              <a:rPr lang="en-US" altLang="en-US" sz="1000">
                <a:ea typeface="ＭＳ Ｐゴシック" charset="-128"/>
              </a:rPr>
              <a:t>Developers are </a:t>
            </a:r>
            <a:r>
              <a:rPr lang="en-US" altLang="en-US" sz="1000" u="sng">
                <a:ea typeface="ＭＳ Ｐゴシック" charset="-128"/>
              </a:rPr>
              <a:t>rapidly assembling and scaling new cloud apps and services</a:t>
            </a:r>
            <a:r>
              <a:rPr lang="en-US" altLang="en-US" sz="1000">
                <a:ea typeface="ＭＳ Ｐゴシック" charset="-128"/>
              </a:rPr>
              <a:t> </a:t>
            </a:r>
            <a:r>
              <a:rPr lang="en-US" altLang="en-US" sz="1000" b="1">
                <a:ea typeface="ＭＳ Ｐゴシック" charset="-128"/>
              </a:rPr>
              <a:t>in the cloud</a:t>
            </a:r>
            <a:r>
              <a:rPr lang="en-US" altLang="en-US" sz="1000">
                <a:ea typeface="ＭＳ Ｐゴシック" charset="-128"/>
              </a:rPr>
              <a:t> to find new ways to rapidly innovate and engage with customers. The result is a fluid, flexible </a:t>
            </a:r>
            <a:r>
              <a:rPr lang="en-US" altLang="en-US" sz="1000" i="1">
                <a:ea typeface="ＭＳ Ｐゴシック" charset="-128"/>
              </a:rPr>
              <a:t>business model</a:t>
            </a:r>
            <a:r>
              <a:rPr lang="en-US" altLang="en-US" sz="1000">
                <a:ea typeface="ＭＳ Ｐゴシック" charset="-128"/>
              </a:rPr>
              <a:t> ready for change and growth.</a:t>
            </a:r>
          </a:p>
          <a:p>
            <a:pPr marL="396875" lvl="1" indent="-171450">
              <a:buFontTx/>
              <a:buChar char="•"/>
            </a:pPr>
            <a:r>
              <a:rPr lang="en-US" altLang="en-US" sz="1000">
                <a:ea typeface="ＭＳ Ｐゴシック" charset="-128"/>
              </a:rPr>
              <a:t>Of course, these new apps and services need to integrate with existing data and processes, through a hybrid cloud environment. Simply put, this allows cloud services to dynamically access other apps, data, services and infrastructure regardless of where they reside – in the cloud or on-premises. It maximizes choice and flexibility while protecting your existing investments.</a:t>
            </a:r>
          </a:p>
          <a:p>
            <a:endParaRPr lang="en-US" altLang="en-US" sz="800">
              <a:ea typeface="ＭＳ Ｐゴシック" charset="-128"/>
            </a:endParaRPr>
          </a:p>
          <a:p>
            <a:r>
              <a:rPr lang="en-US" altLang="en-US" sz="1000">
                <a:ea typeface="ＭＳ Ｐゴシック" charset="-128"/>
              </a:rPr>
              <a:t>That’s the essence to innovating with Cloud</a:t>
            </a:r>
            <a:endParaRPr lang="en-US" altLang="en-US" sz="80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5</a:t>
            </a:fld>
            <a:endParaRPr lang="en-US" altLang="en-US" sz="1200">
              <a:solidFill>
                <a:schemeClr val="tx1"/>
              </a:solidFill>
            </a:endParaRPr>
          </a:p>
        </p:txBody>
      </p:sp>
    </p:spTree>
    <p:extLst>
      <p:ext uri="{BB962C8B-B14F-4D97-AF65-F5344CB8AC3E}">
        <p14:creationId xmlns:p14="http://schemas.microsoft.com/office/powerpoint/2010/main" val="15509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ea typeface="ＭＳ Ｐゴシック" charset="-128"/>
              </a:rPr>
              <a:t>Innovating rapidly and continually starts with cloud.</a:t>
            </a:r>
          </a:p>
          <a:p>
            <a:endParaRPr lang="en-US" altLang="en-US" sz="600" u="sng">
              <a:ea typeface="ＭＳ Ｐゴシック" charset="-128"/>
              <a:hlinkClick r:id="rId3"/>
            </a:endParaRPr>
          </a:p>
          <a:p>
            <a:r>
              <a:rPr lang="en-US" altLang="en-US" sz="1000">
                <a:ea typeface="ＭＳ Ｐゴシック" charset="-128"/>
              </a:rPr>
              <a:t>In fact, cloud enables the other technologies we mentioned, as well – data, social and mobile. As the delivery mechanism they use, it’s the equalizer that gives organizations of all sizes the ability to innovate at speed. It’s the way in which data, mobile and social are delivered in the moment.</a:t>
            </a:r>
          </a:p>
          <a:p>
            <a:endParaRPr lang="en-US" altLang="en-US" sz="600" u="sng">
              <a:ea typeface="ＭＳ Ｐゴシック" charset="-128"/>
              <a:hlinkClick r:id="rId3"/>
            </a:endParaRPr>
          </a:p>
          <a:p>
            <a:r>
              <a:rPr lang="en-US" altLang="en-US" sz="1000">
                <a:ea typeface="ＭＳ Ｐゴシック" charset="-128"/>
              </a:rPr>
              <a:t>So, how do you leverage cloud? By and large, it depends on your role.</a:t>
            </a:r>
          </a:p>
          <a:p>
            <a:pPr marL="396875" lvl="1" indent="-171450">
              <a:buFontTx/>
              <a:buChar char="•"/>
            </a:pPr>
            <a:r>
              <a:rPr lang="en-US" altLang="en-US" sz="1000">
                <a:ea typeface="ＭＳ Ｐゴシック" charset="-128"/>
              </a:rPr>
              <a:t>Business leaders are </a:t>
            </a:r>
            <a:r>
              <a:rPr lang="en-US" altLang="en-US" sz="1000" u="sng">
                <a:ea typeface="ＭＳ Ｐゴシック" charset="-128"/>
              </a:rPr>
              <a:t>tapping into IBM cloud services</a:t>
            </a:r>
            <a:r>
              <a:rPr lang="en-US" altLang="en-US" sz="1000">
                <a:ea typeface="ＭＳ Ｐゴシック" charset="-128"/>
              </a:rPr>
              <a:t> for marketing, finance, HR, sales, supply chain, operations, and other areas. With no fixed costs and incredible scalability, it enables near instant business innovation at low risk.</a:t>
            </a:r>
          </a:p>
          <a:p>
            <a:pPr marL="396875" lvl="1" indent="-171450">
              <a:buFontTx/>
              <a:buChar char="•"/>
            </a:pPr>
            <a:r>
              <a:rPr lang="en-US" altLang="en-US" sz="1000">
                <a:ea typeface="ＭＳ Ｐゴシック" charset="-128"/>
              </a:rPr>
              <a:t>Developers are </a:t>
            </a:r>
            <a:r>
              <a:rPr lang="en-US" altLang="en-US" sz="1000" u="sng">
                <a:ea typeface="ＭＳ Ｐゴシック" charset="-128"/>
              </a:rPr>
              <a:t>rapidly assembling and scaling new cloud apps and services</a:t>
            </a:r>
            <a:r>
              <a:rPr lang="en-US" altLang="en-US" sz="1000">
                <a:ea typeface="ＭＳ Ｐゴシック" charset="-128"/>
              </a:rPr>
              <a:t> </a:t>
            </a:r>
            <a:r>
              <a:rPr lang="en-US" altLang="en-US" sz="1000" b="1">
                <a:ea typeface="ＭＳ Ｐゴシック" charset="-128"/>
              </a:rPr>
              <a:t>in the cloud</a:t>
            </a:r>
            <a:r>
              <a:rPr lang="en-US" altLang="en-US" sz="1000">
                <a:ea typeface="ＭＳ Ｐゴシック" charset="-128"/>
              </a:rPr>
              <a:t> to find new ways to rapidly innovate and engage with customers. The result is a fluid, flexible </a:t>
            </a:r>
            <a:r>
              <a:rPr lang="en-US" altLang="en-US" sz="1000" i="1">
                <a:ea typeface="ＭＳ Ｐゴシック" charset="-128"/>
              </a:rPr>
              <a:t>business model</a:t>
            </a:r>
            <a:r>
              <a:rPr lang="en-US" altLang="en-US" sz="1000">
                <a:ea typeface="ＭＳ Ｐゴシック" charset="-128"/>
              </a:rPr>
              <a:t> ready for change and growth.</a:t>
            </a:r>
          </a:p>
          <a:p>
            <a:pPr marL="396875" lvl="1" indent="-171450">
              <a:buFontTx/>
              <a:buChar char="•"/>
            </a:pPr>
            <a:r>
              <a:rPr lang="en-US" altLang="en-US" sz="1000">
                <a:ea typeface="ＭＳ Ｐゴシック" charset="-128"/>
              </a:rPr>
              <a:t>Of course, these new apps and services need to integrate with existing data and processes, through a hybrid cloud environment. Simply put, this allows cloud services to dynamically access other apps, data, services and infrastructure regardless of where they reside – in the cloud or on-premises. It maximizes choice and flexibility while protecting your existing investments.</a:t>
            </a:r>
          </a:p>
          <a:p>
            <a:endParaRPr lang="en-US" altLang="en-US" sz="800">
              <a:ea typeface="ＭＳ Ｐゴシック" charset="-128"/>
            </a:endParaRPr>
          </a:p>
          <a:p>
            <a:r>
              <a:rPr lang="en-US" altLang="en-US" sz="1000">
                <a:ea typeface="ＭＳ Ｐゴシック" charset="-128"/>
              </a:rPr>
              <a:t>That’s the essence to innovating with Cloud</a:t>
            </a:r>
            <a:endParaRPr lang="en-US" altLang="en-US" sz="80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6</a:t>
            </a:fld>
            <a:endParaRPr lang="en-US" altLang="en-US" sz="1200">
              <a:solidFill>
                <a:schemeClr val="tx1"/>
              </a:solidFill>
            </a:endParaRPr>
          </a:p>
        </p:txBody>
      </p:sp>
    </p:spTree>
    <p:extLst>
      <p:ext uri="{BB962C8B-B14F-4D97-AF65-F5344CB8AC3E}">
        <p14:creationId xmlns:p14="http://schemas.microsoft.com/office/powerpoint/2010/main" val="194134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ea typeface="ＭＳ Ｐゴシック" charset="-128"/>
              </a:rPr>
              <a:t>Innovating rapidly and continually starts with cloud.</a:t>
            </a:r>
          </a:p>
          <a:p>
            <a:endParaRPr lang="en-US" altLang="en-US" sz="600" u="sng">
              <a:ea typeface="ＭＳ Ｐゴシック" charset="-128"/>
              <a:hlinkClick r:id="rId3"/>
            </a:endParaRPr>
          </a:p>
          <a:p>
            <a:r>
              <a:rPr lang="en-US" altLang="en-US" sz="1000">
                <a:ea typeface="ＭＳ Ｐゴシック" charset="-128"/>
              </a:rPr>
              <a:t>In fact, cloud enables the other technologies we mentioned, as well – data, social and mobile. As the delivery mechanism they use, it’s the equalizer that gives organizations of all sizes the ability to innovate at speed. It’s the way in which data, mobile and social are delivered in the moment.</a:t>
            </a:r>
          </a:p>
          <a:p>
            <a:endParaRPr lang="en-US" altLang="en-US" sz="600" u="sng">
              <a:ea typeface="ＭＳ Ｐゴシック" charset="-128"/>
              <a:hlinkClick r:id="rId3"/>
            </a:endParaRPr>
          </a:p>
          <a:p>
            <a:r>
              <a:rPr lang="en-US" altLang="en-US" sz="1000">
                <a:ea typeface="ＭＳ Ｐゴシック" charset="-128"/>
              </a:rPr>
              <a:t>So, how do you leverage cloud? By and large, it depends on your role.</a:t>
            </a:r>
          </a:p>
          <a:p>
            <a:pPr marL="396875" lvl="1" indent="-171450">
              <a:buFontTx/>
              <a:buChar char="•"/>
            </a:pPr>
            <a:r>
              <a:rPr lang="en-US" altLang="en-US" sz="1000">
                <a:ea typeface="ＭＳ Ｐゴシック" charset="-128"/>
              </a:rPr>
              <a:t>Business leaders are </a:t>
            </a:r>
            <a:r>
              <a:rPr lang="en-US" altLang="en-US" sz="1000" u="sng">
                <a:ea typeface="ＭＳ Ｐゴシック" charset="-128"/>
              </a:rPr>
              <a:t>tapping into IBM cloud services</a:t>
            </a:r>
            <a:r>
              <a:rPr lang="en-US" altLang="en-US" sz="1000">
                <a:ea typeface="ＭＳ Ｐゴシック" charset="-128"/>
              </a:rPr>
              <a:t> for marketing, finance, HR, sales, supply chain, operations, and other areas. With no fixed costs and incredible scalability, it enables near instant business innovation at low risk.</a:t>
            </a:r>
          </a:p>
          <a:p>
            <a:pPr marL="396875" lvl="1" indent="-171450">
              <a:buFontTx/>
              <a:buChar char="•"/>
            </a:pPr>
            <a:r>
              <a:rPr lang="en-US" altLang="en-US" sz="1000">
                <a:ea typeface="ＭＳ Ｐゴシック" charset="-128"/>
              </a:rPr>
              <a:t>Developers are </a:t>
            </a:r>
            <a:r>
              <a:rPr lang="en-US" altLang="en-US" sz="1000" u="sng">
                <a:ea typeface="ＭＳ Ｐゴシック" charset="-128"/>
              </a:rPr>
              <a:t>rapidly assembling and scaling new cloud apps and services</a:t>
            </a:r>
            <a:r>
              <a:rPr lang="en-US" altLang="en-US" sz="1000">
                <a:ea typeface="ＭＳ Ｐゴシック" charset="-128"/>
              </a:rPr>
              <a:t> </a:t>
            </a:r>
            <a:r>
              <a:rPr lang="en-US" altLang="en-US" sz="1000" b="1">
                <a:ea typeface="ＭＳ Ｐゴシック" charset="-128"/>
              </a:rPr>
              <a:t>in the cloud</a:t>
            </a:r>
            <a:r>
              <a:rPr lang="en-US" altLang="en-US" sz="1000">
                <a:ea typeface="ＭＳ Ｐゴシック" charset="-128"/>
              </a:rPr>
              <a:t> to find new ways to rapidly innovate and engage with customers. The result is a fluid, flexible </a:t>
            </a:r>
            <a:r>
              <a:rPr lang="en-US" altLang="en-US" sz="1000" i="1">
                <a:ea typeface="ＭＳ Ｐゴシック" charset="-128"/>
              </a:rPr>
              <a:t>business model</a:t>
            </a:r>
            <a:r>
              <a:rPr lang="en-US" altLang="en-US" sz="1000">
                <a:ea typeface="ＭＳ Ｐゴシック" charset="-128"/>
              </a:rPr>
              <a:t> ready for change and growth.</a:t>
            </a:r>
          </a:p>
          <a:p>
            <a:pPr marL="396875" lvl="1" indent="-171450">
              <a:buFontTx/>
              <a:buChar char="•"/>
            </a:pPr>
            <a:r>
              <a:rPr lang="en-US" altLang="en-US" sz="1000">
                <a:ea typeface="ＭＳ Ｐゴシック" charset="-128"/>
              </a:rPr>
              <a:t>Of course, these new apps and services need to integrate with existing data and processes, through a hybrid cloud environment. Simply put, this allows cloud services to dynamically access other apps, data, services and infrastructure regardless of where they reside – in the cloud or on-premises. It maximizes choice and flexibility while protecting your existing investments.</a:t>
            </a:r>
          </a:p>
          <a:p>
            <a:endParaRPr lang="en-US" altLang="en-US" sz="800">
              <a:ea typeface="ＭＳ Ｐゴシック" charset="-128"/>
            </a:endParaRPr>
          </a:p>
          <a:p>
            <a:r>
              <a:rPr lang="en-US" altLang="en-US" sz="1000">
                <a:ea typeface="ＭＳ Ｐゴシック" charset="-128"/>
              </a:rPr>
              <a:t>That’s the essence to innovating with Cloud</a:t>
            </a:r>
            <a:endParaRPr lang="en-US" altLang="en-US" sz="80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7</a:t>
            </a:fld>
            <a:endParaRPr lang="en-US" altLang="en-US" sz="1200">
              <a:solidFill>
                <a:schemeClr val="tx1"/>
              </a:solidFill>
            </a:endParaRPr>
          </a:p>
        </p:txBody>
      </p:sp>
    </p:spTree>
    <p:extLst>
      <p:ext uri="{BB962C8B-B14F-4D97-AF65-F5344CB8AC3E}">
        <p14:creationId xmlns:p14="http://schemas.microsoft.com/office/powerpoint/2010/main" val="848723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ea typeface="ＭＳ Ｐゴシック" charset="-128"/>
              </a:rPr>
              <a:t>Innovating rapidly and continually starts with cloud.</a:t>
            </a:r>
          </a:p>
          <a:p>
            <a:endParaRPr lang="en-US" altLang="en-US" sz="600" u="sng">
              <a:ea typeface="ＭＳ Ｐゴシック" charset="-128"/>
              <a:hlinkClick r:id="rId3"/>
            </a:endParaRPr>
          </a:p>
          <a:p>
            <a:r>
              <a:rPr lang="en-US" altLang="en-US" sz="1000">
                <a:ea typeface="ＭＳ Ｐゴシック" charset="-128"/>
              </a:rPr>
              <a:t>In fact, cloud enables the other technologies we mentioned, as well – data, social and mobile. As the delivery mechanism they use, it’s the equalizer that gives organizations of all sizes the ability to innovate at speed. It’s the way in which data, mobile and social are delivered in the moment.</a:t>
            </a:r>
          </a:p>
          <a:p>
            <a:endParaRPr lang="en-US" altLang="en-US" sz="600" u="sng">
              <a:ea typeface="ＭＳ Ｐゴシック" charset="-128"/>
              <a:hlinkClick r:id="rId3"/>
            </a:endParaRPr>
          </a:p>
          <a:p>
            <a:r>
              <a:rPr lang="en-US" altLang="en-US" sz="1000">
                <a:ea typeface="ＭＳ Ｐゴシック" charset="-128"/>
              </a:rPr>
              <a:t>So, how do you leverage cloud? By and large, it depends on your role.</a:t>
            </a:r>
          </a:p>
          <a:p>
            <a:pPr marL="396875" lvl="1" indent="-171450">
              <a:buFontTx/>
              <a:buChar char="•"/>
            </a:pPr>
            <a:r>
              <a:rPr lang="en-US" altLang="en-US" sz="1000">
                <a:ea typeface="ＭＳ Ｐゴシック" charset="-128"/>
              </a:rPr>
              <a:t>Business leaders are </a:t>
            </a:r>
            <a:r>
              <a:rPr lang="en-US" altLang="en-US" sz="1000" u="sng">
                <a:ea typeface="ＭＳ Ｐゴシック" charset="-128"/>
              </a:rPr>
              <a:t>tapping into IBM cloud services</a:t>
            </a:r>
            <a:r>
              <a:rPr lang="en-US" altLang="en-US" sz="1000">
                <a:ea typeface="ＭＳ Ｐゴシック" charset="-128"/>
              </a:rPr>
              <a:t> for marketing, finance, HR, sales, supply chain, operations, and other areas. With no fixed costs and incredible scalability, it enables near instant business innovation at low risk.</a:t>
            </a:r>
          </a:p>
          <a:p>
            <a:pPr marL="396875" lvl="1" indent="-171450">
              <a:buFontTx/>
              <a:buChar char="•"/>
            </a:pPr>
            <a:r>
              <a:rPr lang="en-US" altLang="en-US" sz="1000">
                <a:ea typeface="ＭＳ Ｐゴシック" charset="-128"/>
              </a:rPr>
              <a:t>Developers are </a:t>
            </a:r>
            <a:r>
              <a:rPr lang="en-US" altLang="en-US" sz="1000" u="sng">
                <a:ea typeface="ＭＳ Ｐゴシック" charset="-128"/>
              </a:rPr>
              <a:t>rapidly assembling and scaling new cloud apps and services</a:t>
            </a:r>
            <a:r>
              <a:rPr lang="en-US" altLang="en-US" sz="1000">
                <a:ea typeface="ＭＳ Ｐゴシック" charset="-128"/>
              </a:rPr>
              <a:t> </a:t>
            </a:r>
            <a:r>
              <a:rPr lang="en-US" altLang="en-US" sz="1000" b="1">
                <a:ea typeface="ＭＳ Ｐゴシック" charset="-128"/>
              </a:rPr>
              <a:t>in the cloud</a:t>
            </a:r>
            <a:r>
              <a:rPr lang="en-US" altLang="en-US" sz="1000">
                <a:ea typeface="ＭＳ Ｐゴシック" charset="-128"/>
              </a:rPr>
              <a:t> to find new ways to rapidly innovate and engage with customers. The result is a fluid, flexible </a:t>
            </a:r>
            <a:r>
              <a:rPr lang="en-US" altLang="en-US" sz="1000" i="1">
                <a:ea typeface="ＭＳ Ｐゴシック" charset="-128"/>
              </a:rPr>
              <a:t>business model</a:t>
            </a:r>
            <a:r>
              <a:rPr lang="en-US" altLang="en-US" sz="1000">
                <a:ea typeface="ＭＳ Ｐゴシック" charset="-128"/>
              </a:rPr>
              <a:t> ready for change and growth.</a:t>
            </a:r>
          </a:p>
          <a:p>
            <a:pPr marL="396875" lvl="1" indent="-171450">
              <a:buFontTx/>
              <a:buChar char="•"/>
            </a:pPr>
            <a:r>
              <a:rPr lang="en-US" altLang="en-US" sz="1000">
                <a:ea typeface="ＭＳ Ｐゴシック" charset="-128"/>
              </a:rPr>
              <a:t>Of course, these new apps and services need to integrate with existing data and processes, through a hybrid cloud environment. Simply put, this allows cloud services to dynamically access other apps, data, services and infrastructure regardless of where they reside – in the cloud or on-premises. It maximizes choice and flexibility while protecting your existing investments.</a:t>
            </a:r>
          </a:p>
          <a:p>
            <a:endParaRPr lang="en-US" altLang="en-US" sz="800">
              <a:ea typeface="ＭＳ Ｐゴシック" charset="-128"/>
            </a:endParaRPr>
          </a:p>
          <a:p>
            <a:r>
              <a:rPr lang="en-US" altLang="en-US" sz="1000">
                <a:ea typeface="ＭＳ Ｐゴシック" charset="-128"/>
              </a:rPr>
              <a:t>That’s the essence to innovating with Cloud</a:t>
            </a:r>
            <a:endParaRPr lang="en-US" altLang="en-US" sz="80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8</a:t>
            </a:fld>
            <a:endParaRPr lang="en-US" altLang="en-US" sz="1200">
              <a:solidFill>
                <a:schemeClr val="tx1"/>
              </a:solidFill>
            </a:endParaRPr>
          </a:p>
        </p:txBody>
      </p:sp>
    </p:spTree>
    <p:extLst>
      <p:ext uri="{BB962C8B-B14F-4D97-AF65-F5344CB8AC3E}">
        <p14:creationId xmlns:p14="http://schemas.microsoft.com/office/powerpoint/2010/main" val="100280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a:ea typeface="ＭＳ Ｐゴシック" charset="-128"/>
              </a:rPr>
              <a:t>Innovating rapidly and continually starts with cloud.</a:t>
            </a:r>
          </a:p>
          <a:p>
            <a:endParaRPr lang="en-US" altLang="en-US" sz="600" u="sng">
              <a:ea typeface="ＭＳ Ｐゴシック" charset="-128"/>
              <a:hlinkClick r:id="rId3"/>
            </a:endParaRPr>
          </a:p>
          <a:p>
            <a:r>
              <a:rPr lang="en-US" altLang="en-US" sz="1000">
                <a:ea typeface="ＭＳ Ｐゴシック" charset="-128"/>
              </a:rPr>
              <a:t>In fact, cloud enables the other technologies we mentioned, as well – data, social and mobile. As the delivery mechanism they use, it’s the equalizer that gives organizations of all sizes the ability to innovate at speed. It’s the way in which data, mobile and social are delivered in the moment.</a:t>
            </a:r>
          </a:p>
          <a:p>
            <a:endParaRPr lang="en-US" altLang="en-US" sz="600" u="sng">
              <a:ea typeface="ＭＳ Ｐゴシック" charset="-128"/>
              <a:hlinkClick r:id="rId3"/>
            </a:endParaRPr>
          </a:p>
          <a:p>
            <a:r>
              <a:rPr lang="en-US" altLang="en-US" sz="1000">
                <a:ea typeface="ＭＳ Ｐゴシック" charset="-128"/>
              </a:rPr>
              <a:t>So, how do you leverage cloud? By and large, it depends on your role.</a:t>
            </a:r>
          </a:p>
          <a:p>
            <a:pPr marL="396875" lvl="1" indent="-171450">
              <a:buFontTx/>
              <a:buChar char="•"/>
            </a:pPr>
            <a:r>
              <a:rPr lang="en-US" altLang="en-US" sz="1000">
                <a:ea typeface="ＭＳ Ｐゴシック" charset="-128"/>
              </a:rPr>
              <a:t>Business leaders are </a:t>
            </a:r>
            <a:r>
              <a:rPr lang="en-US" altLang="en-US" sz="1000" u="sng">
                <a:ea typeface="ＭＳ Ｐゴシック" charset="-128"/>
              </a:rPr>
              <a:t>tapping into IBM cloud services</a:t>
            </a:r>
            <a:r>
              <a:rPr lang="en-US" altLang="en-US" sz="1000">
                <a:ea typeface="ＭＳ Ｐゴシック" charset="-128"/>
              </a:rPr>
              <a:t> for marketing, finance, HR, sales, supply chain, operations, and other areas. With no fixed costs and incredible scalability, it enables near instant business innovation at low risk.</a:t>
            </a:r>
          </a:p>
          <a:p>
            <a:pPr marL="396875" lvl="1" indent="-171450">
              <a:buFontTx/>
              <a:buChar char="•"/>
            </a:pPr>
            <a:r>
              <a:rPr lang="en-US" altLang="en-US" sz="1000">
                <a:ea typeface="ＭＳ Ｐゴシック" charset="-128"/>
              </a:rPr>
              <a:t>Developers are </a:t>
            </a:r>
            <a:r>
              <a:rPr lang="en-US" altLang="en-US" sz="1000" u="sng">
                <a:ea typeface="ＭＳ Ｐゴシック" charset="-128"/>
              </a:rPr>
              <a:t>rapidly assembling and scaling new cloud apps and services</a:t>
            </a:r>
            <a:r>
              <a:rPr lang="en-US" altLang="en-US" sz="1000">
                <a:ea typeface="ＭＳ Ｐゴシック" charset="-128"/>
              </a:rPr>
              <a:t> </a:t>
            </a:r>
            <a:r>
              <a:rPr lang="en-US" altLang="en-US" sz="1000" b="1">
                <a:ea typeface="ＭＳ Ｐゴシック" charset="-128"/>
              </a:rPr>
              <a:t>in the cloud</a:t>
            </a:r>
            <a:r>
              <a:rPr lang="en-US" altLang="en-US" sz="1000">
                <a:ea typeface="ＭＳ Ｐゴシック" charset="-128"/>
              </a:rPr>
              <a:t> to find new ways to rapidly innovate and engage with customers. The result is a fluid, flexible </a:t>
            </a:r>
            <a:r>
              <a:rPr lang="en-US" altLang="en-US" sz="1000" i="1">
                <a:ea typeface="ＭＳ Ｐゴシック" charset="-128"/>
              </a:rPr>
              <a:t>business model</a:t>
            </a:r>
            <a:r>
              <a:rPr lang="en-US" altLang="en-US" sz="1000">
                <a:ea typeface="ＭＳ Ｐゴシック" charset="-128"/>
              </a:rPr>
              <a:t> ready for change and growth.</a:t>
            </a:r>
          </a:p>
          <a:p>
            <a:pPr marL="396875" lvl="1" indent="-171450">
              <a:buFontTx/>
              <a:buChar char="•"/>
            </a:pPr>
            <a:r>
              <a:rPr lang="en-US" altLang="en-US" sz="1000">
                <a:ea typeface="ＭＳ Ｐゴシック" charset="-128"/>
              </a:rPr>
              <a:t>Of course, these new apps and services need to integrate with existing data and processes, through a hybrid cloud environment. Simply put, this allows cloud services to dynamically access other apps, data, services and infrastructure regardless of where they reside – in the cloud or on-premises. It maximizes choice and flexibility while protecting your existing investments.</a:t>
            </a:r>
          </a:p>
          <a:p>
            <a:endParaRPr lang="en-US" altLang="en-US" sz="800">
              <a:ea typeface="ＭＳ Ｐゴシック" charset="-128"/>
            </a:endParaRPr>
          </a:p>
          <a:p>
            <a:r>
              <a:rPr lang="en-US" altLang="en-US" sz="1000">
                <a:ea typeface="ＭＳ Ｐゴシック" charset="-128"/>
              </a:rPr>
              <a:t>That’s the essence to innovating with Cloud</a:t>
            </a:r>
            <a:endParaRPr lang="en-US" altLang="en-US" sz="800">
              <a:ea typeface="ＭＳ Ｐゴシック" charset="-128"/>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9</a:t>
            </a:fld>
            <a:endParaRPr lang="en-US" altLang="en-US" sz="1200">
              <a:solidFill>
                <a:schemeClr val="tx1"/>
              </a:solidFill>
            </a:endParaRPr>
          </a:p>
        </p:txBody>
      </p:sp>
    </p:spTree>
    <p:extLst>
      <p:ext uri="{BB962C8B-B14F-4D97-AF65-F5344CB8AC3E}">
        <p14:creationId xmlns:p14="http://schemas.microsoft.com/office/powerpoint/2010/main" val="1114366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2" name="Picture 1" descr="Front_graph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6"/>
          <p:cNvSpPr>
            <a:spLocks noChangeArrowheads="1"/>
          </p:cNvSpPr>
          <p:nvPr/>
        </p:nvSpPr>
        <p:spPr bwMode="black">
          <a:xfrm>
            <a:off x="7757160" y="4880928"/>
            <a:ext cx="13716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r"/>
            <a:r>
              <a:rPr lang="en-US" altLang="en-US" sz="800" dirty="0">
                <a:solidFill>
                  <a:schemeClr val="bg1"/>
                </a:solidFill>
              </a:rPr>
              <a:t>© 2015 IBM Corporation</a:t>
            </a:r>
            <a:endParaRPr lang="en-US" altLang="en-US" sz="1800" dirty="0">
              <a:solidFill>
                <a:schemeClr val="bg1"/>
              </a:solidFill>
            </a:endParaRPr>
          </a:p>
        </p:txBody>
      </p:sp>
      <p:sp>
        <p:nvSpPr>
          <p:cNvPr id="7" name="Rectangle 6"/>
          <p:cNvSpPr/>
          <p:nvPr userDrawn="1"/>
        </p:nvSpPr>
        <p:spPr bwMode="auto">
          <a:xfrm>
            <a:off x="3315956" y="1145512"/>
            <a:ext cx="4843306" cy="3456633"/>
          </a:xfrm>
          <a:prstGeom prst="rect">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3" name="Picture 2" descr="IBM_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8536" y="163100"/>
            <a:ext cx="1000927" cy="558959"/>
          </a:xfrm>
          <a:prstGeom prst="rect">
            <a:avLst/>
          </a:prstGeom>
        </p:spPr>
      </p:pic>
      <p:sp>
        <p:nvSpPr>
          <p:cNvPr id="68610" name="Rectangle 2"/>
          <p:cNvSpPr>
            <a:spLocks noGrp="1" noChangeArrowheads="1"/>
          </p:cNvSpPr>
          <p:nvPr>
            <p:ph type="ctrTitle" hasCustomPrompt="1"/>
          </p:nvPr>
        </p:nvSpPr>
        <p:spPr>
          <a:xfrm>
            <a:off x="3455418" y="2181225"/>
            <a:ext cx="4654062" cy="850337"/>
          </a:xfrm>
        </p:spPr>
        <p:txBody>
          <a:bodyPr anchor="b"/>
          <a:lstStyle>
            <a:lvl1pPr>
              <a:defRPr sz="2800">
                <a:solidFill>
                  <a:srgbClr val="FEC721"/>
                </a:solidFill>
              </a:defRPr>
            </a:lvl1pPr>
          </a:lstStyle>
          <a:p>
            <a:pPr lvl="0"/>
            <a:r>
              <a:rPr lang="en-US" noProof="0" dirty="0" smtClean="0"/>
              <a:t>CLICK TO EDIT MASTER TITLE STYLE</a:t>
            </a:r>
          </a:p>
        </p:txBody>
      </p:sp>
      <p:sp>
        <p:nvSpPr>
          <p:cNvPr id="68611" name="Rectangle 3"/>
          <p:cNvSpPr>
            <a:spLocks noGrp="1" noChangeArrowheads="1"/>
          </p:cNvSpPr>
          <p:nvPr>
            <p:ph type="subTitle" idx="1"/>
          </p:nvPr>
        </p:nvSpPr>
        <p:spPr>
          <a:xfrm>
            <a:off x="3455418" y="3286666"/>
            <a:ext cx="4682637" cy="398094"/>
          </a:xfrm>
        </p:spPr>
        <p:txBody>
          <a:bodyPr anchor="b"/>
          <a:lstStyle>
            <a:lvl1pPr marL="0" indent="0">
              <a:buFont typeface="Wingdings" pitchFamily="2" charset="2"/>
              <a:buNone/>
              <a:defRPr sz="1800">
                <a:solidFill>
                  <a:schemeClr val="bg1"/>
                </a:solidFill>
              </a:defRPr>
            </a:lvl1pPr>
          </a:lstStyle>
          <a:p>
            <a:pPr lvl="0"/>
            <a:r>
              <a:rPr lang="en-US" noProof="0" dirty="0" smtClean="0"/>
              <a:t>Click to edit Master subtitle style</a:t>
            </a:r>
          </a:p>
        </p:txBody>
      </p:sp>
      <p:pic>
        <p:nvPicPr>
          <p:cNvPr id="8" name="Picture 7" descr="ibm-solutionsConnec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50668" y="1826686"/>
            <a:ext cx="4564381" cy="305217"/>
          </a:xfrm>
          <a:prstGeom prst="rect">
            <a:avLst/>
          </a:prstGeom>
        </p:spPr>
      </p:pic>
    </p:spTree>
    <p:extLst>
      <p:ext uri="{BB962C8B-B14F-4D97-AF65-F5344CB8AC3E}">
        <p14:creationId xmlns:p14="http://schemas.microsoft.com/office/powerpoint/2010/main" val="843538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2"/>
          </p:nvPr>
        </p:nvSpPr>
        <p:spPr/>
        <p:txBody>
          <a:bodyPr/>
          <a:lstStyle>
            <a:lvl1pPr>
              <a:defRPr/>
            </a:lvl1pPr>
          </a:lstStyle>
          <a:p>
            <a:fld id="{AC6A6101-2974-B749-8BE4-65A190AA46B6}" type="slidenum">
              <a:rPr lang="en-US" altLang="en-US"/>
              <a:pPr/>
              <a:t>‹#›</a:t>
            </a:fld>
            <a:endParaRPr lang="en-US" altLang="en-US"/>
          </a:p>
        </p:txBody>
      </p:sp>
    </p:spTree>
    <p:extLst>
      <p:ext uri="{BB962C8B-B14F-4D97-AF65-F5344CB8AC3E}">
        <p14:creationId xmlns:p14="http://schemas.microsoft.com/office/powerpoint/2010/main" val="14771710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445676"/>
            <a:ext cx="2171700" cy="4001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445676"/>
            <a:ext cx="6362700" cy="4001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2"/>
          </p:nvPr>
        </p:nvSpPr>
        <p:spPr/>
        <p:txBody>
          <a:bodyPr/>
          <a:lstStyle>
            <a:lvl1pPr>
              <a:defRPr/>
            </a:lvl1pPr>
          </a:lstStyle>
          <a:p>
            <a:fld id="{7E6ADE0F-CC9C-AC49-8616-0DB2CE23E437}" type="slidenum">
              <a:rPr lang="en-US" altLang="en-US"/>
              <a:pPr/>
              <a:t>‹#›</a:t>
            </a:fld>
            <a:endParaRPr lang="en-US" altLang="en-US"/>
          </a:p>
        </p:txBody>
      </p:sp>
    </p:spTree>
    <p:extLst>
      <p:ext uri="{BB962C8B-B14F-4D97-AF65-F5344CB8AC3E}">
        <p14:creationId xmlns:p14="http://schemas.microsoft.com/office/powerpoint/2010/main" val="3564268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2"/>
          </p:nvPr>
        </p:nvSpPr>
        <p:spPr/>
        <p:txBody>
          <a:bodyPr/>
          <a:lstStyle>
            <a:lvl1pPr>
              <a:defRPr/>
            </a:lvl1pPr>
          </a:lstStyle>
          <a:p>
            <a:fld id="{AC0637AD-053E-4349-A010-BB3733DDE790}" type="slidenum">
              <a:rPr lang="en-US" altLang="en-US"/>
              <a:pPr/>
              <a:t>‹#›</a:t>
            </a:fld>
            <a:endParaRPr lang="en-US" altLang="en-US"/>
          </a:p>
        </p:txBody>
      </p:sp>
    </p:spTree>
    <p:extLst>
      <p:ext uri="{BB962C8B-B14F-4D97-AF65-F5344CB8AC3E}">
        <p14:creationId xmlns:p14="http://schemas.microsoft.com/office/powerpoint/2010/main" val="93981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89"/>
            <a:ext cx="7772400" cy="1021404"/>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794"/>
            <a:ext cx="7772400" cy="112449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7"/>
          <p:cNvSpPr>
            <a:spLocks noGrp="1" noChangeArrowheads="1"/>
          </p:cNvSpPr>
          <p:nvPr>
            <p:ph type="sldNum" sz="quarter" idx="12"/>
          </p:nvPr>
        </p:nvSpPr>
        <p:spPr/>
        <p:txBody>
          <a:bodyPr/>
          <a:lstStyle>
            <a:lvl1pPr>
              <a:defRPr/>
            </a:lvl1pPr>
          </a:lstStyle>
          <a:p>
            <a:fld id="{FE2709E3-635F-0947-A41A-F15483322212}" type="slidenum">
              <a:rPr lang="en-US" altLang="en-US"/>
              <a:pPr/>
              <a:t>‹#›</a:t>
            </a:fld>
            <a:endParaRPr lang="en-US" altLang="en-US"/>
          </a:p>
        </p:txBody>
      </p:sp>
    </p:spTree>
    <p:extLst>
      <p:ext uri="{BB962C8B-B14F-4D97-AF65-F5344CB8AC3E}">
        <p14:creationId xmlns:p14="http://schemas.microsoft.com/office/powerpoint/2010/main" val="20011005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406812"/>
            <a:ext cx="4267200" cy="3040421"/>
          </a:xfrm>
        </p:spPr>
        <p:txBody>
          <a:bodyPr/>
          <a:lstStyle>
            <a:lvl1pPr marL="228600" indent="-228600">
              <a:defRPr sz="2400"/>
            </a:lvl1pPr>
            <a:lvl2pPr marL="571500" indent="-225425">
              <a:defRPr sz="2400"/>
            </a:lvl2pPr>
            <a:lvl3pPr marL="914400" indent="-231775">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2163" y="1406812"/>
            <a:ext cx="4267200" cy="3040421"/>
          </a:xfrm>
        </p:spPr>
        <p:txBody>
          <a:bodyPr/>
          <a:lstStyle>
            <a:lvl1pPr marL="228600" indent="-228600">
              <a:defRPr sz="2400"/>
            </a:lvl1pPr>
            <a:lvl2pPr marL="571500" indent="-225425">
              <a:defRPr sz="2400"/>
            </a:lvl2pPr>
            <a:lvl3pPr marL="914400" indent="-231775">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7"/>
          <p:cNvSpPr>
            <a:spLocks noGrp="1" noChangeArrowheads="1"/>
          </p:cNvSpPr>
          <p:nvPr>
            <p:ph type="sldNum" sz="quarter" idx="12"/>
          </p:nvPr>
        </p:nvSpPr>
        <p:spPr/>
        <p:txBody>
          <a:bodyPr/>
          <a:lstStyle>
            <a:lvl1pPr>
              <a:defRPr/>
            </a:lvl1pPr>
          </a:lstStyle>
          <a:p>
            <a:fld id="{22C7437F-E9BD-9045-9B4F-ED9EB8CCC3F6}" type="slidenum">
              <a:rPr lang="en-US" altLang="en-US"/>
              <a:pPr/>
              <a:t>‹#›</a:t>
            </a:fld>
            <a:endParaRPr lang="en-US" altLang="en-US"/>
          </a:p>
        </p:txBody>
      </p:sp>
    </p:spTree>
    <p:extLst>
      <p:ext uri="{BB962C8B-B14F-4D97-AF65-F5344CB8AC3E}">
        <p14:creationId xmlns:p14="http://schemas.microsoft.com/office/powerpoint/2010/main" val="19988988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099"/>
            <a:ext cx="8229600" cy="65154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459"/>
            <a:ext cx="4040188" cy="47898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0440"/>
            <a:ext cx="4040188" cy="2964293"/>
          </a:xfrm>
        </p:spPr>
        <p:txBody>
          <a:bodyPr/>
          <a:lstStyle>
            <a:lvl1pPr marL="228600" indent="-228600">
              <a:defRPr sz="2000"/>
            </a:lvl1pPr>
            <a:lvl2pPr marL="571500" indent="-225425">
              <a:defRPr sz="2000"/>
            </a:lvl2pPr>
            <a:lvl3pPr marL="914400" indent="-231775">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151459"/>
            <a:ext cx="4041775" cy="47898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0440"/>
            <a:ext cx="4041775" cy="2964293"/>
          </a:xfrm>
        </p:spPr>
        <p:txBody>
          <a:bodyPr/>
          <a:lstStyle>
            <a:lvl1pPr marL="228600" indent="-228600">
              <a:defRPr sz="2000"/>
            </a:lvl1pPr>
            <a:lvl2pPr marL="571500" indent="-225425">
              <a:defRPr sz="2000"/>
            </a:lvl2pPr>
            <a:lvl3pPr marL="914400" indent="-231775">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7"/>
          <p:cNvSpPr>
            <a:spLocks noGrp="1" noChangeArrowheads="1"/>
          </p:cNvSpPr>
          <p:nvPr>
            <p:ph type="sldNum" sz="quarter" idx="12"/>
          </p:nvPr>
        </p:nvSpPr>
        <p:spPr/>
        <p:txBody>
          <a:bodyPr/>
          <a:lstStyle>
            <a:lvl1pPr>
              <a:defRPr/>
            </a:lvl1pPr>
          </a:lstStyle>
          <a:p>
            <a:fld id="{47586F68-37C9-694D-9EFC-06C5C8EB6B01}" type="slidenum">
              <a:rPr lang="en-US" altLang="en-US"/>
              <a:pPr/>
              <a:t>‹#›</a:t>
            </a:fld>
            <a:endParaRPr lang="en-US" altLang="en-US"/>
          </a:p>
        </p:txBody>
      </p:sp>
    </p:spTree>
    <p:extLst>
      <p:ext uri="{BB962C8B-B14F-4D97-AF65-F5344CB8AC3E}">
        <p14:creationId xmlns:p14="http://schemas.microsoft.com/office/powerpoint/2010/main" val="15482333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7"/>
          <p:cNvSpPr>
            <a:spLocks noGrp="1" noChangeArrowheads="1"/>
          </p:cNvSpPr>
          <p:nvPr>
            <p:ph type="sldNum" sz="quarter" idx="12"/>
          </p:nvPr>
        </p:nvSpPr>
        <p:spPr/>
        <p:txBody>
          <a:bodyPr/>
          <a:lstStyle>
            <a:lvl1pPr>
              <a:defRPr/>
            </a:lvl1pPr>
          </a:lstStyle>
          <a:p>
            <a:fld id="{AFEBD71A-CBD1-B047-999B-8D2CDA10CCB2}" type="slidenum">
              <a:rPr lang="en-US" altLang="en-US"/>
              <a:pPr/>
              <a:t>‹#›</a:t>
            </a:fld>
            <a:endParaRPr lang="en-US" altLang="en-US"/>
          </a:p>
        </p:txBody>
      </p:sp>
    </p:spTree>
    <p:extLst>
      <p:ext uri="{BB962C8B-B14F-4D97-AF65-F5344CB8AC3E}">
        <p14:creationId xmlns:p14="http://schemas.microsoft.com/office/powerpoint/2010/main" val="610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p:txBody>
          <a:bodyPr/>
          <a:lstStyle>
            <a:lvl1pPr>
              <a:defRPr/>
            </a:lvl1pPr>
          </a:lstStyle>
          <a:p>
            <a:fld id="{9379DC50-7298-7043-AF13-DDFA2BE2B781}" type="slidenum">
              <a:rPr lang="en-US" altLang="en-US"/>
              <a:pPr/>
              <a:t>‹#›</a:t>
            </a:fld>
            <a:endParaRPr lang="en-US" altLang="en-US"/>
          </a:p>
        </p:txBody>
      </p:sp>
    </p:spTree>
    <p:extLst>
      <p:ext uri="{BB962C8B-B14F-4D97-AF65-F5344CB8AC3E}">
        <p14:creationId xmlns:p14="http://schemas.microsoft.com/office/powerpoint/2010/main" val="15859903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64391"/>
            <a:ext cx="3008313" cy="61252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49165"/>
            <a:ext cx="5111750" cy="4145569"/>
          </a:xfrm>
        </p:spPr>
        <p:txBody>
          <a:bodyPr/>
          <a:lstStyle>
            <a:lvl1pPr marL="228600" indent="-228600">
              <a:defRPr sz="2800"/>
            </a:lvl1pPr>
            <a:lvl2pPr marL="571500" indent="-225425">
              <a:defRPr sz="2800"/>
            </a:lvl2pPr>
            <a:lvl3pPr marL="914400" indent="-231775">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917"/>
            <a:ext cx="3008313" cy="35178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7"/>
          <p:cNvSpPr>
            <a:spLocks noGrp="1" noChangeArrowheads="1"/>
          </p:cNvSpPr>
          <p:nvPr>
            <p:ph type="sldNum" sz="quarter" idx="12"/>
          </p:nvPr>
        </p:nvSpPr>
        <p:spPr/>
        <p:txBody>
          <a:bodyPr/>
          <a:lstStyle>
            <a:lvl1pPr>
              <a:defRPr/>
            </a:lvl1pPr>
          </a:lstStyle>
          <a:p>
            <a:fld id="{068E85C5-57F2-AC45-8F85-023C2E314A8C}" type="slidenum">
              <a:rPr lang="en-US" altLang="en-US"/>
              <a:pPr/>
              <a:t>‹#›</a:t>
            </a:fld>
            <a:endParaRPr lang="en-US" altLang="en-US"/>
          </a:p>
        </p:txBody>
      </p:sp>
    </p:spTree>
    <p:extLst>
      <p:ext uri="{BB962C8B-B14F-4D97-AF65-F5344CB8AC3E}">
        <p14:creationId xmlns:p14="http://schemas.microsoft.com/office/powerpoint/2010/main" val="13743440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291"/>
            <a:ext cx="5486400" cy="42505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950"/>
            <a:ext cx="5486400" cy="30864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348"/>
            <a:ext cx="5486400" cy="604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7"/>
          <p:cNvSpPr>
            <a:spLocks noGrp="1" noChangeArrowheads="1"/>
          </p:cNvSpPr>
          <p:nvPr>
            <p:ph type="sldNum" sz="quarter" idx="12"/>
          </p:nvPr>
        </p:nvSpPr>
        <p:spPr/>
        <p:txBody>
          <a:bodyPr/>
          <a:lstStyle>
            <a:lvl1pPr>
              <a:defRPr/>
            </a:lvl1pPr>
          </a:lstStyle>
          <a:p>
            <a:fld id="{42B5F74E-157D-3842-9442-4E023719D013}" type="slidenum">
              <a:rPr lang="en-US" altLang="en-US"/>
              <a:pPr/>
              <a:t>‹#›</a:t>
            </a:fld>
            <a:endParaRPr lang="en-US" altLang="en-US"/>
          </a:p>
        </p:txBody>
      </p:sp>
    </p:spTree>
    <p:extLst>
      <p:ext uri="{BB962C8B-B14F-4D97-AF65-F5344CB8AC3E}">
        <p14:creationId xmlns:p14="http://schemas.microsoft.com/office/powerpoint/2010/main" val="7603137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82563" y="1406525"/>
            <a:ext cx="86868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027" name="Line 4"/>
          <p:cNvSpPr>
            <a:spLocks noChangeShapeType="1"/>
          </p:cNvSpPr>
          <p:nvPr/>
        </p:nvSpPr>
        <p:spPr bwMode="auto">
          <a:xfrm flipV="1">
            <a:off x="274638" y="412750"/>
            <a:ext cx="8594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Rectangle 13"/>
          <p:cNvSpPr>
            <a:spLocks noGrp="1" noChangeArrowheads="1"/>
          </p:cNvSpPr>
          <p:nvPr>
            <p:ph type="title"/>
          </p:nvPr>
        </p:nvSpPr>
        <p:spPr bwMode="auto">
          <a:xfrm>
            <a:off x="182563" y="446088"/>
            <a:ext cx="7514474" cy="86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altLang="en-US" dirty="0"/>
              <a:t>Click to edit Master title </a:t>
            </a:r>
            <a:r>
              <a:rPr lang="en-US" altLang="en-US" dirty="0" smtClean="0"/>
              <a:t>style</a:t>
            </a:r>
            <a:br>
              <a:rPr lang="en-US" altLang="en-US" dirty="0" smtClean="0"/>
            </a:br>
            <a:endParaRPr lang="en-US" altLang="en-US" dirty="0"/>
          </a:p>
        </p:txBody>
      </p:sp>
      <p:sp>
        <p:nvSpPr>
          <p:cNvPr id="1030" name="Text Box 46"/>
          <p:cNvSpPr txBox="1">
            <a:spLocks noChangeArrowheads="1"/>
          </p:cNvSpPr>
          <p:nvPr/>
        </p:nvSpPr>
        <p:spPr bwMode="auto">
          <a:xfrm>
            <a:off x="198438" y="103188"/>
            <a:ext cx="7769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sz="2200">
                <a:solidFill>
                  <a:schemeClr val="hlink"/>
                </a:solidFill>
                <a:latin typeface="Arial" charset="0"/>
                <a:ea typeface="ＭＳ Ｐゴシック" charset="0"/>
                <a:cs typeface="ＭＳ Ｐゴシック" charset="0"/>
              </a:defRPr>
            </a:lvl1pPr>
            <a:lvl2pPr marL="742950" indent="-285750" eaLnBrk="0" hangingPunct="0">
              <a:defRPr sz="2200">
                <a:solidFill>
                  <a:schemeClr val="hlink"/>
                </a:solidFill>
                <a:latin typeface="Arial" charset="0"/>
                <a:ea typeface="ＭＳ Ｐゴシック" charset="0"/>
              </a:defRPr>
            </a:lvl2pPr>
            <a:lvl3pPr marL="1143000" indent="-228600" eaLnBrk="0" hangingPunct="0">
              <a:defRPr sz="2200">
                <a:solidFill>
                  <a:schemeClr val="hlink"/>
                </a:solidFill>
                <a:latin typeface="Arial" charset="0"/>
                <a:ea typeface="ＭＳ Ｐゴシック" charset="0"/>
              </a:defRPr>
            </a:lvl3pPr>
            <a:lvl4pPr marL="1600200" indent="-228600" eaLnBrk="0" hangingPunct="0">
              <a:defRPr sz="2200">
                <a:solidFill>
                  <a:schemeClr val="hlink"/>
                </a:solidFill>
                <a:latin typeface="Arial" charset="0"/>
                <a:ea typeface="ＭＳ Ｐゴシック" charset="0"/>
              </a:defRPr>
            </a:lvl4pPr>
            <a:lvl5pPr marL="2057400" indent="-228600" eaLnBrk="0" hangingPunct="0">
              <a:defRPr sz="2200">
                <a:solidFill>
                  <a:schemeClr val="hlink"/>
                </a:solidFill>
                <a:latin typeface="Arial" charset="0"/>
                <a:ea typeface="ＭＳ Ｐゴシック" charset="0"/>
              </a:defRPr>
            </a:lvl5pPr>
            <a:lvl6pPr marL="2514600" indent="-228600" eaLnBrk="0" fontAlgn="base" hangingPunct="0">
              <a:spcBef>
                <a:spcPct val="0"/>
              </a:spcBef>
              <a:spcAft>
                <a:spcPct val="0"/>
              </a:spcAft>
              <a:defRPr sz="2200">
                <a:solidFill>
                  <a:schemeClr val="hlink"/>
                </a:solidFill>
                <a:latin typeface="Arial" charset="0"/>
                <a:ea typeface="ＭＳ Ｐゴシック" charset="0"/>
              </a:defRPr>
            </a:lvl6pPr>
            <a:lvl7pPr marL="2971800" indent="-228600" eaLnBrk="0" fontAlgn="base" hangingPunct="0">
              <a:spcBef>
                <a:spcPct val="0"/>
              </a:spcBef>
              <a:spcAft>
                <a:spcPct val="0"/>
              </a:spcAft>
              <a:defRPr sz="2200">
                <a:solidFill>
                  <a:schemeClr val="hlink"/>
                </a:solidFill>
                <a:latin typeface="Arial" charset="0"/>
                <a:ea typeface="ＭＳ Ｐゴシック" charset="0"/>
              </a:defRPr>
            </a:lvl7pPr>
            <a:lvl8pPr marL="3429000" indent="-228600" eaLnBrk="0" fontAlgn="base" hangingPunct="0">
              <a:spcBef>
                <a:spcPct val="0"/>
              </a:spcBef>
              <a:spcAft>
                <a:spcPct val="0"/>
              </a:spcAft>
              <a:defRPr sz="2200">
                <a:solidFill>
                  <a:schemeClr val="hlink"/>
                </a:solidFill>
                <a:latin typeface="Arial" charset="0"/>
                <a:ea typeface="ＭＳ Ｐゴシック" charset="0"/>
              </a:defRPr>
            </a:lvl8pPr>
            <a:lvl9pPr marL="3886200" indent="-228600" eaLnBrk="0" fontAlgn="base" hangingPunct="0">
              <a:spcBef>
                <a:spcPct val="0"/>
              </a:spcBef>
              <a:spcAft>
                <a:spcPct val="0"/>
              </a:spcAft>
              <a:defRPr sz="2200">
                <a:solidFill>
                  <a:schemeClr val="hlink"/>
                </a:solidFill>
                <a:latin typeface="Arial" charset="0"/>
                <a:ea typeface="ＭＳ Ｐゴシック" charset="0"/>
              </a:defRPr>
            </a:lvl9pPr>
          </a:lstStyle>
          <a:p>
            <a:pPr>
              <a:spcAft>
                <a:spcPts val="900"/>
              </a:spcAft>
              <a:defRPr/>
            </a:pPr>
            <a:r>
              <a:rPr lang="en-US" sz="1000" smtClean="0">
                <a:solidFill>
                  <a:schemeClr val="tx1"/>
                </a:solidFill>
              </a:rPr>
              <a:t>Seize the Moment</a:t>
            </a:r>
          </a:p>
        </p:txBody>
      </p:sp>
      <p:sp>
        <p:nvSpPr>
          <p:cNvPr id="1031" name="Rectangle 6"/>
          <p:cNvSpPr>
            <a:spLocks noChangeArrowheads="1"/>
          </p:cNvSpPr>
          <p:nvPr/>
        </p:nvSpPr>
        <p:spPr bwMode="black">
          <a:xfrm>
            <a:off x="3886200" y="4924108"/>
            <a:ext cx="13716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r"/>
            <a:r>
              <a:rPr lang="en-US" altLang="en-US" sz="800" dirty="0">
                <a:solidFill>
                  <a:schemeClr val="bg1"/>
                </a:solidFill>
              </a:rPr>
              <a:t>© 2015 IBM Corporation</a:t>
            </a:r>
            <a:endParaRPr lang="en-US" altLang="en-US" sz="1800" dirty="0">
              <a:solidFill>
                <a:schemeClr val="bg1"/>
              </a:solidFill>
            </a:endParaRPr>
          </a:p>
        </p:txBody>
      </p:sp>
      <p:sp>
        <p:nvSpPr>
          <p:cNvPr id="67591" name="Rectangle 7"/>
          <p:cNvSpPr>
            <a:spLocks noGrp="1" noChangeArrowheads="1"/>
          </p:cNvSpPr>
          <p:nvPr>
            <p:ph type="sldNum" sz="quarter" idx="4"/>
          </p:nvPr>
        </p:nvSpPr>
        <p:spPr bwMode="black">
          <a:xfrm>
            <a:off x="8540306" y="4824069"/>
            <a:ext cx="658114" cy="319432"/>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eaLnBrk="0" hangingPunct="0">
              <a:defRPr sz="700">
                <a:solidFill>
                  <a:schemeClr val="bg1"/>
                </a:solidFill>
              </a:defRPr>
            </a:lvl1pPr>
          </a:lstStyle>
          <a:p>
            <a:fld id="{5FAA9A87-D6E6-4840-BFEB-621C13BBB8DA}" type="slidenum">
              <a:rPr lang="en-US" altLang="en-US" smtClean="0"/>
              <a:pPr/>
              <a:t>‹#›</a:t>
            </a:fld>
            <a:endParaRPr lang="en-US" altLang="en-US" dirty="0"/>
          </a:p>
        </p:txBody>
      </p:sp>
      <p:pic>
        <p:nvPicPr>
          <p:cNvPr id="10" name="Picture 9" descr="IBM_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08536" y="163100"/>
            <a:ext cx="1000927" cy="558959"/>
          </a:xfrm>
          <a:prstGeom prst="rect">
            <a:avLst/>
          </a:prstGeom>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200">
          <a:solidFill>
            <a:schemeClr val="bg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200">
          <a:solidFill>
            <a:srgbClr val="008AC0"/>
          </a:solidFill>
          <a:latin typeface="Arial" charset="0"/>
        </a:defRPr>
      </a:lvl6pPr>
      <a:lvl7pPr marL="914400" algn="l" rtl="0" eaLnBrk="1" fontAlgn="base" hangingPunct="1">
        <a:lnSpc>
          <a:spcPct val="90000"/>
        </a:lnSpc>
        <a:spcBef>
          <a:spcPct val="0"/>
        </a:spcBef>
        <a:spcAft>
          <a:spcPct val="0"/>
        </a:spcAft>
        <a:defRPr sz="2200">
          <a:solidFill>
            <a:srgbClr val="008AC0"/>
          </a:solidFill>
          <a:latin typeface="Arial" charset="0"/>
        </a:defRPr>
      </a:lvl7pPr>
      <a:lvl8pPr marL="1371600" algn="l" rtl="0" eaLnBrk="1" fontAlgn="base" hangingPunct="1">
        <a:lnSpc>
          <a:spcPct val="90000"/>
        </a:lnSpc>
        <a:spcBef>
          <a:spcPct val="0"/>
        </a:spcBef>
        <a:spcAft>
          <a:spcPct val="0"/>
        </a:spcAft>
        <a:defRPr sz="2200">
          <a:solidFill>
            <a:srgbClr val="008AC0"/>
          </a:solidFill>
          <a:latin typeface="Arial" charset="0"/>
        </a:defRPr>
      </a:lvl8pPr>
      <a:lvl9pPr marL="1828800" algn="l" rtl="0" eaLnBrk="1" fontAlgn="base" hangingPunct="1">
        <a:lnSpc>
          <a:spcPct val="90000"/>
        </a:lnSpc>
        <a:spcBef>
          <a:spcPct val="0"/>
        </a:spcBef>
        <a:spcAft>
          <a:spcPct val="0"/>
        </a:spcAft>
        <a:defRPr sz="2200">
          <a:solidFill>
            <a:srgbClr val="008AC0"/>
          </a:solidFill>
          <a:latin typeface="Arial" charset="0"/>
        </a:defRPr>
      </a:lvl9pPr>
    </p:titleStyle>
    <p:bodyStyle>
      <a:lvl1pPr marL="173038" indent="-173038" algn="l" rtl="0" eaLnBrk="0" fontAlgn="base" hangingPunct="0">
        <a:spcBef>
          <a:spcPct val="50000"/>
        </a:spcBef>
        <a:spcAft>
          <a:spcPct val="0"/>
        </a:spcAft>
        <a:buClr>
          <a:srgbClr val="008AC0"/>
        </a:buClr>
        <a:buFont typeface="Wingdings" charset="2"/>
        <a:buChar char="§"/>
        <a:defRPr sz="1600">
          <a:solidFill>
            <a:schemeClr val="bg1"/>
          </a:solidFill>
          <a:latin typeface="+mn-lt"/>
          <a:ea typeface="ＭＳ Ｐゴシック" charset="0"/>
          <a:cs typeface="ＭＳ Ｐゴシック" charset="0"/>
        </a:defRPr>
      </a:lvl1pPr>
      <a:lvl2pPr marL="509588" indent="-163513" algn="l" rtl="0" eaLnBrk="0" fontAlgn="base" hangingPunct="0">
        <a:spcBef>
          <a:spcPct val="0"/>
        </a:spcBef>
        <a:spcAft>
          <a:spcPct val="0"/>
        </a:spcAft>
        <a:buClr>
          <a:srgbClr val="008AC0"/>
        </a:buClr>
        <a:buFont typeface="Arial" charset="0"/>
        <a:buChar char="–"/>
        <a:defRPr sz="1600">
          <a:solidFill>
            <a:schemeClr val="bg1"/>
          </a:solidFill>
          <a:latin typeface="+mn-lt"/>
          <a:ea typeface="ＭＳ Ｐゴシック" charset="0"/>
        </a:defRPr>
      </a:lvl2pPr>
      <a:lvl3pPr marL="855663" indent="-173038" algn="l" rtl="0" eaLnBrk="0" fontAlgn="base" hangingPunct="0">
        <a:spcBef>
          <a:spcPct val="0"/>
        </a:spcBef>
        <a:spcAft>
          <a:spcPct val="0"/>
        </a:spcAft>
        <a:buClr>
          <a:srgbClr val="008AC0"/>
        </a:buClr>
        <a:buChar char="•"/>
        <a:defRPr sz="1600">
          <a:solidFill>
            <a:schemeClr val="bg1"/>
          </a:solidFill>
          <a:latin typeface="+mn-lt"/>
          <a:ea typeface="ＭＳ Ｐゴシック"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315956" y="1145512"/>
            <a:ext cx="4843306" cy="3456633"/>
          </a:xfrm>
          <a:prstGeom prst="rect">
            <a:avLst/>
          </a:pr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27649" name="Rectangle 2"/>
          <p:cNvSpPr>
            <a:spLocks noGrp="1" noChangeArrowheads="1"/>
          </p:cNvSpPr>
          <p:nvPr>
            <p:ph type="ctrTitle"/>
          </p:nvPr>
        </p:nvSpPr>
        <p:spPr>
          <a:xfrm>
            <a:off x="3538918" y="2471103"/>
            <a:ext cx="5386008" cy="1452455"/>
          </a:xfrm>
        </p:spPr>
        <p:txBody>
          <a:bodyPr/>
          <a:lstStyle/>
          <a:p>
            <a:pPr eaLnBrk="1" hangingPunct="1"/>
            <a:r>
              <a:rPr lang="en-US" altLang="en-US" sz="3200" dirty="0" smtClean="0">
                <a:ea typeface="ＭＳ Ｐゴシック" charset="-128"/>
              </a:rPr>
              <a:t>Systems </a:t>
            </a:r>
            <a:r>
              <a:rPr lang="en-US" altLang="en-US" sz="3200" dirty="0">
                <a:ea typeface="ＭＳ Ｐゴシック" charset="-128"/>
              </a:rPr>
              <a:t>of Engagement: </a:t>
            </a:r>
            <a:r>
              <a:rPr lang="en-US" altLang="en-US" sz="3200" b="1" dirty="0">
                <a:ea typeface="ＭＳ Ｐゴシック" charset="-128"/>
              </a:rPr>
              <a:t>Insights Discovered through Design Thinking </a:t>
            </a:r>
            <a:endParaRPr lang="en-US" altLang="en-US" sz="3200" b="1" i="1" dirty="0">
              <a:solidFill>
                <a:srgbClr val="FEC721"/>
              </a:solidFill>
              <a:ea typeface="ＭＳ Ｐゴシック" charset="-128"/>
            </a:endParaRPr>
          </a:p>
        </p:txBody>
      </p:sp>
      <p:sp>
        <p:nvSpPr>
          <p:cNvPr id="9" name="Rectangle 2"/>
          <p:cNvSpPr txBox="1">
            <a:spLocks noChangeArrowheads="1"/>
          </p:cNvSpPr>
          <p:nvPr/>
        </p:nvSpPr>
        <p:spPr bwMode="auto">
          <a:xfrm>
            <a:off x="3569397" y="4029075"/>
            <a:ext cx="6030913" cy="58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b" anchorCtr="0" compatLnSpc="1">
            <a:prstTxWarp prst="textNoShape">
              <a:avLst/>
            </a:prstTxWarp>
          </a:bodyPr>
          <a:lstStyle>
            <a:lvl1pPr algn="l" rtl="0" eaLnBrk="0" fontAlgn="base" hangingPunct="0">
              <a:lnSpc>
                <a:spcPct val="80000"/>
              </a:lnSpc>
              <a:spcBef>
                <a:spcPct val="0"/>
              </a:spcBef>
              <a:spcAft>
                <a:spcPct val="0"/>
              </a:spcAft>
              <a:defRPr sz="3500">
                <a:solidFill>
                  <a:schemeClr val="bg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200">
                <a:solidFill>
                  <a:srgbClr val="008AC0"/>
                </a:solidFill>
                <a:latin typeface="Arial" charset="0"/>
              </a:defRPr>
            </a:lvl6pPr>
            <a:lvl7pPr marL="914400" algn="l" rtl="0" eaLnBrk="1" fontAlgn="base" hangingPunct="1">
              <a:lnSpc>
                <a:spcPct val="90000"/>
              </a:lnSpc>
              <a:spcBef>
                <a:spcPct val="0"/>
              </a:spcBef>
              <a:spcAft>
                <a:spcPct val="0"/>
              </a:spcAft>
              <a:defRPr sz="2200">
                <a:solidFill>
                  <a:srgbClr val="008AC0"/>
                </a:solidFill>
                <a:latin typeface="Arial" charset="0"/>
              </a:defRPr>
            </a:lvl7pPr>
            <a:lvl8pPr marL="1371600" algn="l" rtl="0" eaLnBrk="1" fontAlgn="base" hangingPunct="1">
              <a:lnSpc>
                <a:spcPct val="90000"/>
              </a:lnSpc>
              <a:spcBef>
                <a:spcPct val="0"/>
              </a:spcBef>
              <a:spcAft>
                <a:spcPct val="0"/>
              </a:spcAft>
              <a:defRPr sz="2200">
                <a:solidFill>
                  <a:srgbClr val="008AC0"/>
                </a:solidFill>
                <a:latin typeface="Arial" charset="0"/>
              </a:defRPr>
            </a:lvl8pPr>
            <a:lvl9pPr marL="1828800" algn="l" rtl="0" eaLnBrk="1" fontAlgn="base" hangingPunct="1">
              <a:lnSpc>
                <a:spcPct val="90000"/>
              </a:lnSpc>
              <a:spcBef>
                <a:spcPct val="0"/>
              </a:spcBef>
              <a:spcAft>
                <a:spcPct val="0"/>
              </a:spcAft>
              <a:defRPr sz="2200">
                <a:solidFill>
                  <a:srgbClr val="008AC0"/>
                </a:solidFill>
                <a:latin typeface="Arial" charset="0"/>
              </a:defRPr>
            </a:lvl9pPr>
          </a:lstStyle>
          <a:p>
            <a:pPr eaLnBrk="1" hangingPunct="1"/>
            <a:r>
              <a:rPr lang="en-US" altLang="en-US" sz="2000" b="1" kern="0" dirty="0" smtClean="0">
                <a:ea typeface="ＭＳ Ｐゴシック" charset="-128"/>
              </a:rPr>
              <a:t>Matthew Mackay </a:t>
            </a:r>
          </a:p>
          <a:p>
            <a:pPr eaLnBrk="1" hangingPunct="1"/>
            <a:r>
              <a:rPr lang="en-US" altLang="en-US" sz="2000" i="1" kern="0" dirty="0" smtClean="0">
                <a:ea typeface="ＭＳ Ｐゴシック" charset="-128"/>
              </a:rPr>
              <a:t>Digital Experience Specialist </a:t>
            </a:r>
          </a:p>
        </p:txBody>
      </p:sp>
      <p:pic>
        <p:nvPicPr>
          <p:cNvPr id="10" name="Picture 9" descr="ibm-solutionsConn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739" y="2156564"/>
            <a:ext cx="4564381" cy="3052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4"/>
          <a:stretch/>
        </p:blipFill>
        <p:spPr>
          <a:xfrm>
            <a:off x="0" y="-9525"/>
            <a:ext cx="9144000" cy="5143500"/>
          </a:xfrm>
          <a:prstGeom prst="rect">
            <a:avLst/>
          </a:prstGeom>
        </p:spPr>
      </p:pic>
      <p:sp>
        <p:nvSpPr>
          <p:cNvPr id="3" name="Rectangle 2"/>
          <p:cNvSpPr/>
          <p:nvPr/>
        </p:nvSpPr>
        <p:spPr bwMode="auto">
          <a:xfrm>
            <a:off x="0" y="904351"/>
            <a:ext cx="9144000" cy="1259185"/>
          </a:xfrm>
          <a:prstGeom prst="rect">
            <a:avLst/>
          </a:prstGeom>
          <a:solidFill>
            <a:schemeClr val="accent4">
              <a:alpha val="61000"/>
            </a:schemeClr>
          </a:solidFill>
          <a:ln>
            <a:noFill/>
          </a:ln>
          <a:effectLs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0" y="905668"/>
            <a:ext cx="9144000" cy="1257867"/>
          </a:xfrm>
        </p:spPr>
        <p:txBody>
          <a:bodyPr anchor="ctr"/>
          <a:lstStyle/>
          <a:p>
            <a:pPr algn="ctr" eaLnBrk="1" hangingPunct="1">
              <a:spcAft>
                <a:spcPts val="600"/>
              </a:spcAft>
            </a:pPr>
            <a:r>
              <a:rPr lang="en-US" altLang="en-US" sz="6000" b="1" dirty="0" smtClean="0">
                <a:solidFill>
                  <a:srgbClr val="FFFFFF"/>
                </a:solidFill>
                <a:effectLst>
                  <a:outerShdw blurRad="50800" dist="38100" dir="2700000" algn="tl" rotWithShape="0">
                    <a:prstClr val="black">
                      <a:alpha val="40000"/>
                    </a:prstClr>
                  </a:outerShdw>
                </a:effectLst>
                <a:ea typeface="ＭＳ Ｐゴシック" charset="-128"/>
              </a:rPr>
              <a:t>Thank You</a:t>
            </a:r>
            <a:endParaRPr lang="en-US" altLang="en-US" sz="2400" i="1" dirty="0">
              <a:effectLst>
                <a:outerShdw blurRad="50800" dist="38100" dir="2700000" algn="tl" rotWithShape="0">
                  <a:prstClr val="black">
                    <a:alpha val="40000"/>
                  </a:prstClr>
                </a:outerShdw>
              </a:effectLst>
              <a:ea typeface="ＭＳ Ｐゴシック" charset="-128"/>
            </a:endParaRPr>
          </a:p>
        </p:txBody>
      </p:sp>
      <p:sp>
        <p:nvSpPr>
          <p:cNvPr id="9" name="Rectangle 8"/>
          <p:cNvSpPr/>
          <p:nvPr/>
        </p:nvSpPr>
        <p:spPr>
          <a:xfrm>
            <a:off x="4294412" y="4814508"/>
            <a:ext cx="484958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n-US" sz="800" dirty="0" err="1">
                <a:solidFill>
                  <a:schemeClr val="bg1"/>
                </a:solidFill>
                <a:effectLst>
                  <a:outerShdw blurRad="50800" dist="38100" dir="2700000" algn="tl" rotWithShape="0">
                    <a:prstClr val="black">
                      <a:alpha val="40000"/>
                    </a:prstClr>
                  </a:outerShdw>
                </a:effectLst>
              </a:rPr>
              <a:t>flickr</a:t>
            </a:r>
            <a:r>
              <a:rPr lang="en-US" sz="800" dirty="0">
                <a:solidFill>
                  <a:schemeClr val="bg1"/>
                </a:solidFill>
                <a:effectLst>
                  <a:outerShdw blurRad="50800" dist="38100" dir="2700000" algn="tl" rotWithShape="0">
                    <a:prstClr val="black">
                      <a:alpha val="40000"/>
                    </a:prstClr>
                  </a:outerShdw>
                </a:effectLst>
              </a:rPr>
              <a:t> photo by Capture Queen ™ http://flickr.com/photos/uaeincredible/1105071723 shared under a Creative Commons (BY) license</a:t>
            </a:r>
            <a:endParaRPr lang="en-AU" sz="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09185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499"/>
          </a:xfrm>
          <a:prstGeom prst="rect">
            <a:avLst/>
          </a:prstGeom>
        </p:spPr>
      </p:pic>
      <p:sp>
        <p:nvSpPr>
          <p:cNvPr id="3" name="Rectangle 2"/>
          <p:cNvSpPr/>
          <p:nvPr/>
        </p:nvSpPr>
        <p:spPr bwMode="auto">
          <a:xfrm>
            <a:off x="0" y="904351"/>
            <a:ext cx="9144000" cy="1259185"/>
          </a:xfrm>
          <a:prstGeom prst="rect">
            <a:avLst/>
          </a:prstGeom>
          <a:solidFill>
            <a:schemeClr val="accent1">
              <a:alpha val="61000"/>
            </a:schemeClr>
          </a:solidFill>
          <a:ln>
            <a:noFill/>
          </a:ln>
          <a:effectLs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0" y="905668"/>
            <a:ext cx="9144000" cy="1257867"/>
          </a:xfrm>
        </p:spPr>
        <p:txBody>
          <a:bodyPr anchor="ctr"/>
          <a:lstStyle/>
          <a:p>
            <a:pPr algn="ctr" eaLnBrk="1" hangingPunct="1">
              <a:spcAft>
                <a:spcPts val="600"/>
              </a:spcAft>
            </a:pPr>
            <a:r>
              <a:rPr lang="en-US" altLang="en-US" sz="6000" b="1" dirty="0" smtClean="0">
                <a:effectLst>
                  <a:outerShdw blurRad="50800" dist="38100" dir="2700000" algn="tl" rotWithShape="0">
                    <a:prstClr val="black">
                      <a:alpha val="40000"/>
                    </a:prstClr>
                  </a:outerShdw>
                </a:effectLst>
                <a:ea typeface="ＭＳ Ｐゴシック" charset="-128"/>
              </a:rPr>
              <a:t>Innovation</a:t>
            </a:r>
            <a:endParaRPr lang="en-US" altLang="en-US" sz="2400" i="1" dirty="0">
              <a:effectLst>
                <a:outerShdw blurRad="50800" dist="38100" dir="2700000" algn="tl" rotWithShape="0">
                  <a:prstClr val="black">
                    <a:alpha val="40000"/>
                  </a:prstClr>
                </a:outerShdw>
              </a:effectLst>
              <a:ea typeface="ＭＳ Ｐゴシック" charset="-128"/>
            </a:endParaRPr>
          </a:p>
        </p:txBody>
      </p:sp>
      <p:sp>
        <p:nvSpPr>
          <p:cNvPr id="3584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fld id="{7FBFB37F-08EE-0D45-A16A-831FA3788DAA}" type="slidenum">
              <a:rPr lang="en-US" altLang="en-US" sz="800">
                <a:solidFill>
                  <a:schemeClr val="tx1"/>
                </a:solidFill>
              </a:rPr>
              <a:pPr/>
              <a:t>2</a:t>
            </a:fld>
            <a:endParaRPr lang="en-US" altLang="en-US" sz="800">
              <a:solidFill>
                <a:schemeClr val="tx1"/>
              </a:solidFill>
            </a:endParaRPr>
          </a:p>
        </p:txBody>
      </p:sp>
      <p:sp>
        <p:nvSpPr>
          <p:cNvPr id="5" name="Rectangle 4"/>
          <p:cNvSpPr/>
          <p:nvPr/>
        </p:nvSpPr>
        <p:spPr>
          <a:xfrm>
            <a:off x="4294412" y="4814508"/>
            <a:ext cx="484958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n-US" sz="800" dirty="0" err="1">
                <a:solidFill>
                  <a:schemeClr val="bg1"/>
                </a:solidFill>
                <a:effectLst>
                  <a:outerShdw blurRad="50800" dist="38100" dir="2700000" algn="tl" rotWithShape="0">
                    <a:prstClr val="black">
                      <a:alpha val="40000"/>
                    </a:prstClr>
                  </a:outerShdw>
                </a:effectLst>
              </a:rPr>
              <a:t>flickr</a:t>
            </a:r>
            <a:r>
              <a:rPr lang="en-US" sz="800" dirty="0">
                <a:solidFill>
                  <a:schemeClr val="bg1"/>
                </a:solidFill>
                <a:effectLst>
                  <a:outerShdw blurRad="50800" dist="38100" dir="2700000" algn="tl" rotWithShape="0">
                    <a:prstClr val="black">
                      <a:alpha val="40000"/>
                    </a:prstClr>
                  </a:outerShdw>
                </a:effectLst>
              </a:rPr>
              <a:t> photo by </a:t>
            </a:r>
            <a:r>
              <a:rPr lang="en-US" sz="800" dirty="0" err="1">
                <a:solidFill>
                  <a:schemeClr val="bg1"/>
                </a:solidFill>
                <a:effectLst>
                  <a:outerShdw blurRad="50800" dist="38100" dir="2700000" algn="tl" rotWithShape="0">
                    <a:prstClr val="black">
                      <a:alpha val="40000"/>
                    </a:prstClr>
                  </a:outerShdw>
                </a:effectLst>
              </a:rPr>
              <a:t>tableatny</a:t>
            </a:r>
            <a:r>
              <a:rPr lang="en-US" sz="800" dirty="0">
                <a:solidFill>
                  <a:schemeClr val="bg1"/>
                </a:solidFill>
                <a:effectLst>
                  <a:outerShdw blurRad="50800" dist="38100" dir="2700000" algn="tl" rotWithShape="0">
                    <a:prstClr val="black">
                      <a:alpha val="40000"/>
                    </a:prstClr>
                  </a:outerShdw>
                </a:effectLst>
              </a:rPr>
              <a:t> http://flickr.com/photos/53370644@N06/4976519944 shared under a Creative Commons (BY) license</a:t>
            </a:r>
            <a:endParaRPr lang="en-AU" sz="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54448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9144000" cy="5143499"/>
          </a:xfrm>
          <a:prstGeom prst="rect">
            <a:avLst/>
          </a:prstGeom>
        </p:spPr>
      </p:pic>
      <p:sp>
        <p:nvSpPr>
          <p:cNvPr id="3" name="Rectangle 2"/>
          <p:cNvSpPr/>
          <p:nvPr/>
        </p:nvSpPr>
        <p:spPr bwMode="auto">
          <a:xfrm>
            <a:off x="0" y="904351"/>
            <a:ext cx="9144000" cy="1259185"/>
          </a:xfrm>
          <a:prstGeom prst="rect">
            <a:avLst/>
          </a:prstGeom>
          <a:solidFill>
            <a:srgbClr val="FFC000">
              <a:alpha val="60784"/>
            </a:srgbClr>
          </a:solidFill>
          <a:ln>
            <a:noFill/>
          </a:ln>
          <a:effectLs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0" y="905668"/>
            <a:ext cx="9144000" cy="1257867"/>
          </a:xfrm>
        </p:spPr>
        <p:txBody>
          <a:bodyPr anchor="ctr"/>
          <a:lstStyle/>
          <a:p>
            <a:pPr algn="ctr" eaLnBrk="1" hangingPunct="1">
              <a:spcAft>
                <a:spcPts val="600"/>
              </a:spcAft>
            </a:pPr>
            <a:r>
              <a:rPr lang="en-US" altLang="en-US" sz="6000" b="1" dirty="0" err="1" smtClean="0">
                <a:effectLst>
                  <a:outerShdw blurRad="50800" dist="38100" dir="2700000" algn="tl" rotWithShape="0">
                    <a:prstClr val="black">
                      <a:alpha val="40000"/>
                    </a:prstClr>
                  </a:outerShdw>
                </a:effectLst>
                <a:ea typeface="ＭＳ Ｐゴシック" charset="-128"/>
              </a:rPr>
              <a:t>Commercialisation</a:t>
            </a:r>
            <a:endParaRPr lang="en-US" altLang="en-US" sz="2400" i="1" dirty="0">
              <a:effectLst>
                <a:outerShdw blurRad="50800" dist="38100" dir="2700000" algn="tl" rotWithShape="0">
                  <a:prstClr val="black">
                    <a:alpha val="40000"/>
                  </a:prstClr>
                </a:outerShdw>
              </a:effectLst>
              <a:ea typeface="ＭＳ Ｐゴシック" charset="-128"/>
            </a:endParaRPr>
          </a:p>
        </p:txBody>
      </p:sp>
      <p:sp>
        <p:nvSpPr>
          <p:cNvPr id="9" name="Rectangle 8"/>
          <p:cNvSpPr/>
          <p:nvPr/>
        </p:nvSpPr>
        <p:spPr>
          <a:xfrm>
            <a:off x="4294412" y="4814508"/>
            <a:ext cx="484958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n-US" sz="800" dirty="0" err="1">
                <a:solidFill>
                  <a:schemeClr val="bg1"/>
                </a:solidFill>
                <a:effectLst>
                  <a:outerShdw blurRad="50800" dist="38100" dir="2700000" algn="tl" rotWithShape="0">
                    <a:prstClr val="black">
                      <a:alpha val="40000"/>
                    </a:prstClr>
                  </a:outerShdw>
                </a:effectLst>
              </a:rPr>
              <a:t>flickr</a:t>
            </a:r>
            <a:r>
              <a:rPr lang="en-US" sz="800" dirty="0">
                <a:solidFill>
                  <a:schemeClr val="bg1"/>
                </a:solidFill>
                <a:effectLst>
                  <a:outerShdw blurRad="50800" dist="38100" dir="2700000" algn="tl" rotWithShape="0">
                    <a:prstClr val="black">
                      <a:alpha val="40000"/>
                    </a:prstClr>
                  </a:outerShdw>
                </a:effectLst>
              </a:rPr>
              <a:t> photo by </a:t>
            </a:r>
            <a:r>
              <a:rPr lang="en-US" sz="800" dirty="0" err="1">
                <a:solidFill>
                  <a:schemeClr val="bg1"/>
                </a:solidFill>
                <a:effectLst>
                  <a:outerShdw blurRad="50800" dist="38100" dir="2700000" algn="tl" rotWithShape="0">
                    <a:prstClr val="black">
                      <a:alpha val="40000"/>
                    </a:prstClr>
                  </a:outerShdw>
                </a:effectLst>
              </a:rPr>
              <a:t>basti_voe</a:t>
            </a:r>
            <a:r>
              <a:rPr lang="en-US" sz="800" dirty="0">
                <a:solidFill>
                  <a:schemeClr val="bg1"/>
                </a:solidFill>
                <a:effectLst>
                  <a:outerShdw blurRad="50800" dist="38100" dir="2700000" algn="tl" rotWithShape="0">
                    <a:prstClr val="black">
                      <a:alpha val="40000"/>
                    </a:prstClr>
                  </a:outerShdw>
                </a:effectLst>
              </a:rPr>
              <a:t> http://flickr.com/photos/bastivoe/15582346468 shared under a Creative Commons (BY-SA) license</a:t>
            </a:r>
            <a:endParaRPr lang="en-AU" sz="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55760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9525"/>
            <a:ext cx="9144000" cy="5143500"/>
          </a:xfrm>
          <a:prstGeom prst="rect">
            <a:avLst/>
          </a:prstGeom>
        </p:spPr>
      </p:pic>
      <p:sp>
        <p:nvSpPr>
          <p:cNvPr id="3" name="Rectangle 2"/>
          <p:cNvSpPr/>
          <p:nvPr/>
        </p:nvSpPr>
        <p:spPr bwMode="auto">
          <a:xfrm>
            <a:off x="0" y="904351"/>
            <a:ext cx="9144000" cy="1259185"/>
          </a:xfrm>
          <a:prstGeom prst="rect">
            <a:avLst/>
          </a:prstGeom>
          <a:solidFill>
            <a:srgbClr val="FF0000">
              <a:alpha val="61000"/>
            </a:srgbClr>
          </a:solidFill>
          <a:ln>
            <a:noFill/>
          </a:ln>
          <a:effectLs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0" y="905668"/>
            <a:ext cx="9144000" cy="1257867"/>
          </a:xfrm>
        </p:spPr>
        <p:txBody>
          <a:bodyPr anchor="ctr"/>
          <a:lstStyle/>
          <a:p>
            <a:pPr algn="ctr" eaLnBrk="1" hangingPunct="1">
              <a:spcAft>
                <a:spcPts val="600"/>
              </a:spcAft>
            </a:pPr>
            <a:r>
              <a:rPr lang="en-US" altLang="en-US" sz="6000" b="1" dirty="0" smtClean="0">
                <a:effectLst>
                  <a:outerShdw blurRad="50800" dist="38100" dir="2700000" algn="tl" rotWithShape="0">
                    <a:prstClr val="black">
                      <a:alpha val="40000"/>
                    </a:prstClr>
                  </a:outerShdw>
                </a:effectLst>
                <a:ea typeface="ＭＳ Ｐゴシック" charset="-128"/>
              </a:rPr>
              <a:t>Design Thinking</a:t>
            </a:r>
            <a:endParaRPr lang="en-US" altLang="en-US" sz="2400" i="1" dirty="0">
              <a:effectLst>
                <a:outerShdw blurRad="50800" dist="38100" dir="2700000" algn="tl" rotWithShape="0">
                  <a:prstClr val="black">
                    <a:alpha val="40000"/>
                  </a:prstClr>
                </a:outerShdw>
              </a:effectLst>
              <a:ea typeface="ＭＳ Ｐゴシック" charset="-128"/>
            </a:endParaRPr>
          </a:p>
        </p:txBody>
      </p:sp>
      <p:sp>
        <p:nvSpPr>
          <p:cNvPr id="9" name="Rectangle 8"/>
          <p:cNvSpPr/>
          <p:nvPr/>
        </p:nvSpPr>
        <p:spPr>
          <a:xfrm>
            <a:off x="4294412" y="4814508"/>
            <a:ext cx="484958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n-US" sz="800" dirty="0" err="1">
                <a:solidFill>
                  <a:schemeClr val="bg1"/>
                </a:solidFill>
                <a:effectLst>
                  <a:outerShdw blurRad="50800" dist="38100" dir="2700000" algn="tl" rotWithShape="0">
                    <a:prstClr val="black">
                      <a:alpha val="40000"/>
                    </a:prstClr>
                  </a:outerShdw>
                </a:effectLst>
              </a:rPr>
              <a:t>flickr</a:t>
            </a:r>
            <a:r>
              <a:rPr lang="en-US" sz="800" dirty="0">
                <a:solidFill>
                  <a:schemeClr val="bg1"/>
                </a:solidFill>
                <a:effectLst>
                  <a:outerShdw blurRad="50800" dist="38100" dir="2700000" algn="tl" rotWithShape="0">
                    <a:prstClr val="black">
                      <a:alpha val="40000"/>
                    </a:prstClr>
                  </a:outerShdw>
                </a:effectLst>
              </a:rPr>
              <a:t> photo by Ewan McIntosh http://flickr.com/photos/edublogger/8461818529 shared under a Creative Commons (BY-NC) license</a:t>
            </a:r>
            <a:endParaRPr lang="en-AU" sz="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274995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9050"/>
            <a:ext cx="9144000" cy="5172075"/>
          </a:xfrm>
          <a:prstGeom prst="rect">
            <a:avLst/>
          </a:prstGeom>
        </p:spPr>
      </p:pic>
      <p:sp>
        <p:nvSpPr>
          <p:cNvPr id="3" name="Rectangle 2"/>
          <p:cNvSpPr/>
          <p:nvPr/>
        </p:nvSpPr>
        <p:spPr bwMode="auto">
          <a:xfrm>
            <a:off x="0" y="904351"/>
            <a:ext cx="9144000" cy="1259185"/>
          </a:xfrm>
          <a:prstGeom prst="rect">
            <a:avLst/>
          </a:prstGeom>
          <a:solidFill>
            <a:srgbClr val="00B050">
              <a:alpha val="61000"/>
            </a:srgbClr>
          </a:solidFill>
          <a:ln>
            <a:noFill/>
          </a:ln>
          <a:effectLs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0" y="905668"/>
            <a:ext cx="9144000" cy="1257867"/>
          </a:xfrm>
        </p:spPr>
        <p:txBody>
          <a:bodyPr anchor="ctr"/>
          <a:lstStyle/>
          <a:p>
            <a:pPr algn="ctr" eaLnBrk="1" hangingPunct="1">
              <a:spcAft>
                <a:spcPts val="600"/>
              </a:spcAft>
            </a:pPr>
            <a:r>
              <a:rPr lang="en-US" altLang="en-US" sz="6000" b="1" dirty="0" smtClean="0">
                <a:effectLst>
                  <a:outerShdw blurRad="50800" dist="38100" dir="2700000" algn="tl" rotWithShape="0">
                    <a:prstClr val="black">
                      <a:alpha val="40000"/>
                    </a:prstClr>
                  </a:outerShdw>
                </a:effectLst>
                <a:ea typeface="ＭＳ Ｐゴシック" charset="-128"/>
              </a:rPr>
              <a:t>Customer Experience</a:t>
            </a:r>
            <a:endParaRPr lang="en-US" altLang="en-US" sz="2400" i="1" dirty="0">
              <a:effectLst>
                <a:outerShdw blurRad="50800" dist="38100" dir="2700000" algn="tl" rotWithShape="0">
                  <a:prstClr val="black">
                    <a:alpha val="40000"/>
                  </a:prstClr>
                </a:outerShdw>
              </a:effectLst>
              <a:ea typeface="ＭＳ Ｐゴシック" charset="-128"/>
            </a:endParaRPr>
          </a:p>
        </p:txBody>
      </p:sp>
      <p:sp>
        <p:nvSpPr>
          <p:cNvPr id="9" name="Rectangle 8"/>
          <p:cNvSpPr/>
          <p:nvPr/>
        </p:nvSpPr>
        <p:spPr>
          <a:xfrm>
            <a:off x="4294412" y="4814508"/>
            <a:ext cx="484958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n-US" sz="800" dirty="0" err="1">
                <a:solidFill>
                  <a:schemeClr val="bg1"/>
                </a:solidFill>
                <a:effectLst>
                  <a:outerShdw blurRad="50800" dist="38100" dir="2700000" algn="tl" rotWithShape="0">
                    <a:prstClr val="black">
                      <a:alpha val="40000"/>
                    </a:prstClr>
                  </a:outerShdw>
                </a:effectLst>
              </a:rPr>
              <a:t>flickr</a:t>
            </a:r>
            <a:r>
              <a:rPr lang="en-US" sz="800" dirty="0">
                <a:solidFill>
                  <a:schemeClr val="bg1"/>
                </a:solidFill>
                <a:effectLst>
                  <a:outerShdw blurRad="50800" dist="38100" dir="2700000" algn="tl" rotWithShape="0">
                    <a:prstClr val="black">
                      <a:alpha val="40000"/>
                    </a:prstClr>
                  </a:outerShdw>
                </a:effectLst>
              </a:rPr>
              <a:t> photo by SGPhotography77 http://flickr.com/photos/guzzphoto/11372199184 shared under a Creative Commons (BY-ND) license</a:t>
            </a:r>
            <a:endParaRPr lang="en-AU" sz="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47374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9525"/>
            <a:ext cx="9144000" cy="5143500"/>
          </a:xfrm>
          <a:prstGeom prst="rect">
            <a:avLst/>
          </a:prstGeom>
        </p:spPr>
      </p:pic>
      <p:sp>
        <p:nvSpPr>
          <p:cNvPr id="3" name="Rectangle 2"/>
          <p:cNvSpPr/>
          <p:nvPr/>
        </p:nvSpPr>
        <p:spPr bwMode="auto">
          <a:xfrm>
            <a:off x="0" y="904351"/>
            <a:ext cx="9144000" cy="1259185"/>
          </a:xfrm>
          <a:prstGeom prst="rect">
            <a:avLst/>
          </a:prstGeom>
          <a:solidFill>
            <a:schemeClr val="accent5">
              <a:lumMod val="25000"/>
              <a:alpha val="61000"/>
            </a:schemeClr>
          </a:solidFill>
          <a:ln>
            <a:noFill/>
          </a:ln>
          <a:effectLs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0" y="905668"/>
            <a:ext cx="9144000" cy="1257867"/>
          </a:xfrm>
        </p:spPr>
        <p:txBody>
          <a:bodyPr anchor="ctr"/>
          <a:lstStyle/>
          <a:p>
            <a:pPr algn="ctr" eaLnBrk="1" hangingPunct="1">
              <a:spcAft>
                <a:spcPts val="600"/>
              </a:spcAft>
            </a:pPr>
            <a:r>
              <a:rPr lang="en-US" altLang="en-US" sz="6000" b="1" dirty="0" smtClean="0">
                <a:effectLst>
                  <a:outerShdw blurRad="50800" dist="38100" dir="2700000" algn="tl" rotWithShape="0">
                    <a:prstClr val="black">
                      <a:alpha val="40000"/>
                    </a:prstClr>
                  </a:outerShdw>
                </a:effectLst>
                <a:ea typeface="ＭＳ Ｐゴシック" charset="-128"/>
              </a:rPr>
              <a:t>Digital Experience</a:t>
            </a:r>
            <a:endParaRPr lang="en-US" altLang="en-US" sz="2400" i="1" dirty="0">
              <a:effectLst>
                <a:outerShdw blurRad="50800" dist="38100" dir="2700000" algn="tl" rotWithShape="0">
                  <a:prstClr val="black">
                    <a:alpha val="40000"/>
                  </a:prstClr>
                </a:outerShdw>
              </a:effectLst>
              <a:ea typeface="ＭＳ Ｐゴシック" charset="-128"/>
            </a:endParaRPr>
          </a:p>
        </p:txBody>
      </p:sp>
      <p:sp>
        <p:nvSpPr>
          <p:cNvPr id="9" name="Rectangle 8"/>
          <p:cNvSpPr/>
          <p:nvPr/>
        </p:nvSpPr>
        <p:spPr>
          <a:xfrm>
            <a:off x="4294412" y="4814508"/>
            <a:ext cx="484958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n-US" sz="800" dirty="0" err="1">
                <a:solidFill>
                  <a:schemeClr val="bg1"/>
                </a:solidFill>
                <a:effectLst>
                  <a:outerShdw blurRad="50800" dist="38100" dir="2700000" algn="tl" rotWithShape="0">
                    <a:prstClr val="black">
                      <a:alpha val="40000"/>
                    </a:prstClr>
                  </a:outerShdw>
                </a:effectLst>
              </a:rPr>
              <a:t>flickr</a:t>
            </a:r>
            <a:r>
              <a:rPr lang="en-US" sz="800" dirty="0">
                <a:solidFill>
                  <a:schemeClr val="bg1"/>
                </a:solidFill>
                <a:effectLst>
                  <a:outerShdw blurRad="50800" dist="38100" dir="2700000" algn="tl" rotWithShape="0">
                    <a:prstClr val="black">
                      <a:alpha val="40000"/>
                    </a:prstClr>
                  </a:outerShdw>
                </a:effectLst>
              </a:rPr>
              <a:t> photo by </a:t>
            </a:r>
            <a:r>
              <a:rPr lang="en-US" sz="800" dirty="0" err="1">
                <a:solidFill>
                  <a:schemeClr val="bg1"/>
                </a:solidFill>
                <a:effectLst>
                  <a:outerShdw blurRad="50800" dist="38100" dir="2700000" algn="tl" rotWithShape="0">
                    <a:prstClr val="black">
                      <a:alpha val="40000"/>
                    </a:prstClr>
                  </a:outerShdw>
                </a:effectLst>
              </a:rPr>
              <a:t>GotCredit</a:t>
            </a:r>
            <a:r>
              <a:rPr lang="en-US" sz="800" dirty="0">
                <a:solidFill>
                  <a:schemeClr val="bg1"/>
                </a:solidFill>
                <a:effectLst>
                  <a:outerShdw blurRad="50800" dist="38100" dir="2700000" algn="tl" rotWithShape="0">
                    <a:prstClr val="black">
                      <a:alpha val="40000"/>
                    </a:prstClr>
                  </a:outerShdw>
                </a:effectLst>
              </a:rPr>
              <a:t> http://flickr.com/photos/jakerust/16639993497 shared under a Creative Commons (BY) license</a:t>
            </a:r>
            <a:endParaRPr lang="en-AU" sz="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889453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33975"/>
          </a:xfrm>
          <a:prstGeom prst="rect">
            <a:avLst/>
          </a:prstGeom>
        </p:spPr>
      </p:pic>
      <p:sp>
        <p:nvSpPr>
          <p:cNvPr id="3" name="Rectangle 2"/>
          <p:cNvSpPr/>
          <p:nvPr/>
        </p:nvSpPr>
        <p:spPr bwMode="auto">
          <a:xfrm>
            <a:off x="0" y="904351"/>
            <a:ext cx="9144000" cy="1259185"/>
          </a:xfrm>
          <a:prstGeom prst="rect">
            <a:avLst/>
          </a:prstGeom>
          <a:solidFill>
            <a:srgbClr val="FF0000">
              <a:alpha val="61000"/>
            </a:srgbClr>
          </a:solidFill>
          <a:ln>
            <a:noFill/>
          </a:ln>
          <a:effectLs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0" y="905668"/>
            <a:ext cx="9144000" cy="1257867"/>
          </a:xfrm>
        </p:spPr>
        <p:txBody>
          <a:bodyPr anchor="ctr"/>
          <a:lstStyle/>
          <a:p>
            <a:pPr algn="ctr" eaLnBrk="1" hangingPunct="1">
              <a:spcAft>
                <a:spcPts val="600"/>
              </a:spcAft>
            </a:pPr>
            <a:r>
              <a:rPr lang="en-US" altLang="en-US" sz="6000" b="1" dirty="0" smtClean="0">
                <a:effectLst>
                  <a:outerShdw blurRad="50800" dist="38100" dir="2700000" algn="tl" rotWithShape="0">
                    <a:prstClr val="black">
                      <a:alpha val="40000"/>
                    </a:prstClr>
                  </a:outerShdw>
                </a:effectLst>
                <a:ea typeface="ＭＳ Ｐゴシック" charset="-128"/>
              </a:rPr>
              <a:t>Design Thinking</a:t>
            </a:r>
            <a:endParaRPr lang="en-US" altLang="en-US" sz="2400" i="1" dirty="0">
              <a:effectLst>
                <a:outerShdw blurRad="50800" dist="38100" dir="2700000" algn="tl" rotWithShape="0">
                  <a:prstClr val="black">
                    <a:alpha val="40000"/>
                  </a:prstClr>
                </a:outerShdw>
              </a:effectLst>
              <a:ea typeface="ＭＳ Ｐゴシック" charset="-128"/>
            </a:endParaRPr>
          </a:p>
        </p:txBody>
      </p:sp>
      <p:sp>
        <p:nvSpPr>
          <p:cNvPr id="9" name="Rectangle 8"/>
          <p:cNvSpPr/>
          <p:nvPr/>
        </p:nvSpPr>
        <p:spPr>
          <a:xfrm>
            <a:off x="4294412" y="4814508"/>
            <a:ext cx="484958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n-US" sz="800" dirty="0" err="1">
                <a:solidFill>
                  <a:schemeClr val="bg1"/>
                </a:solidFill>
                <a:effectLst>
                  <a:outerShdw blurRad="50800" dist="38100" dir="2700000" algn="tl" rotWithShape="0">
                    <a:prstClr val="black">
                      <a:alpha val="40000"/>
                    </a:prstClr>
                  </a:outerShdw>
                </a:effectLst>
              </a:rPr>
              <a:t>flickr</a:t>
            </a:r>
            <a:r>
              <a:rPr lang="en-US" sz="800" dirty="0">
                <a:solidFill>
                  <a:schemeClr val="bg1"/>
                </a:solidFill>
                <a:effectLst>
                  <a:outerShdw blurRad="50800" dist="38100" dir="2700000" algn="tl" rotWithShape="0">
                    <a:prstClr val="black">
                      <a:alpha val="40000"/>
                    </a:prstClr>
                  </a:outerShdw>
                </a:effectLst>
              </a:rPr>
              <a:t> photo by Pete Reed http://flickr.com/photos/petereed/496392956 shared under a Creative Commons (BY-NC) license</a:t>
            </a:r>
            <a:endParaRPr lang="en-AU" sz="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57269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9562"/>
            <a:ext cx="9144000" cy="5133938"/>
          </a:xfrm>
          <a:prstGeom prst="rect">
            <a:avLst/>
          </a:prstGeom>
        </p:spPr>
      </p:pic>
      <p:sp>
        <p:nvSpPr>
          <p:cNvPr id="3" name="Rectangle 2"/>
          <p:cNvSpPr/>
          <p:nvPr/>
        </p:nvSpPr>
        <p:spPr bwMode="auto">
          <a:xfrm>
            <a:off x="0" y="904351"/>
            <a:ext cx="9144000" cy="1259185"/>
          </a:xfrm>
          <a:prstGeom prst="rect">
            <a:avLst/>
          </a:prstGeom>
          <a:solidFill>
            <a:srgbClr val="00B0F0">
              <a:alpha val="61000"/>
            </a:srgbClr>
          </a:solidFill>
          <a:ln>
            <a:noFill/>
          </a:ln>
          <a:effectLs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0" y="905668"/>
            <a:ext cx="9144000" cy="1257867"/>
          </a:xfrm>
        </p:spPr>
        <p:txBody>
          <a:bodyPr anchor="ctr"/>
          <a:lstStyle/>
          <a:p>
            <a:pPr algn="ctr" eaLnBrk="1" hangingPunct="1">
              <a:spcAft>
                <a:spcPts val="600"/>
              </a:spcAft>
            </a:pPr>
            <a:r>
              <a:rPr lang="en-US" altLang="en-US" sz="6000" b="1" dirty="0" smtClean="0">
                <a:effectLst>
                  <a:outerShdw blurRad="50800" dist="38100" dir="2700000" algn="tl" rotWithShape="0">
                    <a:prstClr val="black">
                      <a:alpha val="40000"/>
                    </a:prstClr>
                  </a:outerShdw>
                </a:effectLst>
                <a:ea typeface="ＭＳ Ｐゴシック" charset="-128"/>
              </a:rPr>
              <a:t>Where do you fit in?</a:t>
            </a:r>
            <a:endParaRPr lang="en-US" altLang="en-US" sz="2400" i="1" dirty="0">
              <a:effectLst>
                <a:outerShdw blurRad="50800" dist="38100" dir="2700000" algn="tl" rotWithShape="0">
                  <a:prstClr val="black">
                    <a:alpha val="40000"/>
                  </a:prstClr>
                </a:outerShdw>
              </a:effectLst>
              <a:ea typeface="ＭＳ Ｐゴシック" charset="-128"/>
            </a:endParaRPr>
          </a:p>
        </p:txBody>
      </p:sp>
      <p:sp>
        <p:nvSpPr>
          <p:cNvPr id="9" name="Rectangle 8"/>
          <p:cNvSpPr/>
          <p:nvPr/>
        </p:nvSpPr>
        <p:spPr>
          <a:xfrm>
            <a:off x="4294412" y="4814508"/>
            <a:ext cx="484958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n-US" sz="800" dirty="0" err="1">
                <a:solidFill>
                  <a:schemeClr val="bg1"/>
                </a:solidFill>
                <a:effectLst>
                  <a:outerShdw blurRad="50800" dist="38100" dir="2700000" algn="tl" rotWithShape="0">
                    <a:prstClr val="black">
                      <a:alpha val="40000"/>
                    </a:prstClr>
                  </a:outerShdw>
                </a:effectLst>
              </a:rPr>
              <a:t>flickr</a:t>
            </a:r>
            <a:r>
              <a:rPr lang="en-US" sz="800" dirty="0">
                <a:solidFill>
                  <a:schemeClr val="bg1"/>
                </a:solidFill>
                <a:effectLst>
                  <a:outerShdw blurRad="50800" dist="38100" dir="2700000" algn="tl" rotWithShape="0">
                    <a:prstClr val="black">
                      <a:alpha val="40000"/>
                    </a:prstClr>
                  </a:outerShdw>
                </a:effectLst>
              </a:rPr>
              <a:t> photo by </a:t>
            </a:r>
            <a:r>
              <a:rPr lang="en-US" sz="800" dirty="0" err="1">
                <a:solidFill>
                  <a:schemeClr val="bg1"/>
                </a:solidFill>
                <a:effectLst>
                  <a:outerShdw blurRad="50800" dist="38100" dir="2700000" algn="tl" rotWithShape="0">
                    <a:prstClr val="black">
                      <a:alpha val="40000"/>
                    </a:prstClr>
                  </a:outerShdw>
                </a:effectLst>
              </a:rPr>
              <a:t>deanj</a:t>
            </a:r>
            <a:r>
              <a:rPr lang="en-US" sz="800" dirty="0">
                <a:solidFill>
                  <a:schemeClr val="bg1"/>
                </a:solidFill>
                <a:effectLst>
                  <a:outerShdw blurRad="50800" dist="38100" dir="2700000" algn="tl" rotWithShape="0">
                    <a:prstClr val="black">
                      <a:alpha val="40000"/>
                    </a:prstClr>
                  </a:outerShdw>
                </a:effectLst>
              </a:rPr>
              <a:t> http://flickr.com/photos/deanj/2398424227 shared under a Creative Commons (BY) license</a:t>
            </a:r>
            <a:endParaRPr lang="en-AU" sz="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2185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3" name="Rectangle 2"/>
          <p:cNvSpPr/>
          <p:nvPr/>
        </p:nvSpPr>
        <p:spPr bwMode="auto">
          <a:xfrm>
            <a:off x="0" y="904351"/>
            <a:ext cx="9144000" cy="1259185"/>
          </a:xfrm>
          <a:prstGeom prst="rect">
            <a:avLst/>
          </a:prstGeom>
          <a:solidFill>
            <a:schemeClr val="accent1">
              <a:alpha val="61000"/>
            </a:schemeClr>
          </a:solidFill>
          <a:ln>
            <a:noFill/>
          </a:ln>
          <a:effectLs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0" y="905668"/>
            <a:ext cx="9144000" cy="1257867"/>
          </a:xfrm>
        </p:spPr>
        <p:txBody>
          <a:bodyPr anchor="ctr"/>
          <a:lstStyle/>
          <a:p>
            <a:pPr algn="ctr" eaLnBrk="1" hangingPunct="1">
              <a:spcAft>
                <a:spcPts val="600"/>
              </a:spcAft>
            </a:pPr>
            <a:r>
              <a:rPr lang="en-US" altLang="en-US" sz="6000" b="1" dirty="0" smtClean="0">
                <a:solidFill>
                  <a:srgbClr val="FFFFFF"/>
                </a:solidFill>
                <a:effectLst>
                  <a:outerShdw blurRad="50800" dist="38100" dir="2700000" algn="tl" rotWithShape="0">
                    <a:prstClr val="black">
                      <a:alpha val="40000"/>
                    </a:prstClr>
                  </a:outerShdw>
                </a:effectLst>
                <a:ea typeface="ＭＳ Ｐゴシック" charset="-128"/>
              </a:rPr>
              <a:t>Insight</a:t>
            </a:r>
            <a:endParaRPr lang="en-US" altLang="en-US" sz="2400" i="1" dirty="0">
              <a:effectLst>
                <a:outerShdw blurRad="50800" dist="38100" dir="2700000" algn="tl" rotWithShape="0">
                  <a:prstClr val="black">
                    <a:alpha val="40000"/>
                  </a:prstClr>
                </a:outerShdw>
              </a:effectLst>
              <a:ea typeface="ＭＳ Ｐゴシック" charset="-128"/>
            </a:endParaRPr>
          </a:p>
        </p:txBody>
      </p:sp>
      <p:sp>
        <p:nvSpPr>
          <p:cNvPr id="9" name="Rectangle 8"/>
          <p:cNvSpPr/>
          <p:nvPr/>
        </p:nvSpPr>
        <p:spPr>
          <a:xfrm>
            <a:off x="4294412" y="4814508"/>
            <a:ext cx="484958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r"/>
            <a:r>
              <a:rPr lang="en-US" sz="800" dirty="0" err="1">
                <a:solidFill>
                  <a:schemeClr val="bg1"/>
                </a:solidFill>
                <a:effectLst>
                  <a:outerShdw blurRad="50800" dist="38100" dir="2700000" algn="tl" rotWithShape="0">
                    <a:prstClr val="black">
                      <a:alpha val="40000"/>
                    </a:prstClr>
                  </a:outerShdw>
                </a:effectLst>
              </a:rPr>
              <a:t>flickr</a:t>
            </a:r>
            <a:r>
              <a:rPr lang="en-US" sz="800" dirty="0">
                <a:solidFill>
                  <a:schemeClr val="bg1"/>
                </a:solidFill>
                <a:effectLst>
                  <a:outerShdw blurRad="50800" dist="38100" dir="2700000" algn="tl" rotWithShape="0">
                    <a:prstClr val="black">
                      <a:alpha val="40000"/>
                    </a:prstClr>
                  </a:outerShdw>
                </a:effectLst>
              </a:rPr>
              <a:t> photo by Sam </a:t>
            </a:r>
            <a:r>
              <a:rPr lang="en-US" sz="800" dirty="0" err="1">
                <a:solidFill>
                  <a:schemeClr val="bg1"/>
                </a:solidFill>
                <a:effectLst>
                  <a:outerShdw blurRad="50800" dist="38100" dir="2700000" algn="tl" rotWithShape="0">
                    <a:prstClr val="black">
                      <a:alpha val="40000"/>
                    </a:prstClr>
                  </a:outerShdw>
                </a:effectLst>
              </a:rPr>
              <a:t>Howzit</a:t>
            </a:r>
            <a:r>
              <a:rPr lang="en-US" sz="800" dirty="0">
                <a:solidFill>
                  <a:schemeClr val="bg1"/>
                </a:solidFill>
                <a:effectLst>
                  <a:outerShdw blurRad="50800" dist="38100" dir="2700000" algn="tl" rotWithShape="0">
                    <a:prstClr val="black">
                      <a:alpha val="40000"/>
                    </a:prstClr>
                  </a:outerShdw>
                </a:effectLst>
              </a:rPr>
              <a:t> http://flickr.com/photos/aloha75/8165692802 shared under </a:t>
            </a:r>
            <a:r>
              <a:rPr lang="en-US" sz="800" dirty="0" smtClean="0">
                <a:solidFill>
                  <a:schemeClr val="bg1"/>
                </a:solidFill>
                <a:effectLst>
                  <a:outerShdw blurRad="50800" dist="38100" dir="2700000" algn="tl" rotWithShape="0">
                    <a:prstClr val="black">
                      <a:alpha val="40000"/>
                    </a:prstClr>
                  </a:outerShdw>
                </a:effectLst>
              </a:rPr>
              <a:t>a Creative </a:t>
            </a:r>
            <a:r>
              <a:rPr lang="en-US" sz="800" dirty="0">
                <a:solidFill>
                  <a:schemeClr val="bg1"/>
                </a:solidFill>
                <a:effectLst>
                  <a:outerShdw blurRad="50800" dist="38100" dir="2700000" algn="tl" rotWithShape="0">
                    <a:prstClr val="black">
                      <a:alpha val="40000"/>
                    </a:prstClr>
                  </a:outerShdw>
                </a:effectLst>
              </a:rPr>
              <a:t>Commons (BY) license</a:t>
            </a:r>
            <a:endParaRPr lang="en-AU" sz="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18321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10 September 2009_ITSO1">
  <a:themeElements>
    <a:clrScheme name="IBM Connect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lnDef>
  </a:objectDefaults>
  <a:extraClrSchemeLst>
    <a:extraClrScheme>
      <a:clrScheme name="10 September 2009_ITSO1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2362</Words>
  <Application>Microsoft Office PowerPoint</Application>
  <PresentationFormat>On-screen Show (16:9)</PresentationFormat>
  <Paragraphs>122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ＭＳ Ｐゴシック</vt:lpstr>
      <vt:lpstr>Arial</vt:lpstr>
      <vt:lpstr>Wingdings</vt:lpstr>
      <vt:lpstr>10 September 2009_ITSO1</vt:lpstr>
      <vt:lpstr>Systems of Engagement: Insights Discovered through Design Thinking </vt:lpstr>
      <vt:lpstr>Innovation</vt:lpstr>
      <vt:lpstr>Commercialisation</vt:lpstr>
      <vt:lpstr>Design Thinking</vt:lpstr>
      <vt:lpstr>Customer Experience</vt:lpstr>
      <vt:lpstr>Digital Experience</vt:lpstr>
      <vt:lpstr>Design Thinking</vt:lpstr>
      <vt:lpstr>Where do you fit in?</vt:lpstr>
      <vt:lpstr>Insight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Seize the Moment</dc:title>
  <dc:creator>jbounds</dc:creator>
  <cp:lastModifiedBy>ADMINIBM</cp:lastModifiedBy>
  <cp:revision>26</cp:revision>
  <dcterms:created xsi:type="dcterms:W3CDTF">2015-09-17T04:10:35Z</dcterms:created>
  <dcterms:modified xsi:type="dcterms:W3CDTF">2015-10-09T06:02:54Z</dcterms:modified>
</cp:coreProperties>
</file>