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18"/>
  </p:notesMasterIdLst>
  <p:sldIdLst>
    <p:sldId id="256" r:id="rId2"/>
    <p:sldId id="636" r:id="rId3"/>
    <p:sldId id="638" r:id="rId4"/>
    <p:sldId id="639" r:id="rId5"/>
    <p:sldId id="640" r:id="rId6"/>
    <p:sldId id="642" r:id="rId7"/>
    <p:sldId id="65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orient="horz" pos="667" userDrawn="1">
          <p15:clr>
            <a:srgbClr val="A4A3A4"/>
          </p15:clr>
        </p15:guide>
        <p15:guide id="4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4D0"/>
    <a:srgbClr val="FEC721"/>
    <a:srgbClr val="52AE98"/>
    <a:srgbClr val="ECEDFE"/>
    <a:srgbClr val="33CCCC"/>
    <a:srgbClr val="FF99CC"/>
    <a:srgbClr val="FF66CC"/>
    <a:srgbClr val="1279B1"/>
    <a:srgbClr val="F32E0D"/>
    <a:srgbClr val="EA4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5319" autoAdjust="0"/>
  </p:normalViewPr>
  <p:slideViewPr>
    <p:cSldViewPr snapToGrid="0">
      <p:cViewPr varScale="1">
        <p:scale>
          <a:sx n="118" d="100"/>
          <a:sy n="118" d="100"/>
        </p:scale>
        <p:origin x="594" y="90"/>
      </p:cViewPr>
      <p:guideLst>
        <p:guide orient="horz" pos="1643"/>
        <p:guide pos="181"/>
        <p:guide orient="horz" pos="667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FD64F9-08F2-E642-980A-909BB847D4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36CC8A-7EB1-074B-BAEC-C2A437740FC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>
              <a:buFont typeface="Arial"/>
              <a:buChar char="•"/>
            </a:pPr>
            <a:r>
              <a:rPr lang="en-US" dirty="0" smtClean="0"/>
              <a:t>Team</a:t>
            </a:r>
            <a:r>
              <a:rPr lang="en-US" baseline="0" dirty="0" smtClean="0"/>
              <a:t> with .NET experience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No datapower or API manager experience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The Bluemix dedicated environment did not exist at the beginning of January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No formal business requirements</a:t>
            </a:r>
          </a:p>
          <a:p>
            <a:pPr marL="174828" indent="-174828">
              <a:buFont typeface="Arial"/>
              <a:buChar char="•"/>
            </a:pPr>
            <a:endParaRPr lang="en-US" baseline="0" dirty="0" smtClean="0"/>
          </a:p>
          <a:p>
            <a:r>
              <a:rPr lang="en-AU" dirty="0" smtClean="0"/>
              <a:t>Challenged by the business to build new functionality into the </a:t>
            </a:r>
            <a:r>
              <a:rPr lang="en-AU" dirty="0" err="1" smtClean="0"/>
              <a:t>Redy</a:t>
            </a:r>
            <a:r>
              <a:rPr lang="en-AU" dirty="0" smtClean="0"/>
              <a:t> platform</a:t>
            </a:r>
          </a:p>
          <a:p>
            <a:r>
              <a:rPr lang="en-AU" dirty="0" smtClean="0"/>
              <a:t>A sense of urgency – we need it by March!</a:t>
            </a:r>
          </a:p>
          <a:p>
            <a:r>
              <a:rPr lang="en-AU" dirty="0" smtClean="0"/>
              <a:t>Keep costs and timeframes low</a:t>
            </a:r>
          </a:p>
          <a:p>
            <a:r>
              <a:rPr lang="en-AU" dirty="0" smtClean="0"/>
              <a:t>Ensure the solution can grow with success</a:t>
            </a:r>
          </a:p>
          <a:p>
            <a:r>
              <a:rPr lang="en-AU" dirty="0" smtClean="0"/>
              <a:t>A small functional team where everyone is aligned to the outcome</a:t>
            </a:r>
          </a:p>
          <a:p>
            <a:r>
              <a:rPr lang="en-AU" dirty="0" smtClean="0"/>
              <a:t>Only do the things that make sense </a:t>
            </a:r>
          </a:p>
          <a:p>
            <a:pPr marL="174828" indent="-174828">
              <a:buFont typeface="Arial"/>
              <a:buChar char="•"/>
            </a:pPr>
            <a:endParaRPr lang="en-US" dirty="0" smtClean="0"/>
          </a:p>
          <a:p>
            <a:pPr marL="174828" indent="-17482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74828" indent="-174828">
              <a:buFont typeface="Arial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Dec 2014 we signed a contract to partner with IBM who would establish a dedicated Bluemix service (first in world)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API Manager was critical to provide a Web Services gateway allowing access to system or record data</a:t>
            </a:r>
          </a:p>
          <a:p>
            <a:pPr marL="174828" indent="-174828">
              <a:buFont typeface="Arial"/>
              <a:buChar char="•"/>
            </a:pPr>
            <a:r>
              <a:rPr lang="en-US" dirty="0" smtClean="0"/>
              <a:t>The decision was made</a:t>
            </a:r>
            <a:r>
              <a:rPr lang="en-US" baseline="0" dirty="0" smtClean="0"/>
              <a:t> to use Bluemix because of these key features:</a:t>
            </a:r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Open Source Based – Cloud Foundry, Open Stack </a:t>
            </a:r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A dedicated environment supported by </a:t>
            </a:r>
            <a:r>
              <a:rPr lang="en-US" baseline="0" dirty="0" err="1" smtClean="0"/>
              <a:t>Softlayer</a:t>
            </a:r>
            <a:endParaRPr lang="en-US" baseline="0" dirty="0" smtClean="0"/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A platform that would continue to grow and support new technologies and workloads</a:t>
            </a:r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Supported by IBM – a long term partner</a:t>
            </a:r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Provided us a path to move away from the data center business (</a:t>
            </a:r>
            <a:r>
              <a:rPr lang="en-US" baseline="0" dirty="0" err="1" smtClean="0"/>
              <a:t>Softlayer</a:t>
            </a:r>
            <a:r>
              <a:rPr lang="en-US" baseline="0" dirty="0" smtClean="0"/>
              <a:t> &amp; ICOS)</a:t>
            </a:r>
          </a:p>
          <a:p>
            <a:pPr marL="641034" lvl="1" indent="-174828">
              <a:buFont typeface="Arial"/>
              <a:buChar char="•"/>
            </a:pPr>
            <a:r>
              <a:rPr lang="en-US" baseline="0" dirty="0" smtClean="0"/>
              <a:t>A fully supported environment built on open source! The best of both worlds</a:t>
            </a:r>
          </a:p>
          <a:p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0A09019-5F39-0A43-9DFD-A804C65B6879}" type="slidenum">
              <a:rPr lang="en-AU">
                <a:solidFill>
                  <a:prstClr val="black"/>
                </a:solidFill>
                <a:latin typeface="Calibri" charset="0"/>
              </a:rPr>
              <a:pPr/>
              <a:t>11</a:t>
            </a:fld>
            <a:endParaRPr lang="en-AU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9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103" indent="-233103">
              <a:buFont typeface="Arial" panose="020B0604020202020204" pitchFamily="34" charset="0"/>
              <a:buChar char="•"/>
            </a:pPr>
            <a:r>
              <a:rPr lang="en-AU" dirty="0" smtClean="0"/>
              <a:t>In</a:t>
            </a:r>
            <a:r>
              <a:rPr lang="en-AU" baseline="0" dirty="0" smtClean="0"/>
              <a:t> under 12 weeks we delivered the business outcome for Redy Web Merchant</a:t>
            </a:r>
          </a:p>
          <a:p>
            <a:pPr marL="233103" indent="-233103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Syntegrity</a:t>
            </a:r>
            <a:r>
              <a:rPr lang="en-AU" baseline="0" dirty="0" smtClean="0"/>
              <a:t> built the Internal and external API Managers</a:t>
            </a:r>
          </a:p>
          <a:p>
            <a:pPr marL="233103" indent="-233103">
              <a:buFont typeface="Arial" panose="020B0604020202020204" pitchFamily="34" charset="0"/>
              <a:buChar char="•"/>
            </a:pPr>
            <a:r>
              <a:rPr lang="en-AU" baseline="0" dirty="0" smtClean="0"/>
              <a:t>IBM team built the dedicated Bluemix environment</a:t>
            </a:r>
          </a:p>
          <a:p>
            <a:pPr marL="233103" indent="-233103">
              <a:buFont typeface="Arial" panose="020B0604020202020204" pitchFamily="34" charset="0"/>
              <a:buChar char="•"/>
            </a:pPr>
            <a:r>
              <a:rPr lang="en-AU" baseline="0" dirty="0" smtClean="0"/>
              <a:t>Bendigo team built the API’s and customer facing systems</a:t>
            </a:r>
          </a:p>
          <a:p>
            <a:pPr marL="690303" lvl="1" indent="-233103">
              <a:buFont typeface="Arial" panose="020B0604020202020204" pitchFamily="34" charset="0"/>
              <a:buChar char="•"/>
            </a:pPr>
            <a:r>
              <a:rPr lang="en-AU" dirty="0" smtClean="0"/>
              <a:t>Node JS </a:t>
            </a:r>
          </a:p>
          <a:p>
            <a:pPr marL="690303" lvl="1" indent="-233103">
              <a:buFont typeface="Arial" panose="020B0604020202020204" pitchFamily="34" charset="0"/>
              <a:buChar char="•"/>
            </a:pPr>
            <a:r>
              <a:rPr lang="en-AU" dirty="0" smtClean="0"/>
              <a:t>Meteor and </a:t>
            </a:r>
            <a:r>
              <a:rPr lang="en-AU" dirty="0" err="1" smtClean="0"/>
              <a:t>MongoDB</a:t>
            </a:r>
            <a:endParaRPr lang="en-AU" dirty="0" smtClean="0"/>
          </a:p>
          <a:p>
            <a:pPr marL="690303" lvl="1" indent="-233103">
              <a:buFont typeface="Arial" panose="020B0604020202020204" pitchFamily="34" charset="0"/>
              <a:buChar char="•"/>
            </a:pPr>
            <a:r>
              <a:rPr lang="en-AU" dirty="0" err="1" smtClean="0"/>
              <a:t>Oauth</a:t>
            </a:r>
            <a:r>
              <a:rPr lang="en-AU" dirty="0" smtClean="0"/>
              <a:t> security patters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7657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107241" lvl="2" indent="-174828">
              <a:buFont typeface="Arial"/>
              <a:buChar char="•"/>
            </a:pPr>
            <a:r>
              <a:rPr lang="en-US" dirty="0" smtClean="0"/>
              <a:t>We delivered in less than 12 weeks</a:t>
            </a:r>
            <a:r>
              <a:rPr lang="en-US" baseline="0" dirty="0" smtClean="0"/>
              <a:t> an unprecedented number of meaningful outcomes</a:t>
            </a:r>
          </a:p>
          <a:p>
            <a:pPr marL="1107241" lvl="2" indent="-174828">
              <a:buFont typeface="Arial"/>
              <a:buChar char="•"/>
            </a:pPr>
            <a:r>
              <a:rPr lang="en-US" dirty="0" smtClean="0"/>
              <a:t>We enabled</a:t>
            </a:r>
            <a:r>
              <a:rPr lang="en-US" baseline="0" dirty="0" smtClean="0"/>
              <a:t> the business to ‘have a go’ and ‘try something new’</a:t>
            </a:r>
          </a:p>
          <a:p>
            <a:pPr marL="1107241" lvl="2" indent="-174828">
              <a:buFont typeface="Arial"/>
              <a:buChar char="•"/>
            </a:pPr>
            <a:r>
              <a:rPr lang="en-US" baseline="0" dirty="0" smtClean="0"/>
              <a:t>The BM capability, and the way we have structured the team around the capability mean we can innovate in ways we never thought possible</a:t>
            </a:r>
          </a:p>
          <a:p>
            <a:pPr marL="1107241" lvl="2" indent="-174828">
              <a:buFont typeface="Arial"/>
              <a:buChar char="•"/>
            </a:pPr>
            <a:r>
              <a:rPr lang="en-US" baseline="0" dirty="0" smtClean="0"/>
              <a:t>We can deliver in hours and days rather than weeks / months or even years</a:t>
            </a:r>
          </a:p>
          <a:p>
            <a:pPr marL="1107241" lvl="2" indent="-174828">
              <a:buFont typeface="Arial"/>
              <a:buChar char="•"/>
            </a:pPr>
            <a:r>
              <a:rPr lang="en-US" baseline="0" dirty="0" smtClean="0"/>
              <a:t>We continue to leverage our investment – ICOS and </a:t>
            </a:r>
            <a:r>
              <a:rPr lang="en-US" baseline="0" dirty="0" err="1" smtClean="0"/>
              <a:t>Sloftlayer</a:t>
            </a:r>
            <a:endParaRPr lang="en-US" baseline="0" dirty="0" smtClean="0"/>
          </a:p>
          <a:p>
            <a:pPr marL="1107241" lvl="2" indent="-174828">
              <a:buFont typeface="Arial"/>
              <a:buChar char="•"/>
            </a:pPr>
            <a:endParaRPr lang="en-US" baseline="0" dirty="0" smtClean="0"/>
          </a:p>
          <a:p>
            <a:r>
              <a:rPr lang="en-AU" sz="1050" b="1" dirty="0" smtClean="0"/>
              <a:t>Technology is no longer an inhibitor of innovation</a:t>
            </a:r>
          </a:p>
          <a:p>
            <a:endParaRPr lang="en-AU" sz="1050" b="1" dirty="0" smtClean="0"/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The Bank has delivered to the global market its highly innovative and foundational payments &amp; loyalty platform via APIs.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Created widgets for use by merchants to embed within their sites (like PayPal). Available globally.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A single code-base has eliminated the need to have 3 teams of developers across Apple, Android and Windows platforms. These developers are now missioned on new products &amp; services.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The Bank can now innovate in ways they were simply not able to, or even imagine. At 1/20 of the cost and time (at least).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Embraced innovation across the Bank, testing new innovations with speed, low cost, and genuine business agility. We can deliver new innovative ideas in hours / days and also fail fast at negligible costs and test in production with a small group of customers.</a:t>
            </a:r>
          </a:p>
          <a:p>
            <a:pPr marL="214313" indent="-214313">
              <a:buFont typeface="Arial"/>
              <a:buChar char="•"/>
            </a:pPr>
            <a:endParaRPr lang="en-AU" sz="1050" dirty="0" smtClean="0"/>
          </a:p>
          <a:p>
            <a:r>
              <a:rPr lang="en-AU" sz="1050" b="1" dirty="0" smtClean="0"/>
              <a:t>What’s next? 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Working with IBM global FSS Industry leads for payments and analytics with industry disruption ideas/plans in progress, incorporating Watson, </a:t>
            </a:r>
            <a:r>
              <a:rPr lang="en-AU" sz="1050" dirty="0" err="1" smtClean="0"/>
              <a:t>SaaS</a:t>
            </a:r>
            <a:r>
              <a:rPr lang="en-AU" sz="1050" dirty="0" smtClean="0"/>
              <a:t> offerings, Bluemix micro services, plus Bluemix garage services and cross-brand solution &amp; service opportunities. </a:t>
            </a:r>
          </a:p>
          <a:p>
            <a:pPr marL="214313" indent="-214313">
              <a:buFont typeface="Arial"/>
              <a:buChar char="•"/>
            </a:pPr>
            <a:r>
              <a:rPr lang="en-AU" sz="1050" dirty="0" smtClean="0"/>
              <a:t>Moving 700+ existing workload instances to ICOS (</a:t>
            </a:r>
            <a:r>
              <a:rPr lang="en-AU" sz="1050" dirty="0" err="1" smtClean="0"/>
              <a:t>SoftLayer</a:t>
            </a:r>
            <a:r>
              <a:rPr lang="en-AU" sz="1050" dirty="0" smtClean="0"/>
              <a:t>). </a:t>
            </a:r>
          </a:p>
          <a:p>
            <a:pPr marL="214313" indent="-214313">
              <a:buFont typeface="Arial"/>
              <a:buChar char="•"/>
            </a:pPr>
            <a:endParaRPr lang="en-AU" sz="1200" dirty="0" smtClean="0"/>
          </a:p>
          <a:p>
            <a:pPr marL="1107241" lvl="2" indent="-174828">
              <a:buFont typeface="Arial"/>
              <a:buChar char="•"/>
            </a:pPr>
            <a:endParaRPr lang="en-US" baseline="0" dirty="0" smtClean="0"/>
          </a:p>
          <a:p>
            <a:pPr marL="1107241" lvl="2" indent="-174828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74828" indent="-174828">
              <a:buFont typeface="Arial"/>
              <a:buChar char="•"/>
            </a:pPr>
            <a:r>
              <a:rPr lang="en-US" dirty="0" smtClean="0"/>
              <a:t>IBM is a full stack development</a:t>
            </a:r>
            <a:r>
              <a:rPr lang="en-US" baseline="0" dirty="0" smtClean="0"/>
              <a:t> and delivery capability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Using BM we have been able to shorten delivery time frames and deliver outcomes faster than ever thought possible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The business are now able to ‘try new things’ and ‘have a go’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The solution was presented to both board and the executive team and was viewed as a ‘finally’ moment</a:t>
            </a:r>
          </a:p>
          <a:p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7586" indent="-291379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5517" indent="-23310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1724" indent="-23310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7931" indent="-233103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4138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30344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6551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2758" indent="-233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81D2EE-F4C6-4045-8DC8-100406872670}" type="slidenum">
              <a:rPr lang="en-AU">
                <a:latin typeface="Calibri" charset="0"/>
              </a:rPr>
              <a:pPr/>
              <a:t>14</a:t>
            </a:fld>
            <a:endParaRPr lang="en-A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Steve Jobs Quote ‘Talented resources are twenty-five times more valuable than average ones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Bill Gates – A great writer of software code is worth 10’000 times the price of an average software writer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dirty="0" smtClean="0"/>
              <a:t>Over the past</a:t>
            </a:r>
            <a:r>
              <a:rPr lang="en-AU" baseline="0" dirty="0" smtClean="0"/>
              <a:t> 10-15 a bunch of new roles developed with titles such as Enterprise Architect, Systems Architect, Solution Designer, Business Analysis, Infrastructure Consultant </a:t>
            </a:r>
            <a:r>
              <a:rPr lang="en-AU" baseline="0" dirty="0" err="1" smtClean="0"/>
              <a:t>etc</a:t>
            </a:r>
            <a:r>
              <a:rPr lang="en-AU" baseline="0" dirty="0" smtClean="0"/>
              <a:t> </a:t>
            </a:r>
            <a:r>
              <a:rPr lang="en-AU" baseline="0" dirty="0" err="1" smtClean="0"/>
              <a:t>etc</a:t>
            </a:r>
            <a:endParaRPr lang="en-AU" baseline="0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baseline="0" dirty="0" smtClean="0"/>
              <a:t>The function of ‘I.T’ has become something that requires co-ordination across many groups, each with a very specific purpose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Disturbingly, the role of software engineer has become less valued, and is often seen as the bottom of the food chain (at least in large Enterprise)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Cloud computing works best in flat functional teams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Software Engineers are quickly becoming the critical people to enable success. – They have a key role to play in the deliver of any strategy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Organisations should consider if many of the ‘roles’ we currently define in I.T departments are simply functions that all good Software Engineers can complete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To attract the best talent you need to offer an exciting work environment, with access to the best technology!</a:t>
            </a:r>
          </a:p>
          <a:p>
            <a:pPr defTabSz="932414">
              <a:defRPr/>
            </a:pPr>
            <a:r>
              <a:rPr lang="en-AU" baseline="0" dirty="0" smtClean="0"/>
              <a:t/>
            </a:r>
            <a:br>
              <a:rPr lang="en-AU" baseline="0" dirty="0" smtClean="0"/>
            </a:br>
            <a:endParaRPr lang="en-AU" baseline="0" dirty="0" smtClean="0"/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endParaRPr lang="en-AU" baseline="0" dirty="0" smtClean="0"/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endParaRPr lang="en-AU" baseline="0" dirty="0" smtClean="0"/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endParaRPr lang="en-AU" baseline="0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36CC8A-7EB1-074B-BAEC-C2A437740FC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834" lvl="0" indent="-174828">
              <a:buFont typeface="Arial" panose="020B0604020202020204" pitchFamily="34" charset="0"/>
              <a:buChar char="•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Steve Jobs Quote: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If you’re not willing to cannibalize your own business, someone will do it for you.	</a:t>
            </a:r>
          </a:p>
          <a:p>
            <a:pPr marL="641034" lvl="1" indent="-174828">
              <a:buFont typeface="Arial" panose="020B0604020202020204" pitchFamily="34" charset="0"/>
              <a:buChar char="•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relying on what has worked in the past will likely come at the cost of future success (and survival).</a:t>
            </a:r>
          </a:p>
          <a:p>
            <a:pPr marL="641034" lvl="1" indent="-174828">
              <a:buFont typeface="Arial" panose="020B0604020202020204" pitchFamily="34" charset="0"/>
              <a:buChar char="•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demise of iconic brands such as Kodak, Borders and Blockbuster leaves us with little doubt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In payments alone, Australian Banks stand to lose 30% of their business to non bank internet operators – $27 Billion</a:t>
            </a:r>
          </a:p>
          <a:p>
            <a:pPr marL="183834" lvl="0" indent="-174828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r>
              <a:rPr lang="en-AU" sz="1200" dirty="0" smtClean="0"/>
              <a:t>Financial services industry is in a period of great disruption</a:t>
            </a:r>
          </a:p>
          <a:p>
            <a:r>
              <a:rPr lang="en-AU" sz="1200" dirty="0" smtClean="0"/>
              <a:t>New entrants to the market</a:t>
            </a:r>
          </a:p>
          <a:p>
            <a:r>
              <a:rPr lang="en-AU" sz="1200" dirty="0" smtClean="0"/>
              <a:t>Customer lead disruption</a:t>
            </a:r>
          </a:p>
          <a:p>
            <a:r>
              <a:rPr lang="en-AU" sz="1200" dirty="0" smtClean="0"/>
              <a:t>Globalization disruption—the increasing connectivity of all the world's nations, economies and markets</a:t>
            </a:r>
          </a:p>
          <a:p>
            <a:r>
              <a:rPr lang="en-AU" sz="1200" dirty="0" smtClean="0"/>
              <a:t>Business wanting to ‘have a go’  and ‘try new things’</a:t>
            </a:r>
          </a:p>
          <a:p>
            <a:r>
              <a:rPr lang="en-AU" sz="1200" dirty="0" smtClean="0"/>
              <a:t>Brett King: Banking is a Technology</a:t>
            </a:r>
          </a:p>
          <a:p>
            <a:pPr marL="183834" lvl="0" indent="-174828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If banking is a technology, and the technology your bank is built on is restrictive, monolithic, conservative, rigid &amp; expensive, then so is your business.</a:t>
            </a:r>
          </a:p>
          <a:p>
            <a:pPr marL="174828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EXAMPLE:</a:t>
            </a:r>
          </a:p>
          <a:p>
            <a:pPr marL="632028" lvl="1" indent="-174828" defTabSz="932414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New mobile platform built on RoR -&gt; we could not support this without significant investment in more technology</a:t>
            </a:r>
            <a:endParaRPr lang="en-AU" dirty="0" smtClean="0"/>
          </a:p>
          <a:p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People: </a:t>
            </a:r>
            <a:r>
              <a:rPr lang="en-AU" dirty="0" smtClean="0"/>
              <a:t>An IT Department structure based on role and technology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Process: </a:t>
            </a:r>
            <a:r>
              <a:rPr lang="en-AU" dirty="0" smtClean="0"/>
              <a:t>A delivery capability built around heavy process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Technology</a:t>
            </a:r>
            <a:r>
              <a:rPr lang="en-AU" dirty="0" smtClean="0"/>
              <a:t>: A very traditional technology environment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3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Build</a:t>
            </a:r>
            <a:r>
              <a:rPr lang="en-AU" baseline="0" dirty="0" smtClean="0"/>
              <a:t> an ecosystem of financial services API’s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Attract the best talent</a:t>
            </a:r>
            <a:r>
              <a:rPr lang="en-AU" baseline="0" dirty="0" smtClean="0"/>
              <a:t> by using the latest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Allow the business to ‘have a go’ and ‘try new things’  - partner with anyone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Enabler for innovation, both internally and externally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Provide customers access to their data in new and exciting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Support the business vision to ‘have a go’ and ‘try new things’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>
              <a:buFont typeface="Arial"/>
              <a:buChar char="•"/>
            </a:pPr>
            <a:r>
              <a:rPr lang="en-US" dirty="0" smtClean="0"/>
              <a:t>Cloud</a:t>
            </a:r>
            <a:r>
              <a:rPr lang="en-US" baseline="0" dirty="0" smtClean="0"/>
              <a:t> computing is key in helping us deliver on our strategy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We need to move from the left to the right (where it makes sense)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IBM Cloud offers a complete solution</a:t>
            </a:r>
          </a:p>
          <a:p>
            <a:pPr marL="174828" indent="-174828">
              <a:buFont typeface="Arial"/>
              <a:buChar char="•"/>
            </a:pPr>
            <a:endParaRPr lang="en-US" baseline="0" dirty="0" smtClean="0"/>
          </a:p>
          <a:p>
            <a:pPr marL="174828" indent="-174828">
              <a:buFont typeface="Arial"/>
              <a:buChar char="•"/>
            </a:pPr>
            <a:endParaRPr lang="en-US" baseline="0" dirty="0" smtClean="0"/>
          </a:p>
          <a:p>
            <a:pPr marL="174828" indent="-17482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>
              <a:buFont typeface="Arial"/>
              <a:buChar char="•"/>
            </a:pPr>
            <a:r>
              <a:rPr lang="en-US" dirty="0" smtClean="0"/>
              <a:t>Convergence of business models to create new and unexpected value offerings</a:t>
            </a:r>
          </a:p>
          <a:p>
            <a:pPr marL="174828" indent="-174828">
              <a:buFont typeface="Arial"/>
              <a:buChar char="•"/>
            </a:pPr>
            <a:r>
              <a:rPr lang="en-US" dirty="0" smtClean="0"/>
              <a:t>Enable us to move</a:t>
            </a:r>
            <a:r>
              <a:rPr lang="en-US" baseline="0" dirty="0" smtClean="0"/>
              <a:t> from a traditional economy to a everyone to everyone economy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Traditional lines of business can be mixed and matched to derive new composite models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Innovation can occur outside the organization : spend $$$ developing internally, or nothing for others to do it for you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Short lived product lifecycles now possible</a:t>
            </a:r>
          </a:p>
          <a:p>
            <a:pPr marL="174828" indent="-174828">
              <a:buFont typeface="Arial"/>
              <a:buChar char="•"/>
            </a:pPr>
            <a:r>
              <a:rPr lang="en-US" baseline="0" dirty="0" smtClean="0"/>
              <a:t>Empowering customers to access their data where and how they need 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EED9-DA00-D043-B01B-49E27C6C9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dirty="0" smtClean="0"/>
              <a:t>REDY launched</a:t>
            </a:r>
            <a:r>
              <a:rPr lang="en-AU" baseline="0" dirty="0" smtClean="0"/>
              <a:t> in June 2014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baseline="0" dirty="0" smtClean="0"/>
              <a:t>A new approach to payments that aims to help communities keep capital in the community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baseline="0" dirty="0" smtClean="0"/>
              <a:t>In a typical VISA CC transaction a percent of the transaction is taken and distributed between Acquire, Issuer and VISA – No funds are retained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r>
              <a:rPr lang="en-AU" baseline="0" dirty="0" smtClean="0"/>
              <a:t>REDY Is different. It Allows a percentage from each transaction to be retained in the community</a:t>
            </a:r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r>
              <a:rPr lang="en-A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Australia we have been at the forefront of the payments industry for a number of years.</a:t>
            </a:r>
          </a:p>
          <a:p>
            <a:endParaRPr lang="en-A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From EMV chips in our cards to tap and go at point of sale we have continued to provide technology solutions to Australian consumers.</a:t>
            </a:r>
          </a:p>
          <a:p>
            <a:endParaRPr lang="en-A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However we have not changed the fundamental approach to payments and this has meant that a % from every credit card transaction continues to leave our shores.</a:t>
            </a:r>
          </a:p>
          <a:p>
            <a:endParaRPr lang="en-A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At </a:t>
            </a:r>
            <a:r>
              <a:rPr lang="en-AU" sz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redy</a:t>
            </a:r>
            <a:r>
              <a:rPr lang="en-A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we have developed a solution that is keeping this in Australia and even more providing it to charities or projects in the community.</a:t>
            </a:r>
            <a:endParaRPr lang="en-AU" sz="1200" dirty="0" smtClean="0"/>
          </a:p>
          <a:p>
            <a:pPr marL="174828" indent="-174828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7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Demo</a:t>
            </a:r>
            <a:r>
              <a:rPr lang="en-AU" baseline="0" dirty="0" smtClean="0"/>
              <a:t> of video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Introduce the business challenge – Redy Web Merchant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12 weeks to deliver into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Enable a new channel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Extend the reach of Redy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No traditional business requirements document, instead iterative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0BDE-8DFE-A74F-8B44-F9E5782A88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_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black">
          <a:xfrm>
            <a:off x="7137400" y="4840288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800" dirty="0">
                <a:solidFill>
                  <a:schemeClr val="bg1"/>
                </a:solidFill>
              </a:rPr>
              <a:t>© 2015 IBM Corporation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3745" y="2380976"/>
            <a:ext cx="5965391" cy="783936"/>
          </a:xfr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3745" y="1572166"/>
            <a:ext cx="4817223" cy="398094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3" name="Picture 2" descr="IBM_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36" y="163100"/>
            <a:ext cx="1000927" cy="5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45676"/>
            <a:ext cx="2171700" cy="4001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5676"/>
            <a:ext cx="6362700" cy="4001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6888" y="1406133"/>
            <a:ext cx="8650224" cy="33492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247650" y="4767262"/>
            <a:ext cx="2133600" cy="376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lnSpc>
                <a:spcPct val="100000"/>
              </a:lnSpc>
            </a:pPr>
            <a:fld id="{3AEBE77A-72C6-A645-A2AB-E561F2A58F2F}" type="slidenum">
              <a:rPr lang="en-US" sz="1350">
                <a:solidFill>
                  <a:srgbClr val="000000"/>
                </a:solidFill>
                <a:latin typeface="Arial" charset="0"/>
                <a:ea typeface="MS PGothic" charset="0"/>
              </a:rPr>
              <a:pPr eaLnBrk="0" hangingPunct="0">
                <a:lnSpc>
                  <a:spcPct val="100000"/>
                </a:lnSpc>
              </a:pPr>
              <a:t>‹#›</a:t>
            </a:fld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2901" y="445925"/>
            <a:ext cx="8709992" cy="54864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450"/>
              </a:spcBef>
              <a:buNone/>
              <a:defRPr sz="30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6855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46088"/>
            <a:ext cx="7514474" cy="4151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978195"/>
            <a:ext cx="8686800" cy="34683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89"/>
            <a:ext cx="7772400" cy="102140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94"/>
            <a:ext cx="7772400" cy="112449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06812"/>
            <a:ext cx="4267200" cy="3040421"/>
          </a:xfrm>
        </p:spPr>
        <p:txBody>
          <a:bodyPr/>
          <a:lstStyle>
            <a:lvl1pPr marL="228600" indent="-228600">
              <a:defRPr sz="2400"/>
            </a:lvl1pPr>
            <a:lvl2pPr marL="571500" indent="-225425">
              <a:defRPr sz="2400"/>
            </a:lvl2pPr>
            <a:lvl3pPr marL="914400" indent="-2317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406812"/>
            <a:ext cx="4267200" cy="3040421"/>
          </a:xfrm>
        </p:spPr>
        <p:txBody>
          <a:bodyPr/>
          <a:lstStyle>
            <a:lvl1pPr marL="228600" indent="-228600">
              <a:defRPr sz="2400"/>
            </a:lvl1pPr>
            <a:lvl2pPr marL="571500" indent="-225425">
              <a:defRPr sz="2400"/>
            </a:lvl2pPr>
            <a:lvl3pPr marL="914400" indent="-2317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099"/>
            <a:ext cx="8229600" cy="6515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459"/>
            <a:ext cx="4040188" cy="47898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440"/>
            <a:ext cx="4040188" cy="2964293"/>
          </a:xfrm>
        </p:spPr>
        <p:txBody>
          <a:bodyPr/>
          <a:lstStyle>
            <a:lvl1pPr marL="228600" indent="-228600">
              <a:defRPr sz="2000"/>
            </a:lvl1pPr>
            <a:lvl2pPr marL="571500" indent="-225425">
              <a:defRPr sz="2000"/>
            </a:lvl2pPr>
            <a:lvl3pPr marL="914400" indent="-231775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459"/>
            <a:ext cx="4041775" cy="47898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0440"/>
            <a:ext cx="4041775" cy="2964293"/>
          </a:xfrm>
        </p:spPr>
        <p:txBody>
          <a:bodyPr/>
          <a:lstStyle>
            <a:lvl1pPr marL="228600" indent="-228600">
              <a:defRPr sz="2000"/>
            </a:lvl1pPr>
            <a:lvl2pPr marL="571500" indent="-225425">
              <a:defRPr sz="2000"/>
            </a:lvl2pPr>
            <a:lvl3pPr marL="914400" indent="-231775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64391"/>
            <a:ext cx="3008313" cy="612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9165"/>
            <a:ext cx="5111750" cy="4145569"/>
          </a:xfrm>
        </p:spPr>
        <p:txBody>
          <a:bodyPr/>
          <a:lstStyle>
            <a:lvl1pPr marL="228600" indent="-228600">
              <a:defRPr sz="2800"/>
            </a:lvl1pPr>
            <a:lvl2pPr marL="571500" indent="-225425">
              <a:defRPr sz="2800"/>
            </a:lvl2pPr>
            <a:lvl3pPr marL="914400" indent="-231775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917"/>
            <a:ext cx="3008313" cy="3517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291"/>
            <a:ext cx="5486400" cy="4250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950"/>
            <a:ext cx="5486400" cy="3086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348"/>
            <a:ext cx="5486400" cy="6042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406525"/>
            <a:ext cx="86868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274638" y="412750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446088"/>
            <a:ext cx="7514474" cy="8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</a:t>
            </a:r>
            <a:r>
              <a:rPr lang="en-US" altLang="en-US" dirty="0" smtClean="0"/>
              <a:t>style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1030" name="Text Box 46"/>
          <p:cNvSpPr txBox="1">
            <a:spLocks noChangeArrowheads="1"/>
          </p:cNvSpPr>
          <p:nvPr/>
        </p:nvSpPr>
        <p:spPr bwMode="auto">
          <a:xfrm>
            <a:off x="198438" y="103188"/>
            <a:ext cx="7769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Seize the Moment</a:t>
            </a:r>
          </a:p>
        </p:txBody>
      </p:sp>
      <p:pic>
        <p:nvPicPr>
          <p:cNvPr id="10" name="Picture 9" descr="IBM_S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36" y="163100"/>
            <a:ext cx="1000927" cy="558959"/>
          </a:xfrm>
          <a:prstGeom prst="rect">
            <a:avLst/>
          </a:prstGeom>
        </p:spPr>
      </p:pic>
      <p:pic>
        <p:nvPicPr>
          <p:cNvPr id="11" name="Picture 10" descr="inside_bann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96"/>
          <a:stretch>
            <a:fillRect/>
          </a:stretch>
        </p:blipFill>
        <p:spPr>
          <a:xfrm>
            <a:off x="0" y="4580306"/>
            <a:ext cx="701749" cy="5631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113929" y="4652682"/>
            <a:ext cx="324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   SolutionsConnect</a:t>
            </a:r>
            <a:endParaRPr lang="en-AU" sz="2000" dirty="0"/>
          </a:p>
        </p:txBody>
      </p:sp>
      <p:pic>
        <p:nvPicPr>
          <p:cNvPr id="14" name="Picture 13" descr="inside_bann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96"/>
          <a:stretch>
            <a:fillRect/>
          </a:stretch>
        </p:blipFill>
        <p:spPr>
          <a:xfrm>
            <a:off x="8442251" y="4580306"/>
            <a:ext cx="701749" cy="563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5" r:id="rId12"/>
    <p:sldLayoutId id="214748415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008AC0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rgbClr val="008AC0"/>
        </a:buClr>
        <a:buFont typeface="Wingdings" charset="2"/>
        <a:buChar char="§"/>
        <a:defRPr sz="16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rgbClr val="008AC0"/>
        </a:buClr>
        <a:buFont typeface="Arial" charset="0"/>
        <a:buChar char="–"/>
        <a:defRPr sz="1600">
          <a:solidFill>
            <a:schemeClr val="bg1"/>
          </a:solidFill>
          <a:latin typeface="+mn-lt"/>
          <a:ea typeface="ＭＳ Ｐゴシック" charset="0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rgbClr val="008AC0"/>
        </a:buClr>
        <a:buChar char="•"/>
        <a:defRPr sz="1600">
          <a:solidFill>
            <a:schemeClr val="bg1"/>
          </a:solidFill>
          <a:latin typeface="+mn-lt"/>
          <a:ea typeface="ＭＳ Ｐゴシック" charset="0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73" y="2371060"/>
            <a:ext cx="5231579" cy="14479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E11F8E"/>
                </a:solidFill>
                <a:effectLst/>
                <a:latin typeface="Arial" charset="0"/>
              </a:rPr>
              <a:t>SolutionsConnect 2015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Meet the Innovators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#IBMSolutionsConnect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Building capability at start-up speed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415" y="2190088"/>
            <a:ext cx="2730241" cy="1796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855908" y="3774141"/>
            <a:ext cx="274615" cy="4917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2329058" y="2518161"/>
            <a:ext cx="808589" cy="1600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>
            <a:off x="6098798" y="1657739"/>
            <a:ext cx="1064002" cy="53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6037017" y="3691912"/>
            <a:ext cx="982348" cy="1644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cx.images-amazon.com/images/I/51vN15YCJy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65" y="1201015"/>
            <a:ext cx="1088399" cy="16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" descr="data:image/jpeg;base64,/9j/4AAQSkZJRgABAQAAAQABAAD/2wCEAAkGBxQREhMTEhIUFhUWFxkaFxcXGB0bHhgfHRwdGBsiFyAbHCgiGholHiAcITIhJSsrLy4uIB8zODMsNygtLisBCgoKDg0OGxAQGzQlICQsLCwsLC0sLCwsLCwvNCwsLCwsNCwsLCwsLCwsLCwsNCwsLCwsLCwsLCwsLCwsLCwsLP/AABEIAI4BZAMBEQACEQEDEQH/xAAcAAEAAgMBAQEAAAAAAAAAAAAABAYDBQcBAgj/xABLEAABAwIDBQQGBAoIBQUAAAABAAIDBBEFEiEGBzFBURMiYXEycoGRobEUMzSyIzVCUmJzs8HC0RUkJVN0gpLDVGOi0vAWQ5Ph8f/EABoBAQACAwEAAAAAAAAAAAAAAAABAgMEBQb/xAA3EQACAQMCAwUGBQQCAwAAAAAAAQIDBBEhMQUSQRNRcbHwNGGBkcHRIjJyoeEUM1LxFSMkQmL/2gAMAwEAAhEDEQA/AO4oAgCAIAgCAIAgCAIAgCAIAgCAIAgCAIAgCAIAgCAIAgCAIAgCAIAgCAIAgCAIAgCAIAgCAIAgCAIAgCAIAgCAIAgCAIAgCAIAgCAIAgCAIAgCAIAgCAIAgCAIAgCAIAgCAIAgCAIAgCAIAgCAIAgCAIAgCAIAgCAIAgCAIAgCAIAgCAIAgCAIAgCAIAgCAIAgCAIAgCAIAgCAIAgCAIAgCAIAgCAIAgCAIAgCAIAgCAIAgCAIDHTzB7WvF7OAIv4oDIgCAIAgCAIAgCAIAgCAIAgCAIAgCAIAgCAIAgCAIAgCAIAgCAIAgCAIAgCAIAgCAIAgCAIAgPCgImD/AFEXqN+ShbAj7VSFtFVuaSHCnlIINiCGOIII4FSZ7VJ14J/5LzPz/hVZXVMrYYZ6h8jr5W9s4XsC46ucBwBWM9dVp29KLnOKSXu/gm4uzFKEtdPJVR5vRd2xcCel2vIv4FNjFRdnXyoJP4fwdO3WbVyV0Ukc5zSwlvfsBna69ibflAgg+zxVos4fFLONCalDZ9O5l5VjlhAEAQBAEBUN6tS+PDpHRvcxwfH3mktPpDmNVWWx0OFxjK4SksrXyKnulrppm14fLLIREzLme5xBIk9G5NidOCiO7OhxanCDp8qS1fTHcarYCjr219MZo6wRguzGRsob6DrZswtxtxVI7r+TPfztnby5HHOm2M7o7gsx5gFAVTCdv6WqqhSw9o5xzWflGQ5QXGxzXtYHkoUsm/V4dWpUu1njHd1LWpNAIAgCAIAgCAIAgKvsxO51VVBznEAmwJJA754dFSO7JZaFcgIAgCAIAgCAIAgCAIDR7V7Rsw+OOWRpcx0oY7LxbdrjcDnw4KG8G1a2sriTjF6pZNlhuIRVEbZYXtex3BzT8+h8CpMFSnOnLlmsMlIUCAIAgPCgImD/AFEXqN+ShbAibX/Yaz/Dzfs3KTYtPaIfqXmcH2CxOOlroJ5nFsbM+YgE8Y3NGg14kKmcHq7+lKrQlCG7x5otG87benrYY4KfM60ge57m5Ro1zQG31v3uP80byaHDLCrQm51O7GDcblsGliZPUStLGyBjWZtC4NuXO1/J1Fjz1SPea/Ga8JyjTi8tZyVzHdsKzE6oQUcj443PyxNYSwuH50jhrw1twA5X1MN5NyhZULWj2lVZeNc6/BGOsqsSwSePtJzIHC4aXufG8A6jvWLSOoA4hNUTCFpfU3yxxj3Ya+Ra95e0L3UFHUU0skYleDdji02LHGzrHWx+IUt7Ghw22iridOok8L6oqGC1mK10D4aeSZ7WOL3v7WzjcANaHOINu6TlB5m/JRqdGtCzoVFOoks6JY/fB87BbVVMNZDG+WR8ckjY3se4utmOUEZj3SCRwRE31nSnRlKKSaWU0b/ertpMyc0lPI6NrAO0cw2c5xF7AjUAAjhxJUtmnwuxhKHa1FnOyK/jtDidPRB1TI59POWXa55eWH023v6BNuRt11so1NyhUtKlfFNYlHPTGej8TeblTYV5HHs4/wDcUx3Zq8a3p+L+hqd3mP1UuIUrJKqd7CXXa6RxB/BuOoJ11UJvQ2OIW9GFvOUYpPTp70bPedttUCpkpYJHRRx2Diw2c9xAJ7w1AF7WFualswcMsKbpqrNZb79kazaHDK/D4IKh1bKe20c0Pf3SW5rG5Idpf3KMYM9vVt7icqaprT3L0iRsxjFNR4aalkDTWslMbHu1N3tJDvBoZcW6jxTYpc0Kta57Ny/A1nHh/JAwmnxTExLNHPK7s+N5XMubXtGG6Xty0GoTDZlrSs7XlhKK192fmbzdjtzMZ2UtTIZGSaMe83cx3EAk6kHhrfWylM1uJ8Ph2bq01hrdLqi/48+plmbBCHsYfSkANuFzqOAA8rnRJZzhHnUQcTwOWmjM0VRIS3VwJ4jrx18iocWtRk28GIOloXS8H9lJcjSxaCLjpqLq2cxyOpo8DjnrGZXTPbGwm7gSXPJ1te/AC3/nCqyydjJTmSiq44e1c+OS2jvEkewg9E1TwN0bLarFnxBkUX1knPmBewt4k6e9TJ40RCI7cAqGNzsqnmUa5TctJ6an5j3JyvvGSNsVKXz1DiLF2pHQlxJUQ3YZcVkICAIAgCAIAgCAIAgCA0G29TTR039djzwOe1rtLlt72cLai3UaqHjqbdlGrKr/ANLxJa/wc6mweqwo/TMMl+kUju8QO9p+mB6QH54sRreyrtqjsKvRu12NwuWa+Hy+xfdj9toMQaA09nMB3onHXxLD+U349QrJ5OVd2FS3eXrHv+/cWdSaIQBAeFARMH+oi9RvyULYETa/7DWf4eb9m5SbFp7RD9S8zgexGEMrK2GnlLgx+e5aQD3WOcLXB5gKiPW3taVGjKpHdY8y37ebuYaOlfUwSyHIW5myEG4c4M7pAFjcjjdGsHNseKVK1VU5pa93zMOwe1Uxpa6me9zslJNJC4m5blbYtv01BA5WKjLWS19Zw7WnUS3kk/fkqGyhqBVRGjF6jvdmO7+Y7N6eno5uKYOldKk6T7X8umfn7veWzaHAMaruz+kwB3Z5stnQttmtfg7XgFOGc+3uLC3z2ct/1fY82sw6amwaihnZke2ok7twbA9o4atJHNQ+gtasKt7OcHlOK+hZdx32ao/XD7jVaJpcb/ux8Pqc2wr8Zw/4xn7YKjO1V9ll+h+R87auviFXm/v3j2B1vkpFksW8Mdx17e0P7Lf60X3grS2PPcK9qXxKnuX4Yh+rj/3FEd2b/Gd6fi/oVjdl+M6T1nfs3qq6G9xP2Wfw80bbe1gzY63PHI17p7EwjV7XWDeA5OtpzvdS1qYOFV3KhyyWFHr09I+NoMRr8Rip6U0MoMVrkRvu5wblBNwAzS/vTORb0ra2nKqqi1969MhbVbOyUFJSMl+smfK97QbhthG1guNCQC6/n4KcYM1rcwuK05R2SSX75OgbkQPoMp5/SHX/ANEamJyONf31+lebOW0PdxGPL+TVttbwlFlQ7k9bV5/x+h3PGMckE30emYHScyeA0vp5DUkqzlrhHjMETE6auEMhkmjLcpzNAHC2tjlUPmwNDLgn4tk9Sb+JSvyjqZthh/Vj+sd8gkNgyJtN9tpPNv31Et0FsY8WN8ShB4DJb4n5o/zDoXFZCCpbKD+tVfmfvlY47slltWQgIAgCAIAgCAIAgCAIDS7WRUr4OzrSBE9zW5ibZXG+U3HonxOnVQ8dTZtXVjU5qO68jm9Rh9dgLzLTu7ejcbuB4Afpgeg635Y0Ol+irqjsxqW/EFy1Pwz9bd/gZJsDpcWaanDX/R6pvefDfLr1FvRN/wAtuh52KYzsRG4rWb7O4XNB7P15Mn7Nbw5IJPouKsdG9tgJSLeXaAcv0xp80Uu8xXPDY1I9rbPK7vt9jpsUgcA5pBBFwQbgjwI4hXOI008M+kIPCgImD/UReo35KFsCJtf9hrP8PN+zcpNi09oh+peZ+ednMZdRVEdQxrXOZmsHXsczSzW3msZ7C5oKvTdN6Z/2bvaneDU18XYvbHHGSC4Mvd1jcXJJ0vY28Ebzuatrw2lby51lv3lk3QbMOd21TMwiJ8TomAi2cPtmIvysLX4G56KYo0uL3aXLTg9U8v3Y2KnTtlwbEWOkYSYXG3ISMcCy7D4tJ8joeCjY6EuS9tmovf8AZ76m22x26lxCWFlGJ4g24Aa4h8jnW5MPAW0HiUbya9pw+FvGTq4fkseJtd4tDJT4VQxzvc+US3e5zi45i17iLniBfL7EfTJr8OqRqXdSUFhY06dxttx32Wo/XfwNVo9TBxv+7Hw+pzXCj/acP+MZ+2CoztVfZZfofkbjexgroK58tj2c/fa7lewDh5319oUtamtwquqlBR6x0+xK2m25fiFEIGwFpYGPnkvcd0gC3S7iOPkjeSltw+NvX53LfKivXuJ+5bhiH6uP/cSO7MPGd6fi/oVjdl+M6T1nfs3qF0N7ifss/h5oz7aR1FFickxdaQyGWJ+h7pPd014Du2PRS9ytm6Ve1UMaYw16+ZLj3qYg3RxhPrR2+RCczMb4RbPbPzM+MY+/GqUsMQFTTfhQGXIkZ6MmUHUOF2utc3ANkbyUpW0bGrzZ/DLTXo+hF2D27GHQzRGIyZ3Z2WNrOtlOa/LQcPFSngyX3D3czjJPGNH4GHdrgclXXRyEExwvEkj+WYHM0eJLradLqEW4lcRo0HHq1hL17jpkVQKXEJXTaNeHWdbk4hwPloQm0tTynQmbQY2yWN8UBzuLSXEcGtaMzrnxAt7VMpZWEQkeYIf7Nk9Sb+JF+UdSRsN9m/zu/ckNgyHtN9tpPNv30lugthtjA6OWKpaLhtg7wINxfwOoUT3yEbB21dPkzBxLraMsb36cLe1W50MGr2KzdvUZxZxF3DoS4kqsN2GXFZCAgCAIAgCAIAgCAIAgNPtVgDK+ndA9zm3IcHN5EcNDxHgoaybFrcSt6imlk5jR49VYHN9Eq7T05HdAIJDeF2X4D9B2nTqa6o7k7ejfw7Wl+GX19/3RscY2LbIxmI4RIYyRnDNWA9cl7ZOfdPdPgOLHVGGjfOLdvdLPTO/z7/HcwYPtBT4y1tJiEVqjURTRjUnwtfKeoPdPhomc7lq1tVsm6tB/h6p+tfMjfSqzZ6VsbnCeleSWtva/XKOMbve0/JqjJyUOIwckuWa9fHzOp7P43FWwtnhzZTpZwsQRxB626i4Vk8nBuKE6E3Ce5sSpMJEwf6iL1G/JQtgSpYw4FrgC0gggi4IOhBHMKSU2nlED+gaX/hYP/iZ/JRhGX+oq/wCT+bPqPBaZpu2nhB6iNv8AJMIh16j3k/myeFJiItfh0U7cs0Ucjej2h1vK40TGS9OrOm8wbXgYMOwKmpzmhp4oz1awA++11CSRepcVaixOTfxJVXRRygCWNjwDcB7Q6x8LhSY4zlD8rwKSijiBEUbGAm5DGhtz42CCU5T/ADPJHbgtOHBwp4Q4G4PZtuDe972431uowi/b1MY5n8yRWUkczSyVjHtPFr2hw9xUlITlB5i8Mj0+C08bHRsp4Wsdq5oY0A24XFrFRhF5V6spczk8+JlpcOhizdnFGzNo7KwNv52GvEqcFZVJy/M2zHBg9PG4OZTwtcODmxtBHLQgaKMImVapJYcn8zg8OIPoMUdNWROkeyR5cHcTe4Dm30NtCOXkqLRnq3SVxaKFJ4TS/wBF0xfelRSwvZ9FkeXNIyyNYG6i3eOY/AKzZzaXCK8Zp86WO7JrdzGBymd1U5pbE2Mta4i2dziPR6gAG58lETNxm4h2apJ65z4HTqvZmklcXyUsDnHi4xtufPTX2qzimcOF1WgsRm0vE2FLSsiaGRsaxo4NaA0DyAUmKU5TeZPLPKuijlFpGNcBwuL28uihrJU+abD4owWsja0HiAOPn1TCBkZTsa0tDGhpvdoAAN+NwmAewwtYLMaGjoAAPgpB5JTscQ5zGkjgSASOeh5JgGRzQRYgEHiCgIkOFwsdmbDGHdQ0aeXRRhAkR07Wkua1oJ4kAAnzPNSDIgCAIAgCAIAgCAIAgCAru3eJT09LmpW5pnvaxgy5j3r6tHM+eiiTwbljSp1KuKr/AApZZScO2Uho2muxmUPkcbiNxzXd0P8AeP8AAd0ePKuMbnTqXk6z7C0WF37f6X7kWoxGux55ip2mCkabOJ0Fv0yPSdb8gadeqasvGlb8PjzVPxT9bd3iZ6jGqTBmmnw9gqKt3dfKe9Y8LacTf8hvtN+LbYrGhWvX2ld8sF09ebJWze7+Wqk+l4q9z3mxEROp6dpb0R+g3/6RLO5juOJQpR7K2WF3/b7s6dDE1jQ1rQ1oFgALADwA4K5xG23ln0UIImD/AFEXqN+ShbAmKQV3a7a+HDRF2zZHGQuyhgBPdtcnMRpqFVvBuWllUuc8mNO8x7I7awYi6RsTJGGMNJEgaLg3GmVx4W+IRSyTd2NS2ScmnnuLMrGkEBRavehTR1D6cwzlzJXREgMtcOyXHfva/gqc/uOpHhNWVNVMrDWevj3F6VzlhAfMj7AnoCUJSyUrAt5lNVzxwMhna6QkAuDLCwLtbPJ5KinnodKvwqrRpupJrC8fsXdXOYEBgr6kRRSSEXDGOcQOeUEoWhHmko95RMI23pMUnjpn0eYvzWMoY4CzS49eirnJ1athWtabqKe3dktcOy9Gw3bR04PURN/kpwjQd3Xaw5v5swbV7TxYbGx8rHua52QCMN00J5kaaI3gta2k7mTjF7a6nuyW08eIxvkiZI0MflIfa97A6ZSdNUTyLq0nbSUZNa66G9UmqEBrMaxplLkztc7Pe2W3K3G5HVVcsEpGr/8AWkX91L7m/wDco50MG0wnHYqm4YSHDXK4WNvDkVKkmMGzViAgCAIAgIWL4k2mj7RwcRcCzbX18yFDeASKaYSMa8XAc0OF/EX1UoGVAEAQBAEAQBAEBodttoDQUrp2xh7szWtBNhd3M87DoOKhvBt2VsriqoN4Od0uzUtVfEMamMcI1DHHKSOQA/8Abb+iO8fia46s68rqFL/os45ff638kKraCoxI/QcJh7GnaLFw7vd/TI9Bp6DvH4JnOiEbalbLtrp5k+m/+/JF22N2Fgw8B/1k9tZCOHhGPyR48SrJYOZecQqXDxtHu+5bFJoBAeFARMH+oi9RvyULYExSDh+8yd1birKZh9Exwt6ZnkFx9mYA+qqPc9Pw2KoWjqPrl/BGv3ZVxpsSja/u9pmheDyJ4D/WGhFuZuJU1VtW101XrwO+VE7Y2ue9wa1oJc4mwAGpJ8Fc8nGLk8Lcosm9qiD8oZOW3t2gYLedi7Nb2XVeY6q4Nccucrwz/GDk+JztkxGV7CHNfVvc0jgQZSQR5hVZ36cXG2UXuo/Q/Q+NYzDRxGWd4Y0aDq49Ggak+AV28Hj6NCdaXLBZZSRvfpM9uxny/nWZ77ZuCjmOn/wtbGeZZ+P2LpRYpFVU5mgeHsc06jkbagg6gjoVOco5s6U6VTkmsM4Nu1/GVJ6zvuOWOPQ9XxL2WfrqjuO0m09PQMDp32LvRY0Xc63Gw6eJsFkbweXt7WrcPEF8ehUo98FKXWME4b1sw+8ZlHMdB8FrY0kv3+xbX4pBVUUsrHl0Lon5i30gMpzCx4OA5FTnKOd2VSlWUJLDyvXgc23eR4d9Oh+jOrDKA/KJRHl9A3vl14Kqxk7XEHddg+0UcabZyX3anbemw8hkpc+Qi/ZxgEgdXXIA96s5YOVa2FW4WY6LvZzreNtjT4jSxCHO17JruY8AG2VwuLEgi/iqt5Ozw6xq21V8+zW6+BYtx32Wf9f/AANUxNLjf96Ph9WbLH95tJSyOiAfM9ps7swMrSOIzEi58rpzGGhwqtVjzbL3krZjeBS1zxE3PHKeDJABm5nKQSCfDj4IpGO54dWoR5nqu9GPeHwh/wA/8KrUNFFtawWGg4LIQUyqhEWJRiIWuWkgcswId8NVjektC3QtuIVzIGF8jrD4k9AOZV28FTRHbFnHsZcn52n/AOfFV5ycG+oK1kzA+M3afgeh6FWTyQax21EIEhOfuOy2sLuOvo6+CjnRODDS7WRueGSRvjvwLuGvC/RRzjA25+zf52/vSewRtcJNqeEn+7Z90Ky2IMWF4wyoc8RtfZvFxAAPlrfxRSyDYqQEAQBAEAQBAV7bfHIqKnE0sXakPAjbp6diWkk+jYA6qG8G3ZW869Tki8aa+BQMO2frcbkbUVr3RU3FjBpcf8tp4A/nu1Pjyrhs61S5oWMezorMur+/2OqYThcVLGIoIwxg5Dn4uPEnxKukcKrVnVlzTeWTEMYQBAeFARMH+oi9RvyULYGasqWxRvkebNY1znHoGi5+CktCLlJRW7OH7tI3VeLdu/iO1nd5u0H/AFPHuWOO56jiTVG05F7l6+RrtvaV1Jic5Zoe0EzD4utJp5OuPYjM1jNVrWKfdh+XkdA3rY1nwyB0Z7tS6Mn1cpkt7w34qZPQ5HC6GLqSlvHPz2NJug2bgqWVEtRE2SxaxocLhul3EeJuNeIt4olk2uL3VSlKMYPHUo9XSCGufE30Y6ksF+jZMo+AUM6cZudupPrHP7Fp3zYmZK0Q37sLG6fpP7xPuyj2KXuaPB6SjQ5+rf7L0yW04R/RfZl0X0rsc2bKc/a2zWzW4Zu7a9rJpgxv+t/qubD5c/DH+jHuaxFzZamC/dfCX26ObYaeYd8Ai3J4zSThGp1Tx8yv7tfxlSes77jlWPQ3OJeyz9dUX/eBsM6pmfVSVsUTLNa0SiwYAOGbN1ueHNWkjkWHEFSgqUYNv3dfhgru3xwsUkUdE6IzMc0Exg3c3KQ7O63e1sdSjx0Nyw/q3Vcq2eV9/wBCdutkP9H4m2+gaSB4mNwPyCLqYuKL/wAik/W5X90v4zh9WT7hULc3OLezPxXmaytlNbiRzk/hqkNv0aXhgt5NsPYm5nprsLbTpHPxxnzLlvd2bp6aKnkp4mxnMYyG6Bwy3BPUi3Hjrqpawc3hN1VqzlGbz1I+x2JOpsFxCRhs7tMrSOIL2sZceIvf2KM6MveUlVvacXtjPyyzQ7uzRtqXPrizs2sORrwSC8kAXABvYX4+CLBt8Q7d0sUc5b1x3GHbOanZWmXD3gR9x7SwWDHjjlBGmoBt4o/cTZqrKhy11rqteqOp7W1gnp6ObgJI8/8Aqax370n0PJ1Ick5Q7m18id/aVtMnsyJ+Ix6EPZyVrKkipDxUONg5/C5/eRoDw5BRHfUlljxvC4pg10zy1rNeIA1tfNceCu0nuQYZcepC0xmRuUi1g02tw5C1k5kMGt2Ad3ZhyDmke0EfuCrAMj7J0ofVTvIvkLreBLjr7gUitQyXt/GOyjdzD7X8C0/yCmewR97XuvRsPUsPwKT2CNfi+LfgYKZjgC5kYkdyaCBofmfDzVW9MEotmG0LYI2xs4Diep5krIlgqSlICAIAgCAIAgIeI4ZFUZBMwPDHh7Q7hmAIBI4HieKYMlOrOnnleMrBMQxhAEAQBAeFARMH+oi9RvyULYFY3s4n2GHvaDZ0zmxjyPed/wBII9qiWx0uFUu0uE+7X7fuch2dwSvma6WiZLlvkc6N4ZqLGx7wJ4gqp6G4uLeDUazXfqs/Qx7RYPWwZX1rJAXd1rpH5yba2vmPVC1tXoVMxotadywbjEKwz4JTjUmnqTG7yc1z2ny1y+xOhrU6ap30v/qOfv8Act24yob2VVHfvCRrreDm2+bT8FMTn8bi+eEumMHOcWlD8Smc03a6reQRzBlJBChnZpJq2in/AIryNzvcpizEpXHhIyNzfINDPm0qXua3CZqVsl3Nr6/UuOGbIYZ/R0dXLDmtTtkkIkeLuDbuA71gc1xbqp0xk51W+uv6l0oy/wDbC0Xfp0MWwVThss0n0OknilbC8l73XaGmwI+sOpNuXIqE9dib+N1GC7aaaytt/Iou7X8ZUnrO+45Vj0OrxL2Wfrqj73h4vJVV8we45I5DHG0nutDTlJ8ydSf5KWRw+jGlQi0tWsssm8TZakw+hhETbzPkaO0c4lzgGkuNr2A4cBzClrBpcPu69xXfM/wpbdPcfW6z7Dinqf7b0XUjin9+l66o0O6X8Zw+rJ9wqFubfFvZn4rzNPSAQYgwP0EVUMxPLLLrf3IjYk+0tnjrHzR0vfjM36PTNuMxlLgPANIJ8rke9TI4vBIvtJP3FXwKmMmBV+UXLZ2Ot4N7Mu9wufYo6M3q8lG/p57mvMwbrsFpqyoliqWZ7R5mDM5vBwB9Ei+hGilF+J16tGmpU3jXDN7tPT4LQT9hJRzPIaHExyOOW99DeQa2sfIhG0uhqW07+4p88ZpeK/gse1bGtpqIRscxgjs1jvSa0NZYO1OoGh1KrPRI4dRt1JOTy8vXvLyzgPJZTEUzbdwM8Ib6YHLj6Xd+N1jnuWRm2oJmqoKckhhyk25kk39thoktXghG/bhVPG0/gY8rRcktB0HUnVXwiDRbAnSe3C7f4lSBLPdjfr6v1h956Q3YZm2++oZ+sH3XKZ7BHm1f2KPzj+SS/KFuRWbOA0RcNZXASA+y4aPYT7VHL+EnOpudlcQ7aBtz3md13s4H2j96tF5RDNwrEBAEAQBAEAQBAEAQBAEAQHhQETB/qIvUb8lC2BUt42yNRiToRFJEyOMO0eXXLnW5NaRoAPeVDTZ1OHXtK2UuZNt92Dd7EYEaGkjgcWueC5z3NvYlzidLgHhYexSlg1b24Ves5rYjbwdmXYjTNijc1r2yB7S69uBaQbAngfeAjWTJYXStqnNJZTWCubL7uZYY6qCqkidDUMb9WXZmvYbscMzQNLk+wcVXlNy54nCcoVKaacX17nuaOLdPWMlIZUxNYdDI0vDsp43aB8M1vFOU2nxihKOsXnu0xn17iTPummFRnhlhETXNLQ4vzWFvSsy1zYlOVmOPGIOniaecPux5l2242PjxKNt3dnKy+R9r8eLXDm0/D3g2ayc2yvZW0nplPdHOxuuxG3ZdtD2d727R+Xzy5eKrys7H/LW2eblefBZ+eTomx2xzMPgexrs8sg78hFr6WAA5NFz7yrJYOPeXsriab0S2RUdkt2lTSVcE8ksDmxkkhpffVpbpdgHNVUXodC74rSrUZU4p5fh9z7223ZS1FQ+elfH+EOZ7HkizuZaQDcHjYo4kWXFYU6ahUT02aMLd11RJTv8ApFSHzgNbCHPe5kTQ4F2pF9W6AAWHycpZ8WpRqLs44j10WWbnYzYmeigrIpJInGdmVpaXaHK5veu0aajhfmpSNa8v6decJRT/AAv7EDYjd1UUVXHUSSwua0PBDC6/eaWi12gc0SZlveJ069FwinnTuMu3e7Z1XM6opXsa9/1jH3AJ4XaQDYnmLeKOJFjxRUYdnUWi2aNWN1NQ6A9pPG6ou0NzOeWsYL3ANrkk25ACx6qOUz/8xTVT8MXy692Wy3bAbJvoaeaCoMcgleSQ25BaWhpBzAdCpSOdf3ka9SM4ZWEVDFt1E8cuehnaG3JaHucx7PAOaDfz0Ucp0aXGKcoctaOvzTJGze6uTthNXyseAcxY0l2c/wDMc4DTqNboolLji8eTkoLHv2x4F52owV9UI8jmjLmvmvztwsD0Uyjk4SZC/oiv/wCKb7z/ANijEu8aEjCdmBHJ2s0hkeDcdL9TfVxRR6sZM20WCOnLJInBsrOBPA2Nx5EFTKOQmRm4dWT2ZUSNbF+UGcX+Gg4f+WUYb3GhL2ewd1M6a5ble4FobfQAnjcdCFMVgM8wDB3wSTveWkSG4y301cdbgdUisBs+9psLfUxtYwtBDr96/QjkD1SSyghjeFPmp2xNLQ4ZdTe2gtyCNZWAbGhhLI42G12taDbwFtFK2INRhWCvp6iR7XN7F9+7c3HMaWtobjjwKhRwycm+ViAgCAIAgCAIAgCAIAgCAIAgPAEB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55575" y="-1287463"/>
            <a:ext cx="67532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0" name="Picture 8" descr="http://kingofthemountain.com.au/wp-content/uploads/2014/01/BBL-corporate_logo-small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41" y="3428633"/>
            <a:ext cx="1554815" cy="10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nsultechservicesinc.com/HTMLemails/Images/ibm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112204"/>
            <a:ext cx="1473200" cy="9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yntegrity Solu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60" y="4355562"/>
            <a:ext cx="2104584" cy="5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Bluemix Framework F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8" y="1332994"/>
            <a:ext cx="5783239" cy="363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0541" y="2078835"/>
            <a:ext cx="120738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Choice of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9928" y="4073862"/>
            <a:ext cx="107273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On Premises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9691" y="4413634"/>
            <a:ext cx="70564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Private 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Cloud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9687" y="3301169"/>
            <a:ext cx="174553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No Lock-in</a:t>
            </a:r>
          </a:p>
          <a:p>
            <a:r>
              <a:rPr lang="en-US" sz="1200" dirty="0">
                <a:solidFill>
                  <a:srgbClr val="FFFFFF"/>
                </a:solidFill>
              </a:rPr>
              <a:t>Portability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Open Sourced 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7789" y="1774629"/>
            <a:ext cx="145584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use micro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0514" y="1595665"/>
            <a:ext cx="1072730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Buy at</a:t>
            </a:r>
          </a:p>
          <a:p>
            <a:r>
              <a:rPr lang="en-US" sz="1200" dirty="0">
                <a:solidFill>
                  <a:srgbClr val="FFFFFF"/>
                </a:solidFill>
              </a:rPr>
              <a:t>1. Business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2. Developer</a:t>
            </a:r>
          </a:p>
          <a:p>
            <a:r>
              <a:rPr lang="en-US" sz="1200" dirty="0">
                <a:solidFill>
                  <a:srgbClr val="FFFFFF"/>
                </a:solidFill>
              </a:rPr>
              <a:t>3. Ops levels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063" y="3976835"/>
            <a:ext cx="994631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Off </a:t>
            </a:r>
            <a:r>
              <a:rPr lang="en-US" sz="1200" dirty="0" smtClean="0">
                <a:solidFill>
                  <a:srgbClr val="FFFFFF"/>
                </a:solidFill>
              </a:rPr>
              <a:t>Premise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0515" y="4444412"/>
            <a:ext cx="1631580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Free data between </a:t>
            </a:r>
            <a:r>
              <a:rPr lang="en-US" sz="1100" dirty="0" smtClean="0">
                <a:solidFill>
                  <a:srgbClr val="FFFFFF"/>
                </a:solidFill>
              </a:rPr>
              <a:t>SoftLayer </a:t>
            </a:r>
            <a:r>
              <a:rPr lang="en-US" sz="1100" dirty="0" err="1">
                <a:solidFill>
                  <a:srgbClr val="FFFFFF"/>
                </a:solidFill>
              </a:rPr>
              <a:t>Datacentres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digital kitchen to compose and </a:t>
            </a:r>
            <a:r>
              <a:rPr lang="en-AU" dirty="0" smtClean="0"/>
              <a:t>code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1400" dirty="0" smtClean="0">
                <a:solidFill>
                  <a:schemeClr val="accent1"/>
                </a:solidFill>
              </a:rPr>
              <a:t>IBM </a:t>
            </a:r>
            <a:r>
              <a:rPr lang="en-AU" sz="1400" dirty="0">
                <a:solidFill>
                  <a:schemeClr val="accent1"/>
                </a:solidFill>
              </a:rPr>
              <a:t>provides an instant “enterprise start up zone”</a:t>
            </a:r>
            <a:br>
              <a:rPr lang="en-AU" sz="1400" dirty="0">
                <a:solidFill>
                  <a:schemeClr val="accent1"/>
                </a:solidFill>
              </a:rPr>
            </a:b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Redy</a:t>
            </a:r>
            <a:r>
              <a:rPr lang="en-AU" dirty="0"/>
              <a:t> </a:t>
            </a:r>
            <a:r>
              <a:rPr lang="en-AU" dirty="0" smtClean="0"/>
              <a:t>– Extending the reach with Bluemix and API Manager</a:t>
            </a:r>
            <a:br>
              <a:rPr lang="en-AU" dirty="0" smtClean="0"/>
            </a:br>
            <a:r>
              <a:rPr lang="en-AU" dirty="0" smtClean="0"/>
              <a:t>How we implemented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16471"/>
            <a:ext cx="6631437" cy="33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3730" y="495300"/>
            <a:ext cx="692467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2" rIns="68562" bIns="34282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AU" sz="1650" dirty="0">
              <a:solidFill>
                <a:srgbClr val="336699"/>
              </a:solidFill>
              <a:sym typeface="Helvetica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82343" y="1839401"/>
            <a:ext cx="3123049" cy="2820456"/>
            <a:chOff x="234723" y="2055648"/>
            <a:chExt cx="4178300" cy="4035425"/>
          </a:xfrm>
        </p:grpSpPr>
        <p:sp>
          <p:nvSpPr>
            <p:cNvPr id="6" name="Oval 5"/>
            <p:cNvSpPr/>
            <p:nvPr/>
          </p:nvSpPr>
          <p:spPr bwMode="auto">
            <a:xfrm>
              <a:off x="234723" y="2055648"/>
              <a:ext cx="4178300" cy="4035425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/>
          </p:spPr>
          <p:txBody>
            <a:bodyPr/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675" b="1" i="1" ker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10960" y="2862098"/>
              <a:ext cx="3417888" cy="3228975"/>
            </a:xfrm>
            <a:prstGeom prst="ellipse">
              <a:avLst/>
            </a:prstGeom>
            <a:solidFill>
              <a:srgbClr val="00B0DA">
                <a:alpha val="56000"/>
              </a:srgbClr>
            </a:solidFill>
            <a:ln>
              <a:noFill/>
            </a:ln>
            <a:effectLst/>
            <a:extLst/>
          </p:spPr>
          <p:txBody>
            <a:bodyPr/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675" b="1" i="1" ker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683986" y="2422395"/>
              <a:ext cx="3294064" cy="3632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1050" b="1" kern="0" dirty="0">
                  <a:solidFill>
                    <a:srgbClr val="FFFFFF"/>
                  </a:solidFill>
                </a:rPr>
                <a:t>New Products &amp; Services</a:t>
              </a:r>
              <a:endParaRPr lang="en-AU" sz="105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988591" y="3160001"/>
              <a:ext cx="2703513" cy="4954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825" b="1" kern="0" dirty="0">
                  <a:solidFill>
                    <a:srgbClr val="FFFFFF"/>
                  </a:solidFill>
                </a:rPr>
                <a:t>Application Composition</a:t>
              </a:r>
              <a:br>
                <a:rPr lang="en-AU" sz="825" b="1" kern="0" dirty="0">
                  <a:solidFill>
                    <a:srgbClr val="FFFFFF"/>
                  </a:solidFill>
                </a:rPr>
              </a:br>
              <a:r>
                <a:rPr lang="en-AU" sz="825" b="1" kern="0" dirty="0">
                  <a:solidFill>
                    <a:srgbClr val="FFFFFF"/>
                  </a:solidFill>
                </a:rPr>
                <a:t>(Developers + </a:t>
              </a:r>
              <a:r>
                <a:rPr lang="en-AU" sz="825" b="1" kern="0" dirty="0" err="1">
                  <a:solidFill>
                    <a:srgbClr val="FFFFFF"/>
                  </a:solidFill>
                </a:rPr>
                <a:t>aaS</a:t>
              </a:r>
              <a:r>
                <a:rPr lang="en-AU" sz="825" b="1" kern="0" dirty="0">
                  <a:solidFill>
                    <a:srgbClr val="FFFFFF"/>
                  </a:solidFill>
                </a:rPr>
                <a:t> tech)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177698" y="3782848"/>
              <a:ext cx="2327275" cy="2306637"/>
            </a:xfrm>
            <a:prstGeom prst="ellipse">
              <a:avLst/>
            </a:prstGeom>
            <a:solidFill>
              <a:srgbClr val="91DAF6"/>
            </a:solidFill>
            <a:ln>
              <a:noFill/>
            </a:ln>
            <a:effectLst/>
            <a:extLst/>
          </p:spPr>
          <p:txBody>
            <a:bodyPr anchor="ctr"/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900" b="1" ker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507898" y="4443248"/>
              <a:ext cx="1646237" cy="1631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900" b="1" ker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725385" y="4589301"/>
              <a:ext cx="1189037" cy="5284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900" b="1" kern="0" dirty="0" err="1">
                  <a:solidFill>
                    <a:srgbClr val="336699"/>
                  </a:solidFill>
                </a:rPr>
                <a:t>Bluemix</a:t>
              </a:r>
              <a:endParaRPr lang="en-AU" sz="900" b="1" kern="0" dirty="0">
                <a:solidFill>
                  <a:srgbClr val="336699"/>
                </a:solidFill>
              </a:endParaRPr>
            </a:p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900" b="1" kern="0" dirty="0" err="1">
                  <a:solidFill>
                    <a:srgbClr val="336699"/>
                  </a:solidFill>
                </a:rPr>
                <a:t>PaaS</a:t>
              </a:r>
              <a:endParaRPr lang="en-AU" sz="750" b="1" kern="0" dirty="0">
                <a:solidFill>
                  <a:srgbClr val="336699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846035" y="5111585"/>
              <a:ext cx="971550" cy="9636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900" b="1" ker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507896" y="5383049"/>
              <a:ext cx="1624013" cy="5284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900" b="1" kern="0" dirty="0" err="1">
                  <a:solidFill>
                    <a:srgbClr val="FFFFFF"/>
                  </a:solidFill>
                </a:rPr>
                <a:t>SoftLayer</a:t>
              </a:r>
              <a:endParaRPr lang="en-AU" sz="900" b="1" kern="0" dirty="0">
                <a:solidFill>
                  <a:srgbClr val="FFFFFF"/>
                </a:solidFill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900" b="1" kern="0" dirty="0" err="1">
                  <a:solidFill>
                    <a:srgbClr val="FFFFFF"/>
                  </a:solidFill>
                </a:rPr>
                <a:t>IaaS</a:t>
              </a:r>
              <a:endParaRPr lang="en-AU" sz="9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21126" y="3794473"/>
              <a:ext cx="1197559" cy="6525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788" b="1" kern="0" dirty="0">
                  <a:solidFill>
                    <a:srgbClr val="336699"/>
                  </a:solidFill>
                </a:rPr>
                <a:t>Software</a:t>
              </a:r>
            </a:p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788" b="1" kern="0" dirty="0">
                  <a:solidFill>
                    <a:srgbClr val="336699"/>
                  </a:solidFill>
                </a:rPr>
                <a:t>Components</a:t>
              </a:r>
            </a:p>
            <a:p>
              <a:pPr algn="ctr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AU" sz="788" b="1" kern="0" dirty="0">
                  <a:solidFill>
                    <a:srgbClr val="336699"/>
                  </a:solidFill>
                </a:rPr>
                <a:t>SaaS</a:t>
              </a:r>
              <a:endParaRPr lang="en-AU" sz="600" b="1" kern="0" dirty="0">
                <a:solidFill>
                  <a:srgbClr val="336699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52410" y="1196933"/>
            <a:ext cx="22719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50" b="1" dirty="0" smtClean="0">
                <a:solidFill>
                  <a:srgbClr val="00B0F0"/>
                </a:solidFill>
              </a:rPr>
              <a:t>Digital Kitchen @ </a:t>
            </a:r>
            <a:r>
              <a:rPr lang="en-AU" sz="1650" b="1" dirty="0">
                <a:solidFill>
                  <a:srgbClr val="00B0F0"/>
                </a:solidFill>
              </a:rPr>
              <a:t>Bendigo Bank</a:t>
            </a:r>
          </a:p>
        </p:txBody>
      </p:sp>
      <p:pic>
        <p:nvPicPr>
          <p:cNvPr id="17" name="Picture 62" descr="Cloud_Cloud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9" y="1180949"/>
            <a:ext cx="541689" cy="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Innovation at the speed of a start-up at Bendigo </a:t>
            </a:r>
            <a:r>
              <a:rPr lang="en-AU" dirty="0" smtClean="0"/>
              <a:t>Bank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91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388621" y="481013"/>
            <a:ext cx="64770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2" rIns="68562" bIns="34282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AU" sz="1650" b="1" dirty="0">
              <a:solidFill>
                <a:srgbClr val="336699"/>
              </a:solidFill>
              <a:sym typeface="Helvetica Light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2395619" y="1806634"/>
            <a:ext cx="522935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432576" y="1691218"/>
            <a:ext cx="639955" cy="5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</a:rPr>
              <a:t>HW &amp;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517228" y="1806634"/>
            <a:ext cx="524539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How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488870" y="1806634"/>
            <a:ext cx="739341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Deliver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569784" y="2873427"/>
            <a:ext cx="522935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2567402" y="3539327"/>
            <a:ext cx="524539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How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254113" y="4166786"/>
            <a:ext cx="1144901" cy="5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500" dirty="0">
                <a:solidFill>
                  <a:schemeClr val="bg1"/>
                </a:solidFill>
              </a:rPr>
              <a:t>Compose &amp;</a:t>
            </a:r>
          </a:p>
          <a:p>
            <a:pPr algn="ctr"/>
            <a:r>
              <a:rPr lang="en-US" sz="1650" dirty="0">
                <a:solidFill>
                  <a:schemeClr val="bg1"/>
                </a:solidFill>
              </a:rPr>
              <a:t>Code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3721528" y="3553502"/>
            <a:ext cx="739341" cy="2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</a:rPr>
              <a:t>Deliver</a:t>
            </a:r>
          </a:p>
        </p:txBody>
      </p:sp>
      <p:sp>
        <p:nvSpPr>
          <p:cNvPr id="10251" name="Oval 1"/>
          <p:cNvSpPr>
            <a:spLocks noChangeArrowheads="1"/>
          </p:cNvSpPr>
          <p:nvPr/>
        </p:nvSpPr>
        <p:spPr bwMode="auto">
          <a:xfrm>
            <a:off x="2397141" y="3280961"/>
            <a:ext cx="837010" cy="837009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439" tIns="34217" rIns="68439" bIns="34217"/>
          <a:lstStyle/>
          <a:p>
            <a:pPr eaLnBrk="1" hangingPunct="1">
              <a:lnSpc>
                <a:spcPct val="90000"/>
              </a:lnSpc>
            </a:pPr>
            <a:endParaRPr lang="en-US" sz="16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52" name="Isosceles Triangle 2"/>
          <p:cNvSpPr>
            <a:spLocks noChangeArrowheads="1"/>
          </p:cNvSpPr>
          <p:nvPr/>
        </p:nvSpPr>
        <p:spPr bwMode="auto">
          <a:xfrm rot="5400000">
            <a:off x="2769807" y="3215477"/>
            <a:ext cx="134541" cy="1345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68439" tIns="34217" rIns="68439" bIns="34217"/>
          <a:lstStyle/>
          <a:p>
            <a:pPr eaLnBrk="1" hangingPunct="1">
              <a:lnSpc>
                <a:spcPct val="90000"/>
              </a:lnSpc>
            </a:pPr>
            <a:endParaRPr lang="en-US" sz="1650">
              <a:solidFill>
                <a:schemeClr val="bg1"/>
              </a:solidFill>
            </a:endParaRPr>
          </a:p>
        </p:txBody>
      </p:sp>
      <p:sp>
        <p:nvSpPr>
          <p:cNvPr id="10253" name="Isosceles Triangle 15"/>
          <p:cNvSpPr>
            <a:spLocks noChangeArrowheads="1"/>
          </p:cNvSpPr>
          <p:nvPr/>
        </p:nvSpPr>
        <p:spPr bwMode="auto">
          <a:xfrm rot="-5400000">
            <a:off x="2753140" y="4052488"/>
            <a:ext cx="135731" cy="13573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68439" tIns="34217" rIns="68439" bIns="34217"/>
          <a:lstStyle/>
          <a:p>
            <a:pPr eaLnBrk="1" hangingPunct="1">
              <a:lnSpc>
                <a:spcPct val="90000"/>
              </a:lnSpc>
            </a:pPr>
            <a:endParaRPr lang="en-US" sz="1650">
              <a:solidFill>
                <a:schemeClr val="bg1"/>
              </a:solidFill>
            </a:endParaRPr>
          </a:p>
        </p:txBody>
      </p:sp>
      <p:cxnSp>
        <p:nvCxnSpPr>
          <p:cNvPr id="10254" name="Straight Arrow Connector 4"/>
          <p:cNvCxnSpPr>
            <a:cxnSpLocks noChangeShapeType="1"/>
            <a:stCxn id="10250" idx="1"/>
            <a:endCxn id="10251" idx="6"/>
          </p:cNvCxnSpPr>
          <p:nvPr/>
        </p:nvCxnSpPr>
        <p:spPr bwMode="auto">
          <a:xfrm flipH="1" flipV="1">
            <a:off x="3234151" y="3699466"/>
            <a:ext cx="487377" cy="4004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55" name="Straight Arrow Connector 18"/>
          <p:cNvCxnSpPr>
            <a:cxnSpLocks noChangeShapeType="1"/>
            <a:stCxn id="10244" idx="1"/>
            <a:endCxn id="10243" idx="3"/>
          </p:cNvCxnSpPr>
          <p:nvPr/>
        </p:nvCxnSpPr>
        <p:spPr bwMode="auto">
          <a:xfrm flipH="1">
            <a:off x="2918554" y="1956602"/>
            <a:ext cx="514022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56" name="Straight Arrow Connector 22"/>
          <p:cNvCxnSpPr>
            <a:cxnSpLocks noChangeShapeType="1"/>
            <a:stCxn id="10245" idx="1"/>
            <a:endCxn id="10244" idx="3"/>
          </p:cNvCxnSpPr>
          <p:nvPr/>
        </p:nvCxnSpPr>
        <p:spPr bwMode="auto">
          <a:xfrm flipH="1">
            <a:off x="4072531" y="1956602"/>
            <a:ext cx="444697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57" name="Straight Arrow Connector 25"/>
          <p:cNvCxnSpPr>
            <a:cxnSpLocks noChangeShapeType="1"/>
            <a:stCxn id="10245" idx="3"/>
            <a:endCxn id="10246" idx="1"/>
          </p:cNvCxnSpPr>
          <p:nvPr/>
        </p:nvCxnSpPr>
        <p:spPr bwMode="auto">
          <a:xfrm>
            <a:off x="5041767" y="1956602"/>
            <a:ext cx="44710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58" name="TextBox 8"/>
          <p:cNvSpPr txBox="1">
            <a:spLocks noChangeArrowheads="1"/>
          </p:cNvSpPr>
          <p:nvPr/>
        </p:nvSpPr>
        <p:spPr bwMode="auto">
          <a:xfrm>
            <a:off x="6572415" y="1628689"/>
            <a:ext cx="564613" cy="5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259" name="TextBox 8"/>
          <p:cNvSpPr txBox="1">
            <a:spLocks noChangeArrowheads="1"/>
          </p:cNvSpPr>
          <p:nvPr/>
        </p:nvSpPr>
        <p:spPr bwMode="auto">
          <a:xfrm>
            <a:off x="6788729" y="3547836"/>
            <a:ext cx="351415" cy="5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6747312" y="1325174"/>
            <a:ext cx="1184911" cy="2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</a:rPr>
              <a:t>Effort Ratio ~</a:t>
            </a:r>
          </a:p>
        </p:txBody>
      </p:sp>
      <p:sp>
        <p:nvSpPr>
          <p:cNvPr id="10261" name="TextBox 32"/>
          <p:cNvSpPr txBox="1">
            <a:spLocks noChangeArrowheads="1"/>
          </p:cNvSpPr>
          <p:nvPr/>
        </p:nvSpPr>
        <p:spPr bwMode="auto">
          <a:xfrm>
            <a:off x="1114272" y="1655725"/>
            <a:ext cx="1108609" cy="5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b="1" dirty="0">
                <a:solidFill>
                  <a:srgbClr val="FF0000"/>
                </a:solidFill>
              </a:rPr>
              <a:t>Traditional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Enterprise</a:t>
            </a:r>
          </a:p>
        </p:txBody>
      </p:sp>
      <p:sp>
        <p:nvSpPr>
          <p:cNvPr id="10262" name="TextBox 33"/>
          <p:cNvSpPr txBox="1">
            <a:spLocks noChangeArrowheads="1"/>
          </p:cNvSpPr>
          <p:nvPr/>
        </p:nvSpPr>
        <p:spPr bwMode="auto">
          <a:xfrm>
            <a:off x="1285603" y="3448220"/>
            <a:ext cx="771401" cy="5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39" tIns="34217" rIns="68439" bIns="3421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500" b="1" dirty="0">
                <a:solidFill>
                  <a:srgbClr val="008000"/>
                </a:solidFill>
              </a:rPr>
              <a:t>Cloud</a:t>
            </a:r>
          </a:p>
          <a:p>
            <a:r>
              <a:rPr lang="en-US" sz="1650" b="1" dirty="0">
                <a:solidFill>
                  <a:srgbClr val="008000"/>
                </a:solidFill>
              </a:rPr>
              <a:t>Native</a:t>
            </a:r>
            <a:endParaRPr lang="en-US" sz="1500" b="1" dirty="0">
              <a:solidFill>
                <a:srgbClr val="008000"/>
              </a:solidFill>
            </a:endParaRPr>
          </a:p>
        </p:txBody>
      </p:sp>
      <p:sp>
        <p:nvSpPr>
          <p:cNvPr id="10266" name="Rectangle 1"/>
          <p:cNvSpPr>
            <a:spLocks noChangeArrowheads="1"/>
          </p:cNvSpPr>
          <p:nvPr/>
        </p:nvSpPr>
        <p:spPr bwMode="auto">
          <a:xfrm>
            <a:off x="6761834" y="985032"/>
            <a:ext cx="1097756" cy="2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7" rIns="68439" bIns="34217">
            <a:spAutoFit/>
          </a:bodyPr>
          <a:lstStyle/>
          <a:p>
            <a:r>
              <a:rPr lang="en-US" sz="1400" dirty="0"/>
              <a:t>Example</a:t>
            </a:r>
          </a:p>
        </p:txBody>
      </p:sp>
      <p:sp>
        <p:nvSpPr>
          <p:cNvPr id="10267" name="Rectangle 1"/>
          <p:cNvSpPr>
            <a:spLocks noChangeArrowheads="1"/>
          </p:cNvSpPr>
          <p:nvPr/>
        </p:nvSpPr>
        <p:spPr bwMode="auto">
          <a:xfrm>
            <a:off x="7061762" y="1650119"/>
            <a:ext cx="8771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50">
                <a:solidFill>
                  <a:srgbClr val="FF0000"/>
                </a:solidFill>
              </a:rPr>
              <a:t>months</a:t>
            </a:r>
          </a:p>
          <a:p>
            <a:r>
              <a:rPr lang="en-US" sz="1650">
                <a:solidFill>
                  <a:srgbClr val="FF0000"/>
                </a:solidFill>
              </a:rPr>
              <a:t>dollars</a:t>
            </a:r>
            <a:endParaRPr lang="en-AU" sz="1650"/>
          </a:p>
        </p:txBody>
      </p:sp>
      <p:sp>
        <p:nvSpPr>
          <p:cNvPr id="10268" name="Rectangle 27"/>
          <p:cNvSpPr>
            <a:spLocks noChangeArrowheads="1"/>
          </p:cNvSpPr>
          <p:nvPr/>
        </p:nvSpPr>
        <p:spPr bwMode="auto">
          <a:xfrm>
            <a:off x="7079243" y="3570457"/>
            <a:ext cx="80502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50" dirty="0">
                <a:solidFill>
                  <a:srgbClr val="00B050"/>
                </a:solidFill>
              </a:rPr>
              <a:t>month</a:t>
            </a:r>
          </a:p>
          <a:p>
            <a:r>
              <a:rPr lang="en-US" sz="1650" dirty="0">
                <a:solidFill>
                  <a:srgbClr val="00B050"/>
                </a:solidFill>
              </a:rPr>
              <a:t>dollars</a:t>
            </a:r>
            <a:endParaRPr lang="en-AU" sz="1650" dirty="0">
              <a:solidFill>
                <a:srgbClr val="00B050"/>
              </a:solidFill>
            </a:endParaRP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5690037" y="2258351"/>
            <a:ext cx="2114550" cy="2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7" rIns="68439" bIns="3421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50" i="1" dirty="0">
                <a:solidFill>
                  <a:srgbClr val="FF3300"/>
                </a:solidFill>
              </a:rPr>
              <a:t>Examples of 100 exist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58056" y="2452985"/>
            <a:ext cx="2936557" cy="2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39" tIns="34217" rIns="68439" bIns="3421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50" i="1" dirty="0">
                <a:solidFill>
                  <a:srgbClr val="FF3300"/>
                </a:solidFill>
              </a:rPr>
              <a:t>Monolithic applications and middleware</a:t>
            </a:r>
          </a:p>
        </p:txBody>
      </p:sp>
      <p:sp>
        <p:nvSpPr>
          <p:cNvPr id="2" name="Left Brace 1"/>
          <p:cNvSpPr/>
          <p:nvPr/>
        </p:nvSpPr>
        <p:spPr>
          <a:xfrm rot="16200000">
            <a:off x="4641382" y="847776"/>
            <a:ext cx="396974" cy="2770942"/>
          </a:xfrm>
          <a:prstGeom prst="leftBrace">
            <a:avLst>
              <a:gd name="adj1" fmla="val 8333"/>
              <a:gd name="adj2" fmla="val 48002"/>
            </a:avLst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 native developers have created a paradigm shift</a:t>
            </a:r>
            <a:br>
              <a:rPr lang="en-AU" dirty="0"/>
            </a:br>
            <a:r>
              <a:rPr lang="en-AU" dirty="0"/>
              <a:t>Disrupt or be disrupted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5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advice would I give to others?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200150"/>
            <a:ext cx="8854433" cy="3359944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Don’t over analyse it </a:t>
            </a:r>
            <a:r>
              <a:rPr lang="en-AU" dirty="0"/>
              <a:t>–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Barriers to entry are low, and much can be learned by ‘doing’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Partnerships are key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– Get the best, and those committed to the outcome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Question everything you do today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– Often processes are just not adding value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A small proactive team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/>
              <a:t>–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outcome driven with no notion of ‘traditional roles’ 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Well defined outcome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– Ensure everyone in the team is crystal clear on the purpose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Open source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– Your cloud computing solution must be built on an open source framework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5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274373" y="946461"/>
            <a:ext cx="6515956" cy="35118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</a:pPr>
            <a:endParaRPr lang="en-US" sz="135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Innovation is the new currency</a:t>
            </a:r>
          </a:p>
        </p:txBody>
      </p:sp>
      <p:pic>
        <p:nvPicPr>
          <p:cNvPr id="7172" name="Picture 4" descr="http://img2.imagesbn.com/p/9781449356347_p0_v3_s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90" y="1135748"/>
            <a:ext cx="2077284" cy="31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759100" y="1103582"/>
            <a:ext cx="194906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ja-JP" altLang="en-US" sz="1600" b="1" dirty="0">
                <a:solidFill>
                  <a:schemeClr val="accent1"/>
                </a:solidFill>
              </a:rPr>
              <a:t>“</a:t>
            </a:r>
            <a:r>
              <a:rPr lang="en-US" altLang="ja-JP" sz="1600" b="1" dirty="0">
                <a:solidFill>
                  <a:schemeClr val="accent1"/>
                </a:solidFill>
              </a:rPr>
              <a:t>Two guys in a Starbucks can have access to the same computing power as a Fortune 500 company.</a:t>
            </a:r>
            <a:r>
              <a:rPr lang="ja-JP" altLang="en-US" sz="1600" b="1" dirty="0">
                <a:solidFill>
                  <a:schemeClr val="accent1"/>
                </a:solidFill>
              </a:rPr>
              <a:t>”</a:t>
            </a:r>
            <a:r>
              <a:rPr lang="en-US" altLang="ja-JP" sz="1600" b="1" dirty="0">
                <a:solidFill>
                  <a:schemeClr val="accent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1200" b="1" i="1" dirty="0">
                <a:solidFill>
                  <a:srgbClr val="FFFFFF"/>
                </a:solidFill>
              </a:rPr>
              <a:t>Jim Deters, Founder Galvanize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ja-JP" altLang="en-US" sz="1600" b="1" dirty="0">
                <a:solidFill>
                  <a:schemeClr val="accent1"/>
                </a:solidFill>
              </a:rPr>
              <a:t>“</a:t>
            </a:r>
            <a:r>
              <a:rPr lang="en-US" sz="1600" b="1" dirty="0">
                <a:solidFill>
                  <a:schemeClr val="accent1"/>
                </a:solidFill>
              </a:rPr>
              <a:t>Software is eating the world.</a:t>
            </a:r>
            <a:r>
              <a:rPr lang="ja-JP" altLang="en-US" sz="1600" b="1" dirty="0">
                <a:solidFill>
                  <a:schemeClr val="accent1"/>
                </a:solidFill>
              </a:rPr>
              <a:t>”</a:t>
            </a:r>
            <a:endParaRPr lang="en-US" sz="1600" b="1" dirty="0">
              <a:solidFill>
                <a:schemeClr val="accent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AU" sz="1200" b="1" i="1" dirty="0">
                <a:solidFill>
                  <a:srgbClr val="FFFFFF"/>
                </a:solidFill>
              </a:rPr>
              <a:t>Marc Andreessen, The Wall Street Journal</a:t>
            </a:r>
            <a:endParaRPr lang="en-US" sz="1200" b="1" i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68" y="1116547"/>
            <a:ext cx="1920212" cy="31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326860" y="1141378"/>
            <a:ext cx="4828580" cy="34630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7831" y="233356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altLang="en-US" sz="2400" b="1" dirty="0">
                <a:solidFill>
                  <a:srgbClr val="FEC721"/>
                </a:solidFill>
                <a:ea typeface="MS PGothic" pitchFamily="34" charset="-128"/>
              </a:rPr>
              <a:t>How Digital Disruption Courts </a:t>
            </a:r>
            <a:r>
              <a:rPr lang="en-AU" altLang="en-US" sz="2400" b="1" dirty="0" smtClean="0">
                <a:solidFill>
                  <a:srgbClr val="FEC721"/>
                </a:solidFill>
                <a:ea typeface="MS PGothic" pitchFamily="34" charset="-128"/>
              </a:rPr>
              <a:t>Innovation</a:t>
            </a:r>
          </a:p>
          <a:p>
            <a:endParaRPr lang="en-US" sz="1800" dirty="0" smtClean="0">
              <a:solidFill>
                <a:srgbClr val="FEC721"/>
              </a:solidFill>
              <a:ea typeface="MS PGothic" pitchFamily="34" charset="-128"/>
            </a:endParaRPr>
          </a:p>
          <a:p>
            <a:r>
              <a:rPr lang="en-AU" sz="1800" dirty="0" smtClean="0">
                <a:solidFill>
                  <a:schemeClr val="accent2"/>
                </a:solidFill>
                <a:ea typeface="MS PGothic" pitchFamily="34" charset="-128"/>
              </a:rPr>
              <a:t>Peter </a:t>
            </a:r>
            <a:r>
              <a:rPr lang="en-AU" sz="1800" dirty="0" err="1" smtClean="0">
                <a:solidFill>
                  <a:schemeClr val="accent2"/>
                </a:solidFill>
                <a:ea typeface="MS PGothic" pitchFamily="34" charset="-128"/>
              </a:rPr>
              <a:t>Tuton</a:t>
            </a:r>
            <a:endParaRPr lang="en-AU" sz="1800" dirty="0" smtClean="0">
              <a:solidFill>
                <a:schemeClr val="accent2"/>
              </a:solidFill>
              <a:ea typeface="MS PGothic" pitchFamily="34" charset="-128"/>
            </a:endParaRPr>
          </a:p>
          <a:p>
            <a:r>
              <a:rPr lang="en-AU" sz="1800" dirty="0">
                <a:solidFill>
                  <a:schemeClr val="accent2"/>
                </a:solidFill>
                <a:ea typeface="MS PGothic" pitchFamily="34" charset="-128"/>
              </a:rPr>
              <a:t>Cloud </a:t>
            </a:r>
            <a:r>
              <a:rPr lang="en-AU" sz="1800" dirty="0" smtClean="0">
                <a:solidFill>
                  <a:schemeClr val="accent2"/>
                </a:solidFill>
                <a:ea typeface="MS PGothic" pitchFamily="34" charset="-128"/>
              </a:rPr>
              <a:t>Advisor</a:t>
            </a:r>
          </a:p>
          <a:p>
            <a:r>
              <a:rPr lang="en-AU" sz="1800" dirty="0" smtClean="0">
                <a:solidFill>
                  <a:schemeClr val="accent2"/>
                </a:solidFill>
                <a:ea typeface="MS PGothic" pitchFamily="34" charset="-128"/>
              </a:rPr>
              <a:t>IBM Australia and New Zealand</a:t>
            </a:r>
            <a:endParaRPr lang="en-US" sz="1800" dirty="0">
              <a:solidFill>
                <a:schemeClr val="accent2"/>
              </a:solidFill>
              <a:ea typeface="MS PGothic" pitchFamily="34" charset="-128"/>
            </a:endParaRPr>
          </a:p>
        </p:txBody>
      </p:sp>
      <p:pic>
        <p:nvPicPr>
          <p:cNvPr id="8" name="Picture 7" descr="ibm-solutionsConn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75" y="1874311"/>
            <a:ext cx="4564381" cy="3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Industry disruption is driving an urgency to change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CFA392A-4EC2-EA4C-94CC-182D2F72AF2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60" y="1798657"/>
            <a:ext cx="843869" cy="13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54" y="2740340"/>
            <a:ext cx="836945" cy="129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1036331" y="1380414"/>
            <a:ext cx="3729571" cy="2486381"/>
            <a:chOff x="2280214" y="962171"/>
            <a:chExt cx="3729571" cy="24863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0214" y="962171"/>
              <a:ext cx="3729571" cy="24863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59536" y="1493556"/>
              <a:ext cx="580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Camp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Kodak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6636" y="1500661"/>
              <a:ext cx="724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Blockbuster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Retreat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48575" y="1269909"/>
              <a:ext cx="10346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Proactive Drive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2239" y="1272692"/>
              <a:ext cx="11722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She’ll Be Right Drive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9901" y="1570967"/>
              <a:ext cx="805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Success 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If </a:t>
            </a:r>
            <a:r>
              <a:rPr lang="en-AU" dirty="0" smtClean="0"/>
              <a:t>banking </a:t>
            </a:r>
            <a:r>
              <a:rPr lang="en-AU" dirty="0"/>
              <a:t>is a technology, is this the </a:t>
            </a:r>
            <a:r>
              <a:rPr lang="en-AU" dirty="0" smtClean="0"/>
              <a:t>bank we need today?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4" y="1327823"/>
            <a:ext cx="4190433" cy="2742484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0243" y="3830653"/>
            <a:ext cx="1050890" cy="20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5954" y="2902970"/>
            <a:ext cx="108585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3102" y="3425145"/>
            <a:ext cx="486660" cy="486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6513" y="3245384"/>
            <a:ext cx="1014298" cy="310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5836" y="4143112"/>
            <a:ext cx="835042" cy="306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18889" y="3596393"/>
            <a:ext cx="630827" cy="630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5728" y="3052739"/>
            <a:ext cx="1204031" cy="192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2948" y="3934908"/>
            <a:ext cx="868388" cy="439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4162" y="4179526"/>
            <a:ext cx="558245" cy="456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5583" y="3690229"/>
            <a:ext cx="1135346" cy="3765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0743" y="1238922"/>
            <a:ext cx="1780305" cy="1258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824" y="1177842"/>
            <a:ext cx="2289841" cy="163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43" y="2911935"/>
            <a:ext cx="1036944" cy="2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Building </a:t>
            </a:r>
            <a:r>
              <a:rPr lang="en-AU" dirty="0"/>
              <a:t>a</a:t>
            </a:r>
            <a:r>
              <a:rPr lang="en-AU" dirty="0" smtClean="0"/>
              <a:t> technology strategy for the future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01927" y="2140863"/>
            <a:ext cx="3927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2985185" y="1111624"/>
            <a:ext cx="3352800" cy="51603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85185" y="1730188"/>
            <a:ext cx="3352800" cy="986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98946" y="1891553"/>
            <a:ext cx="803786" cy="1971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API Market place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55132" y="1900519"/>
            <a:ext cx="803786" cy="1971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Flexible Infrastructure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209049" y="1900519"/>
            <a:ext cx="803786" cy="19719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Open Source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980625" y="3962400"/>
            <a:ext cx="3352800" cy="986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23816" y="4114800"/>
            <a:ext cx="3635114" cy="1373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2309814" y="957356"/>
            <a:ext cx="4462463" cy="3112294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77000">
                <a:srgbClr val="A1DCF8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369277" y="1049586"/>
            <a:ext cx="1403747" cy="2945606"/>
          </a:xfrm>
          <a:prstGeom prst="rect">
            <a:avLst/>
          </a:prstGeom>
          <a:gradFill flip="none" rotWithShape="1">
            <a:gsLst>
              <a:gs pos="0">
                <a:srgbClr val="A1DCF8"/>
              </a:gs>
              <a:gs pos="50000">
                <a:srgbClr val="A1DCF8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831434" y="1050225"/>
            <a:ext cx="1403747" cy="2945606"/>
          </a:xfrm>
          <a:prstGeom prst="rect">
            <a:avLst/>
          </a:prstGeom>
          <a:gradFill flip="none" rotWithShape="1">
            <a:gsLst>
              <a:gs pos="0">
                <a:srgbClr val="A1DCF8"/>
              </a:gs>
              <a:gs pos="50000">
                <a:srgbClr val="A1DCF8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295900" y="1057370"/>
            <a:ext cx="1404938" cy="2945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8197" name="Shape 55"/>
          <p:cNvSpPr>
            <a:spLocks noChangeArrowheads="1"/>
          </p:cNvSpPr>
          <p:nvPr/>
        </p:nvSpPr>
        <p:spPr bwMode="auto">
          <a:xfrm>
            <a:off x="3737373" y="596845"/>
            <a:ext cx="15930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308372">
              <a:lnSpc>
                <a:spcPct val="100000"/>
              </a:lnSpc>
            </a:pPr>
            <a: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 Hosting (&amp; aaS)</a:t>
            </a:r>
          </a:p>
          <a:p>
            <a:pPr algn="ctr" defTabSz="308372">
              <a:lnSpc>
                <a:spcPct val="100000"/>
              </a:lnSpc>
            </a:pPr>
            <a: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of Traditional Workloads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55140" y="4449354"/>
            <a:ext cx="4515947" cy="354086"/>
            <a:chOff x="2255140" y="4718304"/>
            <a:chExt cx="4515947" cy="354086"/>
          </a:xfrm>
        </p:grpSpPr>
        <p:sp>
          <p:nvSpPr>
            <p:cNvPr id="4" name="Left-Right Arrow 3"/>
            <p:cNvSpPr/>
            <p:nvPr/>
          </p:nvSpPr>
          <p:spPr>
            <a:xfrm>
              <a:off x="2255140" y="4718304"/>
              <a:ext cx="4515947" cy="323536"/>
            </a:xfrm>
            <a:prstGeom prst="leftRightArrow">
              <a:avLst/>
            </a:prstGeom>
            <a:gradFill flip="none" rotWithShape="1">
              <a:gsLst>
                <a:gs pos="0">
                  <a:srgbClr val="91DAF6">
                    <a:tint val="66000"/>
                    <a:satMod val="160000"/>
                  </a:srgbClr>
                </a:gs>
                <a:gs pos="50000">
                  <a:srgbClr val="91DAF6">
                    <a:tint val="44500"/>
                    <a:satMod val="160000"/>
                  </a:srgbClr>
                </a:gs>
                <a:gs pos="100000">
                  <a:srgbClr val="91DAF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AU" sz="1350" dirty="0">
                <a:solidFill>
                  <a:srgbClr val="FFFFFF"/>
                </a:solidFill>
              </a:endParaRPr>
            </a:p>
          </p:txBody>
        </p:sp>
        <p:sp>
          <p:nvSpPr>
            <p:cNvPr id="8198" name="Shape 56"/>
            <p:cNvSpPr>
              <a:spLocks noChangeArrowheads="1"/>
            </p:cNvSpPr>
            <p:nvPr/>
          </p:nvSpPr>
          <p:spPr bwMode="auto">
            <a:xfrm>
              <a:off x="2478442" y="4813193"/>
              <a:ext cx="4105350" cy="25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308372">
                <a:lnSpc>
                  <a:spcPct val="100000"/>
                </a:lnSpc>
              </a:pPr>
              <a:r>
                <a:rPr lang="en-AU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charset="0"/>
                  <a:ea typeface="MS PGothic" charset="0"/>
                  <a:cs typeface="Arial"/>
                  <a:sym typeface="News Gothic MT" charset="0"/>
                </a:rPr>
                <a:t>Cloud orchestration, automation, policy, security and DevOps</a:t>
              </a:r>
            </a:p>
          </p:txBody>
        </p:sp>
      </p:grpSp>
      <p:sp>
        <p:nvSpPr>
          <p:cNvPr id="8199" name="Shape 57"/>
          <p:cNvSpPr>
            <a:spLocks noChangeArrowheads="1"/>
          </p:cNvSpPr>
          <p:nvPr/>
        </p:nvSpPr>
        <p:spPr bwMode="auto">
          <a:xfrm>
            <a:off x="5255420" y="603741"/>
            <a:ext cx="146804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308372">
              <a:lnSpc>
                <a:spcPct val="100000"/>
              </a:lnSpc>
            </a:pPr>
            <a: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 Native (aaS)</a:t>
            </a:r>
          </a:p>
          <a:p>
            <a:pPr algn="ctr" defTabSz="308372">
              <a:lnSpc>
                <a:spcPct val="100000"/>
              </a:lnSpc>
            </a:pPr>
            <a:r>
              <a:rPr lang="en-AU" sz="975" b="1" i="1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The Startup Zone</a:t>
            </a:r>
          </a:p>
        </p:txBody>
      </p:sp>
      <p:sp>
        <p:nvSpPr>
          <p:cNvPr id="8201" name="Shape 62"/>
          <p:cNvSpPr>
            <a:spLocks noChangeArrowheads="1"/>
          </p:cNvSpPr>
          <p:nvPr/>
        </p:nvSpPr>
        <p:spPr bwMode="auto">
          <a:xfrm>
            <a:off x="4002187" y="2373398"/>
            <a:ext cx="106441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Non Cloud Native</a:t>
            </a:r>
          </a:p>
          <a:p>
            <a:pPr algn="ctr" defTabSz="438150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Middleware</a:t>
            </a:r>
          </a:p>
        </p:txBody>
      </p:sp>
      <p:sp>
        <p:nvSpPr>
          <p:cNvPr id="8204" name="Shape 67"/>
          <p:cNvSpPr>
            <a:spLocks noChangeArrowheads="1"/>
          </p:cNvSpPr>
          <p:nvPr/>
        </p:nvSpPr>
        <p:spPr bwMode="auto">
          <a:xfrm>
            <a:off x="5204224" y="1347157"/>
            <a:ext cx="1566863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b="1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Disruption value</a:t>
            </a:r>
          </a:p>
        </p:txBody>
      </p:sp>
      <p:sp>
        <p:nvSpPr>
          <p:cNvPr id="8207" name="Rectangle 2"/>
          <p:cNvSpPr txBox="1">
            <a:spLocks noChangeArrowheads="1"/>
          </p:cNvSpPr>
          <p:nvPr/>
        </p:nvSpPr>
        <p:spPr bwMode="auto">
          <a:xfrm>
            <a:off x="1291831" y="435769"/>
            <a:ext cx="657463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2" rIns="68562" bIns="34282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lnSpc>
                <a:spcPct val="100000"/>
              </a:lnSpc>
            </a:pPr>
            <a:endParaRPr lang="en-AU" sz="1650" b="1" dirty="0">
              <a:solidFill>
                <a:srgbClr val="336699"/>
              </a:solidFill>
              <a:sym typeface="Helvetica Light" charset="0"/>
            </a:endParaRPr>
          </a:p>
        </p:txBody>
      </p:sp>
      <p:sp>
        <p:nvSpPr>
          <p:cNvPr id="8208" name="Line 35"/>
          <p:cNvSpPr>
            <a:spLocks noChangeShapeType="1"/>
          </p:cNvSpPr>
          <p:nvPr/>
        </p:nvSpPr>
        <p:spPr bwMode="auto">
          <a:xfrm flipV="1">
            <a:off x="6780612" y="644222"/>
            <a:ext cx="5953" cy="3488531"/>
          </a:xfrm>
          <a:prstGeom prst="line">
            <a:avLst/>
          </a:prstGeom>
          <a:noFill/>
          <a:ln w="101600">
            <a:solidFill>
              <a:srgbClr val="00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  <a:cs typeface="Arial"/>
            </a:endParaRPr>
          </a:p>
        </p:txBody>
      </p:sp>
      <p:sp>
        <p:nvSpPr>
          <p:cNvPr id="8209" name="Line 37"/>
          <p:cNvSpPr>
            <a:spLocks noChangeShapeType="1"/>
          </p:cNvSpPr>
          <p:nvPr/>
        </p:nvSpPr>
        <p:spPr bwMode="auto">
          <a:xfrm>
            <a:off x="2106218" y="4132752"/>
            <a:ext cx="5014185" cy="19004"/>
          </a:xfrm>
          <a:prstGeom prst="line">
            <a:avLst/>
          </a:prstGeom>
          <a:noFill/>
          <a:ln w="101600">
            <a:solidFill>
              <a:srgbClr val="14A0D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  <a:cs typeface="Arial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6908557" y="1209174"/>
            <a:ext cx="957905" cy="522685"/>
          </a:xfrm>
          <a:prstGeom prst="roundRect">
            <a:avLst>
              <a:gd name="adj" fmla="val 84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Cloud Native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Applications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SaaS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6904390" y="2189654"/>
            <a:ext cx="967166" cy="522685"/>
          </a:xfrm>
          <a:prstGeom prst="roundRect">
            <a:avLst>
              <a:gd name="adj" fmla="val 84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Cloud Native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Dev Ops Platforms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PaaS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6904390" y="3204066"/>
            <a:ext cx="967166" cy="522685"/>
          </a:xfrm>
          <a:prstGeom prst="roundRect">
            <a:avLst>
              <a:gd name="adj" fmla="val 84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Cloud Native Ops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00385E">
                    <a:lumMod val="90000"/>
                    <a:lumOff val="10000"/>
                  </a:srgbClr>
                </a:solidFill>
                <a:latin typeface="Arial"/>
                <a:ea typeface="News Gothic MT"/>
                <a:cs typeface="News Gothic MT"/>
                <a:sym typeface="News Gothic MT"/>
              </a:rPr>
              <a:t>Infrastructure IaaS</a:t>
            </a:r>
          </a:p>
        </p:txBody>
      </p:sp>
      <p:sp>
        <p:nvSpPr>
          <p:cNvPr id="8214" name="Shape 62"/>
          <p:cNvSpPr>
            <a:spLocks noChangeArrowheads="1"/>
          </p:cNvSpPr>
          <p:nvPr/>
        </p:nvSpPr>
        <p:spPr bwMode="auto">
          <a:xfrm>
            <a:off x="3989586" y="1420011"/>
            <a:ext cx="106441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Monolithic Applications</a:t>
            </a:r>
          </a:p>
        </p:txBody>
      </p:sp>
      <p:pic>
        <p:nvPicPr>
          <p:cNvPr id="8216" name="Picture 42" descr="google-mar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15" y="1086357"/>
            <a:ext cx="189000" cy="3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Shape 62"/>
          <p:cNvSpPr>
            <a:spLocks noChangeArrowheads="1"/>
          </p:cNvSpPr>
          <p:nvPr/>
        </p:nvSpPr>
        <p:spPr bwMode="auto">
          <a:xfrm>
            <a:off x="5281203" y="2503231"/>
            <a:ext cx="1428665" cy="28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IoT, Apps, APIs, </a:t>
            </a:r>
          </a:p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micro services &amp;</a:t>
            </a:r>
          </a:p>
          <a:p>
            <a:pPr algn="ctr" defTabSz="438150">
              <a:lnSpc>
                <a:spcPct val="100000"/>
              </a:lnSpc>
            </a:pPr>
            <a:r>
              <a:rPr lang="en-AU" sz="900" b="1" dirty="0">
                <a:solidFill>
                  <a:srgbClr val="76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Continuous Delivery</a:t>
            </a:r>
            <a:endParaRPr lang="en-US" sz="900" b="1" dirty="0">
              <a:solidFill>
                <a:srgbClr val="760000"/>
              </a:solidFill>
              <a:latin typeface="Arial" charset="0"/>
              <a:ea typeface="MS PGothic" charset="0"/>
              <a:cs typeface="Arial"/>
              <a:sym typeface="News Gothic MT" charset="0"/>
            </a:endParaRPr>
          </a:p>
        </p:txBody>
      </p:sp>
      <p:sp>
        <p:nvSpPr>
          <p:cNvPr id="8219" name="Shape 72"/>
          <p:cNvSpPr>
            <a:spLocks noChangeArrowheads="1"/>
          </p:cNvSpPr>
          <p:nvPr/>
        </p:nvSpPr>
        <p:spPr bwMode="auto">
          <a:xfrm>
            <a:off x="5278043" y="1675964"/>
            <a:ext cx="1460897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New business models,</a:t>
            </a:r>
          </a:p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products &amp; services</a:t>
            </a:r>
          </a:p>
        </p:txBody>
      </p:sp>
      <p:sp>
        <p:nvSpPr>
          <p:cNvPr id="8222" name="Shape 55"/>
          <p:cNvSpPr>
            <a:spLocks noChangeArrowheads="1"/>
          </p:cNvSpPr>
          <p:nvPr/>
        </p:nvSpPr>
        <p:spPr bwMode="auto">
          <a:xfrm>
            <a:off x="2268142" y="604932"/>
            <a:ext cx="159305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308372">
              <a:lnSpc>
                <a:spcPct val="100000"/>
              </a:lnSpc>
            </a:pPr>
            <a: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Traditional &amp; Cloud</a:t>
            </a:r>
            <a:b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75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Native Workloads</a:t>
            </a:r>
          </a:p>
        </p:txBody>
      </p:sp>
      <p:sp>
        <p:nvSpPr>
          <p:cNvPr id="8223" name="Line 37"/>
          <p:cNvSpPr>
            <a:spLocks noChangeShapeType="1"/>
          </p:cNvSpPr>
          <p:nvPr/>
        </p:nvSpPr>
        <p:spPr bwMode="auto">
          <a:xfrm flipV="1">
            <a:off x="2362200" y="1962244"/>
            <a:ext cx="4452938" cy="0"/>
          </a:xfrm>
          <a:prstGeom prst="line">
            <a:avLst/>
          </a:prstGeom>
          <a:noFill/>
          <a:ln w="25400">
            <a:solidFill>
              <a:srgbClr val="14A0D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  <a:cs typeface="Arial"/>
            </a:endParaRPr>
          </a:p>
        </p:txBody>
      </p:sp>
      <p:sp>
        <p:nvSpPr>
          <p:cNvPr id="8225" name="Line 37"/>
          <p:cNvSpPr>
            <a:spLocks noChangeShapeType="1"/>
          </p:cNvSpPr>
          <p:nvPr/>
        </p:nvSpPr>
        <p:spPr bwMode="auto">
          <a:xfrm flipV="1">
            <a:off x="2309815" y="2930221"/>
            <a:ext cx="4504135" cy="0"/>
          </a:xfrm>
          <a:prstGeom prst="line">
            <a:avLst/>
          </a:prstGeom>
          <a:noFill/>
          <a:ln w="25400">
            <a:solidFill>
              <a:srgbClr val="14A0D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  <a:cs typeface="Arial"/>
            </a:endParaRPr>
          </a:p>
        </p:txBody>
      </p:sp>
      <p:sp>
        <p:nvSpPr>
          <p:cNvPr id="36902" name="Shape 55"/>
          <p:cNvSpPr>
            <a:spLocks noChangeArrowheads="1"/>
          </p:cNvSpPr>
          <p:nvPr/>
        </p:nvSpPr>
        <p:spPr bwMode="auto">
          <a:xfrm>
            <a:off x="2255138" y="4247043"/>
            <a:ext cx="4421886" cy="31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1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11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11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11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11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1050" b="1" dirty="0">
                <a:solidFill>
                  <a:srgbClr val="00385E"/>
                </a:solidFill>
                <a:cs typeface="Arial"/>
                <a:sym typeface="News Gothic MT" charset="0"/>
              </a:rPr>
              <a:t>      </a:t>
            </a:r>
            <a:r>
              <a:rPr lang="en-AU" sz="1050" b="1" dirty="0">
                <a:solidFill>
                  <a:srgbClr val="14A4D0"/>
                </a:solidFill>
                <a:cs typeface="Arial"/>
                <a:sym typeface="News Gothic MT" charset="0"/>
              </a:rPr>
              <a:t>On Premises     </a:t>
            </a:r>
            <a:r>
              <a:rPr lang="en-AU" sz="1050" b="1" dirty="0">
                <a:solidFill>
                  <a:srgbClr val="FF0000"/>
                </a:solidFill>
                <a:cs typeface="Arial"/>
                <a:sym typeface="News Gothic MT" charset="0"/>
              </a:rPr>
              <a:t>Hybrid Cloud     </a:t>
            </a:r>
            <a:r>
              <a:rPr lang="en-AU" sz="1050" b="1" dirty="0">
                <a:solidFill>
                  <a:srgbClr val="14A4D0"/>
                </a:solidFill>
                <a:cs typeface="Arial"/>
                <a:sym typeface="News Gothic MT" charset="0"/>
              </a:rPr>
              <a:t>Off Premises (Public &amp; Private)</a:t>
            </a:r>
            <a:r>
              <a:rPr lang="en-AU" sz="1050" b="1" dirty="0">
                <a:solidFill>
                  <a:srgbClr val="FF0000"/>
                </a:solidFill>
                <a:cs typeface="Arial"/>
                <a:sym typeface="News Gothic MT" charset="0"/>
              </a:rPr>
              <a:t>	</a:t>
            </a:r>
          </a:p>
        </p:txBody>
      </p:sp>
      <p:sp>
        <p:nvSpPr>
          <p:cNvPr id="8229" name="Shape 62"/>
          <p:cNvSpPr>
            <a:spLocks noChangeArrowheads="1"/>
          </p:cNvSpPr>
          <p:nvPr/>
        </p:nvSpPr>
        <p:spPr bwMode="auto">
          <a:xfrm>
            <a:off x="2309815" y="3562444"/>
            <a:ext cx="150256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Compute, Network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&amp; Storage</a:t>
            </a:r>
            <a:endParaRPr lang="en-US" sz="900" dirty="0">
              <a:solidFill>
                <a:srgbClr val="000000"/>
              </a:solidFill>
              <a:latin typeface="Arial" charset="0"/>
              <a:ea typeface="MS PGothic" charset="0"/>
              <a:cs typeface="Arial"/>
              <a:sym typeface="News Gothic MT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064421" y="1541011"/>
            <a:ext cx="658416" cy="1799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8231" name="Rectangle 1"/>
          <p:cNvSpPr>
            <a:spLocks noChangeArrowheads="1"/>
          </p:cNvSpPr>
          <p:nvPr/>
        </p:nvSpPr>
        <p:spPr bwMode="auto">
          <a:xfrm>
            <a:off x="3015827" y="1862590"/>
            <a:ext cx="74251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</a:t>
            </a:r>
          </a:p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Native</a:t>
            </a:r>
          </a:p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via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software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 defined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 </a:t>
            </a:r>
          </a:p>
          <a:p>
            <a:pPr algn="ctr" defTabSz="308372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Computing</a:t>
            </a:r>
          </a:p>
        </p:txBody>
      </p:sp>
      <p:sp>
        <p:nvSpPr>
          <p:cNvPr id="47" name="Rounded Rectangle 46"/>
          <p:cNvSpPr>
            <a:spLocks noChangeArrowheads="1"/>
          </p:cNvSpPr>
          <p:nvPr/>
        </p:nvSpPr>
        <p:spPr bwMode="auto">
          <a:xfrm>
            <a:off x="1197416" y="1224955"/>
            <a:ext cx="959537" cy="522685"/>
          </a:xfrm>
          <a:prstGeom prst="roundRect">
            <a:avLst>
              <a:gd name="adj" fmla="val 8431"/>
            </a:avLst>
          </a:prstGeom>
          <a:solidFill>
            <a:srgbClr val="00B0DA"/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Traditional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Applications</a:t>
            </a: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1192307" y="2205435"/>
            <a:ext cx="968814" cy="522685"/>
          </a:xfrm>
          <a:prstGeom prst="roundRect">
            <a:avLst>
              <a:gd name="adj" fmla="val 8431"/>
            </a:avLst>
          </a:prstGeom>
          <a:solidFill>
            <a:srgbClr val="00B0DA"/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Traditional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Platforms &amp; Software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1192307" y="3219848"/>
            <a:ext cx="968814" cy="522685"/>
          </a:xfrm>
          <a:prstGeom prst="roundRect">
            <a:avLst>
              <a:gd name="adj" fmla="val 8431"/>
            </a:avLst>
          </a:prstGeom>
          <a:solidFill>
            <a:srgbClr val="00B0DA"/>
          </a:solidFill>
          <a:ln w="9525">
            <a:noFill/>
            <a:round/>
            <a:headEnd/>
            <a:tailEnd/>
          </a:ln>
          <a:effectLst>
            <a:outerShdw blurRad="40000" dist="23000" dir="2399989" rotWithShape="0">
              <a:srgbClr val="000000">
                <a:alpha val="29999"/>
              </a:srgbClr>
            </a:outerShdw>
          </a:effectLst>
        </p:spPr>
        <p:txBody>
          <a:bodyPr anchor="ctr"/>
          <a:lstStyle/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Traditional</a:t>
            </a:r>
          </a:p>
          <a:p>
            <a:pPr algn="ctr" defTabSz="30837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25" b="1" dirty="0">
                <a:solidFill>
                  <a:srgbClr val="FFFFFF"/>
                </a:solidFill>
                <a:latin typeface="Arial"/>
                <a:ea typeface="News Gothic MT"/>
                <a:cs typeface="News Gothic MT"/>
                <a:sym typeface="News Gothic MT"/>
              </a:rPr>
              <a:t>Infrastructure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833744" y="2969533"/>
            <a:ext cx="1404938" cy="102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050" b="1" dirty="0">
              <a:solidFill>
                <a:srgbClr val="FFFFFF"/>
              </a:solidFill>
              <a:latin typeface="Arial" pitchFamily="-112" charset="0"/>
              <a:cs typeface="Arial"/>
            </a:endParaRPr>
          </a:p>
        </p:txBody>
      </p:sp>
      <p:sp>
        <p:nvSpPr>
          <p:cNvPr id="55" name="Shape 65"/>
          <p:cNvSpPr>
            <a:spLocks noChangeArrowheads="1"/>
          </p:cNvSpPr>
          <p:nvPr/>
        </p:nvSpPr>
        <p:spPr bwMode="auto">
          <a:xfrm>
            <a:off x="3790548" y="3078217"/>
            <a:ext cx="1481138" cy="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b="1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Cost value</a:t>
            </a:r>
          </a:p>
        </p:txBody>
      </p:sp>
      <p:sp>
        <p:nvSpPr>
          <p:cNvPr id="56" name="Shape 62"/>
          <p:cNvSpPr>
            <a:spLocks noChangeArrowheads="1"/>
          </p:cNvSpPr>
          <p:nvPr/>
        </p:nvSpPr>
        <p:spPr bwMode="auto">
          <a:xfrm>
            <a:off x="3779835" y="3513986"/>
            <a:ext cx="150256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</a:t>
            </a:r>
          </a:p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Compute, Network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&amp; Storage</a:t>
            </a:r>
            <a:endParaRPr lang="en-US" sz="900" b="1" dirty="0">
              <a:solidFill>
                <a:srgbClr val="000000"/>
              </a:solidFill>
              <a:latin typeface="Arial" charset="0"/>
              <a:ea typeface="MS PGothic" charset="0"/>
              <a:cs typeface="Arial"/>
              <a:sym typeface="News Gothic MT" charset="0"/>
            </a:endParaRPr>
          </a:p>
        </p:txBody>
      </p:sp>
      <p:pic>
        <p:nvPicPr>
          <p:cNvPr id="60" name="Picture 42" descr="google-mar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52" y="2779068"/>
            <a:ext cx="189000" cy="3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hape 67"/>
          <p:cNvSpPr>
            <a:spLocks noChangeArrowheads="1"/>
          </p:cNvSpPr>
          <p:nvPr/>
        </p:nvSpPr>
        <p:spPr bwMode="auto">
          <a:xfrm>
            <a:off x="5236418" y="2202456"/>
            <a:ext cx="1566863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b="1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Composable value</a:t>
            </a:r>
          </a:p>
        </p:txBody>
      </p:sp>
      <p:pic>
        <p:nvPicPr>
          <p:cNvPr id="62" name="Picture 42" descr="google-mar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66" y="1941655"/>
            <a:ext cx="189000" cy="3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Shape 62"/>
          <p:cNvSpPr>
            <a:spLocks noChangeArrowheads="1"/>
          </p:cNvSpPr>
          <p:nvPr/>
        </p:nvSpPr>
        <p:spPr bwMode="auto">
          <a:xfrm>
            <a:off x="5207848" y="3529768"/>
            <a:ext cx="150256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Cloud</a:t>
            </a:r>
          </a:p>
          <a:p>
            <a:pPr algn="ctr"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Compute, Network</a:t>
            </a:r>
            <a:b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&amp; Storage</a:t>
            </a:r>
            <a:endParaRPr lang="en-US" sz="900" b="1" dirty="0">
              <a:solidFill>
                <a:srgbClr val="000000"/>
              </a:solidFill>
              <a:latin typeface="Arial" charset="0"/>
              <a:ea typeface="MS PGothic" charset="0"/>
              <a:cs typeface="Arial"/>
              <a:sym typeface="News Gothic MT" charset="0"/>
            </a:endParaRPr>
          </a:p>
        </p:txBody>
      </p:sp>
      <p:sp>
        <p:nvSpPr>
          <p:cNvPr id="64" name="Shape 65"/>
          <p:cNvSpPr>
            <a:spLocks noChangeArrowheads="1"/>
          </p:cNvSpPr>
          <p:nvPr/>
        </p:nvSpPr>
        <p:spPr bwMode="auto">
          <a:xfrm>
            <a:off x="5234969" y="3094000"/>
            <a:ext cx="1481138" cy="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b="1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Global elasticity</a:t>
            </a:r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>
            <a:off x="3599918" y="4148534"/>
            <a:ext cx="350999" cy="3224"/>
          </a:xfrm>
          <a:prstGeom prst="line">
            <a:avLst/>
          </a:prstGeom>
          <a:noFill/>
          <a:ln w="101600">
            <a:solidFill>
              <a:srgbClr val="14A0D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</a:pPr>
            <a:endParaRPr lang="en-US" sz="1350" dirty="0">
              <a:solidFill>
                <a:srgbClr val="000000"/>
              </a:solidFill>
              <a:latin typeface="Arial" charset="0"/>
              <a:ea typeface="MS PGothic" charset="0"/>
              <a:cs typeface="Arial"/>
            </a:endParaRPr>
          </a:p>
        </p:txBody>
      </p:sp>
      <p:sp>
        <p:nvSpPr>
          <p:cNvPr id="70" name="Shape 62"/>
          <p:cNvSpPr>
            <a:spLocks noChangeArrowheads="1"/>
          </p:cNvSpPr>
          <p:nvPr/>
        </p:nvSpPr>
        <p:spPr bwMode="auto">
          <a:xfrm>
            <a:off x="2408678" y="2372760"/>
            <a:ext cx="106441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38150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Non Cloud</a:t>
            </a:r>
            <a:b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</a:br>
            <a: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Native</a:t>
            </a:r>
          </a:p>
          <a:p>
            <a:pPr defTabSz="438150">
              <a:lnSpc>
                <a:spcPct val="100000"/>
              </a:lnSpc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Middleware</a:t>
            </a:r>
          </a:p>
        </p:txBody>
      </p:sp>
      <p:sp>
        <p:nvSpPr>
          <p:cNvPr id="71" name="Shape 62"/>
          <p:cNvSpPr>
            <a:spLocks noChangeArrowheads="1"/>
          </p:cNvSpPr>
          <p:nvPr/>
        </p:nvSpPr>
        <p:spPr bwMode="auto">
          <a:xfrm>
            <a:off x="2396076" y="1583570"/>
            <a:ext cx="106441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38150">
              <a:lnSpc>
                <a:spcPct val="100000"/>
              </a:lnSpc>
            </a:pPr>
            <a:r>
              <a:rPr lang="en-AU" sz="900" dirty="0">
                <a:solidFill>
                  <a:srgbClr val="0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Monolithic Applications</a:t>
            </a:r>
          </a:p>
        </p:txBody>
      </p:sp>
      <p:sp>
        <p:nvSpPr>
          <p:cNvPr id="72" name="Shape 67"/>
          <p:cNvSpPr>
            <a:spLocks noChangeArrowheads="1"/>
          </p:cNvSpPr>
          <p:nvPr/>
        </p:nvSpPr>
        <p:spPr bwMode="auto">
          <a:xfrm>
            <a:off x="2280561" y="1282948"/>
            <a:ext cx="1566863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08372">
              <a:lnSpc>
                <a:spcPct val="100000"/>
              </a:lnSpc>
            </a:pPr>
            <a:r>
              <a:rPr lang="en-AU" sz="900" b="1" dirty="0">
                <a:solidFill>
                  <a:srgbClr val="C00000"/>
                </a:solidFill>
                <a:latin typeface="Arial" charset="0"/>
                <a:ea typeface="MS PGothic" charset="0"/>
                <a:cs typeface="Arial"/>
                <a:sym typeface="News Gothic MT" charset="0"/>
              </a:rPr>
              <a:t>Co-existence value</a:t>
            </a:r>
          </a:p>
        </p:txBody>
      </p:sp>
      <p:pic>
        <p:nvPicPr>
          <p:cNvPr id="74" name="Picture 42" descr="google-mar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71" y="1054989"/>
            <a:ext cx="189000" cy="3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points in the Cloud Computing </a:t>
            </a:r>
            <a:r>
              <a:rPr lang="en-AU" dirty="0" smtClean="0"/>
              <a:t>spectrum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9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58" y="3363763"/>
            <a:ext cx="382511" cy="388405"/>
          </a:xfrm>
          <a:prstGeom prst="rect">
            <a:avLst/>
          </a:prstGeom>
        </p:spPr>
      </p:pic>
      <p:sp>
        <p:nvSpPr>
          <p:cNvPr id="103" name="Rounded Rectangular Callout 102"/>
          <p:cNvSpPr/>
          <p:nvPr/>
        </p:nvSpPr>
        <p:spPr bwMode="auto">
          <a:xfrm>
            <a:off x="7173492" y="1394268"/>
            <a:ext cx="223284" cy="231111"/>
          </a:xfrm>
          <a:prstGeom prst="wedgeRoundRectCallout">
            <a:avLst>
              <a:gd name="adj1" fmla="val -20833"/>
              <a:gd name="adj2" fmla="val 103906"/>
              <a:gd name="adj3" fmla="val 16667"/>
            </a:avLst>
          </a:prstGeom>
          <a:solidFill>
            <a:srgbClr val="14A4D0"/>
          </a:solidFill>
          <a:ln w="9525" cap="flat" cmpd="sng" algn="ctr">
            <a:solidFill>
              <a:srgbClr val="14A4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>
                <a:solidFill>
                  <a:schemeClr val="bg1"/>
                </a:solidFill>
              </a:rPr>
              <a:t>+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49322" y="3107894"/>
            <a:ext cx="2695614" cy="273641"/>
          </a:xfrm>
          <a:prstGeom prst="rightArrow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0980" y="2154481"/>
            <a:ext cx="2695614" cy="273641"/>
          </a:xfrm>
          <a:prstGeom prst="rightArrow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03641" y="2108776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535151" y="2625871"/>
            <a:ext cx="2695614" cy="273641"/>
          </a:xfrm>
          <a:prstGeom prst="rightArrow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8322" y="341384"/>
            <a:ext cx="6387508" cy="548640"/>
          </a:xfrm>
        </p:spPr>
        <p:txBody>
          <a:bodyPr/>
          <a:lstStyle/>
          <a:p>
            <a:r>
              <a:rPr lang="en-AU" sz="2200" dirty="0" smtClean="0"/>
              <a:t>The way we compose value is changing</a:t>
            </a:r>
          </a:p>
          <a:p>
            <a:endParaRPr lang="en-A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910894" y="1897176"/>
            <a:ext cx="1148907" cy="15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39" tIns="34217" rIns="68439" bIns="34217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Connected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Organisations</a:t>
            </a: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People &amp;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Things</a:t>
            </a:r>
            <a:endParaRPr lang="en-US" sz="12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situational &amp;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</a:t>
            </a:r>
            <a:b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context</a:t>
            </a:r>
            <a:endParaRPr lang="en-US" sz="12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426" y="956921"/>
            <a:ext cx="1013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Traditional</a:t>
            </a:r>
          </a:p>
          <a:p>
            <a:pPr algn="ctr"/>
            <a:r>
              <a:rPr lang="en-AU" sz="1400" dirty="0" smtClean="0"/>
              <a:t>economy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9768" y="956921"/>
            <a:ext cx="1717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Everyone to</a:t>
            </a:r>
          </a:p>
          <a:p>
            <a:pPr algn="ctr"/>
            <a:r>
              <a:rPr lang="en-AU" sz="1400" dirty="0" smtClean="0"/>
              <a:t>Everyone economy</a:t>
            </a:r>
            <a:endParaRPr lang="en-AU" sz="14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89081" y="2105233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17721" y="2108776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75001" y="2108776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46361" y="2108776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2619" y="2565990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21259" y="2569533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607179" y="2569533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078539" y="2569533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549899" y="2569533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52" y="3033842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031892" y="3037385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17812" y="3037385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089172" y="3037385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60532" y="3037385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26" y="2111592"/>
            <a:ext cx="382511" cy="388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56" y="1902897"/>
            <a:ext cx="382511" cy="3884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95" y="3033842"/>
            <a:ext cx="382511" cy="38840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>
            <a:off x="489081" y="2408266"/>
            <a:ext cx="2561127" cy="3543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ight Arrow 44"/>
          <p:cNvSpPr/>
          <p:nvPr/>
        </p:nvSpPr>
        <p:spPr bwMode="auto">
          <a:xfrm>
            <a:off x="2688716" y="1021976"/>
            <a:ext cx="2244788" cy="291135"/>
          </a:xfrm>
          <a:prstGeom prst="rightArrow">
            <a:avLst/>
          </a:prstGeom>
          <a:solidFill>
            <a:srgbClr val="EA4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091043" y="3405567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020159" y="2036127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60051" y="2772965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942470" y="2203812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172896" y="3405566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172896" y="1850439"/>
            <a:ext cx="446567" cy="372139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827020"/>
            <a:ext cx="418214" cy="4182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27" y="1930095"/>
            <a:ext cx="382511" cy="38840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78" y="2887549"/>
            <a:ext cx="530541" cy="5311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72" y="3512120"/>
            <a:ext cx="530541" cy="5311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25" y="2124297"/>
            <a:ext cx="530541" cy="5311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5" y="1928341"/>
            <a:ext cx="530541" cy="53117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69" y="2375926"/>
            <a:ext cx="530541" cy="53117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43" y="3512119"/>
            <a:ext cx="530541" cy="5311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90" y="3714453"/>
            <a:ext cx="318204" cy="31820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91" y="3725086"/>
            <a:ext cx="305000" cy="30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95" y="2561399"/>
            <a:ext cx="382511" cy="38840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35" y="3409135"/>
            <a:ext cx="382511" cy="38840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91" y="3725086"/>
            <a:ext cx="305000" cy="305000"/>
          </a:xfrm>
          <a:prstGeom prst="rect">
            <a:avLst/>
          </a:prstGeom>
        </p:spPr>
      </p:pic>
      <p:cxnSp>
        <p:nvCxnSpPr>
          <p:cNvPr id="91" name="Curved Connector 90"/>
          <p:cNvCxnSpPr/>
          <p:nvPr/>
        </p:nvCxnSpPr>
        <p:spPr bwMode="auto">
          <a:xfrm>
            <a:off x="4528099" y="1984819"/>
            <a:ext cx="435651" cy="209107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urved Connector 92"/>
          <p:cNvCxnSpPr/>
          <p:nvPr/>
        </p:nvCxnSpPr>
        <p:spPr bwMode="auto">
          <a:xfrm rot="5400000" flipH="1" flipV="1">
            <a:off x="6503894" y="2728058"/>
            <a:ext cx="698165" cy="608790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Curved Connector 93"/>
          <p:cNvCxnSpPr/>
          <p:nvPr/>
        </p:nvCxnSpPr>
        <p:spPr bwMode="auto">
          <a:xfrm rot="16200000" flipV="1">
            <a:off x="6388033" y="2291006"/>
            <a:ext cx="1458911" cy="983316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Curved Connector 95"/>
          <p:cNvCxnSpPr>
            <a:endCxn id="55" idx="2"/>
          </p:cNvCxnSpPr>
          <p:nvPr/>
        </p:nvCxnSpPr>
        <p:spPr bwMode="auto">
          <a:xfrm rot="16200000" flipV="1">
            <a:off x="5407349" y="2416734"/>
            <a:ext cx="1239466" cy="1042997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urved Connector 98"/>
          <p:cNvCxnSpPr/>
          <p:nvPr/>
        </p:nvCxnSpPr>
        <p:spPr bwMode="auto">
          <a:xfrm flipV="1">
            <a:off x="5622137" y="2625871"/>
            <a:ext cx="1440111" cy="420092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1868787" y="4182820"/>
            <a:ext cx="3941733" cy="57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439" tIns="34217" rIns="68439" bIns="34217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1100" b="1" i="1" dirty="0" smtClean="0">
                <a:solidFill>
                  <a:srgbClr val="FEC721"/>
                </a:solidFill>
                <a:latin typeface="Arial" charset="0"/>
                <a:ea typeface="ＭＳ Ｐゴシック" charset="0"/>
                <a:cs typeface="ＭＳ Ｐゴシック" charset="0"/>
              </a:rPr>
              <a:t>Cloud Computing is an </a:t>
            </a:r>
            <a:r>
              <a:rPr lang="en-US" sz="1100" b="1" i="1" dirty="0" err="1" smtClean="0">
                <a:solidFill>
                  <a:srgbClr val="FEC721"/>
                </a:solidFill>
                <a:latin typeface="Arial" charset="0"/>
                <a:ea typeface="ＭＳ Ｐゴシック" charset="0"/>
                <a:cs typeface="ＭＳ Ｐゴシック" charset="0"/>
              </a:rPr>
              <a:t>equaliser</a:t>
            </a:r>
            <a:endParaRPr lang="en-US" sz="1100" b="1" i="1" dirty="0" smtClean="0">
              <a:solidFill>
                <a:srgbClr val="FEC72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en-US" sz="11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Small business can be global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i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Global business can be fast &amp; personal</a:t>
            </a:r>
            <a:endParaRPr lang="en-US" sz="1100" i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Rounded Rectangular Callout 103"/>
          <p:cNvSpPr/>
          <p:nvPr/>
        </p:nvSpPr>
        <p:spPr bwMode="auto">
          <a:xfrm>
            <a:off x="7458749" y="1371599"/>
            <a:ext cx="223284" cy="231112"/>
          </a:xfrm>
          <a:prstGeom prst="wedgeRoundRectCallout">
            <a:avLst>
              <a:gd name="adj1" fmla="val -20833"/>
              <a:gd name="adj2" fmla="val 103906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-</a:t>
            </a:r>
          </a:p>
        </p:txBody>
      </p:sp>
      <p:cxnSp>
        <p:nvCxnSpPr>
          <p:cNvPr id="105" name="Curved Connector 104"/>
          <p:cNvCxnSpPr>
            <a:endCxn id="104" idx="2"/>
          </p:cNvCxnSpPr>
          <p:nvPr/>
        </p:nvCxnSpPr>
        <p:spPr bwMode="auto">
          <a:xfrm rot="5400000" flipH="1" flipV="1">
            <a:off x="7185851" y="1807100"/>
            <a:ext cx="588929" cy="180152"/>
          </a:xfrm>
          <a:prstGeom prst="curved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Elbow Connector 109"/>
          <p:cNvCxnSpPr/>
          <p:nvPr/>
        </p:nvCxnSpPr>
        <p:spPr bwMode="auto">
          <a:xfrm rot="16200000" flipV="1">
            <a:off x="3113342" y="1867784"/>
            <a:ext cx="508881" cy="1"/>
          </a:xfrm>
          <a:prstGeom prst="bent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367781" y="1625379"/>
            <a:ext cx="1908685" cy="0"/>
          </a:xfrm>
          <a:prstGeom prst="straightConnector1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Elbow Connector 114"/>
          <p:cNvCxnSpPr/>
          <p:nvPr/>
        </p:nvCxnSpPr>
        <p:spPr bwMode="auto">
          <a:xfrm rot="16200000" flipV="1">
            <a:off x="5093890" y="1817464"/>
            <a:ext cx="384172" cy="1"/>
          </a:xfrm>
          <a:prstGeom prst="bentConnector3">
            <a:avLst/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>
            <a:off x="3589564" y="1417761"/>
            <a:ext cx="13019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Differentiating Capability</a:t>
            </a:r>
            <a:endParaRPr lang="en-AU" sz="800" dirty="0">
              <a:solidFill>
                <a:schemeClr val="bg1"/>
              </a:solidFill>
            </a:endParaRPr>
          </a:p>
        </p:txBody>
      </p:sp>
      <p:cxnSp>
        <p:nvCxnSpPr>
          <p:cNvPr id="120" name="Elbow Connector 119"/>
          <p:cNvCxnSpPr/>
          <p:nvPr/>
        </p:nvCxnSpPr>
        <p:spPr bwMode="auto">
          <a:xfrm rot="10800000">
            <a:off x="3389050" y="3754692"/>
            <a:ext cx="1436723" cy="940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/>
          <p:nvPr/>
        </p:nvCxnSpPr>
        <p:spPr bwMode="auto">
          <a:xfrm flipV="1">
            <a:off x="2974813" y="3443606"/>
            <a:ext cx="0" cy="43398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Elbow Connector 129"/>
          <p:cNvCxnSpPr/>
          <p:nvPr/>
        </p:nvCxnSpPr>
        <p:spPr bwMode="auto">
          <a:xfrm rot="16200000" flipH="1">
            <a:off x="3196509" y="3562151"/>
            <a:ext cx="375253" cy="9826"/>
          </a:xfrm>
          <a:prstGeom prst="bentConnector3">
            <a:avLst>
              <a:gd name="adj1" fmla="val 101417"/>
            </a:avLst>
          </a:prstGeom>
          <a:noFill/>
          <a:ln w="9525" cap="flat" cmpd="sng" algn="ctr">
            <a:solidFill>
              <a:srgbClr val="EA4235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561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Redy</a:t>
            </a:r>
            <a:r>
              <a:rPr lang="en-AU" dirty="0" smtClean="0"/>
              <a:t> – Enabling communities to retain capital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2" y="908337"/>
            <a:ext cx="3381111" cy="3707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06" y="908337"/>
            <a:ext cx="3056770" cy="3707248"/>
          </a:xfrm>
          <a:prstGeom prst="rect">
            <a:avLst/>
          </a:prstGeom>
        </p:spPr>
      </p:pic>
      <p:sp>
        <p:nvSpPr>
          <p:cNvPr id="3" name="AutoShape 2" descr="Image result for re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Image result for red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6" name="Picture 8" descr="http://www.redy.com.au/app/themes/redy/assets/img/logo-redy-t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36" y="430271"/>
            <a:ext cx="990351" cy="4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Redy</a:t>
            </a:r>
            <a:r>
              <a:rPr lang="en-AU" dirty="0" smtClean="0"/>
              <a:t> -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3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_ITSO1">
  <a:themeElements>
    <a:clrScheme name="IBM Conne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 September 2009_ITSO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1804</Words>
  <Application>Microsoft Office PowerPoint</Application>
  <PresentationFormat>On-screen Show (16:9)</PresentationFormat>
  <Paragraphs>289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Helvetica Light</vt:lpstr>
      <vt:lpstr>News Gothic MT</vt:lpstr>
      <vt:lpstr>Wingdings</vt:lpstr>
      <vt:lpstr>10 September 2009_ITSO1</vt:lpstr>
      <vt:lpstr>PowerPoint Presentation</vt:lpstr>
      <vt:lpstr>PowerPoint Presentation</vt:lpstr>
      <vt:lpstr>Industry disruption is driving an urgency to change</vt:lpstr>
      <vt:lpstr>If banking is a technology, is this the bank we need today?</vt:lpstr>
      <vt:lpstr>Building a technology strategy for the future</vt:lpstr>
      <vt:lpstr>Value points in the Cloud Computing spectrum</vt:lpstr>
      <vt:lpstr>PowerPoint Presentation</vt:lpstr>
      <vt:lpstr>Redy – Enabling communities to retain capital </vt:lpstr>
      <vt:lpstr>Redy - video</vt:lpstr>
      <vt:lpstr>Building capability at start-up speed</vt:lpstr>
      <vt:lpstr>Your digital kitchen to compose and code  IBM provides an instant “enterprise start up zone” </vt:lpstr>
      <vt:lpstr>Redy – Extending the reach with Bluemix and API Manager How we implemented</vt:lpstr>
      <vt:lpstr>Innovation at the speed of a start-up at Bendigo Bank</vt:lpstr>
      <vt:lpstr>Cloud native developers have created a paradigm shift Disrupt or be disrupted </vt:lpstr>
      <vt:lpstr>What advice would I give to others?</vt:lpstr>
      <vt:lpstr>Innovation is the new currency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Seize the Moment</dc:title>
  <dc:creator>lisanobl</dc:creator>
  <cp:lastModifiedBy>ADMINIBM</cp:lastModifiedBy>
  <cp:revision>141</cp:revision>
  <dcterms:modified xsi:type="dcterms:W3CDTF">2015-10-12T06:49:28Z</dcterms:modified>
</cp:coreProperties>
</file>