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43" r:id="rId1"/>
  </p:sldMasterIdLst>
  <p:notesMasterIdLst>
    <p:notesMasterId r:id="rId16"/>
  </p:notesMasterIdLst>
  <p:handoutMasterIdLst>
    <p:handoutMasterId r:id="rId17"/>
  </p:handoutMasterIdLst>
  <p:sldIdLst>
    <p:sldId id="590" r:id="rId2"/>
    <p:sldId id="666" r:id="rId3"/>
    <p:sldId id="730" r:id="rId4"/>
    <p:sldId id="678" r:id="rId5"/>
    <p:sldId id="679" r:id="rId6"/>
    <p:sldId id="682" r:id="rId7"/>
    <p:sldId id="681" r:id="rId8"/>
    <p:sldId id="731" r:id="rId9"/>
    <p:sldId id="732" r:id="rId10"/>
    <p:sldId id="728" r:id="rId11"/>
    <p:sldId id="729" r:id="rId12"/>
    <p:sldId id="711" r:id="rId13"/>
    <p:sldId id="712" r:id="rId14"/>
    <p:sldId id="713" r:id="rId15"/>
  </p:sldIdLst>
  <p:sldSz cx="9144000" cy="6858000" type="screen4x3"/>
  <p:notesSz cx="7010400" cy="92964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xmlns="">
        <p15:guide id="1" orient="horz" pos="962">
          <p15:clr>
            <a:srgbClr val="A4A3A4"/>
          </p15:clr>
        </p15:guide>
        <p15:guide id="2" orient="horz" pos="4101">
          <p15:clr>
            <a:srgbClr val="A4A3A4"/>
          </p15:clr>
        </p15:guide>
        <p15:guide id="3" orient="horz" pos="4319">
          <p15:clr>
            <a:srgbClr val="A4A3A4"/>
          </p15:clr>
        </p15:guide>
        <p15:guide id="4" pos="328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y Love" initials="pll" lastIdx="46" clrIdx="0"/>
  <p:cmAuthor id="1" name="Christine Bakke-O'Neill" initials="" lastIdx="0" clrIdx="1"/>
  <p:cmAuthor id="2" name="Judith"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66A0"/>
    <a:srgbClr val="FFFFFF"/>
    <a:srgbClr val="17AF4B"/>
    <a:srgbClr val="FF4F0C"/>
    <a:srgbClr val="CE311E"/>
    <a:srgbClr val="0086A3"/>
    <a:srgbClr val="7F7E7E"/>
    <a:srgbClr val="00B2DA"/>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47" autoAdjust="0"/>
    <p:restoredTop sz="90282" autoAdjust="0"/>
  </p:normalViewPr>
  <p:slideViewPr>
    <p:cSldViewPr snapToGrid="0" snapToObjects="1">
      <p:cViewPr varScale="1">
        <p:scale>
          <a:sx n="66" d="100"/>
          <a:sy n="66" d="100"/>
        </p:scale>
        <p:origin x="-1363" y="-82"/>
      </p:cViewPr>
      <p:guideLst>
        <p:guide orient="horz" pos="962"/>
        <p:guide orient="horz" pos="4101"/>
        <p:guide orient="horz" pos="4319"/>
        <p:guide pos="3288"/>
      </p:guideLst>
    </p:cSldViewPr>
  </p:slideViewPr>
  <p:outlineViewPr>
    <p:cViewPr>
      <p:scale>
        <a:sx n="33" d="100"/>
        <a:sy n="33" d="100"/>
      </p:scale>
      <p:origin x="0" y="-20688"/>
    </p:cViewPr>
  </p:outlineViewPr>
  <p:notesTextViewPr>
    <p:cViewPr>
      <p:scale>
        <a:sx n="3" d="2"/>
        <a:sy n="3" d="2"/>
      </p:scale>
      <p:origin x="0" y="0"/>
    </p:cViewPr>
  </p:notesTextViewPr>
  <p:sorterViewPr>
    <p:cViewPr>
      <p:scale>
        <a:sx n="100" d="100"/>
        <a:sy n="100" d="100"/>
      </p:scale>
      <p:origin x="0" y="-882"/>
    </p:cViewPr>
  </p:sorterViewPr>
  <p:notesViewPr>
    <p:cSldViewPr snapToGrid="0" snapToObjects="1">
      <p:cViewPr varScale="1">
        <p:scale>
          <a:sx n="85" d="100"/>
          <a:sy n="85" d="100"/>
        </p:scale>
        <p:origin x="-373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27047A6E-13A4-4CD0-950E-93D8344DC039}" type="datetime1">
              <a:rPr lang="en-AU"/>
              <a:pPr>
                <a:defRPr/>
              </a:pPr>
              <a:t>10/03/2015</a:t>
            </a:fld>
            <a:endParaRPr lang="en-US" dirty="0"/>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eaLnBrk="0" hangingPunct="0">
              <a:defRPr sz="1200" dirty="0">
                <a:latin typeface="Arial" charset="0"/>
                <a:ea typeface="ＭＳ Ｐゴシック" pitchFamily="34"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3329685F-8009-4A85-8757-137DF3DA671A}" type="slidenum">
              <a:rPr lang="en-US"/>
              <a:pPr>
                <a:defRPr/>
              </a:pPr>
              <a:t>‹#›</a:t>
            </a:fld>
            <a:endParaRPr lang="en-US" dirty="0"/>
          </a:p>
        </p:txBody>
      </p:sp>
    </p:spTree>
    <p:extLst>
      <p:ext uri="{BB962C8B-B14F-4D97-AF65-F5344CB8AC3E}">
        <p14:creationId xmlns:p14="http://schemas.microsoft.com/office/powerpoint/2010/main" xmlns="" val="26285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BA426AEC-8F8E-4FE9-865C-55D6DE66011D}" type="datetime1">
              <a:rPr lang="en-AU"/>
              <a:pPr>
                <a:defRPr/>
              </a:pPr>
              <a:t>10/03/2015</a:t>
            </a:fld>
            <a:endParaRPr lang="en-AU"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dirty="0">
                <a:latin typeface="Arial" charset="0"/>
                <a:ea typeface="ＭＳ Ｐゴシック" pitchFamily="34" charset="-128"/>
                <a:cs typeface="+mn-cs"/>
              </a:defRPr>
            </a:lvl1pPr>
          </a:lstStyle>
          <a:p>
            <a:pPr>
              <a:defRPr/>
            </a:pPr>
            <a:endParaRPr lang="en-AU"/>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34" charset="-128"/>
                <a:cs typeface="+mn-cs"/>
              </a:defRPr>
            </a:lvl1pPr>
          </a:lstStyle>
          <a:p>
            <a:pPr>
              <a:defRPr/>
            </a:pPr>
            <a:fld id="{2F3F871C-3396-4755-BBA5-FC2F12A3F12E}" type="slidenum">
              <a:rPr lang="en-US"/>
              <a:pPr>
                <a:defRPr/>
              </a:pPr>
              <a:t>‹#›</a:t>
            </a:fld>
            <a:endParaRPr lang="en-US" dirty="0"/>
          </a:p>
        </p:txBody>
      </p:sp>
    </p:spTree>
    <p:extLst>
      <p:ext uri="{BB962C8B-B14F-4D97-AF65-F5344CB8AC3E}">
        <p14:creationId xmlns:p14="http://schemas.microsoft.com/office/powerpoint/2010/main" xmlns="" val="2880313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p:txBody>
          <a:bodyPr/>
          <a:lstStyle/>
          <a:p>
            <a:pPr>
              <a:defRPr/>
            </a:pPr>
            <a:fld id="{C60CEC4E-5A1B-48C7-9B18-D723D48FD4E3}" type="slidenum">
              <a:rPr lang="en-US" smtClean="0">
                <a:ea typeface="MS PGothic" pitchFamily="34" charset="-128"/>
              </a:rPr>
              <a:pPr>
                <a:defRPr/>
              </a:pPr>
              <a:t>1</a:t>
            </a:fld>
            <a:endParaRPr lang="en-US" dirty="0" smtClean="0">
              <a:ea typeface="MS PGothic"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xmlns="" val="178311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10</a:t>
            </a:fld>
            <a:endParaRPr lang="en-US" altLang="en-US"/>
          </a:p>
        </p:txBody>
      </p:sp>
      <p:sp>
        <p:nvSpPr>
          <p:cNvPr id="8195" name="Rectangle 1"/>
          <p:cNvSpPr>
            <a:spLocks noGrp="1" noRot="1" noChangeAspect="1" noChangeArrowheads="1" noTextEdit="1"/>
          </p:cNvSpPr>
          <p:nvPr>
            <p:ph type="sldImg"/>
          </p:nvPr>
        </p:nvSpPr>
        <p:spPr>
          <a:xfrm>
            <a:off x="1173163" y="360795"/>
            <a:ext cx="4637087" cy="3476625"/>
          </a:xfrm>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7" name="Text Box 3"/>
          <p:cNvSpPr>
            <a:spLocks noGrp="1" noChangeArrowheads="1"/>
          </p:cNvSpPr>
          <p:nvPr>
            <p:ph type="body" idx="1"/>
          </p:nvPr>
        </p:nvSpPr>
        <p:spPr>
          <a:xfrm>
            <a:off x="401445" y="3886209"/>
            <a:ext cx="6144322" cy="4926013"/>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1438"/>
              </a:spcBef>
            </a:pPr>
            <a:endParaRPr lang="en-US" altLang="en-US" sz="850" dirty="0" smtClean="0">
              <a:solidFill>
                <a:schemeClr val="tx1"/>
              </a:solidFill>
              <a:latin typeface="Arial" panose="020B0604020202020204" pitchFamily="34" charset="0"/>
              <a:ea typeface="Arial Unicode MS" panose="020B0604020202020204" pitchFamily="34" charset="-128"/>
            </a:endParaRPr>
          </a:p>
        </p:txBody>
      </p:sp>
    </p:spTree>
    <p:extLst>
      <p:ext uri="{BB962C8B-B14F-4D97-AF65-F5344CB8AC3E}">
        <p14:creationId xmlns:p14="http://schemas.microsoft.com/office/powerpoint/2010/main" xmlns="" val="119441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5D421DB-8B12-417B-9C4C-EDAC2C5C3BEA}" type="slidenum">
              <a:rPr lang="en-US" altLang="en-US"/>
              <a:pPr>
                <a:spcBef>
                  <a:spcPct val="0"/>
                </a:spcBef>
                <a:buClrTx/>
                <a:buSzPct val="45000"/>
                <a:buFontTx/>
                <a:buNone/>
              </a:pPr>
              <a:t>11</a:t>
            </a:fld>
            <a:endParaRPr lang="en-US" altLang="en-US"/>
          </a:p>
        </p:txBody>
      </p:sp>
      <p:sp>
        <p:nvSpPr>
          <p:cNvPr id="8195" name="Rectangle 1"/>
          <p:cNvSpPr>
            <a:spLocks noGrp="1" noRot="1" noChangeAspect="1" noChangeArrowheads="1" noTextEdit="1"/>
          </p:cNvSpPr>
          <p:nvPr>
            <p:ph type="sldImg"/>
          </p:nvPr>
        </p:nvSpPr>
        <p:spPr>
          <a:xfrm>
            <a:off x="1173163" y="695325"/>
            <a:ext cx="4637087" cy="3476625"/>
          </a:xfrm>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7" name="Text Box 3"/>
          <p:cNvSpPr>
            <a:spLocks noGrp="1" noChangeArrowheads="1"/>
          </p:cNvSpPr>
          <p:nvPr>
            <p:ph type="body" idx="1"/>
          </p:nvPr>
        </p:nvSpPr>
        <p:spPr>
          <a:xfrm>
            <a:off x="423746" y="4343400"/>
            <a:ext cx="6155473" cy="4926013"/>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600"/>
              </a:spcBef>
            </a:pPr>
            <a:endParaRPr lang="en-US" altLang="en-US" sz="1050" dirty="0">
              <a:latin typeface="Arial" panose="020B0604020202020204" pitchFamily="34" charset="0"/>
              <a:ea typeface="Arial Unicode MS" panose="020B0604020202020204" pitchFamily="34" charset="-128"/>
            </a:endParaRPr>
          </a:p>
        </p:txBody>
      </p:sp>
    </p:spTree>
    <p:extLst>
      <p:ext uri="{BB962C8B-B14F-4D97-AF65-F5344CB8AC3E}">
        <p14:creationId xmlns:p14="http://schemas.microsoft.com/office/powerpoint/2010/main" xmlns="" val="341428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lIns="95939" tIns="47969" rIns="95939" bIns="47969"/>
          <a:lstStyle/>
          <a:p>
            <a:endParaRPr lang="en-US" dirty="0" smtClean="0">
              <a:latin typeface="Arial" charset="0"/>
              <a:cs typeface="Arial" charset="0"/>
            </a:endParaRPr>
          </a:p>
        </p:txBody>
      </p:sp>
      <p:sp>
        <p:nvSpPr>
          <p:cNvPr id="552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5939" tIns="47969" rIns="95939" bIns="47969" anchor="b"/>
          <a:lstStyle/>
          <a:p>
            <a:pPr algn="r" defTabSz="958850"/>
            <a:fld id="{74276DEE-E120-4BF0-A640-A9F2F7730450}" type="slidenum">
              <a:rPr lang="en-US" sz="1300"/>
              <a:pPr algn="r" defTabSz="958850"/>
              <a:t>12</a:t>
            </a:fld>
            <a:endParaRPr lang="en-US" sz="1300"/>
          </a:p>
        </p:txBody>
      </p:sp>
    </p:spTree>
    <p:extLst>
      <p:ext uri="{BB962C8B-B14F-4D97-AF65-F5344CB8AC3E}">
        <p14:creationId xmlns:p14="http://schemas.microsoft.com/office/powerpoint/2010/main" xmlns="" val="123554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3F871C-3396-4755-BBA5-FC2F12A3F12E}" type="slidenum">
              <a:rPr lang="en-US" smtClean="0"/>
              <a:pPr>
                <a:defRPr/>
              </a:pPr>
              <a:t>13</a:t>
            </a:fld>
            <a:endParaRPr lang="en-US" dirty="0"/>
          </a:p>
        </p:txBody>
      </p:sp>
    </p:spTree>
    <p:extLst>
      <p:ext uri="{BB962C8B-B14F-4D97-AF65-F5344CB8AC3E}">
        <p14:creationId xmlns:p14="http://schemas.microsoft.com/office/powerpoint/2010/main" xmlns="" val="314772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3F871C-3396-4755-BBA5-FC2F12A3F12E}" type="slidenum">
              <a:rPr lang="en-US" smtClean="0"/>
              <a:pPr>
                <a:defRPr/>
              </a:pPr>
              <a:t>14</a:t>
            </a:fld>
            <a:endParaRPr lang="en-US" dirty="0"/>
          </a:p>
        </p:txBody>
      </p:sp>
    </p:spTree>
    <p:extLst>
      <p:ext uri="{BB962C8B-B14F-4D97-AF65-F5344CB8AC3E}">
        <p14:creationId xmlns:p14="http://schemas.microsoft.com/office/powerpoint/2010/main" xmlns="" val="392440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xfrm>
            <a:off x="701675" y="4416425"/>
            <a:ext cx="5607050" cy="4413250"/>
          </a:xfrm>
          <a:noFill/>
          <a:ln/>
        </p:spPr>
        <p:txBody>
          <a:bodyPr/>
          <a:lstStyle/>
          <a:p>
            <a:pPr>
              <a:spcBef>
                <a:spcPts val="600"/>
              </a:spcBef>
            </a:pPr>
            <a:endParaRPr lang="en-US" sz="1050"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4C642AA-254E-448C-B886-4AC634236BE1}" type="slidenum">
              <a:rPr lang="en-US" smtClean="0"/>
              <a:pPr>
                <a:defRPr/>
              </a:pPr>
              <a:t>2</a:t>
            </a:fld>
            <a:endParaRPr lang="en-US" dirty="0"/>
          </a:p>
        </p:txBody>
      </p:sp>
    </p:spTree>
    <p:extLst>
      <p:ext uri="{BB962C8B-B14F-4D97-AF65-F5344CB8AC3E}">
        <p14:creationId xmlns:p14="http://schemas.microsoft.com/office/powerpoint/2010/main" xmlns="" val="102481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3F871C-3396-4755-BBA5-FC2F12A3F12E}" type="slidenum">
              <a:rPr lang="en-US" smtClean="0"/>
              <a:pPr>
                <a:defRPr/>
              </a:pPr>
              <a:t>3</a:t>
            </a:fld>
            <a:endParaRPr lang="en-US" dirty="0"/>
          </a:p>
        </p:txBody>
      </p:sp>
    </p:spTree>
    <p:extLst>
      <p:ext uri="{BB962C8B-B14F-4D97-AF65-F5344CB8AC3E}">
        <p14:creationId xmlns:p14="http://schemas.microsoft.com/office/powerpoint/2010/main" xmlns="" val="303203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00"/>
              </a:spcBef>
            </a:pPr>
            <a:endParaRPr lang="en-US" altLang="en-US" dirty="0" smtClean="0">
              <a:latin typeface="Arial" charset="0"/>
              <a:cs typeface="Arial" charset="0"/>
            </a:endParaRPr>
          </a:p>
        </p:txBody>
      </p:sp>
      <p:sp>
        <p:nvSpPr>
          <p:cNvPr id="20484" name="Slide Number Placeholder 3"/>
          <p:cNvSpPr txBox="1">
            <a:spLocks noGrp="1"/>
          </p:cNvSpPr>
          <p:nvPr/>
        </p:nvSpPr>
        <p:spPr bwMode="auto">
          <a:xfrm>
            <a:off x="3898412" y="9408670"/>
            <a:ext cx="2983430" cy="495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B8721691-1375-46C1-A021-0885D02C94F6}" type="slidenum">
              <a:rPr lang="en-US" altLang="en-US" sz="1200">
                <a:cs typeface="Arial" charset="0"/>
              </a:rPr>
              <a:pPr algn="r" eaLnBrk="1" hangingPunct="1"/>
              <a:t>4</a:t>
            </a:fld>
            <a:endParaRPr lang="en-US" altLang="en-US" sz="1200" dirty="0">
              <a:cs typeface="Arial" charset="0"/>
            </a:endParaRPr>
          </a:p>
        </p:txBody>
      </p:sp>
    </p:spTree>
    <p:extLst>
      <p:ext uri="{BB962C8B-B14F-4D97-AF65-F5344CB8AC3E}">
        <p14:creationId xmlns:p14="http://schemas.microsoft.com/office/powerpoint/2010/main" xmlns="" val="294144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charset="0"/>
              <a:cs typeface="Arial"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C7FA405B-371E-4ED1-AC1A-1DD313651CEA}" type="slidenum">
              <a:rPr lang="en-US"/>
              <a:pPr/>
              <a:t>5</a:t>
            </a:fld>
            <a:endParaRPr lang="en-US" dirty="0"/>
          </a:p>
        </p:txBody>
      </p:sp>
    </p:spTree>
    <p:extLst>
      <p:ext uri="{BB962C8B-B14F-4D97-AF65-F5344CB8AC3E}">
        <p14:creationId xmlns:p14="http://schemas.microsoft.com/office/powerpoint/2010/main" xmlns="" val="104733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973138" y="742950"/>
            <a:ext cx="4903787" cy="3679825"/>
          </a:xfrm>
          <a:ln/>
        </p:spPr>
      </p:sp>
      <p:sp>
        <p:nvSpPr>
          <p:cNvPr id="25602" name="Notes Placeholder 2"/>
          <p:cNvSpPr>
            <a:spLocks noGrp="1"/>
          </p:cNvSpPr>
          <p:nvPr>
            <p:ph type="body" idx="1"/>
          </p:nvPr>
        </p:nvSpPr>
        <p:spPr>
          <a:xfrm>
            <a:off x="688964" y="4706027"/>
            <a:ext cx="5474298" cy="4423530"/>
          </a:xfrm>
          <a:noFill/>
          <a:ln/>
        </p:spPr>
        <p:txBody>
          <a:bodyPr lIns="90000" tIns="46800" rIns="90000" bIns="46800"/>
          <a:lstStyle/>
          <a:p>
            <a:endParaRPr lang="en-US" altLang="en-US" dirty="0" smtClean="0">
              <a:latin typeface="Arial" charset="0"/>
              <a:cs typeface="Arial" charset="0"/>
            </a:endParaRPr>
          </a:p>
        </p:txBody>
      </p:sp>
      <p:sp>
        <p:nvSpPr>
          <p:cNvPr id="25603" name="Slide Number Placeholder 3"/>
          <p:cNvSpPr txBox="1">
            <a:spLocks noGrp="1"/>
          </p:cNvSpPr>
          <p:nvPr/>
        </p:nvSpPr>
        <p:spPr bwMode="auto">
          <a:xfrm>
            <a:off x="3985701" y="9564298"/>
            <a:ext cx="3048897" cy="505788"/>
          </a:xfrm>
          <a:prstGeom prst="rect">
            <a:avLst/>
          </a:prstGeom>
          <a:noFill/>
          <a:ln w="9525">
            <a:noFill/>
            <a:miter lim="800000"/>
            <a:headEnd/>
            <a:tailEnd/>
          </a:ln>
        </p:spPr>
        <p:txBody>
          <a:bodyPr lIns="93123" tIns="46562" rIns="93123" bIns="46562" anchor="b"/>
          <a:lstStyle/>
          <a:p>
            <a:pPr algn="r">
              <a:buClr>
                <a:srgbClr val="000000"/>
              </a:buClr>
              <a:buSzPct val="100000"/>
              <a:buFont typeface="Times New Roman" pitchFamily="18" charset="0"/>
              <a:buNone/>
            </a:pPr>
            <a:fld id="{7490F8D1-616A-4574-A8D0-96BE0B424AA7}" type="slidenum">
              <a:rPr lang="en-US" altLang="en-US" sz="1200">
                <a:solidFill>
                  <a:schemeClr val="hlink"/>
                </a:solidFill>
              </a:rPr>
              <a:pPr algn="r">
                <a:buClr>
                  <a:srgbClr val="000000"/>
                </a:buClr>
                <a:buSzPct val="100000"/>
                <a:buFont typeface="Times New Roman" pitchFamily="18" charset="0"/>
                <a:buNone/>
              </a:pPr>
              <a:t>6</a:t>
            </a:fld>
            <a:endParaRPr lang="en-US" altLang="en-US" sz="1200">
              <a:solidFill>
                <a:schemeClr val="hlink"/>
              </a:solidFill>
            </a:endParaRPr>
          </a:p>
        </p:txBody>
      </p:sp>
    </p:spTree>
    <p:extLst>
      <p:ext uri="{BB962C8B-B14F-4D97-AF65-F5344CB8AC3E}">
        <p14:creationId xmlns:p14="http://schemas.microsoft.com/office/powerpoint/2010/main" xmlns="" val="367532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charset="0"/>
              <a:cs typeface="Arial"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86E11AC-1F18-4609-B931-ED38D7BD0E46}" type="slidenum">
              <a:rPr lang="en-US">
                <a:solidFill>
                  <a:srgbClr val="1F497D"/>
                </a:solidFill>
              </a:rPr>
              <a:pPr/>
              <a:t>7</a:t>
            </a:fld>
            <a:endParaRPr lang="en-US" dirty="0">
              <a:solidFill>
                <a:srgbClr val="1F497D"/>
              </a:solidFill>
            </a:endParaRPr>
          </a:p>
        </p:txBody>
      </p:sp>
    </p:spTree>
    <p:extLst>
      <p:ext uri="{BB962C8B-B14F-4D97-AF65-F5344CB8AC3E}">
        <p14:creationId xmlns:p14="http://schemas.microsoft.com/office/powerpoint/2010/main" xmlns="" val="178072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973138" y="742950"/>
            <a:ext cx="4903787" cy="3679825"/>
          </a:xfrm>
          <a:ln/>
        </p:spPr>
      </p:sp>
      <p:sp>
        <p:nvSpPr>
          <p:cNvPr id="27650" name="Notes Placeholder 2"/>
          <p:cNvSpPr>
            <a:spLocks noGrp="1"/>
          </p:cNvSpPr>
          <p:nvPr>
            <p:ph type="body" idx="1"/>
          </p:nvPr>
        </p:nvSpPr>
        <p:spPr>
          <a:xfrm>
            <a:off x="688964" y="4706027"/>
            <a:ext cx="5474298" cy="4423530"/>
          </a:xfrm>
          <a:noFill/>
          <a:ln/>
        </p:spPr>
        <p:txBody>
          <a:bodyPr lIns="90000" tIns="46800" rIns="90000" bIns="46800"/>
          <a:lstStyle/>
          <a:p>
            <a:endParaRPr lang="en-US" dirty="0" smtClean="0">
              <a:latin typeface="Arial" charset="0"/>
              <a:cs typeface="Arial" charset="0"/>
            </a:endParaRPr>
          </a:p>
        </p:txBody>
      </p:sp>
      <p:sp>
        <p:nvSpPr>
          <p:cNvPr id="27651" name="Slide Number Placeholder 3"/>
          <p:cNvSpPr txBox="1">
            <a:spLocks noGrp="1"/>
          </p:cNvSpPr>
          <p:nvPr/>
        </p:nvSpPr>
        <p:spPr bwMode="auto">
          <a:xfrm>
            <a:off x="3898412" y="9410362"/>
            <a:ext cx="2983430" cy="493947"/>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520D0ACD-DA49-402D-B993-A4AC0BA5F9DF}" type="slidenum">
              <a:rPr lang="en-US" sz="1200">
                <a:solidFill>
                  <a:srgbClr val="FF0000"/>
                </a:solidFill>
                <a:ea typeface="MS Gothic" pitchFamily="49" charset="-128"/>
              </a:rPr>
              <a:pPr algn="r" eaLnBrk="0" hangingPunct="0">
                <a:buClr>
                  <a:srgbClr val="000000"/>
                </a:buClr>
                <a:buSzPct val="100000"/>
                <a:buFont typeface="Times New Roman" pitchFamily="18" charset="0"/>
                <a:buNone/>
              </a:pPr>
              <a:t>8</a:t>
            </a:fld>
            <a:endParaRPr lang="en-US" sz="1200">
              <a:solidFill>
                <a:srgbClr val="FF0000"/>
              </a:solidFill>
              <a:ea typeface="MS Gothic" pitchFamily="49" charset="-128"/>
            </a:endParaRPr>
          </a:p>
        </p:txBody>
      </p:sp>
    </p:spTree>
    <p:extLst>
      <p:ext uri="{BB962C8B-B14F-4D97-AF65-F5344CB8AC3E}">
        <p14:creationId xmlns:p14="http://schemas.microsoft.com/office/powerpoint/2010/main" xmlns="" val="221830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16066"/>
            <a:ext cx="5607050" cy="4393035"/>
          </a:xfrm>
        </p:spPr>
        <p:txBody>
          <a:bodyPr/>
          <a:lstStyle/>
          <a:p>
            <a:pPr>
              <a:spcBef>
                <a:spcPts val="600"/>
              </a:spcBef>
            </a:pPr>
            <a:endParaRPr lang="en-US" baseline="0" dirty="0" smtClean="0"/>
          </a:p>
        </p:txBody>
      </p:sp>
      <p:sp>
        <p:nvSpPr>
          <p:cNvPr id="4" name="Slide Number Placeholder 3"/>
          <p:cNvSpPr>
            <a:spLocks noGrp="1"/>
          </p:cNvSpPr>
          <p:nvPr>
            <p:ph type="sldNum" sz="quarter" idx="10"/>
          </p:nvPr>
        </p:nvSpPr>
        <p:spPr/>
        <p:txBody>
          <a:bodyPr/>
          <a:lstStyle/>
          <a:p>
            <a:pPr>
              <a:defRPr/>
            </a:pPr>
            <a:fld id="{2F3F871C-3396-4755-BBA5-FC2F12A3F12E}" type="slidenum">
              <a:rPr lang="en-US" smtClean="0"/>
              <a:pPr>
                <a:defRPr/>
              </a:pPr>
              <a:t>9</a:t>
            </a:fld>
            <a:endParaRPr lang="en-US" dirty="0"/>
          </a:p>
        </p:txBody>
      </p:sp>
    </p:spTree>
    <p:extLst>
      <p:ext uri="{BB962C8B-B14F-4D97-AF65-F5344CB8AC3E}">
        <p14:creationId xmlns:p14="http://schemas.microsoft.com/office/powerpoint/2010/main" xmlns="" val="4050600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7"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p:spPr>
        <p:txBody>
          <a:bodyPr lIns="130622" tIns="65311" rIns="130622" bIns="65311"/>
          <a:lstStyle/>
          <a:p>
            <a:pPr>
              <a:defRPr/>
            </a:pPr>
            <a:endParaRPr lang="en-US" dirty="0"/>
          </a:p>
        </p:txBody>
      </p:sp>
      <p:sp>
        <p:nvSpPr>
          <p:cNvPr id="8" name="TextBox 13"/>
          <p:cNvSpPr txBox="1"/>
          <p:nvPr userDrawn="1"/>
        </p:nvSpPr>
        <p:spPr>
          <a:xfrm>
            <a:off x="368300" y="303213"/>
            <a:ext cx="7562850" cy="276225"/>
          </a:xfrm>
          <a:prstGeom prst="rect">
            <a:avLst/>
          </a:prstGeom>
          <a:noFill/>
        </p:spPr>
        <p:txBody>
          <a:bodyPr>
            <a:spAutoFit/>
          </a:bodyPr>
          <a:lstStyle/>
          <a:p>
            <a:pPr>
              <a:defRPr/>
            </a:pPr>
            <a:r>
              <a:rPr lang="en-US" sz="1200" b="1" dirty="0">
                <a:solidFill>
                  <a:srgbClr val="16AF19"/>
                </a:solidFill>
              </a:rPr>
              <a:t>Smarter </a:t>
            </a:r>
            <a:r>
              <a:rPr lang="en-US" sz="1200" b="1" dirty="0" smtClean="0">
                <a:solidFill>
                  <a:srgbClr val="16AF19"/>
                </a:solidFill>
              </a:rPr>
              <a:t>Social </a:t>
            </a:r>
            <a:r>
              <a:rPr lang="en-US" sz="1200" b="1" dirty="0">
                <a:solidFill>
                  <a:srgbClr val="16AF19"/>
                </a:solidFill>
              </a:rPr>
              <a:t>Programs </a:t>
            </a:r>
            <a:endParaRPr lang="en-US" sz="1200" dirty="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199071"/>
            <a:ext cx="6820958" cy="702753"/>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srcRect r="25005"/>
          <a:stretch>
            <a:fillRect/>
          </a:stretch>
        </p:blipFill>
        <p:spPr bwMode="auto">
          <a:xfrm>
            <a:off x="0" y="12700"/>
            <a:ext cx="9144000" cy="6858000"/>
          </a:xfrm>
          <a:prstGeom prst="rect">
            <a:avLst/>
          </a:prstGeom>
          <a:noFill/>
          <a:ln w="9525">
            <a:noFill/>
            <a:miter lim="800000"/>
            <a:headEnd/>
            <a:tailEnd/>
          </a:ln>
        </p:spPr>
      </p:pic>
      <p:pic>
        <p:nvPicPr>
          <p:cNvPr id="5" name="Picture 10" descr="ibm_37-01.png"/>
          <p:cNvPicPr>
            <a:picLocks noChangeAspect="1"/>
          </p:cNvPicPr>
          <p:nvPr userDrawn="1"/>
        </p:nvPicPr>
        <p:blipFill>
          <a:blip r:embed="rId3"/>
          <a:srcRect/>
          <a:stretch>
            <a:fillRect/>
          </a:stretch>
        </p:blipFill>
        <p:spPr bwMode="auto">
          <a:xfrm>
            <a:off x="5068888" y="3336925"/>
            <a:ext cx="4197350" cy="3446463"/>
          </a:xfrm>
          <a:prstGeom prst="rect">
            <a:avLst/>
          </a:prstGeom>
          <a:noFill/>
          <a:ln w="9525">
            <a:noFill/>
            <a:miter lim="800000"/>
            <a:headEnd/>
            <a:tailEnd/>
          </a:ln>
        </p:spPr>
      </p:pic>
      <p:sp>
        <p:nvSpPr>
          <p:cNvPr id="6" name="Line 7"/>
          <p:cNvSpPr>
            <a:spLocks noChangeShapeType="1"/>
          </p:cNvSpPr>
          <p:nvPr userDrawn="1"/>
        </p:nvSpPr>
        <p:spPr bwMode="auto">
          <a:xfrm>
            <a:off x="457200" y="581025"/>
            <a:ext cx="8208963" cy="0"/>
          </a:xfrm>
          <a:prstGeom prst="line">
            <a:avLst/>
          </a:prstGeom>
          <a:noFill/>
          <a:ln w="9525">
            <a:solidFill>
              <a:srgbClr val="000000"/>
            </a:solidFill>
            <a:round/>
            <a:headEnd/>
            <a:tailEnd/>
          </a:ln>
          <a:extLst/>
        </p:spPr>
        <p:txBody>
          <a:bodyPr lIns="130622" tIns="65311" rIns="130622" bIns="65311"/>
          <a:lstStyle/>
          <a:p>
            <a:pPr>
              <a:defRPr/>
            </a:pPr>
            <a:endParaRPr lang="en-US" dirty="0"/>
          </a:p>
        </p:txBody>
      </p:sp>
      <p:sp>
        <p:nvSpPr>
          <p:cNvPr id="7" name="TextBox 20"/>
          <p:cNvSpPr txBox="1">
            <a:spLocks noChangeArrowheads="1"/>
          </p:cNvSpPr>
          <p:nvPr userDrawn="1"/>
        </p:nvSpPr>
        <p:spPr bwMode="auto">
          <a:xfrm>
            <a:off x="368300" y="303213"/>
            <a:ext cx="2150613" cy="276225"/>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
        <p:nvSpPr>
          <p:cNvPr id="8" name="Rectangle 6"/>
          <p:cNvSpPr>
            <a:spLocks noChangeArrowheads="1"/>
          </p:cNvSpPr>
          <p:nvPr userDrawn="1"/>
        </p:nvSpPr>
        <p:spPr bwMode="black">
          <a:xfrm>
            <a:off x="5927725" y="6578600"/>
            <a:ext cx="3054350" cy="122238"/>
          </a:xfrm>
          <a:prstGeom prst="rect">
            <a:avLst/>
          </a:prstGeom>
          <a:noFill/>
          <a:ln>
            <a:noFill/>
          </a:ln>
          <a:extLst/>
        </p:spPr>
        <p:txBody>
          <a:bodyPr lIns="0" tIns="0" rIns="0" bIns="0" anchor="ctr">
            <a:spAutoFit/>
          </a:bodyPr>
          <a:lstStyle/>
          <a:p>
            <a:pPr algn="r">
              <a:defRPr/>
            </a:pPr>
            <a:r>
              <a:rPr lang="en-US" sz="800" dirty="0"/>
              <a:t>© 2014 IBM Corporation</a:t>
            </a:r>
            <a:endParaRPr lang="en-US" dirty="0"/>
          </a:p>
        </p:txBody>
      </p:sp>
      <p:sp>
        <p:nvSpPr>
          <p:cNvPr id="13" name="Rectangle 2"/>
          <p:cNvSpPr>
            <a:spLocks noGrp="1" noChangeAspect="1" noChangeArrowheads="1"/>
          </p:cNvSpPr>
          <p:nvPr>
            <p:ph type="ctrTitle"/>
          </p:nvPr>
        </p:nvSpPr>
        <p:spPr bwMode="auto">
          <a:xfrm>
            <a:off x="460376" y="1421342"/>
            <a:ext cx="6820958" cy="1765300"/>
          </a:xfrm>
          <a:prstGeom prst="rect">
            <a:avLst/>
          </a:prstGeom>
          <a:noFill/>
          <a:ln w="9525">
            <a:noFill/>
            <a:miter lim="800000"/>
            <a:headEnd/>
            <a:tailEnd/>
          </a:ln>
        </p:spPr>
        <p:txBody>
          <a:bodyPr anchor="b"/>
          <a:lstStyle>
            <a:lvl1pPr>
              <a:lnSpc>
                <a:spcPct val="95000"/>
              </a:lnSpc>
              <a:defRPr sz="3400" b="0">
                <a:solidFill>
                  <a:srgbClr val="000000"/>
                </a:solidFill>
                <a:latin typeface="Arial"/>
                <a:cs typeface="Arial"/>
              </a:defRPr>
            </a:lvl1pPr>
          </a:lstStyle>
          <a:p>
            <a:pPr lvl="0"/>
            <a:r>
              <a:rPr lang="en-US" noProof="0" dirty="0" smtClean="0"/>
              <a:t>Click to edit Master title style</a:t>
            </a:r>
          </a:p>
        </p:txBody>
      </p:sp>
      <p:sp>
        <p:nvSpPr>
          <p:cNvPr id="19" name="Rectangle 3"/>
          <p:cNvSpPr>
            <a:spLocks noGrp="1" noChangeArrowheads="1"/>
          </p:cNvSpPr>
          <p:nvPr>
            <p:ph type="subTitle" idx="1"/>
          </p:nvPr>
        </p:nvSpPr>
        <p:spPr bwMode="auto">
          <a:xfrm>
            <a:off x="460375" y="3293534"/>
            <a:ext cx="4787900" cy="831850"/>
          </a:xfrm>
          <a:prstGeom prst="rect">
            <a:avLst/>
          </a:prstGeom>
          <a:noFill/>
          <a:ln w="9525">
            <a:noFill/>
            <a:miter lim="800000"/>
            <a:headEnd/>
            <a:tailEnd/>
          </a:ln>
        </p:spPr>
        <p:txBody>
          <a:bodyPr/>
          <a:lstStyle>
            <a:lvl1pPr marL="0" indent="0">
              <a:buFontTx/>
              <a:buNone/>
              <a:defRPr sz="2200" b="0">
                <a:solidFill>
                  <a:srgbClr val="000000"/>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xmlns="" val="2340953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5"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dirty="0" smtClean="0"/>
              <a:t>Click to edit Master section style</a:t>
            </a:r>
            <a:endParaRPr lang="en-US" dirty="0"/>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487381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47675"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513707" y="1597026"/>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28721665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23" y="2295648"/>
            <a:ext cx="3889818"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62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6275" y="2295648"/>
            <a:ext cx="3886200" cy="3571753"/>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7"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5835412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60375" y="657225"/>
            <a:ext cx="8173900" cy="419100"/>
          </a:xfrm>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39167595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668338"/>
            <a:ext cx="8720138" cy="411162"/>
          </a:xfrm>
          <a:prstGeom prst="rect">
            <a:avLst/>
          </a:prstGeom>
        </p:spPr>
        <p:txBody>
          <a:bodyPr/>
          <a:lstStyle/>
          <a:p>
            <a:r>
              <a:rPr lang="en-US" dirty="0" smtClean="0"/>
              <a:t>Click to edit Master title style</a:t>
            </a:r>
            <a:endParaRPr lang="en-US" dirty="0"/>
          </a:p>
        </p:txBody>
      </p:sp>
      <p:sp>
        <p:nvSpPr>
          <p:cNvPr id="3" name="Rectangle 2"/>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0"/>
          <p:cNvSpPr txBox="1">
            <a:spLocks noChangeArrowheads="1"/>
          </p:cNvSpPr>
          <p:nvPr userDrawn="1"/>
        </p:nvSpPr>
        <p:spPr bwMode="auto">
          <a:xfrm>
            <a:off x="368300" y="303213"/>
            <a:ext cx="2797594" cy="27622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Social Programs</a:t>
            </a:r>
            <a:endParaRPr lang="en-US" sz="1200" kern="0" dirty="0">
              <a:solidFill>
                <a:srgbClr val="000000"/>
              </a:solidFill>
            </a:endParaRPr>
          </a:p>
        </p:txBody>
      </p:sp>
    </p:spTree>
    <p:extLst>
      <p:ext uri="{BB962C8B-B14F-4D97-AF65-F5344CB8AC3E}">
        <p14:creationId xmlns:p14="http://schemas.microsoft.com/office/powerpoint/2010/main" xmlns="" val="1006324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0375" y="714375"/>
            <a:ext cx="8173900" cy="41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0375" y="1822450"/>
            <a:ext cx="8285162" cy="4497388"/>
          </a:xfrm>
          <a:prstGeom prst="rect">
            <a:avLst/>
          </a:prstGeom>
          <a:noFill/>
          <a:ln w="9525">
            <a:noFill/>
            <a:miter lim="800000"/>
            <a:headEnd/>
            <a:tailEnd/>
          </a:ln>
        </p:spPr>
        <p:txBody>
          <a:bodyPr vert="horz" wrap="square" lIns="0"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 name="Line 7"/>
          <p:cNvSpPr>
            <a:spLocks noChangeShapeType="1"/>
          </p:cNvSpPr>
          <p:nvPr/>
        </p:nvSpPr>
        <p:spPr bwMode="auto">
          <a:xfrm>
            <a:off x="457200" y="581025"/>
            <a:ext cx="8208963" cy="0"/>
          </a:xfrm>
          <a:prstGeom prst="line">
            <a:avLst/>
          </a:prstGeom>
          <a:noFill/>
          <a:ln w="9525">
            <a:solidFill>
              <a:schemeClr val="bg2">
                <a:lumMod val="50000"/>
              </a:schemeClr>
            </a:solidFill>
            <a:round/>
            <a:headEnd/>
            <a:tailEnd/>
          </a:ln>
          <a:extLst/>
        </p:spPr>
        <p:txBody>
          <a:bodyPr lIns="130622" tIns="65311" rIns="130622" bIns="65311"/>
          <a:lstStyle/>
          <a:p>
            <a:pPr>
              <a:defRPr/>
            </a:pPr>
            <a:endParaRPr lang="en-US" dirty="0"/>
          </a:p>
        </p:txBody>
      </p:sp>
      <p:sp>
        <p:nvSpPr>
          <p:cNvPr id="13" name="Rectangle 6"/>
          <p:cNvSpPr>
            <a:spLocks noChangeArrowheads="1"/>
          </p:cNvSpPr>
          <p:nvPr/>
        </p:nvSpPr>
        <p:spPr bwMode="black">
          <a:xfrm>
            <a:off x="366713" y="6496050"/>
            <a:ext cx="3054350" cy="214313"/>
          </a:xfrm>
          <a:prstGeom prst="rect">
            <a:avLst/>
          </a:prstGeom>
          <a:noFill/>
          <a:ln>
            <a:noFill/>
          </a:ln>
          <a:extLst/>
        </p:spPr>
        <p:txBody>
          <a:bodyPr lIns="92065" tIns="46033" rIns="92065" bIns="46033">
            <a:spAutoFit/>
          </a:bodyPr>
          <a:lstStyle/>
          <a:p>
            <a:pPr defTabSz="639763">
              <a:defRPr/>
            </a:pPr>
            <a:r>
              <a:rPr lang="en-US" sz="800" dirty="0">
                <a:solidFill>
                  <a:srgbClr val="000000"/>
                </a:solidFill>
                <a:ea typeface="MS PGothic" charset="0"/>
                <a:cs typeface="MS PGothic" charset="0"/>
              </a:rPr>
              <a:t>© 2014 IBM Corporation</a:t>
            </a:r>
          </a:p>
        </p:txBody>
      </p:sp>
      <p:sp>
        <p:nvSpPr>
          <p:cNvPr id="14" name="Text Box 40"/>
          <p:cNvSpPr txBox="1">
            <a:spLocks noChangeArrowheads="1"/>
          </p:cNvSpPr>
          <p:nvPr/>
        </p:nvSpPr>
        <p:spPr bwMode="auto">
          <a:xfrm>
            <a:off x="8540750" y="6553200"/>
            <a:ext cx="409575" cy="122238"/>
          </a:xfrm>
          <a:prstGeom prst="rect">
            <a:avLst/>
          </a:prstGeom>
          <a:noFill/>
          <a:ln>
            <a:noFill/>
          </a:ln>
          <a:effectLst/>
          <a:extLst/>
        </p:spPr>
        <p:txBody>
          <a:bodyPr lIns="0" tIns="0" rIns="0" bIns="0">
            <a:spAutoFit/>
          </a:bodyPr>
          <a:lstStyle>
            <a:lvl1pPr>
              <a:defRPr>
                <a:solidFill>
                  <a:schemeClr val="tx1"/>
                </a:solidFill>
                <a:latin typeface="Arial" charset="0"/>
                <a:ea typeface="ＭＳ Ｐゴシック" charset="0"/>
              </a:defRPr>
            </a:lvl1pPr>
            <a:lvl2pPr marL="320675">
              <a:defRPr>
                <a:solidFill>
                  <a:schemeClr val="tx1"/>
                </a:solidFill>
                <a:latin typeface="Arial" charset="0"/>
                <a:ea typeface="ＭＳ Ｐゴシック" charset="0"/>
              </a:defRPr>
            </a:lvl2pPr>
            <a:lvl3pPr marL="639763">
              <a:defRPr>
                <a:solidFill>
                  <a:schemeClr val="tx1"/>
                </a:solidFill>
                <a:latin typeface="Arial" charset="0"/>
                <a:ea typeface="ＭＳ Ｐゴシック" charset="0"/>
              </a:defRPr>
            </a:lvl3pPr>
            <a:lvl4pPr marL="960438">
              <a:defRPr>
                <a:solidFill>
                  <a:schemeClr val="tx1"/>
                </a:solidFill>
                <a:latin typeface="Arial" charset="0"/>
                <a:ea typeface="ＭＳ Ｐゴシック" charset="0"/>
              </a:defRPr>
            </a:lvl4pPr>
            <a:lvl5pPr marL="1279525">
              <a:defRPr>
                <a:solidFill>
                  <a:schemeClr val="tx1"/>
                </a:solidFill>
                <a:latin typeface="Arial" charset="0"/>
                <a:ea typeface="ＭＳ Ｐゴシック" charset="0"/>
              </a:defRPr>
            </a:lvl5pPr>
            <a:lvl6pPr marL="1736725" fontAlgn="base">
              <a:spcBef>
                <a:spcPct val="0"/>
              </a:spcBef>
              <a:spcAft>
                <a:spcPct val="0"/>
              </a:spcAft>
              <a:defRPr>
                <a:solidFill>
                  <a:schemeClr val="tx1"/>
                </a:solidFill>
                <a:latin typeface="Arial" charset="0"/>
                <a:ea typeface="ＭＳ Ｐゴシック" charset="0"/>
              </a:defRPr>
            </a:lvl6pPr>
            <a:lvl7pPr marL="2193925" fontAlgn="base">
              <a:spcBef>
                <a:spcPct val="0"/>
              </a:spcBef>
              <a:spcAft>
                <a:spcPct val="0"/>
              </a:spcAft>
              <a:defRPr>
                <a:solidFill>
                  <a:schemeClr val="tx1"/>
                </a:solidFill>
                <a:latin typeface="Arial" charset="0"/>
                <a:ea typeface="ＭＳ Ｐゴシック" charset="0"/>
              </a:defRPr>
            </a:lvl7pPr>
            <a:lvl8pPr marL="2651125" fontAlgn="base">
              <a:spcBef>
                <a:spcPct val="0"/>
              </a:spcBef>
              <a:spcAft>
                <a:spcPct val="0"/>
              </a:spcAft>
              <a:defRPr>
                <a:solidFill>
                  <a:schemeClr val="tx1"/>
                </a:solidFill>
                <a:latin typeface="Arial" charset="0"/>
                <a:ea typeface="ＭＳ Ｐゴシック" charset="0"/>
              </a:defRPr>
            </a:lvl8pPr>
            <a:lvl9pPr marL="3108325" fontAlgn="base">
              <a:spcBef>
                <a:spcPct val="0"/>
              </a:spcBef>
              <a:spcAft>
                <a:spcPct val="0"/>
              </a:spcAft>
              <a:defRPr>
                <a:solidFill>
                  <a:schemeClr val="tx1"/>
                </a:solidFill>
                <a:latin typeface="Arial" charset="0"/>
                <a:ea typeface="ＭＳ Ｐゴシック" charset="0"/>
              </a:defRPr>
            </a:lvl9pPr>
          </a:lstStyle>
          <a:p>
            <a:pPr>
              <a:spcBef>
                <a:spcPct val="50000"/>
              </a:spcBef>
              <a:defRPr/>
            </a:pPr>
            <a:fld id="{F5DC53A1-ABB6-4786-B2F5-DAE26A3C7563}" type="slidenum">
              <a:rPr lang="en-US" sz="800" smtClean="0">
                <a:solidFill>
                  <a:srgbClr val="000000"/>
                </a:solidFill>
                <a:cs typeface="+mn-cs"/>
              </a:rPr>
              <a:pPr>
                <a:spcBef>
                  <a:spcPct val="50000"/>
                </a:spcBef>
                <a:defRPr/>
              </a:pPr>
              <a:t>‹#›</a:t>
            </a:fld>
            <a:endParaRPr lang="en-US" sz="800" dirty="0" smtClean="0">
              <a:solidFill>
                <a:srgbClr val="000000"/>
              </a:solidFill>
              <a:cs typeface="+mn-cs"/>
            </a:endParaRPr>
          </a:p>
        </p:txBody>
      </p:sp>
      <p:pic>
        <p:nvPicPr>
          <p:cNvPr id="1031" name="Picture 2"/>
          <p:cNvPicPr>
            <a:picLocks noChangeAspect="1"/>
          </p:cNvPicPr>
          <p:nvPr/>
        </p:nvPicPr>
        <p:blipFill>
          <a:blip r:embed="rId12"/>
          <a:srcRect/>
          <a:stretch>
            <a:fillRect/>
          </a:stretch>
        </p:blipFill>
        <p:spPr bwMode="auto">
          <a:xfrm>
            <a:off x="8102600" y="290513"/>
            <a:ext cx="563563" cy="211137"/>
          </a:xfrm>
          <a:prstGeom prst="rect">
            <a:avLst/>
          </a:prstGeom>
          <a:noFill/>
          <a:ln w="9525">
            <a:noFill/>
            <a:miter lim="800000"/>
            <a:headEnd/>
            <a:tailEnd/>
          </a:ln>
        </p:spPr>
      </p:pic>
      <p:sp>
        <p:nvSpPr>
          <p:cNvPr id="16" name="TextBox 15"/>
          <p:cNvSpPr txBox="1"/>
          <p:nvPr/>
        </p:nvSpPr>
        <p:spPr>
          <a:xfrm>
            <a:off x="368300" y="303213"/>
            <a:ext cx="7562850" cy="276225"/>
          </a:xfrm>
          <a:prstGeom prst="rect">
            <a:avLst/>
          </a:prstGeom>
          <a:noFill/>
        </p:spPr>
        <p:txBody>
          <a:bodyPr>
            <a:spAutoFit/>
          </a:bodyPr>
          <a:lstStyle/>
          <a:p>
            <a:pPr>
              <a:defRPr/>
            </a:pPr>
            <a:r>
              <a:rPr lang="en-US" sz="1200" b="1" dirty="0">
                <a:solidFill>
                  <a:srgbClr val="16AF19"/>
                </a:solidFill>
              </a:rPr>
              <a:t>Smarter Care and Social Programs </a:t>
            </a:r>
            <a:r>
              <a:rPr lang="en-US" sz="1200" dirty="0">
                <a:solidFill>
                  <a:srgbClr val="000000"/>
                </a:solidFill>
              </a:rPr>
              <a:t>Care Analytics</a:t>
            </a:r>
          </a:p>
        </p:txBody>
      </p:sp>
      <p:sp>
        <p:nvSpPr>
          <p:cNvPr id="9" name="Rectangle 8"/>
          <p:cNvSpPr/>
          <p:nvPr/>
        </p:nvSpPr>
        <p:spPr bwMode="auto">
          <a:xfrm>
            <a:off x="2990850" y="304800"/>
            <a:ext cx="1400175" cy="2571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049" r:id="rId1"/>
    <p:sldLayoutId id="2147484048" r:id="rId2"/>
    <p:sldLayoutId id="2147484053" r:id="rId3"/>
    <p:sldLayoutId id="2147484054" r:id="rId4"/>
    <p:sldLayoutId id="2147484055" r:id="rId5"/>
    <p:sldLayoutId id="2147484056" r:id="rId6"/>
    <p:sldLayoutId id="2147484050" r:id="rId7"/>
    <p:sldLayoutId id="2147484047" r:id="rId8"/>
    <p:sldLayoutId id="2147484052" r:id="rId9"/>
    <p:sldLayoutId id="214748405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p:titleStyle>
    <p:bodyStyle>
      <a:lvl1pPr marL="171450" indent="-171450" algn="l" rtl="0" eaLnBrk="0" fontAlgn="base" hangingPunct="0">
        <a:spcBef>
          <a:spcPct val="20000"/>
        </a:spcBef>
        <a:spcAft>
          <a:spcPct val="0"/>
        </a:spcAft>
        <a:buClr>
          <a:schemeClr val="tx1"/>
        </a:buClr>
        <a:buFont typeface="Arial" charset="0"/>
        <a:buChar char="•"/>
        <a:defRPr sz="2000">
          <a:solidFill>
            <a:schemeClr val="tx1"/>
          </a:solidFill>
          <a:latin typeface="+mn-lt"/>
          <a:ea typeface="+mn-ea"/>
          <a:cs typeface="+mn-cs"/>
        </a:defRPr>
      </a:lvl1pPr>
      <a:lvl2pPr marL="457200" indent="-171450" algn="l" rtl="0" eaLnBrk="0" fontAlgn="base" hangingPunct="0">
        <a:spcBef>
          <a:spcPct val="20000"/>
        </a:spcBef>
        <a:spcAft>
          <a:spcPct val="0"/>
        </a:spcAft>
        <a:buClr>
          <a:schemeClr val="tx1"/>
        </a:buClr>
        <a:buFont typeface="Arial" charset="0"/>
        <a:buChar char="–"/>
        <a:defRPr>
          <a:solidFill>
            <a:schemeClr val="tx1"/>
          </a:solidFill>
          <a:latin typeface="+mn-lt"/>
          <a:cs typeface="+mn-cs"/>
        </a:defRPr>
      </a:lvl2pPr>
      <a:lvl3pPr marL="685800" indent="-114300" algn="l" rtl="0" eaLnBrk="0" fontAlgn="base" hangingPunct="0">
        <a:spcBef>
          <a:spcPct val="20000"/>
        </a:spcBef>
        <a:spcAft>
          <a:spcPct val="0"/>
        </a:spcAft>
        <a:buClr>
          <a:schemeClr val="tx1"/>
        </a:buClr>
        <a:buChar char="•"/>
        <a:defRPr sz="1600">
          <a:solidFill>
            <a:schemeClr val="tx1"/>
          </a:solidFill>
          <a:latin typeface="+mn-lt"/>
          <a:cs typeface="+mn-cs"/>
        </a:defRPr>
      </a:lvl3pPr>
      <a:lvl4pPr marL="971550" indent="-171450" algn="l" rtl="0" eaLnBrk="0" fontAlgn="base" hangingPunct="0">
        <a:spcBef>
          <a:spcPct val="20000"/>
        </a:spcBef>
        <a:spcAft>
          <a:spcPct val="0"/>
        </a:spcAft>
        <a:buClr>
          <a:schemeClr val="tx1"/>
        </a:buClr>
        <a:buChar char="–"/>
        <a:defRPr sz="1600">
          <a:solidFill>
            <a:schemeClr val="tx1"/>
          </a:solidFill>
          <a:latin typeface="+mn-lt"/>
          <a:cs typeface="+mn-cs"/>
        </a:defRPr>
      </a:lvl4pPr>
      <a:lvl5pPr marL="1257300" indent="-171450" algn="l" rtl="0" eaLnBrk="0" fontAlgn="base" hangingPunct="0">
        <a:spcBef>
          <a:spcPct val="20000"/>
        </a:spcBef>
        <a:spcAft>
          <a:spcPct val="0"/>
        </a:spcAft>
        <a:buClr>
          <a:schemeClr val="tx1"/>
        </a:buClr>
        <a:buChar char="»"/>
        <a:defRPr sz="1600">
          <a:solidFill>
            <a:schemeClr val="tx1"/>
          </a:solidFill>
          <a:latin typeface="+mn-lt"/>
          <a:cs typeface="+mn-cs"/>
        </a:defRPr>
      </a:lvl5pPr>
      <a:lvl6pPr marL="1714500" indent="-171450" algn="l" rtl="0" fontAlgn="base">
        <a:spcBef>
          <a:spcPct val="20000"/>
        </a:spcBef>
        <a:spcAft>
          <a:spcPct val="0"/>
        </a:spcAft>
        <a:buClr>
          <a:schemeClr val="tx1"/>
        </a:buClr>
        <a:buChar char="»"/>
        <a:defRPr sz="1600">
          <a:solidFill>
            <a:schemeClr val="tx1"/>
          </a:solidFill>
          <a:latin typeface="+mn-lt"/>
          <a:cs typeface="+mn-cs"/>
        </a:defRPr>
      </a:lvl6pPr>
      <a:lvl7pPr marL="2171700" indent="-171450" algn="l" rtl="0" fontAlgn="base">
        <a:spcBef>
          <a:spcPct val="20000"/>
        </a:spcBef>
        <a:spcAft>
          <a:spcPct val="0"/>
        </a:spcAft>
        <a:buClr>
          <a:schemeClr val="tx1"/>
        </a:buClr>
        <a:buChar char="»"/>
        <a:defRPr sz="1600">
          <a:solidFill>
            <a:schemeClr val="tx1"/>
          </a:solidFill>
          <a:latin typeface="+mn-lt"/>
          <a:cs typeface="+mn-cs"/>
        </a:defRPr>
      </a:lvl7pPr>
      <a:lvl8pPr marL="2628900" indent="-171450" algn="l" rtl="0" fontAlgn="base">
        <a:spcBef>
          <a:spcPct val="20000"/>
        </a:spcBef>
        <a:spcAft>
          <a:spcPct val="0"/>
        </a:spcAft>
        <a:buClr>
          <a:schemeClr val="tx1"/>
        </a:buClr>
        <a:buChar char="»"/>
        <a:defRPr sz="1600">
          <a:solidFill>
            <a:schemeClr val="tx1"/>
          </a:solidFill>
          <a:latin typeface="+mn-lt"/>
          <a:cs typeface="+mn-cs"/>
        </a:defRPr>
      </a:lvl8pPr>
      <a:lvl9pPr marL="3086100" indent="-17145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www-03.ibm.com/software/products/en/child-welfare" TargetMode="External"/><Relationship Id="rId5" Type="http://schemas.openxmlformats.org/officeDocument/2006/relationships/hyperlink" Target="mailto:jmann@us.ibm.com"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ibm.com/legal/copytrad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01.ibm.com/software/city-operations/curam-research-institute/index.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008717"/>
            <a:ext cx="6443932" cy="831850"/>
          </a:xfrm>
        </p:spPr>
        <p:txBody>
          <a:bodyPr/>
          <a:lstStyle/>
          <a:p>
            <a:r>
              <a:rPr lang="en-US" sz="2400" dirty="0" smtClean="0">
                <a:latin typeface="Arial" charset="0"/>
                <a:cs typeface="Arial" charset="0"/>
              </a:rPr>
              <a:t>Jeff Mann </a:t>
            </a:r>
          </a:p>
          <a:p>
            <a:r>
              <a:rPr lang="en-US" sz="3200" dirty="0">
                <a:latin typeface="Arial" charset="0"/>
                <a:cs typeface="Arial" charset="0"/>
              </a:rPr>
              <a:t/>
            </a:r>
            <a:br>
              <a:rPr lang="en-US" sz="3200" dirty="0">
                <a:latin typeface="Arial" charset="0"/>
                <a:cs typeface="Arial" charset="0"/>
              </a:rPr>
            </a:br>
            <a:endParaRPr lang="en-US" dirty="0"/>
          </a:p>
        </p:txBody>
      </p:sp>
      <p:sp>
        <p:nvSpPr>
          <p:cNvPr id="16385" name="Rectangle 18"/>
          <p:cNvSpPr>
            <a:spLocks noGrp="1" noChangeArrowheads="1"/>
          </p:cNvSpPr>
          <p:nvPr>
            <p:ph type="ctrTitle"/>
          </p:nvPr>
        </p:nvSpPr>
        <p:spPr/>
        <p:txBody>
          <a:bodyPr/>
          <a:lstStyle/>
          <a:p>
            <a:pPr eaLnBrk="1" hangingPunct="1"/>
            <a:r>
              <a:rPr lang="en-US" sz="3300" dirty="0" smtClean="0">
                <a:latin typeface="Arial" charset="0"/>
                <a:cs typeface="Arial" charset="0"/>
              </a:rPr>
              <a:t>IBM Cúram Child Welfare </a:t>
            </a:r>
            <a:endParaRPr lang="en-US" sz="2000" b="1" dirty="0" smtClean="0">
              <a:latin typeface="Arial" charset="0"/>
              <a:cs typeface="Arial" charset="0"/>
            </a:endParaRPr>
          </a:p>
        </p:txBody>
      </p:sp>
      <p:sp>
        <p:nvSpPr>
          <p:cNvPr id="16386"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dirty="0">
              <a:solidFill>
                <a:srgbClr val="FFFFFF"/>
              </a:solidFill>
            </a:endParaRPr>
          </a:p>
        </p:txBody>
      </p:sp>
    </p:spTree>
    <p:extLst>
      <p:ext uri="{BB962C8B-B14F-4D97-AF65-F5344CB8AC3E}">
        <p14:creationId xmlns:p14="http://schemas.microsoft.com/office/powerpoint/2010/main" xmlns="" val="27419273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2574" y="533400"/>
            <a:ext cx="8709025" cy="823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None/>
            </a:pPr>
            <a:r>
              <a:rPr lang="en-US" sz="2400" dirty="0" smtClean="0">
                <a:solidFill>
                  <a:schemeClr val="tx1"/>
                </a:solidFill>
              </a:rPr>
              <a:t>A Canadian social services ministry increases worker productivity while improving outcomes for children and families</a:t>
            </a:r>
            <a:endParaRPr lang="en-US" altLang="en-US" sz="2400" b="1" dirty="0">
              <a:solidFill>
                <a:schemeClr val="tx1"/>
              </a:solidFill>
            </a:endParaRPr>
          </a:p>
        </p:txBody>
      </p:sp>
      <p:sp>
        <p:nvSpPr>
          <p:cNvPr id="6147" name="Text Box 2"/>
          <p:cNvSpPr txBox="1">
            <a:spLocks noChangeArrowheads="1"/>
          </p:cNvSpPr>
          <p:nvPr/>
        </p:nvSpPr>
        <p:spPr bwMode="auto">
          <a:xfrm>
            <a:off x="214899" y="2828245"/>
            <a:ext cx="2997200" cy="923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7FBA00"/>
                </a:solidFill>
              </a:rPr>
              <a:t>Security </a:t>
            </a:r>
          </a:p>
          <a:p>
            <a:pPr eaLnBrk="1" hangingPunct="1">
              <a:spcBef>
                <a:spcPct val="0"/>
              </a:spcBef>
              <a:buClrTx/>
              <a:buFontTx/>
              <a:buNone/>
            </a:pPr>
            <a:r>
              <a:rPr lang="en-US" altLang="en-US" sz="1400" dirty="0" smtClean="0">
                <a:solidFill>
                  <a:schemeClr val="tx1"/>
                </a:solidFill>
              </a:rPr>
              <a:t>Enabling data sharing and collaboration across organizations</a:t>
            </a:r>
            <a:endParaRPr lang="en-US" altLang="en-US" sz="1400" dirty="0">
              <a:solidFill>
                <a:schemeClr val="tx1"/>
              </a:solidFill>
              <a:ea typeface="MS PGothic" panose="020B0600070205080204" pitchFamily="34" charset="-128"/>
              <a:cs typeface="Arial" panose="020B0604020202020204" pitchFamily="34" charset="0"/>
            </a:endParaRPr>
          </a:p>
          <a:p>
            <a:pPr eaLnBrk="1" hangingPunct="1">
              <a:spcBef>
                <a:spcPct val="0"/>
              </a:spcBef>
              <a:buClrTx/>
              <a:buFontTx/>
              <a:buNone/>
            </a:pPr>
            <a:endParaRPr lang="en-US" altLang="en-US" sz="1800" dirty="0">
              <a:ea typeface="MS PGothic" panose="020B0600070205080204" pitchFamily="34" charset="-128"/>
              <a:cs typeface="Arial" panose="020B0604020202020204" pitchFamily="34" charset="0"/>
            </a:endParaRPr>
          </a:p>
        </p:txBody>
      </p:sp>
      <p:sp>
        <p:nvSpPr>
          <p:cNvPr id="6148" name="Line 3"/>
          <p:cNvSpPr>
            <a:spLocks noChangeShapeType="1"/>
          </p:cNvSpPr>
          <p:nvPr/>
        </p:nvSpPr>
        <p:spPr bwMode="auto">
          <a:xfrm flipV="1">
            <a:off x="380738" y="1489432"/>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6149" name="Rectangle 5"/>
          <p:cNvSpPr>
            <a:spLocks noChangeArrowheads="1"/>
          </p:cNvSpPr>
          <p:nvPr/>
        </p:nvSpPr>
        <p:spPr bwMode="auto">
          <a:xfrm>
            <a:off x="223838" y="1805544"/>
            <a:ext cx="3049588" cy="789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FF9933"/>
                </a:solidFill>
              </a:rPr>
              <a:t>Quality</a:t>
            </a:r>
          </a:p>
          <a:p>
            <a:pPr eaLnBrk="1" hangingPunct="1">
              <a:spcBef>
                <a:spcPct val="0"/>
              </a:spcBef>
              <a:buClrTx/>
              <a:buFontTx/>
              <a:buNone/>
            </a:pPr>
            <a:r>
              <a:rPr lang="en-US" altLang="en-US" sz="1400" dirty="0" smtClean="0">
                <a:solidFill>
                  <a:schemeClr val="tx1"/>
                </a:solidFill>
              </a:rPr>
              <a:t>Improved outcomes for children and families</a:t>
            </a:r>
            <a:endParaRPr lang="en-US" altLang="en-US" sz="1400" dirty="0">
              <a:solidFill>
                <a:schemeClr val="tx1"/>
              </a:solidFill>
            </a:endParaRPr>
          </a:p>
        </p:txBody>
      </p:sp>
      <p:sp>
        <p:nvSpPr>
          <p:cNvPr id="6150" name="Rectangle 6"/>
          <p:cNvSpPr>
            <a:spLocks noChangeArrowheads="1"/>
          </p:cNvSpPr>
          <p:nvPr/>
        </p:nvSpPr>
        <p:spPr bwMode="auto">
          <a:xfrm>
            <a:off x="214899" y="4046561"/>
            <a:ext cx="2971800" cy="106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0099B5"/>
                </a:solidFill>
              </a:rPr>
              <a:t>Low Risk </a:t>
            </a:r>
            <a:endParaRPr lang="en-US" altLang="en-US" sz="1800" b="1" dirty="0">
              <a:solidFill>
                <a:srgbClr val="0099B5"/>
              </a:solidFill>
            </a:endParaRPr>
          </a:p>
          <a:p>
            <a:pPr eaLnBrk="1" hangingPunct="1">
              <a:spcBef>
                <a:spcPct val="0"/>
              </a:spcBef>
              <a:buClrTx/>
              <a:buFontTx/>
              <a:buNone/>
            </a:pPr>
            <a:r>
              <a:rPr lang="en-US" sz="1400" dirty="0" smtClean="0">
                <a:solidFill>
                  <a:schemeClr val="tx1"/>
                </a:solidFill>
              </a:rPr>
              <a:t>Seamlessly integrated with existing systems for a fast, phased implementation</a:t>
            </a:r>
            <a:endParaRPr lang="en-US" altLang="en-US" sz="1400" dirty="0">
              <a:solidFill>
                <a:schemeClr val="tx1"/>
              </a:solidFill>
            </a:endParaRPr>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103856" y="5257800"/>
            <a:ext cx="2286000" cy="328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dirty="0">
                <a:solidFill>
                  <a:srgbClr val="1562AE"/>
                </a:solidFill>
                <a:latin typeface="+mn-lt"/>
                <a:cs typeface="+mn-cs"/>
              </a:rPr>
              <a:t>Solution components</a:t>
            </a:r>
          </a:p>
        </p:txBody>
      </p:sp>
      <p:sp>
        <p:nvSpPr>
          <p:cNvPr id="6156" name="Rectangle 2"/>
          <p:cNvSpPr>
            <a:spLocks noChangeArrowheads="1"/>
          </p:cNvSpPr>
          <p:nvPr/>
        </p:nvSpPr>
        <p:spPr bwMode="auto">
          <a:xfrm>
            <a:off x="218791" y="5572888"/>
            <a:ext cx="282920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12713" indent="-112713" eaLnBrk="1" hangingPunct="1">
              <a:spcBef>
                <a:spcPct val="0"/>
              </a:spcBef>
              <a:buClr>
                <a:schemeClr val="accent6"/>
              </a:buClr>
              <a:buSzPct val="125000"/>
            </a:pPr>
            <a:r>
              <a:rPr lang="en-US" sz="1200" dirty="0">
                <a:solidFill>
                  <a:schemeClr val="tx1"/>
                </a:solidFill>
              </a:rPr>
              <a:t>Cúram; </a:t>
            </a:r>
            <a:endParaRPr lang="en-US" sz="1200" dirty="0" smtClean="0">
              <a:solidFill>
                <a:schemeClr val="tx1"/>
              </a:solidFill>
            </a:endParaRPr>
          </a:p>
          <a:p>
            <a:pPr marL="112713" indent="-112713" eaLnBrk="1" hangingPunct="1">
              <a:spcBef>
                <a:spcPct val="0"/>
              </a:spcBef>
              <a:buClr>
                <a:schemeClr val="accent6"/>
              </a:buClr>
              <a:buSzPct val="125000"/>
            </a:pPr>
            <a:r>
              <a:rPr lang="en-US" sz="1200" dirty="0" smtClean="0">
                <a:solidFill>
                  <a:schemeClr val="tx1"/>
                </a:solidFill>
              </a:rPr>
              <a:t>Cúram </a:t>
            </a:r>
            <a:r>
              <a:rPr lang="en-US" sz="1200" dirty="0">
                <a:solidFill>
                  <a:schemeClr val="tx1"/>
                </a:solidFill>
              </a:rPr>
              <a:t>Child Welfare; </a:t>
            </a:r>
            <a:endParaRPr lang="en-US" sz="1200" dirty="0" smtClean="0">
              <a:solidFill>
                <a:schemeClr val="tx1"/>
              </a:solidFill>
            </a:endParaRPr>
          </a:p>
          <a:p>
            <a:pPr marL="112713" indent="-112713" eaLnBrk="1" hangingPunct="1">
              <a:spcBef>
                <a:spcPct val="0"/>
              </a:spcBef>
              <a:buClr>
                <a:schemeClr val="accent6"/>
              </a:buClr>
              <a:buSzPct val="125000"/>
            </a:pPr>
            <a:r>
              <a:rPr lang="en-US" sz="1200" dirty="0" smtClean="0">
                <a:solidFill>
                  <a:schemeClr val="tx1"/>
                </a:solidFill>
              </a:rPr>
              <a:t>Cúram </a:t>
            </a:r>
            <a:r>
              <a:rPr lang="en-US" sz="1200" dirty="0">
                <a:solidFill>
                  <a:schemeClr val="tx1"/>
                </a:solidFill>
              </a:rPr>
              <a:t>Child Welfare Structured Decision Making Add-on; </a:t>
            </a:r>
            <a:endParaRPr lang="en-US" sz="1200" dirty="0" smtClean="0">
              <a:solidFill>
                <a:schemeClr val="tx1"/>
              </a:solidFill>
            </a:endParaRPr>
          </a:p>
          <a:p>
            <a:pPr marL="112713" indent="-112713" eaLnBrk="1" hangingPunct="1">
              <a:spcBef>
                <a:spcPct val="0"/>
              </a:spcBef>
              <a:buClr>
                <a:schemeClr val="accent6"/>
              </a:buClr>
              <a:buSzPct val="125000"/>
            </a:pPr>
            <a:r>
              <a:rPr lang="en-US" sz="1200" dirty="0" smtClean="0">
                <a:solidFill>
                  <a:schemeClr val="tx1"/>
                </a:solidFill>
              </a:rPr>
              <a:t>Cúram </a:t>
            </a:r>
            <a:r>
              <a:rPr lang="en-US" sz="1200" dirty="0">
                <a:solidFill>
                  <a:schemeClr val="tx1"/>
                </a:solidFill>
              </a:rPr>
              <a:t>Outcome Management </a:t>
            </a:r>
            <a:endParaRPr lang="en-US" altLang="en-US" sz="1200" dirty="0">
              <a:solidFill>
                <a:schemeClr val="tx1"/>
              </a:solidFill>
            </a:endParaRPr>
          </a:p>
        </p:txBody>
      </p:sp>
      <p:sp>
        <p:nvSpPr>
          <p:cNvPr id="2" name="TextBox 1"/>
          <p:cNvSpPr txBox="1"/>
          <p:nvPr/>
        </p:nvSpPr>
        <p:spPr>
          <a:xfrm>
            <a:off x="3273426" y="3429000"/>
            <a:ext cx="5870574" cy="3452227"/>
          </a:xfrm>
          <a:prstGeom prst="rect">
            <a:avLst/>
          </a:prstGeom>
          <a:noFill/>
        </p:spPr>
        <p:txBody>
          <a:bodyPr wrap="square" rtlCol="0">
            <a:spAutoFit/>
          </a:bodyPr>
          <a:lstStyle/>
          <a:p>
            <a:pPr>
              <a:lnSpc>
                <a:spcPts val="1500"/>
              </a:lnSpc>
            </a:pPr>
            <a:r>
              <a:rPr lang="en-US" sz="1400" b="1" dirty="0" smtClean="0"/>
              <a:t>Business Challenge: </a:t>
            </a:r>
            <a:r>
              <a:rPr lang="en-US" sz="1400" dirty="0" smtClean="0"/>
              <a:t>A  social services ministry in Canada </a:t>
            </a:r>
            <a:r>
              <a:rPr lang="en-US" sz="1400" dirty="0" smtClean="0">
                <a:solidFill>
                  <a:schemeClr val="tx1"/>
                </a:solidFill>
              </a:rPr>
              <a:t>administers </a:t>
            </a:r>
            <a:r>
              <a:rPr lang="en-US" sz="1400" dirty="0">
                <a:solidFill>
                  <a:schemeClr val="tx1"/>
                </a:solidFill>
              </a:rPr>
              <a:t>programs that protect children, help low-income families become economically independent and assist individuals with intellectual disabilities</a:t>
            </a:r>
            <a:r>
              <a:rPr lang="en-US" sz="1400" dirty="0" smtClean="0">
                <a:solidFill>
                  <a:schemeClr val="tx1"/>
                </a:solidFill>
              </a:rPr>
              <a:t>.</a:t>
            </a:r>
            <a:r>
              <a:rPr lang="en-US" sz="1400" dirty="0">
                <a:solidFill>
                  <a:schemeClr val="tx1"/>
                </a:solidFill>
              </a:rPr>
              <a:t> </a:t>
            </a:r>
            <a:r>
              <a:rPr lang="en-US" sz="1400" dirty="0" smtClean="0">
                <a:solidFill>
                  <a:schemeClr val="tx1"/>
                </a:solidFill>
              </a:rPr>
              <a:t>They needed </a:t>
            </a:r>
            <a:r>
              <a:rPr lang="en-US" sz="1400" dirty="0" smtClean="0"/>
              <a:t>a </a:t>
            </a:r>
            <a:r>
              <a:rPr lang="en-US" sz="1400" dirty="0"/>
              <a:t>solution that </a:t>
            </a:r>
            <a:r>
              <a:rPr lang="en-US" sz="1400" dirty="0" smtClean="0"/>
              <a:t>would:</a:t>
            </a:r>
          </a:p>
          <a:p>
            <a:pPr marL="292100" indent="-174625">
              <a:lnSpc>
                <a:spcPts val="1400"/>
              </a:lnSpc>
              <a:buFont typeface="Arial" panose="020B0604020202020204" pitchFamily="34" charset="0"/>
              <a:buChar char="•"/>
            </a:pPr>
            <a:r>
              <a:rPr lang="en-US" sz="1400" dirty="0" smtClean="0"/>
              <a:t>Establish </a:t>
            </a:r>
            <a:r>
              <a:rPr lang="en-US" sz="1400" dirty="0"/>
              <a:t>an integrated electronic repository </a:t>
            </a:r>
            <a:r>
              <a:rPr lang="en-US" sz="1400" dirty="0" smtClean="0"/>
              <a:t>to securely </a:t>
            </a:r>
            <a:r>
              <a:rPr lang="en-US" sz="1400" dirty="0"/>
              <a:t>capture, track, and report on data </a:t>
            </a:r>
            <a:endParaRPr lang="en-US" sz="1400" dirty="0" smtClean="0"/>
          </a:p>
          <a:p>
            <a:pPr marL="292100" indent="-174625">
              <a:lnSpc>
                <a:spcPts val="1400"/>
              </a:lnSpc>
              <a:buFont typeface="Arial" panose="020B0604020202020204" pitchFamily="34" charset="0"/>
              <a:buChar char="•"/>
            </a:pPr>
            <a:r>
              <a:rPr lang="en-US" sz="1400" dirty="0" smtClean="0"/>
              <a:t>Provide </a:t>
            </a:r>
            <a:r>
              <a:rPr lang="en-US" sz="1400" dirty="0"/>
              <a:t>an automated workflow </a:t>
            </a:r>
            <a:endParaRPr lang="en-US" sz="1400" dirty="0" smtClean="0"/>
          </a:p>
          <a:p>
            <a:pPr marL="292100" indent="-174625">
              <a:lnSpc>
                <a:spcPts val="1400"/>
              </a:lnSpc>
              <a:buFont typeface="Arial" panose="020B0604020202020204" pitchFamily="34" charset="0"/>
              <a:buChar char="•"/>
            </a:pPr>
            <a:r>
              <a:rPr lang="en-US" sz="1400" dirty="0" smtClean="0"/>
              <a:t>Providing </a:t>
            </a:r>
            <a:r>
              <a:rPr lang="en-US" sz="1400" dirty="0"/>
              <a:t>secure access to updated placement and other provider-related </a:t>
            </a:r>
            <a:r>
              <a:rPr lang="en-US" sz="1400" dirty="0" smtClean="0"/>
              <a:t>information</a:t>
            </a:r>
            <a:r>
              <a:rPr lang="en-US" sz="1400" dirty="0"/>
              <a:t> </a:t>
            </a:r>
            <a:endParaRPr lang="en-US" sz="1400" dirty="0" smtClean="0"/>
          </a:p>
          <a:p>
            <a:pPr marL="292100" indent="-174625">
              <a:lnSpc>
                <a:spcPts val="1400"/>
              </a:lnSpc>
              <a:buFont typeface="Arial" panose="020B0604020202020204" pitchFamily="34" charset="0"/>
              <a:buChar char="•"/>
            </a:pPr>
            <a:r>
              <a:rPr lang="en-US" sz="1400" dirty="0" smtClean="0"/>
              <a:t>Easily </a:t>
            </a:r>
            <a:r>
              <a:rPr lang="en-US" sz="1400" dirty="0"/>
              <a:t>integrate with </a:t>
            </a:r>
            <a:r>
              <a:rPr lang="en-US" sz="1400" dirty="0" smtClean="0"/>
              <a:t>incumbent </a:t>
            </a:r>
            <a:r>
              <a:rPr lang="en-US" sz="1400" dirty="0"/>
              <a:t>systems </a:t>
            </a:r>
            <a:r>
              <a:rPr lang="en-US" sz="1400" dirty="0" smtClean="0"/>
              <a:t>and </a:t>
            </a:r>
            <a:r>
              <a:rPr lang="en-US" sz="1400" dirty="0"/>
              <a:t>be implemented without delay.</a:t>
            </a:r>
            <a:br>
              <a:rPr lang="en-US" sz="1400" dirty="0"/>
            </a:br>
            <a:endParaRPr lang="en-US" sz="1400" dirty="0">
              <a:solidFill>
                <a:schemeClr val="tx1"/>
              </a:solidFill>
            </a:endParaRPr>
          </a:p>
          <a:p>
            <a:pPr>
              <a:lnSpc>
                <a:spcPts val="1500"/>
              </a:lnSpc>
            </a:pPr>
            <a:r>
              <a:rPr lang="en-US" sz="1400" b="1" dirty="0" smtClean="0"/>
              <a:t>The Solution</a:t>
            </a:r>
            <a:r>
              <a:rPr lang="en-US" sz="1400" dirty="0" smtClean="0"/>
              <a:t>:  </a:t>
            </a:r>
            <a:r>
              <a:rPr lang="en-US" sz="1400" dirty="0"/>
              <a:t>By implementing and upgrading a blend of IBM Cúram software, the </a:t>
            </a:r>
            <a:r>
              <a:rPr lang="en-US" sz="1400" dirty="0" smtClean="0"/>
              <a:t>Ministry </a:t>
            </a:r>
            <a:r>
              <a:rPr lang="en-US" sz="1400" dirty="0"/>
              <a:t>increased </a:t>
            </a:r>
            <a:r>
              <a:rPr lang="en-US" sz="1400" dirty="0" smtClean="0"/>
              <a:t>case worker and supervisor productivity while </a:t>
            </a:r>
            <a:r>
              <a:rPr lang="en-US" sz="1400" dirty="0"/>
              <a:t>improving the quality of outcomes </a:t>
            </a:r>
            <a:r>
              <a:rPr lang="en-US" sz="1400" dirty="0" smtClean="0"/>
              <a:t>delivered </a:t>
            </a:r>
            <a:r>
              <a:rPr lang="en-US" sz="1400" dirty="0"/>
              <a:t>to vulnerable </a:t>
            </a:r>
            <a:r>
              <a:rPr lang="en-US" sz="1400" dirty="0" smtClean="0"/>
              <a:t>children and families. The solution </a:t>
            </a:r>
            <a:r>
              <a:rPr lang="en-US" sz="1400" dirty="0"/>
              <a:t>provides an intuitive workflow and comprehensive visibility of </a:t>
            </a:r>
            <a:r>
              <a:rPr lang="en-US" sz="1400" dirty="0" smtClean="0"/>
              <a:t>client data enabling the management of </a:t>
            </a:r>
            <a:r>
              <a:rPr lang="en-US" sz="1400" dirty="0"/>
              <a:t>cases in a more timely, efficient </a:t>
            </a:r>
            <a:r>
              <a:rPr lang="en-US" sz="1400" dirty="0" smtClean="0"/>
              <a:t>manner. </a:t>
            </a:r>
            <a:endParaRPr lang="en-US" sz="1400" dirty="0"/>
          </a:p>
        </p:txBody>
      </p:sp>
      <p:pic>
        <p:nvPicPr>
          <p:cNvPr id="4" name="Picture 3"/>
          <p:cNvPicPr>
            <a:picLocks noChangeAspect="1"/>
          </p:cNvPicPr>
          <p:nvPr/>
        </p:nvPicPr>
        <p:blipFill>
          <a:blip r:embed="rId3"/>
          <a:stretch>
            <a:fillRect/>
          </a:stretch>
        </p:blipFill>
        <p:spPr>
          <a:xfrm>
            <a:off x="3721100" y="1489432"/>
            <a:ext cx="4876800" cy="1933575"/>
          </a:xfrm>
          <a:prstGeom prst="rect">
            <a:avLst/>
          </a:prstGeom>
        </p:spPr>
      </p:pic>
    </p:spTree>
    <p:extLst>
      <p:ext uri="{BB962C8B-B14F-4D97-AF65-F5344CB8AC3E}">
        <p14:creationId xmlns:p14="http://schemas.microsoft.com/office/powerpoint/2010/main" xmlns="" val="3529983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82574" y="533400"/>
            <a:ext cx="8709025" cy="823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None/>
            </a:pPr>
            <a:r>
              <a:rPr lang="en-US" sz="2400" dirty="0" smtClean="0">
                <a:solidFill>
                  <a:schemeClr val="tx1"/>
                </a:solidFill>
              </a:rPr>
              <a:t>A German social services organization implements social program management solution to help protect children </a:t>
            </a:r>
            <a:endParaRPr lang="en-US" altLang="en-US" sz="2400" b="1" dirty="0">
              <a:solidFill>
                <a:schemeClr val="tx1"/>
              </a:solidFill>
            </a:endParaRPr>
          </a:p>
        </p:txBody>
      </p:sp>
      <p:sp>
        <p:nvSpPr>
          <p:cNvPr id="6147" name="Text Box 2"/>
          <p:cNvSpPr txBox="1">
            <a:spLocks noChangeArrowheads="1"/>
          </p:cNvSpPr>
          <p:nvPr/>
        </p:nvSpPr>
        <p:spPr bwMode="auto">
          <a:xfrm>
            <a:off x="214899" y="2733675"/>
            <a:ext cx="2997200" cy="923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7FBA00"/>
                </a:solidFill>
              </a:rPr>
              <a:t>Integrated </a:t>
            </a:r>
          </a:p>
          <a:p>
            <a:pPr eaLnBrk="1" hangingPunct="1">
              <a:spcBef>
                <a:spcPct val="0"/>
              </a:spcBef>
              <a:buClrTx/>
              <a:buFontTx/>
              <a:buNone/>
            </a:pPr>
            <a:r>
              <a:rPr lang="en-US" altLang="en-US" sz="1400" dirty="0" smtClean="0">
                <a:solidFill>
                  <a:schemeClr val="tx1"/>
                </a:solidFill>
              </a:rPr>
              <a:t>All relevant social services and case management data are aggregated in a single warehouse</a:t>
            </a:r>
            <a:endParaRPr lang="en-US" altLang="en-US" sz="1400" dirty="0">
              <a:solidFill>
                <a:schemeClr val="tx1"/>
              </a:solidFill>
              <a:ea typeface="MS PGothic" panose="020B0600070205080204" pitchFamily="34" charset="-128"/>
              <a:cs typeface="Arial" panose="020B0604020202020204" pitchFamily="34" charset="0"/>
            </a:endParaRPr>
          </a:p>
          <a:p>
            <a:pPr eaLnBrk="1" hangingPunct="1">
              <a:spcBef>
                <a:spcPct val="0"/>
              </a:spcBef>
              <a:buClrTx/>
              <a:buFontTx/>
              <a:buNone/>
            </a:pPr>
            <a:endParaRPr lang="en-US" altLang="en-US" sz="1800" dirty="0">
              <a:ea typeface="MS PGothic" panose="020B0600070205080204" pitchFamily="34" charset="-128"/>
              <a:cs typeface="Arial" panose="020B0604020202020204" pitchFamily="34" charset="0"/>
            </a:endParaRPr>
          </a:p>
        </p:txBody>
      </p:sp>
      <p:sp>
        <p:nvSpPr>
          <p:cNvPr id="6148" name="Line 3"/>
          <p:cNvSpPr>
            <a:spLocks noChangeShapeType="1"/>
          </p:cNvSpPr>
          <p:nvPr/>
        </p:nvSpPr>
        <p:spPr bwMode="auto">
          <a:xfrm flipV="1">
            <a:off x="282574" y="1423988"/>
            <a:ext cx="3057526" cy="3364"/>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6149" name="Rectangle 5"/>
          <p:cNvSpPr>
            <a:spLocks noChangeArrowheads="1"/>
          </p:cNvSpPr>
          <p:nvPr/>
        </p:nvSpPr>
        <p:spPr bwMode="auto">
          <a:xfrm>
            <a:off x="223838" y="1447800"/>
            <a:ext cx="3049588" cy="789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FF9933"/>
                </a:solidFill>
              </a:rPr>
              <a:t>Collaboration</a:t>
            </a:r>
          </a:p>
          <a:p>
            <a:pPr eaLnBrk="1" hangingPunct="1">
              <a:spcBef>
                <a:spcPct val="0"/>
              </a:spcBef>
              <a:buClrTx/>
              <a:buFontTx/>
              <a:buNone/>
            </a:pPr>
            <a:r>
              <a:rPr lang="en-US" altLang="en-US" sz="1400" dirty="0" smtClean="0">
                <a:solidFill>
                  <a:schemeClr val="tx1"/>
                </a:solidFill>
              </a:rPr>
              <a:t>Child-specific information, financial data, service plans and case status are all readily available to  support caseworker collaboration</a:t>
            </a:r>
            <a:endParaRPr lang="en-US" altLang="en-US" sz="1400" dirty="0">
              <a:solidFill>
                <a:schemeClr val="tx1"/>
              </a:solidFill>
            </a:endParaRPr>
          </a:p>
        </p:txBody>
      </p:sp>
      <p:sp>
        <p:nvSpPr>
          <p:cNvPr id="6150" name="Rectangle 6"/>
          <p:cNvSpPr>
            <a:spLocks noChangeArrowheads="1"/>
          </p:cNvSpPr>
          <p:nvPr/>
        </p:nvSpPr>
        <p:spPr bwMode="auto">
          <a:xfrm>
            <a:off x="214899" y="3886200"/>
            <a:ext cx="2971800" cy="106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b="1" dirty="0" smtClean="0">
                <a:solidFill>
                  <a:srgbClr val="0099B5"/>
                </a:solidFill>
              </a:rPr>
              <a:t>Intelligent </a:t>
            </a:r>
            <a:endParaRPr lang="en-US" altLang="en-US" sz="1800" b="1" dirty="0">
              <a:solidFill>
                <a:srgbClr val="0099B5"/>
              </a:solidFill>
            </a:endParaRPr>
          </a:p>
          <a:p>
            <a:pPr eaLnBrk="1" hangingPunct="1">
              <a:spcBef>
                <a:spcPct val="0"/>
              </a:spcBef>
              <a:buClrTx/>
              <a:buFontTx/>
              <a:buNone/>
            </a:pPr>
            <a:r>
              <a:rPr lang="en-US" altLang="en-US" sz="1400" dirty="0" smtClean="0">
                <a:solidFill>
                  <a:schemeClr val="tx1"/>
                </a:solidFill>
              </a:rPr>
              <a:t>Provider services are matched to the child’s individual needs</a:t>
            </a:r>
            <a:endParaRPr lang="en-US" altLang="en-US" sz="1400" dirty="0">
              <a:solidFill>
                <a:schemeClr val="tx1"/>
              </a:solidFill>
            </a:endParaRPr>
          </a:p>
        </p:txBody>
      </p:sp>
      <p:sp>
        <p:nvSpPr>
          <p:cNvPr id="6151" name="Text Box 7"/>
          <p:cNvSpPr txBox="1">
            <a:spLocks noChangeArrowheads="1"/>
          </p:cNvSpPr>
          <p:nvPr/>
        </p:nvSpPr>
        <p:spPr bwMode="auto">
          <a:xfrm>
            <a:off x="6159500" y="522288"/>
            <a:ext cx="1841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cs typeface="Arial Unicode MS" panose="020B0604020202020204" pitchFamily="34" charset="-128"/>
            </a:endParaRPr>
          </a:p>
        </p:txBody>
      </p:sp>
      <p:sp>
        <p:nvSpPr>
          <p:cNvPr id="6154" name="Text Box 16"/>
          <p:cNvSpPr txBox="1">
            <a:spLocks noChangeArrowheads="1"/>
          </p:cNvSpPr>
          <p:nvPr/>
        </p:nvSpPr>
        <p:spPr bwMode="auto">
          <a:xfrm>
            <a:off x="103856" y="4953000"/>
            <a:ext cx="2286000" cy="328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spcBef>
                <a:spcPts val="2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5F5D5E"/>
                </a:solidFill>
                <a:latin typeface="Arial" panose="020B0604020202020204" pitchFamily="34" charset="0"/>
                <a:cs typeface="Arial Unicode MS" panose="020B0604020202020204" pitchFamily="34" charset="-128"/>
              </a:defRPr>
            </a:lvl2pPr>
            <a:lvl3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5F5D5E"/>
                </a:solidFill>
                <a:latin typeface="Arial" panose="020B0604020202020204" pitchFamily="34" charset="0"/>
                <a:cs typeface="Arial Unicode MS" panose="020B0604020202020204" pitchFamily="34" charset="-128"/>
              </a:defRPr>
            </a:lvl4pPr>
            <a:lvl5pPr>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F5D5E"/>
                </a:solidFill>
                <a:latin typeface="Arial" panose="020B0604020202020204" pitchFamily="34" charset="0"/>
                <a:cs typeface="Arial Unicode MS" panose="020B0604020202020204" pitchFamily="34" charset="-128"/>
              </a:defRPr>
            </a:lvl9pPr>
          </a:lstStyle>
          <a:p>
            <a:pPr eaLnBrk="1" hangingPunct="1">
              <a:spcBef>
                <a:spcPct val="0"/>
              </a:spcBef>
              <a:buNone/>
            </a:pPr>
            <a:r>
              <a:rPr lang="en-US" altLang="en-US" sz="1400" b="1" smtClean="0">
                <a:solidFill>
                  <a:srgbClr val="1562AE"/>
                </a:solidFill>
                <a:latin typeface="+mn-lt"/>
                <a:cs typeface="+mn-cs"/>
              </a:rPr>
              <a:t>Solution </a:t>
            </a:r>
            <a:r>
              <a:rPr lang="en-US" altLang="en-US" sz="1400" b="1" dirty="0">
                <a:solidFill>
                  <a:srgbClr val="1562AE"/>
                </a:solidFill>
                <a:latin typeface="+mn-lt"/>
                <a:cs typeface="+mn-cs"/>
              </a:rPr>
              <a:t>components</a:t>
            </a:r>
          </a:p>
        </p:txBody>
      </p:sp>
      <p:sp>
        <p:nvSpPr>
          <p:cNvPr id="6156" name="Rectangle 2"/>
          <p:cNvSpPr>
            <a:spLocks noChangeArrowheads="1"/>
          </p:cNvSpPr>
          <p:nvPr/>
        </p:nvSpPr>
        <p:spPr bwMode="auto">
          <a:xfrm>
            <a:off x="218791" y="5268088"/>
            <a:ext cx="2829209"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2400"/>
              </a:spcBef>
              <a:buClr>
                <a:srgbClr val="000000"/>
              </a:buClr>
              <a:buSzPct val="100000"/>
              <a:buFont typeface="Times New Roman" panose="02020603050405020304" pitchFamily="18" charset="0"/>
              <a:buChar char="•"/>
              <a:defRPr sz="3200">
                <a:solidFill>
                  <a:srgbClr val="5F5D5E"/>
                </a:solidFill>
                <a:latin typeface="Arial" panose="020B0604020202020204" pitchFamily="34" charset="0"/>
                <a:cs typeface="Arial Unicode MS" panose="020B0604020202020204" pitchFamily="34" charset="-128"/>
              </a:defRPr>
            </a:lvl1pPr>
            <a:lvl2pPr>
              <a:spcBef>
                <a:spcPts val="1400"/>
              </a:spcBef>
              <a:buClr>
                <a:srgbClr val="000000"/>
              </a:buClr>
              <a:buSzPct val="100000"/>
              <a:buFont typeface="Times New Roman" panose="02020603050405020304" pitchFamily="18" charset="0"/>
              <a:buChar char="–"/>
              <a:defRPr sz="2800">
                <a:solidFill>
                  <a:srgbClr val="5F5D5E"/>
                </a:solidFill>
                <a:latin typeface="Arial" panose="020B0604020202020204" pitchFamily="34" charset="0"/>
                <a:cs typeface="Arial Unicode MS" panose="020B0604020202020204" pitchFamily="34" charset="-128"/>
              </a:defRPr>
            </a:lvl2pPr>
            <a:lvl3pPr marL="358775" indent="-88900">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3pPr>
            <a:lvl4pPr>
              <a:buClr>
                <a:srgbClr val="000000"/>
              </a:buClr>
              <a:buSzPct val="100000"/>
              <a:buFont typeface="Times New Roman" panose="02020603050405020304" pitchFamily="18" charset="0"/>
              <a:buChar char="–"/>
              <a:defRPr sz="1600">
                <a:solidFill>
                  <a:srgbClr val="5F5D5E"/>
                </a:solidFill>
                <a:latin typeface="Arial" panose="020B0604020202020204" pitchFamily="34" charset="0"/>
                <a:cs typeface="Arial Unicode MS" panose="020B0604020202020204" pitchFamily="34" charset="-128"/>
              </a:defRPr>
            </a:lvl4pPr>
            <a:lvl5pPr marL="450850" indent="-88900">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5pPr>
            <a:lvl6pPr marL="9080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6pPr>
            <a:lvl7pPr marL="13652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7pPr>
            <a:lvl8pPr marL="18224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8pPr>
            <a:lvl9pPr marL="2279650" indent="-88900" defTabSz="457200" eaLnBrk="0" fontAlgn="base" hangingPunct="0">
              <a:spcBef>
                <a:spcPct val="0"/>
              </a:spcBef>
              <a:spcAft>
                <a:spcPct val="0"/>
              </a:spcAft>
              <a:buClr>
                <a:srgbClr val="000000"/>
              </a:buClr>
              <a:buSzPct val="100000"/>
              <a:buFont typeface="Times New Roman" panose="02020603050405020304" pitchFamily="18" charset="0"/>
              <a:buChar char="»"/>
              <a:defRPr sz="1400">
                <a:solidFill>
                  <a:srgbClr val="5F5D5E"/>
                </a:solidFill>
                <a:latin typeface="Arial" panose="020B0604020202020204" pitchFamily="34" charset="0"/>
                <a:cs typeface="Arial Unicode MS" panose="020B0604020202020204" pitchFamily="34" charset="-128"/>
              </a:defRPr>
            </a:lvl9pPr>
          </a:lstStyle>
          <a:p>
            <a:pPr marL="112713" indent="-112713" eaLnBrk="1" hangingPunct="1">
              <a:spcBef>
                <a:spcPct val="0"/>
              </a:spcBef>
              <a:buClr>
                <a:schemeClr val="accent6"/>
              </a:buClr>
              <a:buSzPct val="125000"/>
            </a:pPr>
            <a:r>
              <a:rPr lang="en-US" sz="1200" dirty="0" smtClean="0">
                <a:solidFill>
                  <a:schemeClr val="tx1"/>
                </a:solidFill>
              </a:rPr>
              <a:t>IBM </a:t>
            </a:r>
            <a:r>
              <a:rPr lang="en-US" sz="1200" dirty="0">
                <a:solidFill>
                  <a:schemeClr val="tx1"/>
                </a:solidFill>
              </a:rPr>
              <a:t>Cúram </a:t>
            </a:r>
            <a:r>
              <a:rPr lang="en-US" sz="1200" dirty="0" smtClean="0">
                <a:solidFill>
                  <a:schemeClr val="tx1"/>
                </a:solidFill>
              </a:rPr>
              <a:t>Appeals </a:t>
            </a:r>
          </a:p>
          <a:p>
            <a:pPr marL="112713" indent="-112713" eaLnBrk="1" hangingPunct="1">
              <a:spcBef>
                <a:spcPct val="0"/>
              </a:spcBef>
              <a:buClr>
                <a:schemeClr val="accent6"/>
              </a:buClr>
              <a:buSzPct val="125000"/>
            </a:pPr>
            <a:r>
              <a:rPr lang="en-US" sz="1200" dirty="0" smtClean="0">
                <a:solidFill>
                  <a:schemeClr val="tx1"/>
                </a:solidFill>
              </a:rPr>
              <a:t>IBM </a:t>
            </a:r>
            <a:r>
              <a:rPr lang="en-US" sz="1200" dirty="0">
                <a:solidFill>
                  <a:schemeClr val="tx1"/>
                </a:solidFill>
              </a:rPr>
              <a:t>Cúram Child </a:t>
            </a:r>
            <a:r>
              <a:rPr lang="en-US" sz="1200" dirty="0" smtClean="0">
                <a:solidFill>
                  <a:schemeClr val="tx1"/>
                </a:solidFill>
              </a:rPr>
              <a:t>Welfare </a:t>
            </a:r>
          </a:p>
          <a:p>
            <a:pPr marL="112713" indent="-112713" eaLnBrk="1" hangingPunct="1">
              <a:spcBef>
                <a:spcPct val="0"/>
              </a:spcBef>
              <a:buClr>
                <a:schemeClr val="accent6"/>
              </a:buClr>
              <a:buSzPct val="125000"/>
            </a:pPr>
            <a:r>
              <a:rPr lang="en-US" sz="1200" dirty="0" smtClean="0">
                <a:solidFill>
                  <a:schemeClr val="tx1"/>
                </a:solidFill>
              </a:rPr>
              <a:t>IBM Cúram </a:t>
            </a:r>
            <a:r>
              <a:rPr lang="en-US" sz="1200" dirty="0">
                <a:solidFill>
                  <a:schemeClr val="tx1"/>
                </a:solidFill>
              </a:rPr>
              <a:t>Provider </a:t>
            </a:r>
            <a:r>
              <a:rPr lang="en-US" sz="1200" dirty="0" smtClean="0">
                <a:solidFill>
                  <a:schemeClr val="tx1"/>
                </a:solidFill>
              </a:rPr>
              <a:t>Management</a:t>
            </a:r>
          </a:p>
          <a:p>
            <a:pPr marL="112713" indent="-112713" eaLnBrk="1" hangingPunct="1">
              <a:spcBef>
                <a:spcPct val="0"/>
              </a:spcBef>
              <a:buClr>
                <a:schemeClr val="accent6"/>
              </a:buClr>
              <a:buSzPct val="125000"/>
            </a:pPr>
            <a:r>
              <a:rPr lang="en-US" sz="1200" dirty="0" smtClean="0">
                <a:solidFill>
                  <a:schemeClr val="tx1"/>
                </a:solidFill>
              </a:rPr>
              <a:t>IBM </a:t>
            </a:r>
            <a:r>
              <a:rPr lang="en-US" sz="1200" dirty="0">
                <a:solidFill>
                  <a:schemeClr val="tx1"/>
                </a:solidFill>
              </a:rPr>
              <a:t>Cúram Social Enterprise </a:t>
            </a:r>
            <a:r>
              <a:rPr lang="en-US" sz="1200" dirty="0" smtClean="0">
                <a:solidFill>
                  <a:schemeClr val="tx1"/>
                </a:solidFill>
              </a:rPr>
              <a:t>Collaboration </a:t>
            </a:r>
          </a:p>
          <a:p>
            <a:pPr marL="112713" indent="-112713" eaLnBrk="1" hangingPunct="1">
              <a:spcBef>
                <a:spcPct val="0"/>
              </a:spcBef>
              <a:buClr>
                <a:schemeClr val="accent6"/>
              </a:buClr>
              <a:buSzPct val="125000"/>
            </a:pPr>
            <a:r>
              <a:rPr lang="en-US" sz="1200" dirty="0" smtClean="0">
                <a:solidFill>
                  <a:schemeClr val="tx1"/>
                </a:solidFill>
              </a:rPr>
              <a:t>IBM </a:t>
            </a:r>
            <a:r>
              <a:rPr lang="en-US" sz="1200" dirty="0">
                <a:solidFill>
                  <a:schemeClr val="tx1"/>
                </a:solidFill>
              </a:rPr>
              <a:t>Cúram Social Program Management Platform </a:t>
            </a:r>
            <a:r>
              <a:rPr lang="en-US" sz="1200" dirty="0" smtClean="0">
                <a:solidFill>
                  <a:schemeClr val="tx1"/>
                </a:solidFill>
              </a:rPr>
              <a:t> </a:t>
            </a:r>
          </a:p>
          <a:p>
            <a:pPr marL="112713" indent="-112713" eaLnBrk="1" hangingPunct="1">
              <a:spcBef>
                <a:spcPct val="0"/>
              </a:spcBef>
              <a:buClr>
                <a:schemeClr val="accent6"/>
              </a:buClr>
              <a:buSzPct val="125000"/>
            </a:pPr>
            <a:r>
              <a:rPr lang="en-US" sz="1200" dirty="0" smtClean="0">
                <a:solidFill>
                  <a:schemeClr val="tx1"/>
                </a:solidFill>
              </a:rPr>
              <a:t>IBM </a:t>
            </a:r>
            <a:r>
              <a:rPr lang="en-US" sz="1200" dirty="0">
                <a:solidFill>
                  <a:schemeClr val="tx1"/>
                </a:solidFill>
              </a:rPr>
              <a:t>Cúram Verification Engine</a:t>
            </a:r>
            <a:br>
              <a:rPr lang="en-US" sz="1200" dirty="0">
                <a:solidFill>
                  <a:schemeClr val="tx1"/>
                </a:solidFill>
              </a:rPr>
            </a:br>
            <a:endParaRPr lang="en-US" altLang="en-US" sz="1200" dirty="0">
              <a:solidFill>
                <a:schemeClr val="tx1"/>
              </a:solidFill>
            </a:endParaRPr>
          </a:p>
        </p:txBody>
      </p:sp>
      <p:sp>
        <p:nvSpPr>
          <p:cNvPr id="2" name="TextBox 1"/>
          <p:cNvSpPr txBox="1"/>
          <p:nvPr/>
        </p:nvSpPr>
        <p:spPr>
          <a:xfrm>
            <a:off x="3273426" y="3352800"/>
            <a:ext cx="5870574" cy="3554819"/>
          </a:xfrm>
          <a:prstGeom prst="rect">
            <a:avLst/>
          </a:prstGeom>
          <a:noFill/>
        </p:spPr>
        <p:txBody>
          <a:bodyPr wrap="square" rtlCol="0">
            <a:spAutoFit/>
          </a:bodyPr>
          <a:lstStyle/>
          <a:p>
            <a:pPr>
              <a:lnSpc>
                <a:spcPts val="1500"/>
              </a:lnSpc>
            </a:pPr>
            <a:r>
              <a:rPr lang="en-US" sz="1400" b="1" dirty="0" smtClean="0"/>
              <a:t>Business Challenge: </a:t>
            </a:r>
            <a:r>
              <a:rPr lang="en-US" sz="1400" dirty="0" smtClean="0">
                <a:solidFill>
                  <a:schemeClr val="tx1"/>
                </a:solidFill>
              </a:rPr>
              <a:t>The </a:t>
            </a:r>
            <a:r>
              <a:rPr lang="en-US" sz="1400" dirty="0">
                <a:solidFill>
                  <a:schemeClr val="tx1"/>
                </a:solidFill>
              </a:rPr>
              <a:t>social services organization for </a:t>
            </a:r>
            <a:r>
              <a:rPr lang="en-US" sz="1400" dirty="0" smtClean="0">
                <a:solidFill>
                  <a:schemeClr val="tx1"/>
                </a:solidFill>
              </a:rPr>
              <a:t>a German city </a:t>
            </a:r>
            <a:r>
              <a:rPr lang="en-US" sz="1400" dirty="0">
                <a:solidFill>
                  <a:schemeClr val="tx1"/>
                </a:solidFill>
              </a:rPr>
              <a:t>was facing challenges in </a:t>
            </a:r>
            <a:r>
              <a:rPr lang="en-US" sz="1400" dirty="0" smtClean="0">
                <a:solidFill>
                  <a:schemeClr val="tx1"/>
                </a:solidFill>
              </a:rPr>
              <a:t>managing </a:t>
            </a:r>
            <a:r>
              <a:rPr lang="en-US" sz="1400" dirty="0">
                <a:solidFill>
                  <a:schemeClr val="tx1"/>
                </a:solidFill>
              </a:rPr>
              <a:t>child welfare services as demand grew in size and complexity. </a:t>
            </a:r>
            <a:r>
              <a:rPr lang="en-US" sz="1400" dirty="0" smtClean="0">
                <a:solidFill>
                  <a:schemeClr val="tx1"/>
                </a:solidFill>
              </a:rPr>
              <a:t>Much </a:t>
            </a:r>
            <a:r>
              <a:rPr lang="en-US" sz="1400" dirty="0">
                <a:solidFill>
                  <a:schemeClr val="tx1"/>
                </a:solidFill>
              </a:rPr>
              <a:t>of its case management work was still </a:t>
            </a:r>
            <a:r>
              <a:rPr lang="en-US" sz="1400" dirty="0" smtClean="0">
                <a:solidFill>
                  <a:schemeClr val="tx1"/>
                </a:solidFill>
              </a:rPr>
              <a:t>paper-based</a:t>
            </a:r>
            <a:r>
              <a:rPr lang="en-US" sz="1400" dirty="0">
                <a:solidFill>
                  <a:schemeClr val="tx1"/>
                </a:solidFill>
              </a:rPr>
              <a:t> </a:t>
            </a:r>
            <a:r>
              <a:rPr lang="en-US" sz="1400" dirty="0" smtClean="0">
                <a:solidFill>
                  <a:schemeClr val="tx1"/>
                </a:solidFill>
              </a:rPr>
              <a:t>so </a:t>
            </a:r>
            <a:r>
              <a:rPr lang="en-US" sz="1400" dirty="0">
                <a:solidFill>
                  <a:schemeClr val="tx1"/>
                </a:solidFill>
              </a:rPr>
              <a:t>if a child moved, or a case manager left the organization </a:t>
            </a:r>
            <a:r>
              <a:rPr lang="en-US" sz="1400" dirty="0" smtClean="0">
                <a:solidFill>
                  <a:schemeClr val="tx1"/>
                </a:solidFill>
              </a:rPr>
              <a:t>or </a:t>
            </a:r>
            <a:r>
              <a:rPr lang="en-US" sz="1400" dirty="0">
                <a:solidFill>
                  <a:schemeClr val="tx1"/>
                </a:solidFill>
              </a:rPr>
              <a:t>went on vacation, paperwork might not be </a:t>
            </a:r>
            <a:r>
              <a:rPr lang="en-US" sz="1400" dirty="0" smtClean="0">
                <a:solidFill>
                  <a:schemeClr val="tx1"/>
                </a:solidFill>
              </a:rPr>
              <a:t>transferred, or </a:t>
            </a:r>
            <a:r>
              <a:rPr lang="en-US" sz="1400" dirty="0">
                <a:solidFill>
                  <a:schemeClr val="tx1"/>
                </a:solidFill>
              </a:rPr>
              <a:t>the case </a:t>
            </a:r>
            <a:r>
              <a:rPr lang="en-US" sz="1400" dirty="0" smtClean="0">
                <a:solidFill>
                  <a:schemeClr val="tx1"/>
                </a:solidFill>
              </a:rPr>
              <a:t>could </a:t>
            </a:r>
            <a:r>
              <a:rPr lang="en-US" sz="1400" dirty="0">
                <a:solidFill>
                  <a:schemeClr val="tx1"/>
                </a:solidFill>
              </a:rPr>
              <a:t>be lost. </a:t>
            </a:r>
            <a:r>
              <a:rPr lang="en-US" sz="1400" dirty="0"/>
              <a:t>Service provider selection was </a:t>
            </a:r>
            <a:r>
              <a:rPr lang="en-US" sz="1400" dirty="0" smtClean="0"/>
              <a:t>based </a:t>
            </a:r>
            <a:r>
              <a:rPr lang="en-US" sz="1400" dirty="0"/>
              <a:t>on case manager experience and intuition rather than on </a:t>
            </a:r>
            <a:r>
              <a:rPr lang="en-US" sz="1400" dirty="0" smtClean="0"/>
              <a:t>systematic </a:t>
            </a:r>
            <a:r>
              <a:rPr lang="en-US" sz="1400" dirty="0"/>
              <a:t>matching </a:t>
            </a:r>
            <a:r>
              <a:rPr lang="en-US" sz="1400" dirty="0" smtClean="0"/>
              <a:t>of </a:t>
            </a:r>
            <a:r>
              <a:rPr lang="en-US" sz="1400" dirty="0"/>
              <a:t>providers with children’s </a:t>
            </a:r>
            <a:r>
              <a:rPr lang="en-US" sz="1400" dirty="0" smtClean="0"/>
              <a:t>needs. A </a:t>
            </a:r>
            <a:r>
              <a:rPr lang="en-US" sz="1400" dirty="0"/>
              <a:t>lack of integration between case management and provider payment </a:t>
            </a:r>
            <a:r>
              <a:rPr lang="en-US" sz="1400" dirty="0" smtClean="0"/>
              <a:t>systems </a:t>
            </a:r>
            <a:r>
              <a:rPr lang="en-US" sz="1400" dirty="0"/>
              <a:t>meant that </a:t>
            </a:r>
            <a:r>
              <a:rPr lang="en-US" sz="1400" dirty="0" smtClean="0"/>
              <a:t>payments might continue </a:t>
            </a:r>
            <a:r>
              <a:rPr lang="en-US" sz="1400" dirty="0"/>
              <a:t>long after </a:t>
            </a:r>
            <a:r>
              <a:rPr lang="en-US" sz="1400" dirty="0" smtClean="0"/>
              <a:t>service provision stopped </a:t>
            </a:r>
            <a:r>
              <a:rPr lang="en-US" sz="1400" dirty="0"/>
              <a:t>or after a child had moved or left the system. </a:t>
            </a:r>
            <a:br>
              <a:rPr lang="en-US" sz="1400" dirty="0"/>
            </a:br>
            <a:endParaRPr lang="en-US" sz="1400" dirty="0">
              <a:solidFill>
                <a:schemeClr val="tx1"/>
              </a:solidFill>
            </a:endParaRPr>
          </a:p>
          <a:p>
            <a:pPr>
              <a:lnSpc>
                <a:spcPts val="1500"/>
              </a:lnSpc>
            </a:pPr>
            <a:r>
              <a:rPr lang="en-US" sz="1400" b="1" dirty="0" smtClean="0"/>
              <a:t>The Solution</a:t>
            </a:r>
            <a:r>
              <a:rPr lang="en-US" sz="1400" dirty="0" smtClean="0"/>
              <a:t>:  A suite </a:t>
            </a:r>
            <a:r>
              <a:rPr lang="en-US" sz="1400" dirty="0"/>
              <a:t>of IBM Cúram software </a:t>
            </a:r>
            <a:r>
              <a:rPr lang="en-US" sz="1400" dirty="0" smtClean="0"/>
              <a:t>solutions was implemented </a:t>
            </a:r>
            <a:r>
              <a:rPr lang="en-US" sz="1400" dirty="0"/>
              <a:t>to manage child welfare cases from the moment children come to the attention of authorities until their case is successfully resolved. The solution integrates provider information and case data in a centralized data warehouse and presents it to the case manager on a single dashboard. </a:t>
            </a:r>
          </a:p>
        </p:txBody>
      </p:sp>
      <p:pic>
        <p:nvPicPr>
          <p:cNvPr id="15" name="Picture 1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1423988"/>
            <a:ext cx="5187950" cy="1866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6201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0800000">
            <a:off x="1680185" y="2596215"/>
            <a:ext cx="6765074" cy="1136865"/>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2" name="Rectangle 11"/>
          <p:cNvSpPr/>
          <p:nvPr/>
        </p:nvSpPr>
        <p:spPr bwMode="auto">
          <a:xfrm rot="10800000">
            <a:off x="1680185" y="1263289"/>
            <a:ext cx="6765074" cy="1136865"/>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3" name="Rectangle 12"/>
          <p:cNvSpPr/>
          <p:nvPr/>
        </p:nvSpPr>
        <p:spPr bwMode="auto">
          <a:xfrm rot="10800000">
            <a:off x="1680185" y="3906554"/>
            <a:ext cx="6765074" cy="1136865"/>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16" name="Rectangle 15"/>
          <p:cNvSpPr/>
          <p:nvPr/>
        </p:nvSpPr>
        <p:spPr bwMode="auto">
          <a:xfrm rot="10800000">
            <a:off x="1680185" y="5230653"/>
            <a:ext cx="6765074" cy="1136865"/>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54273" name="Title 1"/>
          <p:cNvSpPr>
            <a:spLocks noGrp="1"/>
          </p:cNvSpPr>
          <p:nvPr>
            <p:ph type="title" idx="4294967295"/>
          </p:nvPr>
        </p:nvSpPr>
        <p:spPr>
          <a:xfrm>
            <a:off x="457200" y="695325"/>
            <a:ext cx="8720138" cy="457200"/>
          </a:xfrm>
        </p:spPr>
        <p:txBody>
          <a:bodyPr/>
          <a:lstStyle/>
          <a:p>
            <a:r>
              <a:rPr lang="en-US" dirty="0" smtClean="0"/>
              <a:t>IBM Cúram Social Program Management value proposition</a:t>
            </a:r>
          </a:p>
        </p:txBody>
      </p:sp>
      <p:sp>
        <p:nvSpPr>
          <p:cNvPr id="5" name="Pentagon 4"/>
          <p:cNvSpPr/>
          <p:nvPr/>
        </p:nvSpPr>
        <p:spPr bwMode="auto">
          <a:xfrm>
            <a:off x="1680186" y="5214948"/>
            <a:ext cx="7247914" cy="1168277"/>
          </a:xfrm>
          <a:prstGeom prst="homePlate">
            <a:avLst>
              <a:gd name="adj" fmla="val 37565"/>
            </a:avLst>
          </a:prstGeom>
          <a:noFill/>
          <a:ln w="12700" cap="flat" cmpd="sng" algn="ctr">
            <a:solidFill>
              <a:schemeClr val="bg1"/>
            </a:solidFill>
            <a:prstDash val="solid"/>
            <a:round/>
            <a:headEnd type="none" w="med" len="med"/>
            <a:tailEnd type="none" w="med" len="med"/>
          </a:ln>
          <a:effectLst/>
          <a:extLst/>
        </p:spPr>
        <p:txBody>
          <a:bodyPr anchor="ctr"/>
          <a:lstStyle/>
          <a:p>
            <a:pPr>
              <a:spcAft>
                <a:spcPts val="1800"/>
              </a:spcAft>
            </a:pPr>
            <a:r>
              <a:rPr lang="en-US" b="1" dirty="0"/>
              <a:t>Reduces</a:t>
            </a:r>
            <a:r>
              <a:rPr lang="en-US" dirty="0"/>
              <a:t> overall costs and the time </a:t>
            </a:r>
            <a:r>
              <a:rPr lang="en-US" dirty="0" smtClean="0"/>
              <a:t>needed to </a:t>
            </a:r>
            <a:r>
              <a:rPr lang="en-US" dirty="0"/>
              <a:t>deploy new programs</a:t>
            </a:r>
          </a:p>
        </p:txBody>
      </p:sp>
      <p:sp>
        <p:nvSpPr>
          <p:cNvPr id="6" name="Rectangle 5"/>
          <p:cNvSpPr/>
          <p:nvPr/>
        </p:nvSpPr>
        <p:spPr>
          <a:xfrm>
            <a:off x="457201" y="5218257"/>
            <a:ext cx="1242036" cy="1164968"/>
          </a:xfrm>
          <a:prstGeom prst="rect">
            <a:avLst/>
          </a:prstGeom>
          <a:solidFill>
            <a:srgbClr val="008ABF"/>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 name="Pentagon 6"/>
          <p:cNvSpPr/>
          <p:nvPr/>
        </p:nvSpPr>
        <p:spPr bwMode="auto">
          <a:xfrm>
            <a:off x="1680186" y="3897729"/>
            <a:ext cx="7219339" cy="1168277"/>
          </a:xfrm>
          <a:prstGeom prst="homePlate">
            <a:avLst>
              <a:gd name="adj" fmla="val 37565"/>
            </a:avLst>
          </a:prstGeom>
          <a:noFill/>
          <a:ln w="12700" cap="flat" cmpd="sng" algn="ctr">
            <a:solidFill>
              <a:schemeClr val="bg1"/>
            </a:solidFill>
            <a:prstDash val="solid"/>
            <a:round/>
            <a:headEnd type="none" w="med" len="med"/>
            <a:tailEnd type="none" w="med" len="med"/>
          </a:ln>
          <a:effectLst/>
          <a:extLst/>
        </p:spPr>
        <p:txBody>
          <a:bodyPr anchor="ctr"/>
          <a:lstStyle/>
          <a:p>
            <a:pPr>
              <a:spcAft>
                <a:spcPts val="1800"/>
              </a:spcAft>
            </a:pPr>
            <a:r>
              <a:rPr lang="en-US" b="1"/>
              <a:t>Protects </a:t>
            </a:r>
            <a:r>
              <a:rPr lang="en-US"/>
              <a:t>current investments and provides flexibility to address new and emerging service delivery trends</a:t>
            </a:r>
            <a:endParaRPr lang="en-US" dirty="0"/>
          </a:p>
        </p:txBody>
      </p:sp>
      <p:sp>
        <p:nvSpPr>
          <p:cNvPr id="8" name="Pentagon 7"/>
          <p:cNvSpPr/>
          <p:nvPr/>
        </p:nvSpPr>
        <p:spPr bwMode="auto">
          <a:xfrm>
            <a:off x="1699237" y="2580509"/>
            <a:ext cx="7200288" cy="1168278"/>
          </a:xfrm>
          <a:prstGeom prst="homePlate">
            <a:avLst>
              <a:gd name="adj" fmla="val 37565"/>
            </a:avLst>
          </a:prstGeom>
          <a:noFill/>
          <a:ln w="12700" cap="flat" cmpd="sng" algn="ctr">
            <a:solidFill>
              <a:schemeClr val="bg1"/>
            </a:solidFill>
            <a:prstDash val="solid"/>
            <a:round/>
            <a:headEnd type="none" w="med" len="med"/>
            <a:tailEnd type="none" w="med" len="med"/>
          </a:ln>
          <a:effectLst/>
          <a:extLst/>
        </p:spPr>
        <p:txBody>
          <a:bodyPr anchor="ctr"/>
          <a:lstStyle/>
          <a:p>
            <a:pPr>
              <a:spcAft>
                <a:spcPts val="1800"/>
              </a:spcAft>
            </a:pPr>
            <a:r>
              <a:rPr lang="en-US" b="1"/>
              <a:t>Empowers</a:t>
            </a:r>
            <a:r>
              <a:rPr lang="en-US"/>
              <a:t> the business to define and deploy new programs with configuration tools in a runtime environment</a:t>
            </a:r>
            <a:endParaRPr lang="en-US" dirty="0"/>
          </a:p>
        </p:txBody>
      </p:sp>
      <p:sp>
        <p:nvSpPr>
          <p:cNvPr id="9" name="Rectangle 8"/>
          <p:cNvSpPr/>
          <p:nvPr/>
        </p:nvSpPr>
        <p:spPr bwMode="auto">
          <a:xfrm>
            <a:off x="438151" y="3906554"/>
            <a:ext cx="1242035" cy="1159452"/>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000000"/>
              </a:solidFill>
              <a:latin typeface="Arial" pitchFamily="34" charset="0"/>
              <a:ea typeface="ＭＳ Ｐゴシック" pitchFamily="34" charset="-128"/>
            </a:endParaRPr>
          </a:p>
        </p:txBody>
      </p:sp>
      <p:sp>
        <p:nvSpPr>
          <p:cNvPr id="10" name="Rectangle 9"/>
          <p:cNvSpPr/>
          <p:nvPr/>
        </p:nvSpPr>
        <p:spPr bwMode="auto">
          <a:xfrm>
            <a:off x="446087" y="2580509"/>
            <a:ext cx="1242035" cy="1159451"/>
          </a:xfrm>
          <a:prstGeom prst="rect">
            <a:avLst/>
          </a:prstGeom>
          <a:solidFill>
            <a:schemeClr val="accent5"/>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
        <p:nvSpPr>
          <p:cNvPr id="14" name="Pentagon 13"/>
          <p:cNvSpPr/>
          <p:nvPr/>
        </p:nvSpPr>
        <p:spPr bwMode="auto">
          <a:xfrm>
            <a:off x="1688122" y="1263289"/>
            <a:ext cx="7211403" cy="1168278"/>
          </a:xfrm>
          <a:prstGeom prst="homePlate">
            <a:avLst>
              <a:gd name="adj" fmla="val 37565"/>
            </a:avLst>
          </a:prstGeom>
          <a:noFill/>
          <a:ln w="12700" cap="flat" cmpd="sng" algn="ctr">
            <a:solidFill>
              <a:schemeClr val="bg1"/>
            </a:solidFill>
            <a:prstDash val="solid"/>
            <a:round/>
            <a:headEnd type="none" w="med" len="med"/>
            <a:tailEnd type="none" w="med" len="med"/>
          </a:ln>
          <a:effectLst/>
          <a:extLst/>
        </p:spPr>
        <p:txBody>
          <a:bodyPr anchor="ctr"/>
          <a:lstStyle/>
          <a:p>
            <a:pPr>
              <a:spcAft>
                <a:spcPts val="1800"/>
              </a:spcAft>
            </a:pPr>
            <a:r>
              <a:rPr lang="en-US" b="1" dirty="0"/>
              <a:t>Enables</a:t>
            </a:r>
            <a:r>
              <a:rPr lang="en-US" dirty="0"/>
              <a:t> rapid, lower-risk implementation by leveraging prebuilt and configurable </a:t>
            </a:r>
            <a:r>
              <a:rPr lang="en-US" dirty="0" smtClean="0"/>
              <a:t>Child Welfare </a:t>
            </a:r>
            <a:r>
              <a:rPr lang="en-US" dirty="0"/>
              <a:t>service elements and business processes</a:t>
            </a:r>
          </a:p>
        </p:txBody>
      </p:sp>
      <p:sp>
        <p:nvSpPr>
          <p:cNvPr id="15" name="Rectangle 14"/>
          <p:cNvSpPr/>
          <p:nvPr/>
        </p:nvSpPr>
        <p:spPr bwMode="auto">
          <a:xfrm>
            <a:off x="446087" y="1263289"/>
            <a:ext cx="1242035" cy="1159451"/>
          </a:xfrm>
          <a:prstGeom prst="rect">
            <a:avLst/>
          </a:prstGeom>
          <a:solidFill>
            <a:schemeClr val="accent6"/>
          </a:solidFill>
          <a:ln w="28575" cap="flat" cmpd="sng" algn="ctr">
            <a:noFill/>
            <a:prstDash val="solid"/>
            <a:round/>
            <a:headEnd type="none" w="med" len="med"/>
            <a:tailEnd type="none" w="med" len="med"/>
          </a:ln>
          <a:effectLst/>
          <a:extLst/>
        </p:spPr>
        <p:txBody>
          <a:bodyPr/>
          <a:lstStyle/>
          <a:p>
            <a:pPr algn="ctr">
              <a:defRPr/>
            </a:pPr>
            <a:endParaRPr lang="en-US" kern="0" dirty="0">
              <a:solidFill>
                <a:srgbClr val="FF9900"/>
              </a:solidFill>
              <a:latin typeface="Arial" pitchFamily="34" charset="0"/>
              <a:ea typeface="ＭＳ Ｐゴシック" pitchFamily="34" charset="-128"/>
            </a:endParaRPr>
          </a:p>
        </p:txBody>
      </p:sp>
    </p:spTree>
    <p:extLst>
      <p:ext uri="{BB962C8B-B14F-4D97-AF65-F5344CB8AC3E}">
        <p14:creationId xmlns:p14="http://schemas.microsoft.com/office/powerpoint/2010/main" xmlns="" val="33696027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descr="VIDEO_061-01.png"/>
          <p:cNvPicPr>
            <a:picLocks noChangeAspect="1"/>
          </p:cNvPicPr>
          <p:nvPr/>
        </p:nvPicPr>
        <p:blipFill>
          <a:blip r:embed="rId3"/>
          <a:srcRect r="25005"/>
          <a:stretch>
            <a:fillRect/>
          </a:stretch>
        </p:blipFill>
        <p:spPr bwMode="auto">
          <a:xfrm>
            <a:off x="0" y="12700"/>
            <a:ext cx="9144000" cy="6858000"/>
          </a:xfrm>
          <a:prstGeom prst="rect">
            <a:avLst/>
          </a:prstGeom>
          <a:noFill/>
          <a:ln w="9525">
            <a:noFill/>
            <a:miter lim="800000"/>
            <a:headEnd/>
            <a:tailEnd/>
          </a:ln>
        </p:spPr>
      </p:pic>
      <p:pic>
        <p:nvPicPr>
          <p:cNvPr id="53250" name="Picture 10" descr="ibm_37-01.png"/>
          <p:cNvPicPr>
            <a:picLocks noChangeAspect="1"/>
          </p:cNvPicPr>
          <p:nvPr/>
        </p:nvPicPr>
        <p:blipFill>
          <a:blip r:embed="rId4"/>
          <a:srcRect/>
          <a:stretch>
            <a:fillRect/>
          </a:stretch>
        </p:blipFill>
        <p:spPr bwMode="auto">
          <a:xfrm>
            <a:off x="5068888" y="3336925"/>
            <a:ext cx="4197350" cy="3446463"/>
          </a:xfrm>
          <a:prstGeom prst="rect">
            <a:avLst/>
          </a:prstGeom>
          <a:noFill/>
          <a:ln w="9525">
            <a:noFill/>
            <a:miter lim="800000"/>
            <a:headEnd/>
            <a:tailEnd/>
          </a:ln>
        </p:spPr>
      </p:pic>
      <p:sp>
        <p:nvSpPr>
          <p:cNvPr id="53251" name="BainBulletsConfiguration" hidden="1"/>
          <p:cNvSpPr txBox="1">
            <a:spLocks noChangeArrowheads="1"/>
          </p:cNvSpPr>
          <p:nvPr/>
        </p:nvSpPr>
        <p:spPr bwMode="auto">
          <a:xfrm>
            <a:off x="12700" y="12700"/>
            <a:ext cx="8890000" cy="107950"/>
          </a:xfrm>
          <a:prstGeom prst="rect">
            <a:avLst/>
          </a:prstGeom>
          <a:noFill/>
          <a:ln w="9525">
            <a:noFill/>
            <a:miter lim="800000"/>
            <a:headEnd/>
            <a:tailEnd/>
          </a:ln>
        </p:spPr>
        <p:txBody>
          <a:bodyPr>
            <a:spAutoFit/>
          </a:bodyPr>
          <a:lstStyle/>
          <a:p>
            <a:pPr algn="ctr"/>
            <a:endParaRPr lang="en-US" sz="100">
              <a:solidFill>
                <a:srgbClr val="FFFFFF"/>
              </a:solidFill>
            </a:endParaRPr>
          </a:p>
        </p:txBody>
      </p:sp>
      <p:sp>
        <p:nvSpPr>
          <p:cNvPr id="8" name="Title 1"/>
          <p:cNvSpPr txBox="1">
            <a:spLocks/>
          </p:cNvSpPr>
          <p:nvPr/>
        </p:nvSpPr>
        <p:spPr>
          <a:xfrm>
            <a:off x="390524" y="1598028"/>
            <a:ext cx="8347075" cy="4524315"/>
          </a:xfrm>
          <a:prstGeom prst="rect">
            <a:avLst/>
          </a:prstGeom>
          <a:ln>
            <a:noFill/>
          </a:ln>
        </p:spPr>
        <p:txBody>
          <a:bodyPr wrap="square">
            <a:spAutoFit/>
          </a:bodyPr>
          <a:lstStyle>
            <a:lvl1pPr algn="l" rtl="0" eaLnBrk="0" fontAlgn="base" hangingPunct="0">
              <a:spcBef>
                <a:spcPct val="0"/>
              </a:spcBef>
              <a:spcAft>
                <a:spcPct val="0"/>
              </a:spcAft>
              <a:defRPr sz="20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2pPr>
            <a:lvl3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3pPr>
            <a:lvl4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4pPr>
            <a:lvl5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5pPr>
            <a:lvl6pPr marL="457200" algn="l" rtl="0" fontAlgn="base">
              <a:spcBef>
                <a:spcPct val="0"/>
              </a:spcBef>
              <a:spcAft>
                <a:spcPct val="0"/>
              </a:spcAft>
              <a:defRPr sz="2200" b="1">
                <a:solidFill>
                  <a:schemeClr val="tx2"/>
                </a:solidFill>
                <a:latin typeface="Arial" charset="0"/>
                <a:ea typeface="ＭＳ Ｐゴシック" charset="0"/>
              </a:defRPr>
            </a:lvl6pPr>
            <a:lvl7pPr marL="914400" algn="l" rtl="0" fontAlgn="base">
              <a:spcBef>
                <a:spcPct val="0"/>
              </a:spcBef>
              <a:spcAft>
                <a:spcPct val="0"/>
              </a:spcAft>
              <a:defRPr sz="2200" b="1">
                <a:solidFill>
                  <a:schemeClr val="tx2"/>
                </a:solidFill>
                <a:latin typeface="Arial" charset="0"/>
                <a:ea typeface="ＭＳ Ｐゴシック" charset="0"/>
              </a:defRPr>
            </a:lvl7pPr>
            <a:lvl8pPr marL="1371600" algn="l" rtl="0" fontAlgn="base">
              <a:spcBef>
                <a:spcPct val="0"/>
              </a:spcBef>
              <a:spcAft>
                <a:spcPct val="0"/>
              </a:spcAft>
              <a:defRPr sz="2200" b="1">
                <a:solidFill>
                  <a:schemeClr val="tx2"/>
                </a:solidFill>
                <a:latin typeface="Arial" charset="0"/>
                <a:ea typeface="ＭＳ Ｐゴシック" charset="0"/>
              </a:defRPr>
            </a:lvl8pPr>
            <a:lvl9pPr marL="1828800" algn="l" rtl="0" fontAlgn="base">
              <a:spcBef>
                <a:spcPct val="0"/>
              </a:spcBef>
              <a:spcAft>
                <a:spcPct val="0"/>
              </a:spcAft>
              <a:defRPr sz="2200" b="1">
                <a:solidFill>
                  <a:schemeClr val="tx2"/>
                </a:solidFill>
                <a:latin typeface="Arial" charset="0"/>
                <a:ea typeface="ＭＳ Ｐゴシック" charset="0"/>
              </a:defRPr>
            </a:lvl9pPr>
          </a:lstStyle>
          <a:p>
            <a:pPr>
              <a:defRPr/>
            </a:pPr>
            <a:r>
              <a:rPr lang="en-US" sz="3600" kern="0" dirty="0" smtClean="0"/>
              <a:t>Thank you.</a:t>
            </a:r>
          </a:p>
          <a:p>
            <a:pPr>
              <a:defRPr/>
            </a:pPr>
            <a:endParaRPr lang="en-US" sz="3600" kern="0" dirty="0"/>
          </a:p>
          <a:p>
            <a:r>
              <a:rPr lang="en-US" sz="2400" b="1" dirty="0"/>
              <a:t>Jeff Mann</a:t>
            </a:r>
          </a:p>
          <a:p>
            <a:r>
              <a:rPr lang="en-US" sz="2400" dirty="0"/>
              <a:t>Strategy and Market Development</a:t>
            </a:r>
          </a:p>
          <a:p>
            <a:r>
              <a:rPr lang="pt-BR" sz="2400" dirty="0"/>
              <a:t>IBM Cúram Social Program Management</a:t>
            </a:r>
          </a:p>
          <a:p>
            <a:r>
              <a:rPr lang="en-US" sz="2400" dirty="0" smtClean="0">
                <a:hlinkClick r:id="rId5"/>
              </a:rPr>
              <a:t>jmann@us.ibm.com</a:t>
            </a:r>
            <a:endParaRPr lang="en-US" sz="2400" dirty="0" smtClean="0"/>
          </a:p>
          <a:p>
            <a:endParaRPr lang="en-US" sz="2400" kern="0" dirty="0"/>
          </a:p>
          <a:p>
            <a:r>
              <a:rPr lang="en-US" sz="2400" kern="0" dirty="0" smtClean="0"/>
              <a:t>On the Web:</a:t>
            </a:r>
          </a:p>
          <a:p>
            <a:r>
              <a:rPr lang="en-US" sz="2400" kern="0" dirty="0" smtClean="0">
                <a:hlinkClick r:id="rId6"/>
              </a:rPr>
              <a:t>http</a:t>
            </a:r>
            <a:r>
              <a:rPr lang="en-US" sz="2400" kern="0" dirty="0">
                <a:hlinkClick r:id="rId6"/>
              </a:rPr>
              <a:t>://</a:t>
            </a:r>
            <a:r>
              <a:rPr lang="en-US" sz="2400" kern="0" dirty="0" smtClean="0">
                <a:hlinkClick r:id="rId6"/>
              </a:rPr>
              <a:t>www-03.ibm.com/software/products/en/child-welfare</a:t>
            </a:r>
            <a:endParaRPr lang="en-US" sz="2400" kern="0" dirty="0" smtClean="0"/>
          </a:p>
          <a:p>
            <a:endParaRPr lang="en-US" sz="2400" kern="0" dirty="0"/>
          </a:p>
          <a:p>
            <a:endParaRPr lang="en-US" sz="2400" kern="0" dirty="0"/>
          </a:p>
        </p:txBody>
      </p:sp>
    </p:spTree>
    <p:extLst>
      <p:ext uri="{BB962C8B-B14F-4D97-AF65-F5344CB8AC3E}">
        <p14:creationId xmlns:p14="http://schemas.microsoft.com/office/powerpoint/2010/main" xmlns="" val="10915439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73075" y="788988"/>
            <a:ext cx="6959600" cy="411162"/>
          </a:xfrm>
        </p:spPr>
        <p:txBody>
          <a:bodyPr/>
          <a:lstStyle/>
          <a:p>
            <a:pPr eaLnBrk="1" hangingPunct="1"/>
            <a:r>
              <a:rPr lang="en-US" smtClean="0"/>
              <a:t>Trademarks and notes</a:t>
            </a:r>
          </a:p>
        </p:txBody>
      </p:sp>
      <p:sp>
        <p:nvSpPr>
          <p:cNvPr id="60418" name="Rectangle 3"/>
          <p:cNvSpPr>
            <a:spLocks noGrp="1" noChangeArrowheads="1"/>
          </p:cNvSpPr>
          <p:nvPr>
            <p:ph type="body" idx="1"/>
          </p:nvPr>
        </p:nvSpPr>
        <p:spPr>
          <a:xfrm>
            <a:off x="474663" y="1458913"/>
            <a:ext cx="8166100" cy="4495800"/>
          </a:xfrm>
        </p:spPr>
        <p:txBody>
          <a:bodyPr/>
          <a:lstStyle/>
          <a:p>
            <a:pPr eaLnBrk="1" hangingPunct="1">
              <a:buFont typeface="Wingdings" pitchFamily="2" charset="2"/>
              <a:buNone/>
            </a:pPr>
            <a:r>
              <a:rPr lang="en-US" sz="1600" dirty="0" smtClean="0">
                <a:solidFill>
                  <a:schemeClr val="tx1"/>
                </a:solidFill>
              </a:rPr>
              <a:t>© IBM Corporation 2015</a:t>
            </a:r>
            <a:endParaRPr lang="en-GB" sz="1600" dirty="0" smtClean="0">
              <a:solidFill>
                <a:schemeClr val="tx1"/>
              </a:solidFill>
            </a:endParaRPr>
          </a:p>
          <a:p>
            <a:pPr>
              <a:buClrTx/>
              <a:buFont typeface="Arial" charset="0"/>
              <a:buChar char="•"/>
            </a:pPr>
            <a:r>
              <a:rPr lang="en-US" sz="1600" dirty="0" smtClean="0">
                <a:solidFill>
                  <a:schemeClr val="tx1"/>
                </a:solidFill>
              </a:rPr>
              <a:t>IBM, the IBM logo, ibm.com, and Cúram are trademarks or registered trademarks of International Business Machines Corporation in the United States, other countries, or both. If these and other IBM trademarked terms are marked on their first occurrence in this information with the appropriate symbol (</a:t>
            </a:r>
            <a:r>
              <a:rPr lang="en-US" sz="1600" baseline="30000" dirty="0" smtClean="0">
                <a:solidFill>
                  <a:schemeClr val="tx1"/>
                </a:solidFill>
              </a:rPr>
              <a:t>®</a:t>
            </a:r>
            <a:r>
              <a:rPr lang="en-US" sz="1600" dirty="0" smtClean="0">
                <a:solidFill>
                  <a:schemeClr val="tx1"/>
                </a:solidFill>
              </a:rPr>
              <a:t> or </a:t>
            </a:r>
            <a:r>
              <a:rPr lang="en-US" sz="1600" baseline="30000" dirty="0" smtClean="0">
                <a:solidFill>
                  <a:schemeClr val="tx1"/>
                </a:solidFill>
              </a:rPr>
              <a:t>™</a:t>
            </a:r>
            <a:r>
              <a:rPr lang="en-US" sz="1600" dirty="0" smtClean="0">
                <a:solidFill>
                  <a:schemeClr val="tx1"/>
                </a:solidFill>
              </a:rPr>
              <a:t>), these symbols indicate U.S. registered or common law trademarks owned by IBM at the time this information was published. Such trademarks may also be registered or common law trademarks in other countries. A current list of IBM trademarks is available on the Web at </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hlinkClick r:id="rId3"/>
              </a:rPr>
              <a:t>Copyright and trademark information</a:t>
            </a:r>
            <a:r>
              <a:rPr lang="ja-JP" altLang="en-US" sz="1600" dirty="0" smtClean="0">
                <a:solidFill>
                  <a:schemeClr val="tx1"/>
                </a:solidFill>
                <a:ea typeface="MS PGothic" pitchFamily="34" charset="-128"/>
              </a:rPr>
              <a:t>”</a:t>
            </a:r>
            <a:r>
              <a:rPr lang="en-US" altLang="ja-JP" sz="1600" dirty="0" smtClean="0">
                <a:solidFill>
                  <a:schemeClr val="tx1"/>
                </a:solidFill>
                <a:ea typeface="MS PGothic" pitchFamily="34" charset="-128"/>
              </a:rPr>
              <a:t> at </a:t>
            </a:r>
            <a:r>
              <a:rPr lang="en-US" altLang="ja-JP" sz="1600" b="1" dirty="0" smtClean="0">
                <a:solidFill>
                  <a:schemeClr val="tx1"/>
                </a:solidFill>
                <a:ea typeface="MS PGothic" pitchFamily="34" charset="-128"/>
                <a:hlinkClick r:id="rId3"/>
              </a:rPr>
              <a:t>ibm.com</a:t>
            </a:r>
            <a:r>
              <a:rPr lang="en-US" altLang="ja-JP" sz="1600" dirty="0" smtClean="0">
                <a:solidFill>
                  <a:schemeClr val="tx1"/>
                </a:solidFill>
                <a:ea typeface="MS PGothic" pitchFamily="34" charset="-128"/>
                <a:hlinkClick r:id="rId3"/>
              </a:rPr>
              <a:t>/legal/copytrade.shtml</a:t>
            </a:r>
            <a:r>
              <a:rPr lang="en-US" altLang="ja-JP" sz="1600" dirty="0" smtClean="0">
                <a:solidFill>
                  <a:schemeClr val="tx1"/>
                </a:solidFill>
                <a:ea typeface="MS PGothic" pitchFamily="34" charset="-128"/>
              </a:rPr>
              <a:t>.</a:t>
            </a:r>
          </a:p>
          <a:p>
            <a:pPr eaLnBrk="1" hangingPunct="1">
              <a:buClrTx/>
              <a:buFont typeface="Arial" charset="0"/>
              <a:buChar char="•"/>
            </a:pPr>
            <a:r>
              <a:rPr lang="en-GB" sz="1600" dirty="0" smtClean="0">
                <a:solidFill>
                  <a:schemeClr val="tx1"/>
                </a:solidFill>
              </a:rPr>
              <a:t>Other company, product, and service names may be trademarks or service marks of others.</a:t>
            </a:r>
          </a:p>
          <a:p>
            <a:pPr eaLnBrk="1" hangingPunct="1">
              <a:buClrTx/>
              <a:buFont typeface="Arial" charset="0"/>
              <a:buChar char="•"/>
            </a:pPr>
            <a:r>
              <a:rPr lang="en-GB" sz="1600" dirty="0" smtClean="0">
                <a:solidFill>
                  <a:schemeClr val="tx1"/>
                </a:solidFill>
              </a:rPr>
              <a:t>References in this publication to IBM products or services do not imply that IBM intends to make them available in all countries in which IBM operates.</a:t>
            </a:r>
            <a:endParaRPr lang="en-US" sz="1600" dirty="0" smtClean="0">
              <a:solidFill>
                <a:schemeClr val="tx1"/>
              </a:solidFill>
            </a:endParaRPr>
          </a:p>
        </p:txBody>
      </p:sp>
    </p:spTree>
    <p:extLst>
      <p:ext uri="{BB962C8B-B14F-4D97-AF65-F5344CB8AC3E}">
        <p14:creationId xmlns:p14="http://schemas.microsoft.com/office/powerpoint/2010/main" xmlns="" val="32456648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457200" y="685800"/>
            <a:ext cx="7731125" cy="822325"/>
          </a:xfrm>
        </p:spPr>
        <p:txBody>
          <a:bodyPr/>
          <a:lstStyle/>
          <a:p>
            <a:r>
              <a:rPr lang="en-GB" dirty="0" smtClean="0"/>
              <a:t>IBM has a strong, long-standing commitment to social programs, which expanded with the acquisition of C</a:t>
            </a:r>
            <a:r>
              <a:rPr lang="en-GB" dirty="0" smtClean="0">
                <a:cs typeface="Calibri" pitchFamily="34" charset="0"/>
              </a:rPr>
              <a:t>ú</a:t>
            </a:r>
            <a:r>
              <a:rPr lang="en-GB" dirty="0" smtClean="0"/>
              <a:t>ram Software </a:t>
            </a:r>
          </a:p>
        </p:txBody>
      </p:sp>
      <p:sp>
        <p:nvSpPr>
          <p:cNvPr id="20482" name="Content Placeholder 5"/>
          <p:cNvSpPr>
            <a:spLocks noGrp="1"/>
          </p:cNvSpPr>
          <p:nvPr>
            <p:ph idx="4294967295"/>
          </p:nvPr>
        </p:nvSpPr>
        <p:spPr>
          <a:xfrm>
            <a:off x="466725" y="1658938"/>
            <a:ext cx="7228485" cy="4495800"/>
          </a:xfrm>
        </p:spPr>
        <p:txBody>
          <a:bodyPr/>
          <a:lstStyle/>
          <a:p>
            <a:pPr>
              <a:spcBef>
                <a:spcPct val="0"/>
              </a:spcBef>
              <a:spcAft>
                <a:spcPts val="1200"/>
              </a:spcAft>
              <a:buFont typeface="Arial" charset="0"/>
              <a:buChar char="•"/>
            </a:pPr>
            <a:r>
              <a:rPr lang="en-GB" sz="1800" dirty="0" smtClean="0"/>
              <a:t>Commercial off-the-shelf</a:t>
            </a:r>
            <a:r>
              <a:rPr lang="en-GB" sz="1800" dirty="0" smtClean="0">
                <a:solidFill>
                  <a:srgbClr val="1A66A0"/>
                </a:solidFill>
              </a:rPr>
              <a:t>, </a:t>
            </a:r>
            <a:r>
              <a:rPr lang="en-GB" sz="1800" b="1" dirty="0" smtClean="0">
                <a:solidFill>
                  <a:srgbClr val="1A66A0"/>
                </a:solidFill>
              </a:rPr>
              <a:t>software for line of business users </a:t>
            </a:r>
            <a:r>
              <a:rPr lang="en-GB" sz="1800" dirty="0" smtClean="0"/>
              <a:t>in health and social programs, covering all types of organizations</a:t>
            </a:r>
          </a:p>
          <a:p>
            <a:pPr>
              <a:spcBef>
                <a:spcPct val="0"/>
              </a:spcBef>
              <a:spcAft>
                <a:spcPts val="600"/>
              </a:spcAft>
              <a:buFont typeface="Arial" charset="0"/>
              <a:buChar char="•"/>
            </a:pPr>
            <a:r>
              <a:rPr lang="en-GB" sz="1800" dirty="0" smtClean="0"/>
              <a:t>More than </a:t>
            </a:r>
            <a:r>
              <a:rPr lang="en-GB" sz="1800" b="1" dirty="0" smtClean="0">
                <a:solidFill>
                  <a:srgbClr val="1A66A0"/>
                </a:solidFill>
              </a:rPr>
              <a:t>700 IBM subject matter experts </a:t>
            </a:r>
            <a:r>
              <a:rPr lang="en-GB" sz="1800" dirty="0" smtClean="0"/>
              <a:t>in social programs:</a:t>
            </a:r>
          </a:p>
          <a:p>
            <a:pPr marL="463550" lvl="1" indent="-231775">
              <a:spcBef>
                <a:spcPct val="0"/>
              </a:spcBef>
              <a:spcAft>
                <a:spcPts val="600"/>
              </a:spcAft>
              <a:buFont typeface="Arial" charset="0"/>
              <a:buChar char="—"/>
            </a:pPr>
            <a:r>
              <a:rPr lang="en-GB" sz="1600" dirty="0" smtClean="0"/>
              <a:t>40 subject matter experts in social programs policy</a:t>
            </a:r>
          </a:p>
          <a:p>
            <a:pPr marL="463550" lvl="1" indent="-231775">
              <a:spcBef>
                <a:spcPct val="0"/>
              </a:spcBef>
              <a:spcAft>
                <a:spcPts val="600"/>
              </a:spcAft>
              <a:buFont typeface="Arial" charset="0"/>
              <a:buChar char="—"/>
            </a:pPr>
            <a:r>
              <a:rPr lang="en-GB" sz="1600" dirty="0" smtClean="0"/>
              <a:t>300 service professionals experienced in building social program management systems</a:t>
            </a:r>
          </a:p>
          <a:p>
            <a:pPr marL="463550" lvl="1" indent="-231775">
              <a:spcBef>
                <a:spcPct val="0"/>
              </a:spcBef>
              <a:spcAft>
                <a:spcPts val="1200"/>
              </a:spcAft>
              <a:buFont typeface="Arial" charset="0"/>
              <a:buChar char="—"/>
            </a:pPr>
            <a:r>
              <a:rPr lang="en-GB" sz="1600" dirty="0" smtClean="0"/>
              <a:t>320 dedicated software developers with expertise in social programs business processes</a:t>
            </a:r>
            <a:endParaRPr lang="en-GB" dirty="0" smtClean="0"/>
          </a:p>
          <a:p>
            <a:pPr>
              <a:spcBef>
                <a:spcPct val="0"/>
              </a:spcBef>
              <a:spcAft>
                <a:spcPts val="1200"/>
              </a:spcAft>
            </a:pPr>
            <a:r>
              <a:rPr lang="en-GB" sz="1800" b="1" dirty="0">
                <a:solidFill>
                  <a:srgbClr val="1A66A0"/>
                </a:solidFill>
              </a:rPr>
              <a:t>S</a:t>
            </a:r>
            <a:r>
              <a:rPr lang="en-GB" sz="1800" b="1" dirty="0" smtClean="0">
                <a:solidFill>
                  <a:srgbClr val="1A66A0"/>
                </a:solidFill>
              </a:rPr>
              <a:t>ocial programs policy research </a:t>
            </a:r>
            <a:r>
              <a:rPr lang="en-GB" sz="1800" dirty="0" smtClean="0"/>
              <a:t>center—the IBM Cúram Research Institute</a:t>
            </a:r>
          </a:p>
          <a:p>
            <a:pPr lvl="1">
              <a:spcBef>
                <a:spcPct val="0"/>
              </a:spcBef>
              <a:spcAft>
                <a:spcPts val="1200"/>
              </a:spcAft>
            </a:pPr>
            <a:r>
              <a:rPr lang="en-GB" sz="1600" dirty="0" smtClean="0"/>
              <a:t>On the Web at </a:t>
            </a:r>
            <a:r>
              <a:rPr lang="en-GB" sz="1600" dirty="0" smtClean="0">
                <a:hlinkClick r:id="rId3"/>
              </a:rPr>
              <a:t>http</a:t>
            </a:r>
            <a:r>
              <a:rPr lang="en-GB" sz="1600" dirty="0">
                <a:hlinkClick r:id="rId3"/>
              </a:rPr>
              <a:t>://</a:t>
            </a:r>
            <a:r>
              <a:rPr lang="en-GB" sz="1600" dirty="0" smtClean="0">
                <a:hlinkClick r:id="rId3"/>
              </a:rPr>
              <a:t>www-01.ibm.com/software/city-operations/curam-research-institute/index.html</a:t>
            </a:r>
            <a:endParaRPr lang="en-GB" sz="1600" dirty="0" smtClean="0"/>
          </a:p>
        </p:txBody>
      </p:sp>
    </p:spTree>
    <p:extLst>
      <p:ext uri="{BB962C8B-B14F-4D97-AF65-F5344CB8AC3E}">
        <p14:creationId xmlns:p14="http://schemas.microsoft.com/office/powerpoint/2010/main" xmlns="" val="1530809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685800"/>
            <a:ext cx="8205788" cy="944563"/>
          </a:xfrm>
        </p:spPr>
        <p:txBody>
          <a:bodyPr/>
          <a:lstStyle/>
          <a:p>
            <a:pPr>
              <a:lnSpc>
                <a:spcPct val="90000"/>
              </a:lnSpc>
            </a:pPr>
            <a:r>
              <a:rPr lang="en-US" dirty="0" smtClean="0"/>
              <a:t>The IBM Cúram </a:t>
            </a:r>
            <a:r>
              <a:rPr lang="en-US" dirty="0"/>
              <a:t>a</a:t>
            </a:r>
            <a:r>
              <a:rPr lang="en-US" dirty="0" smtClean="0"/>
              <a:t>pplication suite: modular and flexible to adapt to trends and challenges</a:t>
            </a:r>
            <a:endParaRPr lang="en-US" i="1" dirty="0" smtClean="0"/>
          </a:p>
        </p:txBody>
      </p:sp>
      <p:sp>
        <p:nvSpPr>
          <p:cNvPr id="28675" name="Rounded Rectangle 7"/>
          <p:cNvSpPr>
            <a:spLocks noChangeArrowheads="1"/>
          </p:cNvSpPr>
          <p:nvPr/>
        </p:nvSpPr>
        <p:spPr bwMode="auto">
          <a:xfrm>
            <a:off x="830263" y="6004785"/>
            <a:ext cx="7539037" cy="374650"/>
          </a:xfrm>
          <a:prstGeom prst="roundRect">
            <a:avLst>
              <a:gd name="adj" fmla="val 0"/>
            </a:avLst>
          </a:prstGeom>
          <a:solidFill>
            <a:srgbClr val="FFC000"/>
          </a:solidFill>
          <a:ln w="9525">
            <a:noFill/>
            <a:round/>
            <a:headEnd/>
            <a:tailEnd/>
          </a:ln>
        </p:spPr>
        <p:txBody>
          <a:bodyPr anchor="ctr"/>
          <a:lstStyle/>
          <a:p>
            <a:pPr algn="ctr">
              <a:lnSpc>
                <a:spcPct val="90000"/>
              </a:lnSpc>
            </a:pPr>
            <a:r>
              <a:rPr lang="en-US" sz="1400" b="1" dirty="0">
                <a:solidFill>
                  <a:schemeClr val="bg1"/>
                </a:solidFill>
              </a:rPr>
              <a:t>Business and technical services</a:t>
            </a:r>
          </a:p>
        </p:txBody>
      </p:sp>
      <p:sp>
        <p:nvSpPr>
          <p:cNvPr id="28676" name="Rectangle 3"/>
          <p:cNvSpPr>
            <a:spLocks noChangeArrowheads="1"/>
          </p:cNvSpPr>
          <p:nvPr/>
        </p:nvSpPr>
        <p:spPr bwMode="auto">
          <a:xfrm>
            <a:off x="849313" y="5226910"/>
            <a:ext cx="3241675" cy="698500"/>
          </a:xfrm>
          <a:prstGeom prst="rect">
            <a:avLst/>
          </a:prstGeom>
          <a:noFill/>
          <a:ln w="9525">
            <a:noFill/>
            <a:miter lim="800000"/>
            <a:headEnd/>
            <a:tailEnd/>
          </a:ln>
        </p:spPr>
        <p:txBody>
          <a:bodyPr>
            <a:spAutoFit/>
          </a:bodyPr>
          <a:lstStyle/>
          <a:p>
            <a:pPr marL="173038" indent="-173038">
              <a:lnSpc>
                <a:spcPct val="110000"/>
              </a:lnSpc>
              <a:buFont typeface="Arial" charset="0"/>
              <a:buChar char="•"/>
            </a:pPr>
            <a:r>
              <a:rPr lang="en-US" sz="1200" dirty="0">
                <a:solidFill>
                  <a:srgbClr val="000000"/>
                </a:solidFill>
              </a:rPr>
              <a:t>Funded program management</a:t>
            </a:r>
          </a:p>
          <a:p>
            <a:pPr marL="173038" indent="-173038">
              <a:lnSpc>
                <a:spcPct val="110000"/>
              </a:lnSpc>
              <a:buFont typeface="Arial" charset="0"/>
              <a:buChar char="•"/>
            </a:pPr>
            <a:r>
              <a:rPr lang="en-US" sz="1200" dirty="0">
                <a:solidFill>
                  <a:srgbClr val="000000"/>
                </a:solidFill>
              </a:rPr>
              <a:t>Contribution management</a:t>
            </a:r>
          </a:p>
          <a:p>
            <a:pPr marL="173038" indent="-173038">
              <a:lnSpc>
                <a:spcPct val="110000"/>
              </a:lnSpc>
              <a:buFont typeface="Arial" charset="0"/>
              <a:buChar char="•"/>
            </a:pPr>
            <a:r>
              <a:rPr lang="en-US" sz="1200" dirty="0">
                <a:solidFill>
                  <a:srgbClr val="000000"/>
                </a:solidFill>
              </a:rPr>
              <a:t>Financial management</a:t>
            </a:r>
          </a:p>
        </p:txBody>
      </p:sp>
      <p:sp>
        <p:nvSpPr>
          <p:cNvPr id="28677" name="Rectangle 12"/>
          <p:cNvSpPr>
            <a:spLocks noChangeArrowheads="1"/>
          </p:cNvSpPr>
          <p:nvPr/>
        </p:nvSpPr>
        <p:spPr bwMode="auto">
          <a:xfrm>
            <a:off x="5864225" y="5214210"/>
            <a:ext cx="2432050" cy="698500"/>
          </a:xfrm>
          <a:prstGeom prst="rect">
            <a:avLst/>
          </a:prstGeom>
          <a:noFill/>
          <a:ln w="9525">
            <a:noFill/>
            <a:miter lim="800000"/>
            <a:headEnd/>
            <a:tailEnd/>
          </a:ln>
        </p:spPr>
        <p:txBody>
          <a:bodyPr>
            <a:spAutoFit/>
          </a:bodyPr>
          <a:lstStyle/>
          <a:p>
            <a:pPr marL="173038" indent="-173038">
              <a:lnSpc>
                <a:spcPct val="110000"/>
              </a:lnSpc>
              <a:buFont typeface="Arial" charset="0"/>
              <a:buChar char="•"/>
            </a:pPr>
            <a:r>
              <a:rPr lang="en-US" sz="1200" dirty="0">
                <a:solidFill>
                  <a:srgbClr val="000000"/>
                </a:solidFill>
              </a:rPr>
              <a:t>Evidence management</a:t>
            </a:r>
          </a:p>
          <a:p>
            <a:pPr marL="173038" indent="-173038">
              <a:lnSpc>
                <a:spcPct val="110000"/>
              </a:lnSpc>
              <a:buFont typeface="Arial" charset="0"/>
              <a:buChar char="•"/>
            </a:pPr>
            <a:r>
              <a:rPr lang="en-US" sz="1200" dirty="0">
                <a:solidFill>
                  <a:srgbClr val="000000"/>
                </a:solidFill>
              </a:rPr>
              <a:t>Participant management</a:t>
            </a:r>
          </a:p>
          <a:p>
            <a:pPr marL="173038" indent="-173038">
              <a:lnSpc>
                <a:spcPct val="110000"/>
              </a:lnSpc>
              <a:buFont typeface="Arial" charset="0"/>
              <a:buChar char="•"/>
            </a:pPr>
            <a:r>
              <a:rPr lang="en-US" sz="1200" dirty="0">
                <a:solidFill>
                  <a:srgbClr val="000000"/>
                </a:solidFill>
              </a:rPr>
              <a:t>Eligibility and entitlement </a:t>
            </a:r>
          </a:p>
        </p:txBody>
      </p:sp>
      <p:sp>
        <p:nvSpPr>
          <p:cNvPr id="28678" name="TextBox 51"/>
          <p:cNvSpPr txBox="1">
            <a:spLocks noChangeArrowheads="1"/>
          </p:cNvSpPr>
          <p:nvPr/>
        </p:nvSpPr>
        <p:spPr bwMode="auto">
          <a:xfrm>
            <a:off x="965200" y="4744310"/>
            <a:ext cx="7150100" cy="523875"/>
          </a:xfrm>
          <a:prstGeom prst="rect">
            <a:avLst/>
          </a:prstGeom>
          <a:noFill/>
          <a:ln w="9525">
            <a:noFill/>
            <a:miter lim="800000"/>
            <a:headEnd/>
            <a:tailEnd/>
          </a:ln>
        </p:spPr>
        <p:txBody>
          <a:bodyPr>
            <a:spAutoFit/>
          </a:bodyPr>
          <a:lstStyle/>
          <a:p>
            <a:pPr algn="ctr"/>
            <a:r>
              <a:rPr lang="en-US" sz="1400" b="1" dirty="0"/>
              <a:t>IBM Cúram Social Program Management platform </a:t>
            </a:r>
          </a:p>
          <a:p>
            <a:pPr algn="ctr"/>
            <a:r>
              <a:rPr lang="en-US" sz="1400" i="1" dirty="0">
                <a:solidFill>
                  <a:schemeClr val="bg2"/>
                </a:solidFill>
              </a:rPr>
              <a:t>Administration suite and application development platform</a:t>
            </a:r>
          </a:p>
        </p:txBody>
      </p:sp>
      <p:sp>
        <p:nvSpPr>
          <p:cNvPr id="28686" name="TextBox 72"/>
          <p:cNvSpPr txBox="1">
            <a:spLocks noChangeArrowheads="1"/>
          </p:cNvSpPr>
          <p:nvPr/>
        </p:nvSpPr>
        <p:spPr bwMode="auto">
          <a:xfrm>
            <a:off x="2506663" y="3380647"/>
            <a:ext cx="4171950" cy="304800"/>
          </a:xfrm>
          <a:prstGeom prst="rect">
            <a:avLst/>
          </a:prstGeom>
          <a:noFill/>
          <a:ln w="9525">
            <a:noFill/>
            <a:miter lim="800000"/>
            <a:headEnd/>
            <a:tailEnd/>
          </a:ln>
        </p:spPr>
        <p:txBody>
          <a:bodyPr>
            <a:spAutoFit/>
          </a:bodyPr>
          <a:lstStyle/>
          <a:p>
            <a:pPr algn="ctr"/>
            <a:r>
              <a:rPr lang="en-US" sz="1400" b="1" dirty="0"/>
              <a:t>IBM Cúram Application Modules</a:t>
            </a:r>
          </a:p>
        </p:txBody>
      </p:sp>
      <p:sp>
        <p:nvSpPr>
          <p:cNvPr id="28687" name="Rectangle 73"/>
          <p:cNvSpPr>
            <a:spLocks noChangeArrowheads="1"/>
          </p:cNvSpPr>
          <p:nvPr/>
        </p:nvSpPr>
        <p:spPr bwMode="auto">
          <a:xfrm>
            <a:off x="3571875" y="5226910"/>
            <a:ext cx="3241675" cy="495300"/>
          </a:xfrm>
          <a:prstGeom prst="rect">
            <a:avLst/>
          </a:prstGeom>
          <a:noFill/>
          <a:ln w="9525">
            <a:noFill/>
            <a:miter lim="800000"/>
            <a:headEnd/>
            <a:tailEnd/>
          </a:ln>
        </p:spPr>
        <p:txBody>
          <a:bodyPr>
            <a:spAutoFit/>
          </a:bodyPr>
          <a:lstStyle/>
          <a:p>
            <a:pPr marL="173038" indent="-173038">
              <a:lnSpc>
                <a:spcPct val="110000"/>
              </a:lnSpc>
              <a:buFont typeface="Arial" charset="0"/>
              <a:buChar char="•"/>
            </a:pPr>
            <a:r>
              <a:rPr lang="en-US" sz="1200" dirty="0">
                <a:solidFill>
                  <a:srgbClr val="000000"/>
                </a:solidFill>
              </a:rPr>
              <a:t>Supervisor workspace</a:t>
            </a:r>
          </a:p>
          <a:p>
            <a:pPr marL="173038" indent="-173038">
              <a:lnSpc>
                <a:spcPct val="110000"/>
              </a:lnSpc>
              <a:buFont typeface="Arial" charset="0"/>
              <a:buChar char="•"/>
            </a:pPr>
            <a:r>
              <a:rPr lang="en-US" sz="1200" dirty="0">
                <a:solidFill>
                  <a:srgbClr val="000000"/>
                </a:solidFill>
              </a:rPr>
              <a:t>Common intake</a:t>
            </a:r>
          </a:p>
        </p:txBody>
      </p:sp>
      <p:sp>
        <p:nvSpPr>
          <p:cNvPr id="28688" name="TextBox 75"/>
          <p:cNvSpPr txBox="1">
            <a:spLocks noChangeArrowheads="1"/>
          </p:cNvSpPr>
          <p:nvPr/>
        </p:nvSpPr>
        <p:spPr bwMode="auto">
          <a:xfrm>
            <a:off x="787132" y="2784724"/>
            <a:ext cx="7539038" cy="523220"/>
          </a:xfrm>
          <a:prstGeom prst="rect">
            <a:avLst/>
          </a:prstGeom>
          <a:noFill/>
          <a:ln w="9525">
            <a:noFill/>
            <a:miter lim="800000"/>
            <a:headEnd/>
            <a:tailEnd/>
          </a:ln>
        </p:spPr>
        <p:txBody>
          <a:bodyPr wrap="square">
            <a:spAutoFit/>
          </a:bodyPr>
          <a:lstStyle/>
          <a:p>
            <a:pPr algn="ctr"/>
            <a:r>
              <a:rPr lang="en-US" sz="1400" b="1" dirty="0" smtClean="0"/>
              <a:t>IBM Cúram Solution Modules</a:t>
            </a:r>
            <a:br>
              <a:rPr lang="en-US" sz="1400" b="1" dirty="0" smtClean="0"/>
            </a:br>
            <a:r>
              <a:rPr lang="en-US" sz="1400" i="1" dirty="0" smtClean="0">
                <a:solidFill>
                  <a:schemeClr val="bg2"/>
                </a:solidFill>
              </a:rPr>
              <a:t>Configurable with best practices and industry expertise </a:t>
            </a:r>
          </a:p>
        </p:txBody>
      </p:sp>
      <p:graphicFrame>
        <p:nvGraphicFramePr>
          <p:cNvPr id="26670" name="Table 26669"/>
          <p:cNvGraphicFramePr>
            <a:graphicFrameLocks noGrp="1"/>
          </p:cNvGraphicFramePr>
          <p:nvPr>
            <p:extLst>
              <p:ext uri="{D42A27DB-BD31-4B8C-83A1-F6EECF244321}">
                <p14:modId xmlns:p14="http://schemas.microsoft.com/office/powerpoint/2010/main" xmlns="" val="1189889062"/>
              </p:ext>
            </p:extLst>
          </p:nvPr>
        </p:nvGraphicFramePr>
        <p:xfrm>
          <a:off x="744538" y="3258410"/>
          <a:ext cx="7608456" cy="1399857"/>
        </p:xfrm>
        <a:graphic>
          <a:graphicData uri="http://schemas.openxmlformats.org/drawingml/2006/table">
            <a:tbl>
              <a:tblPr firstRow="1" bandRow="1">
                <a:tableStyleId>{F5AB1C69-6EDB-4FF4-983F-18BD219EF322}</a:tableStyleId>
              </a:tblPr>
              <a:tblGrid>
                <a:gridCol w="1902114"/>
                <a:gridCol w="1902114"/>
                <a:gridCol w="1902114"/>
                <a:gridCol w="1902114"/>
              </a:tblGrid>
              <a:tr h="466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Child Welfare</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Verification</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Life</a:t>
                      </a:r>
                      <a:br>
                        <a:rPr lang="en-US" sz="1000" b="0" dirty="0" smtClean="0">
                          <a:solidFill>
                            <a:schemeClr val="bg1"/>
                          </a:solidFill>
                          <a:latin typeface="+mn-lt"/>
                          <a:cs typeface="+mn-cs"/>
                        </a:rPr>
                      </a:br>
                      <a:r>
                        <a:rPr lang="en-US" sz="1000" b="0" dirty="0" smtClean="0">
                          <a:solidFill>
                            <a:schemeClr val="bg1"/>
                          </a:solidFill>
                          <a:latin typeface="+mn-lt"/>
                          <a:cs typeface="+mn-cs"/>
                        </a:rPr>
                        <a:t>Event Management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a:t>
                      </a:r>
                      <a:br>
                        <a:rPr lang="en-US" sz="1000" b="0" dirty="0" smtClean="0">
                          <a:solidFill>
                            <a:schemeClr val="bg1"/>
                          </a:solidFill>
                          <a:latin typeface="+mn-lt"/>
                          <a:ea typeface="ＭＳ Ｐゴシック" charset="0"/>
                          <a:cs typeface="+mn-cs"/>
                        </a:rPr>
                      </a:br>
                      <a:r>
                        <a:rPr lang="en-US" sz="1000" b="0" dirty="0" smtClean="0">
                          <a:solidFill>
                            <a:schemeClr val="bg1"/>
                          </a:solidFill>
                          <a:latin typeface="+mn-lt"/>
                          <a:ea typeface="ＭＳ Ｐゴシック" charset="0"/>
                          <a:cs typeface="+mn-cs"/>
                        </a:rPr>
                        <a:t>Provider Management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r h="466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Income Support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Appeals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Social</a:t>
                      </a:r>
                      <a:br>
                        <a:rPr lang="en-US" sz="1000" b="0" dirty="0" smtClean="0">
                          <a:solidFill>
                            <a:schemeClr val="bg1"/>
                          </a:solidFill>
                          <a:latin typeface="+mn-lt"/>
                          <a:cs typeface="+mn-cs"/>
                        </a:rPr>
                      </a:br>
                      <a:r>
                        <a:rPr lang="en-US" sz="1000" b="0" dirty="0" smtClean="0">
                          <a:solidFill>
                            <a:schemeClr val="bg1"/>
                          </a:solidFill>
                          <a:latin typeface="+mn-lt"/>
                          <a:cs typeface="+mn-cs"/>
                        </a:rPr>
                        <a:t>Enterprise Collaboration</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a:t>
                      </a:r>
                      <a:br>
                        <a:rPr lang="en-US" sz="1000" b="0" dirty="0" smtClean="0">
                          <a:solidFill>
                            <a:schemeClr val="bg1"/>
                          </a:solidFill>
                          <a:latin typeface="+mn-lt"/>
                          <a:ea typeface="ＭＳ Ｐゴシック" charset="0"/>
                          <a:cs typeface="+mn-cs"/>
                        </a:rPr>
                      </a:br>
                      <a:r>
                        <a:rPr lang="en-US" sz="1000" b="0" dirty="0" smtClean="0">
                          <a:solidFill>
                            <a:schemeClr val="bg1"/>
                          </a:solidFill>
                          <a:latin typeface="+mn-lt"/>
                          <a:ea typeface="ＭＳ Ｐゴシック" charset="0"/>
                          <a:cs typeface="+mn-cs"/>
                        </a:rPr>
                        <a:t>Outcome Management</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r h="466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Income Support for Medical Assistance</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Evidence Broker</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Business Intelligence &amp; Analytics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Universal Access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bl>
          </a:graphicData>
        </a:graphic>
      </p:graphicFrame>
      <p:cxnSp>
        <p:nvCxnSpPr>
          <p:cNvPr id="40" name="Straight Connector 26668"/>
          <p:cNvCxnSpPr>
            <a:cxnSpLocks noChangeShapeType="1"/>
            <a:stCxn id="67" idx="6"/>
            <a:endCxn id="55" idx="2"/>
          </p:cNvCxnSpPr>
          <p:nvPr/>
        </p:nvCxnSpPr>
        <p:spPr bwMode="auto">
          <a:xfrm>
            <a:off x="1570038" y="1990300"/>
            <a:ext cx="6032500" cy="0"/>
          </a:xfrm>
          <a:prstGeom prst="line">
            <a:avLst/>
          </a:prstGeom>
          <a:noFill/>
          <a:ln w="28575" algn="ctr">
            <a:solidFill>
              <a:srgbClr val="7F7E7E"/>
            </a:solidFill>
            <a:round/>
            <a:headEnd/>
            <a:tailEnd/>
          </a:ln>
        </p:spPr>
      </p:cxnSp>
      <p:sp>
        <p:nvSpPr>
          <p:cNvPr id="41" name="TextBox 15"/>
          <p:cNvSpPr txBox="1">
            <a:spLocks noChangeArrowheads="1"/>
          </p:cNvSpPr>
          <p:nvPr/>
        </p:nvSpPr>
        <p:spPr bwMode="auto">
          <a:xfrm>
            <a:off x="661080" y="2241128"/>
            <a:ext cx="1257300" cy="400110"/>
          </a:xfrm>
          <a:prstGeom prst="rect">
            <a:avLst/>
          </a:prstGeom>
          <a:noFill/>
          <a:ln w="9525">
            <a:noFill/>
            <a:miter lim="800000"/>
            <a:headEnd/>
            <a:tailEnd/>
          </a:ln>
        </p:spPr>
        <p:txBody>
          <a:bodyPr>
            <a:spAutoFit/>
          </a:bodyPr>
          <a:lstStyle/>
          <a:p>
            <a:pPr algn="ctr"/>
            <a:r>
              <a:rPr lang="en-US" sz="1000" dirty="0" smtClean="0"/>
              <a:t>Social</a:t>
            </a:r>
            <a:br>
              <a:rPr lang="en-US" sz="1000" dirty="0" smtClean="0"/>
            </a:br>
            <a:r>
              <a:rPr lang="en-US" sz="1000" dirty="0" smtClean="0"/>
              <a:t>assistance</a:t>
            </a:r>
            <a:endParaRPr lang="en-US" sz="1000" dirty="0"/>
          </a:p>
        </p:txBody>
      </p:sp>
      <p:sp>
        <p:nvSpPr>
          <p:cNvPr id="42" name="TextBox 23"/>
          <p:cNvSpPr txBox="1">
            <a:spLocks noChangeArrowheads="1"/>
          </p:cNvSpPr>
          <p:nvPr/>
        </p:nvSpPr>
        <p:spPr bwMode="auto">
          <a:xfrm>
            <a:off x="1955800" y="2228425"/>
            <a:ext cx="857250" cy="400050"/>
          </a:xfrm>
          <a:prstGeom prst="rect">
            <a:avLst/>
          </a:prstGeom>
          <a:noFill/>
          <a:ln w="9525">
            <a:noFill/>
            <a:miter lim="800000"/>
            <a:headEnd/>
            <a:tailEnd/>
          </a:ln>
        </p:spPr>
        <p:txBody>
          <a:bodyPr>
            <a:spAutoFit/>
          </a:bodyPr>
          <a:lstStyle/>
          <a:p>
            <a:pPr algn="ctr"/>
            <a:r>
              <a:rPr lang="en-US" sz="1000" dirty="0"/>
              <a:t>Family </a:t>
            </a:r>
            <a:br>
              <a:rPr lang="en-US" sz="1000" dirty="0"/>
            </a:br>
            <a:r>
              <a:rPr lang="en-US" sz="1000" dirty="0"/>
              <a:t>services</a:t>
            </a:r>
          </a:p>
        </p:txBody>
      </p:sp>
      <p:sp>
        <p:nvSpPr>
          <p:cNvPr id="44" name="TextBox 25"/>
          <p:cNvSpPr txBox="1">
            <a:spLocks noChangeArrowheads="1"/>
          </p:cNvSpPr>
          <p:nvPr/>
        </p:nvSpPr>
        <p:spPr bwMode="auto">
          <a:xfrm>
            <a:off x="2973388" y="2304625"/>
            <a:ext cx="1030287" cy="246063"/>
          </a:xfrm>
          <a:prstGeom prst="rect">
            <a:avLst/>
          </a:prstGeom>
          <a:noFill/>
          <a:ln w="9525">
            <a:noFill/>
            <a:miter lim="800000"/>
            <a:headEnd/>
            <a:tailEnd/>
          </a:ln>
        </p:spPr>
        <p:txBody>
          <a:bodyPr>
            <a:spAutoFit/>
          </a:bodyPr>
          <a:lstStyle/>
          <a:p>
            <a:pPr algn="ctr"/>
            <a:r>
              <a:rPr lang="en-US" sz="1000" dirty="0"/>
              <a:t>Employment</a:t>
            </a:r>
          </a:p>
        </p:txBody>
      </p:sp>
      <p:sp>
        <p:nvSpPr>
          <p:cNvPr id="45" name="TextBox 30"/>
          <p:cNvSpPr txBox="1">
            <a:spLocks noChangeArrowheads="1"/>
          </p:cNvSpPr>
          <p:nvPr/>
        </p:nvSpPr>
        <p:spPr bwMode="auto">
          <a:xfrm>
            <a:off x="4035425" y="2228425"/>
            <a:ext cx="1114425" cy="400050"/>
          </a:xfrm>
          <a:prstGeom prst="rect">
            <a:avLst/>
          </a:prstGeom>
          <a:noFill/>
          <a:ln w="9525">
            <a:noFill/>
            <a:miter lim="800000"/>
            <a:headEnd/>
            <a:tailEnd/>
          </a:ln>
        </p:spPr>
        <p:txBody>
          <a:bodyPr>
            <a:spAutoFit/>
          </a:bodyPr>
          <a:lstStyle/>
          <a:p>
            <a:pPr algn="ctr"/>
            <a:r>
              <a:rPr lang="en-US" sz="1000" dirty="0"/>
              <a:t>Disability management</a:t>
            </a:r>
          </a:p>
        </p:txBody>
      </p:sp>
      <p:sp>
        <p:nvSpPr>
          <p:cNvPr id="46" name="TextBox 31"/>
          <p:cNvSpPr txBox="1">
            <a:spLocks noChangeArrowheads="1"/>
          </p:cNvSpPr>
          <p:nvPr/>
        </p:nvSpPr>
        <p:spPr bwMode="auto">
          <a:xfrm>
            <a:off x="5135563" y="2304625"/>
            <a:ext cx="1116012" cy="246063"/>
          </a:xfrm>
          <a:prstGeom prst="rect">
            <a:avLst/>
          </a:prstGeom>
          <a:noFill/>
          <a:ln w="9525">
            <a:noFill/>
            <a:miter lim="800000"/>
            <a:headEnd/>
            <a:tailEnd/>
          </a:ln>
        </p:spPr>
        <p:txBody>
          <a:bodyPr>
            <a:spAutoFit/>
          </a:bodyPr>
          <a:lstStyle/>
          <a:p>
            <a:pPr algn="ctr"/>
            <a:r>
              <a:rPr lang="en-US" sz="1000" dirty="0"/>
              <a:t>Pensions</a:t>
            </a:r>
          </a:p>
        </p:txBody>
      </p:sp>
      <p:sp>
        <p:nvSpPr>
          <p:cNvPr id="47" name="TextBox 32"/>
          <p:cNvSpPr txBox="1">
            <a:spLocks noChangeArrowheads="1"/>
          </p:cNvSpPr>
          <p:nvPr/>
        </p:nvSpPr>
        <p:spPr bwMode="auto">
          <a:xfrm>
            <a:off x="6226175" y="2228425"/>
            <a:ext cx="1116013" cy="400050"/>
          </a:xfrm>
          <a:prstGeom prst="rect">
            <a:avLst/>
          </a:prstGeom>
          <a:noFill/>
          <a:ln w="9525">
            <a:noFill/>
            <a:miter lim="800000"/>
            <a:headEnd/>
            <a:tailEnd/>
          </a:ln>
        </p:spPr>
        <p:txBody>
          <a:bodyPr>
            <a:spAutoFit/>
          </a:bodyPr>
          <a:lstStyle/>
          <a:p>
            <a:pPr algn="ctr"/>
            <a:r>
              <a:rPr lang="en-US" sz="1000" dirty="0"/>
              <a:t>Healthcare reform</a:t>
            </a:r>
          </a:p>
        </p:txBody>
      </p:sp>
      <p:sp>
        <p:nvSpPr>
          <p:cNvPr id="48" name="TextBox 33"/>
          <p:cNvSpPr txBox="1">
            <a:spLocks noChangeArrowheads="1"/>
          </p:cNvSpPr>
          <p:nvPr/>
        </p:nvSpPr>
        <p:spPr bwMode="auto">
          <a:xfrm>
            <a:off x="7327900" y="2228425"/>
            <a:ext cx="1116013" cy="400050"/>
          </a:xfrm>
          <a:prstGeom prst="rect">
            <a:avLst/>
          </a:prstGeom>
          <a:noFill/>
          <a:ln w="9525">
            <a:noFill/>
            <a:miter lim="800000"/>
            <a:headEnd/>
            <a:tailEnd/>
          </a:ln>
        </p:spPr>
        <p:txBody>
          <a:bodyPr>
            <a:spAutoFit/>
          </a:bodyPr>
          <a:lstStyle/>
          <a:p>
            <a:pPr algn="ctr"/>
            <a:r>
              <a:rPr lang="en-US" sz="1000" dirty="0"/>
              <a:t>Care management</a:t>
            </a:r>
          </a:p>
        </p:txBody>
      </p:sp>
      <p:grpSp>
        <p:nvGrpSpPr>
          <p:cNvPr id="49" name="Group 26663"/>
          <p:cNvGrpSpPr>
            <a:grpSpLocks/>
          </p:cNvGrpSpPr>
          <p:nvPr/>
        </p:nvGrpSpPr>
        <p:grpSpPr bwMode="auto">
          <a:xfrm>
            <a:off x="995363" y="1702963"/>
            <a:ext cx="574675" cy="574675"/>
            <a:chOff x="938149" y="2839609"/>
            <a:chExt cx="574842" cy="574842"/>
          </a:xfrm>
        </p:grpSpPr>
        <p:sp>
          <p:nvSpPr>
            <p:cNvPr id="67" name="Oval 26656"/>
            <p:cNvSpPr>
              <a:spLocks noChangeArrowheads="1"/>
            </p:cNvSpPr>
            <p:nvPr/>
          </p:nvSpPr>
          <p:spPr bwMode="auto">
            <a:xfrm>
              <a:off x="938149" y="2839609"/>
              <a:ext cx="574842" cy="574842"/>
            </a:xfrm>
            <a:prstGeom prst="ellipse">
              <a:avLst/>
            </a:prstGeom>
            <a:solidFill>
              <a:srgbClr val="003F69"/>
            </a:solidFill>
            <a:ln w="28575" algn="ctr">
              <a:noFill/>
              <a:round/>
              <a:headEnd/>
              <a:tailEnd/>
            </a:ln>
          </p:spPr>
          <p:txBody>
            <a:bodyPr/>
            <a:lstStyle/>
            <a:p>
              <a:pPr algn="ctr"/>
              <a:endParaRPr lang="en-US" dirty="0"/>
            </a:p>
          </p:txBody>
        </p:sp>
        <p:pic>
          <p:nvPicPr>
            <p:cNvPr id="68" name="Picture 26655"/>
            <p:cNvPicPr>
              <a:picLocks noChangeAspect="1"/>
            </p:cNvPicPr>
            <p:nvPr/>
          </p:nvPicPr>
          <p:blipFill>
            <a:blip r:embed="rId3"/>
            <a:srcRect/>
            <a:stretch>
              <a:fillRect/>
            </a:stretch>
          </p:blipFill>
          <p:spPr bwMode="auto">
            <a:xfrm>
              <a:off x="982417" y="2999877"/>
              <a:ext cx="486307" cy="254307"/>
            </a:xfrm>
            <a:prstGeom prst="rect">
              <a:avLst/>
            </a:prstGeom>
            <a:noFill/>
            <a:ln w="9525">
              <a:noFill/>
              <a:miter lim="800000"/>
              <a:headEnd/>
              <a:tailEnd/>
            </a:ln>
          </p:spPr>
        </p:pic>
      </p:grpSp>
      <p:grpSp>
        <p:nvGrpSpPr>
          <p:cNvPr id="50" name="Group 26664"/>
          <p:cNvGrpSpPr>
            <a:grpSpLocks/>
          </p:cNvGrpSpPr>
          <p:nvPr/>
        </p:nvGrpSpPr>
        <p:grpSpPr bwMode="auto">
          <a:xfrm>
            <a:off x="2097088" y="1702963"/>
            <a:ext cx="574675" cy="574675"/>
            <a:chOff x="1905000" y="2839609"/>
            <a:chExt cx="574842" cy="574842"/>
          </a:xfrm>
        </p:grpSpPr>
        <p:sp>
          <p:nvSpPr>
            <p:cNvPr id="65" name="Oval 104"/>
            <p:cNvSpPr>
              <a:spLocks noChangeArrowheads="1"/>
            </p:cNvSpPr>
            <p:nvPr/>
          </p:nvSpPr>
          <p:spPr bwMode="auto">
            <a:xfrm>
              <a:off x="1905000" y="2839609"/>
              <a:ext cx="574842" cy="574842"/>
            </a:xfrm>
            <a:prstGeom prst="ellipse">
              <a:avLst/>
            </a:prstGeom>
            <a:solidFill>
              <a:srgbClr val="00B0DA"/>
            </a:solidFill>
            <a:ln w="28575" algn="ctr">
              <a:noFill/>
              <a:round/>
              <a:headEnd/>
              <a:tailEnd/>
            </a:ln>
          </p:spPr>
          <p:txBody>
            <a:bodyPr/>
            <a:lstStyle/>
            <a:p>
              <a:pPr algn="ctr"/>
              <a:endParaRPr lang="en-US" dirty="0"/>
            </a:p>
          </p:txBody>
        </p:sp>
        <p:pic>
          <p:nvPicPr>
            <p:cNvPr id="66" name="Picture 98"/>
            <p:cNvPicPr>
              <a:picLocks noChangeAspect="1"/>
            </p:cNvPicPr>
            <p:nvPr/>
          </p:nvPicPr>
          <p:blipFill>
            <a:blip r:embed="rId4"/>
            <a:srcRect/>
            <a:stretch>
              <a:fillRect/>
            </a:stretch>
          </p:blipFill>
          <p:spPr bwMode="auto">
            <a:xfrm>
              <a:off x="1953378" y="2962786"/>
              <a:ext cx="478087" cy="328488"/>
            </a:xfrm>
            <a:prstGeom prst="rect">
              <a:avLst/>
            </a:prstGeom>
            <a:noFill/>
            <a:ln w="9525">
              <a:noFill/>
              <a:miter lim="800000"/>
              <a:headEnd/>
              <a:tailEnd/>
            </a:ln>
          </p:spPr>
        </p:pic>
      </p:grpSp>
      <p:grpSp>
        <p:nvGrpSpPr>
          <p:cNvPr id="51" name="Group 26658"/>
          <p:cNvGrpSpPr>
            <a:grpSpLocks/>
          </p:cNvGrpSpPr>
          <p:nvPr/>
        </p:nvGrpSpPr>
        <p:grpSpPr bwMode="auto">
          <a:xfrm>
            <a:off x="3198813" y="1702963"/>
            <a:ext cx="574675" cy="574675"/>
            <a:chOff x="2835285" y="2827814"/>
            <a:chExt cx="574842" cy="574842"/>
          </a:xfrm>
        </p:grpSpPr>
        <p:sp>
          <p:nvSpPr>
            <p:cNvPr id="63" name="Oval 105"/>
            <p:cNvSpPr>
              <a:spLocks noChangeArrowheads="1"/>
            </p:cNvSpPr>
            <p:nvPr/>
          </p:nvSpPr>
          <p:spPr bwMode="auto">
            <a:xfrm>
              <a:off x="2835285" y="2827814"/>
              <a:ext cx="574842" cy="574842"/>
            </a:xfrm>
            <a:prstGeom prst="ellipse">
              <a:avLst/>
            </a:prstGeom>
            <a:solidFill>
              <a:srgbClr val="007670"/>
            </a:solidFill>
            <a:ln w="28575" algn="ctr">
              <a:noFill/>
              <a:round/>
              <a:headEnd/>
              <a:tailEnd/>
            </a:ln>
          </p:spPr>
          <p:txBody>
            <a:bodyPr/>
            <a:lstStyle/>
            <a:p>
              <a:pPr algn="ctr"/>
              <a:endParaRPr lang="en-US" dirty="0"/>
            </a:p>
          </p:txBody>
        </p:sp>
        <p:pic>
          <p:nvPicPr>
            <p:cNvPr id="64" name="Picture 97"/>
            <p:cNvPicPr>
              <a:picLocks noChangeAspect="1"/>
            </p:cNvPicPr>
            <p:nvPr/>
          </p:nvPicPr>
          <p:blipFill>
            <a:blip r:embed="rId5"/>
            <a:srcRect/>
            <a:stretch>
              <a:fillRect/>
            </a:stretch>
          </p:blipFill>
          <p:spPr bwMode="auto">
            <a:xfrm>
              <a:off x="2949494" y="2875771"/>
              <a:ext cx="346425" cy="478929"/>
            </a:xfrm>
            <a:prstGeom prst="rect">
              <a:avLst/>
            </a:prstGeom>
            <a:noFill/>
            <a:ln w="9525">
              <a:noFill/>
              <a:miter lim="800000"/>
              <a:headEnd/>
              <a:tailEnd/>
            </a:ln>
          </p:spPr>
        </p:pic>
      </p:grpSp>
      <p:sp>
        <p:nvSpPr>
          <p:cNvPr id="52" name="Oval 108"/>
          <p:cNvSpPr>
            <a:spLocks noChangeArrowheads="1"/>
          </p:cNvSpPr>
          <p:nvPr/>
        </p:nvSpPr>
        <p:spPr bwMode="auto">
          <a:xfrm>
            <a:off x="4298950" y="1702963"/>
            <a:ext cx="574675" cy="574675"/>
          </a:xfrm>
          <a:prstGeom prst="ellipse">
            <a:avLst/>
          </a:prstGeom>
          <a:solidFill>
            <a:srgbClr val="17AF4B"/>
          </a:solidFill>
          <a:ln w="28575" algn="ctr">
            <a:noFill/>
            <a:round/>
            <a:headEnd/>
            <a:tailEnd/>
          </a:ln>
        </p:spPr>
        <p:txBody>
          <a:bodyPr/>
          <a:lstStyle/>
          <a:p>
            <a:pPr algn="ctr"/>
            <a:endParaRPr lang="en-US" dirty="0"/>
          </a:p>
        </p:txBody>
      </p:sp>
      <p:grpSp>
        <p:nvGrpSpPr>
          <p:cNvPr id="53" name="Group 26666"/>
          <p:cNvGrpSpPr>
            <a:grpSpLocks/>
          </p:cNvGrpSpPr>
          <p:nvPr/>
        </p:nvGrpSpPr>
        <p:grpSpPr bwMode="auto">
          <a:xfrm>
            <a:off x="5400675" y="1709352"/>
            <a:ext cx="574675" cy="576225"/>
            <a:chOff x="5089908" y="2847080"/>
            <a:chExt cx="574842" cy="574842"/>
          </a:xfrm>
        </p:grpSpPr>
        <p:sp>
          <p:nvSpPr>
            <p:cNvPr id="61" name="Oval 109"/>
            <p:cNvSpPr>
              <a:spLocks noChangeArrowheads="1"/>
            </p:cNvSpPr>
            <p:nvPr/>
          </p:nvSpPr>
          <p:spPr bwMode="auto">
            <a:xfrm>
              <a:off x="5089908" y="2847080"/>
              <a:ext cx="574842" cy="574842"/>
            </a:xfrm>
            <a:prstGeom prst="ellipse">
              <a:avLst/>
            </a:prstGeom>
            <a:solidFill>
              <a:srgbClr val="FDB813"/>
            </a:solidFill>
            <a:ln w="28575" algn="ctr">
              <a:noFill/>
              <a:round/>
              <a:headEnd/>
              <a:tailEnd/>
            </a:ln>
          </p:spPr>
          <p:txBody>
            <a:bodyPr/>
            <a:lstStyle/>
            <a:p>
              <a:pPr algn="ctr"/>
              <a:endParaRPr lang="en-US" dirty="0"/>
            </a:p>
          </p:txBody>
        </p:sp>
        <p:pic>
          <p:nvPicPr>
            <p:cNvPr id="62" name="Picture 10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bwMode="auto">
            <a:xfrm>
              <a:off x="5090850" y="2882157"/>
              <a:ext cx="494554" cy="436737"/>
            </a:xfrm>
            <a:prstGeom prst="rect">
              <a:avLst/>
            </a:prstGeom>
            <a:noFill/>
            <a:ln w="9525">
              <a:noFill/>
              <a:miter lim="800000"/>
              <a:headEnd/>
              <a:tailEnd/>
            </a:ln>
          </p:spPr>
        </p:pic>
      </p:grpSp>
      <p:sp>
        <p:nvSpPr>
          <p:cNvPr id="54" name="Oval 110"/>
          <p:cNvSpPr>
            <a:spLocks noChangeArrowheads="1"/>
          </p:cNvSpPr>
          <p:nvPr/>
        </p:nvSpPr>
        <p:spPr bwMode="auto">
          <a:xfrm>
            <a:off x="6502400" y="1702963"/>
            <a:ext cx="574675" cy="574675"/>
          </a:xfrm>
          <a:prstGeom prst="ellipse">
            <a:avLst/>
          </a:prstGeom>
          <a:solidFill>
            <a:srgbClr val="FF4F0C"/>
          </a:solidFill>
          <a:ln w="28575" algn="ctr">
            <a:noFill/>
            <a:round/>
            <a:headEnd/>
            <a:tailEnd/>
          </a:ln>
        </p:spPr>
        <p:txBody>
          <a:bodyPr/>
          <a:lstStyle/>
          <a:p>
            <a:pPr algn="ctr"/>
            <a:endParaRPr lang="en-US" dirty="0"/>
          </a:p>
        </p:txBody>
      </p:sp>
      <p:sp>
        <p:nvSpPr>
          <p:cNvPr id="55" name="Oval 113"/>
          <p:cNvSpPr>
            <a:spLocks noChangeArrowheads="1"/>
          </p:cNvSpPr>
          <p:nvPr/>
        </p:nvSpPr>
        <p:spPr bwMode="auto">
          <a:xfrm>
            <a:off x="7602538" y="1702963"/>
            <a:ext cx="574675" cy="574675"/>
          </a:xfrm>
          <a:prstGeom prst="ellipse">
            <a:avLst/>
          </a:prstGeom>
          <a:solidFill>
            <a:srgbClr val="FF0000"/>
          </a:solidFill>
          <a:ln w="28575" algn="ctr">
            <a:noFill/>
            <a:round/>
            <a:headEnd/>
            <a:tailEnd/>
          </a:ln>
        </p:spPr>
        <p:txBody>
          <a:bodyPr/>
          <a:lstStyle/>
          <a:p>
            <a:pPr algn="ctr"/>
            <a:endParaRPr lang="en-US" dirty="0"/>
          </a:p>
        </p:txBody>
      </p:sp>
      <p:pic>
        <p:nvPicPr>
          <p:cNvPr id="56" name="Picture 55" descr="Folder_Wht.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331878" y="1823683"/>
            <a:ext cx="482972" cy="328542"/>
          </a:xfrm>
          <a:prstGeom prst="rect">
            <a:avLst/>
          </a:prstGeom>
        </p:spPr>
      </p:pic>
      <p:pic>
        <p:nvPicPr>
          <p:cNvPr id="57" name="Picture 10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bwMode="auto">
          <a:xfrm>
            <a:off x="7667925" y="1773683"/>
            <a:ext cx="403567" cy="384492"/>
          </a:xfrm>
          <a:prstGeom prst="rect">
            <a:avLst/>
          </a:prstGeom>
          <a:noFill/>
          <a:ln w="9525">
            <a:noFill/>
            <a:miter lim="800000"/>
            <a:headEnd/>
            <a:tailEnd/>
          </a:ln>
        </p:spPr>
      </p:pic>
      <p:pic>
        <p:nvPicPr>
          <p:cNvPr id="58" name="Picture 57" descr="Wheelchair_Grn.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505325" y="1925798"/>
            <a:ext cx="183650" cy="209684"/>
          </a:xfrm>
          <a:prstGeom prst="rect">
            <a:avLst/>
          </a:prstGeom>
        </p:spPr>
      </p:pic>
      <p:pic>
        <p:nvPicPr>
          <p:cNvPr id="59" name="Picture 58" descr="Folder_Wht.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32627" y="1826105"/>
            <a:ext cx="479412" cy="326120"/>
          </a:xfrm>
          <a:prstGeom prst="rect">
            <a:avLst/>
          </a:prstGeom>
        </p:spPr>
      </p:pic>
      <p:pic>
        <p:nvPicPr>
          <p:cNvPr id="60" name="Picture 101"/>
          <p:cNvPicPr>
            <a:picLocks noChangeAspect="1"/>
          </p:cNvPicPr>
          <p:nvPr/>
        </p:nvPicPr>
        <p:blipFill>
          <a:blip r:embed="rId10"/>
          <a:srcRect/>
          <a:stretch>
            <a:fillRect/>
          </a:stretch>
        </p:blipFill>
        <p:spPr bwMode="auto">
          <a:xfrm>
            <a:off x="6672157" y="1925798"/>
            <a:ext cx="220127" cy="186261"/>
          </a:xfrm>
          <a:prstGeom prst="rect">
            <a:avLst/>
          </a:prstGeom>
          <a:solidFill>
            <a:srgbClr val="FF4F0C"/>
          </a:solidFill>
          <a:ln w="9525">
            <a:noFill/>
            <a:miter lim="800000"/>
            <a:headEnd/>
            <a:tailEnd/>
          </a:ln>
        </p:spPr>
      </p:pic>
    </p:spTree>
    <p:extLst>
      <p:ext uri="{BB962C8B-B14F-4D97-AF65-F5344CB8AC3E}">
        <p14:creationId xmlns:p14="http://schemas.microsoft.com/office/powerpoint/2010/main" xmlns="" val="27313080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GB" altLang="en-US" dirty="0" smtClean="0"/>
              <a:t>IBM Cúram Child Welfare Solution</a:t>
            </a:r>
          </a:p>
        </p:txBody>
      </p:sp>
      <p:sp>
        <p:nvSpPr>
          <p:cNvPr id="12291" name="Content Placeholder 5"/>
          <p:cNvSpPr>
            <a:spLocks noGrp="1"/>
          </p:cNvSpPr>
          <p:nvPr>
            <p:ph idx="1"/>
          </p:nvPr>
        </p:nvSpPr>
        <p:spPr>
          <a:xfrm>
            <a:off x="457200" y="1508175"/>
            <a:ext cx="8172450" cy="4495800"/>
          </a:xfrm>
        </p:spPr>
        <p:txBody>
          <a:bodyPr/>
          <a:lstStyle/>
          <a:p>
            <a:r>
              <a:rPr lang="en-US" altLang="en-US" sz="1800" b="1" dirty="0" smtClean="0">
                <a:solidFill>
                  <a:schemeClr val="accent6"/>
                </a:solidFill>
              </a:rPr>
              <a:t>Mature and stable</a:t>
            </a:r>
            <a:r>
              <a:rPr lang="en-US" altLang="en-US" sz="1800" dirty="0" smtClean="0">
                <a:solidFill>
                  <a:schemeClr val="accent6"/>
                </a:solidFill>
              </a:rPr>
              <a:t>:</a:t>
            </a:r>
            <a:r>
              <a:rPr lang="en-US" altLang="en-US" sz="1800" dirty="0" smtClean="0"/>
              <a:t> released in 2007, additional product upgrades through 2014</a:t>
            </a:r>
          </a:p>
          <a:p>
            <a:endParaRPr lang="en-US" altLang="en-US" sz="1800" dirty="0" smtClean="0"/>
          </a:p>
          <a:p>
            <a:r>
              <a:rPr lang="en-US" altLang="en-US" sz="1800" dirty="0" smtClean="0"/>
              <a:t>Design Approach leveraging </a:t>
            </a:r>
            <a:r>
              <a:rPr lang="en-US" altLang="en-US" sz="1800" b="1" dirty="0" smtClean="0">
                <a:solidFill>
                  <a:schemeClr val="accent6"/>
                </a:solidFill>
              </a:rPr>
              <a:t>industry expertise and standards</a:t>
            </a:r>
            <a:r>
              <a:rPr lang="en-US" altLang="en-US" sz="1800" dirty="0" smtClean="0">
                <a:solidFill>
                  <a:schemeClr val="accent6"/>
                </a:solidFill>
              </a:rPr>
              <a:t>:	</a:t>
            </a:r>
          </a:p>
          <a:p>
            <a:pPr lvl="1"/>
            <a:r>
              <a:rPr lang="en-US" altLang="en-US" sz="1600" dirty="0" smtClean="0"/>
              <a:t>Partnership with industry leading Children’s Research Center (CRC)</a:t>
            </a:r>
          </a:p>
          <a:p>
            <a:pPr lvl="1"/>
            <a:r>
              <a:rPr lang="en-US" altLang="en-US" sz="1600" dirty="0" smtClean="0"/>
              <a:t>Design team: former US child welfare caseworkers and others involved in US child welfare</a:t>
            </a:r>
          </a:p>
          <a:p>
            <a:pPr lvl="1"/>
            <a:r>
              <a:rPr lang="en-US" altLang="en-US" sz="1600" dirty="0" smtClean="0"/>
              <a:t>Based on US child welfare practice, verified consistent with global practices</a:t>
            </a:r>
          </a:p>
          <a:p>
            <a:pPr lvl="1"/>
            <a:endParaRPr lang="en-US" altLang="en-US" sz="1600" dirty="0" smtClean="0"/>
          </a:p>
          <a:p>
            <a:r>
              <a:rPr lang="en-US" altLang="en-US" sz="1800" b="1" dirty="0" smtClean="0">
                <a:solidFill>
                  <a:schemeClr val="accent6"/>
                </a:solidFill>
              </a:rPr>
              <a:t>Supports regulatory requirements</a:t>
            </a:r>
            <a:r>
              <a:rPr lang="en-US" altLang="en-US" sz="1800" dirty="0" smtClean="0"/>
              <a:t> while making caseworkers significantly more effective</a:t>
            </a:r>
          </a:p>
          <a:p>
            <a:pPr lvl="1"/>
            <a:r>
              <a:rPr lang="en-US" altLang="en-US" sz="1600" dirty="0" smtClean="0"/>
              <a:t>In United States, satisfies SACWIS product requirements</a:t>
            </a:r>
          </a:p>
          <a:p>
            <a:pPr lvl="1"/>
            <a:endParaRPr lang="en-US" altLang="en-US" sz="1600" dirty="0" smtClean="0"/>
          </a:p>
        </p:txBody>
      </p:sp>
    </p:spTree>
    <p:extLst>
      <p:ext uri="{BB962C8B-B14F-4D97-AF65-F5344CB8AC3E}">
        <p14:creationId xmlns:p14="http://schemas.microsoft.com/office/powerpoint/2010/main" xmlns="" val="28448978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dirty="0" smtClean="0"/>
              <a:t>IBM C</a:t>
            </a:r>
            <a:r>
              <a:rPr lang="en-GB" altLang="en-US" dirty="0" smtClean="0"/>
              <a:t>ú</a:t>
            </a:r>
            <a:r>
              <a:rPr lang="en-US" dirty="0" smtClean="0"/>
              <a:t>ram Child Welfare Solution</a:t>
            </a:r>
          </a:p>
        </p:txBody>
      </p:sp>
      <p:sp>
        <p:nvSpPr>
          <p:cNvPr id="4" name="Content Placeholder 3"/>
          <p:cNvSpPr>
            <a:spLocks noGrp="1"/>
          </p:cNvSpPr>
          <p:nvPr>
            <p:ph idx="1"/>
          </p:nvPr>
        </p:nvSpPr>
        <p:spPr>
          <a:xfrm>
            <a:off x="457200" y="1345744"/>
            <a:ext cx="8172450" cy="4495800"/>
          </a:xfrm>
        </p:spPr>
        <p:txBody>
          <a:bodyPr/>
          <a:lstStyle/>
          <a:p>
            <a:pPr>
              <a:spcBef>
                <a:spcPts val="800"/>
              </a:spcBef>
            </a:pPr>
            <a:r>
              <a:rPr lang="en-US" sz="1800" b="1" dirty="0" smtClean="0">
                <a:solidFill>
                  <a:schemeClr val="accent2"/>
                </a:solidFill>
              </a:rPr>
              <a:t>Based on a complete enterprise application:  </a:t>
            </a:r>
          </a:p>
          <a:p>
            <a:pPr lvl="1">
              <a:spcBef>
                <a:spcPts val="800"/>
              </a:spcBef>
            </a:pPr>
            <a:r>
              <a:rPr lang="en-US" sz="1600" b="1" dirty="0" smtClean="0">
                <a:solidFill>
                  <a:schemeClr val="accent2"/>
                </a:solidFill>
              </a:rPr>
              <a:t>Technical services</a:t>
            </a:r>
            <a:r>
              <a:rPr lang="en-US" sz="1600" dirty="0" smtClean="0"/>
              <a:t>: security (authentication, authorization), workflow, rules infrastructure, full read, write, view audit trail, services to call external systems</a:t>
            </a:r>
          </a:p>
          <a:p>
            <a:pPr lvl="1">
              <a:spcBef>
                <a:spcPts val="800"/>
              </a:spcBef>
            </a:pPr>
            <a:r>
              <a:rPr lang="en-US" sz="1600" b="1" dirty="0" smtClean="0">
                <a:solidFill>
                  <a:schemeClr val="accent2"/>
                </a:solidFill>
              </a:rPr>
              <a:t>Child Welfare data model</a:t>
            </a:r>
            <a:r>
              <a:rPr lang="en-US" sz="1600" dirty="0" smtClean="0"/>
              <a:t>: Complete data model to support the data capture business process required to manage a child at risk</a:t>
            </a:r>
          </a:p>
          <a:p>
            <a:pPr lvl="1">
              <a:spcBef>
                <a:spcPts val="800"/>
              </a:spcBef>
            </a:pPr>
            <a:r>
              <a:rPr lang="en-US" sz="1600" b="1" dirty="0" smtClean="0">
                <a:solidFill>
                  <a:schemeClr val="accent2"/>
                </a:solidFill>
              </a:rPr>
              <a:t>Pre-built workflows</a:t>
            </a:r>
            <a:r>
              <a:rPr lang="en-US" sz="1600" dirty="0" smtClean="0"/>
              <a:t>: pre-built workflow developed in conjunction with Children’s Research Center (CRC) to support the end to end child welfare business process from allegation to adoption</a:t>
            </a:r>
          </a:p>
          <a:p>
            <a:pPr lvl="1">
              <a:spcBef>
                <a:spcPts val="800"/>
              </a:spcBef>
            </a:pPr>
            <a:endParaRPr lang="en-US" sz="1600" dirty="0" smtClean="0"/>
          </a:p>
          <a:p>
            <a:pPr>
              <a:spcBef>
                <a:spcPts val="800"/>
              </a:spcBef>
            </a:pPr>
            <a:r>
              <a:rPr lang="en-US" sz="1800" b="1" dirty="0" smtClean="0">
                <a:solidFill>
                  <a:schemeClr val="accent2"/>
                </a:solidFill>
              </a:rPr>
              <a:t>Made additionally specific to Child Welfare with specific capabilities</a:t>
            </a:r>
          </a:p>
          <a:p>
            <a:pPr lvl="1">
              <a:spcBef>
                <a:spcPts val="800"/>
              </a:spcBef>
            </a:pPr>
            <a:r>
              <a:rPr lang="en-US" sz="1600" dirty="0" smtClean="0"/>
              <a:t>Only solution to package Children’s Research Center expertise: Structured Decision Making Risk Assessments are part of the verified product</a:t>
            </a:r>
          </a:p>
          <a:p>
            <a:pPr lvl="1">
              <a:spcBef>
                <a:spcPts val="800"/>
              </a:spcBef>
            </a:pPr>
            <a:r>
              <a:rPr lang="en-US" sz="1600" dirty="0" smtClean="0"/>
              <a:t>Child Welfare specific planning and referral environment</a:t>
            </a:r>
          </a:p>
          <a:p>
            <a:pPr lvl="1">
              <a:spcBef>
                <a:spcPts val="800"/>
              </a:spcBef>
            </a:pPr>
            <a:r>
              <a:rPr lang="en-US" sz="1600" dirty="0" smtClean="0"/>
              <a:t>Support for all Child Welfare roles (e.g. multi-disciplinary team, case worker, supervisor)</a:t>
            </a:r>
          </a:p>
          <a:p>
            <a:pPr>
              <a:spcBef>
                <a:spcPts val="800"/>
              </a:spcBef>
            </a:pPr>
            <a:endParaRPr lang="en-US" sz="1800" dirty="0" smtClean="0"/>
          </a:p>
          <a:p>
            <a:pPr lvl="1">
              <a:spcBef>
                <a:spcPts val="800"/>
              </a:spcBef>
            </a:pPr>
            <a:endParaRPr lang="en-US" sz="1600" dirty="0" smtClean="0"/>
          </a:p>
          <a:p>
            <a:pPr lvl="1">
              <a:spcBef>
                <a:spcPts val="800"/>
              </a:spcBef>
            </a:pPr>
            <a:endParaRPr lang="en-US" sz="1600" dirty="0" smtClean="0"/>
          </a:p>
          <a:p>
            <a:pPr>
              <a:spcBef>
                <a:spcPts val="800"/>
              </a:spcBef>
            </a:pPr>
            <a:endParaRPr lang="en-US" sz="1800" dirty="0"/>
          </a:p>
        </p:txBody>
      </p:sp>
    </p:spTree>
    <p:extLst>
      <p:ext uri="{BB962C8B-B14F-4D97-AF65-F5344CB8AC3E}">
        <p14:creationId xmlns:p14="http://schemas.microsoft.com/office/powerpoint/2010/main" xmlns="" val="4201457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399385" y="531660"/>
            <a:ext cx="6553506" cy="499836"/>
          </a:xfrm>
        </p:spPr>
        <p:txBody>
          <a:bodyPr lIns="90000" tIns="46800" rIns="90000" bIns="46800"/>
          <a:lstStyle/>
          <a:p>
            <a:r>
              <a:rPr lang="en-US" altLang="en-US" dirty="0" smtClean="0">
                <a:cs typeface="Arial" charset="0"/>
              </a:rPr>
              <a:t>IBM Cúram for Child Welfare Detailed features</a:t>
            </a:r>
          </a:p>
        </p:txBody>
      </p:sp>
      <p:graphicFrame>
        <p:nvGraphicFramePr>
          <p:cNvPr id="24762" name="Group 186"/>
          <p:cNvGraphicFramePr>
            <a:graphicFrameLocks noGrp="1"/>
          </p:cNvGraphicFramePr>
          <p:nvPr>
            <p:extLst>
              <p:ext uri="{D42A27DB-BD31-4B8C-83A1-F6EECF244321}">
                <p14:modId xmlns:p14="http://schemas.microsoft.com/office/powerpoint/2010/main" xmlns="" val="1499098493"/>
              </p:ext>
            </p:extLst>
          </p:nvPr>
        </p:nvGraphicFramePr>
        <p:xfrm>
          <a:off x="203279" y="891253"/>
          <a:ext cx="5454571" cy="4435977"/>
        </p:xfrm>
        <a:graphic>
          <a:graphicData uri="http://schemas.openxmlformats.org/drawingml/2006/table">
            <a:tbl>
              <a:tblPr/>
              <a:tblGrid>
                <a:gridCol w="786876"/>
                <a:gridCol w="972273"/>
                <a:gridCol w="910142"/>
                <a:gridCol w="879676"/>
                <a:gridCol w="844952"/>
                <a:gridCol w="1060652"/>
              </a:tblGrid>
              <a:tr h="320235">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Case Management</a:t>
                      </a:r>
                    </a:p>
                  </a:txBody>
                  <a:tcPr marT="45728" marB="4572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4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pitchFamily="34" charset="-128"/>
                        </a:rPr>
                        <a:t>Intake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pitchFamily="34" charset="-128"/>
                        </a:rPr>
                        <a:t>Investigation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pitchFamily="34" charset="-128"/>
                        </a:rPr>
                        <a:t>On-Going Case </a:t>
                      </a:r>
                      <a:r>
                        <a:rPr kumimoji="0" lang="en-US" sz="1000" b="1" i="0" u="none" strike="noStrike" cap="none" normalizeH="0" baseline="0" dirty="0" err="1" smtClean="0">
                          <a:ln>
                            <a:noFill/>
                          </a:ln>
                          <a:solidFill>
                            <a:schemeClr val="tx1"/>
                          </a:solidFill>
                          <a:effectLst/>
                          <a:latin typeface="Arial" charset="0"/>
                          <a:ea typeface="MS PGothic" pitchFamily="34" charset="-128"/>
                        </a:rPr>
                        <a:t>Mgmt</a:t>
                      </a:r>
                      <a:endParaRPr kumimoji="0" lang="en-US" sz="1000" b="1" i="0" u="none" strike="noStrike" cap="none" normalizeH="0" baseline="0" dirty="0" smtClean="0">
                        <a:ln>
                          <a:noFill/>
                        </a:ln>
                        <a:solidFill>
                          <a:schemeClr val="tx1"/>
                        </a:solidFill>
                        <a:effectLst/>
                        <a:latin typeface="Arial"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PGothic" pitchFamily="34" charset="-128"/>
                        </a:rPr>
                        <a:t>Adoption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MS PGothic" pitchFamily="34" charset="-128"/>
                        </a:rPr>
                        <a:t>Court/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MS PGothic" pitchFamily="34" charset="-128"/>
                        </a:rPr>
                        <a:t>Legal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MS PGothic" pitchFamily="34" charset="-128"/>
                        </a:rPr>
                        <a:t>Collaborative Case Mgmt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576409">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Multi-channel Support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Add/ Manage Allegations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View Allegations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Adoption Subsidy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Legal Actions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Social Enterprise Collaboration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409">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Capture Type &amp; Participant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Override Allegation Disposition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Service Planning/Authorization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Visitation Plan</a:t>
                      </a:r>
                    </a:p>
                    <a:p>
                      <a:pPr marL="0" marR="0" lvl="0" indent="0" algn="ctr" defTabSz="914400" rtl="0" eaLnBrk="1" fontAlgn="base" latinLnBrk="0" hangingPunct="1">
                        <a:lnSpc>
                          <a:spcPts val="1200"/>
                        </a:lnSpc>
                        <a:spcBef>
                          <a:spcPct val="5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Agreements</a:t>
                      </a:r>
                      <a:endParaRPr kumimoji="0" lang="en-US" sz="900" b="0" i="0" u="none" strike="noStrike" cap="none" normalizeH="0" baseline="0" dirty="0" smtClean="0">
                        <a:ln>
                          <a:noFill/>
                        </a:ln>
                        <a:solidFill>
                          <a:schemeClr val="tx1"/>
                        </a:solidFill>
                        <a:effectLst/>
                        <a:latin typeface="Arial"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Multi-Disciplinary Team (MDT)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6518">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Extended Search</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Milestones/</a:t>
                      </a:r>
                    </a:p>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Waivers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Inter-jurisdictional Agreements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Prospective Parent Recruitment &amp; </a:t>
                      </a:r>
                      <a:r>
                        <a:rPr kumimoji="0" lang="en-US" sz="900" b="0" i="0" u="none" strike="noStrike" cap="none" normalizeH="0" baseline="0" dirty="0" err="1" smtClean="0">
                          <a:ln>
                            <a:noFill/>
                          </a:ln>
                          <a:solidFill>
                            <a:schemeClr val="tx1"/>
                          </a:solidFill>
                          <a:effectLst/>
                          <a:latin typeface="Arial" charset="0"/>
                          <a:ea typeface="MS PGothic" pitchFamily="34" charset="-128"/>
                        </a:rPr>
                        <a:t>Mgt</a:t>
                      </a:r>
                      <a:endParaRPr kumimoji="0" lang="en-US" sz="900" b="0" i="0" u="none" strike="noStrike" cap="none" normalizeH="0" baseline="0" dirty="0" smtClean="0">
                        <a:ln>
                          <a:noFill/>
                        </a:ln>
                        <a:solidFill>
                          <a:schemeClr val="tx1"/>
                        </a:solidFill>
                        <a:effectLst/>
                        <a:latin typeface="Arial"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Legal Status</a:t>
                      </a:r>
                    </a:p>
                    <a:p>
                      <a:pPr marL="0" marR="0" lvl="0" indent="0" algn="ctr" defTabSz="914400" rtl="0" eaLnBrk="1" fontAlgn="base" latinLnBrk="0" hangingPunct="1">
                        <a:lnSpc>
                          <a:spcPts val="1200"/>
                        </a:lnSpc>
                        <a:spcBef>
                          <a:spcPct val="5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Case &amp; </a:t>
                      </a:r>
                    </a:p>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Participant </a:t>
                      </a:r>
                    </a:p>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Index</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409">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Record Allegations</a:t>
                      </a:r>
                    </a:p>
                  </a:txBody>
                  <a:tcPr marL="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Service Referrals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Outcome Management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Adoption Finalization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Petitions and </a:t>
                      </a:r>
                    </a:p>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Orders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Meeting Scheduling &amp; Tracking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6518">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Screen  in/out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Submit/</a:t>
                      </a:r>
                    </a:p>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Recommend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MS PGothic" pitchFamily="34" charset="-128"/>
                        </a:rPr>
                        <a:t>Foster Care IV-E Determination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MS PGothic" pitchFamily="34" charset="-128"/>
                        </a:rPr>
                        <a:t>IV-E </a:t>
                      </a:r>
                      <a:r>
                        <a:rPr kumimoji="0" lang="en-US" sz="900" b="0" i="0" u="none" strike="noStrike" cap="none" normalizeH="0" baseline="0" dirty="0" err="1" smtClean="0">
                          <a:ln>
                            <a:noFill/>
                          </a:ln>
                          <a:solidFill>
                            <a:schemeClr val="tx1"/>
                          </a:solidFill>
                          <a:effectLst/>
                          <a:latin typeface="Arial" charset="0"/>
                          <a:ea typeface="MS PGothic" pitchFamily="34" charset="-128"/>
                        </a:rPr>
                        <a:t>Elig</a:t>
                      </a:r>
                      <a:r>
                        <a:rPr kumimoji="0" lang="en-US" sz="900" b="0" i="0" u="none" strike="noStrike" cap="none" normalizeH="0" baseline="0" dirty="0" smtClean="0">
                          <a:ln>
                            <a:noFill/>
                          </a:ln>
                          <a:solidFill>
                            <a:schemeClr val="tx1"/>
                          </a:solidFill>
                          <a:effectLst/>
                          <a:latin typeface="Arial" charset="0"/>
                          <a:ea typeface="MS PGothic" pitchFamily="34" charset="-128"/>
                        </a:rPr>
                        <a:t>. Rules for Adoption Subsidy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r h="337070">
                <a:tc gridSpan="4">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Contact Logs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Hearings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200"/>
                        </a:lnSpc>
                        <a:spcBef>
                          <a:spcPct val="5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MDT Portal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754" name="Group 178"/>
          <p:cNvGraphicFramePr>
            <a:graphicFrameLocks noGrp="1"/>
          </p:cNvGraphicFramePr>
          <p:nvPr>
            <p:extLst/>
          </p:nvPr>
        </p:nvGraphicFramePr>
        <p:xfrm>
          <a:off x="5894388" y="1183855"/>
          <a:ext cx="3048000" cy="1860551"/>
        </p:xfrm>
        <a:graphic>
          <a:graphicData uri="http://schemas.openxmlformats.org/drawingml/2006/table">
            <a:tbl>
              <a:tblPr/>
              <a:tblGrid>
                <a:gridCol w="965200"/>
                <a:gridCol w="1154112"/>
                <a:gridCol w="928688"/>
              </a:tblGrid>
              <a:tr h="3556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Core Functionality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Workflow Automation</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Correspondence Mgmt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Participant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Management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Rules Engine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Notifications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Workload Management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Task  Management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Calendaring Functionality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Audit Trails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Security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Web Services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On-line Help</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756" name="Group 180"/>
          <p:cNvGraphicFramePr>
            <a:graphicFrameLocks noGrp="1"/>
          </p:cNvGraphicFramePr>
          <p:nvPr>
            <p:extLst/>
          </p:nvPr>
        </p:nvGraphicFramePr>
        <p:xfrm>
          <a:off x="5905500" y="4111205"/>
          <a:ext cx="3036888" cy="1249680"/>
        </p:xfrm>
        <a:graphic>
          <a:graphicData uri="http://schemas.openxmlformats.org/drawingml/2006/table">
            <a:tbl>
              <a:tblPr/>
              <a:tblGrid>
                <a:gridCol w="944563"/>
                <a:gridCol w="625475"/>
                <a:gridCol w="684212"/>
                <a:gridCol w="782638"/>
              </a:tblGrid>
              <a:tr h="2159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Performance Management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Caseload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Dashboard</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Work Queue Mgt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Reassign Tasks &amp; Cases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Real-time KPI’s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Report Templates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Data marts</a:t>
                      </a:r>
                    </a:p>
                  </a:txBody>
                  <a:tcP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AFCARS Batch Extracts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graphicFrame>
        <p:nvGraphicFramePr>
          <p:cNvPr id="24757" name="Group 181"/>
          <p:cNvGraphicFramePr>
            <a:graphicFrameLocks noGrp="1"/>
          </p:cNvGraphicFramePr>
          <p:nvPr>
            <p:extLst/>
          </p:nvPr>
        </p:nvGraphicFramePr>
        <p:xfrm>
          <a:off x="5913438" y="5327230"/>
          <a:ext cx="3028950" cy="1098604"/>
        </p:xfrm>
        <a:graphic>
          <a:graphicData uri="http://schemas.openxmlformats.org/drawingml/2006/table">
            <a:tbl>
              <a:tblPr/>
              <a:tblGrid>
                <a:gridCol w="857250"/>
                <a:gridCol w="1133475"/>
                <a:gridCol w="1038225"/>
              </a:tblGrid>
              <a:tr h="2746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Financial Management</a:t>
                      </a:r>
                    </a:p>
                  </a:txBody>
                  <a:tcPr marT="45747" marB="4574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Decision History</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Eligibility Determination</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Change in Circumstances</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Adoption Subsidies</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Foster Parent Board Payments</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IV-E Eligibility</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753" name="Group 177"/>
          <p:cNvGraphicFramePr>
            <a:graphicFrameLocks noGrp="1"/>
          </p:cNvGraphicFramePr>
          <p:nvPr>
            <p:extLst>
              <p:ext uri="{D42A27DB-BD31-4B8C-83A1-F6EECF244321}">
                <p14:modId xmlns:p14="http://schemas.microsoft.com/office/powerpoint/2010/main" xmlns="" val="2934681803"/>
              </p:ext>
            </p:extLst>
          </p:nvPr>
        </p:nvGraphicFramePr>
        <p:xfrm>
          <a:off x="208549" y="5672012"/>
          <a:ext cx="5458827" cy="1185988"/>
        </p:xfrm>
        <a:graphic>
          <a:graphicData uri="http://schemas.openxmlformats.org/drawingml/2006/table">
            <a:tbl>
              <a:tblPr/>
              <a:tblGrid>
                <a:gridCol w="1838208"/>
                <a:gridCol w="1522024"/>
                <a:gridCol w="894306"/>
                <a:gridCol w="1204289"/>
              </a:tblGrid>
              <a:tr h="27659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Structured Decision Making®</a:t>
                      </a:r>
                    </a:p>
                  </a:txBody>
                  <a:tcPr marT="45688" marB="45688"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6540">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Screening Criteria</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Response Priority Assessment</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Safety Assessment</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Family Risk Assessment</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3340">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Caregiver Strengths and Needs Assessment/ Reassessment</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Child Strengths and Needs Assessment/ Reassessment</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Family Reunification Assessment</a:t>
                      </a:r>
                    </a:p>
                    <a:p>
                      <a:pPr marL="0" marR="0" lvl="0" indent="0" algn="ctr" defTabSz="914400" rtl="0" eaLnBrk="1" fontAlgn="base" latinLnBrk="0" hangingPunct="1">
                        <a:lnSpc>
                          <a:spcPts val="11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Risk Reassessment </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graphicFrame>
        <p:nvGraphicFramePr>
          <p:cNvPr id="24755" name="Group 179"/>
          <p:cNvGraphicFramePr>
            <a:graphicFrameLocks noGrp="1"/>
          </p:cNvGraphicFramePr>
          <p:nvPr>
            <p:extLst/>
          </p:nvPr>
        </p:nvGraphicFramePr>
        <p:xfrm>
          <a:off x="5867400" y="3007892"/>
          <a:ext cx="3074988" cy="1085850"/>
        </p:xfrm>
        <a:graphic>
          <a:graphicData uri="http://schemas.openxmlformats.org/drawingml/2006/table">
            <a:tbl>
              <a:tblPr/>
              <a:tblGrid>
                <a:gridCol w="941388"/>
                <a:gridCol w="1219200"/>
                <a:gridCol w="914400"/>
              </a:tblGrid>
              <a:tr h="3079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Person Management</a:t>
                      </a:r>
                    </a:p>
                  </a:txBody>
                  <a:tcPr marT="45747" marB="45747"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r>
              <a:tr h="77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Merge &amp; Unmerge Person</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Person Details:  Indigenous;  Medical; Physical; Gang Affiliation</a:t>
                      </a: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Citizen Context Viewer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MS PGothic" pitchFamily="34" charset="-128"/>
                      </a:endParaRPr>
                    </a:p>
                  </a:txBody>
                  <a:tcPr marT="45747" marB="45747"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752" name="Group 176"/>
          <p:cNvGraphicFramePr>
            <a:graphicFrameLocks noGrp="1"/>
          </p:cNvGraphicFramePr>
          <p:nvPr>
            <p:extLst>
              <p:ext uri="{D42A27DB-BD31-4B8C-83A1-F6EECF244321}">
                <p14:modId xmlns:p14="http://schemas.microsoft.com/office/powerpoint/2010/main" xmlns="" val="959136726"/>
              </p:ext>
            </p:extLst>
          </p:nvPr>
        </p:nvGraphicFramePr>
        <p:xfrm>
          <a:off x="208548" y="4930815"/>
          <a:ext cx="5449302" cy="792600"/>
        </p:xfrm>
        <a:graphic>
          <a:graphicData uri="http://schemas.openxmlformats.org/drawingml/2006/table">
            <a:tbl>
              <a:tblPr/>
              <a:tblGrid>
                <a:gridCol w="1235238"/>
                <a:gridCol w="2335636"/>
                <a:gridCol w="1878428"/>
              </a:tblGrid>
              <a:tr h="24590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Placement/Provider </a:t>
                      </a:r>
                      <a:r>
                        <a:rPr kumimoji="0" lang="en-US" sz="1400" b="1" i="0" u="none" strike="noStrike" cap="none" normalizeH="0" baseline="0" dirty="0" smtClean="0">
                          <a:ln>
                            <a:noFill/>
                          </a:ln>
                          <a:solidFill>
                            <a:schemeClr val="bg1"/>
                          </a:solidFill>
                          <a:effectLst/>
                          <a:latin typeface="Arial" charset="0"/>
                          <a:ea typeface="MS PGothic" pitchFamily="34" charset="-128"/>
                        </a:rPr>
                        <a:t>Management</a:t>
                      </a:r>
                    </a:p>
                  </a:txBody>
                  <a:tcPr marT="45740" marB="4574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0B2DA"/>
                    </a:solidFill>
                  </a:tcPr>
                </a:tc>
                <a:tc hMerge="1">
                  <a:txBody>
                    <a:bodyPr/>
                    <a:lstStyle/>
                    <a:p>
                      <a:endParaRPr lang="en-US"/>
                    </a:p>
                  </a:txBody>
                  <a:tcPr/>
                </a:tc>
                <a:tc hMerge="1">
                  <a:txBody>
                    <a:bodyPr/>
                    <a:lstStyle/>
                    <a:p>
                      <a:endParaRPr lang="en-US"/>
                    </a:p>
                  </a:txBody>
                  <a:tcPr/>
                </a:tc>
              </a:tr>
              <a:tr h="218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Removals</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Service Provider Financials</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PGothic" pitchFamily="34" charset="-128"/>
                        </a:rPr>
                        <a:t>Foster Care Matching</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218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Days in Care</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Placement Request</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PGothic" pitchFamily="34" charset="-128"/>
                        </a:rPr>
                        <a:t>Services</a:t>
                      </a:r>
                    </a:p>
                  </a:txBody>
                  <a:tcPr marT="45740" marB="4574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15853507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3" name="Title 4"/>
          <p:cNvSpPr>
            <a:spLocks noGrp="1"/>
          </p:cNvSpPr>
          <p:nvPr>
            <p:ph type="title"/>
          </p:nvPr>
        </p:nvSpPr>
        <p:spPr>
          <a:xfrm>
            <a:off x="433135" y="731991"/>
            <a:ext cx="8279064" cy="763587"/>
          </a:xfrm>
          <a:effectLst/>
        </p:spPr>
        <p:txBody>
          <a:bodyPr/>
          <a:lstStyle/>
          <a:p>
            <a:r>
              <a:rPr lang="en-US" dirty="0" smtClean="0"/>
              <a:t>Integrating best practices &amp; technology across processes</a:t>
            </a:r>
            <a:endParaRPr lang="en-IE" i="1" dirty="0" smtClean="0"/>
          </a:p>
        </p:txBody>
      </p:sp>
      <p:sp>
        <p:nvSpPr>
          <p:cNvPr id="13367" name="Rectangle 29"/>
          <p:cNvSpPr>
            <a:spLocks noChangeArrowheads="1"/>
          </p:cNvSpPr>
          <p:nvPr/>
        </p:nvSpPr>
        <p:spPr bwMode="auto">
          <a:xfrm>
            <a:off x="6966221" y="2011626"/>
            <a:ext cx="1745978" cy="4603515"/>
          </a:xfrm>
          <a:prstGeom prst="rect">
            <a:avLst/>
          </a:prstGeom>
          <a:ln>
            <a:headEnd/>
            <a:tailEnd/>
          </a:ln>
          <a:effectLst/>
        </p:spPr>
        <p:style>
          <a:lnRef idx="2">
            <a:schemeClr val="accent5"/>
          </a:lnRef>
          <a:fillRef idx="1">
            <a:schemeClr val="lt1"/>
          </a:fillRef>
          <a:effectRef idx="0">
            <a:schemeClr val="accent5"/>
          </a:effectRef>
          <a:fontRef idx="minor">
            <a:schemeClr val="dk1"/>
          </a:fontRef>
        </p:style>
        <p:txBody>
          <a:bodyPr/>
          <a:lstStyle/>
          <a:p>
            <a:endParaRPr lang="en-US" sz="900" b="1" dirty="0">
              <a:solidFill>
                <a:srgbClr val="1C618F"/>
              </a:solidFill>
              <a:latin typeface="Century Gothic" pitchFamily="34" charset="0"/>
            </a:endParaRPr>
          </a:p>
        </p:txBody>
      </p:sp>
      <p:sp>
        <p:nvSpPr>
          <p:cNvPr id="27" name="Rectangle 26"/>
          <p:cNvSpPr/>
          <p:nvPr/>
        </p:nvSpPr>
        <p:spPr bwMode="auto">
          <a:xfrm>
            <a:off x="7096357" y="2677874"/>
            <a:ext cx="1485708" cy="450015"/>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Dynamic Scripting </a:t>
            </a:r>
          </a:p>
        </p:txBody>
      </p:sp>
      <p:sp>
        <p:nvSpPr>
          <p:cNvPr id="28" name="Rectangle 27"/>
          <p:cNvSpPr/>
          <p:nvPr/>
        </p:nvSpPr>
        <p:spPr bwMode="auto">
          <a:xfrm>
            <a:off x="7096357" y="3242225"/>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Configurable Rules </a:t>
            </a:r>
          </a:p>
        </p:txBody>
      </p:sp>
      <p:sp>
        <p:nvSpPr>
          <p:cNvPr id="31" name="Rectangle 30"/>
          <p:cNvSpPr/>
          <p:nvPr/>
        </p:nvSpPr>
        <p:spPr bwMode="auto">
          <a:xfrm>
            <a:off x="7096357" y="4369462"/>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Service Planning</a:t>
            </a:r>
          </a:p>
        </p:txBody>
      </p:sp>
      <p:sp>
        <p:nvSpPr>
          <p:cNvPr id="32" name="Rectangle 31"/>
          <p:cNvSpPr/>
          <p:nvPr/>
        </p:nvSpPr>
        <p:spPr bwMode="auto">
          <a:xfrm>
            <a:off x="7096357" y="6061051"/>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Provider Management</a:t>
            </a:r>
          </a:p>
        </p:txBody>
      </p:sp>
      <p:sp>
        <p:nvSpPr>
          <p:cNvPr id="33" name="Rectangle 32"/>
          <p:cNvSpPr/>
          <p:nvPr/>
        </p:nvSpPr>
        <p:spPr bwMode="auto">
          <a:xfrm>
            <a:off x="7096357" y="4933813"/>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Multi-Disciplinary Team Mgmt</a:t>
            </a:r>
          </a:p>
        </p:txBody>
      </p:sp>
      <p:sp>
        <p:nvSpPr>
          <p:cNvPr id="36" name="Rectangle 35"/>
          <p:cNvSpPr/>
          <p:nvPr/>
        </p:nvSpPr>
        <p:spPr bwMode="auto">
          <a:xfrm>
            <a:off x="7096357" y="5496698"/>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KPIs</a:t>
            </a:r>
          </a:p>
          <a:p>
            <a:pPr algn="ctr">
              <a:defRPr/>
            </a:pPr>
            <a:r>
              <a:rPr lang="en-US" sz="1200" b="1" dirty="0">
                <a:solidFill>
                  <a:srgbClr val="000000"/>
                </a:solidFill>
                <a:latin typeface="Arial"/>
              </a:rPr>
              <a:t>Reporting</a:t>
            </a:r>
          </a:p>
        </p:txBody>
      </p:sp>
      <p:sp>
        <p:nvSpPr>
          <p:cNvPr id="37" name="Rectangle 36"/>
          <p:cNvSpPr/>
          <p:nvPr/>
        </p:nvSpPr>
        <p:spPr bwMode="auto">
          <a:xfrm>
            <a:off x="7096357" y="3806577"/>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Workflow Automation</a:t>
            </a:r>
          </a:p>
        </p:txBody>
      </p:sp>
      <p:sp>
        <p:nvSpPr>
          <p:cNvPr id="13375" name="Rectangle 50"/>
          <p:cNvSpPr>
            <a:spLocks noChangeArrowheads="1"/>
          </p:cNvSpPr>
          <p:nvPr/>
        </p:nvSpPr>
        <p:spPr bwMode="auto">
          <a:xfrm>
            <a:off x="6958475" y="1335158"/>
            <a:ext cx="1745978" cy="555100"/>
          </a:xfrm>
          <a:prstGeom prst="rect">
            <a:avLst/>
          </a:prstGeom>
          <a:ln>
            <a:headEnd/>
            <a:tailEnd/>
          </a:ln>
          <a:effectLst/>
        </p:spPr>
        <p:style>
          <a:lnRef idx="2">
            <a:schemeClr val="accent5"/>
          </a:lnRef>
          <a:fillRef idx="1">
            <a:schemeClr val="lt1"/>
          </a:fillRef>
          <a:effectRef idx="0">
            <a:schemeClr val="accent5"/>
          </a:effectRef>
          <a:fontRef idx="minor">
            <a:schemeClr val="dk1"/>
          </a:fontRef>
        </p:style>
        <p:txBody>
          <a:bodyPr/>
          <a:lstStyle/>
          <a:p>
            <a:endParaRPr lang="en-US" sz="2000" b="1" dirty="0">
              <a:solidFill>
                <a:srgbClr val="1C618F"/>
              </a:solidFill>
              <a:latin typeface="Century Gothic" pitchFamily="34" charset="0"/>
            </a:endParaRPr>
          </a:p>
        </p:txBody>
      </p:sp>
      <p:sp>
        <p:nvSpPr>
          <p:cNvPr id="41" name="Rectangle 40"/>
          <p:cNvSpPr/>
          <p:nvPr/>
        </p:nvSpPr>
        <p:spPr bwMode="auto">
          <a:xfrm>
            <a:off x="7088610" y="1383531"/>
            <a:ext cx="1485709" cy="450016"/>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400" b="1" dirty="0">
                <a:solidFill>
                  <a:srgbClr val="000000"/>
                </a:solidFill>
                <a:latin typeface="Arial"/>
              </a:rPr>
              <a:t>Cúram for </a:t>
            </a:r>
          </a:p>
          <a:p>
            <a:pPr algn="ctr">
              <a:defRPr/>
            </a:pPr>
            <a:r>
              <a:rPr lang="en-US" sz="1400" b="1" dirty="0">
                <a:solidFill>
                  <a:srgbClr val="000000"/>
                </a:solidFill>
                <a:latin typeface="Arial"/>
              </a:rPr>
              <a:t>Child Welfare</a:t>
            </a:r>
          </a:p>
        </p:txBody>
      </p:sp>
      <p:sp>
        <p:nvSpPr>
          <p:cNvPr id="69" name="Rectangle 68"/>
          <p:cNvSpPr/>
          <p:nvPr/>
        </p:nvSpPr>
        <p:spPr bwMode="auto">
          <a:xfrm>
            <a:off x="7096357" y="2114989"/>
            <a:ext cx="1485708" cy="448549"/>
          </a:xfrm>
          <a:prstGeom prst="rect">
            <a:avLst/>
          </a:prstGeom>
          <a:solidFill>
            <a:srgbClr val="FFC000"/>
          </a:solidFill>
          <a:ln w="9525" cap="flat" cmpd="sng" algn="ctr">
            <a:solidFill>
              <a:srgbClr val="CDC485"/>
            </a:solidFill>
            <a:prstDash val="solid"/>
            <a:round/>
            <a:headEnd type="none" w="med" len="med"/>
            <a:tailEnd type="none" w="med" len="med"/>
          </a:ln>
          <a:effectLst/>
        </p:spPr>
        <p:txBody>
          <a:bodyPr anchor="ctr"/>
          <a:lstStyle/>
          <a:p>
            <a:pPr algn="ctr">
              <a:defRPr/>
            </a:pPr>
            <a:r>
              <a:rPr lang="en-US" sz="1200" b="1" dirty="0">
                <a:solidFill>
                  <a:srgbClr val="000000"/>
                </a:solidFill>
                <a:latin typeface="Arial"/>
              </a:rPr>
              <a:t>Case Management</a:t>
            </a:r>
          </a:p>
        </p:txBody>
      </p:sp>
      <p:sp>
        <p:nvSpPr>
          <p:cNvPr id="13315" name="Right Arrow 70"/>
          <p:cNvSpPr>
            <a:spLocks noChangeArrowheads="1"/>
          </p:cNvSpPr>
          <p:nvPr/>
        </p:nvSpPr>
        <p:spPr bwMode="auto">
          <a:xfrm>
            <a:off x="6699755" y="2522494"/>
            <a:ext cx="319141" cy="281443"/>
          </a:xfrm>
          <a:prstGeom prst="rightArrow">
            <a:avLst>
              <a:gd name="adj1" fmla="val 50000"/>
              <a:gd name="adj2" fmla="val 50000"/>
            </a:avLst>
          </a:prstGeom>
          <a:solidFill>
            <a:schemeClr val="bg1">
              <a:lumMod val="50000"/>
            </a:schemeClr>
          </a:solidFill>
          <a:ln w="12700" algn="ctr">
            <a:noFill/>
            <a:round/>
            <a:headEnd/>
            <a:tailEnd/>
          </a:ln>
          <a:effectLst/>
        </p:spPr>
        <p:txBody>
          <a:bodyPr anchor="ctr"/>
          <a:lstStyle/>
          <a:p>
            <a:endParaRPr lang="en-US" sz="1200" b="1" dirty="0">
              <a:solidFill>
                <a:srgbClr val="1C618F"/>
              </a:solidFill>
              <a:latin typeface="Century Gothic" pitchFamily="34" charset="0"/>
            </a:endParaRPr>
          </a:p>
        </p:txBody>
      </p:sp>
      <p:sp>
        <p:nvSpPr>
          <p:cNvPr id="13316" name="Right Arrow 71"/>
          <p:cNvSpPr>
            <a:spLocks noChangeArrowheads="1"/>
          </p:cNvSpPr>
          <p:nvPr/>
        </p:nvSpPr>
        <p:spPr bwMode="auto">
          <a:xfrm>
            <a:off x="6699755" y="3862279"/>
            <a:ext cx="319141" cy="281443"/>
          </a:xfrm>
          <a:prstGeom prst="rightArrow">
            <a:avLst>
              <a:gd name="adj1" fmla="val 50000"/>
              <a:gd name="adj2" fmla="val 50000"/>
            </a:avLst>
          </a:prstGeom>
          <a:solidFill>
            <a:schemeClr val="bg1">
              <a:lumMod val="50000"/>
            </a:schemeClr>
          </a:solidFill>
          <a:ln w="12700" algn="ctr">
            <a:noFill/>
            <a:round/>
            <a:headEnd/>
            <a:tailEnd/>
          </a:ln>
          <a:effectLst/>
        </p:spPr>
        <p:txBody>
          <a:bodyPr anchor="ctr"/>
          <a:lstStyle/>
          <a:p>
            <a:endParaRPr lang="en-US" sz="1200" b="1" dirty="0">
              <a:solidFill>
                <a:srgbClr val="1C618F"/>
              </a:solidFill>
              <a:latin typeface="Century Gothic" pitchFamily="34" charset="0"/>
            </a:endParaRPr>
          </a:p>
        </p:txBody>
      </p:sp>
      <p:sp>
        <p:nvSpPr>
          <p:cNvPr id="13317" name="Rectangle 48"/>
          <p:cNvSpPr>
            <a:spLocks noChangeArrowheads="1"/>
          </p:cNvSpPr>
          <p:nvPr/>
        </p:nvSpPr>
        <p:spPr bwMode="auto">
          <a:xfrm>
            <a:off x="4952228" y="1335158"/>
            <a:ext cx="1747527" cy="555556"/>
          </a:xfrm>
          <a:prstGeom prst="rect">
            <a:avLst/>
          </a:prstGeom>
          <a:ln>
            <a:headEnd/>
            <a:tailEnd/>
          </a:ln>
          <a:effectLst/>
        </p:spPr>
        <p:style>
          <a:lnRef idx="2">
            <a:schemeClr val="accent2"/>
          </a:lnRef>
          <a:fillRef idx="1">
            <a:schemeClr val="lt1"/>
          </a:fillRef>
          <a:effectRef idx="0">
            <a:schemeClr val="accent2"/>
          </a:effectRef>
          <a:fontRef idx="minor">
            <a:schemeClr val="dk1"/>
          </a:fontRef>
        </p:style>
        <p:txBody>
          <a:bodyPr anchor="ctr"/>
          <a:lstStyle/>
          <a:p>
            <a:endParaRPr lang="en-US" sz="1600" b="1" dirty="0">
              <a:solidFill>
                <a:srgbClr val="1C618F"/>
              </a:solidFill>
              <a:latin typeface="Century Gothic" pitchFamily="34" charset="0"/>
            </a:endParaRPr>
          </a:p>
        </p:txBody>
      </p:sp>
      <p:sp>
        <p:nvSpPr>
          <p:cNvPr id="40" name="Rectangle 39"/>
          <p:cNvSpPr/>
          <p:nvPr/>
        </p:nvSpPr>
        <p:spPr bwMode="auto">
          <a:xfrm>
            <a:off x="5083912" y="1384997"/>
            <a:ext cx="1485708"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lIns="91440" rIns="0" anchor="ctr"/>
          <a:lstStyle/>
          <a:p>
            <a:pPr algn="ctr">
              <a:lnSpc>
                <a:spcPts val="1300"/>
              </a:lnSpc>
              <a:defRPr/>
            </a:pPr>
            <a:r>
              <a:rPr lang="en-US" sz="1200" b="1" dirty="0">
                <a:solidFill>
                  <a:schemeClr val="bg1"/>
                </a:solidFill>
                <a:latin typeface="Arial"/>
              </a:rPr>
              <a:t>Structured </a:t>
            </a:r>
          </a:p>
          <a:p>
            <a:pPr algn="ctr">
              <a:lnSpc>
                <a:spcPts val="1300"/>
              </a:lnSpc>
              <a:defRPr/>
            </a:pPr>
            <a:r>
              <a:rPr lang="en-US" sz="1200" b="1" dirty="0">
                <a:solidFill>
                  <a:schemeClr val="bg1"/>
                </a:solidFill>
                <a:latin typeface="Arial"/>
              </a:rPr>
              <a:t>Decision Making</a:t>
            </a:r>
            <a:r>
              <a:rPr lang="en-US" sz="1200" b="1" baseline="30000" dirty="0">
                <a:solidFill>
                  <a:schemeClr val="bg1"/>
                </a:solidFill>
                <a:latin typeface="Arial"/>
              </a:rPr>
              <a:t> </a:t>
            </a:r>
            <a:r>
              <a:rPr lang="en-US" sz="1200" baseline="30000" dirty="0">
                <a:solidFill>
                  <a:schemeClr val="bg1"/>
                </a:solidFill>
                <a:latin typeface="Arial"/>
              </a:rPr>
              <a:t>®</a:t>
            </a:r>
            <a:endParaRPr lang="en-US" sz="1200" dirty="0">
              <a:solidFill>
                <a:schemeClr val="bg1"/>
              </a:solidFill>
              <a:latin typeface="Arial"/>
            </a:endParaRPr>
          </a:p>
        </p:txBody>
      </p:sp>
      <p:sp>
        <p:nvSpPr>
          <p:cNvPr id="45" name="Rectangle 44"/>
          <p:cNvSpPr/>
          <p:nvPr/>
        </p:nvSpPr>
        <p:spPr bwMode="auto">
          <a:xfrm>
            <a:off x="4952801" y="2011718"/>
            <a:ext cx="1747527" cy="1255584"/>
          </a:xfrm>
          <a:prstGeom prst="rect">
            <a:avLst/>
          </a:prstGeom>
          <a:ln>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200" b="1" dirty="0">
              <a:solidFill>
                <a:srgbClr val="1C618F"/>
              </a:solidFill>
              <a:latin typeface="Century Gothic" pitchFamily="34" charset="0"/>
            </a:endParaRPr>
          </a:p>
        </p:txBody>
      </p:sp>
      <p:sp>
        <p:nvSpPr>
          <p:cNvPr id="8" name="Rectangle 7"/>
          <p:cNvSpPr/>
          <p:nvPr/>
        </p:nvSpPr>
        <p:spPr bwMode="auto">
          <a:xfrm>
            <a:off x="5083912" y="2114989"/>
            <a:ext cx="1485708"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defRPr/>
            </a:pPr>
            <a:r>
              <a:rPr lang="en-US" sz="1200" b="1" dirty="0">
                <a:solidFill>
                  <a:schemeClr val="bg1"/>
                </a:solidFill>
                <a:latin typeface="Arial"/>
              </a:rPr>
              <a:t>Screening</a:t>
            </a:r>
          </a:p>
          <a:p>
            <a:pPr algn="ctr">
              <a:defRPr/>
            </a:pPr>
            <a:r>
              <a:rPr lang="en-US" sz="1200" b="1" dirty="0">
                <a:solidFill>
                  <a:schemeClr val="bg1"/>
                </a:solidFill>
                <a:latin typeface="Arial"/>
              </a:rPr>
              <a:t>Criteria</a:t>
            </a:r>
          </a:p>
        </p:txBody>
      </p:sp>
      <p:sp>
        <p:nvSpPr>
          <p:cNvPr id="9" name="Rectangle 8"/>
          <p:cNvSpPr/>
          <p:nvPr/>
        </p:nvSpPr>
        <p:spPr bwMode="auto">
          <a:xfrm>
            <a:off x="5083912" y="2696930"/>
            <a:ext cx="1485708"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defRPr/>
            </a:pPr>
            <a:r>
              <a:rPr lang="en-US" sz="1200" b="1" dirty="0">
                <a:solidFill>
                  <a:schemeClr val="bg1"/>
                </a:solidFill>
                <a:latin typeface="Arial"/>
              </a:rPr>
              <a:t>Response </a:t>
            </a:r>
          </a:p>
          <a:p>
            <a:pPr algn="ctr">
              <a:defRPr/>
            </a:pPr>
            <a:r>
              <a:rPr lang="en-US" sz="1200" b="1" dirty="0">
                <a:solidFill>
                  <a:schemeClr val="bg1"/>
                </a:solidFill>
                <a:latin typeface="Arial"/>
              </a:rPr>
              <a:t>Priority</a:t>
            </a:r>
          </a:p>
        </p:txBody>
      </p:sp>
      <p:sp>
        <p:nvSpPr>
          <p:cNvPr id="44" name="Rectangle 43"/>
          <p:cNvSpPr/>
          <p:nvPr/>
        </p:nvSpPr>
        <p:spPr bwMode="auto">
          <a:xfrm>
            <a:off x="4952228" y="3387345"/>
            <a:ext cx="1747527" cy="1243039"/>
          </a:xfrm>
          <a:prstGeom prst="rect">
            <a:avLst/>
          </a:prstGeom>
          <a:ln>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200" b="1" dirty="0">
              <a:solidFill>
                <a:srgbClr val="1C618F"/>
              </a:solidFill>
              <a:latin typeface="Century Gothic" pitchFamily="34" charset="0"/>
            </a:endParaRPr>
          </a:p>
        </p:txBody>
      </p:sp>
      <p:sp>
        <p:nvSpPr>
          <p:cNvPr id="14" name="Rectangle 13"/>
          <p:cNvSpPr/>
          <p:nvPr/>
        </p:nvSpPr>
        <p:spPr bwMode="auto">
          <a:xfrm>
            <a:off x="5082363" y="3494351"/>
            <a:ext cx="1487257"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defRPr/>
            </a:pPr>
            <a:r>
              <a:rPr lang="en-US" sz="1200" b="1" dirty="0">
                <a:solidFill>
                  <a:schemeClr val="bg1"/>
                </a:solidFill>
                <a:latin typeface="Arial"/>
              </a:rPr>
              <a:t>Safety </a:t>
            </a:r>
          </a:p>
          <a:p>
            <a:pPr algn="ctr">
              <a:defRPr/>
            </a:pPr>
            <a:r>
              <a:rPr lang="en-US" sz="1200" b="1" dirty="0">
                <a:solidFill>
                  <a:schemeClr val="bg1"/>
                </a:solidFill>
                <a:latin typeface="Arial"/>
              </a:rPr>
              <a:t>Assessment</a:t>
            </a:r>
          </a:p>
        </p:txBody>
      </p:sp>
      <p:sp>
        <p:nvSpPr>
          <p:cNvPr id="15" name="Rectangle 14"/>
          <p:cNvSpPr/>
          <p:nvPr/>
        </p:nvSpPr>
        <p:spPr bwMode="auto">
          <a:xfrm>
            <a:off x="5082363" y="4080691"/>
            <a:ext cx="1487257"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defRPr/>
            </a:pPr>
            <a:r>
              <a:rPr lang="en-US" sz="1200" b="1" dirty="0">
                <a:solidFill>
                  <a:schemeClr val="bg1"/>
                </a:solidFill>
                <a:latin typeface="Arial"/>
              </a:rPr>
              <a:t>Risk</a:t>
            </a:r>
          </a:p>
          <a:p>
            <a:pPr algn="ctr">
              <a:defRPr/>
            </a:pPr>
            <a:r>
              <a:rPr lang="en-US" sz="1200" b="1" dirty="0">
                <a:solidFill>
                  <a:schemeClr val="bg1"/>
                </a:solidFill>
                <a:latin typeface="Arial"/>
              </a:rPr>
              <a:t>Assessment</a:t>
            </a:r>
          </a:p>
        </p:txBody>
      </p:sp>
      <p:sp>
        <p:nvSpPr>
          <p:cNvPr id="13358" name="Rectangle 45"/>
          <p:cNvSpPr>
            <a:spLocks noChangeArrowheads="1"/>
          </p:cNvSpPr>
          <p:nvPr/>
        </p:nvSpPr>
        <p:spPr bwMode="auto">
          <a:xfrm>
            <a:off x="4927930" y="4557847"/>
            <a:ext cx="1747527" cy="2057294"/>
          </a:xfrm>
          <a:prstGeom prst="rect">
            <a:avLst/>
          </a:prstGeom>
          <a:ln>
            <a:headEnd/>
            <a:tailEnd/>
          </a:ln>
          <a:effectLst/>
        </p:spPr>
        <p:style>
          <a:lnRef idx="2">
            <a:schemeClr val="accent2"/>
          </a:lnRef>
          <a:fillRef idx="1">
            <a:schemeClr val="lt1"/>
          </a:fillRef>
          <a:effectRef idx="0">
            <a:schemeClr val="accent2"/>
          </a:effectRef>
          <a:fontRef idx="minor">
            <a:schemeClr val="dk1"/>
          </a:fontRef>
        </p:style>
        <p:txBody>
          <a:bodyPr anchor="ctr"/>
          <a:lstStyle/>
          <a:p>
            <a:endParaRPr lang="en-US" sz="1200" b="1" dirty="0">
              <a:solidFill>
                <a:srgbClr val="1C618F"/>
              </a:solidFill>
              <a:latin typeface="Century Gothic" pitchFamily="34" charset="0"/>
            </a:endParaRPr>
          </a:p>
        </p:txBody>
      </p:sp>
      <p:sp>
        <p:nvSpPr>
          <p:cNvPr id="21" name="Rectangle 20"/>
          <p:cNvSpPr/>
          <p:nvPr/>
        </p:nvSpPr>
        <p:spPr bwMode="auto">
          <a:xfrm>
            <a:off x="5082363" y="4864919"/>
            <a:ext cx="1487257"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defRPr/>
            </a:pPr>
            <a:r>
              <a:rPr lang="en-US" sz="1200" b="1" dirty="0">
                <a:solidFill>
                  <a:schemeClr val="bg1"/>
                </a:solidFill>
                <a:latin typeface="Arial"/>
              </a:rPr>
              <a:t>Child Strengths </a:t>
            </a:r>
          </a:p>
          <a:p>
            <a:pPr algn="ctr">
              <a:defRPr/>
            </a:pPr>
            <a:r>
              <a:rPr lang="en-US" sz="1200" b="1" dirty="0">
                <a:solidFill>
                  <a:schemeClr val="bg1"/>
                </a:solidFill>
                <a:latin typeface="Arial"/>
              </a:rPr>
              <a:t>&amp; Needs</a:t>
            </a:r>
          </a:p>
        </p:txBody>
      </p:sp>
      <p:sp>
        <p:nvSpPr>
          <p:cNvPr id="22" name="Rectangle 21"/>
          <p:cNvSpPr/>
          <p:nvPr/>
        </p:nvSpPr>
        <p:spPr bwMode="auto">
          <a:xfrm>
            <a:off x="5082363" y="5462985"/>
            <a:ext cx="1487257" cy="448549"/>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lnSpc>
                <a:spcPts val="1100"/>
              </a:lnSpc>
              <a:defRPr/>
            </a:pPr>
            <a:r>
              <a:rPr lang="en-US" sz="1200" b="1" dirty="0">
                <a:solidFill>
                  <a:schemeClr val="bg1"/>
                </a:solidFill>
                <a:latin typeface="Arial"/>
              </a:rPr>
              <a:t>Caregiver Strengths &amp; Needs</a:t>
            </a:r>
          </a:p>
        </p:txBody>
      </p:sp>
      <p:sp>
        <p:nvSpPr>
          <p:cNvPr id="24" name="Rectangle 23"/>
          <p:cNvSpPr/>
          <p:nvPr/>
        </p:nvSpPr>
        <p:spPr bwMode="auto">
          <a:xfrm>
            <a:off x="5082363" y="6063916"/>
            <a:ext cx="1487257" cy="445683"/>
          </a:xfrm>
          <a:prstGeom prst="rect">
            <a:avLst/>
          </a:prstGeom>
          <a:solidFill>
            <a:srgbClr val="17AF4B"/>
          </a:solidFill>
          <a:ln w="9525" cap="flat" cmpd="sng" algn="ctr">
            <a:solidFill>
              <a:srgbClr val="9792C0"/>
            </a:solidFill>
            <a:prstDash val="solid"/>
            <a:round/>
            <a:headEnd type="none" w="med" len="med"/>
            <a:tailEnd type="none" w="med" len="med"/>
          </a:ln>
          <a:effectLst/>
        </p:spPr>
        <p:txBody>
          <a:bodyPr anchor="ctr"/>
          <a:lstStyle/>
          <a:p>
            <a:pPr algn="ctr">
              <a:lnSpc>
                <a:spcPts val="1100"/>
              </a:lnSpc>
              <a:defRPr/>
            </a:pPr>
            <a:r>
              <a:rPr lang="en-US" sz="1200" b="1" dirty="0">
                <a:solidFill>
                  <a:schemeClr val="bg1"/>
                </a:solidFill>
                <a:latin typeface="Arial"/>
              </a:rPr>
              <a:t>Family </a:t>
            </a:r>
            <a:r>
              <a:rPr lang="en-US" sz="1200" b="1" dirty="0" smtClean="0">
                <a:solidFill>
                  <a:schemeClr val="bg1"/>
                </a:solidFill>
                <a:latin typeface="Arial"/>
              </a:rPr>
              <a:t>Reunification &amp; Risk Assessment</a:t>
            </a:r>
            <a:endParaRPr lang="en-US" sz="1200" b="1" dirty="0">
              <a:solidFill>
                <a:schemeClr val="bg1"/>
              </a:solidFill>
              <a:latin typeface="Arial"/>
            </a:endParaRPr>
          </a:p>
        </p:txBody>
      </p:sp>
      <p:sp>
        <p:nvSpPr>
          <p:cNvPr id="13326" name="Right Arrow 72"/>
          <p:cNvSpPr>
            <a:spLocks noChangeArrowheads="1"/>
          </p:cNvSpPr>
          <p:nvPr/>
        </p:nvSpPr>
        <p:spPr bwMode="auto">
          <a:xfrm>
            <a:off x="6699755" y="5559731"/>
            <a:ext cx="319141" cy="281443"/>
          </a:xfrm>
          <a:prstGeom prst="rightArrow">
            <a:avLst>
              <a:gd name="adj1" fmla="val 50000"/>
              <a:gd name="adj2" fmla="val 50000"/>
            </a:avLst>
          </a:prstGeom>
          <a:solidFill>
            <a:schemeClr val="bg1">
              <a:lumMod val="50000"/>
            </a:schemeClr>
          </a:solidFill>
          <a:ln w="12700" algn="ctr">
            <a:noFill/>
            <a:round/>
            <a:headEnd/>
            <a:tailEnd/>
          </a:ln>
          <a:effectLst/>
        </p:spPr>
        <p:txBody>
          <a:bodyPr anchor="ctr"/>
          <a:lstStyle/>
          <a:p>
            <a:endParaRPr lang="en-US" sz="1200" b="1" dirty="0">
              <a:solidFill>
                <a:srgbClr val="1C618F"/>
              </a:solidFill>
              <a:latin typeface="Century Gothic" pitchFamily="34" charset="0"/>
            </a:endParaRPr>
          </a:p>
        </p:txBody>
      </p:sp>
      <p:sp>
        <p:nvSpPr>
          <p:cNvPr id="50" name="Rectangle 49"/>
          <p:cNvSpPr/>
          <p:nvPr/>
        </p:nvSpPr>
        <p:spPr bwMode="auto">
          <a:xfrm>
            <a:off x="1102404" y="1335215"/>
            <a:ext cx="3592250" cy="556446"/>
          </a:xfrm>
          <a:prstGeom prst="rect">
            <a:avLst/>
          </a:prstGeom>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a:lstStyle/>
          <a:p>
            <a:pPr>
              <a:defRPr/>
            </a:pPr>
            <a:endParaRPr lang="en-US" sz="2000" dirty="0">
              <a:solidFill>
                <a:srgbClr val="FFFFFF"/>
              </a:solidFill>
            </a:endParaRPr>
          </a:p>
        </p:txBody>
      </p:sp>
      <p:sp>
        <p:nvSpPr>
          <p:cNvPr id="39" name="Rectangle 38"/>
          <p:cNvSpPr/>
          <p:nvPr/>
        </p:nvSpPr>
        <p:spPr bwMode="auto">
          <a:xfrm>
            <a:off x="1213946" y="1384997"/>
            <a:ext cx="3383509"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b="1" dirty="0">
                <a:solidFill>
                  <a:schemeClr val="bg1"/>
                </a:solidFill>
              </a:rPr>
              <a:t>Decision</a:t>
            </a:r>
          </a:p>
        </p:txBody>
      </p:sp>
      <p:sp>
        <p:nvSpPr>
          <p:cNvPr id="431" name="Rectangle 430"/>
          <p:cNvSpPr/>
          <p:nvPr/>
        </p:nvSpPr>
        <p:spPr bwMode="auto">
          <a:xfrm>
            <a:off x="433136" y="2011718"/>
            <a:ext cx="4261518" cy="1243223"/>
          </a:xfrm>
          <a:prstGeom prst="rect">
            <a:avLst/>
          </a:prstGeom>
          <a:ln>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a:lstStyle/>
          <a:p>
            <a:pPr>
              <a:defRPr/>
            </a:pPr>
            <a:endParaRPr lang="en-US" dirty="0">
              <a:solidFill>
                <a:srgbClr val="FFFFFF"/>
              </a:solidFill>
            </a:endParaRPr>
          </a:p>
        </p:txBody>
      </p:sp>
      <p:sp>
        <p:nvSpPr>
          <p:cNvPr id="435" name="Rectangle 434"/>
          <p:cNvSpPr/>
          <p:nvPr/>
        </p:nvSpPr>
        <p:spPr bwMode="auto">
          <a:xfrm rot="16200000">
            <a:off x="146983" y="2298533"/>
            <a:ext cx="1241572" cy="669266"/>
          </a:xfrm>
          <a:prstGeom prst="rect">
            <a:avLst/>
          </a:prstGeom>
          <a:solidFill>
            <a:srgbClr val="FFC000"/>
          </a:solidFill>
          <a:ln w="12700">
            <a:solidFill>
              <a:srgbClr val="5A4F4E"/>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anchor="ctr"/>
          <a:lstStyle/>
          <a:p>
            <a:pPr algn="ctr">
              <a:defRPr/>
            </a:pPr>
            <a:r>
              <a:rPr lang="en-US" sz="1400" b="1" dirty="0">
                <a:solidFill>
                  <a:schemeClr val="tx1"/>
                </a:solidFill>
              </a:rPr>
              <a:t>Intake</a:t>
            </a:r>
          </a:p>
        </p:txBody>
      </p:sp>
      <p:sp>
        <p:nvSpPr>
          <p:cNvPr id="10" name="Rectangle 9"/>
          <p:cNvSpPr/>
          <p:nvPr/>
        </p:nvSpPr>
        <p:spPr bwMode="auto">
          <a:xfrm>
            <a:off x="433136" y="3387359"/>
            <a:ext cx="4261518" cy="1243223"/>
          </a:xfrm>
          <a:prstGeom prst="rect">
            <a:avLst/>
          </a:prstGeom>
          <a:ln>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a:lstStyle/>
          <a:p>
            <a:pPr algn="ctr">
              <a:defRPr/>
            </a:pPr>
            <a:endParaRPr lang="en-US" sz="1200" b="1" dirty="0">
              <a:solidFill>
                <a:srgbClr val="1C618F"/>
              </a:solidFill>
            </a:endParaRPr>
          </a:p>
        </p:txBody>
      </p:sp>
      <p:sp>
        <p:nvSpPr>
          <p:cNvPr id="11" name="Rectangle 10"/>
          <p:cNvSpPr/>
          <p:nvPr/>
        </p:nvSpPr>
        <p:spPr bwMode="auto">
          <a:xfrm rot="16200000">
            <a:off x="146249" y="3674231"/>
            <a:ext cx="1243039" cy="669266"/>
          </a:xfrm>
          <a:prstGeom prst="rect">
            <a:avLst/>
          </a:prstGeom>
          <a:solidFill>
            <a:srgbClr val="FFC000"/>
          </a:solidFill>
          <a:ln w="12700">
            <a:solidFill>
              <a:srgbClr val="5A4F4E"/>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40" rIns="0" anchor="ctr"/>
          <a:lstStyle/>
          <a:p>
            <a:pPr algn="ctr">
              <a:defRPr/>
            </a:pPr>
            <a:r>
              <a:rPr lang="en-US" sz="1400" b="1" dirty="0">
                <a:solidFill>
                  <a:schemeClr val="tx1"/>
                </a:solidFill>
              </a:rPr>
              <a:t>Investigation</a:t>
            </a:r>
          </a:p>
        </p:txBody>
      </p:sp>
      <p:sp>
        <p:nvSpPr>
          <p:cNvPr id="17" name="Rectangle 16"/>
          <p:cNvSpPr/>
          <p:nvPr/>
        </p:nvSpPr>
        <p:spPr bwMode="auto">
          <a:xfrm>
            <a:off x="433136" y="4750640"/>
            <a:ext cx="4260371" cy="1864835"/>
          </a:xfrm>
          <a:prstGeom prst="rect">
            <a:avLst/>
          </a:prstGeom>
          <a:ln>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a:lstStyle/>
          <a:p>
            <a:pPr algn="ctr">
              <a:defRPr/>
            </a:pPr>
            <a:endParaRPr lang="en-US" sz="1200" b="1" dirty="0">
              <a:solidFill>
                <a:srgbClr val="1C618F"/>
              </a:solidFill>
            </a:endParaRPr>
          </a:p>
        </p:txBody>
      </p:sp>
      <p:sp>
        <p:nvSpPr>
          <p:cNvPr id="18" name="Rectangle 17"/>
          <p:cNvSpPr/>
          <p:nvPr/>
        </p:nvSpPr>
        <p:spPr bwMode="auto">
          <a:xfrm rot="16200000">
            <a:off x="-164510" y="5348229"/>
            <a:ext cx="1864558" cy="669266"/>
          </a:xfrm>
          <a:prstGeom prst="rect">
            <a:avLst/>
          </a:prstGeom>
          <a:solidFill>
            <a:srgbClr val="FFC000"/>
          </a:solidFill>
          <a:ln w="12700">
            <a:solidFill>
              <a:srgbClr val="5A4F4E"/>
            </a:solidFill>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anchor="ctr"/>
          <a:lstStyle/>
          <a:p>
            <a:pPr algn="ctr">
              <a:defRPr/>
            </a:pPr>
            <a:r>
              <a:rPr lang="en-US" sz="1400" b="1" dirty="0">
                <a:solidFill>
                  <a:schemeClr val="tx1"/>
                </a:solidFill>
              </a:rPr>
              <a:t>Ongoing Case Management</a:t>
            </a:r>
          </a:p>
        </p:txBody>
      </p:sp>
      <p:cxnSp>
        <p:nvCxnSpPr>
          <p:cNvPr id="13344" name="Straight Arrow Connector 47"/>
          <p:cNvCxnSpPr>
            <a:cxnSpLocks noChangeShapeType="1"/>
          </p:cNvCxnSpPr>
          <p:nvPr/>
        </p:nvCxnSpPr>
        <p:spPr bwMode="auto">
          <a:xfrm>
            <a:off x="4179164" y="2353922"/>
            <a:ext cx="743628" cy="1466"/>
          </a:xfrm>
          <a:prstGeom prst="straightConnector1">
            <a:avLst/>
          </a:prstGeom>
          <a:noFill/>
          <a:ln w="50800" algn="ctr">
            <a:solidFill>
              <a:srgbClr val="FBBB14"/>
            </a:solidFill>
            <a:round/>
            <a:headEnd/>
            <a:tailEnd type="triangle" w="med" len="med"/>
          </a:ln>
          <a:effectLst/>
        </p:spPr>
      </p:cxnSp>
      <p:cxnSp>
        <p:nvCxnSpPr>
          <p:cNvPr id="13345" name="Straight Arrow Connector 62"/>
          <p:cNvCxnSpPr>
            <a:cxnSpLocks noChangeShapeType="1"/>
          </p:cNvCxnSpPr>
          <p:nvPr/>
        </p:nvCxnSpPr>
        <p:spPr bwMode="auto">
          <a:xfrm>
            <a:off x="4179164" y="2949056"/>
            <a:ext cx="743628" cy="1466"/>
          </a:xfrm>
          <a:prstGeom prst="straightConnector1">
            <a:avLst/>
          </a:prstGeom>
          <a:noFill/>
          <a:ln w="50800" algn="ctr">
            <a:solidFill>
              <a:srgbClr val="FBBB14"/>
            </a:solidFill>
            <a:round/>
            <a:headEnd/>
            <a:tailEnd type="triangle" w="med" len="med"/>
          </a:ln>
          <a:effectLst/>
        </p:spPr>
      </p:cxnSp>
      <p:cxnSp>
        <p:nvCxnSpPr>
          <p:cNvPr id="13346" name="Straight Arrow Connector 63"/>
          <p:cNvCxnSpPr>
            <a:cxnSpLocks noChangeShapeType="1"/>
          </p:cNvCxnSpPr>
          <p:nvPr/>
        </p:nvCxnSpPr>
        <p:spPr bwMode="auto">
          <a:xfrm>
            <a:off x="4179164" y="3728887"/>
            <a:ext cx="743628" cy="1466"/>
          </a:xfrm>
          <a:prstGeom prst="straightConnector1">
            <a:avLst/>
          </a:prstGeom>
          <a:noFill/>
          <a:ln w="50800" algn="ctr">
            <a:solidFill>
              <a:srgbClr val="FBBB14"/>
            </a:solidFill>
            <a:round/>
            <a:headEnd/>
            <a:tailEnd type="triangle" w="med" len="med"/>
          </a:ln>
          <a:effectLst/>
        </p:spPr>
      </p:cxnSp>
      <p:cxnSp>
        <p:nvCxnSpPr>
          <p:cNvPr id="13347" name="Straight Arrow Connector 64"/>
          <p:cNvCxnSpPr>
            <a:cxnSpLocks noChangeShapeType="1"/>
          </p:cNvCxnSpPr>
          <p:nvPr/>
        </p:nvCxnSpPr>
        <p:spPr bwMode="auto">
          <a:xfrm>
            <a:off x="4179164" y="4310828"/>
            <a:ext cx="743628" cy="1465"/>
          </a:xfrm>
          <a:prstGeom prst="straightConnector1">
            <a:avLst/>
          </a:prstGeom>
          <a:noFill/>
          <a:ln w="50800" algn="ctr">
            <a:solidFill>
              <a:srgbClr val="FBBB14"/>
            </a:solidFill>
            <a:round/>
            <a:headEnd/>
            <a:tailEnd type="triangle" w="med" len="med"/>
          </a:ln>
          <a:effectLst/>
        </p:spPr>
      </p:cxnSp>
      <p:cxnSp>
        <p:nvCxnSpPr>
          <p:cNvPr id="13348" name="Straight Arrow Connector 65"/>
          <p:cNvCxnSpPr>
            <a:cxnSpLocks noChangeShapeType="1"/>
          </p:cNvCxnSpPr>
          <p:nvPr/>
        </p:nvCxnSpPr>
        <p:spPr bwMode="auto">
          <a:xfrm>
            <a:off x="4179164" y="5109715"/>
            <a:ext cx="743628" cy="1466"/>
          </a:xfrm>
          <a:prstGeom prst="straightConnector1">
            <a:avLst/>
          </a:prstGeom>
          <a:noFill/>
          <a:ln w="50800" algn="ctr">
            <a:solidFill>
              <a:srgbClr val="FBBB14"/>
            </a:solidFill>
            <a:round/>
            <a:headEnd/>
            <a:tailEnd type="triangle" w="med" len="med"/>
          </a:ln>
          <a:effectLst/>
        </p:spPr>
      </p:cxnSp>
      <p:cxnSp>
        <p:nvCxnSpPr>
          <p:cNvPr id="13349" name="Straight Arrow Connector 66"/>
          <p:cNvCxnSpPr>
            <a:cxnSpLocks noChangeShapeType="1"/>
          </p:cNvCxnSpPr>
          <p:nvPr/>
        </p:nvCxnSpPr>
        <p:spPr bwMode="auto">
          <a:xfrm>
            <a:off x="4179164" y="5712179"/>
            <a:ext cx="743628" cy="1465"/>
          </a:xfrm>
          <a:prstGeom prst="straightConnector1">
            <a:avLst/>
          </a:prstGeom>
          <a:noFill/>
          <a:ln w="50800" algn="ctr">
            <a:solidFill>
              <a:srgbClr val="FBBB14"/>
            </a:solidFill>
            <a:round/>
            <a:headEnd/>
            <a:tailEnd type="triangle" w="med" len="med"/>
          </a:ln>
          <a:effectLst/>
        </p:spPr>
      </p:cxnSp>
      <p:cxnSp>
        <p:nvCxnSpPr>
          <p:cNvPr id="13350" name="Straight Arrow Connector 67"/>
          <p:cNvCxnSpPr>
            <a:cxnSpLocks noChangeShapeType="1"/>
          </p:cNvCxnSpPr>
          <p:nvPr/>
        </p:nvCxnSpPr>
        <p:spPr bwMode="auto">
          <a:xfrm>
            <a:off x="4179164" y="6311710"/>
            <a:ext cx="743628" cy="1466"/>
          </a:xfrm>
          <a:prstGeom prst="straightConnector1">
            <a:avLst/>
          </a:prstGeom>
          <a:noFill/>
          <a:ln w="50800" algn="ctr">
            <a:solidFill>
              <a:srgbClr val="FBBB14"/>
            </a:solidFill>
            <a:round/>
            <a:headEnd/>
            <a:tailEnd type="triangle" w="med" len="med"/>
          </a:ln>
          <a:effectLst/>
        </p:spPr>
      </p:cxnSp>
      <p:sp>
        <p:nvSpPr>
          <p:cNvPr id="436" name="Rectangle 435"/>
          <p:cNvSpPr/>
          <p:nvPr/>
        </p:nvSpPr>
        <p:spPr bwMode="auto">
          <a:xfrm>
            <a:off x="1213946" y="2114989"/>
            <a:ext cx="3383509"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Does a report meet the agency criteria </a:t>
            </a:r>
          </a:p>
          <a:p>
            <a:pPr algn="ctr">
              <a:defRPr/>
            </a:pPr>
            <a:r>
              <a:rPr lang="en-US" sz="1200" b="1" dirty="0">
                <a:solidFill>
                  <a:schemeClr val="bg1"/>
                </a:solidFill>
              </a:rPr>
              <a:t>for investigation?</a:t>
            </a:r>
          </a:p>
        </p:txBody>
      </p:sp>
      <p:sp>
        <p:nvSpPr>
          <p:cNvPr id="438" name="Rectangle 437"/>
          <p:cNvSpPr/>
          <p:nvPr/>
        </p:nvSpPr>
        <p:spPr bwMode="auto">
          <a:xfrm>
            <a:off x="1213946" y="2696930"/>
            <a:ext cx="3383509" cy="448549"/>
          </a:xfrm>
          <a:prstGeom prst="rect">
            <a:avLst/>
          </a:prstGeom>
          <a:solidFill>
            <a:srgbClr val="00B0F0"/>
          </a:solidFill>
          <a:ln w="12700" cap="flat" cmpd="sng" algn="ctr">
            <a:noFill/>
            <a:prstDash val="solid"/>
            <a:round/>
            <a:headEnd type="none" w="med" len="med"/>
            <a:tailEnd type="none" w="med" len="med"/>
          </a:ln>
          <a:effectLst/>
        </p:spPr>
        <p:txBody>
          <a:bodyPr anchor="ctr"/>
          <a:lstStyle/>
          <a:p>
            <a:pPr algn="ctr">
              <a:defRPr/>
            </a:pPr>
            <a:r>
              <a:rPr lang="en-US" sz="1200" b="1" dirty="0">
                <a:solidFill>
                  <a:schemeClr val="bg1"/>
                </a:solidFill>
                <a:latin typeface="Arial"/>
              </a:rPr>
              <a:t>How quickly does the agency initiate </a:t>
            </a:r>
          </a:p>
          <a:p>
            <a:pPr algn="ctr">
              <a:defRPr/>
            </a:pPr>
            <a:r>
              <a:rPr lang="en-US" sz="1200" b="1" dirty="0">
                <a:solidFill>
                  <a:schemeClr val="bg1"/>
                </a:solidFill>
                <a:latin typeface="Arial"/>
              </a:rPr>
              <a:t>an investigation?</a:t>
            </a:r>
          </a:p>
        </p:txBody>
      </p:sp>
      <p:sp>
        <p:nvSpPr>
          <p:cNvPr id="12" name="Rectangle 11"/>
          <p:cNvSpPr/>
          <p:nvPr/>
        </p:nvSpPr>
        <p:spPr bwMode="auto">
          <a:xfrm>
            <a:off x="1213946" y="3494351"/>
            <a:ext cx="3383509"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Is the child in immediate danger?</a:t>
            </a:r>
          </a:p>
        </p:txBody>
      </p:sp>
      <p:sp>
        <p:nvSpPr>
          <p:cNvPr id="13" name="Rectangle 12"/>
          <p:cNvSpPr/>
          <p:nvPr/>
        </p:nvSpPr>
        <p:spPr bwMode="auto">
          <a:xfrm>
            <a:off x="1213946" y="4080690"/>
            <a:ext cx="3383509"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What is the likelihood of future harm?</a:t>
            </a:r>
          </a:p>
        </p:txBody>
      </p:sp>
      <p:sp>
        <p:nvSpPr>
          <p:cNvPr id="19" name="Rectangle 18"/>
          <p:cNvSpPr/>
          <p:nvPr/>
        </p:nvSpPr>
        <p:spPr bwMode="auto">
          <a:xfrm>
            <a:off x="1213946" y="4864919"/>
            <a:ext cx="3381961" cy="450015"/>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What services are required for the child?</a:t>
            </a:r>
          </a:p>
        </p:txBody>
      </p:sp>
      <p:sp>
        <p:nvSpPr>
          <p:cNvPr id="20" name="Rectangle 19"/>
          <p:cNvSpPr/>
          <p:nvPr/>
        </p:nvSpPr>
        <p:spPr bwMode="auto">
          <a:xfrm>
            <a:off x="1213946" y="5462985"/>
            <a:ext cx="3381961"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What services are required by the family?</a:t>
            </a:r>
          </a:p>
        </p:txBody>
      </p:sp>
      <p:sp>
        <p:nvSpPr>
          <p:cNvPr id="23" name="Rectangle 22"/>
          <p:cNvSpPr/>
          <p:nvPr/>
        </p:nvSpPr>
        <p:spPr bwMode="auto">
          <a:xfrm>
            <a:off x="1213946" y="6061050"/>
            <a:ext cx="3381961" cy="448549"/>
          </a:xfrm>
          <a:prstGeom prst="rect">
            <a:avLst/>
          </a:prstGeom>
          <a:solidFill>
            <a:srgbClr val="00B0F0"/>
          </a:solidFill>
          <a:ln w="1270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solidFill>
                  <a:schemeClr val="bg1"/>
                </a:solidFill>
              </a:rPr>
              <a:t>Can child be returned to home?</a:t>
            </a:r>
          </a:p>
        </p:txBody>
      </p:sp>
    </p:spTree>
    <p:extLst>
      <p:ext uri="{BB962C8B-B14F-4D97-AF65-F5344CB8AC3E}">
        <p14:creationId xmlns:p14="http://schemas.microsoft.com/office/powerpoint/2010/main" xmlns="" val="37282074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4" name="Straight Connector 253"/>
          <p:cNvCxnSpPr/>
          <p:nvPr/>
        </p:nvCxnSpPr>
        <p:spPr bwMode="auto">
          <a:xfrm>
            <a:off x="3534875" y="4197413"/>
            <a:ext cx="0" cy="293686"/>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bwMode="auto">
          <a:xfrm>
            <a:off x="5761636" y="4197413"/>
            <a:ext cx="0" cy="2809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bwMode="auto">
          <a:xfrm>
            <a:off x="2466975" y="4497185"/>
            <a:ext cx="5415242" cy="1853"/>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bwMode="auto">
          <a:xfrm>
            <a:off x="7882217" y="4191064"/>
            <a:ext cx="0" cy="293686"/>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bwMode="auto">
          <a:xfrm flipH="1" flipV="1">
            <a:off x="4852344" y="4497185"/>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bwMode="auto">
          <a:xfrm flipH="1" flipV="1">
            <a:off x="2466975" y="4497185"/>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bwMode="auto">
          <a:xfrm flipH="1" flipV="1">
            <a:off x="7270522" y="4499038"/>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bwMode="auto">
          <a:xfrm>
            <a:off x="3534875" y="2435288"/>
            <a:ext cx="0" cy="293686"/>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bwMode="auto">
          <a:xfrm>
            <a:off x="5761636" y="2435288"/>
            <a:ext cx="0" cy="2809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bwMode="auto">
          <a:xfrm>
            <a:off x="2078038" y="2736913"/>
            <a:ext cx="5804179"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bwMode="auto">
          <a:xfrm>
            <a:off x="7882217" y="2428939"/>
            <a:ext cx="0" cy="293686"/>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bwMode="auto">
          <a:xfrm flipH="1" flipV="1">
            <a:off x="4583228" y="2735060"/>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bwMode="auto">
          <a:xfrm flipH="1" flipV="1">
            <a:off x="2074978" y="2736913"/>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bwMode="auto">
          <a:xfrm flipH="1" flipV="1">
            <a:off x="6971844" y="2736913"/>
            <a:ext cx="3060" cy="338771"/>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46" name="Rectangle 245"/>
          <p:cNvSpPr/>
          <p:nvPr/>
        </p:nvSpPr>
        <p:spPr bwMode="auto">
          <a:xfrm rot="10800000">
            <a:off x="417237" y="4668423"/>
            <a:ext cx="8158150" cy="1741900"/>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234" name="Rectangle 233"/>
          <p:cNvSpPr/>
          <p:nvPr/>
        </p:nvSpPr>
        <p:spPr bwMode="auto">
          <a:xfrm rot="10800000">
            <a:off x="457200" y="2906296"/>
            <a:ext cx="8158150" cy="1406840"/>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233" name="Rectangle 232"/>
          <p:cNvSpPr/>
          <p:nvPr/>
        </p:nvSpPr>
        <p:spPr bwMode="auto">
          <a:xfrm rot="10800000">
            <a:off x="452450" y="1245051"/>
            <a:ext cx="8158150" cy="1237862"/>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914400">
              <a:defRPr/>
            </a:pPr>
            <a:endParaRPr lang="en-US" sz="1000">
              <a:solidFill>
                <a:srgbClr val="FFFFFF"/>
              </a:solidFill>
              <a:cs typeface="Arial" pitchFamily="34" charset="0"/>
            </a:endParaRPr>
          </a:p>
        </p:txBody>
      </p:sp>
      <p:sp>
        <p:nvSpPr>
          <p:cNvPr id="5" name="Chevron 4"/>
          <p:cNvSpPr/>
          <p:nvPr/>
        </p:nvSpPr>
        <p:spPr>
          <a:xfrm>
            <a:off x="2063750" y="3265568"/>
            <a:ext cx="1860994" cy="647700"/>
          </a:xfrm>
          <a:prstGeom prst="chevron">
            <a:avLst/>
          </a:prstGeom>
          <a:solidFill>
            <a:srgbClr val="92D05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74625" indent="-60325" defTabSz="457200" eaLnBrk="0" hangingPunct="0">
              <a:lnSpc>
                <a:spcPct val="90000"/>
              </a:lnSpc>
              <a:buClr>
                <a:srgbClr val="000000"/>
              </a:buClr>
              <a:buSzPct val="100000"/>
              <a:buFont typeface="Times New Roman" pitchFamily="18" charset="0"/>
              <a:buNone/>
              <a:defRPr/>
            </a:pPr>
            <a:r>
              <a:rPr lang="en-US" sz="1200" b="1" dirty="0" smtClean="0">
                <a:solidFill>
                  <a:schemeClr val="bg1"/>
                </a:solidFill>
                <a:ea typeface="ＭＳ Ｐゴシック" pitchFamily="34" charset="-128"/>
              </a:rPr>
              <a:t>Assessment</a:t>
            </a:r>
            <a:endParaRPr lang="en-US" sz="1200" b="1" dirty="0">
              <a:solidFill>
                <a:schemeClr val="bg1"/>
              </a:solidFill>
              <a:ea typeface="ＭＳ Ｐゴシック" pitchFamily="34" charset="-128"/>
            </a:endParaRPr>
          </a:p>
        </p:txBody>
      </p:sp>
      <p:sp>
        <p:nvSpPr>
          <p:cNvPr id="8" name="Chevron 7"/>
          <p:cNvSpPr/>
          <p:nvPr/>
        </p:nvSpPr>
        <p:spPr>
          <a:xfrm>
            <a:off x="4114800" y="3265568"/>
            <a:ext cx="2210532" cy="608013"/>
          </a:xfrm>
          <a:prstGeom prst="chevron">
            <a:avLst/>
          </a:prstGeom>
          <a:solidFill>
            <a:srgbClr val="0070C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hangingPunct="0">
              <a:lnSpc>
                <a:spcPct val="90000"/>
              </a:lnSpc>
              <a:buClr>
                <a:srgbClr val="000000"/>
              </a:buClr>
              <a:buSzPct val="100000"/>
              <a:buFont typeface="Times New Roman" pitchFamily="18" charset="0"/>
              <a:buNone/>
              <a:defRPr/>
            </a:pPr>
            <a:r>
              <a:rPr lang="en-US" sz="1200" b="1" dirty="0">
                <a:solidFill>
                  <a:schemeClr val="bg1"/>
                </a:solidFill>
              </a:rPr>
              <a:t>Service</a:t>
            </a:r>
          </a:p>
          <a:p>
            <a:pPr marL="117475" algn="ctr" defTabSz="457200" eaLnBrk="0" hangingPunct="0">
              <a:lnSpc>
                <a:spcPct val="90000"/>
              </a:lnSpc>
              <a:buClr>
                <a:srgbClr val="000000"/>
              </a:buClr>
              <a:buSzPct val="100000"/>
              <a:buFont typeface="Times New Roman" pitchFamily="18" charset="0"/>
              <a:buNone/>
              <a:defRPr/>
            </a:pPr>
            <a:r>
              <a:rPr lang="en-US" sz="1200" b="1" dirty="0">
                <a:solidFill>
                  <a:schemeClr val="bg1"/>
                </a:solidFill>
              </a:rPr>
              <a:t>Planning</a:t>
            </a:r>
          </a:p>
        </p:txBody>
      </p:sp>
      <p:sp>
        <p:nvSpPr>
          <p:cNvPr id="10" name="Chevron 9"/>
          <p:cNvSpPr/>
          <p:nvPr/>
        </p:nvSpPr>
        <p:spPr>
          <a:xfrm>
            <a:off x="6400800" y="3265568"/>
            <a:ext cx="1522413" cy="608013"/>
          </a:xfrm>
          <a:prstGeom prst="chevron">
            <a:avLst/>
          </a:prstGeom>
          <a:solidFill>
            <a:srgbClr val="00B2DA"/>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defTabSz="457200" eaLnBrk="0" hangingPunct="0">
              <a:lnSpc>
                <a:spcPct val="90000"/>
              </a:lnSpc>
              <a:buClr>
                <a:srgbClr val="000000"/>
              </a:buClr>
              <a:buSzPct val="100000"/>
              <a:buFont typeface="Times New Roman" pitchFamily="18" charset="0"/>
              <a:buNone/>
              <a:defRPr/>
            </a:pPr>
            <a:r>
              <a:rPr lang="en-US" sz="1200" b="1" dirty="0">
                <a:solidFill>
                  <a:schemeClr val="bg1"/>
                </a:solidFill>
                <a:ea typeface="ＭＳ Ｐゴシック" pitchFamily="34" charset="-128"/>
              </a:rPr>
              <a:t>  </a:t>
            </a:r>
            <a:r>
              <a:rPr lang="en-US" sz="1200" b="1" dirty="0" smtClean="0">
                <a:solidFill>
                  <a:schemeClr val="bg1"/>
                </a:solidFill>
                <a:ea typeface="ＭＳ Ｐゴシック" pitchFamily="34" charset="-128"/>
              </a:rPr>
              <a:t>Outcome</a:t>
            </a:r>
            <a:r>
              <a:rPr lang="en-US" sz="1200" b="1" dirty="0">
                <a:solidFill>
                  <a:schemeClr val="bg1"/>
                </a:solidFill>
                <a:ea typeface="ＭＳ Ｐゴシック" pitchFamily="34" charset="-128"/>
              </a:rPr>
              <a:t/>
            </a:r>
            <a:br>
              <a:rPr lang="en-US" sz="1200" b="1" dirty="0">
                <a:solidFill>
                  <a:schemeClr val="bg1"/>
                </a:solidFill>
                <a:ea typeface="ＭＳ Ｐゴシック" pitchFamily="34" charset="-128"/>
              </a:rPr>
            </a:br>
            <a:r>
              <a:rPr lang="en-US" sz="1200" b="1" dirty="0" smtClean="0">
                <a:solidFill>
                  <a:schemeClr val="bg1"/>
                </a:solidFill>
                <a:ea typeface="ＭＳ Ｐゴシック" pitchFamily="34" charset="-128"/>
              </a:rPr>
              <a:t>Evaluation</a:t>
            </a:r>
            <a:endParaRPr lang="en-US" sz="1200" b="1" dirty="0">
              <a:solidFill>
                <a:schemeClr val="bg1"/>
              </a:solidFill>
              <a:ea typeface="ＭＳ Ｐゴシック" pitchFamily="34" charset="-128"/>
            </a:endParaRPr>
          </a:p>
        </p:txBody>
      </p:sp>
      <p:cxnSp>
        <p:nvCxnSpPr>
          <p:cNvPr id="213" name="Shape 181"/>
          <p:cNvCxnSpPr>
            <a:stCxn id="10" idx="3"/>
            <a:endCxn id="5" idx="1"/>
          </p:cNvCxnSpPr>
          <p:nvPr/>
        </p:nvCxnSpPr>
        <p:spPr bwMode="auto">
          <a:xfrm flipH="1">
            <a:off x="2387600" y="3569575"/>
            <a:ext cx="5535613" cy="19843"/>
          </a:xfrm>
          <a:prstGeom prst="bentConnector5">
            <a:avLst>
              <a:gd name="adj1" fmla="val -4130"/>
              <a:gd name="adj2" fmla="val 2884105"/>
              <a:gd name="adj3" fmla="val 104130"/>
            </a:avLst>
          </a:prstGeom>
          <a:ln>
            <a:solidFill>
              <a:schemeClr val="bg2"/>
            </a:solidFill>
            <a:headEnd type="none" w="med" len="med"/>
            <a:tailEnd type="arrow" w="sm" len="lg"/>
          </a:ln>
          <a:effectLst/>
        </p:spPr>
        <p:style>
          <a:lnRef idx="2">
            <a:schemeClr val="accent4"/>
          </a:lnRef>
          <a:fillRef idx="0">
            <a:schemeClr val="accent4"/>
          </a:fillRef>
          <a:effectRef idx="1">
            <a:schemeClr val="accent4"/>
          </a:effectRef>
          <a:fontRef idx="minor">
            <a:schemeClr val="tx1"/>
          </a:fontRef>
        </p:style>
      </p:cxnSp>
      <p:sp>
        <p:nvSpPr>
          <p:cNvPr id="26639" name="Title 1"/>
          <p:cNvSpPr>
            <a:spLocks noGrp="1"/>
          </p:cNvSpPr>
          <p:nvPr>
            <p:ph type="title"/>
          </p:nvPr>
        </p:nvSpPr>
        <p:spPr/>
        <p:txBody>
          <a:bodyPr/>
          <a:lstStyle/>
          <a:p>
            <a:r>
              <a:rPr lang="en-US" smtClean="0"/>
              <a:t>Focus on Outcomes &amp; Collaboration</a:t>
            </a:r>
            <a:endParaRPr lang="en-US" dirty="0" smtClean="0"/>
          </a:p>
        </p:txBody>
      </p:sp>
      <p:sp>
        <p:nvSpPr>
          <p:cNvPr id="50" name="Chevron 49"/>
          <p:cNvSpPr/>
          <p:nvPr/>
        </p:nvSpPr>
        <p:spPr>
          <a:xfrm>
            <a:off x="1666875" y="1556666"/>
            <a:ext cx="1600200" cy="609600"/>
          </a:xfrm>
          <a:prstGeom prst="chevron">
            <a:avLst/>
          </a:prstGeom>
          <a:solidFill>
            <a:srgbClr val="00B2DA"/>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hangingPunct="0">
              <a:lnSpc>
                <a:spcPct val="90000"/>
              </a:lnSpc>
              <a:buClr>
                <a:srgbClr val="000000"/>
              </a:buClr>
              <a:buSzPct val="100000"/>
              <a:buFont typeface="Times New Roman" pitchFamily="18" charset="0"/>
              <a:buNone/>
              <a:defRPr/>
            </a:pPr>
            <a:r>
              <a:rPr lang="en-US" sz="1200" b="1" dirty="0">
                <a:solidFill>
                  <a:schemeClr val="bg1"/>
                </a:solidFill>
              </a:rPr>
              <a:t>Intake &amp; </a:t>
            </a:r>
          </a:p>
          <a:p>
            <a:pPr marL="117475" algn="ctr" defTabSz="457200" eaLnBrk="0" hangingPunct="0">
              <a:lnSpc>
                <a:spcPct val="90000"/>
              </a:lnSpc>
              <a:buClr>
                <a:srgbClr val="000000"/>
              </a:buClr>
              <a:buSzPct val="100000"/>
              <a:buFont typeface="Times New Roman" pitchFamily="18" charset="0"/>
              <a:buNone/>
              <a:defRPr/>
            </a:pPr>
            <a:r>
              <a:rPr lang="en-US" sz="1200" b="1" dirty="0">
                <a:solidFill>
                  <a:schemeClr val="bg1"/>
                </a:solidFill>
              </a:rPr>
              <a:t>Investigations</a:t>
            </a:r>
          </a:p>
        </p:txBody>
      </p:sp>
      <p:sp>
        <p:nvSpPr>
          <p:cNvPr id="52" name="Chevron 51"/>
          <p:cNvSpPr/>
          <p:nvPr/>
        </p:nvSpPr>
        <p:spPr>
          <a:xfrm>
            <a:off x="4991100" y="1556666"/>
            <a:ext cx="1790700" cy="609600"/>
          </a:xfrm>
          <a:prstGeom prst="chevron">
            <a:avLst/>
          </a:prstGeom>
          <a:solidFill>
            <a:schemeClr val="bg1">
              <a:lumMod val="50000"/>
            </a:schemeClr>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74625" algn="ctr" defTabSz="457200" eaLnBrk="0" hangingPunct="0">
              <a:lnSpc>
                <a:spcPct val="90000"/>
              </a:lnSpc>
              <a:buClr>
                <a:srgbClr val="000000"/>
              </a:buClr>
              <a:buSzPct val="100000"/>
              <a:buFont typeface="Times New Roman" pitchFamily="18" charset="0"/>
              <a:buNone/>
            </a:pPr>
            <a:r>
              <a:rPr lang="en-US" sz="1200" b="1">
                <a:solidFill>
                  <a:schemeClr val="bg1"/>
                </a:solidFill>
                <a:ea typeface="MS PGothic" pitchFamily="34" charset="-128"/>
              </a:rPr>
              <a:t>    On-Going Case </a:t>
            </a:r>
          </a:p>
          <a:p>
            <a:pPr marL="174625" algn="ctr" defTabSz="457200" eaLnBrk="0" hangingPunct="0">
              <a:lnSpc>
                <a:spcPct val="90000"/>
              </a:lnSpc>
              <a:buClr>
                <a:srgbClr val="000000"/>
              </a:buClr>
              <a:buSzPct val="100000"/>
              <a:buFont typeface="Times New Roman" pitchFamily="18" charset="0"/>
              <a:buNone/>
            </a:pPr>
            <a:r>
              <a:rPr lang="en-US" sz="1200" b="1">
                <a:solidFill>
                  <a:schemeClr val="bg1"/>
                </a:solidFill>
                <a:ea typeface="MS PGothic" pitchFamily="34" charset="-128"/>
              </a:rPr>
              <a:t>    Management</a:t>
            </a:r>
          </a:p>
        </p:txBody>
      </p:sp>
      <p:sp>
        <p:nvSpPr>
          <p:cNvPr id="81" name="Chevron 80"/>
          <p:cNvSpPr/>
          <p:nvPr/>
        </p:nvSpPr>
        <p:spPr>
          <a:xfrm>
            <a:off x="6832600" y="1556666"/>
            <a:ext cx="1600200" cy="609600"/>
          </a:xfrm>
          <a:prstGeom prst="chevron">
            <a:avLst/>
          </a:prstGeom>
          <a:solidFill>
            <a:srgbClr val="FFC00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hangingPunct="0">
              <a:lnSpc>
                <a:spcPct val="90000"/>
              </a:lnSpc>
              <a:buClr>
                <a:srgbClr val="000000"/>
              </a:buClr>
              <a:buSzPct val="100000"/>
              <a:buFont typeface="Times New Roman" pitchFamily="18" charset="0"/>
              <a:buNone/>
              <a:defRPr/>
            </a:pPr>
            <a:r>
              <a:rPr lang="en-US" sz="1200" b="1">
                <a:solidFill>
                  <a:schemeClr val="bg1"/>
                </a:solidFill>
              </a:rPr>
              <a:t>Service</a:t>
            </a:r>
          </a:p>
          <a:p>
            <a:pPr marL="117475" algn="ctr" defTabSz="457200" eaLnBrk="0" hangingPunct="0">
              <a:lnSpc>
                <a:spcPct val="90000"/>
              </a:lnSpc>
              <a:buClr>
                <a:srgbClr val="000000"/>
              </a:buClr>
              <a:buSzPct val="100000"/>
              <a:buFont typeface="Times New Roman" pitchFamily="18" charset="0"/>
              <a:buNone/>
              <a:defRPr/>
            </a:pPr>
            <a:r>
              <a:rPr lang="en-US" sz="1200" b="1">
                <a:solidFill>
                  <a:schemeClr val="bg1"/>
                </a:solidFill>
              </a:rPr>
              <a:t>Delivery</a:t>
            </a:r>
          </a:p>
        </p:txBody>
      </p:sp>
      <p:sp>
        <p:nvSpPr>
          <p:cNvPr id="153" name="Chevron 152"/>
          <p:cNvSpPr>
            <a:spLocks noChangeArrowheads="1"/>
          </p:cNvSpPr>
          <p:nvPr/>
        </p:nvSpPr>
        <p:spPr bwMode="auto">
          <a:xfrm>
            <a:off x="3322638" y="1556666"/>
            <a:ext cx="1620837" cy="609600"/>
          </a:xfrm>
          <a:prstGeom prst="chevron">
            <a:avLst>
              <a:gd name="adj" fmla="val 50001"/>
            </a:avLst>
          </a:prstGeom>
          <a:solidFill>
            <a:srgbClr val="17AF4B"/>
          </a:solidFill>
          <a:ln w="25400" algn="ctr">
            <a:noFill/>
            <a:miter lim="800000"/>
            <a:headEnd/>
            <a:tailEnd/>
          </a:ln>
          <a:effectLst/>
        </p:spPr>
        <p:txBody>
          <a:bodyPr wrap="none" lIns="0" tIns="0" rIns="0" bIns="0" anchor="ctr"/>
          <a:lstStyle/>
          <a:p>
            <a:pPr marL="233363" algn="ctr" defTabSz="457200" eaLnBrk="0" hangingPunct="0">
              <a:lnSpc>
                <a:spcPct val="90000"/>
              </a:lnSpc>
              <a:buClr>
                <a:srgbClr val="000000"/>
              </a:buClr>
              <a:buSzPct val="100000"/>
              <a:buFont typeface="Times New Roman" pitchFamily="18" charset="0"/>
              <a:buNone/>
            </a:pPr>
            <a:r>
              <a:rPr lang="en-US" sz="1200" b="1">
                <a:solidFill>
                  <a:schemeClr val="bg1"/>
                </a:solidFill>
              </a:rPr>
              <a:t>Placements</a:t>
            </a:r>
          </a:p>
        </p:txBody>
      </p:sp>
      <p:sp>
        <p:nvSpPr>
          <p:cNvPr id="26644" name="TextBox 155"/>
          <p:cNvSpPr txBox="1">
            <a:spLocks noChangeArrowheads="1"/>
          </p:cNvSpPr>
          <p:nvPr/>
        </p:nvSpPr>
        <p:spPr bwMode="auto">
          <a:xfrm>
            <a:off x="460283" y="1508506"/>
            <a:ext cx="1237421" cy="674031"/>
          </a:xfrm>
          <a:prstGeom prst="rect">
            <a:avLst/>
          </a:prstGeom>
          <a:noFill/>
          <a:ln w="9525">
            <a:noFill/>
            <a:miter lim="800000"/>
            <a:headEnd/>
            <a:tailEnd/>
          </a:ln>
          <a:effectLst/>
        </p:spPr>
        <p:txBody>
          <a:bodyPr wrap="square">
            <a:spAutoFit/>
          </a:bodyPr>
          <a:lstStyle/>
          <a:p>
            <a:pPr eaLnBrk="0" hangingPunct="0">
              <a:lnSpc>
                <a:spcPct val="90000"/>
              </a:lnSpc>
              <a:buClr>
                <a:srgbClr val="000000"/>
              </a:buClr>
              <a:buSzPct val="100000"/>
              <a:buFont typeface="Times New Roman" pitchFamily="18" charset="0"/>
              <a:buNone/>
            </a:pPr>
            <a:r>
              <a:rPr lang="en-US" sz="1400" b="1" dirty="0" smtClean="0">
                <a:ea typeface="MS Gothic" pitchFamily="49" charset="-128"/>
              </a:rPr>
              <a:t>Operational</a:t>
            </a:r>
          </a:p>
          <a:p>
            <a:pPr eaLnBrk="0" hangingPunct="0">
              <a:lnSpc>
                <a:spcPct val="90000"/>
              </a:lnSpc>
              <a:buClr>
                <a:srgbClr val="000000"/>
              </a:buClr>
              <a:buSzPct val="100000"/>
              <a:buFont typeface="Times New Roman" pitchFamily="18" charset="0"/>
              <a:buNone/>
            </a:pPr>
            <a:r>
              <a:rPr lang="en-US" sz="1400" b="1" dirty="0" smtClean="0">
                <a:ea typeface="MS Gothic" pitchFamily="49" charset="-128"/>
              </a:rPr>
              <a:t>Process Support</a:t>
            </a:r>
            <a:endParaRPr lang="en-US" sz="1400" b="1" dirty="0">
              <a:ea typeface="MS Gothic" pitchFamily="49" charset="-128"/>
            </a:endParaRPr>
          </a:p>
        </p:txBody>
      </p:sp>
      <p:sp>
        <p:nvSpPr>
          <p:cNvPr id="26667" name="Rectangle 12"/>
          <p:cNvSpPr>
            <a:spLocks noChangeArrowheads="1"/>
          </p:cNvSpPr>
          <p:nvPr/>
        </p:nvSpPr>
        <p:spPr bwMode="auto">
          <a:xfrm flipH="1">
            <a:off x="6971844" y="6018944"/>
            <a:ext cx="597356" cy="245320"/>
          </a:xfrm>
          <a:prstGeom prst="rect">
            <a:avLst/>
          </a:prstGeom>
          <a:noFill/>
          <a:ln w="9525" algn="ctr">
            <a:noFill/>
            <a:miter lim="800000"/>
            <a:headEnd/>
            <a:tailEnd/>
          </a:ln>
        </p:spPr>
        <p:txBody>
          <a:bodyPr wrap="none" anchor="ctr"/>
          <a:lstStyle/>
          <a:p>
            <a:pPr marL="57150" algn="ctr" defTabSz="457200" eaLnBrk="0" hangingPunct="0">
              <a:lnSpc>
                <a:spcPct val="90000"/>
              </a:lnSpc>
              <a:buClr>
                <a:srgbClr val="000000"/>
              </a:buClr>
              <a:buSzPct val="100000"/>
              <a:buFont typeface="Times New Roman" pitchFamily="18" charset="0"/>
              <a:buNone/>
            </a:pPr>
            <a:r>
              <a:rPr lang="en-US" sz="1400" b="1" dirty="0">
                <a:ea typeface="MS Gothic" pitchFamily="49" charset="-128"/>
              </a:rPr>
              <a:t>Multi-Disciplinary</a:t>
            </a:r>
          </a:p>
          <a:p>
            <a:pPr marL="57150" algn="ctr" defTabSz="457200" eaLnBrk="0" hangingPunct="0">
              <a:lnSpc>
                <a:spcPct val="90000"/>
              </a:lnSpc>
              <a:buClr>
                <a:srgbClr val="000000"/>
              </a:buClr>
              <a:buSzPct val="100000"/>
              <a:buFont typeface="Times New Roman" pitchFamily="18" charset="0"/>
              <a:buNone/>
            </a:pPr>
            <a:r>
              <a:rPr lang="en-US" sz="1400" b="1" dirty="0">
                <a:ea typeface="MS Gothic" pitchFamily="49" charset="-128"/>
              </a:rPr>
              <a:t>Teams</a:t>
            </a:r>
          </a:p>
        </p:txBody>
      </p:sp>
      <p:sp>
        <p:nvSpPr>
          <p:cNvPr id="26673" name="Rectangle 12"/>
          <p:cNvSpPr>
            <a:spLocks noChangeArrowheads="1"/>
          </p:cNvSpPr>
          <p:nvPr/>
        </p:nvSpPr>
        <p:spPr bwMode="auto">
          <a:xfrm flipH="1">
            <a:off x="3878013" y="5942744"/>
            <a:ext cx="2210065" cy="419110"/>
          </a:xfrm>
          <a:prstGeom prst="rect">
            <a:avLst/>
          </a:prstGeom>
          <a:noFill/>
          <a:ln w="9525" algn="ctr">
            <a:noFill/>
            <a:miter lim="800000"/>
            <a:headEnd/>
            <a:tailEnd/>
          </a:ln>
        </p:spPr>
        <p:txBody>
          <a:bodyPr wrap="none" anchor="ctr"/>
          <a:lstStyle/>
          <a:p>
            <a:pPr marL="57150" algn="ctr" defTabSz="457200" eaLnBrk="0" hangingPunct="0">
              <a:lnSpc>
                <a:spcPts val="1600"/>
              </a:lnSpc>
              <a:buClr>
                <a:srgbClr val="000000"/>
              </a:buClr>
              <a:buSzPct val="100000"/>
              <a:buFont typeface="Times New Roman" pitchFamily="18" charset="0"/>
              <a:buNone/>
            </a:pPr>
            <a:r>
              <a:rPr lang="en-US" sz="1400" b="1" dirty="0">
                <a:ea typeface="MS Gothic" pitchFamily="49" charset="-128"/>
              </a:rPr>
              <a:t>Shared </a:t>
            </a:r>
          </a:p>
          <a:p>
            <a:pPr marL="57150" algn="ctr" defTabSz="457200" eaLnBrk="0" hangingPunct="0">
              <a:lnSpc>
                <a:spcPts val="1600"/>
              </a:lnSpc>
              <a:buClr>
                <a:srgbClr val="000000"/>
              </a:buClr>
              <a:buSzPct val="100000"/>
              <a:buFont typeface="Times New Roman" pitchFamily="18" charset="0"/>
              <a:buNone/>
            </a:pPr>
            <a:r>
              <a:rPr lang="en-US" sz="1400" b="1" dirty="0">
                <a:ea typeface="MS Gothic" pitchFamily="49" charset="-128"/>
              </a:rPr>
              <a:t>Case &amp; Client Info</a:t>
            </a:r>
          </a:p>
        </p:txBody>
      </p:sp>
      <p:sp>
        <p:nvSpPr>
          <p:cNvPr id="26674" name="TextBox 298"/>
          <p:cNvSpPr txBox="1">
            <a:spLocks noChangeArrowheads="1"/>
          </p:cNvSpPr>
          <p:nvPr/>
        </p:nvSpPr>
        <p:spPr bwMode="auto">
          <a:xfrm>
            <a:off x="443031" y="5109704"/>
            <a:ext cx="1562100" cy="674031"/>
          </a:xfrm>
          <a:prstGeom prst="rect">
            <a:avLst/>
          </a:prstGeom>
          <a:noFill/>
          <a:ln w="9525">
            <a:noFill/>
            <a:miter lim="800000"/>
            <a:headEnd/>
            <a:tailEnd/>
          </a:ln>
        </p:spPr>
        <p:txBody>
          <a:bodyPr wrap="square">
            <a:spAutoFit/>
          </a:bodyPr>
          <a:lstStyle/>
          <a:p>
            <a:pPr eaLnBrk="0" hangingPunct="0">
              <a:lnSpc>
                <a:spcPct val="90000"/>
              </a:lnSpc>
              <a:buClr>
                <a:srgbClr val="000000"/>
              </a:buClr>
              <a:buSzPct val="100000"/>
              <a:buFont typeface="Times New Roman" pitchFamily="18" charset="0"/>
              <a:buNone/>
            </a:pPr>
            <a:r>
              <a:rPr lang="en-US" sz="1400" b="1" dirty="0" smtClean="0">
                <a:ea typeface="MS Gothic" pitchFamily="49" charset="-128"/>
              </a:rPr>
              <a:t>Multi-disciplinary Approach</a:t>
            </a:r>
            <a:endParaRPr lang="en-US" sz="1400" b="1" dirty="0">
              <a:ea typeface="MS Gothic" pitchFamily="49" charset="-128"/>
            </a:endParaRPr>
          </a:p>
        </p:txBody>
      </p:sp>
      <p:sp>
        <p:nvSpPr>
          <p:cNvPr id="26650" name="TextBox 313"/>
          <p:cNvSpPr txBox="1">
            <a:spLocks noChangeArrowheads="1"/>
          </p:cNvSpPr>
          <p:nvPr/>
        </p:nvSpPr>
        <p:spPr bwMode="auto">
          <a:xfrm>
            <a:off x="443031" y="3393359"/>
            <a:ext cx="1453009" cy="480131"/>
          </a:xfrm>
          <a:prstGeom prst="rect">
            <a:avLst/>
          </a:prstGeom>
          <a:noFill/>
          <a:ln w="9525">
            <a:noFill/>
            <a:miter lim="800000"/>
            <a:headEnd/>
            <a:tailEnd/>
          </a:ln>
          <a:effectLst/>
        </p:spPr>
        <p:txBody>
          <a:bodyPr wrap="square">
            <a:spAutoFit/>
          </a:bodyPr>
          <a:lstStyle/>
          <a:p>
            <a:pPr eaLnBrk="0" hangingPunct="0">
              <a:lnSpc>
                <a:spcPct val="90000"/>
              </a:lnSpc>
              <a:buClr>
                <a:srgbClr val="000000"/>
              </a:buClr>
              <a:buSzPct val="100000"/>
              <a:buFont typeface="Times New Roman" pitchFamily="18" charset="0"/>
              <a:buNone/>
            </a:pPr>
            <a:r>
              <a:rPr lang="en-US" sz="1400" b="1" dirty="0" smtClean="0">
                <a:ea typeface="MS Gothic" pitchFamily="49" charset="-128"/>
              </a:rPr>
              <a:t>Outcome</a:t>
            </a:r>
          </a:p>
          <a:p>
            <a:pPr eaLnBrk="0" hangingPunct="0">
              <a:lnSpc>
                <a:spcPct val="90000"/>
              </a:lnSpc>
              <a:buClr>
                <a:srgbClr val="000000"/>
              </a:buClr>
              <a:buSzPct val="100000"/>
              <a:buFont typeface="Times New Roman" pitchFamily="18" charset="0"/>
              <a:buNone/>
            </a:pPr>
            <a:r>
              <a:rPr lang="en-US" sz="1400" b="1" dirty="0" smtClean="0">
                <a:ea typeface="MS Gothic" pitchFamily="49" charset="-128"/>
              </a:rPr>
              <a:t>Management</a:t>
            </a:r>
            <a:endParaRPr lang="en-US" sz="1400" b="1" dirty="0">
              <a:ea typeface="MS Gothic" pitchFamily="49" charset="-128"/>
            </a:endParaRPr>
          </a:p>
        </p:txBody>
      </p:sp>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66875" y="4881104"/>
            <a:ext cx="1533248" cy="102187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1800225" y="5961794"/>
            <a:ext cx="1194022" cy="307777"/>
          </a:xfrm>
          <a:prstGeom prst="rect">
            <a:avLst/>
          </a:prstGeom>
          <a:noFill/>
        </p:spPr>
        <p:txBody>
          <a:bodyPr wrap="square" rtlCol="0">
            <a:spAutoFit/>
          </a:bodyPr>
          <a:lstStyle/>
          <a:p>
            <a:pPr algn="ctr"/>
            <a:r>
              <a:rPr lang="en-US" sz="1400" b="1" dirty="0" smtClean="0"/>
              <a:t>Family</a:t>
            </a:r>
            <a:endParaRPr lang="en-US" sz="1400" b="1" dirty="0"/>
          </a:p>
        </p:txBody>
      </p:sp>
      <p:pic>
        <p:nvPicPr>
          <p:cNvPr id="244" name="Picture 2" descr="http://us.cdn1.123rf.com/168nwm/andreypopov/andreypopov1408/andreypopov140800711/30963563-rear-view-portrait-of-happy-businessman-analyzing-financial-graphs-on-computer-in-offic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5569" y="4881104"/>
            <a:ext cx="1519671" cy="991357"/>
          </a:xfrm>
          <a:prstGeom prst="ellipse">
            <a:avLst/>
          </a:prstGeom>
          <a:ln w="635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45" name="Picture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10686" y="4881104"/>
            <a:ext cx="1519671" cy="1000230"/>
          </a:xfrm>
          <a:prstGeom prst="ellipse">
            <a:avLst/>
          </a:prstGeom>
          <a:ln w="635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474591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3"/>
                                        </p:tgtEl>
                                        <p:attrNameLst>
                                          <p:attrName>style.visibility</p:attrName>
                                        </p:attrNameLst>
                                      </p:cBhvr>
                                      <p:to>
                                        <p:strVal val="visible"/>
                                      </p:to>
                                    </p:set>
                                    <p:anim calcmode="lin" valueType="num">
                                      <p:cBhvr additive="base">
                                        <p:cTn id="19" dur="500" fill="hold"/>
                                        <p:tgtEl>
                                          <p:spTgt spid="213"/>
                                        </p:tgtEl>
                                        <p:attrNameLst>
                                          <p:attrName>ppt_x</p:attrName>
                                        </p:attrNameLst>
                                      </p:cBhvr>
                                      <p:tavLst>
                                        <p:tav tm="0">
                                          <p:val>
                                            <p:strVal val="#ppt_x"/>
                                          </p:val>
                                        </p:tav>
                                        <p:tav tm="100000">
                                          <p:val>
                                            <p:strVal val="#ppt_x"/>
                                          </p:val>
                                        </p:tav>
                                      </p:tavLst>
                                    </p:anim>
                                    <p:anim calcmode="lin" valueType="num">
                                      <p:cBhvr additive="base">
                                        <p:cTn id="20"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Role-based portal workspaces</a:t>
            </a:r>
            <a:endParaRPr lang="en-US" dirty="0"/>
          </a:p>
        </p:txBody>
      </p:sp>
      <p:pic>
        <p:nvPicPr>
          <p:cNvPr id="2" name="Picture 1"/>
          <p:cNvPicPr>
            <a:picLocks noChangeAspect="1"/>
          </p:cNvPicPr>
          <p:nvPr/>
        </p:nvPicPr>
        <p:blipFill>
          <a:blip r:embed="rId3"/>
          <a:stretch>
            <a:fillRect/>
          </a:stretch>
        </p:blipFill>
        <p:spPr>
          <a:xfrm>
            <a:off x="0" y="1241621"/>
            <a:ext cx="9144000" cy="5200650"/>
          </a:xfrm>
          <a:prstGeom prst="rect">
            <a:avLst/>
          </a:prstGeom>
        </p:spPr>
      </p:pic>
    </p:spTree>
    <p:extLst>
      <p:ext uri="{BB962C8B-B14F-4D97-AF65-F5344CB8AC3E}">
        <p14:creationId xmlns:p14="http://schemas.microsoft.com/office/powerpoint/2010/main" xmlns="" val="1704596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0"/>
</p:tagLst>
</file>

<file path=ppt/theme/theme1.xml><?xml version="1.0" encoding="utf-8"?>
<a:theme xmlns:a="http://schemas.openxmlformats.org/drawingml/2006/main" name="4_white020409">
  <a:themeElements>
    <a:clrScheme name="Custom 1">
      <a:dk1>
        <a:srgbClr val="000000"/>
      </a:dk1>
      <a:lt1>
        <a:srgbClr val="FFFFFF"/>
      </a:lt1>
      <a:dk2>
        <a:srgbClr val="000000"/>
      </a:dk2>
      <a:lt2>
        <a:srgbClr val="808080"/>
      </a:lt2>
      <a:accent1>
        <a:srgbClr val="8CC63F"/>
      </a:accent1>
      <a:accent2>
        <a:srgbClr val="17AF4B"/>
      </a:accent2>
      <a:accent3>
        <a:srgbClr val="00B2DA"/>
      </a:accent3>
      <a:accent4>
        <a:srgbClr val="FFFF4F"/>
      </a:accent4>
      <a:accent5>
        <a:srgbClr val="FFCF01"/>
      </a:accent5>
      <a:accent6>
        <a:srgbClr val="FDB813"/>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23061</TotalTime>
  <Words>1384</Words>
  <Application>Microsoft Office PowerPoint</Application>
  <PresentationFormat>On-screen Show (4:3)</PresentationFormat>
  <Paragraphs>290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4_white020409</vt:lpstr>
      <vt:lpstr>IBM Cúram Child Welfare </vt:lpstr>
      <vt:lpstr>IBM has a strong, long-standing commitment to social programs, which expanded with the acquisition of Cúram Software </vt:lpstr>
      <vt:lpstr>The IBM Cúram application suite: modular and flexible to adapt to trends and challenges</vt:lpstr>
      <vt:lpstr>IBM Cúram Child Welfare Solution</vt:lpstr>
      <vt:lpstr>IBM Cúram Child Welfare Solution</vt:lpstr>
      <vt:lpstr>IBM Cúram for Child Welfare Detailed features</vt:lpstr>
      <vt:lpstr>Integrating best practices &amp; technology across processes</vt:lpstr>
      <vt:lpstr>Focus on Outcomes &amp; Collaboration</vt:lpstr>
      <vt:lpstr>Role-based portal workspaces</vt:lpstr>
      <vt:lpstr>Slide 10</vt:lpstr>
      <vt:lpstr>Slide 11</vt:lpstr>
      <vt:lpstr>IBM Cúram Social Program Management value proposition</vt:lpstr>
      <vt:lpstr>Slide 13</vt:lpstr>
      <vt:lpstr>Trademarks and notes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SWG Smarter Social Programs TMPL EXTERNAL 2014</dc:title>
  <dc:creator>bsaltzman</dc:creator>
  <cp:lastModifiedBy>ADMINIBM</cp:lastModifiedBy>
  <cp:revision>586</cp:revision>
  <dcterms:modified xsi:type="dcterms:W3CDTF">2015-03-10T13:56:37Z</dcterms:modified>
</cp:coreProperties>
</file>