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43" r:id="rId1"/>
  </p:sldMasterIdLst>
  <p:notesMasterIdLst>
    <p:notesMasterId r:id="rId15"/>
  </p:notesMasterIdLst>
  <p:handoutMasterIdLst>
    <p:handoutMasterId r:id="rId16"/>
  </p:handoutMasterIdLst>
  <p:sldIdLst>
    <p:sldId id="664" r:id="rId2"/>
    <p:sldId id="813" r:id="rId3"/>
    <p:sldId id="814" r:id="rId4"/>
    <p:sldId id="815" r:id="rId5"/>
    <p:sldId id="816" r:id="rId6"/>
    <p:sldId id="817" r:id="rId7"/>
    <p:sldId id="818" r:id="rId8"/>
    <p:sldId id="819" r:id="rId9"/>
    <p:sldId id="820" r:id="rId10"/>
    <p:sldId id="811" r:id="rId11"/>
    <p:sldId id="812" r:id="rId12"/>
    <p:sldId id="809" r:id="rId13"/>
    <p:sldId id="810" r:id="rId14"/>
  </p:sldIdLst>
  <p:sldSz cx="9144000" cy="6858000" type="screen4x3"/>
  <p:notesSz cx="7010400" cy="92964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15:clr>
            <a:srgbClr val="A4A3A4"/>
          </p15:clr>
        </p15:guide>
        <p15:guide id="2" orient="horz" pos="1727">
          <p15:clr>
            <a:srgbClr val="A4A3A4"/>
          </p15:clr>
        </p15:guide>
        <p15:guide id="3" orient="horz" pos="4319">
          <p15:clr>
            <a:srgbClr val="A4A3A4"/>
          </p15:clr>
        </p15:guide>
        <p15:guide id="4" pos="426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y Love" initials="pll" lastIdx="46" clrIdx="0"/>
  <p:cmAuthor id="1" name="Christine Bakke-O'Neill" initials="" lastIdx="0" clrIdx="1"/>
  <p:cmAuthor id="2" name="Judith"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A3"/>
    <a:srgbClr val="1A66A0"/>
    <a:srgbClr val="FFFFFF"/>
    <a:srgbClr val="17AF4B"/>
    <a:srgbClr val="FF4F0C"/>
    <a:srgbClr val="CE311E"/>
    <a:srgbClr val="7F7E7E"/>
    <a:srgbClr val="00B2DA"/>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7" autoAdjust="0"/>
    <p:restoredTop sz="91618" autoAdjust="0"/>
  </p:normalViewPr>
  <p:slideViewPr>
    <p:cSldViewPr snapToGrid="0" snapToObjects="1">
      <p:cViewPr varScale="1">
        <p:scale>
          <a:sx n="117" d="100"/>
          <a:sy n="117" d="100"/>
        </p:scale>
        <p:origin x="1578" y="108"/>
      </p:cViewPr>
      <p:guideLst>
        <p:guide orient="horz"/>
        <p:guide orient="horz" pos="1727"/>
        <p:guide orient="horz" pos="4319"/>
        <p:guide pos="4266"/>
      </p:guideLst>
    </p:cSldViewPr>
  </p:slideViewPr>
  <p:outlineViewPr>
    <p:cViewPr>
      <p:scale>
        <a:sx n="33" d="100"/>
        <a:sy n="33" d="100"/>
      </p:scale>
      <p:origin x="0" y="-20688"/>
    </p:cViewPr>
  </p:outlineViewPr>
  <p:notesTextViewPr>
    <p:cViewPr>
      <p:scale>
        <a:sx n="3" d="2"/>
        <a:sy n="3" d="2"/>
      </p:scale>
      <p:origin x="0" y="0"/>
    </p:cViewPr>
  </p:notesTextViewPr>
  <p:sorterViewPr>
    <p:cViewPr>
      <p:scale>
        <a:sx n="60" d="100"/>
        <a:sy n="60" d="100"/>
      </p:scale>
      <p:origin x="0" y="0"/>
    </p:cViewPr>
  </p:sorterViewPr>
  <p:notesViewPr>
    <p:cSldViewPr snapToGrid="0" snapToObjects="1">
      <p:cViewPr varScale="1">
        <p:scale>
          <a:sx n="53" d="100"/>
          <a:sy n="53" d="100"/>
        </p:scale>
        <p:origin x="-120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l" eaLnBrk="0" hangingPunct="0">
              <a:defRPr sz="1200" dirty="0">
                <a:latin typeface="Arial" charset="0"/>
                <a:ea typeface="ＭＳ Ｐゴシック" pitchFamily="34" charset="-128"/>
                <a:cs typeface="+mn-cs"/>
              </a:defRPr>
            </a:lvl1pPr>
          </a:lstStyle>
          <a:p>
            <a:pPr>
              <a:defRPr/>
            </a:pPr>
            <a:endParaRPr lang="en-US"/>
          </a:p>
        </p:txBody>
      </p:sp>
      <p:sp>
        <p:nvSpPr>
          <p:cNvPr id="2150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27047A6E-13A4-4CD0-950E-93D8344DC039}" type="datetime1">
              <a:rPr lang="en-AU"/>
              <a:pPr>
                <a:defRPr/>
              </a:pPr>
              <a:t>16/04/2015</a:t>
            </a:fld>
            <a:endParaRPr lang="en-US" dirty="0"/>
          </a:p>
        </p:txBody>
      </p:sp>
      <p:sp>
        <p:nvSpPr>
          <p:cNvPr id="2150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l" eaLnBrk="0" hangingPunct="0">
              <a:defRPr sz="1200" dirty="0">
                <a:latin typeface="Arial" charset="0"/>
                <a:ea typeface="ＭＳ Ｐゴシック" pitchFamily="34" charset="-128"/>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3329685F-8009-4A85-8757-137DF3DA671A}" type="slidenum">
              <a:rPr lang="en-US"/>
              <a:pPr>
                <a:defRPr/>
              </a:pPr>
              <a:t>‹#›</a:t>
            </a:fld>
            <a:endParaRPr lang="en-US" dirty="0"/>
          </a:p>
        </p:txBody>
      </p:sp>
    </p:spTree>
    <p:extLst>
      <p:ext uri="{BB962C8B-B14F-4D97-AF65-F5344CB8AC3E}">
        <p14:creationId xmlns:p14="http://schemas.microsoft.com/office/powerpoint/2010/main" val="26285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dirty="0">
                <a:latin typeface="Arial" charset="0"/>
                <a:ea typeface="ＭＳ Ｐゴシック" pitchFamily="34" charset="-128"/>
                <a:cs typeface="+mn-cs"/>
              </a:defRPr>
            </a:lvl1pPr>
          </a:lstStyle>
          <a:p>
            <a:pPr>
              <a:defRPr/>
            </a:pPr>
            <a:endParaRPr lang="en-AU"/>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BA426AEC-8F8E-4FE9-865C-55D6DE66011D}" type="datetime1">
              <a:rPr lang="en-AU"/>
              <a:pPr>
                <a:defRPr/>
              </a:pPr>
              <a:t>16/04/2015</a:t>
            </a:fld>
            <a:endParaRPr lang="en-AU" dirty="0"/>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dirty="0">
                <a:latin typeface="Arial" charset="0"/>
                <a:ea typeface="ＭＳ Ｐゴシック" pitchFamily="34" charset="-128"/>
                <a:cs typeface="+mn-cs"/>
              </a:defRPr>
            </a:lvl1pPr>
          </a:lstStyle>
          <a:p>
            <a:pPr>
              <a:defRPr/>
            </a:pPr>
            <a:endParaRPr lang="en-AU"/>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2F3F871C-3396-4755-BBA5-FC2F12A3F12E}" type="slidenum">
              <a:rPr lang="en-US"/>
              <a:pPr>
                <a:defRPr/>
              </a:pPr>
              <a:t>‹#›</a:t>
            </a:fld>
            <a:endParaRPr lang="en-US" dirty="0"/>
          </a:p>
        </p:txBody>
      </p:sp>
    </p:spTree>
    <p:extLst>
      <p:ext uri="{BB962C8B-B14F-4D97-AF65-F5344CB8AC3E}">
        <p14:creationId xmlns:p14="http://schemas.microsoft.com/office/powerpoint/2010/main" val="2880313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p:txBody>
          <a:bodyPr/>
          <a:lstStyle/>
          <a:p>
            <a:pPr>
              <a:defRPr/>
            </a:pPr>
            <a:fld id="{C60CEC4E-5A1B-48C7-9B18-D723D48FD4E3}" type="slidenum">
              <a:rPr lang="en-US" smtClean="0">
                <a:ea typeface="MS PGothic" pitchFamily="34" charset="-128"/>
              </a:rPr>
              <a:pPr>
                <a:defRPr/>
              </a:pPr>
              <a:t>1</a:t>
            </a:fld>
            <a:endParaRPr lang="en-US" dirty="0" smtClean="0">
              <a:ea typeface="MS PGothic" pitchFamily="34"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36827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4C642AA-254E-448C-B886-4AC634236BE1}" type="slidenum">
              <a:rPr lang="en-US" smtClean="0"/>
              <a:pPr>
                <a:defRPr/>
              </a:pPr>
              <a:t>2</a:t>
            </a:fld>
            <a:endParaRPr lang="en-US" dirty="0"/>
          </a:p>
        </p:txBody>
      </p:sp>
    </p:spTree>
    <p:extLst>
      <p:ext uri="{BB962C8B-B14F-4D97-AF65-F5344CB8AC3E}">
        <p14:creationId xmlns:p14="http://schemas.microsoft.com/office/powerpoint/2010/main" val="201958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7"/>
          <p:cNvSpPr txBox="1">
            <a:spLocks noGrp="1" noChangeArrowheads="1"/>
          </p:cNvSpPr>
          <p:nvPr/>
        </p:nvSpPr>
        <p:spPr bwMode="auto">
          <a:xfrm>
            <a:off x="3828268" y="10026104"/>
            <a:ext cx="2928875" cy="5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7" tIns="48209" rIns="96417" bIns="48209" anchor="b"/>
          <a:lstStyle>
            <a:lvl1pPr defTabSz="87788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87788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87788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87788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87788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877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877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877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877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r" eaLnBrk="1" hangingPunct="1"/>
            <a:fld id="{540D087A-95D3-416E-80A9-059D14F83946}" type="slidenum">
              <a:rPr lang="en-US" altLang="es-CO" sz="1300">
                <a:solidFill>
                  <a:srgbClr val="000000"/>
                </a:solidFill>
              </a:rPr>
              <a:pPr algn="r" eaLnBrk="1" hangingPunct="1"/>
              <a:t>3</a:t>
            </a:fld>
            <a:endParaRPr lang="en-US" altLang="es-CO" sz="1300">
              <a:solidFill>
                <a:srgbClr val="000000"/>
              </a:solidFill>
            </a:endParaRPr>
          </a:p>
        </p:txBody>
      </p:sp>
      <p:sp>
        <p:nvSpPr>
          <p:cNvPr id="1010691" name="Rectangle 2"/>
          <p:cNvSpPr>
            <a:spLocks noGrp="1" noRot="1" noChangeAspect="1" noChangeArrowheads="1" noTextEdit="1"/>
          </p:cNvSpPr>
          <p:nvPr>
            <p:ph type="sldImg"/>
          </p:nvPr>
        </p:nvSpPr>
        <p:spPr>
          <a:xfrm>
            <a:off x="744538" y="793750"/>
            <a:ext cx="5273675" cy="395605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7" tIns="48209" rIns="96417" bIns="48209"/>
          <a:lstStyle/>
          <a:p>
            <a:pPr marL="246063" indent="-246063" defTabSz="493713"/>
            <a:endParaRPr lang="es-CO" altLang="es-C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12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7"/>
          <p:cNvSpPr txBox="1">
            <a:spLocks noGrp="1" noChangeArrowheads="1"/>
          </p:cNvSpPr>
          <p:nvPr/>
        </p:nvSpPr>
        <p:spPr bwMode="auto">
          <a:xfrm>
            <a:off x="3828268" y="10026104"/>
            <a:ext cx="2927315" cy="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2445" tIns="48071" rIns="92445" bIns="48071" anchor="b"/>
          <a:lstStyle>
            <a:lvl1pPr defTabSz="469900" eaLnBrk="0" hangingPunct="0">
              <a:tabLst>
                <a:tab pos="742950" algn="l"/>
                <a:tab pos="1487488" algn="l"/>
                <a:tab pos="2228850" algn="l"/>
                <a:tab pos="2974975" algn="l"/>
              </a:tabLst>
              <a:defRPr sz="2000">
                <a:solidFill>
                  <a:schemeClr val="tx1"/>
                </a:solidFill>
                <a:latin typeface="Calibri" panose="020F0502020204030204" pitchFamily="34" charset="0"/>
                <a:ea typeface="MS PGothic" panose="020B0600070205080204" pitchFamily="34" charset="-128"/>
              </a:defRPr>
            </a:lvl1pPr>
            <a:lvl2pPr marL="763588" indent="-293688" defTabSz="469900" eaLnBrk="0" hangingPunct="0">
              <a:tabLst>
                <a:tab pos="742950" algn="l"/>
                <a:tab pos="1487488" algn="l"/>
                <a:tab pos="2228850" algn="l"/>
                <a:tab pos="2974975" algn="l"/>
              </a:tabLst>
              <a:defRPr sz="2000">
                <a:solidFill>
                  <a:schemeClr val="tx1"/>
                </a:solidFill>
                <a:latin typeface="Calibri" panose="020F0502020204030204" pitchFamily="34" charset="0"/>
                <a:ea typeface="MS PGothic" panose="020B0600070205080204" pitchFamily="34" charset="-128"/>
              </a:defRPr>
            </a:lvl2pPr>
            <a:lvl3pPr marL="1174750" indent="-234950" defTabSz="469900" eaLnBrk="0" hangingPunct="0">
              <a:tabLst>
                <a:tab pos="742950" algn="l"/>
                <a:tab pos="1487488" algn="l"/>
                <a:tab pos="2228850" algn="l"/>
                <a:tab pos="2974975" algn="l"/>
              </a:tabLst>
              <a:defRPr sz="2000">
                <a:solidFill>
                  <a:schemeClr val="tx1"/>
                </a:solidFill>
                <a:latin typeface="Calibri" panose="020F0502020204030204" pitchFamily="34" charset="0"/>
                <a:ea typeface="MS PGothic" panose="020B0600070205080204" pitchFamily="34" charset="-128"/>
              </a:defRPr>
            </a:lvl3pPr>
            <a:lvl4pPr marL="1644650" indent="-234950" defTabSz="469900" eaLnBrk="0" hangingPunct="0">
              <a:tabLst>
                <a:tab pos="742950" algn="l"/>
                <a:tab pos="1487488" algn="l"/>
                <a:tab pos="2228850" algn="l"/>
                <a:tab pos="2974975" algn="l"/>
              </a:tabLst>
              <a:defRPr sz="2000">
                <a:solidFill>
                  <a:schemeClr val="tx1"/>
                </a:solidFill>
                <a:latin typeface="Calibri" panose="020F0502020204030204" pitchFamily="34" charset="0"/>
                <a:ea typeface="MS PGothic" panose="020B0600070205080204" pitchFamily="34" charset="-128"/>
              </a:defRPr>
            </a:lvl4pPr>
            <a:lvl5pPr marL="2111375" indent="-234950" defTabSz="469900" eaLnBrk="0" hangingPunct="0">
              <a:tabLst>
                <a:tab pos="742950" algn="l"/>
                <a:tab pos="1487488" algn="l"/>
                <a:tab pos="2228850" algn="l"/>
                <a:tab pos="2974975" algn="l"/>
              </a:tabLst>
              <a:defRPr sz="2000">
                <a:solidFill>
                  <a:schemeClr val="tx1"/>
                </a:solidFill>
                <a:latin typeface="Calibri" panose="020F0502020204030204" pitchFamily="34" charset="0"/>
                <a:ea typeface="MS PGothic" panose="020B0600070205080204" pitchFamily="34" charset="-128"/>
              </a:defRPr>
            </a:lvl5pPr>
            <a:lvl6pPr marL="2568575" indent="-234950" algn="ctr" defTabSz="469900" eaLnBrk="0" fontAlgn="base" hangingPunct="0">
              <a:spcBef>
                <a:spcPct val="0"/>
              </a:spcBef>
              <a:spcAft>
                <a:spcPct val="0"/>
              </a:spcAft>
              <a:tabLst>
                <a:tab pos="742950" algn="l"/>
                <a:tab pos="1487488" algn="l"/>
                <a:tab pos="2228850" algn="l"/>
                <a:tab pos="2974975" algn="l"/>
              </a:tabLst>
              <a:defRPr sz="2000">
                <a:solidFill>
                  <a:schemeClr val="tx1"/>
                </a:solidFill>
                <a:latin typeface="Calibri" panose="020F0502020204030204" pitchFamily="34" charset="0"/>
                <a:ea typeface="MS PGothic" panose="020B0600070205080204" pitchFamily="34" charset="-128"/>
              </a:defRPr>
            </a:lvl6pPr>
            <a:lvl7pPr marL="3025775" indent="-234950" algn="ctr" defTabSz="469900" eaLnBrk="0" fontAlgn="base" hangingPunct="0">
              <a:spcBef>
                <a:spcPct val="0"/>
              </a:spcBef>
              <a:spcAft>
                <a:spcPct val="0"/>
              </a:spcAft>
              <a:tabLst>
                <a:tab pos="742950" algn="l"/>
                <a:tab pos="1487488" algn="l"/>
                <a:tab pos="2228850" algn="l"/>
                <a:tab pos="2974975" algn="l"/>
              </a:tabLst>
              <a:defRPr sz="2000">
                <a:solidFill>
                  <a:schemeClr val="tx1"/>
                </a:solidFill>
                <a:latin typeface="Calibri" panose="020F0502020204030204" pitchFamily="34" charset="0"/>
                <a:ea typeface="MS PGothic" panose="020B0600070205080204" pitchFamily="34" charset="-128"/>
              </a:defRPr>
            </a:lvl7pPr>
            <a:lvl8pPr marL="3482975" indent="-234950" algn="ctr" defTabSz="469900" eaLnBrk="0" fontAlgn="base" hangingPunct="0">
              <a:spcBef>
                <a:spcPct val="0"/>
              </a:spcBef>
              <a:spcAft>
                <a:spcPct val="0"/>
              </a:spcAft>
              <a:tabLst>
                <a:tab pos="742950" algn="l"/>
                <a:tab pos="1487488" algn="l"/>
                <a:tab pos="2228850" algn="l"/>
                <a:tab pos="2974975" algn="l"/>
              </a:tabLst>
              <a:defRPr sz="2000">
                <a:solidFill>
                  <a:schemeClr val="tx1"/>
                </a:solidFill>
                <a:latin typeface="Calibri" panose="020F0502020204030204" pitchFamily="34" charset="0"/>
                <a:ea typeface="MS PGothic" panose="020B0600070205080204" pitchFamily="34" charset="-128"/>
              </a:defRPr>
            </a:lvl8pPr>
            <a:lvl9pPr marL="3940175" indent="-234950" algn="ctr" defTabSz="469900" eaLnBrk="0" fontAlgn="base" hangingPunct="0">
              <a:spcBef>
                <a:spcPct val="0"/>
              </a:spcBef>
              <a:spcAft>
                <a:spcPct val="0"/>
              </a:spcAft>
              <a:tabLst>
                <a:tab pos="742950" algn="l"/>
                <a:tab pos="1487488" algn="l"/>
                <a:tab pos="2228850" algn="l"/>
                <a:tab pos="2974975" algn="l"/>
              </a:tabLst>
              <a:defRPr sz="2000">
                <a:solidFill>
                  <a:schemeClr val="tx1"/>
                </a:solidFill>
                <a:latin typeface="Calibri" panose="020F0502020204030204" pitchFamily="34" charset="0"/>
                <a:ea typeface="MS PGothic" panose="020B0600070205080204" pitchFamily="34" charset="-128"/>
              </a:defRPr>
            </a:lvl9pPr>
          </a:lstStyle>
          <a:p>
            <a:pPr algn="r" eaLnBrk="1" hangingPunct="1">
              <a:buSzPct val="100000"/>
            </a:pPr>
            <a:fld id="{C4BB1C22-1635-484C-8441-77A106C11206}" type="slidenum">
              <a:rPr lang="en-US" altLang="es-CO" sz="1200">
                <a:solidFill>
                  <a:srgbClr val="000000"/>
                </a:solidFill>
                <a:latin typeface="Arial" panose="020B0604020202020204" pitchFamily="34" charset="0"/>
              </a:rPr>
              <a:pPr algn="r" eaLnBrk="1" hangingPunct="1">
                <a:buSzPct val="100000"/>
              </a:pPr>
              <a:t>4</a:t>
            </a:fld>
            <a:endParaRPr lang="en-US" altLang="es-CO" sz="1200">
              <a:solidFill>
                <a:srgbClr val="000000"/>
              </a:solidFill>
              <a:latin typeface="Arial" panose="020B0604020202020204" pitchFamily="34" charset="0"/>
            </a:endParaRPr>
          </a:p>
        </p:txBody>
      </p:sp>
      <p:sp>
        <p:nvSpPr>
          <p:cNvPr id="1019907" name="Rectangle 7"/>
          <p:cNvSpPr txBox="1">
            <a:spLocks noGrp="1" noChangeArrowheads="1"/>
          </p:cNvSpPr>
          <p:nvPr/>
        </p:nvSpPr>
        <p:spPr bwMode="auto">
          <a:xfrm>
            <a:off x="3829828" y="10026104"/>
            <a:ext cx="2927315" cy="5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42" tIns="47270" rIns="94542" bIns="47270" anchor="b"/>
          <a:lstStyle>
            <a:lvl1pPr defTabSz="936625" eaLnBrk="0" hangingPunct="0">
              <a:defRPr sz="2000">
                <a:solidFill>
                  <a:schemeClr val="tx1"/>
                </a:solidFill>
                <a:latin typeface="Calibri" panose="020F0502020204030204" pitchFamily="34" charset="0"/>
                <a:ea typeface="MS PGothic" panose="020B0600070205080204" pitchFamily="34" charset="-128"/>
              </a:defRPr>
            </a:lvl1pPr>
            <a:lvl2pPr marL="763588" indent="-293688" defTabSz="936625" eaLnBrk="0" hangingPunct="0">
              <a:defRPr sz="2000">
                <a:solidFill>
                  <a:schemeClr val="tx1"/>
                </a:solidFill>
                <a:latin typeface="Calibri" panose="020F0502020204030204" pitchFamily="34" charset="0"/>
                <a:ea typeface="MS PGothic" panose="020B0600070205080204" pitchFamily="34" charset="-128"/>
              </a:defRPr>
            </a:lvl2pPr>
            <a:lvl3pPr marL="1174750" indent="-234950" defTabSz="936625" eaLnBrk="0" hangingPunct="0">
              <a:defRPr sz="2000">
                <a:solidFill>
                  <a:schemeClr val="tx1"/>
                </a:solidFill>
                <a:latin typeface="Calibri" panose="020F0502020204030204" pitchFamily="34" charset="0"/>
                <a:ea typeface="MS PGothic" panose="020B0600070205080204" pitchFamily="34" charset="-128"/>
              </a:defRPr>
            </a:lvl3pPr>
            <a:lvl4pPr marL="1644650" indent="-234950" defTabSz="936625" eaLnBrk="0" hangingPunct="0">
              <a:defRPr sz="2000">
                <a:solidFill>
                  <a:schemeClr val="tx1"/>
                </a:solidFill>
                <a:latin typeface="Calibri" panose="020F0502020204030204" pitchFamily="34" charset="0"/>
                <a:ea typeface="MS PGothic" panose="020B0600070205080204" pitchFamily="34" charset="-128"/>
              </a:defRPr>
            </a:lvl4pPr>
            <a:lvl5pPr marL="2111375" indent="-234950" defTabSz="936625" eaLnBrk="0" hangingPunct="0">
              <a:defRPr sz="2000">
                <a:solidFill>
                  <a:schemeClr val="tx1"/>
                </a:solidFill>
                <a:latin typeface="Calibri" panose="020F0502020204030204" pitchFamily="34" charset="0"/>
                <a:ea typeface="MS PGothic" panose="020B0600070205080204" pitchFamily="34" charset="-128"/>
              </a:defRPr>
            </a:lvl5pPr>
            <a:lvl6pPr marL="2568575" indent="-234950" algn="ctr" defTabSz="936625"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3025775" indent="-234950" algn="ctr" defTabSz="936625"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82975" indent="-234950" algn="ctr" defTabSz="936625"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940175" indent="-234950" algn="ctr" defTabSz="936625"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r" eaLnBrk="1" hangingPunct="1"/>
            <a:fld id="{81904148-7AD3-4ACE-8D6C-762356D757DC}" type="slidenum">
              <a:rPr lang="en-US" altLang="es-CO" sz="1200" b="1">
                <a:latin typeface="Arial" panose="020B0604020202020204" pitchFamily="34" charset="0"/>
              </a:rPr>
              <a:pPr algn="r" eaLnBrk="1" hangingPunct="1"/>
              <a:t>4</a:t>
            </a:fld>
            <a:endParaRPr lang="en-US" altLang="es-CO" sz="1200" b="1">
              <a:latin typeface="Arial" panose="020B0604020202020204" pitchFamily="34" charset="0"/>
            </a:endParaRPr>
          </a:p>
        </p:txBody>
      </p:sp>
      <p:sp>
        <p:nvSpPr>
          <p:cNvPr id="1019908" name="Rectangle 2"/>
          <p:cNvSpPr>
            <a:spLocks noGrp="1" noRot="1" noChangeAspect="1" noChangeArrowheads="1" noTextEdit="1"/>
          </p:cNvSpPr>
          <p:nvPr>
            <p:ph type="sldImg"/>
          </p:nvPr>
        </p:nvSpPr>
        <p:spPr>
          <a:xfrm>
            <a:off x="746125" y="793750"/>
            <a:ext cx="5270500" cy="3954463"/>
          </a:xfrm>
          <a:ln/>
        </p:spPr>
      </p:sp>
      <p:sp>
        <p:nvSpPr>
          <p:cNvPr id="101990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5" tIns="48071" rIns="92445" bIns="48071"/>
          <a:lstStyle/>
          <a:p>
            <a:endParaRPr lang="de-DE" altLang="es-CO" smtClean="0">
              <a:latin typeface="Arial" panose="020B0604020202020204" pitchFamily="34" charset="0"/>
            </a:endParaRPr>
          </a:p>
        </p:txBody>
      </p:sp>
    </p:spTree>
    <p:extLst>
      <p:ext uri="{BB962C8B-B14F-4D97-AF65-F5344CB8AC3E}">
        <p14:creationId xmlns:p14="http://schemas.microsoft.com/office/powerpoint/2010/main" val="113899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936" tIns="46968" rIns="93936" bIns="46968" anchor="b"/>
          <a:lstStyle/>
          <a:p>
            <a:pPr algn="r" defTabSz="939800">
              <a:tabLst>
                <a:tab pos="723900" algn="l"/>
                <a:tab pos="1447800" algn="l"/>
                <a:tab pos="2171700" algn="l"/>
                <a:tab pos="2895600" algn="l"/>
              </a:tabLst>
            </a:pPr>
            <a:fld id="{EB84D78A-B811-4577-8AB4-2B53950234B8}" type="slidenum">
              <a:rPr lang="en-US" sz="1200">
                <a:solidFill>
                  <a:srgbClr val="000000"/>
                </a:solidFill>
              </a:rPr>
              <a:pPr algn="r" defTabSz="939800">
                <a:tabLst>
                  <a:tab pos="723900" algn="l"/>
                  <a:tab pos="1447800" algn="l"/>
                  <a:tab pos="2171700" algn="l"/>
                  <a:tab pos="2895600" algn="l"/>
                </a:tabLst>
              </a:pPr>
              <a:t>7</a:t>
            </a:fld>
            <a:endParaRPr lang="en-US" sz="1200">
              <a:solidFill>
                <a:srgbClr val="000000"/>
              </a:solidFill>
            </a:endParaRPr>
          </a:p>
        </p:txBody>
      </p:sp>
      <p:sp>
        <p:nvSpPr>
          <p:cNvPr id="35843" name="Rectangle 1"/>
          <p:cNvSpPr>
            <a:spLocks noGrp="1" noRot="1" noChangeAspect="1" noChangeArrowheads="1" noTextEdit="1"/>
          </p:cNvSpPr>
          <p:nvPr>
            <p:ph type="sldImg"/>
          </p:nvPr>
        </p:nvSpPr>
        <p:spPr>
          <a:solidFill>
            <a:srgbClr val="FFFFFF"/>
          </a:solidFill>
          <a:ln/>
        </p:spPr>
      </p:sp>
      <p:sp>
        <p:nvSpPr>
          <p:cNvPr id="35844" name="Text Box 2"/>
          <p:cNvSpPr>
            <a:spLocks noGrp="1" noChangeArrowheads="1"/>
          </p:cNvSpPr>
          <p:nvPr>
            <p:ph type="body" idx="1"/>
          </p:nvPr>
        </p:nvSpPr>
        <p:spPr>
          <a:noFill/>
          <a:ln/>
        </p:spPr>
        <p:txBody>
          <a:bodyPr lIns="93936" tIns="46968" rIns="93936" bIns="46968"/>
          <a:lstStyle/>
          <a:p>
            <a:r>
              <a:rPr lang="en-US" dirty="0" smtClean="0"/>
              <a:t>Social Industry Specific</a:t>
            </a:r>
          </a:p>
          <a:p>
            <a:pPr lvl="1"/>
            <a:r>
              <a:rPr lang="en-US" dirty="0" smtClean="0"/>
              <a:t>Domain Specific Platform, built to address the core needs of Social Organizations</a:t>
            </a:r>
          </a:p>
          <a:p>
            <a:pPr lvl="1"/>
            <a:r>
              <a:rPr lang="en-US" dirty="0" smtClean="0"/>
              <a:t>Pre-defined, best-in-class business processes supporting the complete social lifecycle</a:t>
            </a:r>
          </a:p>
          <a:p>
            <a:pPr lvl="1"/>
            <a:r>
              <a:rPr lang="en-US" dirty="0" smtClean="0"/>
              <a:t>Role-based User Experience targeted at the needs of stakeholders</a:t>
            </a:r>
            <a:endParaRPr lang="en-IE" altLang="ja-JP" sz="2400" b="1" kern="0" dirty="0" smtClean="0">
              <a:solidFill>
                <a:schemeClr val="bg1">
                  <a:lumMod val="50000"/>
                </a:schemeClr>
              </a:solidFill>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dirty="0" smtClean="0">
              <a:latin typeface="Arial" charset="0"/>
              <a:ea typeface="MS Gothic" pitchFamily="49" charset="-128"/>
              <a:cs typeface="Arial" charset="0"/>
            </a:endParaRPr>
          </a:p>
          <a:p>
            <a:r>
              <a:rPr lang="en-US" dirty="0" smtClean="0"/>
              <a:t>Dynamic Programs</a:t>
            </a:r>
          </a:p>
          <a:p>
            <a:pPr lvl="1"/>
            <a:r>
              <a:rPr lang="en-US" dirty="0" smtClean="0"/>
              <a:t>Business User Tools for program creation and modification</a:t>
            </a:r>
          </a:p>
          <a:p>
            <a:pPr lvl="1"/>
            <a:r>
              <a:rPr lang="en-US" dirty="0" smtClean="0"/>
              <a:t>Configurable, end-to-end business processes support </a:t>
            </a:r>
          </a:p>
          <a:p>
            <a:pPr lvl="1"/>
            <a:r>
              <a:rPr lang="en-US" dirty="0" smtClean="0"/>
              <a:t>Configurability built on top of a core social application, delivering the flexibility and adaptability required by Social organizations</a:t>
            </a:r>
          </a:p>
          <a:p>
            <a:r>
              <a:rPr lang="en-US" dirty="0" smtClean="0"/>
              <a:t>Platform for the Future</a:t>
            </a:r>
          </a:p>
          <a:p>
            <a:pPr lvl="1"/>
            <a:r>
              <a:rPr lang="en-US" dirty="0" smtClean="0"/>
              <a:t>Flexibility to support Traditional and Outcome-focused delivery </a:t>
            </a:r>
          </a:p>
          <a:p>
            <a:pPr lvl="1"/>
            <a:r>
              <a:rPr lang="en-US" dirty="0" smtClean="0"/>
              <a:t>Toolsets to support differential response </a:t>
            </a:r>
          </a:p>
          <a:p>
            <a:pPr lvl="1"/>
            <a:r>
              <a:rPr lang="en-US" dirty="0" smtClean="0"/>
              <a:t>Agility to prototype and adopt new programs and delivery models (e.g., conditional cash transfers, social impact bonds) </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dirty="0" smtClean="0">
              <a:latin typeface="Arial" charset="0"/>
              <a:ea typeface="MS Gothic" pitchFamily="49" charset="-128"/>
              <a:cs typeface="Arial" charset="0"/>
            </a:endParaRPr>
          </a:p>
        </p:txBody>
      </p:sp>
    </p:spTree>
    <p:extLst>
      <p:ext uri="{BB962C8B-B14F-4D97-AF65-F5344CB8AC3E}">
        <p14:creationId xmlns:p14="http://schemas.microsoft.com/office/powerpoint/2010/main" val="179275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C8C0A88-6489-427F-97C4-6DFDDA0E10B0}" type="slidenum">
              <a:rPr lang="en-US" smtClean="0"/>
              <a:pPr/>
              <a:t>8</a:t>
            </a:fld>
            <a:endParaRPr lang="en-US" smtClean="0"/>
          </a:p>
        </p:txBody>
      </p:sp>
    </p:spTree>
    <p:extLst>
      <p:ext uri="{BB962C8B-B14F-4D97-AF65-F5344CB8AC3E}">
        <p14:creationId xmlns:p14="http://schemas.microsoft.com/office/powerpoint/2010/main" val="42971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lIns="95939" tIns="47969" rIns="95939" bIns="47969"/>
          <a:lstStyle/>
          <a:p>
            <a:r>
              <a:rPr lang="en-US" smtClean="0">
                <a:latin typeface="Arial" charset="0"/>
                <a:cs typeface="Arial" charset="0"/>
              </a:rPr>
              <a:t>Low risk: Pre-built and configurable</a:t>
            </a:r>
          </a:p>
          <a:p>
            <a:endParaRPr lang="en-US" smtClean="0">
              <a:latin typeface="Arial" charset="0"/>
              <a:cs typeface="Arial" charset="0"/>
            </a:endParaRPr>
          </a:p>
          <a:p>
            <a:r>
              <a:rPr lang="en-US" smtClean="0">
                <a:latin typeface="Arial" charset="0"/>
                <a:cs typeface="Arial" charset="0"/>
              </a:rPr>
              <a:t>Empowers business: Define new programs thru configuration tools</a:t>
            </a:r>
          </a:p>
          <a:p>
            <a:endParaRPr lang="en-US" smtClean="0">
              <a:latin typeface="Arial" charset="0"/>
              <a:cs typeface="Arial" charset="0"/>
            </a:endParaRPr>
          </a:p>
          <a:p>
            <a:r>
              <a:rPr lang="en-US" smtClean="0">
                <a:latin typeface="Arial" charset="0"/>
                <a:cs typeface="Arial" charset="0"/>
              </a:rPr>
              <a:t>Protect investment: Platform for the future—address new and emerging delivery trends</a:t>
            </a:r>
          </a:p>
        </p:txBody>
      </p:sp>
      <p:sp>
        <p:nvSpPr>
          <p:cNvPr id="5529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5939" tIns="47969" rIns="95939" bIns="47969" anchor="b"/>
          <a:lstStyle/>
          <a:p>
            <a:pPr algn="r" defTabSz="958850"/>
            <a:fld id="{74276DEE-E120-4BF0-A640-A9F2F7730450}" type="slidenum">
              <a:rPr lang="en-US" sz="1300"/>
              <a:pPr algn="r" defTabSz="958850"/>
              <a:t>9</a:t>
            </a:fld>
            <a:endParaRPr lang="en-US" sz="1300"/>
          </a:p>
        </p:txBody>
      </p:sp>
    </p:spTree>
    <p:extLst>
      <p:ext uri="{BB962C8B-B14F-4D97-AF65-F5344CB8AC3E}">
        <p14:creationId xmlns:p14="http://schemas.microsoft.com/office/powerpoint/2010/main" val="231777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5D421DB-8B12-417B-9C4C-EDAC2C5C3BEA}" type="slidenum">
              <a:rPr lang="en-US" altLang="en-US"/>
              <a:pPr>
                <a:spcBef>
                  <a:spcPct val="0"/>
                </a:spcBef>
                <a:buClrTx/>
                <a:buSzPct val="45000"/>
                <a:buFontTx/>
                <a:buNone/>
              </a:pPr>
              <a:t>10</a:t>
            </a:fld>
            <a:endParaRPr lang="en-US" altLang="en-US"/>
          </a:p>
        </p:txBody>
      </p:sp>
      <p:sp>
        <p:nvSpPr>
          <p:cNvPr id="8195" name="Rectangle 1"/>
          <p:cNvSpPr>
            <a:spLocks noGrp="1" noRot="1" noChangeAspect="1" noChangeArrowheads="1" noTextEdit="1"/>
          </p:cNvSpPr>
          <p:nvPr>
            <p:ph type="sldImg"/>
          </p:nvPr>
        </p:nvSpPr>
        <p:spPr>
          <a:xfrm>
            <a:off x="1173163" y="695325"/>
            <a:ext cx="4637087" cy="347662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Text Box 2"/>
          <p:cNvSpPr txBox="1">
            <a:spLocks noChangeArrowheads="1"/>
          </p:cNvSpPr>
          <p:nvPr/>
        </p:nvSpPr>
        <p:spPr bwMode="auto">
          <a:xfrm>
            <a:off x="3957638" y="8805863"/>
            <a:ext cx="30257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BA83DEC-A13B-45B6-B3E6-9F192B685254}" type="slidenum">
              <a:rPr lang="en-US" altLang="en-US">
                <a:latin typeface="Arial" panose="020B0604020202020204" pitchFamily="34" charset="0"/>
              </a:rPr>
              <a:pPr algn="r" eaLnBrk="1" hangingPunct="1">
                <a:spcBef>
                  <a:spcPct val="0"/>
                </a:spcBef>
                <a:buClrTx/>
                <a:buFontTx/>
                <a:buNone/>
              </a:pPr>
              <a:t>10</a:t>
            </a:fld>
            <a:endParaRPr lang="en-US" altLang="en-US">
              <a:latin typeface="Arial" panose="020B0604020202020204" pitchFamily="34" charset="0"/>
            </a:endParaRPr>
          </a:p>
        </p:txBody>
      </p:sp>
      <p:sp>
        <p:nvSpPr>
          <p:cNvPr id="8197" name="Text Box 3"/>
          <p:cNvSpPr>
            <a:spLocks noGrp="1" noChangeArrowheads="1"/>
          </p:cNvSpPr>
          <p:nvPr>
            <p:ph type="body" idx="1"/>
          </p:nvPr>
        </p:nvSpPr>
        <p:spPr>
          <a:xfrm>
            <a:off x="822325" y="4343400"/>
            <a:ext cx="5260181" cy="4926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0" fontAlgn="base" latinLnBrk="0" hangingPunct="0">
              <a:lnSpc>
                <a:spcPct val="100000"/>
              </a:lnSpc>
              <a:spcBef>
                <a:spcPts val="1438"/>
              </a:spcBef>
              <a:spcAft>
                <a:spcPct val="0"/>
              </a:spcAft>
              <a:buClr>
                <a:srgbClr val="000000"/>
              </a:buClr>
              <a:buSzPct val="100000"/>
              <a:buFont typeface="Times New Roman" panose="02020603050405020304" pitchFamily="18" charset="0"/>
              <a:buNone/>
              <a:tabLst/>
              <a:defRPr/>
            </a:pPr>
            <a:endParaRPr lang="en-US" sz="800" dirty="0" smtClean="0"/>
          </a:p>
        </p:txBody>
      </p:sp>
    </p:spTree>
    <p:extLst>
      <p:ext uri="{BB962C8B-B14F-4D97-AF65-F5344CB8AC3E}">
        <p14:creationId xmlns:p14="http://schemas.microsoft.com/office/powerpoint/2010/main" val="193179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5D421DB-8B12-417B-9C4C-EDAC2C5C3BEA}" type="slidenum">
              <a:rPr lang="en-US" altLang="en-US"/>
              <a:pPr>
                <a:spcBef>
                  <a:spcPct val="0"/>
                </a:spcBef>
                <a:buClrTx/>
                <a:buSzPct val="45000"/>
                <a:buFontTx/>
                <a:buNone/>
              </a:pPr>
              <a:t>11</a:t>
            </a:fld>
            <a:endParaRPr lang="en-US" altLang="en-US"/>
          </a:p>
        </p:txBody>
      </p:sp>
      <p:sp>
        <p:nvSpPr>
          <p:cNvPr id="8195" name="Rectangle 1"/>
          <p:cNvSpPr>
            <a:spLocks noGrp="1" noRot="1" noChangeAspect="1" noChangeArrowheads="1" noTextEdit="1"/>
          </p:cNvSpPr>
          <p:nvPr>
            <p:ph type="sldImg"/>
          </p:nvPr>
        </p:nvSpPr>
        <p:spPr>
          <a:xfrm>
            <a:off x="1173163" y="695325"/>
            <a:ext cx="4637087" cy="347662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Text Box 2"/>
          <p:cNvSpPr txBox="1">
            <a:spLocks noChangeArrowheads="1"/>
          </p:cNvSpPr>
          <p:nvPr/>
        </p:nvSpPr>
        <p:spPr bwMode="auto">
          <a:xfrm>
            <a:off x="3957638" y="8805863"/>
            <a:ext cx="30257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BA83DEC-A13B-45B6-B3E6-9F192B685254}" type="slidenum">
              <a:rPr lang="en-US" altLang="en-US">
                <a:latin typeface="Arial" panose="020B0604020202020204" pitchFamily="34" charset="0"/>
              </a:rPr>
              <a:pPr algn="r" eaLnBrk="1" hangingPunct="1">
                <a:spcBef>
                  <a:spcPct val="0"/>
                </a:spcBef>
                <a:buClrTx/>
                <a:buFontTx/>
                <a:buNone/>
              </a:pPr>
              <a:t>11</a:t>
            </a:fld>
            <a:endParaRPr lang="en-US" altLang="en-US">
              <a:latin typeface="Arial" panose="020B0604020202020204" pitchFamily="34" charset="0"/>
            </a:endParaRPr>
          </a:p>
        </p:txBody>
      </p:sp>
      <p:sp>
        <p:nvSpPr>
          <p:cNvPr id="8197" name="Text Box 3"/>
          <p:cNvSpPr>
            <a:spLocks noGrp="1" noChangeArrowheads="1"/>
          </p:cNvSpPr>
          <p:nvPr>
            <p:ph type="body" idx="1"/>
          </p:nvPr>
        </p:nvSpPr>
        <p:spPr>
          <a:xfrm>
            <a:off x="822325" y="4343400"/>
            <a:ext cx="5260181" cy="4926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0" fontAlgn="base" latinLnBrk="0" hangingPunct="0">
              <a:lnSpc>
                <a:spcPct val="100000"/>
              </a:lnSpc>
              <a:spcBef>
                <a:spcPts val="1438"/>
              </a:spcBef>
              <a:spcAft>
                <a:spcPct val="0"/>
              </a:spcAft>
              <a:buClr>
                <a:srgbClr val="000000"/>
              </a:buClr>
              <a:buSzPct val="100000"/>
              <a:buFont typeface="Times New Roman" panose="02020603050405020304" pitchFamily="18" charset="0"/>
              <a:buNone/>
              <a:tabLst/>
              <a:defRPr/>
            </a:pPr>
            <a:endParaRPr lang="en-US" sz="800" dirty="0" smtClean="0"/>
          </a:p>
        </p:txBody>
      </p:sp>
    </p:spTree>
    <p:extLst>
      <p:ext uri="{BB962C8B-B14F-4D97-AF65-F5344CB8AC3E}">
        <p14:creationId xmlns:p14="http://schemas.microsoft.com/office/powerpoint/2010/main" val="1616310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 name="Picture 10" descr="ibm_37-01.png"/>
          <p:cNvPicPr>
            <a:picLocks noChangeAspect="1"/>
          </p:cNvPicPr>
          <p:nvPr userDrawn="1"/>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6" name="Rectangle 6"/>
          <p:cNvSpPr>
            <a:spLocks noChangeArrowheads="1"/>
          </p:cNvSpPr>
          <p:nvPr userDrawn="1"/>
        </p:nvSpPr>
        <p:spPr bwMode="black">
          <a:xfrm>
            <a:off x="5927725" y="6578600"/>
            <a:ext cx="3054350" cy="122238"/>
          </a:xfrm>
          <a:prstGeom prst="rect">
            <a:avLst/>
          </a:prstGeom>
          <a:noFill/>
          <a:ln>
            <a:noFill/>
          </a:ln>
          <a:extLst/>
        </p:spPr>
        <p:txBody>
          <a:bodyPr lIns="0" tIns="0" rIns="0" bIns="0" anchor="ctr">
            <a:spAutoFit/>
          </a:bodyPr>
          <a:lstStyle/>
          <a:p>
            <a:pPr algn="r">
              <a:defRPr/>
            </a:pPr>
            <a:r>
              <a:rPr lang="en-US" sz="800" dirty="0"/>
              <a:t>© 2014 IBM Corporation</a:t>
            </a:r>
            <a:endParaRPr lang="en-US" dirty="0"/>
          </a:p>
        </p:txBody>
      </p:sp>
      <p:sp>
        <p:nvSpPr>
          <p:cNvPr id="7" name="Line 7"/>
          <p:cNvSpPr>
            <a:spLocks noChangeShapeType="1"/>
          </p:cNvSpPr>
          <p:nvPr userDrawn="1"/>
        </p:nvSpPr>
        <p:spPr bwMode="auto">
          <a:xfrm>
            <a:off x="457200" y="581025"/>
            <a:ext cx="8208963" cy="0"/>
          </a:xfrm>
          <a:prstGeom prst="line">
            <a:avLst/>
          </a:prstGeom>
          <a:noFill/>
          <a:ln w="9525">
            <a:solidFill>
              <a:schemeClr val="tx1"/>
            </a:solidFill>
            <a:round/>
            <a:headEnd/>
            <a:tailEnd/>
          </a:ln>
          <a:extLst/>
        </p:spPr>
        <p:txBody>
          <a:bodyPr lIns="130622" tIns="65311" rIns="130622" bIns="65311"/>
          <a:lstStyle/>
          <a:p>
            <a:pPr>
              <a:defRPr/>
            </a:pPr>
            <a:endParaRPr lang="en-US" dirty="0"/>
          </a:p>
        </p:txBody>
      </p:sp>
      <p:sp>
        <p:nvSpPr>
          <p:cNvPr id="8" name="TextBox 13"/>
          <p:cNvSpPr txBox="1"/>
          <p:nvPr userDrawn="1"/>
        </p:nvSpPr>
        <p:spPr>
          <a:xfrm>
            <a:off x="368300" y="303213"/>
            <a:ext cx="7562850" cy="276225"/>
          </a:xfrm>
          <a:prstGeom prst="rect">
            <a:avLst/>
          </a:prstGeom>
          <a:noFill/>
        </p:spPr>
        <p:txBody>
          <a:bodyPr>
            <a:spAutoFit/>
          </a:bodyPr>
          <a:lstStyle/>
          <a:p>
            <a:pPr>
              <a:defRPr/>
            </a:pPr>
            <a:r>
              <a:rPr lang="en-US" sz="1200" b="1" dirty="0">
                <a:solidFill>
                  <a:srgbClr val="16AF19"/>
                </a:solidFill>
              </a:rPr>
              <a:t>Smarter </a:t>
            </a:r>
            <a:r>
              <a:rPr lang="en-US" sz="1200" b="1" dirty="0" smtClean="0">
                <a:solidFill>
                  <a:srgbClr val="16AF19"/>
                </a:solidFill>
              </a:rPr>
              <a:t>Social </a:t>
            </a:r>
            <a:r>
              <a:rPr lang="en-US" sz="1200" b="1" dirty="0">
                <a:solidFill>
                  <a:srgbClr val="16AF19"/>
                </a:solidFill>
              </a:rPr>
              <a:t>Programs </a:t>
            </a:r>
            <a:endParaRPr lang="en-US" sz="1200" dirty="0">
              <a:solidFill>
                <a:srgbClr val="000000"/>
              </a:solidFill>
            </a:endParaRPr>
          </a:p>
        </p:txBody>
      </p:sp>
      <p:sp>
        <p:nvSpPr>
          <p:cNvPr id="13" name="Rectangle 3"/>
          <p:cNvSpPr>
            <a:spLocks noGrp="1" noChangeArrowheads="1"/>
          </p:cNvSpPr>
          <p:nvPr>
            <p:ph type="subTitle" idx="1"/>
          </p:nvPr>
        </p:nvSpPr>
        <p:spPr>
          <a:xfrm>
            <a:off x="457200" y="2008717"/>
            <a:ext cx="4787900" cy="831850"/>
          </a:xfrm>
        </p:spPr>
        <p:txBody>
          <a:bodyPr/>
          <a:lstStyle>
            <a:lvl1pPr marL="0" indent="0">
              <a:buFontTx/>
              <a:buNone/>
              <a:defRPr sz="2200" b="0">
                <a:solidFill>
                  <a:srgbClr val="5DBEFF"/>
                </a:solidFill>
              </a:defRPr>
            </a:lvl1pPr>
          </a:lstStyle>
          <a:p>
            <a:pPr lvl="0"/>
            <a:r>
              <a:rPr lang="en-US" noProof="0" dirty="0" smtClean="0"/>
              <a:t>Click to edit Master subtitle style</a:t>
            </a:r>
          </a:p>
        </p:txBody>
      </p:sp>
      <p:sp>
        <p:nvSpPr>
          <p:cNvPr id="12" name="Rectangle 2"/>
          <p:cNvSpPr>
            <a:spLocks noGrp="1" noChangeAspect="1" noChangeArrowheads="1"/>
          </p:cNvSpPr>
          <p:nvPr>
            <p:ph type="ctrTitle"/>
          </p:nvPr>
        </p:nvSpPr>
        <p:spPr>
          <a:xfrm>
            <a:off x="457201" y="1199071"/>
            <a:ext cx="6820958" cy="702753"/>
          </a:xfrm>
        </p:spPr>
        <p:txBody>
          <a:bodyPr anchor="b"/>
          <a:lstStyle>
            <a:lvl1pPr>
              <a:lnSpc>
                <a:spcPct val="95000"/>
              </a:lnSpc>
              <a:defRPr sz="3400" b="0">
                <a:solidFill>
                  <a:schemeClr val="tx1"/>
                </a:solidFill>
              </a:defRPr>
            </a:lvl1pPr>
          </a:lstStyle>
          <a:p>
            <a:pPr lvl="0"/>
            <a:r>
              <a:rPr lang="en-US" noProof="0" dirty="0" smtClean="0"/>
              <a:t>Click to edit Master 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 name="Picture 10" descr="ibm_37-01.png"/>
          <p:cNvPicPr>
            <a:picLocks noChangeAspect="1"/>
          </p:cNvPicPr>
          <p:nvPr userDrawn="1"/>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6" name="Line 7"/>
          <p:cNvSpPr>
            <a:spLocks noChangeShapeType="1"/>
          </p:cNvSpPr>
          <p:nvPr userDrawn="1"/>
        </p:nvSpPr>
        <p:spPr bwMode="auto">
          <a:xfrm>
            <a:off x="457200" y="581025"/>
            <a:ext cx="8208963" cy="0"/>
          </a:xfrm>
          <a:prstGeom prst="line">
            <a:avLst/>
          </a:prstGeom>
          <a:noFill/>
          <a:ln w="9525">
            <a:solidFill>
              <a:srgbClr val="000000"/>
            </a:solidFill>
            <a:round/>
            <a:headEnd/>
            <a:tailEnd/>
          </a:ln>
          <a:extLst/>
        </p:spPr>
        <p:txBody>
          <a:bodyPr lIns="130622" tIns="65311" rIns="130622" bIns="65311"/>
          <a:lstStyle/>
          <a:p>
            <a:pPr>
              <a:defRPr/>
            </a:pPr>
            <a:endParaRPr lang="en-US" dirty="0"/>
          </a:p>
        </p:txBody>
      </p:sp>
      <p:sp>
        <p:nvSpPr>
          <p:cNvPr id="7" name="TextBox 20"/>
          <p:cNvSpPr txBox="1">
            <a:spLocks noChangeArrowheads="1"/>
          </p:cNvSpPr>
          <p:nvPr userDrawn="1"/>
        </p:nvSpPr>
        <p:spPr bwMode="auto">
          <a:xfrm>
            <a:off x="368300" y="303213"/>
            <a:ext cx="2150613" cy="276225"/>
          </a:xfrm>
          <a:prstGeom prst="rect">
            <a:avLst/>
          </a:prstGeom>
          <a:no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
        <p:nvSpPr>
          <p:cNvPr id="8" name="Rectangle 6"/>
          <p:cNvSpPr>
            <a:spLocks noChangeArrowheads="1"/>
          </p:cNvSpPr>
          <p:nvPr userDrawn="1"/>
        </p:nvSpPr>
        <p:spPr bwMode="black">
          <a:xfrm>
            <a:off x="5927725" y="6578600"/>
            <a:ext cx="3054350" cy="122238"/>
          </a:xfrm>
          <a:prstGeom prst="rect">
            <a:avLst/>
          </a:prstGeom>
          <a:noFill/>
          <a:ln>
            <a:noFill/>
          </a:ln>
          <a:extLst/>
        </p:spPr>
        <p:txBody>
          <a:bodyPr lIns="0" tIns="0" rIns="0" bIns="0" anchor="ctr">
            <a:spAutoFit/>
          </a:bodyPr>
          <a:lstStyle/>
          <a:p>
            <a:pPr algn="r">
              <a:defRPr/>
            </a:pPr>
            <a:r>
              <a:rPr lang="en-US" sz="800" dirty="0"/>
              <a:t>© 2014 IBM Corporation</a:t>
            </a:r>
            <a:endParaRPr lang="en-US" dirty="0"/>
          </a:p>
        </p:txBody>
      </p:sp>
      <p:sp>
        <p:nvSpPr>
          <p:cNvPr id="13" name="Rectangle 2"/>
          <p:cNvSpPr>
            <a:spLocks noGrp="1" noChangeAspect="1" noChangeArrowheads="1"/>
          </p:cNvSpPr>
          <p:nvPr>
            <p:ph type="ctrTitle"/>
          </p:nvPr>
        </p:nvSpPr>
        <p:spPr bwMode="auto">
          <a:xfrm>
            <a:off x="460376" y="1421342"/>
            <a:ext cx="6820958" cy="1765300"/>
          </a:xfrm>
          <a:prstGeom prst="rect">
            <a:avLst/>
          </a:prstGeom>
          <a:noFill/>
          <a:ln w="9525">
            <a:noFill/>
            <a:miter lim="800000"/>
            <a:headEnd/>
            <a:tailEnd/>
          </a:ln>
        </p:spPr>
        <p:txBody>
          <a:bodyPr anchor="b"/>
          <a:lstStyle>
            <a:lvl1pPr>
              <a:lnSpc>
                <a:spcPct val="95000"/>
              </a:lnSpc>
              <a:defRPr sz="3400" b="0">
                <a:solidFill>
                  <a:srgbClr val="000000"/>
                </a:solidFill>
                <a:latin typeface="Arial"/>
                <a:cs typeface="Arial"/>
              </a:defRPr>
            </a:lvl1pPr>
          </a:lstStyle>
          <a:p>
            <a:pPr lvl="0"/>
            <a:r>
              <a:rPr lang="en-US" noProof="0" dirty="0" smtClean="0"/>
              <a:t>Click to edit Master title style</a:t>
            </a:r>
          </a:p>
        </p:txBody>
      </p:sp>
      <p:sp>
        <p:nvSpPr>
          <p:cNvPr id="19" name="Rectangle 3"/>
          <p:cNvSpPr>
            <a:spLocks noGrp="1" noChangeArrowheads="1"/>
          </p:cNvSpPr>
          <p:nvPr>
            <p:ph type="subTitle" idx="1"/>
          </p:nvPr>
        </p:nvSpPr>
        <p:spPr bwMode="auto">
          <a:xfrm>
            <a:off x="460375" y="3293534"/>
            <a:ext cx="4787900" cy="831850"/>
          </a:xfrm>
          <a:prstGeom prst="rect">
            <a:avLst/>
          </a:prstGeom>
          <a:noFill/>
          <a:ln w="9525">
            <a:noFill/>
            <a:miter lim="800000"/>
            <a:headEnd/>
            <a:tailEnd/>
          </a:ln>
        </p:spPr>
        <p:txBody>
          <a:bodyPr/>
          <a:lstStyle>
            <a:lvl1pPr marL="0" indent="0">
              <a:buFontTx/>
              <a:buNone/>
              <a:defRPr sz="2200" b="0">
                <a:solidFill>
                  <a:srgbClr val="000000"/>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val="2340953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03814" cy="4111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172450" cy="4495800"/>
          </a:xfrm>
          <a:prstGeom prst="rect">
            <a:avLst/>
          </a:prstGeom>
        </p:spPr>
        <p:txBody>
          <a:bodyPr/>
          <a:lstStyle>
            <a:lvl1pPr marL="171450" indent="-1714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5"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33400" y="2819400"/>
            <a:ext cx="4648200" cy="2350008"/>
          </a:xfrm>
          <a:effectLst/>
        </p:spPr>
        <p:txBody>
          <a:bodyPr/>
          <a:lstStyle>
            <a:lvl1pPr marL="0" algn="l" defTabSz="914400" rtl="0" eaLnBrk="1" latinLnBrk="0" hangingPunct="1">
              <a:lnSpc>
                <a:spcPts val="4400"/>
              </a:lnSpc>
              <a:spcBef>
                <a:spcPct val="0"/>
              </a:spcBef>
              <a:buNone/>
              <a:defRPr lang="en-US" sz="3600" b="1" kern="1200" cap="none" dirty="0" smtClean="0">
                <a:solidFill>
                  <a:schemeClr val="bg2"/>
                </a:solidFill>
                <a:effectLst/>
                <a:latin typeface="+mj-lt"/>
                <a:ea typeface="+mj-ea"/>
                <a:cs typeface="+mj-cs"/>
              </a:defRPr>
            </a:lvl1pPr>
          </a:lstStyle>
          <a:p>
            <a:r>
              <a:rPr lang="en-US" dirty="0" smtClean="0"/>
              <a:t>Click to edit Master section style</a:t>
            </a:r>
            <a:endParaRPr lang="en-US" dirty="0"/>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3487381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447675" y="1597025"/>
            <a:ext cx="3782568"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513707" y="1597026"/>
            <a:ext cx="3782568"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28721665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76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0723" y="2295648"/>
            <a:ext cx="3889818"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862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86275" y="2295648"/>
            <a:ext cx="3886200"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7"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35835412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60375" y="657225"/>
            <a:ext cx="8173900" cy="419100"/>
          </a:xfrm>
        </p:spPr>
        <p:txBody>
          <a:bodyPr/>
          <a:lstStyle/>
          <a:p>
            <a:r>
              <a:rPr lang="en-US" smtClean="0"/>
              <a:t>Click to edit Master title style</a:t>
            </a:r>
            <a:endParaRPr lang="en-US"/>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391675951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675" y="668338"/>
            <a:ext cx="8720138" cy="411162"/>
          </a:xfrm>
          <a:prstGeom prst="rect">
            <a:avLst/>
          </a:prstGeom>
        </p:spPr>
        <p:txBody>
          <a:bodyPr/>
          <a:lstStyle/>
          <a:p>
            <a:r>
              <a:rPr lang="en-US" dirty="0" smtClean="0"/>
              <a:t>Click to edit Master title style</a:t>
            </a:r>
            <a:endParaRPr lang="en-US" dirty="0"/>
          </a:p>
        </p:txBody>
      </p:sp>
      <p:sp>
        <p:nvSpPr>
          <p:cNvPr id="3" name="Rectangle 2"/>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4"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10063245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0375" y="714375"/>
            <a:ext cx="8173900" cy="419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0375" y="1822450"/>
            <a:ext cx="8285162" cy="4497388"/>
          </a:xfrm>
          <a:prstGeom prst="rect">
            <a:avLst/>
          </a:prstGeom>
          <a:noFill/>
          <a:ln w="9525">
            <a:noFill/>
            <a:miter lim="800000"/>
            <a:headEnd/>
            <a:tailEnd/>
          </a:ln>
        </p:spPr>
        <p:txBody>
          <a:bodyPr vert="horz" wrap="square" lIns="0"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2" name="Line 7"/>
          <p:cNvSpPr>
            <a:spLocks noChangeShapeType="1"/>
          </p:cNvSpPr>
          <p:nvPr/>
        </p:nvSpPr>
        <p:spPr bwMode="auto">
          <a:xfrm>
            <a:off x="457200" y="581025"/>
            <a:ext cx="8208963" cy="0"/>
          </a:xfrm>
          <a:prstGeom prst="line">
            <a:avLst/>
          </a:prstGeom>
          <a:noFill/>
          <a:ln w="9525">
            <a:solidFill>
              <a:schemeClr val="bg2">
                <a:lumMod val="50000"/>
              </a:schemeClr>
            </a:solidFill>
            <a:round/>
            <a:headEnd/>
            <a:tailEnd/>
          </a:ln>
          <a:extLst/>
        </p:spPr>
        <p:txBody>
          <a:bodyPr lIns="130622" tIns="65311" rIns="130622" bIns="65311"/>
          <a:lstStyle/>
          <a:p>
            <a:pPr>
              <a:defRPr/>
            </a:pPr>
            <a:endParaRPr lang="en-US" dirty="0"/>
          </a:p>
        </p:txBody>
      </p:sp>
      <p:sp>
        <p:nvSpPr>
          <p:cNvPr id="13" name="Rectangle 6"/>
          <p:cNvSpPr>
            <a:spLocks noChangeArrowheads="1"/>
          </p:cNvSpPr>
          <p:nvPr/>
        </p:nvSpPr>
        <p:spPr bwMode="black">
          <a:xfrm>
            <a:off x="366713" y="6496050"/>
            <a:ext cx="3054350" cy="214313"/>
          </a:xfrm>
          <a:prstGeom prst="rect">
            <a:avLst/>
          </a:prstGeom>
          <a:noFill/>
          <a:ln>
            <a:noFill/>
          </a:ln>
          <a:extLst/>
        </p:spPr>
        <p:txBody>
          <a:bodyPr lIns="92065" tIns="46033" rIns="92065" bIns="46033">
            <a:spAutoFit/>
          </a:bodyPr>
          <a:lstStyle/>
          <a:p>
            <a:pPr defTabSz="639763">
              <a:defRPr/>
            </a:pPr>
            <a:r>
              <a:rPr lang="en-US" sz="800" dirty="0">
                <a:solidFill>
                  <a:srgbClr val="000000"/>
                </a:solidFill>
                <a:ea typeface="MS PGothic" charset="0"/>
                <a:cs typeface="MS PGothic" charset="0"/>
              </a:rPr>
              <a:t>© 2014 IBM Corporation</a:t>
            </a:r>
          </a:p>
        </p:txBody>
      </p:sp>
      <p:sp>
        <p:nvSpPr>
          <p:cNvPr id="14" name="Text Box 40"/>
          <p:cNvSpPr txBox="1">
            <a:spLocks noChangeArrowheads="1"/>
          </p:cNvSpPr>
          <p:nvPr/>
        </p:nvSpPr>
        <p:spPr bwMode="auto">
          <a:xfrm>
            <a:off x="8540750" y="6553200"/>
            <a:ext cx="409575" cy="122238"/>
          </a:xfrm>
          <a:prstGeom prst="rect">
            <a:avLst/>
          </a:prstGeom>
          <a:noFill/>
          <a:ln>
            <a:noFill/>
          </a:ln>
          <a:effectLst/>
          <a:extLst/>
        </p:spPr>
        <p:txBody>
          <a:bodyPr lIns="0" tIns="0" rIns="0" bIns="0">
            <a:spAutoFit/>
          </a:bodyPr>
          <a:lstStyle>
            <a:lvl1pPr>
              <a:defRPr>
                <a:solidFill>
                  <a:schemeClr val="tx1"/>
                </a:solidFill>
                <a:latin typeface="Arial" charset="0"/>
                <a:ea typeface="ＭＳ Ｐゴシック" charset="0"/>
              </a:defRPr>
            </a:lvl1pPr>
            <a:lvl2pPr marL="320675">
              <a:defRPr>
                <a:solidFill>
                  <a:schemeClr val="tx1"/>
                </a:solidFill>
                <a:latin typeface="Arial" charset="0"/>
                <a:ea typeface="ＭＳ Ｐゴシック" charset="0"/>
              </a:defRPr>
            </a:lvl2pPr>
            <a:lvl3pPr marL="639763">
              <a:defRPr>
                <a:solidFill>
                  <a:schemeClr val="tx1"/>
                </a:solidFill>
                <a:latin typeface="Arial" charset="0"/>
                <a:ea typeface="ＭＳ Ｐゴシック" charset="0"/>
              </a:defRPr>
            </a:lvl3pPr>
            <a:lvl4pPr marL="960438">
              <a:defRPr>
                <a:solidFill>
                  <a:schemeClr val="tx1"/>
                </a:solidFill>
                <a:latin typeface="Arial" charset="0"/>
                <a:ea typeface="ＭＳ Ｐゴシック" charset="0"/>
              </a:defRPr>
            </a:lvl4pPr>
            <a:lvl5pPr marL="1279525">
              <a:defRPr>
                <a:solidFill>
                  <a:schemeClr val="tx1"/>
                </a:solidFill>
                <a:latin typeface="Arial" charset="0"/>
                <a:ea typeface="ＭＳ Ｐゴシック" charset="0"/>
              </a:defRPr>
            </a:lvl5pPr>
            <a:lvl6pPr marL="1736725" fontAlgn="base">
              <a:spcBef>
                <a:spcPct val="0"/>
              </a:spcBef>
              <a:spcAft>
                <a:spcPct val="0"/>
              </a:spcAft>
              <a:defRPr>
                <a:solidFill>
                  <a:schemeClr val="tx1"/>
                </a:solidFill>
                <a:latin typeface="Arial" charset="0"/>
                <a:ea typeface="ＭＳ Ｐゴシック" charset="0"/>
              </a:defRPr>
            </a:lvl6pPr>
            <a:lvl7pPr marL="2193925" fontAlgn="base">
              <a:spcBef>
                <a:spcPct val="0"/>
              </a:spcBef>
              <a:spcAft>
                <a:spcPct val="0"/>
              </a:spcAft>
              <a:defRPr>
                <a:solidFill>
                  <a:schemeClr val="tx1"/>
                </a:solidFill>
                <a:latin typeface="Arial" charset="0"/>
                <a:ea typeface="ＭＳ Ｐゴシック" charset="0"/>
              </a:defRPr>
            </a:lvl7pPr>
            <a:lvl8pPr marL="2651125" fontAlgn="base">
              <a:spcBef>
                <a:spcPct val="0"/>
              </a:spcBef>
              <a:spcAft>
                <a:spcPct val="0"/>
              </a:spcAft>
              <a:defRPr>
                <a:solidFill>
                  <a:schemeClr val="tx1"/>
                </a:solidFill>
                <a:latin typeface="Arial" charset="0"/>
                <a:ea typeface="ＭＳ Ｐゴシック" charset="0"/>
              </a:defRPr>
            </a:lvl8pPr>
            <a:lvl9pPr marL="3108325" fontAlgn="base">
              <a:spcBef>
                <a:spcPct val="0"/>
              </a:spcBef>
              <a:spcAft>
                <a:spcPct val="0"/>
              </a:spcAft>
              <a:defRPr>
                <a:solidFill>
                  <a:schemeClr val="tx1"/>
                </a:solidFill>
                <a:latin typeface="Arial" charset="0"/>
                <a:ea typeface="ＭＳ Ｐゴシック" charset="0"/>
              </a:defRPr>
            </a:lvl9pPr>
          </a:lstStyle>
          <a:p>
            <a:pPr>
              <a:spcBef>
                <a:spcPct val="50000"/>
              </a:spcBef>
              <a:defRPr/>
            </a:pPr>
            <a:fld id="{F5DC53A1-ABB6-4786-B2F5-DAE26A3C7563}" type="slidenum">
              <a:rPr lang="en-US" sz="800" smtClean="0">
                <a:solidFill>
                  <a:srgbClr val="000000"/>
                </a:solidFill>
                <a:cs typeface="+mn-cs"/>
              </a:rPr>
              <a:pPr>
                <a:spcBef>
                  <a:spcPct val="50000"/>
                </a:spcBef>
                <a:defRPr/>
              </a:pPr>
              <a:t>‹#›</a:t>
            </a:fld>
            <a:endParaRPr lang="en-US" sz="800" dirty="0" smtClean="0">
              <a:solidFill>
                <a:srgbClr val="000000"/>
              </a:solidFill>
              <a:cs typeface="+mn-cs"/>
            </a:endParaRPr>
          </a:p>
        </p:txBody>
      </p:sp>
      <p:pic>
        <p:nvPicPr>
          <p:cNvPr id="1031" name="Picture 2"/>
          <p:cNvPicPr>
            <a:picLocks noChangeAspect="1"/>
          </p:cNvPicPr>
          <p:nvPr/>
        </p:nvPicPr>
        <p:blipFill>
          <a:blip r:embed="rId12"/>
          <a:srcRect/>
          <a:stretch>
            <a:fillRect/>
          </a:stretch>
        </p:blipFill>
        <p:spPr bwMode="auto">
          <a:xfrm>
            <a:off x="8102600" y="290513"/>
            <a:ext cx="563563" cy="211137"/>
          </a:xfrm>
          <a:prstGeom prst="rect">
            <a:avLst/>
          </a:prstGeom>
          <a:noFill/>
          <a:ln w="9525">
            <a:noFill/>
            <a:miter lim="800000"/>
            <a:headEnd/>
            <a:tailEnd/>
          </a:ln>
        </p:spPr>
      </p:pic>
      <p:sp>
        <p:nvSpPr>
          <p:cNvPr id="16" name="TextBox 15"/>
          <p:cNvSpPr txBox="1"/>
          <p:nvPr/>
        </p:nvSpPr>
        <p:spPr>
          <a:xfrm>
            <a:off x="368300" y="303213"/>
            <a:ext cx="7562850" cy="276225"/>
          </a:xfrm>
          <a:prstGeom prst="rect">
            <a:avLst/>
          </a:prstGeom>
          <a:noFill/>
        </p:spPr>
        <p:txBody>
          <a:bodyPr>
            <a:spAutoFit/>
          </a:bodyPr>
          <a:lstStyle/>
          <a:p>
            <a:pPr>
              <a:defRPr/>
            </a:pPr>
            <a:r>
              <a:rPr lang="en-US" sz="1200" b="1" dirty="0">
                <a:solidFill>
                  <a:srgbClr val="16AF19"/>
                </a:solidFill>
              </a:rPr>
              <a:t>Smarter Care and Social Programs </a:t>
            </a:r>
            <a:r>
              <a:rPr lang="en-US" sz="1200" dirty="0">
                <a:solidFill>
                  <a:srgbClr val="000000"/>
                </a:solidFill>
              </a:rPr>
              <a:t>Care Analytics</a:t>
            </a:r>
          </a:p>
        </p:txBody>
      </p:sp>
      <p:sp>
        <p:nvSpPr>
          <p:cNvPr id="9" name="Rectangle 8"/>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049" r:id="rId1"/>
    <p:sldLayoutId id="2147484048" r:id="rId2"/>
    <p:sldLayoutId id="2147484053" r:id="rId3"/>
    <p:sldLayoutId id="2147484054" r:id="rId4"/>
    <p:sldLayoutId id="2147484055" r:id="rId5"/>
    <p:sldLayoutId id="2147484056" r:id="rId6"/>
    <p:sldLayoutId id="2147484050" r:id="rId7"/>
    <p:sldLayoutId id="2147484047" r:id="rId8"/>
    <p:sldLayoutId id="2147484052" r:id="rId9"/>
    <p:sldLayoutId id="2147484057"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cs typeface="Arial" pitchFamily="34" charset="0"/>
        </a:defRPr>
      </a:lvl2pPr>
      <a:lvl3pPr algn="l" rtl="0" eaLnBrk="0" fontAlgn="base" hangingPunct="0">
        <a:spcBef>
          <a:spcPct val="0"/>
        </a:spcBef>
        <a:spcAft>
          <a:spcPct val="0"/>
        </a:spcAft>
        <a:defRPr sz="2000">
          <a:solidFill>
            <a:schemeClr val="tx1"/>
          </a:solidFill>
          <a:latin typeface="Arial" pitchFamily="34" charset="0"/>
          <a:cs typeface="Arial" pitchFamily="34" charset="0"/>
        </a:defRPr>
      </a:lvl3pPr>
      <a:lvl4pPr algn="l" rtl="0" eaLnBrk="0" fontAlgn="base" hangingPunct="0">
        <a:spcBef>
          <a:spcPct val="0"/>
        </a:spcBef>
        <a:spcAft>
          <a:spcPct val="0"/>
        </a:spcAft>
        <a:defRPr sz="2000">
          <a:solidFill>
            <a:schemeClr val="tx1"/>
          </a:solidFill>
          <a:latin typeface="Arial" pitchFamily="34" charset="0"/>
          <a:cs typeface="Arial" pitchFamily="34" charset="0"/>
        </a:defRPr>
      </a:lvl4pPr>
      <a:lvl5pPr algn="l" rtl="0" eaLnBrk="0" fontAlgn="base" hangingPunct="0">
        <a:spcBef>
          <a:spcPct val="0"/>
        </a:spcBef>
        <a:spcAft>
          <a:spcPct val="0"/>
        </a:spcAft>
        <a:defRPr sz="2000">
          <a:solidFill>
            <a:schemeClr val="tx1"/>
          </a:solidFill>
          <a:latin typeface="Arial" pitchFamily="34" charset="0"/>
          <a:cs typeface="Arial" pitchFamily="34" charset="0"/>
        </a:defRPr>
      </a:lvl5pPr>
      <a:lvl6pPr marL="457200" algn="l" rtl="0" fontAlgn="base">
        <a:spcBef>
          <a:spcPct val="0"/>
        </a:spcBef>
        <a:spcAft>
          <a:spcPct val="0"/>
        </a:spcAft>
        <a:defRPr sz="2400">
          <a:solidFill>
            <a:srgbClr val="1A66A0"/>
          </a:solidFill>
          <a:latin typeface="Arial" pitchFamily="34" charset="0"/>
          <a:cs typeface="Arial" pitchFamily="34" charset="0"/>
        </a:defRPr>
      </a:lvl6pPr>
      <a:lvl7pPr marL="914400" algn="l" rtl="0" fontAlgn="base">
        <a:spcBef>
          <a:spcPct val="0"/>
        </a:spcBef>
        <a:spcAft>
          <a:spcPct val="0"/>
        </a:spcAft>
        <a:defRPr sz="2400">
          <a:solidFill>
            <a:srgbClr val="1A66A0"/>
          </a:solidFill>
          <a:latin typeface="Arial" pitchFamily="34" charset="0"/>
          <a:cs typeface="Arial" pitchFamily="34" charset="0"/>
        </a:defRPr>
      </a:lvl7pPr>
      <a:lvl8pPr marL="1371600" algn="l" rtl="0" fontAlgn="base">
        <a:spcBef>
          <a:spcPct val="0"/>
        </a:spcBef>
        <a:spcAft>
          <a:spcPct val="0"/>
        </a:spcAft>
        <a:defRPr sz="2400">
          <a:solidFill>
            <a:srgbClr val="1A66A0"/>
          </a:solidFill>
          <a:latin typeface="Arial" pitchFamily="34" charset="0"/>
          <a:cs typeface="Arial" pitchFamily="34" charset="0"/>
        </a:defRPr>
      </a:lvl8pPr>
      <a:lvl9pPr marL="1828800" algn="l" rtl="0" fontAlgn="base">
        <a:spcBef>
          <a:spcPct val="0"/>
        </a:spcBef>
        <a:spcAft>
          <a:spcPct val="0"/>
        </a:spcAft>
        <a:defRPr sz="2400">
          <a:solidFill>
            <a:srgbClr val="1A66A0"/>
          </a:solidFill>
          <a:latin typeface="Arial" pitchFamily="34" charset="0"/>
          <a:cs typeface="Arial" pitchFamily="34" charset="0"/>
        </a:defRPr>
      </a:lvl9pPr>
    </p:titleStyle>
    <p:bodyStyle>
      <a:lvl1pPr marL="171450" indent="-171450" algn="l" rtl="0" eaLnBrk="0" fontAlgn="base" hangingPunct="0">
        <a:spcBef>
          <a:spcPct val="20000"/>
        </a:spcBef>
        <a:spcAft>
          <a:spcPct val="0"/>
        </a:spcAft>
        <a:buClr>
          <a:schemeClr val="tx1"/>
        </a:buClr>
        <a:buFont typeface="Arial" charset="0"/>
        <a:buChar char="•"/>
        <a:defRPr sz="2000">
          <a:solidFill>
            <a:schemeClr val="tx1"/>
          </a:solidFill>
          <a:latin typeface="+mn-lt"/>
          <a:ea typeface="+mn-ea"/>
          <a:cs typeface="+mn-cs"/>
        </a:defRPr>
      </a:lvl1pPr>
      <a:lvl2pPr marL="457200" indent="-171450" algn="l" rtl="0" eaLnBrk="0" fontAlgn="base" hangingPunct="0">
        <a:spcBef>
          <a:spcPct val="20000"/>
        </a:spcBef>
        <a:spcAft>
          <a:spcPct val="0"/>
        </a:spcAft>
        <a:buClr>
          <a:schemeClr val="tx1"/>
        </a:buClr>
        <a:buFont typeface="Arial" charset="0"/>
        <a:buChar char="–"/>
        <a:defRPr>
          <a:solidFill>
            <a:schemeClr val="tx1"/>
          </a:solidFill>
          <a:latin typeface="+mn-lt"/>
          <a:cs typeface="+mn-cs"/>
        </a:defRPr>
      </a:lvl2pPr>
      <a:lvl3pPr marL="685800" indent="-114300" algn="l" rtl="0" eaLnBrk="0" fontAlgn="base" hangingPunct="0">
        <a:spcBef>
          <a:spcPct val="20000"/>
        </a:spcBef>
        <a:spcAft>
          <a:spcPct val="0"/>
        </a:spcAft>
        <a:buClr>
          <a:schemeClr val="tx1"/>
        </a:buClr>
        <a:buChar char="•"/>
        <a:defRPr sz="1600">
          <a:solidFill>
            <a:schemeClr val="tx1"/>
          </a:solidFill>
          <a:latin typeface="+mn-lt"/>
          <a:cs typeface="+mn-cs"/>
        </a:defRPr>
      </a:lvl3pPr>
      <a:lvl4pPr marL="971550" indent="-171450" algn="l" rtl="0" eaLnBrk="0" fontAlgn="base" hangingPunct="0">
        <a:spcBef>
          <a:spcPct val="20000"/>
        </a:spcBef>
        <a:spcAft>
          <a:spcPct val="0"/>
        </a:spcAft>
        <a:buClr>
          <a:schemeClr val="tx1"/>
        </a:buClr>
        <a:buChar char="–"/>
        <a:defRPr sz="1600">
          <a:solidFill>
            <a:schemeClr val="tx1"/>
          </a:solidFill>
          <a:latin typeface="+mn-lt"/>
          <a:cs typeface="+mn-cs"/>
        </a:defRPr>
      </a:lvl4pPr>
      <a:lvl5pPr marL="1257300" indent="-171450" algn="l" rtl="0" eaLnBrk="0" fontAlgn="base" hangingPunct="0">
        <a:spcBef>
          <a:spcPct val="20000"/>
        </a:spcBef>
        <a:spcAft>
          <a:spcPct val="0"/>
        </a:spcAft>
        <a:buClr>
          <a:schemeClr val="tx1"/>
        </a:buClr>
        <a:buChar char="»"/>
        <a:defRPr sz="1600">
          <a:solidFill>
            <a:schemeClr val="tx1"/>
          </a:solidFill>
          <a:latin typeface="+mn-lt"/>
          <a:cs typeface="+mn-cs"/>
        </a:defRPr>
      </a:lvl5pPr>
      <a:lvl6pPr marL="1714500" indent="-171450" algn="l" rtl="0" fontAlgn="base">
        <a:spcBef>
          <a:spcPct val="20000"/>
        </a:spcBef>
        <a:spcAft>
          <a:spcPct val="0"/>
        </a:spcAft>
        <a:buClr>
          <a:schemeClr val="tx1"/>
        </a:buClr>
        <a:buChar char="»"/>
        <a:defRPr sz="1600">
          <a:solidFill>
            <a:schemeClr val="tx1"/>
          </a:solidFill>
          <a:latin typeface="+mn-lt"/>
          <a:cs typeface="+mn-cs"/>
        </a:defRPr>
      </a:lvl6pPr>
      <a:lvl7pPr marL="2171700" indent="-171450" algn="l" rtl="0" fontAlgn="base">
        <a:spcBef>
          <a:spcPct val="20000"/>
        </a:spcBef>
        <a:spcAft>
          <a:spcPct val="0"/>
        </a:spcAft>
        <a:buClr>
          <a:schemeClr val="tx1"/>
        </a:buClr>
        <a:buChar char="»"/>
        <a:defRPr sz="1600">
          <a:solidFill>
            <a:schemeClr val="tx1"/>
          </a:solidFill>
          <a:latin typeface="+mn-lt"/>
          <a:cs typeface="+mn-cs"/>
        </a:defRPr>
      </a:lvl7pPr>
      <a:lvl8pPr marL="2628900" indent="-171450" algn="l" rtl="0" fontAlgn="base">
        <a:spcBef>
          <a:spcPct val="20000"/>
        </a:spcBef>
        <a:spcAft>
          <a:spcPct val="0"/>
        </a:spcAft>
        <a:buClr>
          <a:schemeClr val="tx1"/>
        </a:buClr>
        <a:buChar char="»"/>
        <a:defRPr sz="1600">
          <a:solidFill>
            <a:schemeClr val="tx1"/>
          </a:solidFill>
          <a:latin typeface="+mn-lt"/>
          <a:cs typeface="+mn-cs"/>
        </a:defRPr>
      </a:lvl8pPr>
      <a:lvl9pPr marL="3086100" indent="-171450" algn="l" rtl="0" fontAlgn="base">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hyperlink" Target="http://www.linkedin.com/pub/dr-hector-upegui-md" TargetMode="External"/><Relationship Id="rId5" Type="http://schemas.openxmlformats.org/officeDocument/2006/relationships/hyperlink" Target="mailto:hector.upegui@de.ibm.com" TargetMode="External"/><Relationship Id="rId4" Type="http://schemas.openxmlformats.org/officeDocument/2006/relationships/hyperlink" Target="http://www-03.ibm.com/software/products/en/disability-management"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ibm.com/legal/copytrad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112845"/>
            <a:ext cx="4787900" cy="831850"/>
          </a:xfrm>
        </p:spPr>
        <p:txBody>
          <a:bodyPr/>
          <a:lstStyle/>
          <a:p>
            <a:r>
              <a:rPr lang="en-US" dirty="0" smtClean="0"/>
              <a:t>April 14, 2015</a:t>
            </a:r>
          </a:p>
          <a:p>
            <a:r>
              <a:rPr lang="en-US" dirty="0" smtClean="0"/>
              <a:t>Dr</a:t>
            </a:r>
            <a:r>
              <a:rPr lang="en-US" dirty="0"/>
              <a:t>. Hector </a:t>
            </a:r>
            <a:r>
              <a:rPr lang="en-US" dirty="0" err="1"/>
              <a:t>Upegui</a:t>
            </a:r>
            <a:r>
              <a:rPr lang="en-US" dirty="0"/>
              <a:t>, </a:t>
            </a:r>
            <a:r>
              <a:rPr lang="en-US" dirty="0" smtClean="0"/>
              <a:t>MD</a:t>
            </a:r>
            <a:endParaRPr lang="en-US" dirty="0"/>
          </a:p>
        </p:txBody>
      </p:sp>
      <p:sp>
        <p:nvSpPr>
          <p:cNvPr id="16385" name="Rectangle 18"/>
          <p:cNvSpPr>
            <a:spLocks noGrp="1" noChangeArrowheads="1"/>
          </p:cNvSpPr>
          <p:nvPr>
            <p:ph type="ctrTitle"/>
          </p:nvPr>
        </p:nvSpPr>
        <p:spPr>
          <a:xfrm>
            <a:off x="457201" y="967155"/>
            <a:ext cx="6559061" cy="2038798"/>
          </a:xfrm>
        </p:spPr>
        <p:txBody>
          <a:bodyPr/>
          <a:lstStyle/>
          <a:p>
            <a:r>
              <a:rPr lang="en-US" sz="4000" dirty="0" smtClean="0"/>
              <a:t>IBM Cúram Solution for Disability Management</a:t>
            </a:r>
            <a:br>
              <a:rPr lang="en-US" sz="4000" dirty="0" smtClean="0"/>
            </a:br>
            <a:endParaRPr lang="en-US" sz="4000" dirty="0" smtClean="0"/>
          </a:p>
        </p:txBody>
      </p:sp>
      <p:sp>
        <p:nvSpPr>
          <p:cNvPr id="16386" name="BainBulletsConfiguration" hidden="1"/>
          <p:cNvSpPr txBox="1">
            <a:spLocks noChangeArrowheads="1"/>
          </p:cNvSpPr>
          <p:nvPr/>
        </p:nvSpPr>
        <p:spPr bwMode="auto">
          <a:xfrm>
            <a:off x="12700" y="12700"/>
            <a:ext cx="8890000" cy="107950"/>
          </a:xfrm>
          <a:prstGeom prst="rect">
            <a:avLst/>
          </a:prstGeom>
          <a:noFill/>
          <a:ln w="9525">
            <a:noFill/>
            <a:miter lim="800000"/>
            <a:headEnd/>
            <a:tailEnd/>
          </a:ln>
        </p:spPr>
        <p:txBody>
          <a:bodyPr>
            <a:spAutoFit/>
          </a:bodyPr>
          <a:lstStyle/>
          <a:p>
            <a:pPr algn="ctr"/>
            <a:endParaRPr lang="en-US" sz="100">
              <a:solidFill>
                <a:srgbClr val="FFFFFF"/>
              </a:solidFill>
            </a:endParaRPr>
          </a:p>
        </p:txBody>
      </p:sp>
    </p:spTree>
    <p:extLst>
      <p:ext uri="{BB962C8B-B14F-4D97-AF65-F5344CB8AC3E}">
        <p14:creationId xmlns:p14="http://schemas.microsoft.com/office/powerpoint/2010/main" val="189236664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87594" y="594186"/>
            <a:ext cx="8580438" cy="872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a:lnSpc>
                <a:spcPts val="2000"/>
              </a:lnSpc>
              <a:buNone/>
            </a:pPr>
            <a:r>
              <a:rPr lang="en-US" sz="2000" dirty="0">
                <a:solidFill>
                  <a:schemeClr val="tx1"/>
                </a:solidFill>
              </a:rPr>
              <a:t>A </a:t>
            </a:r>
            <a:r>
              <a:rPr lang="en-US" sz="2000" dirty="0" smtClean="0">
                <a:solidFill>
                  <a:schemeClr val="tx1"/>
                </a:solidFill>
              </a:rPr>
              <a:t>government </a:t>
            </a:r>
            <a:r>
              <a:rPr lang="en-US" sz="2000" dirty="0">
                <a:solidFill>
                  <a:schemeClr val="tx1"/>
                </a:solidFill>
              </a:rPr>
              <a:t>agency in </a:t>
            </a:r>
            <a:r>
              <a:rPr lang="en-US" sz="2000" dirty="0" smtClean="0">
                <a:solidFill>
                  <a:schemeClr val="tx1"/>
                </a:solidFill>
              </a:rPr>
              <a:t>Asia-Pacific implements Cúram software to improve </a:t>
            </a:r>
            <a:r>
              <a:rPr lang="en-US" sz="2000" dirty="0">
                <a:solidFill>
                  <a:schemeClr val="tx1"/>
                </a:solidFill>
              </a:rPr>
              <a:t>information and reporting systems </a:t>
            </a:r>
            <a:r>
              <a:rPr lang="en-US" sz="2000" dirty="0" smtClean="0">
                <a:solidFill>
                  <a:schemeClr val="tx1"/>
                </a:solidFill>
              </a:rPr>
              <a:t>and deliver higher quality </a:t>
            </a:r>
            <a:r>
              <a:rPr lang="en-US" sz="2000" dirty="0">
                <a:solidFill>
                  <a:schemeClr val="tx1"/>
                </a:solidFill>
              </a:rPr>
              <a:t>services for </a:t>
            </a:r>
            <a:r>
              <a:rPr lang="en-US" sz="2000" dirty="0" smtClean="0">
                <a:solidFill>
                  <a:schemeClr val="tx1"/>
                </a:solidFill>
              </a:rPr>
              <a:t>individuals with disabilities </a:t>
            </a:r>
            <a:endParaRPr lang="en-US" sz="2000" dirty="0">
              <a:solidFill>
                <a:schemeClr val="tx1"/>
              </a:solidFill>
            </a:endParaRPr>
          </a:p>
        </p:txBody>
      </p:sp>
      <p:sp>
        <p:nvSpPr>
          <p:cNvPr id="6148" name="Line 3"/>
          <p:cNvSpPr>
            <a:spLocks noChangeShapeType="1"/>
          </p:cNvSpPr>
          <p:nvPr/>
        </p:nvSpPr>
        <p:spPr bwMode="auto">
          <a:xfrm flipV="1">
            <a:off x="371475" y="1481266"/>
            <a:ext cx="3057526" cy="336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1" name="Text Box 7"/>
          <p:cNvSpPr txBox="1">
            <a:spLocks noChangeArrowheads="1"/>
          </p:cNvSpPr>
          <p:nvPr/>
        </p:nvSpPr>
        <p:spPr bwMode="auto">
          <a:xfrm>
            <a:off x="6159500" y="522288"/>
            <a:ext cx="1841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cs typeface="Arial Unicode MS" panose="020B0604020202020204" pitchFamily="34" charset="-128"/>
            </a:endParaRPr>
          </a:p>
        </p:txBody>
      </p:sp>
      <p:sp>
        <p:nvSpPr>
          <p:cNvPr id="6154" name="Text Box 16"/>
          <p:cNvSpPr txBox="1">
            <a:spLocks noChangeArrowheads="1"/>
          </p:cNvSpPr>
          <p:nvPr/>
        </p:nvSpPr>
        <p:spPr bwMode="auto">
          <a:xfrm>
            <a:off x="223838" y="5192272"/>
            <a:ext cx="22860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None/>
            </a:pPr>
            <a:r>
              <a:rPr lang="en-US" altLang="en-US" sz="1400" b="1" dirty="0">
                <a:solidFill>
                  <a:srgbClr val="1562AE"/>
                </a:solidFill>
                <a:latin typeface="+mn-lt"/>
                <a:cs typeface="+mn-cs"/>
              </a:rPr>
              <a:t>Solution </a:t>
            </a:r>
            <a:r>
              <a:rPr lang="en-US" altLang="en-US" sz="1400" b="1" dirty="0" smtClean="0">
                <a:solidFill>
                  <a:srgbClr val="1562AE"/>
                </a:solidFill>
                <a:latin typeface="+mn-lt"/>
                <a:cs typeface="+mn-cs"/>
              </a:rPr>
              <a:t>components</a:t>
            </a:r>
            <a:endParaRPr lang="en-US" altLang="en-US" sz="1400" b="1" dirty="0">
              <a:solidFill>
                <a:srgbClr val="1562AE"/>
              </a:solidFill>
              <a:latin typeface="+mn-lt"/>
              <a:cs typeface="+mn-cs"/>
            </a:endParaRPr>
          </a:p>
        </p:txBody>
      </p:sp>
      <p:sp>
        <p:nvSpPr>
          <p:cNvPr id="6156" name="Rectangle 2"/>
          <p:cNvSpPr>
            <a:spLocks noChangeArrowheads="1"/>
          </p:cNvSpPr>
          <p:nvPr/>
        </p:nvSpPr>
        <p:spPr bwMode="auto">
          <a:xfrm>
            <a:off x="285444" y="5432959"/>
            <a:ext cx="2926761"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000000"/>
              </a:buClr>
              <a:buSzPct val="100000"/>
              <a:buFont typeface="Times New Roman" panose="02020603050405020304" pitchFamily="18" charset="0"/>
              <a:buChar char="•"/>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defRPr sz="2800">
                <a:solidFill>
                  <a:srgbClr val="5F5D5E"/>
                </a:solidFill>
                <a:latin typeface="Arial" panose="020B0604020202020204" pitchFamily="34" charset="0"/>
                <a:cs typeface="Arial Unicode MS" panose="020B0604020202020204" pitchFamily="34" charset="-128"/>
              </a:defRPr>
            </a:lvl2pPr>
            <a:lvl3pPr marL="358775" indent="-88900">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4pPr>
            <a:lvl5pPr marL="450850" indent="-88900">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5pPr>
            <a:lvl6pPr marL="9080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6pPr>
            <a:lvl7pPr marL="13652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7pPr>
            <a:lvl8pPr marL="18224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8pPr>
            <a:lvl9pPr marL="22796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9pPr>
          </a:lstStyle>
          <a:p>
            <a:pPr marL="171450" indent="-171450" eaLnBrk="1" hangingPunct="1">
              <a:lnSpc>
                <a:spcPts val="1400"/>
              </a:lnSpc>
              <a:spcBef>
                <a:spcPct val="0"/>
              </a:spcBef>
              <a:buClr>
                <a:schemeClr val="accent6"/>
              </a:buClr>
              <a:buSzPct val="125000"/>
            </a:pPr>
            <a:r>
              <a:rPr lang="en-US" sz="1200" dirty="0" smtClean="0">
                <a:solidFill>
                  <a:schemeClr val="tx1"/>
                </a:solidFill>
              </a:rPr>
              <a:t>IBM Cúram Social Program Management Platform</a:t>
            </a:r>
          </a:p>
          <a:p>
            <a:pPr marL="171450" indent="-171450" eaLnBrk="1" hangingPunct="1">
              <a:lnSpc>
                <a:spcPts val="1400"/>
              </a:lnSpc>
              <a:spcBef>
                <a:spcPct val="0"/>
              </a:spcBef>
              <a:buClr>
                <a:schemeClr val="accent6"/>
              </a:buClr>
              <a:buSzPct val="125000"/>
            </a:pPr>
            <a:r>
              <a:rPr lang="en-US" sz="1200" dirty="0" smtClean="0">
                <a:solidFill>
                  <a:schemeClr val="tx1"/>
                </a:solidFill>
              </a:rPr>
              <a:t>IBM Cúram </a:t>
            </a:r>
            <a:r>
              <a:rPr lang="en-US" sz="1200" dirty="0">
                <a:solidFill>
                  <a:schemeClr val="tx1"/>
                </a:solidFill>
              </a:rPr>
              <a:t>Financial </a:t>
            </a:r>
            <a:r>
              <a:rPr lang="en-US" sz="1200" dirty="0" smtClean="0">
                <a:solidFill>
                  <a:schemeClr val="tx1"/>
                </a:solidFill>
              </a:rPr>
              <a:t>Management </a:t>
            </a:r>
          </a:p>
          <a:p>
            <a:pPr marL="171450" indent="-171450" eaLnBrk="1" hangingPunct="1">
              <a:lnSpc>
                <a:spcPts val="1400"/>
              </a:lnSpc>
              <a:spcBef>
                <a:spcPct val="0"/>
              </a:spcBef>
              <a:buClr>
                <a:schemeClr val="accent6"/>
              </a:buClr>
              <a:buSzPct val="125000"/>
            </a:pPr>
            <a:r>
              <a:rPr lang="en-US" sz="1200" dirty="0" smtClean="0">
                <a:solidFill>
                  <a:schemeClr val="tx1"/>
                </a:solidFill>
              </a:rPr>
              <a:t>IBM Cúram </a:t>
            </a:r>
            <a:r>
              <a:rPr lang="en-US" sz="1200" dirty="0">
                <a:solidFill>
                  <a:schemeClr val="tx1"/>
                </a:solidFill>
              </a:rPr>
              <a:t>Provider </a:t>
            </a:r>
            <a:r>
              <a:rPr lang="en-US" sz="1200" dirty="0" smtClean="0">
                <a:solidFill>
                  <a:schemeClr val="tx1"/>
                </a:solidFill>
              </a:rPr>
              <a:t>Management</a:t>
            </a:r>
            <a:r>
              <a:rPr lang="en-US" sz="1200" dirty="0">
                <a:solidFill>
                  <a:schemeClr val="tx1"/>
                </a:solidFill>
              </a:rPr>
              <a:t> </a:t>
            </a:r>
            <a:endParaRPr lang="en-US" altLang="en-US" sz="1200" dirty="0">
              <a:solidFill>
                <a:schemeClr val="tx1"/>
              </a:solidFill>
            </a:endParaRPr>
          </a:p>
        </p:txBody>
      </p:sp>
      <p:sp>
        <p:nvSpPr>
          <p:cNvPr id="2" name="TextBox 1"/>
          <p:cNvSpPr txBox="1"/>
          <p:nvPr/>
        </p:nvSpPr>
        <p:spPr>
          <a:xfrm>
            <a:off x="3508602" y="3024550"/>
            <a:ext cx="5482997" cy="3593291"/>
          </a:xfrm>
          <a:prstGeom prst="rect">
            <a:avLst/>
          </a:prstGeom>
          <a:noFill/>
        </p:spPr>
        <p:txBody>
          <a:bodyPr wrap="square" rtlCol="0">
            <a:spAutoFit/>
          </a:bodyPr>
          <a:lstStyle/>
          <a:p>
            <a:pPr>
              <a:lnSpc>
                <a:spcPts val="1300"/>
              </a:lnSpc>
            </a:pPr>
            <a:r>
              <a:rPr lang="en-US" sz="1200" b="1" dirty="0" smtClean="0">
                <a:latin typeface="+mn-lt"/>
              </a:rPr>
              <a:t>Business Challenge:</a:t>
            </a:r>
            <a:r>
              <a:rPr lang="en-US" sz="1200" dirty="0" smtClean="0">
                <a:latin typeface="+mn-lt"/>
              </a:rPr>
              <a:t>. A </a:t>
            </a:r>
            <a:r>
              <a:rPr lang="en-US" sz="1200" dirty="0">
                <a:latin typeface="+mn-lt"/>
              </a:rPr>
              <a:t>state government agency in </a:t>
            </a:r>
            <a:r>
              <a:rPr lang="en-US" sz="1200" dirty="0" smtClean="0">
                <a:latin typeface="+mn-lt"/>
              </a:rPr>
              <a:t>Asia Pacific provides </a:t>
            </a:r>
            <a:r>
              <a:rPr lang="en-US" sz="1200" dirty="0">
                <a:latin typeface="+mn-lt"/>
              </a:rPr>
              <a:t>services and </a:t>
            </a:r>
            <a:r>
              <a:rPr lang="en-US" sz="1200" dirty="0" smtClean="0">
                <a:latin typeface="+mn-lt"/>
              </a:rPr>
              <a:t>supports </a:t>
            </a:r>
            <a:r>
              <a:rPr lang="en-US" sz="1200" dirty="0">
                <a:latin typeface="+mn-lt"/>
              </a:rPr>
              <a:t>for nearly 18,500 disabled people and their families. </a:t>
            </a:r>
            <a:r>
              <a:rPr lang="en-US" sz="1200" dirty="0" smtClean="0">
                <a:latin typeface="+mn-lt"/>
              </a:rPr>
              <a:t>The department </a:t>
            </a:r>
            <a:r>
              <a:rPr lang="en-US" sz="1200" dirty="0">
                <a:latin typeface="+mn-lt"/>
              </a:rPr>
              <a:t>launched a transformation project aimed at improving service levels and ensuring more effective funding. </a:t>
            </a:r>
            <a:r>
              <a:rPr lang="en-US" sz="1200" dirty="0" smtClean="0">
                <a:latin typeface="+mn-lt"/>
              </a:rPr>
              <a:t>The existing information system </a:t>
            </a:r>
            <a:r>
              <a:rPr lang="en-US" sz="1200" dirty="0">
                <a:latin typeface="+mn-lt"/>
              </a:rPr>
              <a:t>could not automatically share information across the department’s 130 sites, which made it difficult for staff members to serve clients. </a:t>
            </a:r>
            <a:r>
              <a:rPr lang="en-US" sz="1200" dirty="0" smtClean="0">
                <a:latin typeface="+mn-lt"/>
              </a:rPr>
              <a:t>Clients were required </a:t>
            </a:r>
            <a:r>
              <a:rPr lang="en-US" sz="1200" dirty="0">
                <a:latin typeface="+mn-lt"/>
              </a:rPr>
              <a:t>to fill out multiple applications and undergo multiple assessments to determine eligibility across </a:t>
            </a:r>
            <a:r>
              <a:rPr lang="en-US" sz="1200" dirty="0" smtClean="0">
                <a:latin typeface="+mn-lt"/>
              </a:rPr>
              <a:t>programs. Matching individual </a:t>
            </a:r>
            <a:r>
              <a:rPr lang="en-US" sz="1200" dirty="0">
                <a:latin typeface="+mn-lt"/>
              </a:rPr>
              <a:t>needs with available </a:t>
            </a:r>
            <a:r>
              <a:rPr lang="en-US" sz="1200" dirty="0" smtClean="0">
                <a:latin typeface="+mn-lt"/>
              </a:rPr>
              <a:t>services was </a:t>
            </a:r>
            <a:r>
              <a:rPr lang="en-US" sz="1200" dirty="0">
                <a:latin typeface="+mn-lt"/>
              </a:rPr>
              <a:t>difficult without real-time information and automated rules-based processes. </a:t>
            </a:r>
            <a:endParaRPr lang="en-US" sz="1200" b="1" dirty="0">
              <a:latin typeface="+mn-lt"/>
            </a:endParaRPr>
          </a:p>
          <a:p>
            <a:pPr>
              <a:lnSpc>
                <a:spcPts val="1300"/>
              </a:lnSpc>
            </a:pPr>
            <a:endParaRPr lang="en-US" sz="1200" b="1" dirty="0" smtClean="0">
              <a:latin typeface="+mn-lt"/>
            </a:endParaRPr>
          </a:p>
          <a:p>
            <a:pPr>
              <a:lnSpc>
                <a:spcPts val="1300"/>
              </a:lnSpc>
            </a:pPr>
            <a:r>
              <a:rPr lang="en-US" sz="1200" b="1" dirty="0" smtClean="0">
                <a:latin typeface="+mn-lt"/>
              </a:rPr>
              <a:t>The Solution:  </a:t>
            </a:r>
            <a:r>
              <a:rPr lang="en-US" sz="1200" dirty="0" smtClean="0">
                <a:latin typeface="+mn-lt"/>
              </a:rPr>
              <a:t>The organization implemented IBM Cúram software to establish a </a:t>
            </a:r>
            <a:r>
              <a:rPr lang="en-US" sz="1200" dirty="0">
                <a:latin typeface="+mn-lt"/>
              </a:rPr>
              <a:t>more transparent, easier-to-access business-information system that will help facilitate higher quality services for </a:t>
            </a:r>
            <a:r>
              <a:rPr lang="en-US" sz="1200" dirty="0" smtClean="0">
                <a:latin typeface="+mn-lt"/>
              </a:rPr>
              <a:t>people with disabilities. </a:t>
            </a:r>
            <a:r>
              <a:rPr lang="en-US" sz="1200" dirty="0">
                <a:latin typeface="+mn-lt"/>
              </a:rPr>
              <a:t>For </a:t>
            </a:r>
            <a:r>
              <a:rPr lang="en-US" sz="1200" dirty="0" smtClean="0">
                <a:latin typeface="+mn-lt"/>
              </a:rPr>
              <a:t>individuals</a:t>
            </a:r>
            <a:r>
              <a:rPr lang="en-US" sz="1200" dirty="0">
                <a:latin typeface="+mn-lt"/>
              </a:rPr>
              <a:t>, the solution provides a single point of contact for personalized and simplified intake. </a:t>
            </a:r>
            <a:r>
              <a:rPr lang="en-US" sz="1200" dirty="0" smtClean="0">
                <a:latin typeface="+mn-lt"/>
              </a:rPr>
              <a:t>The Cúram </a:t>
            </a:r>
            <a:r>
              <a:rPr lang="en-US" sz="1200" dirty="0">
                <a:latin typeface="+mn-lt"/>
              </a:rPr>
              <a:t>rule sets help to apply standardized eligibility and decisions for </a:t>
            </a:r>
            <a:r>
              <a:rPr lang="en-US" sz="1200" dirty="0" smtClean="0">
                <a:latin typeface="+mn-lt"/>
              </a:rPr>
              <a:t>individuals </a:t>
            </a:r>
            <a:r>
              <a:rPr lang="en-US" sz="1200" dirty="0">
                <a:latin typeface="+mn-lt"/>
              </a:rPr>
              <a:t>across the state. For suppliers, the solution offers a comprehensive, easy-to-use server catalog and more efficient payment administration. </a:t>
            </a:r>
            <a:r>
              <a:rPr lang="en-US" sz="1200" dirty="0" smtClean="0">
                <a:latin typeface="+mn-lt"/>
              </a:rPr>
              <a:t>It provides </a:t>
            </a:r>
            <a:r>
              <a:rPr lang="en-US" sz="1200" dirty="0">
                <a:latin typeface="+mn-lt"/>
              </a:rPr>
              <a:t>the department with more equitable use of its available funding, improved information and reporting systems and a better overall capacity to plan and prioritize.</a:t>
            </a:r>
            <a:endParaRPr lang="en-US" sz="1200" dirty="0" smtClean="0">
              <a:latin typeface="+mn-lt"/>
            </a:endParaRPr>
          </a:p>
        </p:txBody>
      </p:sp>
      <p:sp>
        <p:nvSpPr>
          <p:cNvPr id="17" name="Text Placeholder 50"/>
          <p:cNvSpPr txBox="1">
            <a:spLocks/>
          </p:cNvSpPr>
          <p:nvPr/>
        </p:nvSpPr>
        <p:spPr bwMode="auto">
          <a:xfrm>
            <a:off x="323850" y="1724606"/>
            <a:ext cx="278606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2400"/>
              </a:spcBef>
              <a:spcAft>
                <a:spcPct val="0"/>
              </a:spcAft>
              <a:buClr>
                <a:srgbClr val="000000"/>
              </a:buClr>
              <a:buSzPct val="100000"/>
              <a:buFont typeface="Times New Roman" panose="02020603050405020304" pitchFamily="18" charset="0"/>
              <a:buChar char="•"/>
              <a:defRPr sz="3200">
                <a:solidFill>
                  <a:srgbClr val="5F5D5E"/>
                </a:solidFill>
                <a:latin typeface="+mn-lt"/>
                <a:ea typeface="+mn-ea"/>
                <a:cs typeface="Arial Unicode MS" pitchFamily="32" charset="0"/>
              </a:defRPr>
            </a:lvl1pPr>
            <a:lvl2pPr marL="742950" indent="-285750" algn="l" defTabSz="457200" rtl="0" eaLnBrk="0" fontAlgn="base" hangingPunct="0">
              <a:spcBef>
                <a:spcPts val="1400"/>
              </a:spcBef>
              <a:spcAft>
                <a:spcPct val="0"/>
              </a:spcAft>
              <a:buClr>
                <a:srgbClr val="000000"/>
              </a:buClr>
              <a:buSzPct val="100000"/>
              <a:buFont typeface="Times New Roman" panose="02020603050405020304" pitchFamily="18" charset="0"/>
              <a:buChar char="–"/>
              <a:defRPr sz="2800">
                <a:solidFill>
                  <a:srgbClr val="5F5D5E"/>
                </a:solidFill>
                <a:latin typeface="+mn-lt"/>
                <a:ea typeface="+mn-ea"/>
                <a:cs typeface="Arial Unicode MS" pitchFamily="32"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600">
                <a:solidFill>
                  <a:srgbClr val="5F5D5E"/>
                </a:solidFill>
                <a:latin typeface="+mn-lt"/>
                <a:ea typeface="+mn-ea"/>
                <a:cs typeface="Arial Unicode MS" pitchFamily="32"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600">
                <a:solidFill>
                  <a:srgbClr val="5F5D5E"/>
                </a:solidFill>
                <a:latin typeface="+mn-lt"/>
                <a:ea typeface="+mn-ea"/>
                <a:cs typeface="Arial Unicode MS" pitchFamily="32"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mn-lt"/>
                <a:ea typeface="+mn-ea"/>
                <a:cs typeface="Arial Unicode MS" pitchFamily="32" charset="0"/>
              </a:defRPr>
            </a:lvl5pPr>
            <a:lvl6pPr marL="25146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6pPr>
            <a:lvl7pPr marL="29718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7pPr>
            <a:lvl8pPr marL="34290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8pPr>
            <a:lvl9pPr marL="38862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9pPr>
          </a:lstStyle>
          <a:p>
            <a:pPr marL="0" lvl="0" indent="0" defTabSz="914400" eaLnBrk="1" hangingPunct="1">
              <a:lnSpc>
                <a:spcPct val="80000"/>
              </a:lnSpc>
              <a:spcBef>
                <a:spcPct val="0"/>
              </a:spcBef>
              <a:buClrTx/>
              <a:buSzTx/>
              <a:buNone/>
            </a:pPr>
            <a:r>
              <a:rPr lang="en-US" altLang="en-US" sz="1800" b="1" kern="0" dirty="0" smtClean="0">
                <a:solidFill>
                  <a:srgbClr val="7FBA00"/>
                </a:solidFill>
                <a:cs typeface="Arial"/>
              </a:rPr>
              <a:t>Accessible</a:t>
            </a:r>
          </a:p>
          <a:p>
            <a:pPr marL="0" lvl="0" indent="0" defTabSz="914400" eaLnBrk="1" hangingPunct="1">
              <a:lnSpc>
                <a:spcPct val="80000"/>
              </a:lnSpc>
              <a:spcBef>
                <a:spcPct val="0"/>
              </a:spcBef>
              <a:buClrTx/>
              <a:buSzTx/>
              <a:buNone/>
            </a:pPr>
            <a:r>
              <a:rPr lang="en-US" sz="1400" dirty="0">
                <a:solidFill>
                  <a:schemeClr val="tx1"/>
                </a:solidFill>
              </a:rPr>
              <a:t>p</a:t>
            </a:r>
            <a:r>
              <a:rPr lang="en-US" sz="1400" dirty="0" smtClean="0">
                <a:solidFill>
                  <a:schemeClr val="tx1"/>
                </a:solidFill>
              </a:rPr>
              <a:t>rovides a single point of access to programs and services</a:t>
            </a:r>
            <a:endParaRPr lang="en-US" altLang="en-US" sz="1400" b="1" kern="0" dirty="0">
              <a:solidFill>
                <a:schemeClr val="tx1"/>
              </a:solidFill>
              <a:cs typeface="Arial"/>
            </a:endParaRPr>
          </a:p>
        </p:txBody>
      </p:sp>
      <p:sp>
        <p:nvSpPr>
          <p:cNvPr id="18" name="Text Placeholder 50"/>
          <p:cNvSpPr>
            <a:spLocks/>
          </p:cNvSpPr>
          <p:nvPr/>
        </p:nvSpPr>
        <p:spPr bwMode="auto">
          <a:xfrm>
            <a:off x="321367" y="2486606"/>
            <a:ext cx="28908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09" rIns="91418" bIns="45709"/>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dirty="0" smtClean="0">
                <a:solidFill>
                  <a:srgbClr val="FF9933"/>
                </a:solidFill>
                <a:ea typeface="Arial Unicode MS" panose="020B0604020202020204" pitchFamily="34" charset="-128"/>
                <a:cs typeface="Arial Unicode MS" panose="020B0604020202020204" pitchFamily="34" charset="-128"/>
              </a:rPr>
              <a:t>Automated</a:t>
            </a:r>
          </a:p>
          <a:p>
            <a:pPr>
              <a:lnSpc>
                <a:spcPts val="1400"/>
              </a:lnSpc>
            </a:pPr>
            <a:r>
              <a:rPr lang="en-US" sz="1400" b="0" dirty="0"/>
              <a:t>e</a:t>
            </a:r>
            <a:r>
              <a:rPr lang="en-US" sz="1400" b="0" dirty="0" smtClean="0"/>
              <a:t>xpedites </a:t>
            </a:r>
            <a:r>
              <a:rPr lang="en-US" sz="1400" b="0" dirty="0"/>
              <a:t>eligibility determination, the issuance of benefits and the subsequent closing of cases</a:t>
            </a:r>
            <a:endParaRPr lang="en-US" altLang="en-US" sz="1400" b="0" dirty="0">
              <a:ea typeface="Arial Unicode MS" panose="020B0604020202020204" pitchFamily="34" charset="-128"/>
              <a:cs typeface="Arial Unicode MS" panose="020B0604020202020204" pitchFamily="34" charset="-128"/>
            </a:endParaRPr>
          </a:p>
        </p:txBody>
      </p:sp>
      <p:sp>
        <p:nvSpPr>
          <p:cNvPr id="19" name="Text Placeholder 50"/>
          <p:cNvSpPr>
            <a:spLocks/>
          </p:cNvSpPr>
          <p:nvPr/>
        </p:nvSpPr>
        <p:spPr bwMode="auto">
          <a:xfrm>
            <a:off x="287594" y="3782006"/>
            <a:ext cx="292461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09" rIns="91418" bIns="45709"/>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lnSpc>
                <a:spcPts val="1500"/>
              </a:lnSpc>
            </a:pPr>
            <a:r>
              <a:rPr lang="en-US" altLang="en-US" dirty="0" smtClean="0">
                <a:solidFill>
                  <a:srgbClr val="0099B5"/>
                </a:solidFill>
                <a:ea typeface="Arial Unicode MS" panose="020B0604020202020204" pitchFamily="34" charset="-128"/>
                <a:cs typeface="Arial Unicode MS" panose="020B0604020202020204" pitchFamily="34" charset="-128"/>
              </a:rPr>
              <a:t>Integrated</a:t>
            </a:r>
          </a:p>
          <a:p>
            <a:pPr>
              <a:lnSpc>
                <a:spcPts val="1500"/>
              </a:lnSpc>
            </a:pPr>
            <a:r>
              <a:rPr lang="en-US" sz="1400" b="0" dirty="0" smtClean="0"/>
              <a:t>multiple sources of information are used to match individuals to the right services and programs based on their actual needs</a:t>
            </a:r>
            <a:endParaRPr lang="en-US" altLang="en-US" sz="1400" b="0" dirty="0" smtClean="0">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3"/>
          <a:stretch>
            <a:fillRect/>
          </a:stretch>
        </p:blipFill>
        <p:spPr>
          <a:xfrm>
            <a:off x="3933999" y="1466418"/>
            <a:ext cx="4207669" cy="1496367"/>
          </a:xfrm>
          <a:prstGeom prst="rect">
            <a:avLst/>
          </a:prstGeom>
        </p:spPr>
      </p:pic>
    </p:spTree>
    <p:extLst>
      <p:ext uri="{BB962C8B-B14F-4D97-AF65-F5344CB8AC3E}">
        <p14:creationId xmlns:p14="http://schemas.microsoft.com/office/powerpoint/2010/main" val="10560360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82575" y="581917"/>
            <a:ext cx="8580438" cy="872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a:lnSpc>
                <a:spcPts val="2000"/>
              </a:lnSpc>
              <a:buNone/>
            </a:pPr>
            <a:r>
              <a:rPr lang="en-US" sz="2000" dirty="0">
                <a:solidFill>
                  <a:schemeClr val="tx1"/>
                </a:solidFill>
              </a:rPr>
              <a:t>A </a:t>
            </a:r>
            <a:r>
              <a:rPr lang="en-US" sz="2000" dirty="0" smtClean="0">
                <a:solidFill>
                  <a:schemeClr val="tx1"/>
                </a:solidFill>
              </a:rPr>
              <a:t>Canadian government agency </a:t>
            </a:r>
            <a:r>
              <a:rPr lang="en-US" sz="2000" dirty="0">
                <a:solidFill>
                  <a:schemeClr val="tx1"/>
                </a:solidFill>
              </a:rPr>
              <a:t>responsible for administering </a:t>
            </a:r>
            <a:r>
              <a:rPr lang="en-US" sz="2000" dirty="0" smtClean="0">
                <a:solidFill>
                  <a:schemeClr val="tx1"/>
                </a:solidFill>
              </a:rPr>
              <a:t>social services and disability support programs implements IBM Cúram to create a more fair, accessible, and sustainable system of care</a:t>
            </a:r>
            <a:endParaRPr lang="en-US" sz="2000" dirty="0">
              <a:solidFill>
                <a:schemeClr val="tx1"/>
              </a:solidFill>
            </a:endParaRPr>
          </a:p>
        </p:txBody>
      </p:sp>
      <p:sp>
        <p:nvSpPr>
          <p:cNvPr id="6148" name="Line 3"/>
          <p:cNvSpPr>
            <a:spLocks noChangeShapeType="1"/>
          </p:cNvSpPr>
          <p:nvPr/>
        </p:nvSpPr>
        <p:spPr bwMode="auto">
          <a:xfrm flipV="1">
            <a:off x="371475" y="1520636"/>
            <a:ext cx="3057526" cy="336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1" name="Text Box 7"/>
          <p:cNvSpPr txBox="1">
            <a:spLocks noChangeArrowheads="1"/>
          </p:cNvSpPr>
          <p:nvPr/>
        </p:nvSpPr>
        <p:spPr bwMode="auto">
          <a:xfrm>
            <a:off x="6159500" y="522288"/>
            <a:ext cx="1841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cs typeface="Arial Unicode MS" panose="020B0604020202020204" pitchFamily="34" charset="-128"/>
            </a:endParaRPr>
          </a:p>
        </p:txBody>
      </p:sp>
      <p:sp>
        <p:nvSpPr>
          <p:cNvPr id="6154" name="Text Box 16"/>
          <p:cNvSpPr txBox="1">
            <a:spLocks noChangeArrowheads="1"/>
          </p:cNvSpPr>
          <p:nvPr/>
        </p:nvSpPr>
        <p:spPr bwMode="auto">
          <a:xfrm>
            <a:off x="223838" y="4383773"/>
            <a:ext cx="22860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None/>
            </a:pPr>
            <a:r>
              <a:rPr lang="en-US" altLang="en-US" sz="1400" b="1" dirty="0">
                <a:solidFill>
                  <a:srgbClr val="1562AE"/>
                </a:solidFill>
                <a:latin typeface="+mn-lt"/>
                <a:cs typeface="+mn-cs"/>
              </a:rPr>
              <a:t>Solution </a:t>
            </a:r>
            <a:r>
              <a:rPr lang="en-US" altLang="en-US" sz="1400" b="1" dirty="0" smtClean="0">
                <a:solidFill>
                  <a:srgbClr val="1562AE"/>
                </a:solidFill>
                <a:latin typeface="+mn-lt"/>
                <a:cs typeface="+mn-cs"/>
              </a:rPr>
              <a:t>components</a:t>
            </a:r>
            <a:endParaRPr lang="en-US" altLang="en-US" sz="1400" b="1" dirty="0">
              <a:solidFill>
                <a:srgbClr val="1562AE"/>
              </a:solidFill>
              <a:latin typeface="+mn-lt"/>
              <a:cs typeface="+mn-cs"/>
            </a:endParaRPr>
          </a:p>
        </p:txBody>
      </p:sp>
      <p:sp>
        <p:nvSpPr>
          <p:cNvPr id="6156" name="Rectangle 2"/>
          <p:cNvSpPr>
            <a:spLocks noChangeArrowheads="1"/>
          </p:cNvSpPr>
          <p:nvPr/>
        </p:nvSpPr>
        <p:spPr bwMode="auto">
          <a:xfrm>
            <a:off x="285444" y="4642045"/>
            <a:ext cx="29267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000000"/>
              </a:buClr>
              <a:buSzPct val="100000"/>
              <a:buFont typeface="Times New Roman" panose="02020603050405020304" pitchFamily="18" charset="0"/>
              <a:buChar char="•"/>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defRPr sz="2800">
                <a:solidFill>
                  <a:srgbClr val="5F5D5E"/>
                </a:solidFill>
                <a:latin typeface="Arial" panose="020B0604020202020204" pitchFamily="34" charset="0"/>
                <a:cs typeface="Arial Unicode MS" panose="020B0604020202020204" pitchFamily="34" charset="-128"/>
              </a:defRPr>
            </a:lvl2pPr>
            <a:lvl3pPr marL="358775" indent="-88900">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4pPr>
            <a:lvl5pPr marL="450850" indent="-88900">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5pPr>
            <a:lvl6pPr marL="9080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6pPr>
            <a:lvl7pPr marL="13652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7pPr>
            <a:lvl8pPr marL="18224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8pPr>
            <a:lvl9pPr marL="22796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9pPr>
          </a:lstStyle>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Appeals </a:t>
            </a:r>
            <a:endParaRPr lang="en-US" sz="1200" dirty="0" smtClean="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Evidence Broker </a:t>
            </a:r>
            <a:endParaRPr lang="en-US" sz="1200" dirty="0" smtClean="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Provider </a:t>
            </a:r>
            <a:r>
              <a:rPr lang="en-US" sz="1200" dirty="0" smtClean="0">
                <a:solidFill>
                  <a:schemeClr val="tx1"/>
                </a:solidFill>
              </a:rPr>
              <a:t>Management</a:t>
            </a: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Social Program Management Platform </a:t>
            </a:r>
            <a:endParaRPr lang="en-US" sz="1200" dirty="0" smtClean="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Verification Engine </a:t>
            </a:r>
            <a:endParaRPr lang="en-US" sz="1200" dirty="0" smtClean="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Business Intelligence and </a:t>
            </a:r>
            <a:r>
              <a:rPr lang="en-US" sz="1200" dirty="0" smtClean="0">
                <a:solidFill>
                  <a:schemeClr val="tx1"/>
                </a:solidFill>
              </a:rPr>
              <a:t>Analytics</a:t>
            </a:r>
            <a:endParaRPr lang="en-US" sz="1200" dirty="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Social Enterprise </a:t>
            </a:r>
            <a:r>
              <a:rPr lang="en-US" sz="1200" dirty="0" smtClean="0">
                <a:solidFill>
                  <a:schemeClr val="tx1"/>
                </a:solidFill>
              </a:rPr>
              <a:t>Collaboration</a:t>
            </a:r>
            <a:endParaRPr lang="en-US" altLang="en-US" sz="1200" dirty="0">
              <a:solidFill>
                <a:schemeClr val="tx1"/>
              </a:solidFill>
            </a:endParaRPr>
          </a:p>
        </p:txBody>
      </p:sp>
      <p:sp>
        <p:nvSpPr>
          <p:cNvPr id="2" name="TextBox 1"/>
          <p:cNvSpPr txBox="1"/>
          <p:nvPr/>
        </p:nvSpPr>
        <p:spPr>
          <a:xfrm>
            <a:off x="3508602" y="3350911"/>
            <a:ext cx="5482997" cy="3416320"/>
          </a:xfrm>
          <a:prstGeom prst="rect">
            <a:avLst/>
          </a:prstGeom>
          <a:noFill/>
        </p:spPr>
        <p:txBody>
          <a:bodyPr wrap="square" rtlCol="0">
            <a:spAutoFit/>
          </a:bodyPr>
          <a:lstStyle/>
          <a:p>
            <a:pPr>
              <a:lnSpc>
                <a:spcPts val="1400"/>
              </a:lnSpc>
            </a:pPr>
            <a:r>
              <a:rPr lang="en-US" sz="1200" b="1" dirty="0" smtClean="0">
                <a:latin typeface="+mn-lt"/>
              </a:rPr>
              <a:t>Business Challenge:</a:t>
            </a:r>
            <a:r>
              <a:rPr lang="en-US" sz="1200" dirty="0">
                <a:latin typeface="+mn-lt"/>
              </a:rPr>
              <a:t> </a:t>
            </a:r>
            <a:r>
              <a:rPr lang="en-US" sz="1200" dirty="0" smtClean="0">
                <a:latin typeface="+mn-lt"/>
              </a:rPr>
              <a:t>A </a:t>
            </a:r>
            <a:r>
              <a:rPr lang="en-US" sz="1200" dirty="0">
                <a:latin typeface="+mn-lt"/>
              </a:rPr>
              <a:t>complex and fragmented system of government and independent agencies provided access to </a:t>
            </a:r>
            <a:r>
              <a:rPr lang="en-US" sz="1200" dirty="0" smtClean="0">
                <a:latin typeface="+mn-lt"/>
              </a:rPr>
              <a:t>services in this Canadian province.  </a:t>
            </a:r>
            <a:r>
              <a:rPr lang="en-US" sz="1200" dirty="0">
                <a:latin typeface="+mn-lt"/>
              </a:rPr>
              <a:t>Over time, the complex nature of the system resulted in inequitable and inefficient service delivery.  </a:t>
            </a:r>
            <a:r>
              <a:rPr lang="en-US" sz="1200" dirty="0" smtClean="0">
                <a:latin typeface="+mn-lt"/>
              </a:rPr>
              <a:t>Many </a:t>
            </a:r>
            <a:r>
              <a:rPr lang="en-US" sz="1200" dirty="0">
                <a:latin typeface="+mn-lt"/>
              </a:rPr>
              <a:t>different paper-based processes and </a:t>
            </a:r>
            <a:r>
              <a:rPr lang="en-US" sz="1200" dirty="0" smtClean="0">
                <a:latin typeface="+mn-lt"/>
              </a:rPr>
              <a:t>dozens of </a:t>
            </a:r>
            <a:r>
              <a:rPr lang="en-US" sz="1200" dirty="0">
                <a:latin typeface="+mn-lt"/>
              </a:rPr>
              <a:t>disparate IT </a:t>
            </a:r>
            <a:r>
              <a:rPr lang="en-US" sz="1200" dirty="0" smtClean="0">
                <a:latin typeface="+mn-lt"/>
              </a:rPr>
              <a:t>applications were used </a:t>
            </a:r>
            <a:r>
              <a:rPr lang="en-US" sz="1200" dirty="0">
                <a:latin typeface="+mn-lt"/>
              </a:rPr>
              <a:t>to evaluate each citizen’s needs, identify available services, request funding and recommend placement. </a:t>
            </a:r>
            <a:endParaRPr lang="en-US" sz="1200" dirty="0" smtClean="0">
              <a:latin typeface="+mn-lt"/>
            </a:endParaRPr>
          </a:p>
          <a:p>
            <a:pPr>
              <a:lnSpc>
                <a:spcPts val="1400"/>
              </a:lnSpc>
            </a:pPr>
            <a:r>
              <a:rPr lang="en-US" sz="1200" dirty="0">
                <a:latin typeface="+mn-lt"/>
              </a:rPr>
              <a:t>The ministry also experienced difficulty measuring the demand for services, resulting in ineffective planning for funding requirements</a:t>
            </a:r>
            <a:r>
              <a:rPr lang="en-US" sz="1200" dirty="0" smtClean="0">
                <a:latin typeface="+mn-lt"/>
              </a:rPr>
              <a:t>.</a:t>
            </a:r>
          </a:p>
          <a:p>
            <a:pPr>
              <a:lnSpc>
                <a:spcPts val="1400"/>
              </a:lnSpc>
            </a:pPr>
            <a:r>
              <a:rPr lang="en-US" sz="1200" dirty="0"/>
              <a:t/>
            </a:r>
            <a:br>
              <a:rPr lang="en-US" sz="1200" dirty="0"/>
            </a:br>
            <a:r>
              <a:rPr lang="en-US" sz="1200" b="1" dirty="0" smtClean="0">
                <a:latin typeface="+mn-lt"/>
              </a:rPr>
              <a:t>The Solution: </a:t>
            </a:r>
            <a:r>
              <a:rPr lang="en-US" sz="1200" dirty="0" smtClean="0">
                <a:latin typeface="+mn-lt"/>
              </a:rPr>
              <a:t>By implementing a suite of IBM Cúram software, the ministry streamlined its business processes</a:t>
            </a:r>
            <a:r>
              <a:rPr lang="en-US" sz="1200" dirty="0">
                <a:latin typeface="+mn-lt"/>
              </a:rPr>
              <a:t> </a:t>
            </a:r>
            <a:r>
              <a:rPr lang="en-US" sz="1200" dirty="0" smtClean="0">
                <a:latin typeface="+mn-lt"/>
              </a:rPr>
              <a:t>including a </a:t>
            </a:r>
            <a:r>
              <a:rPr lang="en-US" sz="1200" dirty="0">
                <a:latin typeface="+mn-lt"/>
              </a:rPr>
              <a:t>standard application and assessment process that ensures people’s needs are assessed consistently. Clear eligibility criteria for accessing services allow the ministry to make more consistent eligibility decisions, helping to reduce errors and possible fraud. In addition, individual support plans, service profiles and active case management through system automation enable better outcomes for citizens while stronger fiscal management and control allows funds to be allocated based on assessed needs and priorities. </a:t>
            </a:r>
          </a:p>
        </p:txBody>
      </p:sp>
      <p:sp>
        <p:nvSpPr>
          <p:cNvPr id="17" name="Text Placeholder 50"/>
          <p:cNvSpPr txBox="1">
            <a:spLocks/>
          </p:cNvSpPr>
          <p:nvPr/>
        </p:nvSpPr>
        <p:spPr bwMode="auto">
          <a:xfrm>
            <a:off x="323850" y="1588470"/>
            <a:ext cx="278606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2400"/>
              </a:spcBef>
              <a:spcAft>
                <a:spcPct val="0"/>
              </a:spcAft>
              <a:buClr>
                <a:srgbClr val="000000"/>
              </a:buClr>
              <a:buSzPct val="100000"/>
              <a:buFont typeface="Times New Roman" panose="02020603050405020304" pitchFamily="18" charset="0"/>
              <a:buChar char="•"/>
              <a:defRPr sz="3200">
                <a:solidFill>
                  <a:srgbClr val="5F5D5E"/>
                </a:solidFill>
                <a:latin typeface="+mn-lt"/>
                <a:ea typeface="+mn-ea"/>
                <a:cs typeface="Arial Unicode MS" pitchFamily="32" charset="0"/>
              </a:defRPr>
            </a:lvl1pPr>
            <a:lvl2pPr marL="742950" indent="-285750" algn="l" defTabSz="457200" rtl="0" eaLnBrk="0" fontAlgn="base" hangingPunct="0">
              <a:spcBef>
                <a:spcPts val="1400"/>
              </a:spcBef>
              <a:spcAft>
                <a:spcPct val="0"/>
              </a:spcAft>
              <a:buClr>
                <a:srgbClr val="000000"/>
              </a:buClr>
              <a:buSzPct val="100000"/>
              <a:buFont typeface="Times New Roman" panose="02020603050405020304" pitchFamily="18" charset="0"/>
              <a:buChar char="–"/>
              <a:defRPr sz="2800">
                <a:solidFill>
                  <a:srgbClr val="5F5D5E"/>
                </a:solidFill>
                <a:latin typeface="+mn-lt"/>
                <a:ea typeface="+mn-ea"/>
                <a:cs typeface="Arial Unicode MS" pitchFamily="32"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600">
                <a:solidFill>
                  <a:srgbClr val="5F5D5E"/>
                </a:solidFill>
                <a:latin typeface="+mn-lt"/>
                <a:ea typeface="+mn-ea"/>
                <a:cs typeface="Arial Unicode MS" pitchFamily="32"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600">
                <a:solidFill>
                  <a:srgbClr val="5F5D5E"/>
                </a:solidFill>
                <a:latin typeface="+mn-lt"/>
                <a:ea typeface="+mn-ea"/>
                <a:cs typeface="Arial Unicode MS" pitchFamily="32"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mn-lt"/>
                <a:ea typeface="+mn-ea"/>
                <a:cs typeface="Arial Unicode MS" pitchFamily="32" charset="0"/>
              </a:defRPr>
            </a:lvl5pPr>
            <a:lvl6pPr marL="25146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6pPr>
            <a:lvl7pPr marL="29718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7pPr>
            <a:lvl8pPr marL="34290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8pPr>
            <a:lvl9pPr marL="38862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9pPr>
          </a:lstStyle>
          <a:p>
            <a:pPr marL="0" lvl="0" indent="0" defTabSz="914400" eaLnBrk="1" hangingPunct="1">
              <a:lnSpc>
                <a:spcPct val="80000"/>
              </a:lnSpc>
              <a:spcBef>
                <a:spcPct val="0"/>
              </a:spcBef>
              <a:buClrTx/>
              <a:buSzTx/>
              <a:buNone/>
            </a:pPr>
            <a:r>
              <a:rPr lang="en-US" altLang="en-US" sz="1800" b="1" kern="0" dirty="0" smtClean="0">
                <a:solidFill>
                  <a:srgbClr val="7FBA00"/>
                </a:solidFill>
                <a:cs typeface="Arial"/>
              </a:rPr>
              <a:t>Needs Focused</a:t>
            </a:r>
          </a:p>
          <a:p>
            <a:pPr marL="0" lvl="0" indent="0" defTabSz="914400" eaLnBrk="1" hangingPunct="1">
              <a:lnSpc>
                <a:spcPts val="1300"/>
              </a:lnSpc>
              <a:spcBef>
                <a:spcPct val="0"/>
              </a:spcBef>
              <a:buClrTx/>
              <a:buSzTx/>
              <a:buNone/>
            </a:pPr>
            <a:r>
              <a:rPr lang="en-US" altLang="en-US" sz="1400" dirty="0">
                <a:solidFill>
                  <a:schemeClr val="tx1"/>
                </a:solidFill>
              </a:rPr>
              <a:t>F</a:t>
            </a:r>
            <a:r>
              <a:rPr lang="en-US" altLang="en-US" sz="1400" dirty="0" smtClean="0">
                <a:solidFill>
                  <a:schemeClr val="tx1"/>
                </a:solidFill>
              </a:rPr>
              <a:t>iscal management and controls allow fund allocation based on needs and priorities</a:t>
            </a:r>
            <a:endParaRPr lang="en-US" altLang="en-US" sz="1400" b="1" kern="0" dirty="0">
              <a:solidFill>
                <a:schemeClr val="tx1"/>
              </a:solidFill>
              <a:cs typeface="Arial"/>
            </a:endParaRPr>
          </a:p>
        </p:txBody>
      </p:sp>
      <p:sp>
        <p:nvSpPr>
          <p:cNvPr id="18" name="Text Placeholder 50"/>
          <p:cNvSpPr>
            <a:spLocks/>
          </p:cNvSpPr>
          <p:nvPr/>
        </p:nvSpPr>
        <p:spPr bwMode="auto">
          <a:xfrm>
            <a:off x="321367" y="2359114"/>
            <a:ext cx="28908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09" rIns="91418" bIns="45709"/>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dirty="0" smtClean="0">
                <a:solidFill>
                  <a:srgbClr val="FF9933"/>
                </a:solidFill>
                <a:ea typeface="Arial Unicode MS" panose="020B0604020202020204" pitchFamily="34" charset="-128"/>
                <a:cs typeface="Arial Unicode MS" panose="020B0604020202020204" pitchFamily="34" charset="-128"/>
              </a:rPr>
              <a:t>Accuracy</a:t>
            </a:r>
          </a:p>
          <a:p>
            <a:pPr>
              <a:lnSpc>
                <a:spcPts val="1300"/>
              </a:lnSpc>
            </a:pPr>
            <a:r>
              <a:rPr lang="en-US" sz="1400" b="0" dirty="0" smtClean="0"/>
              <a:t>Improved the accuracy of eligibility determinations</a:t>
            </a:r>
            <a:endParaRPr lang="en-US" altLang="en-US" sz="1400" b="0" dirty="0">
              <a:solidFill>
                <a:srgbClr val="FF9933"/>
              </a:solidFill>
              <a:ea typeface="Arial Unicode MS" panose="020B0604020202020204" pitchFamily="34" charset="-128"/>
              <a:cs typeface="Arial Unicode MS" panose="020B0604020202020204" pitchFamily="34" charset="-128"/>
            </a:endParaRPr>
          </a:p>
        </p:txBody>
      </p:sp>
      <p:sp>
        <p:nvSpPr>
          <p:cNvPr id="19" name="Text Placeholder 50"/>
          <p:cNvSpPr>
            <a:spLocks/>
          </p:cNvSpPr>
          <p:nvPr/>
        </p:nvSpPr>
        <p:spPr bwMode="auto">
          <a:xfrm>
            <a:off x="287594" y="3180978"/>
            <a:ext cx="3141407" cy="115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09" rIns="91418" bIns="45709"/>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dirty="0" smtClean="0">
                <a:solidFill>
                  <a:srgbClr val="0099B5"/>
                </a:solidFill>
                <a:ea typeface="Arial Unicode MS" panose="020B0604020202020204" pitchFamily="34" charset="-128"/>
                <a:cs typeface="Arial Unicode MS" panose="020B0604020202020204" pitchFamily="34" charset="-128"/>
              </a:rPr>
              <a:t>Low Risk</a:t>
            </a:r>
          </a:p>
          <a:p>
            <a:pPr>
              <a:lnSpc>
                <a:spcPts val="1300"/>
              </a:lnSpc>
            </a:pPr>
            <a:r>
              <a:rPr lang="en-US" sz="1400" b="0" dirty="0" smtClean="0"/>
              <a:t>Flexible modularity and simple integration with existing systems reduces risk, cost, and time associated with large technology investments</a:t>
            </a:r>
            <a:endParaRPr lang="en-US" altLang="en-US" sz="1400" b="0" dirty="0" smtClean="0">
              <a:solidFill>
                <a:srgbClr val="0099B5"/>
              </a:solidFill>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3"/>
          <a:stretch>
            <a:fillRect/>
          </a:stretch>
        </p:blipFill>
        <p:spPr>
          <a:xfrm>
            <a:off x="3706323" y="1524000"/>
            <a:ext cx="5156690" cy="1768008"/>
          </a:xfrm>
          <a:prstGeom prst="rect">
            <a:avLst/>
          </a:prstGeom>
        </p:spPr>
      </p:pic>
    </p:spTree>
    <p:extLst>
      <p:ext uri="{BB962C8B-B14F-4D97-AF65-F5344CB8AC3E}">
        <p14:creationId xmlns:p14="http://schemas.microsoft.com/office/powerpoint/2010/main" val="11993706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8" descr="VIDEO_061-01.png"/>
          <p:cNvPicPr>
            <a:picLocks noChangeAspect="1"/>
          </p:cNvPicPr>
          <p:nvPr/>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3250" name="Picture 10" descr="ibm_37-01.png"/>
          <p:cNvPicPr>
            <a:picLocks noChangeAspect="1"/>
          </p:cNvPicPr>
          <p:nvPr/>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53251" name="BainBulletsConfiguration" hidden="1"/>
          <p:cNvSpPr txBox="1">
            <a:spLocks noChangeArrowheads="1"/>
          </p:cNvSpPr>
          <p:nvPr/>
        </p:nvSpPr>
        <p:spPr bwMode="auto">
          <a:xfrm>
            <a:off x="12700" y="12700"/>
            <a:ext cx="8890000" cy="107950"/>
          </a:xfrm>
          <a:prstGeom prst="rect">
            <a:avLst/>
          </a:prstGeom>
          <a:noFill/>
          <a:ln w="9525">
            <a:noFill/>
            <a:miter lim="800000"/>
            <a:headEnd/>
            <a:tailEnd/>
          </a:ln>
        </p:spPr>
        <p:txBody>
          <a:bodyPr>
            <a:spAutoFit/>
          </a:bodyPr>
          <a:lstStyle/>
          <a:p>
            <a:pPr algn="ctr"/>
            <a:endParaRPr lang="en-US" sz="100">
              <a:solidFill>
                <a:srgbClr val="FFFFFF"/>
              </a:solidFill>
            </a:endParaRPr>
          </a:p>
        </p:txBody>
      </p:sp>
      <p:sp>
        <p:nvSpPr>
          <p:cNvPr id="8" name="Title 1"/>
          <p:cNvSpPr txBox="1">
            <a:spLocks/>
          </p:cNvSpPr>
          <p:nvPr/>
        </p:nvSpPr>
        <p:spPr>
          <a:xfrm>
            <a:off x="390525" y="90231"/>
            <a:ext cx="8313860" cy="4585871"/>
          </a:xfrm>
          <a:prstGeom prst="rect">
            <a:avLst/>
          </a:prstGeom>
          <a:ln>
            <a:noFill/>
          </a:ln>
        </p:spPr>
        <p:txBody>
          <a:bodyPr wrap="square">
            <a:spAutoFit/>
          </a:bodyPr>
          <a:lstStyle>
            <a:lvl1pPr algn="l" rtl="0" eaLnBrk="0" fontAlgn="base" hangingPunct="0">
              <a:spcBef>
                <a:spcPct val="0"/>
              </a:spcBef>
              <a:spcAft>
                <a:spcPct val="0"/>
              </a:spcAft>
              <a:defRPr sz="2000">
                <a:solidFill>
                  <a:srgbClr val="000000"/>
                </a:solidFill>
                <a:latin typeface="+mj-lt"/>
                <a:ea typeface="MS PGothic" pitchFamily="34" charset="-128"/>
                <a:cs typeface="ＭＳ Ｐゴシック" charset="0"/>
              </a:defRPr>
            </a:lvl1pPr>
            <a:lvl2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2pPr>
            <a:lvl3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3pPr>
            <a:lvl4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4pPr>
            <a:lvl5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5pPr>
            <a:lvl6pPr marL="457200" algn="l" rtl="0" fontAlgn="base">
              <a:spcBef>
                <a:spcPct val="0"/>
              </a:spcBef>
              <a:spcAft>
                <a:spcPct val="0"/>
              </a:spcAft>
              <a:defRPr sz="2200" b="1">
                <a:solidFill>
                  <a:schemeClr val="tx2"/>
                </a:solidFill>
                <a:latin typeface="Arial" charset="0"/>
                <a:ea typeface="ＭＳ Ｐゴシック" charset="0"/>
              </a:defRPr>
            </a:lvl6pPr>
            <a:lvl7pPr marL="914400" algn="l" rtl="0" fontAlgn="base">
              <a:spcBef>
                <a:spcPct val="0"/>
              </a:spcBef>
              <a:spcAft>
                <a:spcPct val="0"/>
              </a:spcAft>
              <a:defRPr sz="2200" b="1">
                <a:solidFill>
                  <a:schemeClr val="tx2"/>
                </a:solidFill>
                <a:latin typeface="Arial" charset="0"/>
                <a:ea typeface="ＭＳ Ｐゴシック" charset="0"/>
              </a:defRPr>
            </a:lvl7pPr>
            <a:lvl8pPr marL="1371600" algn="l" rtl="0" fontAlgn="base">
              <a:spcBef>
                <a:spcPct val="0"/>
              </a:spcBef>
              <a:spcAft>
                <a:spcPct val="0"/>
              </a:spcAft>
              <a:defRPr sz="2200" b="1">
                <a:solidFill>
                  <a:schemeClr val="tx2"/>
                </a:solidFill>
                <a:latin typeface="Arial" charset="0"/>
                <a:ea typeface="ＭＳ Ｐゴシック" charset="0"/>
              </a:defRPr>
            </a:lvl8pPr>
            <a:lvl9pPr marL="1828800" algn="l" rtl="0" fontAlgn="base">
              <a:spcBef>
                <a:spcPct val="0"/>
              </a:spcBef>
              <a:spcAft>
                <a:spcPct val="0"/>
              </a:spcAft>
              <a:defRPr sz="2200" b="1">
                <a:solidFill>
                  <a:schemeClr val="tx2"/>
                </a:solidFill>
                <a:latin typeface="Arial" charset="0"/>
                <a:ea typeface="ＭＳ Ｐゴシック" charset="0"/>
              </a:defRPr>
            </a:lvl9pPr>
          </a:lstStyle>
          <a:p>
            <a:pPr>
              <a:defRPr/>
            </a:pPr>
            <a:r>
              <a:rPr lang="en-US" sz="3600" kern="0" dirty="0" smtClean="0"/>
              <a:t>Thank you.</a:t>
            </a:r>
          </a:p>
          <a:p>
            <a:pPr>
              <a:defRPr/>
            </a:pPr>
            <a:r>
              <a:rPr lang="en-US" sz="3600" kern="0" dirty="0" smtClean="0"/>
              <a:t>For additional information:</a:t>
            </a:r>
          </a:p>
          <a:p>
            <a:pPr>
              <a:defRPr/>
            </a:pPr>
            <a:r>
              <a:rPr lang="en-US" sz="2800" kern="0" dirty="0" smtClean="0">
                <a:hlinkClick r:id="rId4"/>
              </a:rPr>
              <a:t>www-03.ibm.com/software/products/</a:t>
            </a:r>
            <a:r>
              <a:rPr lang="en-US" sz="2800" kern="0" dirty="0" err="1" smtClean="0">
                <a:hlinkClick r:id="rId4"/>
              </a:rPr>
              <a:t>en</a:t>
            </a:r>
            <a:r>
              <a:rPr lang="en-US" sz="2800" kern="0" dirty="0" smtClean="0">
                <a:hlinkClick r:id="rId4"/>
              </a:rPr>
              <a:t>/disability-management</a:t>
            </a:r>
            <a:endParaRPr lang="en-US" sz="2800" kern="0" dirty="0" smtClean="0"/>
          </a:p>
          <a:p>
            <a:pPr>
              <a:defRPr/>
            </a:pPr>
            <a:endParaRPr lang="en-US" kern="0" dirty="0"/>
          </a:p>
          <a:p>
            <a:pPr>
              <a:defRPr/>
            </a:pPr>
            <a:r>
              <a:rPr lang="en-US" sz="3600" u="sng" dirty="0" smtClean="0">
                <a:hlinkClick r:id="rId5"/>
              </a:rPr>
              <a:t>hector.upegui@de.ibm.com</a:t>
            </a:r>
            <a:r>
              <a:rPr lang="en-US" u="sng" dirty="0"/>
              <a:t/>
            </a:r>
            <a:br>
              <a:rPr lang="en-US" u="sng" dirty="0"/>
            </a:br>
            <a:endParaRPr lang="en-US" u="sng" dirty="0" smtClean="0"/>
          </a:p>
          <a:p>
            <a:pPr>
              <a:defRPr/>
            </a:pPr>
            <a:r>
              <a:rPr lang="en-US" sz="2400" u="sng" dirty="0" err="1" smtClean="0">
                <a:hlinkClick r:id="rId6"/>
              </a:rPr>
              <a:t>Linkedin</a:t>
            </a:r>
            <a:r>
              <a:rPr lang="en-US" sz="2400" u="sng" dirty="0">
                <a:hlinkClick r:id="rId6"/>
              </a:rPr>
              <a:t>: http://www.linkedin.com/pub/dr-hector-upegui-md </a:t>
            </a:r>
            <a:endParaRPr lang="en-US" sz="2400" u="sng" dirty="0" smtClean="0">
              <a:hlinkClick r:id="rId6"/>
            </a:endParaRPr>
          </a:p>
          <a:p>
            <a:pPr>
              <a:defRPr/>
            </a:pPr>
            <a:r>
              <a:rPr lang="en-US" sz="2400" u="sng" dirty="0" smtClean="0">
                <a:hlinkClick r:id="rId6"/>
              </a:rPr>
              <a:t>Twitter</a:t>
            </a:r>
            <a:r>
              <a:rPr lang="en-US" sz="2400" u="sng" dirty="0">
                <a:hlinkClick r:id="rId6"/>
              </a:rPr>
              <a:t>: @</a:t>
            </a:r>
            <a:r>
              <a:rPr lang="en-US" sz="2400" u="sng" dirty="0" err="1">
                <a:hlinkClick r:id="rId6"/>
              </a:rPr>
              <a:t>upegui_hector</a:t>
            </a:r>
            <a:r>
              <a:rPr lang="en-US" sz="2400" u="sng" dirty="0">
                <a:hlinkClick r:id="rId6"/>
              </a:rPr>
              <a:t> </a:t>
            </a:r>
            <a:r>
              <a:rPr lang="en-US" u="sng" dirty="0">
                <a:hlinkClick r:id="rId6"/>
              </a:rPr>
              <a:t/>
            </a:r>
            <a:br>
              <a:rPr lang="en-US" u="sng" dirty="0">
                <a:hlinkClick r:id="rId6"/>
              </a:rPr>
            </a:br>
            <a:r>
              <a:rPr lang="en-US" u="sng" dirty="0">
                <a:hlinkClick r:id="rId5"/>
              </a:rPr>
              <a:t/>
            </a:r>
            <a:br>
              <a:rPr lang="en-US" u="sng" dirty="0">
                <a:hlinkClick r:id="rId5"/>
              </a:rPr>
            </a:br>
            <a:endParaRPr lang="en-US" kern="0" dirty="0"/>
          </a:p>
        </p:txBody>
      </p:sp>
    </p:spTree>
    <p:extLst>
      <p:ext uri="{BB962C8B-B14F-4D97-AF65-F5344CB8AC3E}">
        <p14:creationId xmlns:p14="http://schemas.microsoft.com/office/powerpoint/2010/main" val="2413831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73075" y="788988"/>
            <a:ext cx="6959600" cy="411162"/>
          </a:xfrm>
        </p:spPr>
        <p:txBody>
          <a:bodyPr/>
          <a:lstStyle/>
          <a:p>
            <a:pPr eaLnBrk="1" hangingPunct="1"/>
            <a:r>
              <a:rPr lang="en-US" smtClean="0"/>
              <a:t>Trademarks and notes</a:t>
            </a:r>
          </a:p>
        </p:txBody>
      </p:sp>
      <p:sp>
        <p:nvSpPr>
          <p:cNvPr id="60418" name="Rectangle 3"/>
          <p:cNvSpPr>
            <a:spLocks noGrp="1" noChangeArrowheads="1"/>
          </p:cNvSpPr>
          <p:nvPr>
            <p:ph type="body" idx="1"/>
          </p:nvPr>
        </p:nvSpPr>
        <p:spPr>
          <a:xfrm>
            <a:off x="474663" y="1458913"/>
            <a:ext cx="8166100" cy="4495800"/>
          </a:xfrm>
        </p:spPr>
        <p:txBody>
          <a:bodyPr/>
          <a:lstStyle/>
          <a:p>
            <a:pPr eaLnBrk="1" hangingPunct="1">
              <a:buFont typeface="Wingdings" pitchFamily="2" charset="2"/>
              <a:buNone/>
            </a:pPr>
            <a:r>
              <a:rPr lang="en-US" sz="1600" dirty="0" smtClean="0">
                <a:solidFill>
                  <a:schemeClr val="tx1"/>
                </a:solidFill>
              </a:rPr>
              <a:t>© IBM Corporation 2015</a:t>
            </a:r>
            <a:endParaRPr lang="en-GB" sz="1600" dirty="0" smtClean="0">
              <a:solidFill>
                <a:schemeClr val="tx1"/>
              </a:solidFill>
            </a:endParaRPr>
          </a:p>
          <a:p>
            <a:pPr>
              <a:buClrTx/>
              <a:buFont typeface="Arial" charset="0"/>
              <a:buChar char="•"/>
            </a:pPr>
            <a:r>
              <a:rPr lang="en-US" sz="1600" dirty="0" smtClean="0">
                <a:solidFill>
                  <a:schemeClr val="tx1"/>
                </a:solidFill>
              </a:rPr>
              <a:t>IBM, the IBM logo, ibm.com, and Cúram are trademarks or registered trademarks of International Business Machines Corporation in the United States, other countries, or both. If these and other IBM trademarked terms are marked on their first occurrence in this information with the appropriate symbol (</a:t>
            </a:r>
            <a:r>
              <a:rPr lang="en-US" sz="1600" baseline="30000" dirty="0" smtClean="0">
                <a:solidFill>
                  <a:schemeClr val="tx1"/>
                </a:solidFill>
              </a:rPr>
              <a:t>®</a:t>
            </a:r>
            <a:r>
              <a:rPr lang="en-US" sz="1600" dirty="0" smtClean="0">
                <a:solidFill>
                  <a:schemeClr val="tx1"/>
                </a:solidFill>
              </a:rPr>
              <a:t> or </a:t>
            </a:r>
            <a:r>
              <a:rPr lang="en-US" sz="1600" baseline="30000" dirty="0" smtClean="0">
                <a:solidFill>
                  <a:schemeClr val="tx1"/>
                </a:solidFill>
              </a:rPr>
              <a:t>™</a:t>
            </a:r>
            <a:r>
              <a:rPr lang="en-US" sz="1600" dirty="0" smtClean="0">
                <a:solidFill>
                  <a:schemeClr val="tx1"/>
                </a:solidFill>
              </a:rPr>
              <a:t>), these symbols indicate U.S. registered or common law trademarks owned by IBM at the time this information was published. Such trademarks may also be registered or common law trademarks in other countries. A current list of IBM trademarks is available on the Web at </a:t>
            </a:r>
            <a:r>
              <a:rPr lang="ja-JP" altLang="en-US" sz="1600" dirty="0" smtClean="0">
                <a:solidFill>
                  <a:schemeClr val="tx1"/>
                </a:solidFill>
                <a:ea typeface="MS PGothic" pitchFamily="34" charset="-128"/>
              </a:rPr>
              <a:t>“</a:t>
            </a:r>
            <a:r>
              <a:rPr lang="en-US" altLang="ja-JP" sz="1600" dirty="0" smtClean="0">
                <a:solidFill>
                  <a:schemeClr val="tx1"/>
                </a:solidFill>
                <a:ea typeface="MS PGothic" pitchFamily="34" charset="-128"/>
                <a:hlinkClick r:id="rId2"/>
              </a:rPr>
              <a:t>Copyright and trademark information</a:t>
            </a:r>
            <a:r>
              <a:rPr lang="ja-JP" altLang="en-US" sz="1600" dirty="0" smtClean="0">
                <a:solidFill>
                  <a:schemeClr val="tx1"/>
                </a:solidFill>
                <a:ea typeface="MS PGothic" pitchFamily="34" charset="-128"/>
              </a:rPr>
              <a:t>”</a:t>
            </a:r>
            <a:r>
              <a:rPr lang="en-US" altLang="ja-JP" sz="1600" dirty="0" smtClean="0">
                <a:solidFill>
                  <a:schemeClr val="tx1"/>
                </a:solidFill>
                <a:ea typeface="MS PGothic" pitchFamily="34" charset="-128"/>
              </a:rPr>
              <a:t> at </a:t>
            </a:r>
            <a:r>
              <a:rPr lang="en-US" altLang="ja-JP" sz="1600" b="1" dirty="0" smtClean="0">
                <a:solidFill>
                  <a:schemeClr val="tx1"/>
                </a:solidFill>
                <a:ea typeface="MS PGothic" pitchFamily="34" charset="-128"/>
                <a:hlinkClick r:id="rId2"/>
              </a:rPr>
              <a:t>ibm.com</a:t>
            </a:r>
            <a:r>
              <a:rPr lang="en-US" altLang="ja-JP" sz="1600" dirty="0" smtClean="0">
                <a:solidFill>
                  <a:schemeClr val="tx1"/>
                </a:solidFill>
                <a:ea typeface="MS PGothic" pitchFamily="34" charset="-128"/>
                <a:hlinkClick r:id="rId2"/>
              </a:rPr>
              <a:t>/legal/copytrade.shtml</a:t>
            </a:r>
            <a:r>
              <a:rPr lang="en-US" altLang="ja-JP" sz="1600" dirty="0" smtClean="0">
                <a:solidFill>
                  <a:schemeClr val="tx1"/>
                </a:solidFill>
                <a:ea typeface="MS PGothic" pitchFamily="34" charset="-128"/>
              </a:rPr>
              <a:t>.</a:t>
            </a:r>
          </a:p>
          <a:p>
            <a:pPr eaLnBrk="1" hangingPunct="1">
              <a:buClrTx/>
              <a:buFont typeface="Arial" charset="0"/>
              <a:buChar char="•"/>
            </a:pPr>
            <a:r>
              <a:rPr lang="en-GB" sz="1600" dirty="0" smtClean="0">
                <a:solidFill>
                  <a:schemeClr val="tx1"/>
                </a:solidFill>
              </a:rPr>
              <a:t>Other company, product, and service names may be trademarks or service marks of others.</a:t>
            </a:r>
          </a:p>
          <a:p>
            <a:pPr eaLnBrk="1" hangingPunct="1">
              <a:buClrTx/>
              <a:buFont typeface="Arial" charset="0"/>
              <a:buChar char="•"/>
            </a:pPr>
            <a:r>
              <a:rPr lang="en-GB" sz="1600" dirty="0" smtClean="0">
                <a:solidFill>
                  <a:schemeClr val="tx1"/>
                </a:solidFill>
              </a:rPr>
              <a:t>References in this publication to IBM products or services do not imply that IBM intends to make them available in all countries in which IBM operates.</a:t>
            </a:r>
            <a:endParaRPr lang="en-US" sz="1600" dirty="0" smtClean="0">
              <a:solidFill>
                <a:schemeClr val="tx1"/>
              </a:solidFill>
            </a:endParaRPr>
          </a:p>
        </p:txBody>
      </p:sp>
    </p:spTree>
    <p:extLst>
      <p:ext uri="{BB962C8B-B14F-4D97-AF65-F5344CB8AC3E}">
        <p14:creationId xmlns:p14="http://schemas.microsoft.com/office/powerpoint/2010/main" val="27501544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idx="4294967295"/>
          </p:nvPr>
        </p:nvSpPr>
        <p:spPr>
          <a:xfrm>
            <a:off x="457200" y="685800"/>
            <a:ext cx="7731125" cy="822325"/>
          </a:xfrm>
        </p:spPr>
        <p:txBody>
          <a:bodyPr/>
          <a:lstStyle/>
          <a:p>
            <a:r>
              <a:rPr lang="en-GB" dirty="0" smtClean="0"/>
              <a:t>IBM has a strong, long-standing commitment to social programs, which expanded with the acquisition of </a:t>
            </a:r>
            <a:r>
              <a:rPr lang="en-GB" dirty="0" err="1" smtClean="0"/>
              <a:t>C</a:t>
            </a:r>
            <a:r>
              <a:rPr lang="en-GB" dirty="0" err="1" smtClean="0">
                <a:cs typeface="Calibri" pitchFamily="34" charset="0"/>
              </a:rPr>
              <a:t>ú</a:t>
            </a:r>
            <a:r>
              <a:rPr lang="en-GB" dirty="0" err="1" smtClean="0"/>
              <a:t>ram</a:t>
            </a:r>
            <a:r>
              <a:rPr lang="en-GB" dirty="0" smtClean="0"/>
              <a:t> Software </a:t>
            </a:r>
          </a:p>
        </p:txBody>
      </p:sp>
      <p:sp>
        <p:nvSpPr>
          <p:cNvPr id="20482" name="Content Placeholder 5"/>
          <p:cNvSpPr>
            <a:spLocks noGrp="1"/>
          </p:cNvSpPr>
          <p:nvPr>
            <p:ph idx="4294967295"/>
          </p:nvPr>
        </p:nvSpPr>
        <p:spPr>
          <a:xfrm>
            <a:off x="466725" y="1658938"/>
            <a:ext cx="7228485" cy="4495800"/>
          </a:xfrm>
        </p:spPr>
        <p:txBody>
          <a:bodyPr/>
          <a:lstStyle/>
          <a:p>
            <a:pPr>
              <a:spcBef>
                <a:spcPct val="0"/>
              </a:spcBef>
              <a:spcAft>
                <a:spcPts val="1200"/>
              </a:spcAft>
              <a:buFont typeface="Arial" charset="0"/>
              <a:buChar char="•"/>
            </a:pPr>
            <a:r>
              <a:rPr lang="en-GB" sz="1800" dirty="0" smtClean="0"/>
              <a:t>Commercial off-the-shelf</a:t>
            </a:r>
            <a:r>
              <a:rPr lang="en-GB" sz="1800" dirty="0" smtClean="0">
                <a:solidFill>
                  <a:srgbClr val="1A66A0"/>
                </a:solidFill>
              </a:rPr>
              <a:t>, </a:t>
            </a:r>
            <a:r>
              <a:rPr lang="en-GB" sz="1800" b="1" dirty="0" smtClean="0">
                <a:solidFill>
                  <a:srgbClr val="1A66A0"/>
                </a:solidFill>
              </a:rPr>
              <a:t>software for line of business users </a:t>
            </a:r>
            <a:r>
              <a:rPr lang="en-GB" sz="1800" dirty="0" smtClean="0"/>
              <a:t>in health and social programs, covering all types of organizations</a:t>
            </a:r>
          </a:p>
          <a:p>
            <a:pPr>
              <a:spcBef>
                <a:spcPct val="0"/>
              </a:spcBef>
              <a:spcAft>
                <a:spcPts val="600"/>
              </a:spcAft>
              <a:buFont typeface="Arial" charset="0"/>
              <a:buChar char="•"/>
            </a:pPr>
            <a:r>
              <a:rPr lang="en-GB" sz="1800" dirty="0" smtClean="0"/>
              <a:t>More than </a:t>
            </a:r>
            <a:r>
              <a:rPr lang="en-GB" sz="1800" b="1" dirty="0" smtClean="0">
                <a:solidFill>
                  <a:srgbClr val="1A66A0"/>
                </a:solidFill>
              </a:rPr>
              <a:t>700 IBM subject matter experts </a:t>
            </a:r>
            <a:r>
              <a:rPr lang="en-GB" sz="1800" dirty="0" smtClean="0"/>
              <a:t>in social programs:</a:t>
            </a:r>
          </a:p>
          <a:p>
            <a:pPr marL="463550" lvl="1" indent="-231775">
              <a:spcBef>
                <a:spcPct val="0"/>
              </a:spcBef>
              <a:spcAft>
                <a:spcPts val="600"/>
              </a:spcAft>
              <a:buFont typeface="Arial" charset="0"/>
              <a:buChar char="—"/>
            </a:pPr>
            <a:r>
              <a:rPr lang="en-GB" sz="1600" dirty="0" smtClean="0"/>
              <a:t>40 subject matter experts in social programs policy</a:t>
            </a:r>
          </a:p>
          <a:p>
            <a:pPr marL="463550" lvl="1" indent="-231775">
              <a:spcBef>
                <a:spcPct val="0"/>
              </a:spcBef>
              <a:spcAft>
                <a:spcPts val="600"/>
              </a:spcAft>
              <a:buFont typeface="Arial" charset="0"/>
              <a:buChar char="—"/>
            </a:pPr>
            <a:r>
              <a:rPr lang="en-GB" sz="1600" dirty="0" smtClean="0"/>
              <a:t>300 service professionals experienced in building social program management systems</a:t>
            </a:r>
          </a:p>
          <a:p>
            <a:pPr marL="463550" lvl="1" indent="-231775">
              <a:spcBef>
                <a:spcPct val="0"/>
              </a:spcBef>
              <a:spcAft>
                <a:spcPts val="1200"/>
              </a:spcAft>
              <a:buFont typeface="Arial" charset="0"/>
              <a:buChar char="—"/>
            </a:pPr>
            <a:r>
              <a:rPr lang="en-GB" sz="1600" dirty="0" smtClean="0"/>
              <a:t>320 dedicated software developers with expertise in social programs business processes</a:t>
            </a:r>
            <a:endParaRPr lang="en-GB" dirty="0" smtClean="0"/>
          </a:p>
          <a:p>
            <a:pPr>
              <a:spcBef>
                <a:spcPct val="0"/>
              </a:spcBef>
              <a:spcAft>
                <a:spcPts val="1200"/>
              </a:spcAft>
              <a:buFont typeface="Arial" charset="0"/>
              <a:buChar char="•"/>
            </a:pPr>
            <a:r>
              <a:rPr lang="en-GB" sz="1800" b="1" dirty="0">
                <a:solidFill>
                  <a:srgbClr val="1A66A0"/>
                </a:solidFill>
              </a:rPr>
              <a:t>S</a:t>
            </a:r>
            <a:r>
              <a:rPr lang="en-GB" sz="1800" b="1" dirty="0" smtClean="0">
                <a:solidFill>
                  <a:srgbClr val="1A66A0"/>
                </a:solidFill>
              </a:rPr>
              <a:t>ocial programs policy research </a:t>
            </a:r>
            <a:r>
              <a:rPr lang="en-GB" sz="1800" dirty="0" err="1" smtClean="0"/>
              <a:t>center</a:t>
            </a:r>
            <a:r>
              <a:rPr lang="en-GB" sz="1800" dirty="0" smtClean="0"/>
              <a:t>—the IBM Cúram Research Institute</a:t>
            </a:r>
          </a:p>
        </p:txBody>
      </p:sp>
    </p:spTree>
    <p:extLst>
      <p:ext uri="{BB962C8B-B14F-4D97-AF65-F5344CB8AC3E}">
        <p14:creationId xmlns:p14="http://schemas.microsoft.com/office/powerpoint/2010/main" val="33120824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7" name="TextBox 5"/>
          <p:cNvSpPr txBox="1">
            <a:spLocks noChangeArrowheads="1"/>
          </p:cNvSpPr>
          <p:nvPr/>
        </p:nvSpPr>
        <p:spPr bwMode="auto">
          <a:xfrm>
            <a:off x="6392984" y="3580744"/>
            <a:ext cx="2114550" cy="77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4400" b="1">
                <a:solidFill>
                  <a:srgbClr val="DD731C"/>
                </a:solidFill>
                <a:latin typeface="+mn-lt"/>
              </a:rPr>
              <a:t>7%</a:t>
            </a:r>
          </a:p>
        </p:txBody>
      </p:sp>
      <p:sp>
        <p:nvSpPr>
          <p:cNvPr id="1009668" name="TextBox 5"/>
          <p:cNvSpPr txBox="1">
            <a:spLocks noChangeArrowheads="1"/>
          </p:cNvSpPr>
          <p:nvPr/>
        </p:nvSpPr>
        <p:spPr bwMode="auto">
          <a:xfrm>
            <a:off x="3725984" y="3609319"/>
            <a:ext cx="1989137" cy="77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4400" b="1">
                <a:solidFill>
                  <a:srgbClr val="17AF4B"/>
                </a:solidFill>
                <a:latin typeface="+mn-lt"/>
              </a:rPr>
              <a:t>2-4%</a:t>
            </a:r>
          </a:p>
        </p:txBody>
      </p:sp>
      <p:sp>
        <p:nvSpPr>
          <p:cNvPr id="1009669" name="TextBox 5"/>
          <p:cNvSpPr txBox="1">
            <a:spLocks noChangeArrowheads="1"/>
          </p:cNvSpPr>
          <p:nvPr/>
        </p:nvSpPr>
        <p:spPr bwMode="auto">
          <a:xfrm>
            <a:off x="749421" y="3652182"/>
            <a:ext cx="2116138" cy="77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4400" b="1">
                <a:solidFill>
                  <a:srgbClr val="AB1A86"/>
                </a:solidFill>
                <a:latin typeface="+mn-lt"/>
              </a:rPr>
              <a:t>&gt;15%</a:t>
            </a:r>
          </a:p>
        </p:txBody>
      </p:sp>
      <p:sp>
        <p:nvSpPr>
          <p:cNvPr id="1009670" name="TextBox 5"/>
          <p:cNvSpPr txBox="1">
            <a:spLocks noChangeArrowheads="1"/>
          </p:cNvSpPr>
          <p:nvPr/>
        </p:nvSpPr>
        <p:spPr bwMode="auto">
          <a:xfrm>
            <a:off x="6284562" y="2620950"/>
            <a:ext cx="2522537" cy="74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1400" dirty="0" smtClean="0">
                <a:solidFill>
                  <a:srgbClr val="000000"/>
                </a:solidFill>
                <a:latin typeface="+mn-lt"/>
              </a:rPr>
              <a:t>Number of people </a:t>
            </a:r>
            <a:r>
              <a:rPr kumimoji="1" lang="en-US" altLang="ja-JP" sz="1400" dirty="0">
                <a:solidFill>
                  <a:srgbClr val="000000"/>
                </a:solidFill>
                <a:latin typeface="+mn-lt"/>
              </a:rPr>
              <a:t>with severe disabilities </a:t>
            </a:r>
            <a:r>
              <a:rPr kumimoji="1" lang="en-US" altLang="ja-JP" sz="1400" dirty="0" smtClean="0">
                <a:solidFill>
                  <a:srgbClr val="000000"/>
                </a:solidFill>
                <a:latin typeface="+mn-lt"/>
              </a:rPr>
              <a:t>who are </a:t>
            </a:r>
            <a:r>
              <a:rPr kumimoji="1" lang="en-US" altLang="ja-JP" sz="1400" dirty="0">
                <a:solidFill>
                  <a:srgbClr val="000000"/>
                </a:solidFill>
                <a:latin typeface="+mn-lt"/>
              </a:rPr>
              <a:t>children between 0-14</a:t>
            </a:r>
            <a:endParaRPr kumimoji="1" lang="en-US" altLang="ja-JP" sz="1400" baseline="30000" dirty="0">
              <a:solidFill>
                <a:srgbClr val="000000"/>
              </a:solidFill>
              <a:latin typeface="+mn-lt"/>
            </a:endParaRPr>
          </a:p>
        </p:txBody>
      </p:sp>
      <p:sp>
        <p:nvSpPr>
          <p:cNvPr id="1009671" name="TextBox 5"/>
          <p:cNvSpPr txBox="1">
            <a:spLocks noChangeArrowheads="1"/>
          </p:cNvSpPr>
          <p:nvPr/>
        </p:nvSpPr>
        <p:spPr bwMode="auto">
          <a:xfrm>
            <a:off x="6392984" y="1836082"/>
            <a:ext cx="2511425" cy="77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4400" b="1">
                <a:solidFill>
                  <a:srgbClr val="DD731C"/>
                </a:solidFill>
                <a:latin typeface="+mn-lt"/>
              </a:rPr>
              <a:t>13 m.</a:t>
            </a:r>
          </a:p>
        </p:txBody>
      </p:sp>
      <p:sp>
        <p:nvSpPr>
          <p:cNvPr id="14" name="Round Diagonal Corner Rectangle 13"/>
          <p:cNvSpPr/>
          <p:nvPr/>
        </p:nvSpPr>
        <p:spPr bwMode="auto">
          <a:xfrm>
            <a:off x="6216771" y="1891644"/>
            <a:ext cx="2755900" cy="3325813"/>
          </a:xfrm>
          <a:prstGeom prst="round2DiagRect">
            <a:avLst/>
          </a:prstGeom>
          <a:noFill/>
          <a:ln w="19050" cap="flat" cmpd="sng" algn="ctr">
            <a:solidFill>
              <a:srgbClr val="DD731C"/>
            </a:solidFill>
            <a:prstDash val="solid"/>
            <a:round/>
            <a:headEnd type="none" w="med" len="med"/>
            <a:tailEnd type="none" w="med" len="med"/>
          </a:ln>
          <a:effectLst/>
          <a:extLst/>
        </p:spPr>
        <p:txBody>
          <a:bodyPr/>
          <a:lstStyle/>
          <a:p>
            <a:pPr defTabSz="457200">
              <a:defRPr/>
            </a:pPr>
            <a:endParaRPr lang="en-US" dirty="0">
              <a:solidFill>
                <a:srgbClr val="FFFFFF"/>
              </a:solidFill>
              <a:latin typeface="+mn-lt"/>
              <a:ea typeface="ＭＳ Ｐゴシック" pitchFamily="34" charset="-128"/>
              <a:cs typeface="+mn-cs"/>
            </a:endParaRPr>
          </a:p>
        </p:txBody>
      </p:sp>
      <p:cxnSp>
        <p:nvCxnSpPr>
          <p:cNvPr id="1009673" name="Straight Connector 45"/>
          <p:cNvCxnSpPr>
            <a:cxnSpLocks noChangeShapeType="1"/>
          </p:cNvCxnSpPr>
          <p:nvPr/>
        </p:nvCxnSpPr>
        <p:spPr bwMode="auto">
          <a:xfrm flipH="1">
            <a:off x="6521571" y="3604557"/>
            <a:ext cx="2146300" cy="0"/>
          </a:xfrm>
          <a:prstGeom prst="line">
            <a:avLst/>
          </a:prstGeom>
          <a:noFill/>
          <a:ln w="19050">
            <a:solidFill>
              <a:srgbClr val="DD731C"/>
            </a:solidFill>
            <a:round/>
            <a:headEnd/>
            <a:tailEnd/>
          </a:ln>
          <a:extLst>
            <a:ext uri="{909E8E84-426E-40DD-AFC4-6F175D3DCCD1}">
              <a14:hiddenFill xmlns:a14="http://schemas.microsoft.com/office/drawing/2010/main">
                <a:noFill/>
              </a14:hiddenFill>
            </a:ext>
          </a:extLst>
        </p:spPr>
      </p:cxnSp>
      <p:sp>
        <p:nvSpPr>
          <p:cNvPr id="1009674" name="Oval 38"/>
          <p:cNvSpPr>
            <a:spLocks noChangeArrowheads="1"/>
          </p:cNvSpPr>
          <p:nvPr/>
        </p:nvSpPr>
        <p:spPr bwMode="auto">
          <a:xfrm>
            <a:off x="7588371" y="3561694"/>
            <a:ext cx="115888" cy="111125"/>
          </a:xfrm>
          <a:prstGeom prst="ellipse">
            <a:avLst/>
          </a:prstGeom>
          <a:solidFill>
            <a:srgbClr val="DD731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endParaRPr lang="es-CO" altLang="es-CO" sz="2400" b="1">
              <a:solidFill>
                <a:srgbClr val="FFFFFF"/>
              </a:solidFill>
              <a:latin typeface="+mn-lt"/>
            </a:endParaRPr>
          </a:p>
        </p:txBody>
      </p:sp>
      <p:sp>
        <p:nvSpPr>
          <p:cNvPr id="1009675" name="TextBox 5"/>
          <p:cNvSpPr txBox="1">
            <a:spLocks noChangeArrowheads="1"/>
          </p:cNvSpPr>
          <p:nvPr/>
        </p:nvSpPr>
        <p:spPr bwMode="auto">
          <a:xfrm>
            <a:off x="6365482" y="4264142"/>
            <a:ext cx="2203450" cy="96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1400" dirty="0" smtClean="0">
                <a:solidFill>
                  <a:srgbClr val="000000"/>
                </a:solidFill>
                <a:latin typeface="+mn-lt"/>
              </a:rPr>
              <a:t>Percentage of </a:t>
            </a:r>
            <a:r>
              <a:rPr kumimoji="1" lang="en-US" altLang="ja-JP" sz="1400" dirty="0">
                <a:solidFill>
                  <a:srgbClr val="000000"/>
                </a:solidFill>
                <a:latin typeface="+mn-lt"/>
              </a:rPr>
              <a:t>all people with severe disabilities </a:t>
            </a:r>
            <a:r>
              <a:rPr kumimoji="1" lang="en-US" altLang="ja-JP" sz="1400" dirty="0" smtClean="0">
                <a:solidFill>
                  <a:srgbClr val="000000"/>
                </a:solidFill>
                <a:latin typeface="+mn-lt"/>
              </a:rPr>
              <a:t>who are </a:t>
            </a:r>
            <a:r>
              <a:rPr kumimoji="1" lang="en-US" altLang="ja-JP" sz="1400" dirty="0">
                <a:solidFill>
                  <a:srgbClr val="000000"/>
                </a:solidFill>
                <a:latin typeface="+mn-lt"/>
              </a:rPr>
              <a:t>children between 0-14 years</a:t>
            </a:r>
            <a:endParaRPr kumimoji="1" lang="en-US" altLang="ja-JP" sz="1400" baseline="30000" dirty="0">
              <a:solidFill>
                <a:srgbClr val="000000"/>
              </a:solidFill>
              <a:latin typeface="+mn-lt"/>
            </a:endParaRPr>
          </a:p>
        </p:txBody>
      </p:sp>
      <p:sp>
        <p:nvSpPr>
          <p:cNvPr id="1009676" name="TextBox 5"/>
          <p:cNvSpPr txBox="1">
            <a:spLocks noChangeArrowheads="1"/>
          </p:cNvSpPr>
          <p:nvPr/>
        </p:nvSpPr>
        <p:spPr bwMode="auto">
          <a:xfrm>
            <a:off x="3355624" y="2620950"/>
            <a:ext cx="2619375" cy="74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1400" dirty="0" smtClean="0">
                <a:solidFill>
                  <a:srgbClr val="000000"/>
                </a:solidFill>
                <a:latin typeface="+mn-lt"/>
              </a:rPr>
              <a:t>Number of people who have </a:t>
            </a:r>
            <a:r>
              <a:rPr kumimoji="1" lang="en-US" altLang="ja-JP" sz="1400" dirty="0">
                <a:solidFill>
                  <a:srgbClr val="000000"/>
                </a:solidFill>
                <a:latin typeface="+mn-lt"/>
              </a:rPr>
              <a:t>very significant difficulties in functioning</a:t>
            </a:r>
          </a:p>
        </p:txBody>
      </p:sp>
      <p:sp>
        <p:nvSpPr>
          <p:cNvPr id="1009677" name="TextBox 5"/>
          <p:cNvSpPr txBox="1">
            <a:spLocks noChangeArrowheads="1"/>
          </p:cNvSpPr>
          <p:nvPr/>
        </p:nvSpPr>
        <p:spPr bwMode="auto">
          <a:xfrm>
            <a:off x="3486271" y="1864657"/>
            <a:ext cx="2468563" cy="77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4400" b="1" dirty="0">
                <a:solidFill>
                  <a:srgbClr val="17AF4B"/>
                </a:solidFill>
                <a:latin typeface="+mn-lt"/>
              </a:rPr>
              <a:t>190 m.</a:t>
            </a:r>
          </a:p>
        </p:txBody>
      </p:sp>
      <p:sp>
        <p:nvSpPr>
          <p:cNvPr id="1009678" name="Round Diagonal Corner Rectangle 13"/>
          <p:cNvSpPr>
            <a:spLocks noChangeArrowheads="1"/>
          </p:cNvSpPr>
          <p:nvPr/>
        </p:nvSpPr>
        <p:spPr bwMode="auto">
          <a:xfrm>
            <a:off x="3321171" y="1920219"/>
            <a:ext cx="2755900" cy="3325813"/>
          </a:xfrm>
          <a:custGeom>
            <a:avLst/>
            <a:gdLst>
              <a:gd name="T0" fmla="*/ 2147483647 w 1632"/>
              <a:gd name="T1" fmla="*/ 2147483647 h 2011"/>
              <a:gd name="T2" fmla="*/ 2147483647 w 1632"/>
              <a:gd name="T3" fmla="*/ 2147483647 h 2011"/>
              <a:gd name="T4" fmla="*/ 0 w 1632"/>
              <a:gd name="T5" fmla="*/ 2147483647 h 2011"/>
              <a:gd name="T6" fmla="*/ 2147483647 w 1632"/>
              <a:gd name="T7" fmla="*/ 0 h 2011"/>
              <a:gd name="T8" fmla="*/ 0 60000 65536"/>
              <a:gd name="T9" fmla="*/ 0 60000 65536"/>
              <a:gd name="T10" fmla="*/ 0 60000 65536"/>
              <a:gd name="T11" fmla="*/ 0 60000 65536"/>
              <a:gd name="T12" fmla="*/ 80 w 1632"/>
              <a:gd name="T13" fmla="*/ 80 h 2011"/>
              <a:gd name="T14" fmla="*/ 1552 w 1632"/>
              <a:gd name="T15" fmla="*/ 1931 h 2011"/>
            </a:gdLst>
            <a:ahLst/>
            <a:cxnLst>
              <a:cxn ang="T8">
                <a:pos x="T0" y="T1"/>
              </a:cxn>
              <a:cxn ang="T9">
                <a:pos x="T2" y="T3"/>
              </a:cxn>
              <a:cxn ang="T10">
                <a:pos x="T4" y="T5"/>
              </a:cxn>
              <a:cxn ang="T11">
                <a:pos x="T6" y="T7"/>
              </a:cxn>
            </a:cxnLst>
            <a:rect l="T12" t="T13" r="T14" b="T15"/>
            <a:pathLst>
              <a:path w="1632" h="2011">
                <a:moveTo>
                  <a:pt x="272" y="0"/>
                </a:moveTo>
                <a:lnTo>
                  <a:pt x="1632" y="0"/>
                </a:lnTo>
                <a:lnTo>
                  <a:pt x="1632" y="1739"/>
                </a:lnTo>
                <a:cubicBezTo>
                  <a:pt x="1632" y="1889"/>
                  <a:pt x="1510" y="2010"/>
                  <a:pt x="1360" y="2011"/>
                </a:cubicBezTo>
                <a:lnTo>
                  <a:pt x="0" y="2011"/>
                </a:lnTo>
                <a:lnTo>
                  <a:pt x="0" y="272"/>
                </a:lnTo>
                <a:cubicBezTo>
                  <a:pt x="0" y="121"/>
                  <a:pt x="121" y="0"/>
                  <a:pt x="271" y="0"/>
                </a:cubicBezTo>
                <a:lnTo>
                  <a:pt x="272" y="0"/>
                </a:lnTo>
                <a:close/>
              </a:path>
            </a:pathLst>
          </a:custGeom>
          <a:noFill/>
          <a:ln w="19050">
            <a:solidFill>
              <a:srgbClr val="17AF4B"/>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sz="1400">
              <a:latin typeface="+mn-lt"/>
            </a:endParaRPr>
          </a:p>
        </p:txBody>
      </p:sp>
      <p:cxnSp>
        <p:nvCxnSpPr>
          <p:cNvPr id="1009679" name="Straight Connector 45"/>
          <p:cNvCxnSpPr>
            <a:cxnSpLocks noChangeShapeType="1"/>
          </p:cNvCxnSpPr>
          <p:nvPr/>
        </p:nvCxnSpPr>
        <p:spPr bwMode="auto">
          <a:xfrm flipH="1">
            <a:off x="3625971" y="3641069"/>
            <a:ext cx="2179638" cy="0"/>
          </a:xfrm>
          <a:prstGeom prst="line">
            <a:avLst/>
          </a:prstGeom>
          <a:noFill/>
          <a:ln w="19050">
            <a:solidFill>
              <a:srgbClr val="17AF4B"/>
            </a:solidFill>
            <a:round/>
            <a:headEnd/>
            <a:tailEnd/>
          </a:ln>
          <a:extLst>
            <a:ext uri="{909E8E84-426E-40DD-AFC4-6F175D3DCCD1}">
              <a14:hiddenFill xmlns:a14="http://schemas.microsoft.com/office/drawing/2010/main">
                <a:noFill/>
              </a14:hiddenFill>
            </a:ext>
          </a:extLst>
        </p:spPr>
      </p:cxnSp>
      <p:sp>
        <p:nvSpPr>
          <p:cNvPr id="1009680" name="Oval 38"/>
          <p:cNvSpPr>
            <a:spLocks noChangeArrowheads="1"/>
          </p:cNvSpPr>
          <p:nvPr/>
        </p:nvSpPr>
        <p:spPr bwMode="auto">
          <a:xfrm>
            <a:off x="4692771" y="3604557"/>
            <a:ext cx="109538" cy="111125"/>
          </a:xfrm>
          <a:prstGeom prst="ellipse">
            <a:avLst/>
          </a:prstGeom>
          <a:solidFill>
            <a:srgbClr val="17AF4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endParaRPr lang="es-CO" altLang="es-CO" sz="2400" b="1">
              <a:solidFill>
                <a:srgbClr val="FFFFFF"/>
              </a:solidFill>
              <a:latin typeface="+mn-lt"/>
            </a:endParaRPr>
          </a:p>
        </p:txBody>
      </p:sp>
      <p:sp>
        <p:nvSpPr>
          <p:cNvPr id="1009681" name="TextBox 5"/>
          <p:cNvSpPr txBox="1">
            <a:spLocks noChangeArrowheads="1"/>
          </p:cNvSpPr>
          <p:nvPr/>
        </p:nvSpPr>
        <p:spPr bwMode="auto">
          <a:xfrm>
            <a:off x="3465119" y="4264142"/>
            <a:ext cx="2333625" cy="96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1400" dirty="0" smtClean="0">
                <a:solidFill>
                  <a:srgbClr val="000000"/>
                </a:solidFill>
                <a:latin typeface="+mn-lt"/>
              </a:rPr>
              <a:t>Percentage of </a:t>
            </a:r>
            <a:r>
              <a:rPr kumimoji="1" lang="en-US" altLang="ja-JP" sz="1400" dirty="0">
                <a:solidFill>
                  <a:srgbClr val="000000"/>
                </a:solidFill>
                <a:latin typeface="+mn-lt"/>
              </a:rPr>
              <a:t>people with disabilities </a:t>
            </a:r>
            <a:r>
              <a:rPr kumimoji="1" lang="en-US" altLang="ja-JP" sz="1400" dirty="0" smtClean="0">
                <a:solidFill>
                  <a:srgbClr val="000000"/>
                </a:solidFill>
                <a:latin typeface="+mn-lt"/>
              </a:rPr>
              <a:t>and have  </a:t>
            </a:r>
            <a:r>
              <a:rPr kumimoji="1" lang="en-US" altLang="ja-JP" sz="1400" dirty="0">
                <a:solidFill>
                  <a:srgbClr val="000000"/>
                </a:solidFill>
                <a:latin typeface="+mn-lt"/>
              </a:rPr>
              <a:t>very significant difficulties in functioning</a:t>
            </a:r>
            <a:endParaRPr kumimoji="1" lang="en-US" altLang="ja-JP" sz="1400" i="1" dirty="0">
              <a:solidFill>
                <a:srgbClr val="000000"/>
              </a:solidFill>
              <a:latin typeface="+mn-lt"/>
            </a:endParaRPr>
          </a:p>
        </p:txBody>
      </p:sp>
      <p:sp>
        <p:nvSpPr>
          <p:cNvPr id="1009682" name="TextBox 5"/>
          <p:cNvSpPr txBox="1">
            <a:spLocks noChangeArrowheads="1"/>
          </p:cNvSpPr>
          <p:nvPr/>
        </p:nvSpPr>
        <p:spPr bwMode="auto">
          <a:xfrm>
            <a:off x="625082" y="2620950"/>
            <a:ext cx="2203450" cy="96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AU" altLang="es-CO" sz="1400" dirty="0" smtClean="0">
                <a:solidFill>
                  <a:srgbClr val="000000"/>
                </a:solidFill>
                <a:latin typeface="+mn-lt"/>
              </a:rPr>
              <a:t>The world’s </a:t>
            </a:r>
            <a:r>
              <a:rPr kumimoji="1" lang="en-AU" altLang="es-CO" sz="1400" dirty="0">
                <a:solidFill>
                  <a:srgbClr val="000000"/>
                </a:solidFill>
                <a:latin typeface="+mn-lt"/>
              </a:rPr>
              <a:t>population </a:t>
            </a:r>
            <a:r>
              <a:rPr kumimoji="1" lang="en-AU" altLang="es-CO" sz="1400" dirty="0" smtClean="0">
                <a:solidFill>
                  <a:srgbClr val="000000"/>
                </a:solidFill>
                <a:latin typeface="+mn-lt"/>
              </a:rPr>
              <a:t>which is  </a:t>
            </a:r>
            <a:r>
              <a:rPr kumimoji="1" lang="en-AU" altLang="es-CO" sz="1400" dirty="0">
                <a:solidFill>
                  <a:srgbClr val="000000"/>
                </a:solidFill>
                <a:latin typeface="+mn-lt"/>
              </a:rPr>
              <a:t>estimated to live with some form of disability</a:t>
            </a:r>
            <a:endParaRPr kumimoji="1" lang="en-US" altLang="ja-JP" sz="1400" dirty="0">
              <a:solidFill>
                <a:srgbClr val="000000"/>
              </a:solidFill>
              <a:latin typeface="+mn-lt"/>
            </a:endParaRPr>
          </a:p>
        </p:txBody>
      </p:sp>
      <p:sp>
        <p:nvSpPr>
          <p:cNvPr id="1009683" name="TextBox 5"/>
          <p:cNvSpPr txBox="1">
            <a:spLocks noChangeArrowheads="1"/>
          </p:cNvSpPr>
          <p:nvPr/>
        </p:nvSpPr>
        <p:spPr bwMode="auto">
          <a:xfrm>
            <a:off x="425571" y="1964669"/>
            <a:ext cx="2765425" cy="71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US" altLang="ja-JP" sz="4000" b="1">
                <a:solidFill>
                  <a:srgbClr val="AB1A86"/>
                </a:solidFill>
                <a:latin typeface="+mn-lt"/>
              </a:rPr>
              <a:t>&gt; 1 billion</a:t>
            </a:r>
          </a:p>
        </p:txBody>
      </p:sp>
      <p:sp>
        <p:nvSpPr>
          <p:cNvPr id="1009684" name="Round Diagonal Corner Rectangle 13"/>
          <p:cNvSpPr>
            <a:spLocks noChangeArrowheads="1"/>
          </p:cNvSpPr>
          <p:nvPr/>
        </p:nvSpPr>
        <p:spPr bwMode="auto">
          <a:xfrm>
            <a:off x="425571" y="1963082"/>
            <a:ext cx="2755900" cy="3325812"/>
          </a:xfrm>
          <a:custGeom>
            <a:avLst/>
            <a:gdLst>
              <a:gd name="T0" fmla="*/ 2147483647 w 1632"/>
              <a:gd name="T1" fmla="*/ 2147483647 h 2011"/>
              <a:gd name="T2" fmla="*/ 2147483647 w 1632"/>
              <a:gd name="T3" fmla="*/ 2147483647 h 2011"/>
              <a:gd name="T4" fmla="*/ 0 w 1632"/>
              <a:gd name="T5" fmla="*/ 2147483647 h 2011"/>
              <a:gd name="T6" fmla="*/ 2147483647 w 1632"/>
              <a:gd name="T7" fmla="*/ 0 h 2011"/>
              <a:gd name="T8" fmla="*/ 0 60000 65536"/>
              <a:gd name="T9" fmla="*/ 0 60000 65536"/>
              <a:gd name="T10" fmla="*/ 0 60000 65536"/>
              <a:gd name="T11" fmla="*/ 0 60000 65536"/>
              <a:gd name="T12" fmla="*/ 80 w 1632"/>
              <a:gd name="T13" fmla="*/ 80 h 2011"/>
              <a:gd name="T14" fmla="*/ 1552 w 1632"/>
              <a:gd name="T15" fmla="*/ 1931 h 2011"/>
            </a:gdLst>
            <a:ahLst/>
            <a:cxnLst>
              <a:cxn ang="T8">
                <a:pos x="T0" y="T1"/>
              </a:cxn>
              <a:cxn ang="T9">
                <a:pos x="T2" y="T3"/>
              </a:cxn>
              <a:cxn ang="T10">
                <a:pos x="T4" y="T5"/>
              </a:cxn>
              <a:cxn ang="T11">
                <a:pos x="T6" y="T7"/>
              </a:cxn>
            </a:cxnLst>
            <a:rect l="T12" t="T13" r="T14" b="T15"/>
            <a:pathLst>
              <a:path w="1632" h="2011">
                <a:moveTo>
                  <a:pt x="272" y="0"/>
                </a:moveTo>
                <a:lnTo>
                  <a:pt x="1632" y="0"/>
                </a:lnTo>
                <a:lnTo>
                  <a:pt x="1632" y="1739"/>
                </a:lnTo>
                <a:cubicBezTo>
                  <a:pt x="1632" y="1889"/>
                  <a:pt x="1510" y="2010"/>
                  <a:pt x="1360" y="2011"/>
                </a:cubicBezTo>
                <a:lnTo>
                  <a:pt x="0" y="2011"/>
                </a:lnTo>
                <a:lnTo>
                  <a:pt x="0" y="272"/>
                </a:lnTo>
                <a:cubicBezTo>
                  <a:pt x="0" y="121"/>
                  <a:pt x="121" y="0"/>
                  <a:pt x="271" y="0"/>
                </a:cubicBezTo>
                <a:lnTo>
                  <a:pt x="272" y="0"/>
                </a:lnTo>
                <a:close/>
              </a:path>
            </a:pathLst>
          </a:custGeom>
          <a:noFill/>
          <a:ln w="19050">
            <a:solidFill>
              <a:srgbClr val="AB1A86"/>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sz="1400">
              <a:latin typeface="+mn-lt"/>
            </a:endParaRPr>
          </a:p>
        </p:txBody>
      </p:sp>
      <p:cxnSp>
        <p:nvCxnSpPr>
          <p:cNvPr id="1009685" name="Straight Connector 45"/>
          <p:cNvCxnSpPr>
            <a:cxnSpLocks noChangeShapeType="1"/>
          </p:cNvCxnSpPr>
          <p:nvPr/>
        </p:nvCxnSpPr>
        <p:spPr bwMode="auto">
          <a:xfrm flipH="1">
            <a:off x="730371" y="3683932"/>
            <a:ext cx="2146300" cy="0"/>
          </a:xfrm>
          <a:prstGeom prst="line">
            <a:avLst/>
          </a:prstGeom>
          <a:noFill/>
          <a:ln w="19050">
            <a:solidFill>
              <a:srgbClr val="AB1A86"/>
            </a:solidFill>
            <a:round/>
            <a:headEnd/>
            <a:tailEnd/>
          </a:ln>
          <a:extLst>
            <a:ext uri="{909E8E84-426E-40DD-AFC4-6F175D3DCCD1}">
              <a14:hiddenFill xmlns:a14="http://schemas.microsoft.com/office/drawing/2010/main">
                <a:noFill/>
              </a14:hiddenFill>
            </a:ext>
          </a:extLst>
        </p:spPr>
      </p:cxnSp>
      <p:sp>
        <p:nvSpPr>
          <p:cNvPr id="1009686" name="Oval 38"/>
          <p:cNvSpPr>
            <a:spLocks noChangeArrowheads="1"/>
          </p:cNvSpPr>
          <p:nvPr/>
        </p:nvSpPr>
        <p:spPr bwMode="auto">
          <a:xfrm>
            <a:off x="1757484" y="3633132"/>
            <a:ext cx="115887" cy="111125"/>
          </a:xfrm>
          <a:prstGeom prst="ellipse">
            <a:avLst/>
          </a:prstGeom>
          <a:solidFill>
            <a:srgbClr val="AB1A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endParaRPr lang="es-CO" altLang="es-CO" sz="2400" b="1">
              <a:solidFill>
                <a:srgbClr val="FFFFFF"/>
              </a:solidFill>
              <a:latin typeface="+mn-lt"/>
            </a:endParaRPr>
          </a:p>
        </p:txBody>
      </p:sp>
      <p:sp>
        <p:nvSpPr>
          <p:cNvPr id="1009687" name="TextBox 5"/>
          <p:cNvSpPr txBox="1">
            <a:spLocks noChangeArrowheads="1"/>
          </p:cNvSpPr>
          <p:nvPr/>
        </p:nvSpPr>
        <p:spPr bwMode="auto">
          <a:xfrm>
            <a:off x="625082" y="4264142"/>
            <a:ext cx="2203450" cy="96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310" tIns="48655" rIns="97310" bIns="48655">
            <a:spAutoFit/>
          </a:bodyPr>
          <a:lstStyle>
            <a:lvl1pPr defTabSz="973138" eaLnBrk="0" hangingPunct="0">
              <a:defRPr sz="2000">
                <a:solidFill>
                  <a:schemeClr val="tx1"/>
                </a:solidFill>
                <a:latin typeface="Calibri" panose="020F0502020204030204" pitchFamily="34" charset="0"/>
                <a:ea typeface="MS PGothic" panose="020B0600070205080204" pitchFamily="34" charset="-128"/>
              </a:defRPr>
            </a:lvl1pPr>
            <a:lvl2pPr marL="742950" indent="-285750" defTabSz="973138" eaLnBrk="0" hangingPunct="0">
              <a:defRPr sz="2000">
                <a:solidFill>
                  <a:schemeClr val="tx1"/>
                </a:solidFill>
                <a:latin typeface="Calibri" panose="020F0502020204030204" pitchFamily="34" charset="0"/>
                <a:ea typeface="MS PGothic" panose="020B0600070205080204" pitchFamily="34" charset="-128"/>
              </a:defRPr>
            </a:lvl2pPr>
            <a:lvl3pPr marL="1143000" indent="-228600" defTabSz="973138" eaLnBrk="0" hangingPunct="0">
              <a:defRPr sz="2000">
                <a:solidFill>
                  <a:schemeClr val="tx1"/>
                </a:solidFill>
                <a:latin typeface="Calibri" panose="020F0502020204030204" pitchFamily="34" charset="0"/>
                <a:ea typeface="MS PGothic" panose="020B0600070205080204" pitchFamily="34" charset="-128"/>
              </a:defRPr>
            </a:lvl3pPr>
            <a:lvl4pPr marL="1600200" indent="-228600" defTabSz="973138" eaLnBrk="0" hangingPunct="0">
              <a:defRPr sz="2000">
                <a:solidFill>
                  <a:schemeClr val="tx1"/>
                </a:solidFill>
                <a:latin typeface="Calibri" panose="020F0502020204030204" pitchFamily="34" charset="0"/>
                <a:ea typeface="MS PGothic" panose="020B0600070205080204" pitchFamily="34" charset="-128"/>
              </a:defRPr>
            </a:lvl4pPr>
            <a:lvl5pPr marL="2057400" indent="-228600" defTabSz="973138"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defTabSz="97313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kumimoji="1" lang="en-AU" altLang="es-CO" sz="1400" dirty="0" smtClean="0">
                <a:solidFill>
                  <a:srgbClr val="000000"/>
                </a:solidFill>
                <a:latin typeface="+mn-lt"/>
              </a:rPr>
              <a:t>Percentage of </a:t>
            </a:r>
            <a:r>
              <a:rPr kumimoji="1" lang="en-AU" altLang="es-CO" sz="1400" dirty="0">
                <a:solidFill>
                  <a:srgbClr val="000000"/>
                </a:solidFill>
                <a:latin typeface="+mn-lt"/>
              </a:rPr>
              <a:t>the world’s population based on 2010 global population figures</a:t>
            </a:r>
            <a:endParaRPr kumimoji="1" lang="en-US" altLang="ja-JP" sz="1400" dirty="0">
              <a:solidFill>
                <a:srgbClr val="000000"/>
              </a:solidFill>
              <a:latin typeface="+mn-lt"/>
            </a:endParaRPr>
          </a:p>
        </p:txBody>
      </p:sp>
      <p:sp>
        <p:nvSpPr>
          <p:cNvPr id="1009695" name="Rectangle 31"/>
          <p:cNvSpPr>
            <a:spLocks noGrp="1" noChangeArrowheads="1"/>
          </p:cNvSpPr>
          <p:nvPr>
            <p:ph type="title"/>
          </p:nvPr>
        </p:nvSpPr>
        <p:spPr/>
        <p:txBody>
          <a:bodyPr/>
          <a:lstStyle/>
          <a:p>
            <a:r>
              <a:rPr lang="en-US" altLang="es-CO" dirty="0" smtClean="0"/>
              <a:t>Disability is a significant issue worldwide that needs to be addressed </a:t>
            </a:r>
          </a:p>
        </p:txBody>
      </p:sp>
    </p:spTree>
    <p:extLst>
      <p:ext uri="{BB962C8B-B14F-4D97-AF65-F5344CB8AC3E}">
        <p14:creationId xmlns:p14="http://schemas.microsoft.com/office/powerpoint/2010/main" val="25310173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sosceles Triangle 1"/>
          <p:cNvGrpSpPr>
            <a:grpSpLocks/>
          </p:cNvGrpSpPr>
          <p:nvPr/>
        </p:nvGrpSpPr>
        <p:grpSpPr bwMode="auto">
          <a:xfrm>
            <a:off x="4035425" y="2379663"/>
            <a:ext cx="833438" cy="2493962"/>
            <a:chOff x="2607" y="1912"/>
            <a:chExt cx="507" cy="1571"/>
          </a:xfrm>
        </p:grpSpPr>
        <p:pic>
          <p:nvPicPr>
            <p:cNvPr id="1018883" name="Isosceles Triangl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 y="1912"/>
              <a:ext cx="507" cy="1571"/>
            </a:xfrm>
            <a:prstGeom prst="rect">
              <a:avLst/>
            </a:prstGeom>
            <a:solidFill>
              <a:srgbClr val="FFFFFF"/>
            </a:solidFill>
            <a:extLst/>
          </p:spPr>
        </p:pic>
        <p:sp>
          <p:nvSpPr>
            <p:cNvPr id="1018884" name="Text Box 4"/>
            <p:cNvSpPr txBox="1">
              <a:spLocks noChangeArrowheads="1"/>
            </p:cNvSpPr>
            <p:nvPr/>
          </p:nvSpPr>
          <p:spPr bwMode="auto">
            <a:xfrm rot="5400000">
              <a:off x="2342" y="2571"/>
              <a:ext cx="78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l" eaLnBrk="1" hangingPunct="1">
                <a:lnSpc>
                  <a:spcPct val="90000"/>
                </a:lnSpc>
              </a:pPr>
              <a:endParaRPr lang="de-DE" altLang="es-CO" sz="2200">
                <a:solidFill>
                  <a:schemeClr val="hlink"/>
                </a:solidFill>
                <a:latin typeface="Arial" panose="020B0604020202020204" pitchFamily="34" charset="0"/>
              </a:endParaRPr>
            </a:p>
          </p:txBody>
        </p:sp>
      </p:grpSp>
      <p:sp>
        <p:nvSpPr>
          <p:cNvPr id="1018885" name="Rectangle 2"/>
          <p:cNvSpPr>
            <a:spLocks/>
          </p:cNvSpPr>
          <p:nvPr/>
        </p:nvSpPr>
        <p:spPr bwMode="auto">
          <a:xfrm>
            <a:off x="457200" y="0"/>
            <a:ext cx="822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endParaRPr lang="de-DE" altLang="es-CO" sz="3000">
              <a:latin typeface="Arial" panose="020B0604020202020204" pitchFamily="34" charset="0"/>
            </a:endParaRPr>
          </a:p>
        </p:txBody>
      </p:sp>
      <p:sp>
        <p:nvSpPr>
          <p:cNvPr id="1018886" name="Title 1"/>
          <p:cNvSpPr>
            <a:spLocks/>
          </p:cNvSpPr>
          <p:nvPr/>
        </p:nvSpPr>
        <p:spPr bwMode="auto">
          <a:xfrm>
            <a:off x="399584" y="696453"/>
            <a:ext cx="8035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200" b="1">
                <a:solidFill>
                  <a:schemeClr val="accent1"/>
                </a:solidFill>
                <a:latin typeface="Calibri" panose="020F0502020204030204" pitchFamily="34" charset="0"/>
              </a:defRPr>
            </a:lvl1pPr>
            <a:lvl2pPr algn="l" eaLnBrk="0" hangingPunct="0">
              <a:defRPr sz="2200" b="1">
                <a:solidFill>
                  <a:schemeClr val="accent1"/>
                </a:solidFill>
                <a:latin typeface="Calibri" panose="020F0502020204030204" pitchFamily="34" charset="0"/>
              </a:defRPr>
            </a:lvl2pPr>
            <a:lvl3pPr algn="l" eaLnBrk="0" hangingPunct="0">
              <a:defRPr sz="2200" b="1">
                <a:solidFill>
                  <a:schemeClr val="accent1"/>
                </a:solidFill>
                <a:latin typeface="Calibri" panose="020F0502020204030204" pitchFamily="34" charset="0"/>
              </a:defRPr>
            </a:lvl3pPr>
            <a:lvl4pPr algn="l" eaLnBrk="0" hangingPunct="0">
              <a:defRPr sz="2200" b="1">
                <a:solidFill>
                  <a:schemeClr val="accent1"/>
                </a:solidFill>
                <a:latin typeface="Calibri" panose="020F0502020204030204" pitchFamily="34" charset="0"/>
              </a:defRPr>
            </a:lvl4pPr>
            <a:lvl5pPr algn="l" eaLnBrk="0" hangingPunct="0">
              <a:defRPr sz="2200" b="1">
                <a:solidFill>
                  <a:schemeClr val="accent1"/>
                </a:solidFill>
                <a:latin typeface="Calibri" panose="020F0502020204030204" pitchFamily="34" charset="0"/>
              </a:defRPr>
            </a:lvl5pPr>
            <a:lvl6pPr marL="457200" eaLnBrk="0" fontAlgn="base" hangingPunct="0">
              <a:spcBef>
                <a:spcPct val="0"/>
              </a:spcBef>
              <a:spcAft>
                <a:spcPct val="0"/>
              </a:spcAft>
              <a:defRPr sz="2200" b="1">
                <a:solidFill>
                  <a:schemeClr val="accent1"/>
                </a:solidFill>
                <a:latin typeface="Calibri" panose="020F0502020204030204" pitchFamily="34" charset="0"/>
              </a:defRPr>
            </a:lvl6pPr>
            <a:lvl7pPr marL="914400" eaLnBrk="0" fontAlgn="base" hangingPunct="0">
              <a:spcBef>
                <a:spcPct val="0"/>
              </a:spcBef>
              <a:spcAft>
                <a:spcPct val="0"/>
              </a:spcAft>
              <a:defRPr sz="2200" b="1">
                <a:solidFill>
                  <a:schemeClr val="accent1"/>
                </a:solidFill>
                <a:latin typeface="Calibri" panose="020F0502020204030204" pitchFamily="34" charset="0"/>
              </a:defRPr>
            </a:lvl7pPr>
            <a:lvl8pPr marL="1371600" eaLnBrk="0" fontAlgn="base" hangingPunct="0">
              <a:spcBef>
                <a:spcPct val="0"/>
              </a:spcBef>
              <a:spcAft>
                <a:spcPct val="0"/>
              </a:spcAft>
              <a:defRPr sz="2200" b="1">
                <a:solidFill>
                  <a:schemeClr val="accent1"/>
                </a:solidFill>
                <a:latin typeface="Calibri" panose="020F0502020204030204" pitchFamily="34" charset="0"/>
              </a:defRPr>
            </a:lvl8pPr>
            <a:lvl9pPr marL="1828800" eaLnBrk="0" fontAlgn="base" hangingPunct="0">
              <a:spcBef>
                <a:spcPct val="0"/>
              </a:spcBef>
              <a:spcAft>
                <a:spcPct val="0"/>
              </a:spcAft>
              <a:defRPr sz="2200" b="1">
                <a:solidFill>
                  <a:schemeClr val="accent1"/>
                </a:solidFill>
                <a:latin typeface="Calibri" panose="020F0502020204030204" pitchFamily="34" charset="0"/>
              </a:defRPr>
            </a:lvl9pPr>
          </a:lstStyle>
          <a:p>
            <a:r>
              <a:rPr lang="en-IE" altLang="es-CO" sz="2000" b="0" dirty="0" smtClean="0">
                <a:solidFill>
                  <a:schemeClr val="tx1"/>
                </a:solidFill>
                <a:latin typeface="+mn-lt"/>
              </a:rPr>
              <a:t>Addressing the challenges</a:t>
            </a:r>
            <a:endParaRPr lang="en-IE" altLang="es-CO" sz="2000" b="0" dirty="0">
              <a:solidFill>
                <a:schemeClr val="tx1"/>
              </a:solidFill>
              <a:latin typeface="+mn-lt"/>
            </a:endParaRPr>
          </a:p>
        </p:txBody>
      </p:sp>
      <p:sp>
        <p:nvSpPr>
          <p:cNvPr id="1018887" name="Round Diagonal Corner Rectangle 13"/>
          <p:cNvSpPr>
            <a:spLocks noChangeArrowheads="1"/>
          </p:cNvSpPr>
          <p:nvPr/>
        </p:nvSpPr>
        <p:spPr bwMode="auto">
          <a:xfrm>
            <a:off x="5065713" y="1566863"/>
            <a:ext cx="3603625" cy="4508500"/>
          </a:xfrm>
          <a:custGeom>
            <a:avLst/>
            <a:gdLst>
              <a:gd name="T0" fmla="*/ 2147483647 w 1632"/>
              <a:gd name="T1" fmla="*/ 2147483647 h 2011"/>
              <a:gd name="T2" fmla="*/ 2147483647 w 1632"/>
              <a:gd name="T3" fmla="*/ 2147483647 h 2011"/>
              <a:gd name="T4" fmla="*/ 0 w 1632"/>
              <a:gd name="T5" fmla="*/ 2147483647 h 2011"/>
              <a:gd name="T6" fmla="*/ 2147483647 w 1632"/>
              <a:gd name="T7" fmla="*/ 0 h 2011"/>
              <a:gd name="T8" fmla="*/ 0 60000 65536"/>
              <a:gd name="T9" fmla="*/ 0 60000 65536"/>
              <a:gd name="T10" fmla="*/ 0 60000 65536"/>
              <a:gd name="T11" fmla="*/ 0 60000 65536"/>
              <a:gd name="T12" fmla="*/ 80 w 1632"/>
              <a:gd name="T13" fmla="*/ 80 h 2011"/>
              <a:gd name="T14" fmla="*/ 1552 w 1632"/>
              <a:gd name="T15" fmla="*/ 1931 h 2011"/>
            </a:gdLst>
            <a:ahLst/>
            <a:cxnLst>
              <a:cxn ang="T8">
                <a:pos x="T0" y="T1"/>
              </a:cxn>
              <a:cxn ang="T9">
                <a:pos x="T2" y="T3"/>
              </a:cxn>
              <a:cxn ang="T10">
                <a:pos x="T4" y="T5"/>
              </a:cxn>
              <a:cxn ang="T11">
                <a:pos x="T6" y="T7"/>
              </a:cxn>
            </a:cxnLst>
            <a:rect l="T12" t="T13" r="T14" b="T15"/>
            <a:pathLst>
              <a:path w="1632" h="2011">
                <a:moveTo>
                  <a:pt x="272" y="0"/>
                </a:moveTo>
                <a:lnTo>
                  <a:pt x="1632" y="0"/>
                </a:lnTo>
                <a:lnTo>
                  <a:pt x="1632" y="1739"/>
                </a:lnTo>
                <a:cubicBezTo>
                  <a:pt x="1632" y="1889"/>
                  <a:pt x="1510" y="2010"/>
                  <a:pt x="1360" y="2011"/>
                </a:cubicBezTo>
                <a:lnTo>
                  <a:pt x="0" y="2011"/>
                </a:lnTo>
                <a:lnTo>
                  <a:pt x="0" y="272"/>
                </a:lnTo>
                <a:cubicBezTo>
                  <a:pt x="0" y="121"/>
                  <a:pt x="121" y="0"/>
                  <a:pt x="271" y="0"/>
                </a:cubicBezTo>
                <a:lnTo>
                  <a:pt x="272"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1018889" name="Rectangle 14"/>
          <p:cNvSpPr>
            <a:spLocks noChangeArrowheads="1"/>
          </p:cNvSpPr>
          <p:nvPr/>
        </p:nvSpPr>
        <p:spPr bwMode="auto">
          <a:xfrm>
            <a:off x="5584826" y="1046162"/>
            <a:ext cx="3084512" cy="549275"/>
          </a:xfrm>
          <a:prstGeom prst="rect">
            <a:avLst/>
          </a:prstGeom>
          <a:noFill/>
          <a:ln>
            <a:noFill/>
          </a:ln>
          <a:effectLst>
            <a:prstShdw prst="shdw17" dist="17961" dir="2700000">
              <a:srgbClr val="007A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s-CO" sz="2400" b="1" dirty="0" smtClean="0">
                <a:solidFill>
                  <a:schemeClr val="accent2"/>
                </a:solidFill>
                <a:latin typeface="Arial" panose="020B0604020202020204" pitchFamily="34" charset="0"/>
              </a:rPr>
              <a:t>Strategies</a:t>
            </a:r>
            <a:endParaRPr lang="en-US" altLang="es-CO" sz="2400" b="1" dirty="0">
              <a:solidFill>
                <a:schemeClr val="accent2"/>
              </a:solidFill>
              <a:latin typeface="Arial" panose="020B0604020202020204" pitchFamily="34" charset="0"/>
            </a:endParaRPr>
          </a:p>
        </p:txBody>
      </p:sp>
      <p:sp>
        <p:nvSpPr>
          <p:cNvPr id="1018894" name="Round Diagonal Corner Rectangle 13"/>
          <p:cNvSpPr>
            <a:spLocks noChangeArrowheads="1"/>
          </p:cNvSpPr>
          <p:nvPr/>
        </p:nvSpPr>
        <p:spPr bwMode="auto">
          <a:xfrm>
            <a:off x="474663" y="1616075"/>
            <a:ext cx="3603625" cy="4508500"/>
          </a:xfrm>
          <a:custGeom>
            <a:avLst/>
            <a:gdLst>
              <a:gd name="T0" fmla="*/ 2147483647 w 1632"/>
              <a:gd name="T1" fmla="*/ 2147483647 h 2011"/>
              <a:gd name="T2" fmla="*/ 2147483647 w 1632"/>
              <a:gd name="T3" fmla="*/ 2147483647 h 2011"/>
              <a:gd name="T4" fmla="*/ 0 w 1632"/>
              <a:gd name="T5" fmla="*/ 2147483647 h 2011"/>
              <a:gd name="T6" fmla="*/ 2147483647 w 1632"/>
              <a:gd name="T7" fmla="*/ 0 h 2011"/>
              <a:gd name="T8" fmla="*/ 0 60000 65536"/>
              <a:gd name="T9" fmla="*/ 0 60000 65536"/>
              <a:gd name="T10" fmla="*/ 0 60000 65536"/>
              <a:gd name="T11" fmla="*/ 0 60000 65536"/>
              <a:gd name="T12" fmla="*/ 80 w 1632"/>
              <a:gd name="T13" fmla="*/ 80 h 2011"/>
              <a:gd name="T14" fmla="*/ 1552 w 1632"/>
              <a:gd name="T15" fmla="*/ 1931 h 2011"/>
            </a:gdLst>
            <a:ahLst/>
            <a:cxnLst>
              <a:cxn ang="T8">
                <a:pos x="T0" y="T1"/>
              </a:cxn>
              <a:cxn ang="T9">
                <a:pos x="T2" y="T3"/>
              </a:cxn>
              <a:cxn ang="T10">
                <a:pos x="T4" y="T5"/>
              </a:cxn>
              <a:cxn ang="T11">
                <a:pos x="T6" y="T7"/>
              </a:cxn>
            </a:cxnLst>
            <a:rect l="T12" t="T13" r="T14" b="T15"/>
            <a:pathLst>
              <a:path w="1632" h="2011">
                <a:moveTo>
                  <a:pt x="272" y="0"/>
                </a:moveTo>
                <a:lnTo>
                  <a:pt x="1632" y="0"/>
                </a:lnTo>
                <a:lnTo>
                  <a:pt x="1632" y="1739"/>
                </a:lnTo>
                <a:cubicBezTo>
                  <a:pt x="1632" y="1889"/>
                  <a:pt x="1510" y="2010"/>
                  <a:pt x="1360" y="2011"/>
                </a:cubicBezTo>
                <a:lnTo>
                  <a:pt x="0" y="2011"/>
                </a:lnTo>
                <a:lnTo>
                  <a:pt x="0" y="272"/>
                </a:lnTo>
                <a:cubicBezTo>
                  <a:pt x="0" y="121"/>
                  <a:pt x="121" y="0"/>
                  <a:pt x="271" y="0"/>
                </a:cubicBezTo>
                <a:lnTo>
                  <a:pt x="272" y="0"/>
                </a:lnTo>
                <a:close/>
              </a:path>
            </a:pathLst>
          </a:custGeom>
          <a:noFill/>
          <a:ln w="19050">
            <a:solidFill>
              <a:srgbClr val="F19027"/>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1018895" name="Rectangle 2"/>
          <p:cNvSpPr>
            <a:spLocks noChangeArrowheads="1"/>
          </p:cNvSpPr>
          <p:nvPr/>
        </p:nvSpPr>
        <p:spPr bwMode="auto">
          <a:xfrm>
            <a:off x="574675" y="1775400"/>
            <a:ext cx="350837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0013" indent="-100013"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l">
              <a:spcBef>
                <a:spcPts val="600"/>
              </a:spcBef>
              <a:buFont typeface="Arial" panose="020B0604020202020204" pitchFamily="34" charset="0"/>
              <a:buChar char="•"/>
            </a:pPr>
            <a:r>
              <a:rPr lang="en-US" altLang="es-CO" sz="1600" dirty="0">
                <a:latin typeface="Arial" panose="020B0604020202020204" pitchFamily="34" charset="0"/>
                <a:ea typeface="SimSun" panose="02010600030101010101" pitchFamily="2" charset="-122"/>
              </a:rPr>
              <a:t>Armed conflicts and violence</a:t>
            </a:r>
          </a:p>
          <a:p>
            <a:pPr algn="l">
              <a:spcBef>
                <a:spcPts val="600"/>
              </a:spcBef>
              <a:buFont typeface="Arial" panose="020B0604020202020204" pitchFamily="34" charset="0"/>
              <a:buChar char="•"/>
            </a:pPr>
            <a:r>
              <a:rPr lang="en-US" altLang="es-CO" sz="1600" dirty="0">
                <a:latin typeface="Arial" panose="020B0604020202020204" pitchFamily="34" charset="0"/>
                <a:ea typeface="SimSun" panose="02010600030101010101" pitchFamily="2" charset="-122"/>
              </a:rPr>
              <a:t>Demographic changes</a:t>
            </a:r>
          </a:p>
          <a:p>
            <a:pPr algn="l">
              <a:spcBef>
                <a:spcPts val="600"/>
              </a:spcBef>
              <a:buFont typeface="Arial" panose="020B0604020202020204" pitchFamily="34" charset="0"/>
              <a:buChar char="•"/>
            </a:pPr>
            <a:r>
              <a:rPr lang="en-US" altLang="es-CO" sz="1600" dirty="0">
                <a:latin typeface="Arial" panose="020B0604020202020204" pitchFamily="34" charset="0"/>
                <a:ea typeface="SimSun" panose="02010600030101010101" pitchFamily="2" charset="-122"/>
              </a:rPr>
              <a:t>Chronic diseases</a:t>
            </a:r>
          </a:p>
          <a:p>
            <a:pPr algn="l">
              <a:spcBef>
                <a:spcPts val="600"/>
              </a:spcBef>
              <a:buFont typeface="Arial" panose="020B0604020202020204" pitchFamily="34" charset="0"/>
              <a:buChar char="•"/>
            </a:pPr>
            <a:r>
              <a:rPr lang="en-US" altLang="es-CO" sz="1600" dirty="0">
                <a:latin typeface="Arial" panose="020B0604020202020204" pitchFamily="34" charset="0"/>
                <a:ea typeface="SimSun" panose="02010600030101010101" pitchFamily="2" charset="-122"/>
              </a:rPr>
              <a:t>Behavioral changes</a:t>
            </a:r>
          </a:p>
          <a:p>
            <a:pPr algn="l">
              <a:spcBef>
                <a:spcPts val="600"/>
              </a:spcBef>
              <a:buFont typeface="Arial" panose="020B0604020202020204" pitchFamily="34" charset="0"/>
              <a:buChar char="•"/>
            </a:pPr>
            <a:r>
              <a:rPr lang="en-US" altLang="es-CO" sz="1600" dirty="0">
                <a:latin typeface="Arial" panose="020B0604020202020204" pitchFamily="34" charset="0"/>
                <a:ea typeface="SimSun" panose="02010600030101010101" pitchFamily="2" charset="-122"/>
              </a:rPr>
              <a:t>Shift of traditional to non-traditional risks (for example from asbestos to psychological risks) </a:t>
            </a:r>
          </a:p>
          <a:p>
            <a:pPr algn="l">
              <a:spcBef>
                <a:spcPts val="600"/>
              </a:spcBef>
              <a:buFont typeface="Arial" panose="020B0604020202020204" pitchFamily="34" charset="0"/>
              <a:buChar char="•"/>
            </a:pPr>
            <a:r>
              <a:rPr lang="en-US" altLang="es-CO" sz="1600" dirty="0">
                <a:latin typeface="Arial" panose="020B0604020202020204" pitchFamily="34" charset="0"/>
                <a:ea typeface="SimSun" panose="02010600030101010101" pitchFamily="2" charset="-122"/>
              </a:rPr>
              <a:t>Technological changes</a:t>
            </a:r>
          </a:p>
          <a:p>
            <a:pPr algn="l">
              <a:spcBef>
                <a:spcPts val="600"/>
              </a:spcBef>
              <a:buFont typeface="Arial" panose="020B0604020202020204" pitchFamily="34" charset="0"/>
              <a:buChar char="•"/>
            </a:pPr>
            <a:r>
              <a:rPr lang="en-US" altLang="es-CO" sz="1600" dirty="0">
                <a:latin typeface="Arial" panose="020B0604020202020204" pitchFamily="34" charset="0"/>
                <a:ea typeface="SimSun" panose="02010600030101010101" pitchFamily="2" charset="-122"/>
              </a:rPr>
              <a:t>Demands for economic and social equality</a:t>
            </a:r>
          </a:p>
        </p:txBody>
      </p:sp>
      <p:sp>
        <p:nvSpPr>
          <p:cNvPr id="1018896" name="Rectangle 14"/>
          <p:cNvSpPr>
            <a:spLocks noChangeArrowheads="1"/>
          </p:cNvSpPr>
          <p:nvPr/>
        </p:nvSpPr>
        <p:spPr bwMode="auto">
          <a:xfrm>
            <a:off x="998537" y="1084941"/>
            <a:ext cx="3084513" cy="549275"/>
          </a:xfrm>
          <a:prstGeom prst="rect">
            <a:avLst/>
          </a:prstGeom>
          <a:noFill/>
          <a:ln>
            <a:noFill/>
          </a:ln>
          <a:effectLst>
            <a:prstShdw prst="shdw17" dist="17961" dir="2700000">
              <a:srgbClr val="007A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s-CO" sz="2400" b="1" dirty="0" smtClean="0">
                <a:solidFill>
                  <a:srgbClr val="F19027"/>
                </a:solidFill>
                <a:latin typeface="Arial" panose="020B0604020202020204" pitchFamily="34" charset="0"/>
              </a:rPr>
              <a:t>Trends</a:t>
            </a:r>
            <a:endParaRPr lang="en-US" altLang="es-CO" sz="2400" b="1" dirty="0">
              <a:solidFill>
                <a:srgbClr val="F19027"/>
              </a:solidFill>
              <a:latin typeface="Arial" panose="020B0604020202020204" pitchFamily="34" charset="0"/>
            </a:endParaRPr>
          </a:p>
        </p:txBody>
      </p:sp>
      <p:sp>
        <p:nvSpPr>
          <p:cNvPr id="10" name="TextBox 9"/>
          <p:cNvSpPr txBox="1"/>
          <p:nvPr/>
        </p:nvSpPr>
        <p:spPr>
          <a:xfrm>
            <a:off x="5237946" y="1632955"/>
            <a:ext cx="3532706" cy="4801314"/>
          </a:xfrm>
          <a:prstGeom prst="rect">
            <a:avLst/>
          </a:prstGeom>
          <a:noFill/>
        </p:spPr>
        <p:txBody>
          <a:bodyPr wrap="square" rtlCol="0">
            <a:spAutoFit/>
          </a:bodyPr>
          <a:lstStyle/>
          <a:p>
            <a:pPr marL="285750" lvl="0" indent="-285750" eaLnBrk="0" hangingPunct="0">
              <a:spcBef>
                <a:spcPts val="600"/>
              </a:spcBef>
              <a:buFont typeface="Arial" panose="020B0604020202020204" pitchFamily="34" charset="0"/>
              <a:buChar char="•"/>
            </a:pPr>
            <a:r>
              <a:rPr lang="en-US" altLang="ja-JP" sz="1600" dirty="0">
                <a:latin typeface="Arial" panose="020B0604020202020204" pitchFamily="34" charset="0"/>
                <a:ea typeface="MS Mincho" panose="02020609040205080304" pitchFamily="49" charset="-128"/>
                <a:cs typeface="Arial" panose="020B0604020202020204" pitchFamily="34" charset="0"/>
              </a:rPr>
              <a:t>New </a:t>
            </a:r>
            <a:r>
              <a:rPr lang="en-US" altLang="ja-JP" sz="1600" dirty="0" smtClean="0">
                <a:latin typeface="Arial" panose="020B0604020202020204" pitchFamily="34" charset="0"/>
                <a:ea typeface="MS Mincho" panose="02020609040205080304" pitchFamily="49" charset="-128"/>
                <a:cs typeface="Arial" panose="020B0604020202020204" pitchFamily="34" charset="0"/>
              </a:rPr>
              <a:t>focus on prevention</a:t>
            </a:r>
          </a:p>
          <a:p>
            <a:pPr marL="285750" lvl="0" indent="-285750" eaLnBrk="0" hangingPunct="0">
              <a:spcBef>
                <a:spcPts val="600"/>
              </a:spcBef>
              <a:buFont typeface="Arial" panose="020B0604020202020204" pitchFamily="34" charset="0"/>
              <a:buChar char="•"/>
            </a:pPr>
            <a:r>
              <a:rPr lang="en-US" altLang="ja-JP" sz="1600" dirty="0" smtClean="0">
                <a:latin typeface="Arial" panose="020B0604020202020204" pitchFamily="34" charset="0"/>
                <a:ea typeface="MS Mincho" panose="02020609040205080304" pitchFamily="49" charset="-128"/>
                <a:cs typeface="Arial" panose="020B0604020202020204" pitchFamily="34" charset="0"/>
              </a:rPr>
              <a:t>Shift from assessing </a:t>
            </a:r>
            <a:r>
              <a:rPr lang="en-US" altLang="ja-JP" sz="1600" dirty="0">
                <a:latin typeface="Arial" panose="020B0604020202020204" pitchFamily="34" charset="0"/>
                <a:ea typeface="MS Mincho" panose="02020609040205080304" pitchFamily="49" charset="-128"/>
                <a:cs typeface="Arial" panose="020B0604020202020204" pitchFamily="34" charset="0"/>
              </a:rPr>
              <a:t>disability to focus on ability</a:t>
            </a:r>
            <a:endParaRPr lang="en-US" altLang="ja-JP" sz="1600" dirty="0"/>
          </a:p>
          <a:p>
            <a:pPr marL="285750" lvl="0" indent="-285750" eaLnBrk="0" hangingPunct="0">
              <a:spcBef>
                <a:spcPts val="600"/>
              </a:spcBef>
              <a:buFont typeface="Arial" panose="020B0604020202020204" pitchFamily="34" charset="0"/>
              <a:buChar char="•"/>
            </a:pPr>
            <a:r>
              <a:rPr lang="en-US" altLang="ja-JP" sz="1600" dirty="0">
                <a:latin typeface="Arial" panose="020B0604020202020204" pitchFamily="34" charset="0"/>
                <a:ea typeface="MS Mincho" panose="02020609040205080304" pitchFamily="49" charset="-128"/>
                <a:cs typeface="Arial" panose="020B0604020202020204" pitchFamily="34" charset="0"/>
              </a:rPr>
              <a:t>More and better qualification of human </a:t>
            </a:r>
            <a:r>
              <a:rPr lang="en-US" altLang="ja-JP" sz="1600" dirty="0" smtClean="0">
                <a:latin typeface="Arial" panose="020B0604020202020204" pitchFamily="34" charset="0"/>
                <a:ea typeface="MS Mincho" panose="02020609040205080304" pitchFamily="49" charset="-128"/>
                <a:cs typeface="Arial" panose="020B0604020202020204" pitchFamily="34" charset="0"/>
              </a:rPr>
              <a:t>resources</a:t>
            </a:r>
            <a:endParaRPr lang="en-US" altLang="ja-JP" sz="1600" dirty="0"/>
          </a:p>
          <a:p>
            <a:pPr marL="285750" lvl="0" indent="-285750" eaLnBrk="0" hangingPunct="0">
              <a:spcBef>
                <a:spcPts val="600"/>
              </a:spcBef>
              <a:buFont typeface="Arial" panose="020B0604020202020204" pitchFamily="34" charset="0"/>
              <a:buChar char="•"/>
            </a:pPr>
            <a:r>
              <a:rPr lang="en-US" altLang="ja-JP" sz="1600" dirty="0">
                <a:latin typeface="Arial" panose="020B0604020202020204" pitchFamily="34" charset="0"/>
                <a:ea typeface="MS Mincho" panose="02020609040205080304" pitchFamily="49" charset="-128"/>
                <a:cs typeface="Arial" panose="020B0604020202020204" pitchFamily="34" charset="0"/>
              </a:rPr>
              <a:t>More </a:t>
            </a:r>
            <a:r>
              <a:rPr lang="en-US" altLang="ja-JP" sz="1600" dirty="0" smtClean="0">
                <a:latin typeface="Arial" panose="020B0604020202020204" pitchFamily="34" charset="0"/>
                <a:ea typeface="MS Mincho" panose="02020609040205080304" pitchFamily="49" charset="-128"/>
                <a:cs typeface="Arial" panose="020B0604020202020204" pitchFamily="34" charset="0"/>
              </a:rPr>
              <a:t>information &amp; communication</a:t>
            </a:r>
            <a:endParaRPr lang="en-US" altLang="ja-JP" sz="1600" dirty="0"/>
          </a:p>
          <a:p>
            <a:pPr marL="285750" lvl="0" indent="-285750" eaLnBrk="0" hangingPunct="0">
              <a:spcBef>
                <a:spcPts val="600"/>
              </a:spcBef>
              <a:buFont typeface="Arial" panose="020B0604020202020204" pitchFamily="34" charset="0"/>
              <a:buChar char="•"/>
            </a:pPr>
            <a:r>
              <a:rPr lang="en-US" altLang="ja-JP" sz="1600" dirty="0" smtClean="0">
                <a:latin typeface="Arial" panose="020B0604020202020204" pitchFamily="34" charset="0"/>
                <a:ea typeface="MS Mincho" panose="02020609040205080304" pitchFamily="49" charset="-128"/>
                <a:cs typeface="Arial" panose="020B0604020202020204" pitchFamily="34" charset="0"/>
              </a:rPr>
              <a:t>Improved social </a:t>
            </a:r>
            <a:r>
              <a:rPr lang="en-US" altLang="ja-JP" sz="1600" dirty="0">
                <a:latin typeface="Arial" panose="020B0604020202020204" pitchFamily="34" charset="0"/>
                <a:ea typeface="MS Mincho" panose="02020609040205080304" pitchFamily="49" charset="-128"/>
                <a:cs typeface="Arial" panose="020B0604020202020204" pitchFamily="34" charset="0"/>
              </a:rPr>
              <a:t>protection </a:t>
            </a:r>
            <a:r>
              <a:rPr lang="en-US" altLang="ja-JP" sz="1600" dirty="0" smtClean="0">
                <a:latin typeface="Arial" panose="020B0604020202020204" pitchFamily="34" charset="0"/>
                <a:ea typeface="MS Mincho" panose="02020609040205080304" pitchFamily="49" charset="-128"/>
                <a:cs typeface="Arial" panose="020B0604020202020204" pitchFamily="34" charset="0"/>
              </a:rPr>
              <a:t>and program management</a:t>
            </a:r>
            <a:endParaRPr lang="en-US" altLang="ja-JP" sz="1600" dirty="0"/>
          </a:p>
          <a:p>
            <a:pPr marL="285750" lvl="0" indent="-285750" eaLnBrk="0" hangingPunct="0">
              <a:spcBef>
                <a:spcPts val="600"/>
              </a:spcBef>
              <a:buFont typeface="Arial" panose="020B0604020202020204" pitchFamily="34" charset="0"/>
              <a:buChar char="•"/>
            </a:pPr>
            <a:r>
              <a:rPr lang="en-US" altLang="ja-JP" sz="1600" dirty="0">
                <a:latin typeface="Arial" panose="020B0604020202020204" pitchFamily="34" charset="0"/>
                <a:ea typeface="MS Mincho" panose="02020609040205080304" pitchFamily="49" charset="-128"/>
                <a:cs typeface="Arial" panose="020B0604020202020204" pitchFamily="34" charset="0"/>
              </a:rPr>
              <a:t>Return-to-work programs</a:t>
            </a:r>
            <a:endParaRPr lang="en-US" altLang="ja-JP" sz="1600" dirty="0"/>
          </a:p>
          <a:p>
            <a:pPr marL="285750" lvl="0" indent="-285750" eaLnBrk="0" hangingPunct="0">
              <a:spcBef>
                <a:spcPts val="600"/>
              </a:spcBef>
              <a:buFont typeface="Arial" panose="020B0604020202020204" pitchFamily="34" charset="0"/>
              <a:buChar char="•"/>
            </a:pPr>
            <a:r>
              <a:rPr lang="en-US" altLang="ja-JP" sz="1600" dirty="0">
                <a:latin typeface="Arial" panose="020B0604020202020204" pitchFamily="34" charset="0"/>
                <a:ea typeface="MS Mincho" panose="02020609040205080304" pitchFamily="49" charset="-128"/>
                <a:cs typeface="Arial" panose="020B0604020202020204" pitchFamily="34" charset="0"/>
              </a:rPr>
              <a:t>Pooling </a:t>
            </a:r>
            <a:r>
              <a:rPr lang="en-US" altLang="ja-JP" sz="1600" dirty="0" smtClean="0">
                <a:latin typeface="Arial" panose="020B0604020202020204" pitchFamily="34" charset="0"/>
                <a:ea typeface="MS Mincho" panose="02020609040205080304" pitchFamily="49" charset="-128"/>
                <a:cs typeface="Arial" panose="020B0604020202020204" pitchFamily="34" charset="0"/>
              </a:rPr>
              <a:t>efforts across social programs - more coordination</a:t>
            </a:r>
            <a:endParaRPr lang="en-US" altLang="ja-JP" sz="1600" dirty="0"/>
          </a:p>
          <a:p>
            <a:pPr marL="285750" lvl="0" indent="-285750" eaLnBrk="0" hangingPunct="0">
              <a:spcBef>
                <a:spcPts val="600"/>
              </a:spcBef>
              <a:buFont typeface="Arial" panose="020B0604020202020204" pitchFamily="34" charset="0"/>
              <a:buChar char="•"/>
            </a:pPr>
            <a:r>
              <a:rPr lang="en-AU" altLang="ja-JP" sz="1600" dirty="0">
                <a:latin typeface="Arial" panose="020B0604020202020204" pitchFamily="34" charset="0"/>
                <a:ea typeface="MS Mincho" panose="02020609040205080304" pitchFamily="49" charset="-128"/>
                <a:cs typeface="Arial" panose="020B0604020202020204" pitchFamily="34" charset="0"/>
              </a:rPr>
              <a:t>Segmenting</a:t>
            </a:r>
            <a:endParaRPr lang="en-US" altLang="ja-JP" sz="1600" dirty="0"/>
          </a:p>
          <a:p>
            <a:pPr marL="285750" lvl="0" indent="-285750" eaLnBrk="0" hangingPunct="0">
              <a:spcBef>
                <a:spcPts val="600"/>
              </a:spcBef>
              <a:buFont typeface="Arial" panose="020B0604020202020204" pitchFamily="34" charset="0"/>
              <a:buChar char="•"/>
            </a:pPr>
            <a:r>
              <a:rPr lang="en-AU" altLang="ja-JP" sz="1600" dirty="0" smtClean="0">
                <a:latin typeface="Arial" panose="020B0604020202020204" pitchFamily="34" charset="0"/>
                <a:ea typeface="MS Mincho" panose="02020609040205080304" pitchFamily="49" charset="-128"/>
                <a:cs typeface="Arial" panose="020B0604020202020204" pitchFamily="34" charset="0"/>
              </a:rPr>
              <a:t>Predicting</a:t>
            </a:r>
          </a:p>
          <a:p>
            <a:pPr marL="285750" indent="-285750" eaLnBrk="0" hangingPunct="0">
              <a:spcBef>
                <a:spcPts val="600"/>
              </a:spcBef>
              <a:buFont typeface="Arial" panose="020B0604020202020204" pitchFamily="34" charset="0"/>
              <a:buChar char="•"/>
            </a:pPr>
            <a:r>
              <a:rPr lang="en-AU" altLang="ja-JP" sz="1600" dirty="0">
                <a:latin typeface="Arial" panose="020B0604020202020204" pitchFamily="34" charset="0"/>
                <a:ea typeface="MS Mincho" panose="02020609040205080304" pitchFamily="49" charset="-128"/>
                <a:cs typeface="Arial" panose="020B0604020202020204" pitchFamily="34" charset="0"/>
              </a:rPr>
              <a:t>Automating</a:t>
            </a:r>
          </a:p>
          <a:p>
            <a:pPr marL="285750" indent="-285750">
              <a:spcBef>
                <a:spcPts val="60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9013884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89"/>
          <p:cNvSpPr>
            <a:spLocks noChangeArrowheads="1"/>
          </p:cNvSpPr>
          <p:nvPr/>
        </p:nvSpPr>
        <p:spPr bwMode="auto">
          <a:xfrm>
            <a:off x="5661025" y="4174023"/>
            <a:ext cx="2673350" cy="1073150"/>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sp>
        <p:nvSpPr>
          <p:cNvPr id="14347" name="Rectangle 90"/>
          <p:cNvSpPr>
            <a:spLocks noChangeArrowheads="1"/>
          </p:cNvSpPr>
          <p:nvPr/>
        </p:nvSpPr>
        <p:spPr bwMode="auto">
          <a:xfrm>
            <a:off x="5687000" y="4287426"/>
            <a:ext cx="2741612"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lnSpc>
                <a:spcPct val="90000"/>
              </a:lnSpc>
              <a:spcBef>
                <a:spcPct val="0"/>
              </a:spcBef>
              <a:buClrTx/>
              <a:buFontTx/>
              <a:buNone/>
            </a:pPr>
            <a:r>
              <a:rPr lang="en-US" altLang="es-CO" sz="1800" b="1" dirty="0">
                <a:solidFill>
                  <a:srgbClr val="92D050"/>
                </a:solidFill>
                <a:latin typeface="+mj-lt"/>
              </a:rPr>
              <a:t>Workers </a:t>
            </a:r>
            <a:r>
              <a:rPr lang="en-US" altLang="es-CO" sz="1800" b="1" dirty="0" smtClean="0">
                <a:solidFill>
                  <a:srgbClr val="92D050"/>
                </a:solidFill>
                <a:latin typeface="+mj-lt"/>
              </a:rPr>
              <a:t/>
            </a:r>
            <a:br>
              <a:rPr lang="en-US" altLang="es-CO" sz="1800" b="1" dirty="0" smtClean="0">
                <a:solidFill>
                  <a:srgbClr val="92D050"/>
                </a:solidFill>
                <a:latin typeface="+mj-lt"/>
              </a:rPr>
            </a:br>
            <a:r>
              <a:rPr lang="en-US" altLang="es-CO" sz="1800" b="1" dirty="0" smtClean="0">
                <a:solidFill>
                  <a:srgbClr val="92D050"/>
                </a:solidFill>
                <a:latin typeface="+mj-lt"/>
              </a:rPr>
              <a:t>Compensation </a:t>
            </a:r>
            <a:br>
              <a:rPr lang="en-US" altLang="es-CO" sz="1800" b="1" dirty="0" smtClean="0">
                <a:solidFill>
                  <a:srgbClr val="92D050"/>
                </a:solidFill>
                <a:latin typeface="+mj-lt"/>
              </a:rPr>
            </a:br>
            <a:r>
              <a:rPr lang="en-US" altLang="es-CO" sz="1800" b="1" dirty="0" smtClean="0">
                <a:solidFill>
                  <a:srgbClr val="92D050"/>
                </a:solidFill>
                <a:latin typeface="+mj-lt"/>
              </a:rPr>
              <a:t>Insurance</a:t>
            </a:r>
            <a:endParaRPr lang="en-US" altLang="es-CO" sz="1800" b="1" dirty="0">
              <a:solidFill>
                <a:srgbClr val="92D050"/>
              </a:solidFill>
              <a:latin typeface="+mj-lt"/>
            </a:endParaRPr>
          </a:p>
        </p:txBody>
      </p:sp>
      <p:sp>
        <p:nvSpPr>
          <p:cNvPr id="14348" name="Rectangle 94"/>
          <p:cNvSpPr>
            <a:spLocks noChangeArrowheads="1"/>
          </p:cNvSpPr>
          <p:nvPr/>
        </p:nvSpPr>
        <p:spPr bwMode="auto">
          <a:xfrm>
            <a:off x="5661025" y="3552212"/>
            <a:ext cx="2654300" cy="452437"/>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sp>
        <p:nvSpPr>
          <p:cNvPr id="14349" name="Rectangle 95"/>
          <p:cNvSpPr>
            <a:spLocks noChangeArrowheads="1"/>
          </p:cNvSpPr>
          <p:nvPr/>
        </p:nvSpPr>
        <p:spPr bwMode="auto">
          <a:xfrm>
            <a:off x="5687000" y="3656989"/>
            <a:ext cx="2770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s-CO" sz="1800" b="1" dirty="0">
                <a:solidFill>
                  <a:srgbClr val="00B2DA"/>
                </a:solidFill>
                <a:latin typeface="+mj-lt"/>
              </a:rPr>
              <a:t>Disability Insurance</a:t>
            </a:r>
          </a:p>
        </p:txBody>
      </p:sp>
      <p:sp>
        <p:nvSpPr>
          <p:cNvPr id="14350" name="Rectangle 336"/>
          <p:cNvSpPr>
            <a:spLocks noChangeArrowheads="1"/>
          </p:cNvSpPr>
          <p:nvPr/>
        </p:nvSpPr>
        <p:spPr bwMode="auto">
          <a:xfrm>
            <a:off x="5661024" y="2488844"/>
            <a:ext cx="2654300" cy="864072"/>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sp>
        <p:nvSpPr>
          <p:cNvPr id="14351" name="Rectangle 337"/>
          <p:cNvSpPr>
            <a:spLocks noChangeArrowheads="1"/>
          </p:cNvSpPr>
          <p:nvPr/>
        </p:nvSpPr>
        <p:spPr bwMode="auto">
          <a:xfrm>
            <a:off x="5687000" y="2651992"/>
            <a:ext cx="24971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s-CO" sz="1800" b="1" dirty="0" smtClean="0">
                <a:solidFill>
                  <a:srgbClr val="F19027"/>
                </a:solidFill>
                <a:latin typeface="+mj-lt"/>
              </a:rPr>
              <a:t>Support for people with disabilities</a:t>
            </a:r>
            <a:endParaRPr lang="en-US" altLang="es-CO" sz="1800" b="1" dirty="0">
              <a:solidFill>
                <a:srgbClr val="F19027"/>
              </a:solidFill>
              <a:latin typeface="+mj-lt"/>
            </a:endParaRPr>
          </a:p>
        </p:txBody>
      </p:sp>
      <p:sp>
        <p:nvSpPr>
          <p:cNvPr id="14354" name="Rectangle 352"/>
          <p:cNvSpPr>
            <a:spLocks noChangeArrowheads="1"/>
          </p:cNvSpPr>
          <p:nvPr/>
        </p:nvSpPr>
        <p:spPr bwMode="auto">
          <a:xfrm>
            <a:off x="621315" y="6204744"/>
            <a:ext cx="7860784" cy="34073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accent1"/>
                </a:solidFill>
                <a:miter lim="800000"/>
                <a:headEnd/>
                <a:tailEnd/>
              </a14:hiddenLine>
            </a:ext>
          </a:extLst>
        </p:spPr>
        <p:txBody>
          <a:bodyPr wrap="none" lIns="90000" tIns="46800" rIns="90000" bIns="46800">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s-CO" i="1" dirty="0" smtClean="0"/>
              <a:t>Source: IBM </a:t>
            </a:r>
            <a:r>
              <a:rPr lang="en-US" altLang="es-CO" i="1" dirty="0"/>
              <a:t>Cúram Research Institute based on GBD data-2004 –Years lost to disability (YLD)</a:t>
            </a:r>
          </a:p>
        </p:txBody>
      </p:sp>
      <p:sp>
        <p:nvSpPr>
          <p:cNvPr id="14355" name="Text Box 353"/>
          <p:cNvSpPr txBox="1">
            <a:spLocks noChangeArrowheads="1"/>
          </p:cNvSpPr>
          <p:nvPr/>
        </p:nvSpPr>
        <p:spPr bwMode="auto">
          <a:xfrm>
            <a:off x="570083" y="1677086"/>
            <a:ext cx="4076530" cy="101784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accent1"/>
                </a:solidFill>
                <a:miter lim="800000"/>
                <a:headEnd/>
                <a:tailEnd/>
              </a14:hiddenLine>
            </a:ext>
          </a:extLst>
        </p:spPr>
        <p:txBody>
          <a:bodyPr wrap="square" lIns="90000" tIns="46800" rIns="90000" bIns="46800">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eaLnBrk="1" hangingPunct="1">
              <a:spcBef>
                <a:spcPct val="50000"/>
              </a:spcBef>
              <a:buClrTx/>
              <a:buFontTx/>
              <a:buNone/>
            </a:pPr>
            <a:r>
              <a:rPr lang="en-US" altLang="es-CO" sz="2000" dirty="0">
                <a:latin typeface="+mn-lt"/>
              </a:rPr>
              <a:t>The impact of risk </a:t>
            </a:r>
            <a:r>
              <a:rPr lang="en-US" altLang="es-CO" sz="2000" dirty="0" smtClean="0">
                <a:latin typeface="+mn-lt"/>
              </a:rPr>
              <a:t>factors on disabilities:</a:t>
            </a:r>
            <a:endParaRPr lang="en-US" altLang="es-CO" sz="2000" dirty="0">
              <a:latin typeface="+mn-lt"/>
            </a:endParaRPr>
          </a:p>
          <a:p>
            <a:pPr algn="ctr" eaLnBrk="1" hangingPunct="1">
              <a:spcBef>
                <a:spcPct val="0"/>
              </a:spcBef>
              <a:buClrTx/>
              <a:buFontTx/>
              <a:buNone/>
            </a:pPr>
            <a:endParaRPr lang="en-US" altLang="es-CO" sz="2000" dirty="0"/>
          </a:p>
        </p:txBody>
      </p:sp>
      <p:cxnSp>
        <p:nvCxnSpPr>
          <p:cNvPr id="14356" name="AutoShape 355"/>
          <p:cNvCxnSpPr>
            <a:cxnSpLocks noChangeShapeType="1"/>
            <a:stCxn id="14345" idx="3"/>
            <a:endCxn id="14348" idx="1"/>
          </p:cNvCxnSpPr>
          <p:nvPr/>
        </p:nvCxnSpPr>
        <p:spPr bwMode="auto">
          <a:xfrm flipV="1">
            <a:off x="4295681" y="3778431"/>
            <a:ext cx="1365344" cy="1163036"/>
          </a:xfrm>
          <a:prstGeom prst="straightConnector1">
            <a:avLst/>
          </a:prstGeom>
          <a:noFill/>
          <a:ln w="12700">
            <a:solidFill>
              <a:srgbClr val="1A66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1F5C3D"/>
                  </a:outerShdw>
                </a:effectLst>
              </a14:hiddenEffects>
            </a:ext>
          </a:extLst>
        </p:spPr>
      </p:cxnSp>
      <p:cxnSp>
        <p:nvCxnSpPr>
          <p:cNvPr id="14357" name="AutoShape 356"/>
          <p:cNvCxnSpPr>
            <a:cxnSpLocks noChangeShapeType="1"/>
            <a:stCxn id="14342" idx="3"/>
            <a:endCxn id="14348" idx="1"/>
          </p:cNvCxnSpPr>
          <p:nvPr/>
        </p:nvCxnSpPr>
        <p:spPr bwMode="auto">
          <a:xfrm>
            <a:off x="4295681" y="3050202"/>
            <a:ext cx="1365344" cy="728229"/>
          </a:xfrm>
          <a:prstGeom prst="straightConnector1">
            <a:avLst/>
          </a:prstGeom>
          <a:noFill/>
          <a:ln w="12700">
            <a:solidFill>
              <a:srgbClr val="00528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485297"/>
                  </a:outerShdw>
                </a:effectLst>
              </a14:hiddenEffects>
            </a:ext>
          </a:extLst>
        </p:spPr>
      </p:cxnSp>
      <p:cxnSp>
        <p:nvCxnSpPr>
          <p:cNvPr id="14358" name="AutoShape 357"/>
          <p:cNvCxnSpPr>
            <a:cxnSpLocks noChangeShapeType="1"/>
            <a:stCxn id="14344" idx="3"/>
            <a:endCxn id="14346" idx="1"/>
          </p:cNvCxnSpPr>
          <p:nvPr/>
        </p:nvCxnSpPr>
        <p:spPr bwMode="auto">
          <a:xfrm>
            <a:off x="4217893" y="3998589"/>
            <a:ext cx="1443132" cy="712009"/>
          </a:xfrm>
          <a:prstGeom prst="straightConnector1">
            <a:avLst/>
          </a:prstGeom>
          <a:noFill/>
          <a:ln w="127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C1F3D"/>
                  </a:outerShdw>
                </a:effectLst>
              </a14:hiddenEffects>
            </a:ext>
          </a:extLst>
        </p:spPr>
      </p:cxnSp>
      <p:cxnSp>
        <p:nvCxnSpPr>
          <p:cNvPr id="14359" name="AutoShape 358"/>
          <p:cNvCxnSpPr>
            <a:cxnSpLocks noChangeShapeType="1"/>
            <a:stCxn id="14342" idx="3"/>
            <a:endCxn id="14350" idx="1"/>
          </p:cNvCxnSpPr>
          <p:nvPr/>
        </p:nvCxnSpPr>
        <p:spPr bwMode="auto">
          <a:xfrm flipV="1">
            <a:off x="4295681" y="2920880"/>
            <a:ext cx="1365343" cy="129322"/>
          </a:xfrm>
          <a:prstGeom prst="straightConnector1">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3D00"/>
                  </a:outerShdw>
                </a:effectLst>
              </a14:hiddenEffects>
            </a:ext>
          </a:extLst>
        </p:spPr>
      </p:cxnSp>
      <p:cxnSp>
        <p:nvCxnSpPr>
          <p:cNvPr id="14360" name="AutoShape 359"/>
          <p:cNvCxnSpPr>
            <a:cxnSpLocks noChangeShapeType="1"/>
            <a:stCxn id="14344" idx="3"/>
            <a:endCxn id="14350" idx="1"/>
          </p:cNvCxnSpPr>
          <p:nvPr/>
        </p:nvCxnSpPr>
        <p:spPr bwMode="auto">
          <a:xfrm flipV="1">
            <a:off x="4217893" y="2920880"/>
            <a:ext cx="1443131" cy="1077709"/>
          </a:xfrm>
          <a:prstGeom prst="straightConnector1">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3D00"/>
                  </a:outerShdw>
                </a:effectLst>
              </a14:hiddenEffects>
            </a:ext>
          </a:extLst>
        </p:spPr>
      </p:cxnSp>
      <p:cxnSp>
        <p:nvCxnSpPr>
          <p:cNvPr id="14361" name="AutoShape 360"/>
          <p:cNvCxnSpPr>
            <a:cxnSpLocks noChangeShapeType="1"/>
            <a:stCxn id="14345" idx="3"/>
            <a:endCxn id="14350" idx="1"/>
          </p:cNvCxnSpPr>
          <p:nvPr/>
        </p:nvCxnSpPr>
        <p:spPr bwMode="auto">
          <a:xfrm flipV="1">
            <a:off x="4295681" y="2920880"/>
            <a:ext cx="1365343" cy="2020587"/>
          </a:xfrm>
          <a:prstGeom prst="straightConnector1">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3D00"/>
                  </a:outerShdw>
                </a:effectLst>
              </a14:hiddenEffects>
            </a:ext>
          </a:extLst>
        </p:spPr>
      </p:cxnSp>
      <p:sp>
        <p:nvSpPr>
          <p:cNvPr id="14362" name="Rectangle 361"/>
          <p:cNvSpPr>
            <a:spLocks noGrp="1" noChangeArrowheads="1"/>
          </p:cNvSpPr>
          <p:nvPr>
            <p:ph type="title"/>
          </p:nvPr>
        </p:nvSpPr>
        <p:spPr>
          <a:xfrm>
            <a:off x="442609" y="756967"/>
            <a:ext cx="8001000" cy="689029"/>
          </a:xfrm>
        </p:spPr>
        <p:txBody>
          <a:bodyPr/>
          <a:lstStyle/>
          <a:p>
            <a:pPr>
              <a:lnSpc>
                <a:spcPct val="95000"/>
              </a:lnSpc>
            </a:pPr>
            <a:r>
              <a:rPr lang="en-US" altLang="es-CO" b="0" dirty="0" smtClean="0"/>
              <a:t>Structure of Disability Management Programs</a:t>
            </a:r>
          </a:p>
        </p:txBody>
      </p:sp>
      <p:sp>
        <p:nvSpPr>
          <p:cNvPr id="32" name="Rectangle 336"/>
          <p:cNvSpPr>
            <a:spLocks noChangeArrowheads="1"/>
          </p:cNvSpPr>
          <p:nvPr/>
        </p:nvSpPr>
        <p:spPr bwMode="auto">
          <a:xfrm>
            <a:off x="5661024" y="2496955"/>
            <a:ext cx="2654300" cy="864072"/>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grpSp>
        <p:nvGrpSpPr>
          <p:cNvPr id="7" name="Group 6"/>
          <p:cNvGrpSpPr/>
          <p:nvPr/>
        </p:nvGrpSpPr>
        <p:grpSpPr>
          <a:xfrm>
            <a:off x="277718" y="2507366"/>
            <a:ext cx="4346537" cy="2869970"/>
            <a:chOff x="96572" y="2507366"/>
            <a:chExt cx="4346537" cy="2869970"/>
          </a:xfrm>
        </p:grpSpPr>
        <p:sp>
          <p:nvSpPr>
            <p:cNvPr id="14343" name="TextBox 39"/>
            <p:cNvSpPr txBox="1">
              <a:spLocks noChangeArrowheads="1"/>
            </p:cNvSpPr>
            <p:nvPr/>
          </p:nvSpPr>
          <p:spPr bwMode="auto">
            <a:xfrm>
              <a:off x="96572" y="4651280"/>
              <a:ext cx="2133600" cy="6093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342900" indent="-342900" defTabSz="457200">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defTabSz="45720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defTabSz="457200">
                <a:spcBef>
                  <a:spcPct val="20000"/>
                </a:spcBef>
                <a:buClr>
                  <a:schemeClr val="tx1"/>
                </a:buClr>
                <a:buChar char="•"/>
                <a:defRPr sz="1600">
                  <a:solidFill>
                    <a:schemeClr val="tx1"/>
                  </a:solidFill>
                  <a:latin typeface="Calibri" panose="020F0502020204030204" pitchFamily="34" charset="0"/>
                </a:defRPr>
              </a:lvl3pPr>
              <a:lvl4pPr marL="1600200" indent="-228600" defTabSz="457200">
                <a:spcBef>
                  <a:spcPct val="20000"/>
                </a:spcBef>
                <a:buClr>
                  <a:schemeClr val="tx1"/>
                </a:buClr>
                <a:buChar char="–"/>
                <a:defRPr sz="1600">
                  <a:solidFill>
                    <a:schemeClr val="tx1"/>
                  </a:solidFill>
                  <a:latin typeface="Calibri" panose="020F0502020204030204" pitchFamily="34" charset="0"/>
                </a:defRPr>
              </a:lvl4pPr>
              <a:lvl5pPr marL="2057400" indent="-228600" defTabSz="457200">
                <a:spcBef>
                  <a:spcPct val="20000"/>
                </a:spcBef>
                <a:buClr>
                  <a:schemeClr val="tx1"/>
                </a:buClr>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marL="0" lvl="1" algn="ctr" eaLnBrk="1" hangingPunct="1">
                <a:lnSpc>
                  <a:spcPct val="90000"/>
                </a:lnSpc>
                <a:spcBef>
                  <a:spcPct val="0"/>
                </a:spcBef>
                <a:buClrTx/>
                <a:buFontTx/>
                <a:buNone/>
              </a:pPr>
              <a:r>
                <a:rPr lang="en-GB" altLang="es-CO" sz="4400" b="1" dirty="0">
                  <a:solidFill>
                    <a:srgbClr val="17AF4B"/>
                  </a:solidFill>
                  <a:latin typeface="+mj-lt"/>
                  <a:cs typeface="Arial" panose="020B0604020202020204" pitchFamily="34" charset="0"/>
                </a:rPr>
                <a:t>10%</a:t>
              </a:r>
            </a:p>
          </p:txBody>
        </p:sp>
        <p:sp>
          <p:nvSpPr>
            <p:cNvPr id="14345" name="TextBox 39"/>
            <p:cNvSpPr txBox="1">
              <a:spLocks noChangeArrowheads="1"/>
            </p:cNvSpPr>
            <p:nvPr/>
          </p:nvSpPr>
          <p:spPr bwMode="auto">
            <a:xfrm>
              <a:off x="1849172" y="4830667"/>
              <a:ext cx="2265363" cy="221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342900" indent="-342900" defTabSz="457200">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defTabSz="45720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defTabSz="457200">
                <a:spcBef>
                  <a:spcPct val="20000"/>
                </a:spcBef>
                <a:buClr>
                  <a:schemeClr val="tx1"/>
                </a:buClr>
                <a:buChar char="•"/>
                <a:defRPr sz="1600">
                  <a:solidFill>
                    <a:schemeClr val="tx1"/>
                  </a:solidFill>
                  <a:latin typeface="Calibri" panose="020F0502020204030204" pitchFamily="34" charset="0"/>
                </a:defRPr>
              </a:lvl3pPr>
              <a:lvl4pPr marL="1600200" indent="-228600" defTabSz="457200">
                <a:spcBef>
                  <a:spcPct val="20000"/>
                </a:spcBef>
                <a:buClr>
                  <a:schemeClr val="tx1"/>
                </a:buClr>
                <a:buChar char="–"/>
                <a:defRPr sz="1600">
                  <a:solidFill>
                    <a:schemeClr val="tx1"/>
                  </a:solidFill>
                  <a:latin typeface="Calibri" panose="020F0502020204030204" pitchFamily="34" charset="0"/>
                </a:defRPr>
              </a:lvl4pPr>
              <a:lvl5pPr marL="2057400" indent="-228600" defTabSz="457200">
                <a:spcBef>
                  <a:spcPct val="20000"/>
                </a:spcBef>
                <a:buClr>
                  <a:schemeClr val="tx1"/>
                </a:buClr>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marL="0" lvl="1" eaLnBrk="1" hangingPunct="1">
                <a:lnSpc>
                  <a:spcPct val="90000"/>
                </a:lnSpc>
                <a:spcBef>
                  <a:spcPct val="0"/>
                </a:spcBef>
                <a:buClrTx/>
                <a:buFontTx/>
                <a:buNone/>
              </a:pPr>
              <a:r>
                <a:rPr lang="en-GB" altLang="es-CO" b="1" dirty="0">
                  <a:solidFill>
                    <a:srgbClr val="17AF4B"/>
                  </a:solidFill>
                  <a:latin typeface="+mj-lt"/>
                  <a:cs typeface="Arial" panose="020B0604020202020204" pitchFamily="34" charset="0"/>
                </a:rPr>
                <a:t>road traffic risks</a:t>
              </a:r>
            </a:p>
          </p:txBody>
        </p:sp>
        <p:sp>
          <p:nvSpPr>
            <p:cNvPr id="14363" name="Rectangle 364"/>
            <p:cNvSpPr>
              <a:spLocks noChangeArrowheads="1"/>
            </p:cNvSpPr>
            <p:nvPr/>
          </p:nvSpPr>
          <p:spPr bwMode="auto">
            <a:xfrm>
              <a:off x="439471" y="4712783"/>
              <a:ext cx="3657601" cy="340735"/>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485297"/>
                    </a:outerShdw>
                  </a:effectLst>
                </a14:hiddenEffects>
              </a:ext>
            </a:extLst>
          </p:spPr>
          <p:txBody>
            <a:bodyPr wrap="square" lIns="90000" tIns="46800" rIns="90000" bIns="46800" anchor="ctr">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sp>
          <p:nvSpPr>
            <p:cNvPr id="14364" name="Rectangle 365"/>
            <p:cNvSpPr>
              <a:spLocks noChangeArrowheads="1"/>
            </p:cNvSpPr>
            <p:nvPr/>
          </p:nvSpPr>
          <p:spPr bwMode="auto">
            <a:xfrm>
              <a:off x="439471" y="3909508"/>
              <a:ext cx="3657601" cy="340735"/>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485297"/>
                    </a:outerShdw>
                  </a:effectLst>
                </a14:hiddenEffects>
              </a:ext>
            </a:extLst>
          </p:spPr>
          <p:txBody>
            <a:bodyPr wrap="square" lIns="90000" tIns="46800" rIns="90000" bIns="46800" anchor="ctr">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grpSp>
          <p:nvGrpSpPr>
            <p:cNvPr id="6" name="Group 5"/>
            <p:cNvGrpSpPr/>
            <p:nvPr/>
          </p:nvGrpSpPr>
          <p:grpSpPr>
            <a:xfrm>
              <a:off x="96572" y="2507366"/>
              <a:ext cx="4346537" cy="2869970"/>
              <a:chOff x="96572" y="2507366"/>
              <a:chExt cx="4346537" cy="2869970"/>
            </a:xfrm>
          </p:grpSpPr>
          <p:sp>
            <p:nvSpPr>
              <p:cNvPr id="14340" name="TextBox 39"/>
              <p:cNvSpPr txBox="1">
                <a:spLocks noChangeArrowheads="1"/>
              </p:cNvSpPr>
              <p:nvPr/>
            </p:nvSpPr>
            <p:spPr bwMode="auto">
              <a:xfrm>
                <a:off x="96572" y="3709989"/>
                <a:ext cx="2046288" cy="6093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342900" indent="-342900" defTabSz="457200">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defTabSz="45720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defTabSz="457200">
                  <a:spcBef>
                    <a:spcPct val="20000"/>
                  </a:spcBef>
                  <a:buClr>
                    <a:schemeClr val="tx1"/>
                  </a:buClr>
                  <a:buChar char="•"/>
                  <a:defRPr sz="1600">
                    <a:solidFill>
                      <a:schemeClr val="tx1"/>
                    </a:solidFill>
                    <a:latin typeface="Calibri" panose="020F0502020204030204" pitchFamily="34" charset="0"/>
                  </a:defRPr>
                </a:lvl3pPr>
                <a:lvl4pPr marL="1600200" indent="-228600" defTabSz="457200">
                  <a:spcBef>
                    <a:spcPct val="20000"/>
                  </a:spcBef>
                  <a:buClr>
                    <a:schemeClr val="tx1"/>
                  </a:buClr>
                  <a:buChar char="–"/>
                  <a:defRPr sz="1600">
                    <a:solidFill>
                      <a:schemeClr val="tx1"/>
                    </a:solidFill>
                    <a:latin typeface="Calibri" panose="020F0502020204030204" pitchFamily="34" charset="0"/>
                  </a:defRPr>
                </a:lvl4pPr>
                <a:lvl5pPr marL="2057400" indent="-228600" defTabSz="457200">
                  <a:spcBef>
                    <a:spcPct val="20000"/>
                  </a:spcBef>
                  <a:buClr>
                    <a:schemeClr val="tx1"/>
                  </a:buClr>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marL="0" lvl="1" algn="ctr" eaLnBrk="1" hangingPunct="1">
                  <a:lnSpc>
                    <a:spcPct val="90000"/>
                  </a:lnSpc>
                  <a:spcBef>
                    <a:spcPct val="0"/>
                  </a:spcBef>
                  <a:buClrTx/>
                  <a:buFontTx/>
                  <a:buNone/>
                </a:pPr>
                <a:r>
                  <a:rPr lang="en-GB" altLang="es-CO" sz="4400" b="1" dirty="0">
                    <a:solidFill>
                      <a:srgbClr val="F19027"/>
                    </a:solidFill>
                    <a:latin typeface="+mj-lt"/>
                    <a:cs typeface="Arial" panose="020B0604020202020204" pitchFamily="34" charset="0"/>
                  </a:rPr>
                  <a:t>17%</a:t>
                </a:r>
              </a:p>
            </p:txBody>
          </p:sp>
          <p:sp>
            <p:nvSpPr>
              <p:cNvPr id="14344" name="TextBox 39"/>
              <p:cNvSpPr txBox="1">
                <a:spLocks noChangeArrowheads="1"/>
              </p:cNvSpPr>
              <p:nvPr/>
            </p:nvSpPr>
            <p:spPr bwMode="auto">
              <a:xfrm>
                <a:off x="1849172" y="3887789"/>
                <a:ext cx="2187575" cy="221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342900" indent="-342900" defTabSz="457200">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defTabSz="45720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defTabSz="457200">
                  <a:spcBef>
                    <a:spcPct val="20000"/>
                  </a:spcBef>
                  <a:buClr>
                    <a:schemeClr val="tx1"/>
                  </a:buClr>
                  <a:buChar char="•"/>
                  <a:defRPr sz="1600">
                    <a:solidFill>
                      <a:schemeClr val="tx1"/>
                    </a:solidFill>
                    <a:latin typeface="Calibri" panose="020F0502020204030204" pitchFamily="34" charset="0"/>
                  </a:defRPr>
                </a:lvl3pPr>
                <a:lvl4pPr marL="1600200" indent="-228600" defTabSz="457200">
                  <a:spcBef>
                    <a:spcPct val="20000"/>
                  </a:spcBef>
                  <a:buClr>
                    <a:schemeClr val="tx1"/>
                  </a:buClr>
                  <a:buChar char="–"/>
                  <a:defRPr sz="1600">
                    <a:solidFill>
                      <a:schemeClr val="tx1"/>
                    </a:solidFill>
                    <a:latin typeface="Calibri" panose="020F0502020204030204" pitchFamily="34" charset="0"/>
                  </a:defRPr>
                </a:lvl4pPr>
                <a:lvl5pPr marL="2057400" indent="-228600" defTabSz="457200">
                  <a:spcBef>
                    <a:spcPct val="20000"/>
                  </a:spcBef>
                  <a:buClr>
                    <a:schemeClr val="tx1"/>
                  </a:buClr>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marL="0" lvl="1" eaLnBrk="1" hangingPunct="1">
                  <a:lnSpc>
                    <a:spcPct val="90000"/>
                  </a:lnSpc>
                  <a:spcBef>
                    <a:spcPct val="0"/>
                  </a:spcBef>
                  <a:buClrTx/>
                  <a:buFontTx/>
                  <a:buNone/>
                </a:pPr>
                <a:r>
                  <a:rPr lang="en-GB" altLang="es-CO" b="1" dirty="0">
                    <a:solidFill>
                      <a:srgbClr val="F19027"/>
                    </a:solidFill>
                    <a:latin typeface="+mj-lt"/>
                    <a:cs typeface="Arial" panose="020B0604020202020204" pitchFamily="34" charset="0"/>
                  </a:rPr>
                  <a:t>occupational risks</a:t>
                </a:r>
              </a:p>
            </p:txBody>
          </p:sp>
          <p:grpSp>
            <p:nvGrpSpPr>
              <p:cNvPr id="5" name="Group 4"/>
              <p:cNvGrpSpPr/>
              <p:nvPr/>
            </p:nvGrpSpPr>
            <p:grpSpPr>
              <a:xfrm>
                <a:off x="96572" y="2507366"/>
                <a:ext cx="4346537" cy="2869970"/>
                <a:chOff x="96572" y="2714390"/>
                <a:chExt cx="4346537" cy="2869970"/>
              </a:xfrm>
            </p:grpSpPr>
            <p:sp>
              <p:nvSpPr>
                <p:cNvPr id="14341" name="TextBox 39"/>
                <p:cNvSpPr txBox="1">
                  <a:spLocks noChangeArrowheads="1"/>
                </p:cNvSpPr>
                <p:nvPr/>
              </p:nvSpPr>
              <p:spPr bwMode="auto">
                <a:xfrm>
                  <a:off x="96572" y="2895601"/>
                  <a:ext cx="2133600" cy="6093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342900" indent="-342900" defTabSz="457200">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defTabSz="45720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defTabSz="457200">
                    <a:spcBef>
                      <a:spcPct val="20000"/>
                    </a:spcBef>
                    <a:buClr>
                      <a:schemeClr val="tx1"/>
                    </a:buClr>
                    <a:buChar char="•"/>
                    <a:defRPr sz="1600">
                      <a:solidFill>
                        <a:schemeClr val="tx1"/>
                      </a:solidFill>
                      <a:latin typeface="Calibri" panose="020F0502020204030204" pitchFamily="34" charset="0"/>
                    </a:defRPr>
                  </a:lvl3pPr>
                  <a:lvl4pPr marL="1600200" indent="-228600" defTabSz="457200">
                    <a:spcBef>
                      <a:spcPct val="20000"/>
                    </a:spcBef>
                    <a:buClr>
                      <a:schemeClr val="tx1"/>
                    </a:buClr>
                    <a:buChar char="–"/>
                    <a:defRPr sz="1600">
                      <a:solidFill>
                        <a:schemeClr val="tx1"/>
                      </a:solidFill>
                      <a:latin typeface="Calibri" panose="020F0502020204030204" pitchFamily="34" charset="0"/>
                    </a:defRPr>
                  </a:lvl4pPr>
                  <a:lvl5pPr marL="2057400" indent="-228600" defTabSz="457200">
                    <a:spcBef>
                      <a:spcPct val="20000"/>
                    </a:spcBef>
                    <a:buClr>
                      <a:schemeClr val="tx1"/>
                    </a:buClr>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marL="0" lvl="1" algn="ctr" eaLnBrk="1" hangingPunct="1">
                    <a:lnSpc>
                      <a:spcPct val="90000"/>
                    </a:lnSpc>
                    <a:spcBef>
                      <a:spcPct val="0"/>
                    </a:spcBef>
                    <a:buClrTx/>
                    <a:buFontTx/>
                    <a:buNone/>
                  </a:pPr>
                  <a:r>
                    <a:rPr lang="en-GB" altLang="es-CO" sz="4400" b="1" dirty="0">
                      <a:solidFill>
                        <a:srgbClr val="004080"/>
                      </a:solidFill>
                      <a:latin typeface="+mj-lt"/>
                      <a:cs typeface="Arial" panose="020B0604020202020204" pitchFamily="34" charset="0"/>
                    </a:rPr>
                    <a:t>73%  </a:t>
                  </a:r>
                </a:p>
              </p:txBody>
            </p:sp>
            <p:sp>
              <p:nvSpPr>
                <p:cNvPr id="14342" name="TextBox 39"/>
                <p:cNvSpPr txBox="1">
                  <a:spLocks noChangeArrowheads="1"/>
                </p:cNvSpPr>
                <p:nvPr/>
              </p:nvSpPr>
              <p:spPr bwMode="auto">
                <a:xfrm>
                  <a:off x="1849172" y="3146426"/>
                  <a:ext cx="2265363" cy="221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342900" indent="-342900" defTabSz="457200">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defTabSz="45720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defTabSz="457200">
                    <a:spcBef>
                      <a:spcPct val="20000"/>
                    </a:spcBef>
                    <a:buClr>
                      <a:schemeClr val="tx1"/>
                    </a:buClr>
                    <a:buChar char="•"/>
                    <a:defRPr sz="1600">
                      <a:solidFill>
                        <a:schemeClr val="tx1"/>
                      </a:solidFill>
                      <a:latin typeface="Calibri" panose="020F0502020204030204" pitchFamily="34" charset="0"/>
                    </a:defRPr>
                  </a:lvl3pPr>
                  <a:lvl4pPr marL="1600200" indent="-228600" defTabSz="457200">
                    <a:spcBef>
                      <a:spcPct val="20000"/>
                    </a:spcBef>
                    <a:buClr>
                      <a:schemeClr val="tx1"/>
                    </a:buClr>
                    <a:buChar char="–"/>
                    <a:defRPr sz="1600">
                      <a:solidFill>
                        <a:schemeClr val="tx1"/>
                      </a:solidFill>
                      <a:latin typeface="Calibri" panose="020F0502020204030204" pitchFamily="34" charset="0"/>
                    </a:defRPr>
                  </a:lvl4pPr>
                  <a:lvl5pPr marL="2057400" indent="-228600" defTabSz="457200">
                    <a:spcBef>
                      <a:spcPct val="20000"/>
                    </a:spcBef>
                    <a:buClr>
                      <a:schemeClr val="tx1"/>
                    </a:buClr>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marL="0" lvl="1" eaLnBrk="1" hangingPunct="1">
                    <a:lnSpc>
                      <a:spcPct val="90000"/>
                    </a:lnSpc>
                    <a:spcBef>
                      <a:spcPct val="0"/>
                    </a:spcBef>
                    <a:buClrTx/>
                    <a:buFontTx/>
                    <a:buNone/>
                  </a:pPr>
                  <a:r>
                    <a:rPr lang="en-GB" altLang="es-CO" dirty="0">
                      <a:solidFill>
                        <a:srgbClr val="000000"/>
                      </a:solidFill>
                      <a:latin typeface="+mj-lt"/>
                      <a:cs typeface="Arial" panose="020B0604020202020204" pitchFamily="34" charset="0"/>
                    </a:rPr>
                    <a:t>daily life</a:t>
                  </a:r>
                </a:p>
              </p:txBody>
            </p:sp>
            <p:sp>
              <p:nvSpPr>
                <p:cNvPr id="14365" name="Rectangle 366"/>
                <p:cNvSpPr>
                  <a:spLocks noChangeArrowheads="1"/>
                </p:cNvSpPr>
                <p:nvPr/>
              </p:nvSpPr>
              <p:spPr bwMode="auto">
                <a:xfrm>
                  <a:off x="439471" y="3095121"/>
                  <a:ext cx="3657601" cy="340735"/>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485297"/>
                        </a:outerShdw>
                      </a:effectLst>
                    </a14:hiddenEffects>
                  </a:ext>
                </a:extLst>
              </p:spPr>
              <p:txBody>
                <a:bodyPr wrap="square" lIns="90000" tIns="46800" rIns="90000" bIns="46800" anchor="ctr">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sp>
              <p:nvSpPr>
                <p:cNvPr id="31" name="TextBox 39"/>
                <p:cNvSpPr txBox="1">
                  <a:spLocks noChangeArrowheads="1"/>
                </p:cNvSpPr>
                <p:nvPr/>
              </p:nvSpPr>
              <p:spPr bwMode="auto">
                <a:xfrm>
                  <a:off x="2758773" y="3016460"/>
                  <a:ext cx="1684336" cy="4431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342900" indent="-342900" defTabSz="457200">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defTabSz="45720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defTabSz="457200">
                    <a:spcBef>
                      <a:spcPct val="20000"/>
                    </a:spcBef>
                    <a:buClr>
                      <a:schemeClr val="tx1"/>
                    </a:buClr>
                    <a:buChar char="•"/>
                    <a:defRPr sz="1600">
                      <a:solidFill>
                        <a:schemeClr val="tx1"/>
                      </a:solidFill>
                      <a:latin typeface="Calibri" panose="020F0502020204030204" pitchFamily="34" charset="0"/>
                    </a:defRPr>
                  </a:lvl3pPr>
                  <a:lvl4pPr marL="1600200" indent="-228600" defTabSz="457200">
                    <a:spcBef>
                      <a:spcPct val="20000"/>
                    </a:spcBef>
                    <a:buClr>
                      <a:schemeClr val="tx1"/>
                    </a:buClr>
                    <a:buChar char="–"/>
                    <a:defRPr sz="1600">
                      <a:solidFill>
                        <a:schemeClr val="tx1"/>
                      </a:solidFill>
                      <a:latin typeface="Calibri" panose="020F0502020204030204" pitchFamily="34" charset="0"/>
                    </a:defRPr>
                  </a:lvl4pPr>
                  <a:lvl5pPr marL="2057400" indent="-228600" defTabSz="457200">
                    <a:spcBef>
                      <a:spcPct val="20000"/>
                    </a:spcBef>
                    <a:buClr>
                      <a:schemeClr val="tx1"/>
                    </a:buClr>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marL="0" lvl="1" eaLnBrk="1" hangingPunct="1">
                    <a:lnSpc>
                      <a:spcPct val="90000"/>
                    </a:lnSpc>
                    <a:spcBef>
                      <a:spcPct val="0"/>
                    </a:spcBef>
                    <a:buClrTx/>
                    <a:buFontTx/>
                    <a:buNone/>
                  </a:pPr>
                  <a:r>
                    <a:rPr lang="en-GB" altLang="es-CO" b="1" dirty="0" smtClean="0">
                      <a:solidFill>
                        <a:srgbClr val="004080"/>
                      </a:solidFill>
                      <a:latin typeface="+mj-lt"/>
                      <a:cs typeface="Arial" panose="020B0604020202020204" pitchFamily="34" charset="0"/>
                    </a:rPr>
                    <a:t>17% </a:t>
                  </a:r>
                  <a:r>
                    <a:rPr lang="en-GB" altLang="es-CO" sz="1400" dirty="0">
                      <a:latin typeface="+mj-lt"/>
                      <a:cs typeface="Arial" panose="020B0604020202020204" pitchFamily="34" charset="0"/>
                    </a:rPr>
                    <a:t>b</a:t>
                  </a:r>
                  <a:r>
                    <a:rPr lang="en-GB" altLang="es-CO" sz="1400" dirty="0" smtClean="0">
                      <a:latin typeface="+mj-lt"/>
                      <a:cs typeface="Arial" panose="020B0604020202020204" pitchFamily="34" charset="0"/>
                    </a:rPr>
                    <a:t>orn</a:t>
                  </a:r>
                  <a:endParaRPr lang="en-GB" altLang="es-CO" dirty="0" smtClean="0">
                    <a:latin typeface="+mj-lt"/>
                    <a:cs typeface="Arial" panose="020B0604020202020204" pitchFamily="34" charset="0"/>
                  </a:endParaRPr>
                </a:p>
                <a:p>
                  <a:pPr marL="0" lvl="1" eaLnBrk="1" hangingPunct="1">
                    <a:lnSpc>
                      <a:spcPct val="90000"/>
                    </a:lnSpc>
                    <a:spcBef>
                      <a:spcPct val="0"/>
                    </a:spcBef>
                    <a:buClrTx/>
                    <a:buFontTx/>
                    <a:buNone/>
                  </a:pPr>
                  <a:r>
                    <a:rPr lang="en-GB" altLang="es-CO" b="1" dirty="0" smtClean="0">
                      <a:solidFill>
                        <a:srgbClr val="004080"/>
                      </a:solidFill>
                      <a:latin typeface="+mj-lt"/>
                      <a:cs typeface="Arial" panose="020B0604020202020204" pitchFamily="34" charset="0"/>
                    </a:rPr>
                    <a:t>56% </a:t>
                  </a:r>
                  <a:r>
                    <a:rPr lang="en-GB" altLang="es-CO" sz="1400" dirty="0" smtClean="0">
                      <a:latin typeface="+mj-lt"/>
                      <a:cs typeface="Arial" panose="020B0604020202020204" pitchFamily="34" charset="0"/>
                    </a:rPr>
                    <a:t>acquired  </a:t>
                  </a:r>
                  <a:endParaRPr lang="en-GB" altLang="es-CO" dirty="0">
                    <a:latin typeface="+mj-lt"/>
                    <a:cs typeface="Arial" panose="020B0604020202020204" pitchFamily="34" charset="0"/>
                  </a:endParaRPr>
                </a:p>
              </p:txBody>
            </p:sp>
            <p:sp>
              <p:nvSpPr>
                <p:cNvPr id="33" name="Rectangle 336"/>
                <p:cNvSpPr>
                  <a:spLocks noChangeArrowheads="1"/>
                </p:cNvSpPr>
                <p:nvPr/>
              </p:nvSpPr>
              <p:spPr bwMode="auto">
                <a:xfrm>
                  <a:off x="388937" y="2714390"/>
                  <a:ext cx="3725597" cy="864072"/>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sp>
              <p:nvSpPr>
                <p:cNvPr id="34" name="Rectangle 336"/>
                <p:cNvSpPr>
                  <a:spLocks noChangeArrowheads="1"/>
                </p:cNvSpPr>
                <p:nvPr/>
              </p:nvSpPr>
              <p:spPr bwMode="auto">
                <a:xfrm>
                  <a:off x="397801" y="3773576"/>
                  <a:ext cx="3725597" cy="864072"/>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sp>
              <p:nvSpPr>
                <p:cNvPr id="36" name="Rectangle 336"/>
                <p:cNvSpPr>
                  <a:spLocks noChangeArrowheads="1"/>
                </p:cNvSpPr>
                <p:nvPr/>
              </p:nvSpPr>
              <p:spPr bwMode="auto">
                <a:xfrm>
                  <a:off x="388938" y="4720288"/>
                  <a:ext cx="3725597" cy="864072"/>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a:latin typeface="+mj-lt"/>
                  </a:endParaRPr>
                </a:p>
              </p:txBody>
            </p:sp>
          </p:grpSp>
        </p:grpSp>
      </p:grpSp>
      <p:sp>
        <p:nvSpPr>
          <p:cNvPr id="38" name="Text Box 353"/>
          <p:cNvSpPr txBox="1">
            <a:spLocks noChangeArrowheads="1"/>
          </p:cNvSpPr>
          <p:nvPr/>
        </p:nvSpPr>
        <p:spPr bwMode="auto">
          <a:xfrm>
            <a:off x="5661024" y="1629083"/>
            <a:ext cx="4076530" cy="101784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accent1"/>
                </a:solidFill>
                <a:miter lim="800000"/>
                <a:headEnd/>
                <a:tailEnd/>
              </a14:hiddenLine>
            </a:ext>
          </a:extLst>
        </p:spPr>
        <p:txBody>
          <a:bodyPr wrap="square" lIns="90000" tIns="46800" rIns="90000" bIns="46800">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eaLnBrk="1" hangingPunct="1">
              <a:spcBef>
                <a:spcPct val="50000"/>
              </a:spcBef>
              <a:buClrTx/>
              <a:buFontTx/>
              <a:buNone/>
            </a:pPr>
            <a:r>
              <a:rPr lang="en-US" altLang="es-CO" sz="2000" dirty="0" smtClean="0">
                <a:latin typeface="+mn-lt"/>
              </a:rPr>
              <a:t>Support </a:t>
            </a:r>
            <a:br>
              <a:rPr lang="en-US" altLang="es-CO" sz="2000" dirty="0" smtClean="0">
                <a:latin typeface="+mn-lt"/>
              </a:rPr>
            </a:br>
            <a:r>
              <a:rPr lang="en-US" altLang="es-CO" sz="2000" dirty="0" smtClean="0">
                <a:latin typeface="+mn-lt"/>
              </a:rPr>
              <a:t>approaches:</a:t>
            </a:r>
            <a:endParaRPr lang="en-US" altLang="es-CO" sz="2000" dirty="0">
              <a:latin typeface="+mn-lt"/>
            </a:endParaRPr>
          </a:p>
          <a:p>
            <a:pPr algn="ctr" eaLnBrk="1" hangingPunct="1">
              <a:spcBef>
                <a:spcPct val="0"/>
              </a:spcBef>
              <a:buClrTx/>
              <a:buFontTx/>
              <a:buNone/>
            </a:pPr>
            <a:endParaRPr lang="en-US" altLang="es-CO" sz="2000" dirty="0"/>
          </a:p>
        </p:txBody>
      </p:sp>
    </p:spTree>
    <p:extLst>
      <p:ext uri="{BB962C8B-B14F-4D97-AF65-F5344CB8AC3E}">
        <p14:creationId xmlns:p14="http://schemas.microsoft.com/office/powerpoint/2010/main" val="34603820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2" name="Rectangle 361"/>
          <p:cNvSpPr>
            <a:spLocks noGrp="1" noChangeArrowheads="1"/>
          </p:cNvSpPr>
          <p:nvPr>
            <p:ph type="title"/>
          </p:nvPr>
        </p:nvSpPr>
        <p:spPr>
          <a:xfrm>
            <a:off x="431800" y="641782"/>
            <a:ext cx="8001000" cy="566814"/>
          </a:xfrm>
        </p:spPr>
        <p:txBody>
          <a:bodyPr/>
          <a:lstStyle/>
          <a:p>
            <a:pPr>
              <a:lnSpc>
                <a:spcPct val="95000"/>
              </a:lnSpc>
            </a:pPr>
            <a:r>
              <a:rPr lang="en-US" altLang="es-CO" dirty="0" smtClean="0"/>
              <a:t>Types of services and objectives of Disability Management Programs</a:t>
            </a:r>
            <a:endParaRPr lang="en-US" altLang="es-CO" sz="2400" b="0" dirty="0" smtClean="0"/>
          </a:p>
        </p:txBody>
      </p:sp>
      <p:sp>
        <p:nvSpPr>
          <p:cNvPr id="2" name="TextBox 1"/>
          <p:cNvSpPr txBox="1"/>
          <p:nvPr/>
        </p:nvSpPr>
        <p:spPr>
          <a:xfrm>
            <a:off x="3949210" y="1437570"/>
            <a:ext cx="2306762" cy="3200876"/>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de-DE" dirty="0" smtClean="0">
                <a:latin typeface="+mj-lt"/>
              </a:rPr>
              <a:t>Prevention</a:t>
            </a:r>
          </a:p>
          <a:p>
            <a:pPr marL="342900" indent="-342900">
              <a:spcBef>
                <a:spcPts val="800"/>
              </a:spcBef>
              <a:buFont typeface="Arial" panose="020B0604020202020204" pitchFamily="34" charset="0"/>
              <a:buChar char="•"/>
            </a:pPr>
            <a:r>
              <a:rPr lang="de-DE" dirty="0" smtClean="0">
                <a:latin typeface="+mj-lt"/>
              </a:rPr>
              <a:t>Health</a:t>
            </a:r>
          </a:p>
          <a:p>
            <a:pPr marL="342900" indent="-342900">
              <a:spcBef>
                <a:spcPts val="800"/>
              </a:spcBef>
              <a:buFont typeface="Arial" panose="020B0604020202020204" pitchFamily="34" charset="0"/>
              <a:buChar char="•"/>
            </a:pPr>
            <a:r>
              <a:rPr lang="de-DE" dirty="0" smtClean="0">
                <a:latin typeface="+mj-lt"/>
              </a:rPr>
              <a:t>Care</a:t>
            </a:r>
          </a:p>
          <a:p>
            <a:pPr marL="342900" indent="-342900">
              <a:spcBef>
                <a:spcPts val="800"/>
              </a:spcBef>
              <a:buFont typeface="Arial" panose="020B0604020202020204" pitchFamily="34" charset="0"/>
              <a:buChar char="•"/>
            </a:pPr>
            <a:r>
              <a:rPr lang="de-DE" dirty="0" smtClean="0">
                <a:latin typeface="+mj-lt"/>
              </a:rPr>
              <a:t>Support</a:t>
            </a:r>
          </a:p>
          <a:p>
            <a:pPr marL="342900" indent="-342900">
              <a:spcBef>
                <a:spcPts val="800"/>
              </a:spcBef>
              <a:buFont typeface="Arial" panose="020B0604020202020204" pitchFamily="34" charset="0"/>
              <a:buChar char="•"/>
            </a:pPr>
            <a:r>
              <a:rPr lang="de-DE" dirty="0" smtClean="0">
                <a:latin typeface="+mj-lt"/>
              </a:rPr>
              <a:t>Cash</a:t>
            </a:r>
          </a:p>
          <a:p>
            <a:pPr marL="342900" indent="-342900">
              <a:spcBef>
                <a:spcPts val="800"/>
              </a:spcBef>
              <a:buFont typeface="Arial" panose="020B0604020202020204" pitchFamily="34" charset="0"/>
              <a:buChar char="•"/>
            </a:pPr>
            <a:r>
              <a:rPr lang="de-DE" dirty="0" smtClean="0">
                <a:latin typeface="+mj-lt"/>
              </a:rPr>
              <a:t>Vocational rehabilitation</a:t>
            </a:r>
          </a:p>
          <a:p>
            <a:pPr marL="342900" indent="-342900">
              <a:spcBef>
                <a:spcPts val="800"/>
              </a:spcBef>
              <a:buFont typeface="Arial" panose="020B0604020202020204" pitchFamily="34" charset="0"/>
              <a:buChar char="•"/>
            </a:pPr>
            <a:r>
              <a:rPr lang="de-DE" dirty="0" smtClean="0">
                <a:latin typeface="+mj-lt"/>
              </a:rPr>
              <a:t>Professional rehabilititation</a:t>
            </a:r>
            <a:endParaRPr lang="en-US" dirty="0">
              <a:latin typeface="+mj-lt"/>
            </a:endParaRPr>
          </a:p>
        </p:txBody>
      </p:sp>
      <p:sp>
        <p:nvSpPr>
          <p:cNvPr id="32" name="Rectangle 89"/>
          <p:cNvSpPr>
            <a:spLocks noChangeArrowheads="1"/>
          </p:cNvSpPr>
          <p:nvPr/>
        </p:nvSpPr>
        <p:spPr bwMode="auto">
          <a:xfrm>
            <a:off x="778971" y="3359600"/>
            <a:ext cx="2673350" cy="1073150"/>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sz="1800">
              <a:latin typeface="+mj-lt"/>
            </a:endParaRPr>
          </a:p>
        </p:txBody>
      </p:sp>
      <p:sp>
        <p:nvSpPr>
          <p:cNvPr id="33" name="Rectangle 90"/>
          <p:cNvSpPr>
            <a:spLocks noChangeArrowheads="1"/>
          </p:cNvSpPr>
          <p:nvPr/>
        </p:nvSpPr>
        <p:spPr bwMode="auto">
          <a:xfrm>
            <a:off x="769008" y="3473003"/>
            <a:ext cx="2741612"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lnSpc>
                <a:spcPct val="90000"/>
              </a:lnSpc>
              <a:spcBef>
                <a:spcPct val="0"/>
              </a:spcBef>
              <a:buClrTx/>
              <a:buFontTx/>
              <a:buNone/>
            </a:pPr>
            <a:r>
              <a:rPr lang="en-US" altLang="es-CO" sz="1800" b="1" dirty="0">
                <a:solidFill>
                  <a:srgbClr val="92D050"/>
                </a:solidFill>
                <a:latin typeface="+mj-lt"/>
              </a:rPr>
              <a:t>Workers </a:t>
            </a:r>
            <a:r>
              <a:rPr lang="en-US" altLang="es-CO" sz="1800" b="1" dirty="0" smtClean="0">
                <a:solidFill>
                  <a:srgbClr val="92D050"/>
                </a:solidFill>
                <a:latin typeface="+mj-lt"/>
              </a:rPr>
              <a:t/>
            </a:r>
            <a:br>
              <a:rPr lang="en-US" altLang="es-CO" sz="1800" b="1" dirty="0" smtClean="0">
                <a:solidFill>
                  <a:srgbClr val="92D050"/>
                </a:solidFill>
                <a:latin typeface="+mj-lt"/>
              </a:rPr>
            </a:br>
            <a:r>
              <a:rPr lang="en-US" altLang="es-CO" sz="1800" b="1" dirty="0" smtClean="0">
                <a:solidFill>
                  <a:srgbClr val="92D050"/>
                </a:solidFill>
                <a:latin typeface="+mj-lt"/>
              </a:rPr>
              <a:t>Compensation </a:t>
            </a:r>
            <a:br>
              <a:rPr lang="en-US" altLang="es-CO" sz="1800" b="1" dirty="0" smtClean="0">
                <a:solidFill>
                  <a:srgbClr val="92D050"/>
                </a:solidFill>
                <a:latin typeface="+mj-lt"/>
              </a:rPr>
            </a:br>
            <a:r>
              <a:rPr lang="en-US" altLang="es-CO" sz="1800" b="1" dirty="0" smtClean="0">
                <a:solidFill>
                  <a:srgbClr val="92D050"/>
                </a:solidFill>
                <a:latin typeface="+mj-lt"/>
              </a:rPr>
              <a:t>Insurance</a:t>
            </a:r>
            <a:endParaRPr lang="en-US" altLang="es-CO" sz="1800" b="1" dirty="0">
              <a:solidFill>
                <a:srgbClr val="92D050"/>
              </a:solidFill>
              <a:latin typeface="+mj-lt"/>
            </a:endParaRPr>
          </a:p>
        </p:txBody>
      </p:sp>
      <p:sp>
        <p:nvSpPr>
          <p:cNvPr id="34" name="Rectangle 94"/>
          <p:cNvSpPr>
            <a:spLocks noChangeArrowheads="1"/>
          </p:cNvSpPr>
          <p:nvPr/>
        </p:nvSpPr>
        <p:spPr bwMode="auto">
          <a:xfrm>
            <a:off x="778971" y="2737789"/>
            <a:ext cx="2654300" cy="452437"/>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sz="1800">
              <a:latin typeface="+mj-lt"/>
            </a:endParaRPr>
          </a:p>
        </p:txBody>
      </p:sp>
      <p:sp>
        <p:nvSpPr>
          <p:cNvPr id="35" name="Rectangle 95"/>
          <p:cNvSpPr>
            <a:spLocks noChangeArrowheads="1"/>
          </p:cNvSpPr>
          <p:nvPr/>
        </p:nvSpPr>
        <p:spPr bwMode="auto">
          <a:xfrm>
            <a:off x="761816" y="2816688"/>
            <a:ext cx="2770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s-CO" sz="1800" b="1" dirty="0">
                <a:solidFill>
                  <a:srgbClr val="00B0F0"/>
                </a:solidFill>
                <a:latin typeface="+mj-lt"/>
              </a:rPr>
              <a:t>Disability Insurance</a:t>
            </a:r>
          </a:p>
        </p:txBody>
      </p:sp>
      <p:sp>
        <p:nvSpPr>
          <p:cNvPr id="36" name="Rectangle 336"/>
          <p:cNvSpPr>
            <a:spLocks noChangeArrowheads="1"/>
          </p:cNvSpPr>
          <p:nvPr/>
        </p:nvSpPr>
        <p:spPr bwMode="auto">
          <a:xfrm>
            <a:off x="778970" y="1674421"/>
            <a:ext cx="2654300" cy="864072"/>
          </a:xfrm>
          <a:prstGeom prst="rect">
            <a:avLst/>
          </a:prstGeom>
          <a:noFill/>
          <a:ln w="23813" cap="rnd">
            <a:solidFill>
              <a:srgbClr val="008AB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endParaRPr lang="es-CO" altLang="es-CO" sz="1800">
              <a:latin typeface="+mj-lt"/>
            </a:endParaRPr>
          </a:p>
        </p:txBody>
      </p:sp>
      <p:sp>
        <p:nvSpPr>
          <p:cNvPr id="37" name="Rectangle 337"/>
          <p:cNvSpPr>
            <a:spLocks noChangeArrowheads="1"/>
          </p:cNvSpPr>
          <p:nvPr/>
        </p:nvSpPr>
        <p:spPr bwMode="auto">
          <a:xfrm>
            <a:off x="789491" y="1742683"/>
            <a:ext cx="24971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1"/>
              </a:buClr>
              <a:buFont typeface="Wingdings" panose="05000000000000000000" pitchFamily="2" charset="2"/>
              <a:buChar char="§"/>
              <a:defRPr sz="16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Clr>
                <a:schemeClr val="tx1"/>
              </a:buClr>
              <a:buChar char="•"/>
              <a:defRPr sz="1600">
                <a:solidFill>
                  <a:schemeClr val="tx1"/>
                </a:solidFill>
                <a:latin typeface="Calibri" panose="020F0502020204030204" pitchFamily="34" charset="0"/>
              </a:defRPr>
            </a:lvl3pPr>
            <a:lvl4pPr marL="1600200" indent="-228600">
              <a:spcBef>
                <a:spcPct val="20000"/>
              </a:spcBef>
              <a:buClr>
                <a:schemeClr val="tx1"/>
              </a:buClr>
              <a:buChar char="–"/>
              <a:defRPr sz="1600">
                <a:solidFill>
                  <a:schemeClr val="tx1"/>
                </a:solidFill>
                <a:latin typeface="Calibri" panose="020F0502020204030204" pitchFamily="34" charset="0"/>
              </a:defRPr>
            </a:lvl4pPr>
            <a:lvl5pPr marL="2057400" indent="-228600">
              <a:spcBef>
                <a:spcPct val="20000"/>
              </a:spcBef>
              <a:buClr>
                <a:schemeClr val="tx1"/>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s-CO" sz="1800" b="1" dirty="0" smtClean="0">
                <a:solidFill>
                  <a:srgbClr val="F19027"/>
                </a:solidFill>
                <a:latin typeface="+mj-lt"/>
              </a:rPr>
              <a:t>Support for people with disabilities</a:t>
            </a:r>
            <a:endParaRPr lang="en-US" altLang="es-CO" sz="1800" b="1" dirty="0">
              <a:solidFill>
                <a:srgbClr val="F19027"/>
              </a:solidFill>
              <a:latin typeface="+mj-lt"/>
            </a:endParaRPr>
          </a:p>
        </p:txBody>
      </p:sp>
      <p:sp>
        <p:nvSpPr>
          <p:cNvPr id="3" name="Right Brace 2"/>
          <p:cNvSpPr/>
          <p:nvPr/>
        </p:nvSpPr>
        <p:spPr bwMode="auto">
          <a:xfrm>
            <a:off x="3433270" y="1603824"/>
            <a:ext cx="515940" cy="3000884"/>
          </a:xfrm>
          <a:prstGeom prst="rightBrace">
            <a:avLst>
              <a:gd name="adj1" fmla="val 108309"/>
              <a:gd name="adj2" fmla="val 50781"/>
            </a:avLst>
          </a:prstGeom>
          <a:noFill/>
          <a:ln w="28575" cap="flat" cmpd="sng" algn="ctr">
            <a:solidFill>
              <a:srgbClr val="008AB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mj-lt"/>
              <a:ea typeface="ＭＳ Ｐゴシック" pitchFamily="34" charset="-128"/>
            </a:endParaRPr>
          </a:p>
        </p:txBody>
      </p:sp>
      <p:sp>
        <p:nvSpPr>
          <p:cNvPr id="4" name="TextBox 3"/>
          <p:cNvSpPr txBox="1"/>
          <p:nvPr/>
        </p:nvSpPr>
        <p:spPr>
          <a:xfrm>
            <a:off x="6439386" y="2533130"/>
            <a:ext cx="2113755" cy="748923"/>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de-DE" dirty="0" smtClean="0">
                <a:latin typeface="+mj-lt"/>
              </a:rPr>
              <a:t>Social Inclusion</a:t>
            </a:r>
          </a:p>
          <a:p>
            <a:pPr marL="285750" indent="-285750">
              <a:spcBef>
                <a:spcPts val="800"/>
              </a:spcBef>
              <a:buFont typeface="Arial" panose="020B0604020202020204" pitchFamily="34" charset="0"/>
              <a:buChar char="•"/>
            </a:pPr>
            <a:r>
              <a:rPr lang="de-DE" dirty="0" smtClean="0">
                <a:latin typeface="+mj-lt"/>
              </a:rPr>
              <a:t>Return-to- Work</a:t>
            </a:r>
            <a:endParaRPr lang="en-US" dirty="0">
              <a:latin typeface="+mj-lt"/>
            </a:endParaRPr>
          </a:p>
        </p:txBody>
      </p:sp>
      <p:sp>
        <p:nvSpPr>
          <p:cNvPr id="40" name="Right Brace 39"/>
          <p:cNvSpPr/>
          <p:nvPr/>
        </p:nvSpPr>
        <p:spPr bwMode="auto">
          <a:xfrm>
            <a:off x="5955807" y="1517845"/>
            <a:ext cx="515940" cy="3000884"/>
          </a:xfrm>
          <a:prstGeom prst="rightBrace">
            <a:avLst>
              <a:gd name="adj1" fmla="val 108309"/>
              <a:gd name="adj2" fmla="val 50781"/>
            </a:avLst>
          </a:prstGeom>
          <a:noFill/>
          <a:ln w="28575" cap="flat" cmpd="sng" algn="ctr">
            <a:solidFill>
              <a:srgbClr val="008AB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mj-lt"/>
              <a:ea typeface="ＭＳ Ｐゴシック" pitchFamily="34" charset="-128"/>
            </a:endParaRPr>
          </a:p>
        </p:txBody>
      </p:sp>
      <p:sp>
        <p:nvSpPr>
          <p:cNvPr id="5" name="TextBox 4"/>
          <p:cNvSpPr txBox="1"/>
          <p:nvPr/>
        </p:nvSpPr>
        <p:spPr>
          <a:xfrm>
            <a:off x="778970" y="4994437"/>
            <a:ext cx="7776185" cy="369332"/>
          </a:xfrm>
          <a:prstGeom prst="rect">
            <a:avLst/>
          </a:prstGeom>
          <a:noFill/>
          <a:ln w="28575">
            <a:solidFill>
              <a:srgbClr val="0070C0"/>
            </a:solidFill>
          </a:ln>
        </p:spPr>
        <p:txBody>
          <a:bodyPr wrap="square" rtlCol="0">
            <a:spAutoFit/>
          </a:bodyPr>
          <a:lstStyle/>
          <a:p>
            <a:pPr algn="ctr"/>
            <a:r>
              <a:rPr lang="de-DE" b="1" dirty="0" smtClean="0">
                <a:solidFill>
                  <a:schemeClr val="accent2"/>
                </a:solidFill>
                <a:latin typeface="+mj-lt"/>
              </a:rPr>
              <a:t>Economic sustainability (efficiency and efficacy)</a:t>
            </a:r>
            <a:endParaRPr lang="en-US" b="1" dirty="0">
              <a:solidFill>
                <a:schemeClr val="accent2"/>
              </a:solidFill>
              <a:latin typeface="+mj-lt"/>
            </a:endParaRPr>
          </a:p>
        </p:txBody>
      </p:sp>
    </p:spTree>
    <p:extLst>
      <p:ext uri="{BB962C8B-B14F-4D97-AF65-F5344CB8AC3E}">
        <p14:creationId xmlns:p14="http://schemas.microsoft.com/office/powerpoint/2010/main" val="8358867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rot="10800000" flipH="1">
            <a:off x="2086873" y="1410343"/>
            <a:ext cx="6538776" cy="1681165"/>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13" name="Rectangle 12"/>
          <p:cNvSpPr/>
          <p:nvPr/>
        </p:nvSpPr>
        <p:spPr bwMode="auto">
          <a:xfrm rot="10800000" flipH="1">
            <a:off x="2086872" y="3151891"/>
            <a:ext cx="6538776" cy="1681165"/>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14" name="Rectangle 13"/>
          <p:cNvSpPr/>
          <p:nvPr/>
        </p:nvSpPr>
        <p:spPr bwMode="auto">
          <a:xfrm rot="10800000" flipH="1">
            <a:off x="2086871" y="4905912"/>
            <a:ext cx="6538776" cy="1681165"/>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38" name="Rectangle 37"/>
          <p:cNvSpPr/>
          <p:nvPr/>
        </p:nvSpPr>
        <p:spPr>
          <a:xfrm>
            <a:off x="457200" y="4885595"/>
            <a:ext cx="1649413" cy="1676400"/>
          </a:xfrm>
          <a:prstGeom prst="rect">
            <a:avLst/>
          </a:prstGeom>
          <a:solidFill>
            <a:srgbClr val="00B2DA"/>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42" name="Rectangle 41"/>
          <p:cNvSpPr/>
          <p:nvPr/>
        </p:nvSpPr>
        <p:spPr bwMode="auto">
          <a:xfrm>
            <a:off x="446088" y="3145695"/>
            <a:ext cx="1649412" cy="1668463"/>
          </a:xfrm>
          <a:prstGeom prst="rect">
            <a:avLst/>
          </a:prstGeom>
          <a:solidFill>
            <a:srgbClr val="17AF4B"/>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000000"/>
              </a:solidFill>
              <a:latin typeface="Arial" pitchFamily="34" charset="0"/>
              <a:ea typeface="ＭＳ Ｐゴシック" pitchFamily="34" charset="-128"/>
            </a:endParaRPr>
          </a:p>
        </p:txBody>
      </p:sp>
      <p:sp>
        <p:nvSpPr>
          <p:cNvPr id="43" name="Rectangle 42"/>
          <p:cNvSpPr/>
          <p:nvPr/>
        </p:nvSpPr>
        <p:spPr bwMode="auto">
          <a:xfrm>
            <a:off x="446088" y="1410558"/>
            <a:ext cx="1649412" cy="1668462"/>
          </a:xfrm>
          <a:prstGeom prst="rect">
            <a:avLst/>
          </a:prstGeom>
          <a:solidFill>
            <a:srgbClr val="FFCF01"/>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FF9900"/>
              </a:solidFill>
              <a:latin typeface="Arial" pitchFamily="34" charset="0"/>
              <a:ea typeface="ＭＳ Ｐゴシック" pitchFamily="34" charset="-128"/>
            </a:endParaRPr>
          </a:p>
        </p:txBody>
      </p:sp>
      <p:sp>
        <p:nvSpPr>
          <p:cNvPr id="44" name="Rectangle 38"/>
          <p:cNvSpPr>
            <a:spLocks noChangeArrowheads="1"/>
          </p:cNvSpPr>
          <p:nvPr/>
        </p:nvSpPr>
        <p:spPr bwMode="auto">
          <a:xfrm>
            <a:off x="2116136" y="1514949"/>
            <a:ext cx="6062663" cy="1477328"/>
          </a:xfrm>
          <a:prstGeom prst="rect">
            <a:avLst/>
          </a:prstGeom>
          <a:noFill/>
          <a:ln w="9525">
            <a:noFill/>
            <a:miter lim="800000"/>
            <a:headEnd/>
            <a:tailEnd/>
          </a:ln>
          <a:effectLst>
            <a:prstShdw prst="shdw17" dist="17961" dir="2700000">
              <a:srgbClr val="006B8F"/>
            </a:prstShdw>
          </a:effectLst>
        </p:spPr>
        <p:txBody>
          <a:bodyPr wrap="square">
            <a:spAutoFit/>
          </a:bodyPr>
          <a:lstStyle/>
          <a:p>
            <a:pPr>
              <a:spcBef>
                <a:spcPts val="400"/>
              </a:spcBef>
            </a:pPr>
            <a:r>
              <a:rPr lang="en-US" sz="2000" dirty="0"/>
              <a:t>Social </a:t>
            </a:r>
            <a:r>
              <a:rPr lang="en-US" sz="2000" dirty="0" smtClean="0"/>
              <a:t>Programs Industry </a:t>
            </a:r>
            <a:r>
              <a:rPr lang="en-US" sz="2000" dirty="0"/>
              <a:t>Specific</a:t>
            </a:r>
          </a:p>
          <a:p>
            <a:pPr marL="628650" lvl="1" indent="-171450">
              <a:spcBef>
                <a:spcPts val="400"/>
              </a:spcBef>
              <a:buFont typeface="Arial" panose="020B0604020202020204" pitchFamily="34" charset="0"/>
              <a:buChar char="•"/>
            </a:pPr>
            <a:r>
              <a:rPr lang="en-US" sz="1200" dirty="0" smtClean="0"/>
              <a:t>Domain specific platform, built for core needs of social programs organizations</a:t>
            </a:r>
          </a:p>
          <a:p>
            <a:pPr marL="628650" lvl="1" indent="-171450">
              <a:spcBef>
                <a:spcPts val="400"/>
              </a:spcBef>
              <a:buFont typeface="Arial" panose="020B0604020202020204" pitchFamily="34" charset="0"/>
              <a:buChar char="•"/>
            </a:pPr>
            <a:r>
              <a:rPr lang="en-US" sz="1200" dirty="0" smtClean="0"/>
              <a:t>Pre-defined, best-in-class business processes supporting the complete social care lifecycle</a:t>
            </a:r>
          </a:p>
          <a:p>
            <a:pPr marL="628650" lvl="1" indent="-171450">
              <a:spcBef>
                <a:spcPts val="400"/>
              </a:spcBef>
              <a:buFont typeface="Arial" panose="020B0604020202020204" pitchFamily="34" charset="0"/>
              <a:buChar char="•"/>
            </a:pPr>
            <a:r>
              <a:rPr lang="en-US" sz="1200" dirty="0" smtClean="0"/>
              <a:t>Role-based user experience targeted at the needs of stakeholders</a:t>
            </a:r>
            <a:endParaRPr lang="en-IE" altLang="ja-JP" sz="1200" kern="0" dirty="0"/>
          </a:p>
        </p:txBody>
      </p:sp>
      <p:sp>
        <p:nvSpPr>
          <p:cNvPr id="45" name="Rectangle 38"/>
          <p:cNvSpPr>
            <a:spLocks noChangeArrowheads="1"/>
          </p:cNvSpPr>
          <p:nvPr/>
        </p:nvSpPr>
        <p:spPr bwMode="auto">
          <a:xfrm>
            <a:off x="2197098" y="3328270"/>
            <a:ext cx="5900738" cy="1292662"/>
          </a:xfrm>
          <a:prstGeom prst="rect">
            <a:avLst/>
          </a:prstGeom>
          <a:noFill/>
          <a:ln w="9525">
            <a:noFill/>
            <a:miter lim="800000"/>
            <a:headEnd/>
            <a:tailEnd/>
          </a:ln>
          <a:effectLst>
            <a:prstShdw prst="shdw17" dist="17961" dir="2700000">
              <a:srgbClr val="006B8F"/>
            </a:prstShdw>
          </a:effectLst>
        </p:spPr>
        <p:txBody>
          <a:bodyPr wrap="square">
            <a:spAutoFit/>
          </a:bodyPr>
          <a:lstStyle/>
          <a:p>
            <a:r>
              <a:rPr lang="en-US" sz="2000" dirty="0"/>
              <a:t>Dynamic Programs</a:t>
            </a:r>
          </a:p>
          <a:p>
            <a:pPr marL="742950" lvl="1" indent="-285750">
              <a:spcBef>
                <a:spcPts val="400"/>
              </a:spcBef>
              <a:buFont typeface="Arial" panose="020B0604020202020204" pitchFamily="34" charset="0"/>
              <a:buChar char="•"/>
            </a:pPr>
            <a:r>
              <a:rPr lang="en-US" sz="1200" dirty="0" smtClean="0"/>
              <a:t>Business user tools for program creation and modification</a:t>
            </a:r>
          </a:p>
          <a:p>
            <a:pPr marL="742950" lvl="1" indent="-285750">
              <a:spcBef>
                <a:spcPts val="400"/>
              </a:spcBef>
              <a:buFont typeface="Arial" panose="020B0604020202020204" pitchFamily="34" charset="0"/>
              <a:buChar char="•"/>
            </a:pPr>
            <a:r>
              <a:rPr lang="en-US" sz="1200" dirty="0" smtClean="0"/>
              <a:t>Configurable, end-to-end business processes support </a:t>
            </a:r>
          </a:p>
          <a:p>
            <a:pPr marL="742950" lvl="1" indent="-285750">
              <a:spcBef>
                <a:spcPts val="400"/>
              </a:spcBef>
              <a:buFont typeface="Arial" panose="020B0604020202020204" pitchFamily="34" charset="0"/>
              <a:buChar char="•"/>
            </a:pPr>
            <a:r>
              <a:rPr lang="en-US" sz="1200" dirty="0" smtClean="0"/>
              <a:t>Configurability built on top of a core social application, delivering the flexibility and adaptability required by social organizations</a:t>
            </a:r>
            <a:endParaRPr lang="en-US" sz="1200" dirty="0"/>
          </a:p>
        </p:txBody>
      </p:sp>
      <p:sp>
        <p:nvSpPr>
          <p:cNvPr id="46" name="Rectangle 38"/>
          <p:cNvSpPr>
            <a:spLocks noChangeArrowheads="1"/>
          </p:cNvSpPr>
          <p:nvPr/>
        </p:nvSpPr>
        <p:spPr bwMode="auto">
          <a:xfrm>
            <a:off x="2197098" y="5108790"/>
            <a:ext cx="5842000" cy="1292662"/>
          </a:xfrm>
          <a:prstGeom prst="rect">
            <a:avLst/>
          </a:prstGeom>
          <a:noFill/>
          <a:ln w="9525">
            <a:noFill/>
            <a:miter lim="800000"/>
            <a:headEnd/>
            <a:tailEnd/>
          </a:ln>
          <a:effectLst>
            <a:prstShdw prst="shdw17" dist="17961" dir="2700000">
              <a:srgbClr val="006B8F"/>
            </a:prstShdw>
          </a:effectLst>
        </p:spPr>
        <p:txBody>
          <a:bodyPr wrap="square">
            <a:spAutoFit/>
          </a:bodyPr>
          <a:lstStyle/>
          <a:p>
            <a:pPr>
              <a:spcBef>
                <a:spcPts val="400"/>
              </a:spcBef>
            </a:pPr>
            <a:r>
              <a:rPr lang="en-US" sz="2000" dirty="0"/>
              <a:t>Platform for the Future</a:t>
            </a:r>
          </a:p>
          <a:p>
            <a:pPr marL="800100" lvl="1" indent="-342900">
              <a:spcBef>
                <a:spcPts val="400"/>
              </a:spcBef>
              <a:buFont typeface="Arial" panose="020B0604020202020204" pitchFamily="34" charset="0"/>
              <a:buChar char="•"/>
            </a:pPr>
            <a:r>
              <a:rPr lang="en-US" sz="1200" dirty="0" smtClean="0"/>
              <a:t>Flexibility to support traditional and outcome-focused delivery </a:t>
            </a:r>
          </a:p>
          <a:p>
            <a:pPr marL="800100" lvl="1" indent="-342900">
              <a:spcBef>
                <a:spcPts val="400"/>
              </a:spcBef>
              <a:buFont typeface="Arial" panose="020B0604020202020204" pitchFamily="34" charset="0"/>
              <a:buChar char="•"/>
            </a:pPr>
            <a:r>
              <a:rPr lang="en-US" sz="1200" dirty="0" smtClean="0"/>
              <a:t>Toolsets to support differential response </a:t>
            </a:r>
          </a:p>
          <a:p>
            <a:pPr marL="800100" lvl="1" indent="-342900">
              <a:spcBef>
                <a:spcPts val="400"/>
              </a:spcBef>
              <a:buFont typeface="Arial" panose="020B0604020202020204" pitchFamily="34" charset="0"/>
              <a:buChar char="•"/>
            </a:pPr>
            <a:r>
              <a:rPr lang="en-US" sz="1200" dirty="0" smtClean="0"/>
              <a:t>Agility to prototype and adopt new programs and delivery models (e.g., conditional cash transfers, social impact bonds) </a:t>
            </a:r>
            <a:endParaRPr lang="en-US" sz="1200" dirty="0"/>
          </a:p>
        </p:txBody>
      </p:sp>
      <p:sp>
        <p:nvSpPr>
          <p:cNvPr id="2" name="Title 1"/>
          <p:cNvSpPr>
            <a:spLocks noGrp="1"/>
          </p:cNvSpPr>
          <p:nvPr>
            <p:ph type="title"/>
          </p:nvPr>
        </p:nvSpPr>
        <p:spPr>
          <a:xfrm>
            <a:off x="460375" y="657224"/>
            <a:ext cx="8173900" cy="611339"/>
          </a:xfrm>
        </p:spPr>
        <p:txBody>
          <a:bodyPr/>
          <a:lstStyle/>
          <a:p>
            <a:r>
              <a:rPr lang="en-US" dirty="0" smtClean="0"/>
              <a:t>IBM Cúram Social Program Management Platform is the foundation for the IBM Cúram Disability Management Solution</a:t>
            </a:r>
            <a:endParaRPr lang="en-US" dirty="0"/>
          </a:p>
        </p:txBody>
      </p:sp>
    </p:spTree>
    <p:extLst>
      <p:ext uri="{BB962C8B-B14F-4D97-AF65-F5344CB8AC3E}">
        <p14:creationId xmlns:p14="http://schemas.microsoft.com/office/powerpoint/2010/main" val="263079467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87973" y="715108"/>
            <a:ext cx="7886700" cy="533400"/>
          </a:xfrm>
        </p:spPr>
        <p:txBody>
          <a:bodyPr/>
          <a:lstStyle/>
          <a:p>
            <a:r>
              <a:rPr lang="en-US" dirty="0" smtClean="0"/>
              <a:t>Common Features for </a:t>
            </a:r>
            <a:r>
              <a:rPr lang="en-US" dirty="0"/>
              <a:t>Disability </a:t>
            </a:r>
            <a:r>
              <a:rPr lang="en-US" dirty="0" smtClean="0"/>
              <a:t>Management</a:t>
            </a:r>
            <a:endParaRPr lang="en-US" dirty="0"/>
          </a:p>
        </p:txBody>
      </p:sp>
      <p:sp>
        <p:nvSpPr>
          <p:cNvPr id="8195" name="Content Placeholder 2"/>
          <p:cNvSpPr>
            <a:spLocks noGrp="1"/>
          </p:cNvSpPr>
          <p:nvPr>
            <p:ph idx="1"/>
          </p:nvPr>
        </p:nvSpPr>
        <p:spPr>
          <a:xfrm>
            <a:off x="487972" y="1248508"/>
            <a:ext cx="8269165" cy="4981574"/>
          </a:xfrm>
        </p:spPr>
        <p:txBody>
          <a:bodyPr/>
          <a:lstStyle/>
          <a:p>
            <a:pPr>
              <a:spcBef>
                <a:spcPts val="0"/>
              </a:spcBef>
            </a:pPr>
            <a:r>
              <a:rPr lang="en-US" sz="1800" b="1" dirty="0" smtClean="0">
                <a:solidFill>
                  <a:srgbClr val="0070C0"/>
                </a:solidFill>
              </a:rPr>
              <a:t>Universal Access and Life Events </a:t>
            </a:r>
            <a:r>
              <a:rPr lang="en-US" sz="1800" dirty="0" smtClean="0"/>
              <a:t>– Direct Online Access for Client to file disability claim or apply for disability benefits and manage updates</a:t>
            </a:r>
          </a:p>
          <a:p>
            <a:pPr>
              <a:spcBef>
                <a:spcPts val="0"/>
              </a:spcBef>
            </a:pPr>
            <a:endParaRPr lang="en-US" sz="1800" dirty="0" smtClean="0"/>
          </a:p>
          <a:p>
            <a:pPr>
              <a:spcBef>
                <a:spcPts val="0"/>
              </a:spcBef>
            </a:pPr>
            <a:r>
              <a:rPr lang="en-US" sz="1800" b="1" dirty="0" smtClean="0">
                <a:solidFill>
                  <a:srgbClr val="0070C0"/>
                </a:solidFill>
              </a:rPr>
              <a:t>Social Program Management Platform</a:t>
            </a:r>
            <a:r>
              <a:rPr lang="en-US" sz="1800" dirty="0" smtClean="0">
                <a:solidFill>
                  <a:srgbClr val="0070C0"/>
                </a:solidFill>
              </a:rPr>
              <a:t> </a:t>
            </a:r>
            <a:r>
              <a:rPr lang="en-US" sz="1800" dirty="0" smtClean="0"/>
              <a:t>– Platform for Case Management – Allows for management of disability case</a:t>
            </a:r>
          </a:p>
          <a:p>
            <a:pPr>
              <a:spcBef>
                <a:spcPts val="0"/>
              </a:spcBef>
            </a:pPr>
            <a:endParaRPr lang="en-US" sz="1800" dirty="0" smtClean="0"/>
          </a:p>
          <a:p>
            <a:pPr>
              <a:spcBef>
                <a:spcPts val="0"/>
              </a:spcBef>
            </a:pPr>
            <a:r>
              <a:rPr lang="en-US" sz="1800" b="1" dirty="0" smtClean="0">
                <a:solidFill>
                  <a:srgbClr val="0070C0"/>
                </a:solidFill>
              </a:rPr>
              <a:t>Benefits/Claims –SPMP plus Verification and Evidence </a:t>
            </a:r>
            <a:r>
              <a:rPr lang="en-US" sz="1800" dirty="0" smtClean="0"/>
              <a:t>– File for Worker’s Compensation Insurance or Disability Benefits/Insurance</a:t>
            </a:r>
          </a:p>
          <a:p>
            <a:pPr>
              <a:spcBef>
                <a:spcPts val="0"/>
              </a:spcBef>
            </a:pPr>
            <a:endParaRPr lang="en-US" sz="1800" dirty="0" smtClean="0"/>
          </a:p>
          <a:p>
            <a:pPr>
              <a:spcBef>
                <a:spcPts val="0"/>
              </a:spcBef>
            </a:pPr>
            <a:r>
              <a:rPr lang="en-US" sz="1800" b="1" dirty="0" smtClean="0">
                <a:solidFill>
                  <a:srgbClr val="0070C0"/>
                </a:solidFill>
              </a:rPr>
              <a:t>Appeals</a:t>
            </a:r>
            <a:r>
              <a:rPr lang="en-US" sz="1800" dirty="0" smtClean="0"/>
              <a:t> – Appeal Decisions, Hearings</a:t>
            </a:r>
          </a:p>
          <a:p>
            <a:pPr>
              <a:spcBef>
                <a:spcPts val="0"/>
              </a:spcBef>
            </a:pPr>
            <a:endParaRPr lang="en-US" sz="1800" dirty="0" smtClean="0"/>
          </a:p>
          <a:p>
            <a:pPr>
              <a:spcBef>
                <a:spcPts val="0"/>
              </a:spcBef>
            </a:pPr>
            <a:r>
              <a:rPr lang="en-US" sz="1800" b="1" dirty="0" smtClean="0">
                <a:solidFill>
                  <a:srgbClr val="0070C0"/>
                </a:solidFill>
              </a:rPr>
              <a:t>Outcome Management/Social Enterprise Collaboration/Provider Management</a:t>
            </a:r>
            <a:r>
              <a:rPr lang="en-US" sz="1800" dirty="0" smtClean="0">
                <a:solidFill>
                  <a:srgbClr val="0070C0"/>
                </a:solidFill>
              </a:rPr>
              <a:t> </a:t>
            </a:r>
            <a:r>
              <a:rPr lang="en-US" sz="1800" dirty="0" smtClean="0"/>
              <a:t>– Outcome Planning/MDT’s – Return to Work, Rehabilitation, Social Inclusion</a:t>
            </a:r>
          </a:p>
          <a:p>
            <a:pPr>
              <a:spcBef>
                <a:spcPts val="0"/>
              </a:spcBef>
            </a:pPr>
            <a:endParaRPr lang="en-US" sz="1800" dirty="0" smtClean="0"/>
          </a:p>
          <a:p>
            <a:pPr>
              <a:spcBef>
                <a:spcPts val="0"/>
              </a:spcBef>
            </a:pPr>
            <a:r>
              <a:rPr lang="en-US" sz="1800" b="1" dirty="0" smtClean="0">
                <a:solidFill>
                  <a:srgbClr val="0070C0"/>
                </a:solidFill>
              </a:rPr>
              <a:t>Analytics</a:t>
            </a:r>
            <a:r>
              <a:rPr lang="en-US" sz="1800" dirty="0" smtClean="0"/>
              <a:t> –Opportunity to utilize various options for analytics and predictive analytics</a:t>
            </a:r>
          </a:p>
          <a:p>
            <a:pPr>
              <a:spcBef>
                <a:spcPts val="0"/>
              </a:spcBef>
            </a:pPr>
            <a:endParaRPr lang="en-US" sz="1800" dirty="0" smtClean="0"/>
          </a:p>
          <a:p>
            <a:pPr>
              <a:spcBef>
                <a:spcPts val="0"/>
              </a:spcBef>
            </a:pPr>
            <a:endParaRPr lang="en-US" sz="1800" dirty="0" smtClean="0"/>
          </a:p>
          <a:p>
            <a:pPr>
              <a:spcBef>
                <a:spcPts val="0"/>
              </a:spcBef>
            </a:pPr>
            <a:endParaRPr lang="en-US" sz="1800" dirty="0" smtClean="0"/>
          </a:p>
          <a:p>
            <a:pPr>
              <a:spcBef>
                <a:spcPts val="0"/>
              </a:spcBef>
            </a:pPr>
            <a:endParaRPr lang="en-US" sz="1800" dirty="0" smtClean="0"/>
          </a:p>
          <a:p>
            <a:pPr>
              <a:spcBef>
                <a:spcPts val="0"/>
              </a:spcBef>
            </a:pPr>
            <a:endParaRPr lang="en-US" sz="1800" dirty="0" smtClean="0"/>
          </a:p>
        </p:txBody>
      </p:sp>
    </p:spTree>
    <p:extLst>
      <p:ext uri="{BB962C8B-B14F-4D97-AF65-F5344CB8AC3E}">
        <p14:creationId xmlns:p14="http://schemas.microsoft.com/office/powerpoint/2010/main" val="12055308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457200" y="695325"/>
            <a:ext cx="8720138" cy="457200"/>
          </a:xfrm>
        </p:spPr>
        <p:txBody>
          <a:bodyPr/>
          <a:lstStyle/>
          <a:p>
            <a:r>
              <a:rPr lang="en-US" dirty="0" smtClean="0"/>
              <a:t>IBM Cúram Social Program Management value proposition</a:t>
            </a:r>
          </a:p>
        </p:txBody>
      </p:sp>
      <p:sp>
        <p:nvSpPr>
          <p:cNvPr id="5" name="Pentagon 4"/>
          <p:cNvSpPr/>
          <p:nvPr/>
        </p:nvSpPr>
        <p:spPr bwMode="auto">
          <a:xfrm>
            <a:off x="1680186" y="5214948"/>
            <a:ext cx="7247914" cy="1168277"/>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nchor="ctr"/>
          <a:lstStyle/>
          <a:p>
            <a:pPr>
              <a:spcAft>
                <a:spcPts val="1800"/>
              </a:spcAft>
            </a:pPr>
            <a:r>
              <a:rPr lang="en-US" b="1" dirty="0"/>
              <a:t>Reduces</a:t>
            </a:r>
            <a:r>
              <a:rPr lang="en-US" dirty="0"/>
              <a:t> overall costs and the time </a:t>
            </a:r>
            <a:r>
              <a:rPr lang="en-US" dirty="0" smtClean="0"/>
              <a:t>needed to </a:t>
            </a:r>
            <a:r>
              <a:rPr lang="en-US" dirty="0"/>
              <a:t>deploy new programs</a:t>
            </a:r>
          </a:p>
        </p:txBody>
      </p:sp>
      <p:sp>
        <p:nvSpPr>
          <p:cNvPr id="6" name="Rectangle 5"/>
          <p:cNvSpPr/>
          <p:nvPr/>
        </p:nvSpPr>
        <p:spPr>
          <a:xfrm>
            <a:off x="457201" y="5218257"/>
            <a:ext cx="1242036" cy="1164968"/>
          </a:xfrm>
          <a:prstGeom prst="rect">
            <a:avLst/>
          </a:prstGeom>
          <a:solidFill>
            <a:srgbClr val="008ABF"/>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7" name="Pentagon 6"/>
          <p:cNvSpPr/>
          <p:nvPr/>
        </p:nvSpPr>
        <p:spPr bwMode="auto">
          <a:xfrm>
            <a:off x="1680186" y="3897729"/>
            <a:ext cx="7219339" cy="1168277"/>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nchor="ctr"/>
          <a:lstStyle/>
          <a:p>
            <a:pPr>
              <a:spcAft>
                <a:spcPts val="1800"/>
              </a:spcAft>
            </a:pPr>
            <a:r>
              <a:rPr lang="en-US" b="1"/>
              <a:t>Protects </a:t>
            </a:r>
            <a:r>
              <a:rPr lang="en-US"/>
              <a:t>current investments and provides flexibility to address new and emerging service delivery trends</a:t>
            </a:r>
            <a:endParaRPr lang="en-US" dirty="0"/>
          </a:p>
        </p:txBody>
      </p:sp>
      <p:sp>
        <p:nvSpPr>
          <p:cNvPr id="8" name="Pentagon 7"/>
          <p:cNvSpPr/>
          <p:nvPr/>
        </p:nvSpPr>
        <p:spPr bwMode="auto">
          <a:xfrm>
            <a:off x="1699237" y="2580509"/>
            <a:ext cx="7200288" cy="1168278"/>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nchor="ctr"/>
          <a:lstStyle/>
          <a:p>
            <a:pPr>
              <a:spcAft>
                <a:spcPts val="1800"/>
              </a:spcAft>
            </a:pPr>
            <a:r>
              <a:rPr lang="en-US" b="1"/>
              <a:t>Empowers</a:t>
            </a:r>
            <a:r>
              <a:rPr lang="en-US"/>
              <a:t> the business to define and deploy new programs with configuration tools in a runtime environment</a:t>
            </a:r>
            <a:endParaRPr lang="en-US" dirty="0"/>
          </a:p>
        </p:txBody>
      </p:sp>
      <p:sp>
        <p:nvSpPr>
          <p:cNvPr id="9" name="Rectangle 8"/>
          <p:cNvSpPr/>
          <p:nvPr/>
        </p:nvSpPr>
        <p:spPr bwMode="auto">
          <a:xfrm>
            <a:off x="438151" y="3906554"/>
            <a:ext cx="1242035" cy="1159452"/>
          </a:xfrm>
          <a:prstGeom prst="rect">
            <a:avLst/>
          </a:prstGeom>
          <a:solidFill>
            <a:srgbClr val="17AF4B"/>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000000"/>
              </a:solidFill>
              <a:latin typeface="Arial" pitchFamily="34" charset="0"/>
              <a:ea typeface="ＭＳ Ｐゴシック" pitchFamily="34" charset="-128"/>
            </a:endParaRPr>
          </a:p>
        </p:txBody>
      </p:sp>
      <p:sp>
        <p:nvSpPr>
          <p:cNvPr id="10" name="Rectangle 9"/>
          <p:cNvSpPr/>
          <p:nvPr/>
        </p:nvSpPr>
        <p:spPr bwMode="auto">
          <a:xfrm>
            <a:off x="446087" y="2580509"/>
            <a:ext cx="1242035" cy="1159451"/>
          </a:xfrm>
          <a:prstGeom prst="rect">
            <a:avLst/>
          </a:prstGeom>
          <a:solidFill>
            <a:schemeClr val="accent5"/>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FF9900"/>
              </a:solidFill>
              <a:latin typeface="Arial" pitchFamily="34" charset="0"/>
              <a:ea typeface="ＭＳ Ｐゴシック" pitchFamily="34" charset="-128"/>
            </a:endParaRPr>
          </a:p>
        </p:txBody>
      </p:sp>
      <p:sp>
        <p:nvSpPr>
          <p:cNvPr id="14" name="Pentagon 13"/>
          <p:cNvSpPr/>
          <p:nvPr/>
        </p:nvSpPr>
        <p:spPr bwMode="auto">
          <a:xfrm>
            <a:off x="1688122" y="1263289"/>
            <a:ext cx="7211403" cy="1168278"/>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nchor="ctr"/>
          <a:lstStyle/>
          <a:p>
            <a:pPr>
              <a:spcAft>
                <a:spcPts val="1800"/>
              </a:spcAft>
            </a:pPr>
            <a:r>
              <a:rPr lang="en-US" b="1" dirty="0"/>
              <a:t>Enables</a:t>
            </a:r>
            <a:r>
              <a:rPr lang="en-US" dirty="0"/>
              <a:t> rapid, lower-risk implementation by leveraging prebuilt and configurable social service elements and business processes</a:t>
            </a:r>
          </a:p>
        </p:txBody>
      </p:sp>
      <p:sp>
        <p:nvSpPr>
          <p:cNvPr id="15" name="Rectangle 14"/>
          <p:cNvSpPr/>
          <p:nvPr/>
        </p:nvSpPr>
        <p:spPr bwMode="auto">
          <a:xfrm>
            <a:off x="446087" y="1263289"/>
            <a:ext cx="1242035" cy="1159451"/>
          </a:xfrm>
          <a:prstGeom prst="rect">
            <a:avLst/>
          </a:prstGeom>
          <a:solidFill>
            <a:srgbClr val="F17227"/>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FF9900"/>
              </a:solidFill>
              <a:latin typeface="Arial" pitchFamily="34" charset="0"/>
              <a:ea typeface="ＭＳ Ｐゴシック" pitchFamily="34" charset="-128"/>
            </a:endParaRPr>
          </a:p>
        </p:txBody>
      </p:sp>
    </p:spTree>
    <p:extLst>
      <p:ext uri="{BB962C8B-B14F-4D97-AF65-F5344CB8AC3E}">
        <p14:creationId xmlns:p14="http://schemas.microsoft.com/office/powerpoint/2010/main" val="261214174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_IDX" val="50"/>
</p:tagLst>
</file>

<file path=ppt/theme/theme1.xml><?xml version="1.0" encoding="utf-8"?>
<a:theme xmlns:a="http://schemas.openxmlformats.org/drawingml/2006/main" name="4_white020409">
  <a:themeElements>
    <a:clrScheme name="Custom 1">
      <a:dk1>
        <a:srgbClr val="000000"/>
      </a:dk1>
      <a:lt1>
        <a:srgbClr val="FFFFFF"/>
      </a:lt1>
      <a:dk2>
        <a:srgbClr val="000000"/>
      </a:dk2>
      <a:lt2>
        <a:srgbClr val="808080"/>
      </a:lt2>
      <a:accent1>
        <a:srgbClr val="8CC63F"/>
      </a:accent1>
      <a:accent2>
        <a:srgbClr val="17AF4B"/>
      </a:accent2>
      <a:accent3>
        <a:srgbClr val="00B2DA"/>
      </a:accent3>
      <a:accent4>
        <a:srgbClr val="FFFF4F"/>
      </a:accent4>
      <a:accent5>
        <a:srgbClr val="FFCF01"/>
      </a:accent5>
      <a:accent6>
        <a:srgbClr val="FDB813"/>
      </a:accent6>
      <a:hlink>
        <a:srgbClr val="3333CC"/>
      </a:hlink>
      <a:folHlink>
        <a:srgbClr val="3333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14957</TotalTime>
  <Words>1465</Words>
  <Application>Microsoft Office PowerPoint</Application>
  <PresentationFormat>On-screen Show (4:3)</PresentationFormat>
  <Paragraphs>179</Paragraphs>
  <Slides>13</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 Unicode MS</vt:lpstr>
      <vt:lpstr>MS Gothic</vt:lpstr>
      <vt:lpstr>MS Mincho</vt:lpstr>
      <vt:lpstr>MS PGothic</vt:lpstr>
      <vt:lpstr>MS PGothic</vt:lpstr>
      <vt:lpstr>SimSun</vt:lpstr>
      <vt:lpstr>Arial</vt:lpstr>
      <vt:lpstr>Calibri</vt:lpstr>
      <vt:lpstr>Times New Roman</vt:lpstr>
      <vt:lpstr>Wingdings</vt:lpstr>
      <vt:lpstr>4_white020409</vt:lpstr>
      <vt:lpstr>IBM Cúram Solution for Disability Management </vt:lpstr>
      <vt:lpstr>IBM has a strong, long-standing commitment to social programs, which expanded with the acquisition of Cúram Software </vt:lpstr>
      <vt:lpstr>Disability is a significant issue worldwide that needs to be addressed </vt:lpstr>
      <vt:lpstr>PowerPoint Presentation</vt:lpstr>
      <vt:lpstr>Structure of Disability Management Programs</vt:lpstr>
      <vt:lpstr>Types of services and objectives of Disability Management Programs</vt:lpstr>
      <vt:lpstr>IBM Cúram Social Program Management Platform is the foundation for the IBM Cúram Disability Management Solution</vt:lpstr>
      <vt:lpstr>Common Features for Disability Management</vt:lpstr>
      <vt:lpstr>IBM Cúram Social Program Management value proposition</vt:lpstr>
      <vt:lpstr>PowerPoint Presentation</vt:lpstr>
      <vt:lpstr>PowerPoint Presentation</vt:lpstr>
      <vt:lpstr>PowerPoint Presentation</vt:lpstr>
      <vt:lpstr>Trademarks and notes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SWG Smarter Social Programs TMPL EXTERNAL 2014</dc:title>
  <dc:creator>bsaltzman</dc:creator>
  <cp:lastModifiedBy>ADMINIBM</cp:lastModifiedBy>
  <cp:revision>566</cp:revision>
  <dcterms:modified xsi:type="dcterms:W3CDTF">2015-04-16T21:14:21Z</dcterms:modified>
</cp:coreProperties>
</file>