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38"/>
  </p:notesMasterIdLst>
  <p:sldIdLst>
    <p:sldId id="256" r:id="rId2"/>
    <p:sldId id="339" r:id="rId3"/>
    <p:sldId id="325" r:id="rId4"/>
    <p:sldId id="324" r:id="rId5"/>
    <p:sldId id="338" r:id="rId6"/>
    <p:sldId id="341" r:id="rId7"/>
    <p:sldId id="305" r:id="rId8"/>
    <p:sldId id="306" r:id="rId9"/>
    <p:sldId id="308" r:id="rId10"/>
    <p:sldId id="309" r:id="rId11"/>
    <p:sldId id="310" r:id="rId12"/>
    <p:sldId id="311" r:id="rId13"/>
    <p:sldId id="312" r:id="rId14"/>
    <p:sldId id="313" r:id="rId15"/>
    <p:sldId id="314" r:id="rId16"/>
    <p:sldId id="342" r:id="rId17"/>
    <p:sldId id="315" r:id="rId18"/>
    <p:sldId id="316" r:id="rId19"/>
    <p:sldId id="317" r:id="rId20"/>
    <p:sldId id="318" r:id="rId21"/>
    <p:sldId id="335" r:id="rId22"/>
    <p:sldId id="336" r:id="rId23"/>
    <p:sldId id="337" r:id="rId24"/>
    <p:sldId id="322" r:id="rId25"/>
    <p:sldId id="323" r:id="rId26"/>
    <p:sldId id="343" r:id="rId27"/>
    <p:sldId id="340" r:id="rId28"/>
    <p:sldId id="344" r:id="rId29"/>
    <p:sldId id="334" r:id="rId30"/>
    <p:sldId id="345" r:id="rId31"/>
    <p:sldId id="333" r:id="rId32"/>
    <p:sldId id="326" r:id="rId33"/>
    <p:sldId id="327" r:id="rId34"/>
    <p:sldId id="328" r:id="rId35"/>
    <p:sldId id="332" r:id="rId36"/>
    <p:sldId id="282" r:id="rId37"/>
  </p:sldIdLst>
  <p:sldSz cx="9144000" cy="6858000" type="screen4x3"/>
  <p:notesSz cx="6858000" cy="9144000"/>
  <p:defaultTextStyle>
    <a:defPPr>
      <a:defRPr lang="en-US"/>
    </a:defPPr>
    <a:lvl1pPr algn="l" rtl="0" fontAlgn="base">
      <a:spcBef>
        <a:spcPct val="0"/>
      </a:spcBef>
      <a:spcAft>
        <a:spcPct val="0"/>
      </a:spcAft>
      <a:defRPr sz="2200" kern="1200">
        <a:solidFill>
          <a:schemeClr val="hlink"/>
        </a:solidFill>
        <a:latin typeface="Arial" charset="0"/>
        <a:ea typeface="+mn-ea"/>
        <a:cs typeface="Arial" charset="0"/>
      </a:defRPr>
    </a:lvl1pPr>
    <a:lvl2pPr marL="457200" algn="l" rtl="0" fontAlgn="base">
      <a:spcBef>
        <a:spcPct val="0"/>
      </a:spcBef>
      <a:spcAft>
        <a:spcPct val="0"/>
      </a:spcAft>
      <a:defRPr sz="2200" kern="1200">
        <a:solidFill>
          <a:schemeClr val="hlink"/>
        </a:solidFill>
        <a:latin typeface="Arial" charset="0"/>
        <a:ea typeface="+mn-ea"/>
        <a:cs typeface="Arial" charset="0"/>
      </a:defRPr>
    </a:lvl2pPr>
    <a:lvl3pPr marL="914400" algn="l" rtl="0" fontAlgn="base">
      <a:spcBef>
        <a:spcPct val="0"/>
      </a:spcBef>
      <a:spcAft>
        <a:spcPct val="0"/>
      </a:spcAft>
      <a:defRPr sz="2200" kern="1200">
        <a:solidFill>
          <a:schemeClr val="hlink"/>
        </a:solidFill>
        <a:latin typeface="Arial" charset="0"/>
        <a:ea typeface="+mn-ea"/>
        <a:cs typeface="Arial" charset="0"/>
      </a:defRPr>
    </a:lvl3pPr>
    <a:lvl4pPr marL="1371600" algn="l" rtl="0" fontAlgn="base">
      <a:spcBef>
        <a:spcPct val="0"/>
      </a:spcBef>
      <a:spcAft>
        <a:spcPct val="0"/>
      </a:spcAft>
      <a:defRPr sz="2200" kern="1200">
        <a:solidFill>
          <a:schemeClr val="hlink"/>
        </a:solidFill>
        <a:latin typeface="Arial" charset="0"/>
        <a:ea typeface="+mn-ea"/>
        <a:cs typeface="Arial" charset="0"/>
      </a:defRPr>
    </a:lvl4pPr>
    <a:lvl5pPr marL="1828800" algn="l" rtl="0" fontAlgn="base">
      <a:spcBef>
        <a:spcPct val="0"/>
      </a:spcBef>
      <a:spcAft>
        <a:spcPct val="0"/>
      </a:spcAft>
      <a:defRPr sz="2200" kern="1200">
        <a:solidFill>
          <a:schemeClr val="hlink"/>
        </a:solidFill>
        <a:latin typeface="Arial" charset="0"/>
        <a:ea typeface="+mn-ea"/>
        <a:cs typeface="Arial" charset="0"/>
      </a:defRPr>
    </a:lvl5pPr>
    <a:lvl6pPr marL="2286000" algn="l" defTabSz="914400" rtl="0" eaLnBrk="1" latinLnBrk="0" hangingPunct="1">
      <a:defRPr sz="2200" kern="1200">
        <a:solidFill>
          <a:schemeClr val="hlink"/>
        </a:solidFill>
        <a:latin typeface="Arial" charset="0"/>
        <a:ea typeface="+mn-ea"/>
        <a:cs typeface="Arial" charset="0"/>
      </a:defRPr>
    </a:lvl6pPr>
    <a:lvl7pPr marL="2743200" algn="l" defTabSz="914400" rtl="0" eaLnBrk="1" latinLnBrk="0" hangingPunct="1">
      <a:defRPr sz="2200" kern="1200">
        <a:solidFill>
          <a:schemeClr val="hlink"/>
        </a:solidFill>
        <a:latin typeface="Arial" charset="0"/>
        <a:ea typeface="+mn-ea"/>
        <a:cs typeface="Arial" charset="0"/>
      </a:defRPr>
    </a:lvl7pPr>
    <a:lvl8pPr marL="3200400" algn="l" defTabSz="914400" rtl="0" eaLnBrk="1" latinLnBrk="0" hangingPunct="1">
      <a:defRPr sz="2200" kern="1200">
        <a:solidFill>
          <a:schemeClr val="hlink"/>
        </a:solidFill>
        <a:latin typeface="Arial" charset="0"/>
        <a:ea typeface="+mn-ea"/>
        <a:cs typeface="Arial" charset="0"/>
      </a:defRPr>
    </a:lvl8pPr>
    <a:lvl9pPr marL="3657600" algn="l" defTabSz="914400" rtl="0" eaLnBrk="1" latinLnBrk="0" hangingPunct="1">
      <a:defRPr sz="2200" kern="1200">
        <a:solidFill>
          <a:schemeClr val="hlink"/>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A7E2"/>
    <a:srgbClr val="00A4DE"/>
    <a:srgbClr val="D09E00"/>
    <a:srgbClr val="008000"/>
    <a:srgbClr val="FEFEFF"/>
    <a:srgbClr val="DD731C"/>
    <a:srgbClr val="243DF8"/>
    <a:srgbClr val="17AF4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315" autoAdjust="0"/>
    <p:restoredTop sz="94676" autoAdjust="0"/>
  </p:normalViewPr>
  <p:slideViewPr>
    <p:cSldViewPr snapToGrid="0">
      <p:cViewPr>
        <p:scale>
          <a:sx n="70" d="100"/>
          <a:sy n="70" d="100"/>
        </p:scale>
        <p:origin x="-1980" y="-606"/>
      </p:cViewPr>
      <p:guideLst>
        <p:guide orient="horz" pos="1181"/>
        <p:guide pos="173"/>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200">
                <a:solidFill>
                  <a:schemeClr val="tx1"/>
                </a:solidFill>
                <a:cs typeface="+mn-cs"/>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200">
                <a:solidFill>
                  <a:schemeClr val="tx1"/>
                </a:solidFill>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200">
                <a:solidFill>
                  <a:schemeClr val="tx1"/>
                </a:solidFill>
                <a:cs typeface="+mn-cs"/>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200">
                <a:solidFill>
                  <a:schemeClr val="tx1"/>
                </a:solidFill>
                <a:cs typeface="+mn-cs"/>
              </a:defRPr>
            </a:lvl1pPr>
          </a:lstStyle>
          <a:p>
            <a:pPr>
              <a:defRPr/>
            </a:pPr>
            <a:fld id="{EFC72EBA-BED1-4486-B14A-3259DF4DB09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49350" y="685800"/>
            <a:ext cx="4568825" cy="3427413"/>
          </a:xfrm>
          <a:ln/>
        </p:spPr>
      </p:sp>
      <p:sp>
        <p:nvSpPr>
          <p:cNvPr id="18434" name="Rectangle 3"/>
          <p:cNvSpPr>
            <a:spLocks noGrp="1" noChangeArrowheads="1"/>
          </p:cNvSpPr>
          <p:nvPr>
            <p:ph type="body" idx="1"/>
          </p:nvPr>
        </p:nvSpPr>
        <p:spPr>
          <a:xfrm>
            <a:off x="911225" y="4330700"/>
            <a:ext cx="5010150" cy="4103688"/>
          </a:xfrm>
          <a:noFill/>
          <a:ln/>
        </p:spPr>
        <p:txBody>
          <a:bodyPr lIns="90681" tIns="45341" rIns="90681" bIns="45341"/>
          <a:lstStyle/>
          <a:p>
            <a:pPr eaLnBrk="1" hangingPunct="1"/>
            <a:r>
              <a:rPr lang="en-US" sz="1000" smtClean="0"/>
              <a:t>IBM’s Enterprise Marketing Management software empowers organizations and individuals to turn their passion for marketing into valuable customer relationships and more profitable business outcomes. These solutions integrate and streamline all aspects of online and offline marketing. Including customer and web, analytics, centralized decisioning, cross-channel execution, online optimization, and  marketing operations</a:t>
            </a:r>
          </a:p>
          <a:p>
            <a:pPr eaLnBrk="1" hangingPunct="1"/>
            <a:endParaRPr lang="en-US" sz="1000" smtClean="0"/>
          </a:p>
          <a:p>
            <a:pPr eaLnBrk="1" hangingPunct="1"/>
            <a:r>
              <a:rPr lang="en-US" sz="1000" smtClean="0"/>
              <a:t>IBM, Unica, and Coremetrics have a passion for customer success, as demonstrated by hundreds of satisfied customers a cross many industries and around the world</a:t>
            </a:r>
          </a:p>
          <a:p>
            <a:pPr eaLnBrk="1" hangingPunct="1"/>
            <a:endParaRPr lang="en-US" sz="1000" smtClean="0"/>
          </a:p>
          <a:p>
            <a:pPr eaLnBrk="1" hangingPunct="1"/>
            <a:r>
              <a:rPr lang="en-US" sz="1000" smtClean="0"/>
              <a:t>IBM EMM’s partners are dedicated to marketing, and to helping their customers get the most of IBM’s products</a:t>
            </a:r>
          </a:p>
          <a:p>
            <a:pPr eaLnBrk="1" hangingPunct="1"/>
            <a:endParaRPr lang="en-US" sz="1000" smtClean="0"/>
          </a:p>
          <a:p>
            <a:pPr eaLnBrk="1" hangingPunct="1"/>
            <a:r>
              <a:rPr lang="en-US" sz="1000" smtClean="0"/>
              <a:t>Orvis, IHG, and Wehkamp are joint Unica/Coremetrics customers. </a:t>
            </a:r>
          </a:p>
          <a:p>
            <a:pPr eaLnBrk="1" hangingPunct="1"/>
            <a:endParaRPr lang="en-US" sz="1000" smtClean="0"/>
          </a:p>
          <a:p>
            <a:pPr eaLnBrk="1" hangingPunct="1"/>
            <a:r>
              <a:rPr lang="en-US" sz="1000" smtClean="0"/>
              <a:t>Our mission remains the same…</a:t>
            </a:r>
          </a:p>
          <a:p>
            <a:pPr eaLnBrk="1" hangingPunct="1"/>
            <a:endParaRPr lang="en-US" sz="100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ln/>
        </p:spPr>
      </p:sp>
      <p:sp>
        <p:nvSpPr>
          <p:cNvPr id="48130" name="Rectangle 3"/>
          <p:cNvSpPr>
            <a:spLocks noGrp="1" noChangeArrowheads="1"/>
          </p:cNvSpPr>
          <p:nvPr>
            <p:ph type="body" idx="1"/>
          </p:nvPr>
        </p:nvSpPr>
        <p:spPr>
          <a:noFill/>
          <a:ln/>
        </p:spPr>
        <p:txBody>
          <a:bodyPr/>
          <a:lstStyle/>
          <a:p>
            <a:pPr eaLnBrk="1" hangingPunct="1">
              <a:spcBef>
                <a:spcPct val="0"/>
              </a:spcBef>
            </a:pPr>
            <a:r>
              <a:rPr lang="en-US" smtClean="0"/>
              <a:t>the iPhone. So based on the context of the initial interaction, based on the things Jane is doing inside our Facebook application we can actually change the decisioning in real time in the same way we would present an offer to her on our own website.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93C11A7B-B602-465B-911F-092113795092}" type="slidenum">
              <a:rPr lang="en-US" smtClean="0">
                <a:ea typeface="MS PGothic" pitchFamily="34" charset="-128"/>
                <a:cs typeface="Arial" charset="0"/>
              </a:rPr>
              <a:pPr/>
              <a:t>24</a:t>
            </a:fld>
            <a:endParaRPr lang="en-US" smtClean="0">
              <a:ea typeface="MS PGothic" pitchFamily="34" charset="-128"/>
              <a:cs typeface="Arial" charset="0"/>
            </a:endParaRPr>
          </a:p>
        </p:txBody>
      </p:sp>
      <p:sp>
        <p:nvSpPr>
          <p:cNvPr id="50178" name="Rectangle 2"/>
          <p:cNvSpPr>
            <a:spLocks noGrp="1" noRot="1" noChangeAspect="1" noChangeArrowheads="1" noTextEdit="1"/>
          </p:cNvSpPr>
          <p:nvPr>
            <p:ph type="sldImg"/>
          </p:nvPr>
        </p:nvSpPr>
        <p:spPr>
          <a:xfrm>
            <a:off x="1144588" y="687388"/>
            <a:ext cx="4568825" cy="3427412"/>
          </a:xfrm>
          <a:ln/>
        </p:spPr>
      </p:sp>
      <p:sp>
        <p:nvSpPr>
          <p:cNvPr id="50179" name="Rectangle 3"/>
          <p:cNvSpPr>
            <a:spLocks noGrp="1" noChangeArrowheads="1"/>
          </p:cNvSpPr>
          <p:nvPr>
            <p:ph type="body" idx="1"/>
          </p:nvPr>
        </p:nvSpPr>
        <p:spPr>
          <a:xfrm>
            <a:off x="684213" y="4344988"/>
            <a:ext cx="5489575" cy="4113212"/>
          </a:xfrm>
          <a:noFill/>
          <a:ln/>
        </p:spPr>
        <p:txBody>
          <a:bodyPr/>
          <a:lstStyle/>
          <a:p>
            <a:pPr eaLnBrk="1" hangingPunct="1"/>
            <a:r>
              <a:rPr lang="en-US" smtClean="0"/>
              <a:t>Interactive flowcharts assign the customer to interest-driven segments (among others)</a:t>
            </a:r>
          </a:p>
          <a:p>
            <a:pPr eaLnBrk="1" hangingPunct="1"/>
            <a:r>
              <a:rPr lang="en-US" smtClean="0"/>
              <a:t>Treatment rules target offers to those segments</a:t>
            </a:r>
          </a:p>
          <a:p>
            <a:pPr eaLnBrk="1" hangingPunct="1"/>
            <a:r>
              <a:rPr lang="en-US" smtClean="0"/>
              <a:t>API calls can request profile data to drive the image, matching the image in the email</a:t>
            </a:r>
          </a:p>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a:ln/>
        </p:spPr>
      </p:sp>
      <p:sp>
        <p:nvSpPr>
          <p:cNvPr id="59395" name="Rectangle 3"/>
          <p:cNvSpPr>
            <a:spLocks noGrp="1"/>
          </p:cNvSpPr>
          <p:nvPr>
            <p:ph type="body" idx="1"/>
          </p:nvPr>
        </p:nvSpPr>
        <p:spPr/>
        <p:txBody>
          <a:bodyPr/>
          <a:lstStyle/>
          <a:p>
            <a:pPr marL="338751" indent="-338751" eaLnBrk="1" hangingPunct="1">
              <a:defRPr/>
            </a:pPr>
            <a:r>
              <a:rPr lang="en-US" dirty="0" smtClean="0">
                <a:solidFill>
                  <a:schemeClr val="bg1"/>
                </a:solidFill>
                <a:latin typeface="Verdana" pitchFamily="34" charset="0"/>
                <a:ea typeface="Verdana" pitchFamily="34" charset="0"/>
                <a:cs typeface="Verdana" pitchFamily="34" charset="0"/>
              </a:rPr>
              <a:t>Up to 5% conversion</a:t>
            </a:r>
          </a:p>
          <a:p>
            <a:pPr marL="338751" indent="-338751" eaLnBrk="1" hangingPunct="1">
              <a:defRPr/>
            </a:pPr>
            <a:r>
              <a:rPr lang="en-US" i="1" dirty="0" smtClean="0">
                <a:solidFill>
                  <a:schemeClr val="bg1"/>
                </a:solidFill>
                <a:latin typeface="Verdana" pitchFamily="34" charset="0"/>
                <a:ea typeface="Verdana" pitchFamily="34" charset="0"/>
                <a:cs typeface="Verdana" pitchFamily="34" charset="0"/>
              </a:rPr>
              <a:t>Compared to 2.6%</a:t>
            </a:r>
          </a:p>
          <a:p>
            <a:pPr marL="338751" indent="-338751" eaLnBrk="1" hangingPunct="1">
              <a:defRPr/>
            </a:pPr>
            <a:r>
              <a:rPr lang="en-US" i="1" dirty="0" smtClean="0">
                <a:solidFill>
                  <a:schemeClr val="bg1"/>
                </a:solidFill>
                <a:latin typeface="Verdana" pitchFamily="34" charset="0"/>
                <a:ea typeface="Verdana" pitchFamily="34" charset="0"/>
                <a:cs typeface="Verdana" pitchFamily="34" charset="0"/>
              </a:rPr>
              <a:t> broadcast conversion</a:t>
            </a:r>
          </a:p>
          <a:p>
            <a:pPr eaLnBrk="1" hangingPunct="1">
              <a:defRPr/>
            </a:pP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47500" lnSpcReduction="20000"/>
          </a:bodyPr>
          <a:lstStyle/>
          <a:p>
            <a:pPr eaLnBrk="1" hangingPunct="1">
              <a:spcBef>
                <a:spcPct val="0"/>
              </a:spcBef>
              <a:defRPr/>
            </a:pPr>
            <a:r>
              <a:rPr lang="en-US" i="1" dirty="0" smtClean="0"/>
              <a:t>Last Updated: 2011 – 01-09</a:t>
            </a:r>
          </a:p>
          <a:p>
            <a:pPr eaLnBrk="1" hangingPunct="1">
              <a:spcBef>
                <a:spcPct val="0"/>
              </a:spcBef>
              <a:defRPr/>
            </a:pPr>
            <a:endParaRPr lang="en-US" b="1" dirty="0" smtClean="0"/>
          </a:p>
          <a:p>
            <a:pPr eaLnBrk="1" hangingPunct="1">
              <a:spcBef>
                <a:spcPct val="0"/>
              </a:spcBef>
              <a:defRPr/>
            </a:pPr>
            <a:r>
              <a:rPr lang="en-US" b="1" i="1" dirty="0" smtClean="0"/>
              <a:t>Coremetrics Customer</a:t>
            </a:r>
          </a:p>
          <a:p>
            <a:pPr eaLnBrk="1" hangingPunct="1">
              <a:spcBef>
                <a:spcPct val="0"/>
              </a:spcBef>
              <a:defRPr/>
            </a:pPr>
            <a:endParaRPr lang="en-US" b="1" dirty="0" smtClean="0"/>
          </a:p>
          <a:p>
            <a:pPr eaLnBrk="1" hangingPunct="1">
              <a:spcBef>
                <a:spcPct val="0"/>
              </a:spcBef>
              <a:defRPr/>
            </a:pPr>
            <a:r>
              <a:rPr lang="en-US" b="1" dirty="0" smtClean="0"/>
              <a:t>Overview:</a:t>
            </a:r>
          </a:p>
          <a:p>
            <a:pPr eaLnBrk="1" hangingPunct="1">
              <a:defRPr/>
            </a:pPr>
            <a:r>
              <a:rPr lang="en-US" dirty="0" smtClean="0">
                <a:latin typeface="Arial" pitchFamily="-107" charset="0"/>
                <a:ea typeface="Arial" pitchFamily="-107" charset="0"/>
                <a:cs typeface="Arial" pitchFamily="-107" charset="0"/>
              </a:rPr>
              <a:t>wehkamp.nl, the Netherlands’ largest online retailer, is taking aim at online browsers and abandoners with a comprehensive behavioral retargeting program that uses display ads, emails, and on-site product recommendations to weave greater relevance into the customer experience, expand brand reach, and drive impressive sales gains. </a:t>
            </a:r>
          </a:p>
          <a:p>
            <a:pPr eaLnBrk="1" hangingPunct="1">
              <a:defRPr/>
            </a:pPr>
            <a:endParaRPr lang="en-US" b="1" dirty="0" smtClean="0"/>
          </a:p>
          <a:p>
            <a:pPr eaLnBrk="1" hangingPunct="1">
              <a:spcBef>
                <a:spcPct val="0"/>
              </a:spcBef>
              <a:defRPr/>
            </a:pPr>
            <a:r>
              <a:rPr lang="en-US" b="1" dirty="0" smtClean="0"/>
              <a:t>Challenges:</a:t>
            </a:r>
          </a:p>
          <a:p>
            <a:pPr eaLnBrk="1" hangingPunct="1">
              <a:defRPr/>
            </a:pPr>
            <a:r>
              <a:rPr lang="en-US" dirty="0" smtClean="0">
                <a:latin typeface="Arial" pitchFamily="-107" charset="0"/>
                <a:ea typeface="Arial" pitchFamily="-107" charset="0"/>
                <a:cs typeface="Arial" pitchFamily="-107" charset="0"/>
              </a:rPr>
              <a:t>Online shoppers are discriminating. They browse pages, compare products and add items to a shopping cart—only to abandon their sessions to continue researching elsewhere on the web. Retailers are challenged to quickly reacquire these consumers after they leave a site, or risk losing sales to their competition.  wehkamp.nl  was committed to increasing personalization to retarget clients through </a:t>
            </a:r>
            <a:r>
              <a:rPr lang="en-US" dirty="0" err="1" smtClean="0">
                <a:latin typeface="Arial" pitchFamily="-107" charset="0"/>
                <a:ea typeface="Arial" pitchFamily="-107" charset="0"/>
                <a:cs typeface="Arial" pitchFamily="-107" charset="0"/>
              </a:rPr>
              <a:t>dispaly</a:t>
            </a:r>
            <a:r>
              <a:rPr lang="en-US" dirty="0" smtClean="0">
                <a:latin typeface="Arial" pitchFamily="-107" charset="0"/>
                <a:ea typeface="Arial" pitchFamily="-107" charset="0"/>
                <a:cs typeface="Arial" pitchFamily="-107" charset="0"/>
              </a:rPr>
              <a:t> ads, email, and on-site product recommendations.</a:t>
            </a:r>
          </a:p>
          <a:p>
            <a:pPr eaLnBrk="1" hangingPunct="1">
              <a:defRPr/>
            </a:pPr>
            <a:endParaRPr lang="en-US" dirty="0" smtClean="0"/>
          </a:p>
          <a:p>
            <a:pPr eaLnBrk="1" hangingPunct="1">
              <a:spcBef>
                <a:spcPct val="0"/>
              </a:spcBef>
              <a:defRPr/>
            </a:pPr>
            <a:r>
              <a:rPr lang="en-US" b="1" dirty="0" smtClean="0"/>
              <a:t>Results: </a:t>
            </a:r>
            <a:endParaRPr lang="en-US" dirty="0" smtClean="0"/>
          </a:p>
          <a:p>
            <a:pPr eaLnBrk="1" hangingPunct="1">
              <a:defRPr/>
            </a:pPr>
            <a:r>
              <a:rPr lang="en-US" dirty="0" smtClean="0">
                <a:latin typeface="Arial" pitchFamily="-107" charset="0"/>
                <a:ea typeface="Arial" pitchFamily="-107" charset="0"/>
                <a:cs typeface="Arial" pitchFamily="-107" charset="0"/>
              </a:rPr>
              <a:t>Through a comprehensive commitment to personalization, including Coremetrics </a:t>
            </a:r>
            <a:r>
              <a:rPr lang="en-US" dirty="0" err="1" smtClean="0">
                <a:latin typeface="Arial" pitchFamily="-107" charset="0"/>
                <a:ea typeface="Arial" pitchFamily="-107" charset="0"/>
                <a:cs typeface="Arial" pitchFamily="-107" charset="0"/>
              </a:rPr>
              <a:t>AdTarget</a:t>
            </a:r>
            <a:r>
              <a:rPr lang="en-US" dirty="0" smtClean="0">
                <a:latin typeface="Arial" pitchFamily="-107" charset="0"/>
                <a:ea typeface="Arial" pitchFamily="-107" charset="0"/>
                <a:cs typeface="Arial" pitchFamily="-107" charset="0"/>
              </a:rPr>
              <a:t> for banner ads, </a:t>
            </a:r>
            <a:r>
              <a:rPr lang="en-US" dirty="0" err="1" smtClean="0">
                <a:latin typeface="Arial" pitchFamily="-107" charset="0"/>
                <a:ea typeface="Arial" pitchFamily="-107" charset="0"/>
                <a:cs typeface="Arial" pitchFamily="-107" charset="0"/>
              </a:rPr>
              <a:t>LIVEmail</a:t>
            </a:r>
            <a:r>
              <a:rPr lang="en-US" dirty="0" smtClean="0">
                <a:latin typeface="Arial" pitchFamily="-107" charset="0"/>
                <a:ea typeface="Arial" pitchFamily="-107" charset="0"/>
                <a:cs typeface="Arial" pitchFamily="-107" charset="0"/>
              </a:rPr>
              <a:t> for email, and Intelligent Offer for product recommendations,  wehkamp.nl  has achieved impressive ROI, including 15x better ROI from targeted banners ads than from untargeted ones.</a:t>
            </a:r>
            <a:endParaRPr lang="en-US" b="1" dirty="0" smtClean="0"/>
          </a:p>
          <a:p>
            <a:pPr eaLnBrk="1" hangingPunct="1">
              <a:spcBef>
                <a:spcPct val="0"/>
              </a:spcBef>
              <a:defRPr/>
            </a:pPr>
            <a:endParaRPr lang="en-US" b="1" dirty="0" smtClean="0"/>
          </a:p>
          <a:p>
            <a:pPr eaLnBrk="1" hangingPunct="1">
              <a:spcBef>
                <a:spcPct val="0"/>
              </a:spcBef>
              <a:defRPr/>
            </a:pPr>
            <a:r>
              <a:rPr lang="en-US" b="1" dirty="0" smtClean="0"/>
              <a:t>Coremetrics Products:</a:t>
            </a:r>
          </a:p>
          <a:p>
            <a:pPr eaLnBrk="1" hangingPunct="1">
              <a:spcBef>
                <a:spcPct val="0"/>
              </a:spcBef>
              <a:defRPr/>
            </a:pPr>
            <a:r>
              <a:rPr lang="en-US" dirty="0" smtClean="0"/>
              <a:t>[Add products]</a:t>
            </a:r>
          </a:p>
          <a:p>
            <a:pPr eaLnBrk="1" hangingPunct="1">
              <a:spcBef>
                <a:spcPct val="0"/>
              </a:spcBef>
              <a:defRPr/>
            </a:pPr>
            <a:endParaRPr lang="en-US" b="1" dirty="0" smtClean="0"/>
          </a:p>
          <a:p>
            <a:pPr eaLnBrk="1" hangingPunct="1">
              <a:spcBef>
                <a:spcPct val="0"/>
              </a:spcBef>
              <a:defRPr/>
            </a:pPr>
            <a:r>
              <a:rPr lang="en-US" b="1" dirty="0" smtClean="0"/>
              <a:t>Resources: </a:t>
            </a:r>
          </a:p>
          <a:p>
            <a:pPr eaLnBrk="1" hangingPunct="1">
              <a:spcBef>
                <a:spcPct val="0"/>
              </a:spcBef>
              <a:defRPr/>
            </a:pPr>
            <a:endParaRPr lang="en-US" dirty="0" smtClean="0"/>
          </a:p>
          <a:p>
            <a:pPr eaLnBrk="1" hangingPunct="1">
              <a:spcBef>
                <a:spcPct val="0"/>
              </a:spcBef>
              <a:defRPr/>
            </a:pPr>
            <a:r>
              <a:rPr lang="en-US" dirty="0" smtClean="0"/>
              <a:t>Material from 2011</a:t>
            </a:r>
          </a:p>
          <a:p>
            <a:pPr eaLnBrk="1" hangingPunct="1">
              <a:spcBef>
                <a:spcPct val="0"/>
              </a:spcBef>
              <a:defRPr/>
            </a:pPr>
            <a:endParaRPr lang="en-US" dirty="0" smtClean="0"/>
          </a:p>
          <a:p>
            <a:pPr eaLnBrk="1" hangingPunct="1">
              <a:defRPr/>
            </a:pPr>
            <a:r>
              <a:rPr lang="en-GB" b="1" u="sng" dirty="0" smtClean="0"/>
              <a:t>Quote:</a:t>
            </a:r>
          </a:p>
          <a:p>
            <a:pPr eaLnBrk="1" hangingPunct="1">
              <a:defRPr/>
            </a:pPr>
            <a:r>
              <a:rPr lang="en-GB" dirty="0" smtClean="0"/>
              <a:t>“</a:t>
            </a:r>
            <a:r>
              <a:rPr lang="en-US" i="1" dirty="0" smtClean="0"/>
              <a:t>I’m very impressed that the ROI numbers from personalized banners are so much higher than from standard, non-targeted banners. We firmly believe that retargeting is a valuable way for improving our marketing communications</a:t>
            </a:r>
            <a:r>
              <a:rPr lang="en-GB" dirty="0" smtClean="0"/>
              <a:t>.”</a:t>
            </a:r>
          </a:p>
          <a:p>
            <a:pPr eaLnBrk="1" hangingPunct="1">
              <a:defRPr/>
            </a:pPr>
            <a:r>
              <a:rPr lang="en-GB" dirty="0" smtClean="0"/>
              <a:t>Senior Web Analyst, </a:t>
            </a:r>
          </a:p>
          <a:p>
            <a:pPr eaLnBrk="1" hangingPunct="1">
              <a:defRPr/>
            </a:pPr>
            <a:r>
              <a:rPr lang="en-GB" dirty="0" err="1" smtClean="0"/>
              <a:t>wehkamp.nl</a:t>
            </a:r>
            <a:endParaRPr lang="en-US" dirty="0" smtClean="0"/>
          </a:p>
          <a:p>
            <a:pPr eaLnBrk="1" hangingPunct="1">
              <a:defRPr/>
            </a:pPr>
            <a:endParaRPr lang="en-US" dirty="0" smtClean="0"/>
          </a:p>
          <a:p>
            <a:pPr eaLnBrk="1" hangingPunct="1">
              <a:spcBef>
                <a:spcPct val="0"/>
              </a:spcBef>
              <a:defRPr/>
            </a:pPr>
            <a:endParaRPr lang="en-US" dirty="0" smtClean="0"/>
          </a:p>
          <a:p>
            <a:pPr eaLnBrk="1" hangingPunct="1">
              <a:defRPr/>
            </a:pPr>
            <a:endParaRPr lang="en-US" dirty="0"/>
          </a:p>
        </p:txBody>
      </p:sp>
      <p:sp>
        <p:nvSpPr>
          <p:cNvPr id="58371" name="Slide Number Placeholder 3"/>
          <p:cNvSpPr>
            <a:spLocks noGrp="1"/>
          </p:cNvSpPr>
          <p:nvPr>
            <p:ph type="sldNum" sz="quarter" idx="5"/>
          </p:nvPr>
        </p:nvSpPr>
        <p:spPr>
          <a:noFill/>
        </p:spPr>
        <p:txBody>
          <a:bodyPr/>
          <a:lstStyle/>
          <a:p>
            <a:fld id="{E81C9808-1B8F-4F95-89A8-963096590425}" type="slidenum">
              <a:rPr lang="en-GB" smtClean="0">
                <a:cs typeface="Arial" charset="0"/>
              </a:rPr>
              <a:pPr/>
              <a:t>29</a:t>
            </a:fld>
            <a:endParaRPr lang="en-GB" smtClean="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ln/>
        </p:spPr>
      </p:sp>
      <p:sp>
        <p:nvSpPr>
          <p:cNvPr id="66562"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2128" tIns="46064" rIns="92128" bIns="46064" anchor="b"/>
          <a:lstStyle/>
          <a:p>
            <a:pPr algn="r" defTabSz="920750">
              <a:lnSpc>
                <a:spcPct val="90000"/>
              </a:lnSpc>
            </a:pPr>
            <a:fld id="{27F42381-88D2-453B-A6FD-174C8513114E}" type="slidenum">
              <a:rPr lang="en-US" sz="1200">
                <a:solidFill>
                  <a:srgbClr val="EEECE1"/>
                </a:solidFill>
              </a:rPr>
              <a:pPr algn="r" defTabSz="920750">
                <a:lnSpc>
                  <a:spcPct val="90000"/>
                </a:lnSpc>
              </a:pPr>
              <a:t>35</a:t>
            </a:fld>
            <a:endParaRPr lang="en-US" sz="1200">
              <a:solidFill>
                <a:srgbClr val="EEECE1"/>
              </a:solidFill>
            </a:endParaRPr>
          </a:p>
        </p:txBody>
      </p:sp>
      <p:sp>
        <p:nvSpPr>
          <p:cNvPr id="68610" name="Rectangle 2"/>
          <p:cNvSpPr>
            <a:spLocks noGrp="1" noRot="1" noChangeAspect="1" noChangeArrowheads="1" noTextEdit="1"/>
          </p:cNvSpPr>
          <p:nvPr>
            <p:ph type="sldImg"/>
          </p:nvPr>
        </p:nvSpPr>
        <p:spPr>
          <a:xfrm>
            <a:off x="1146175" y="685800"/>
            <a:ext cx="4567238" cy="3425825"/>
          </a:xfrm>
          <a:ln/>
        </p:spPr>
      </p:sp>
      <p:sp>
        <p:nvSpPr>
          <p:cNvPr id="68611"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p:spPr>
        <p:txBody>
          <a:bodyPr/>
          <a:lstStyle/>
          <a:p>
            <a:pPr eaLnBrk="1" hangingPunct="1"/>
            <a:r>
              <a:rPr lang="en-US" smtClean="0"/>
              <a:t>I hope this presentation has made you appreciate better IBM’s EMM offering.  I will finish on an important point, which is that IBM leads the market for marketing technolgy solutions.  Evidence for this can be seen here, in the fact that IBM is the only vendor that is a leader in all the relevant analyst reports covering the various parts of EMM.</a:t>
            </a:r>
          </a:p>
        </p:txBody>
      </p:sp>
      <p:sp>
        <p:nvSpPr>
          <p:cNvPr id="21507" name="Slide Number Placeholder 3"/>
          <p:cNvSpPr>
            <a:spLocks noGrp="1"/>
          </p:cNvSpPr>
          <p:nvPr>
            <p:ph type="sldNum" sz="quarter" idx="5"/>
          </p:nvPr>
        </p:nvSpPr>
        <p:spPr>
          <a:noFill/>
        </p:spPr>
        <p:txBody>
          <a:bodyPr/>
          <a:lstStyle/>
          <a:p>
            <a:fld id="{D1E88D71-38E7-4988-86FE-C90483FBDDDB}" type="slidenum">
              <a:rPr lang="en-US" smtClean="0">
                <a:cs typeface="Arial" charset="0"/>
              </a:rPr>
              <a:pPr/>
              <a:t>5</a:t>
            </a:fld>
            <a:endParaRPr lang="en-US" smtClean="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p:spPr>
        <p:txBody>
          <a:bodyPr/>
          <a:lstStyle/>
          <a:p>
            <a:pPr eaLnBrk="1" hangingPunct="1"/>
            <a:r>
              <a:rPr lang="en-US" smtClean="0">
                <a:solidFill>
                  <a:srgbClr val="FEFFFE"/>
                </a:solidFill>
              </a:rPr>
              <a:t>IBM’s Enterprise Marketing Management suite serves as the marketing optimization platform marketers need to unite marketing across paid, earned and owned media.  EMM does this by supporting five key marketing processes across all media types:</a:t>
            </a:r>
          </a:p>
          <a:p>
            <a:pPr eaLnBrk="1" hangingPunct="1"/>
            <a:endParaRPr lang="en-US" smtClean="0">
              <a:solidFill>
                <a:srgbClr val="FEFFFE"/>
              </a:solidFill>
            </a:endParaRPr>
          </a:p>
          <a:p>
            <a:pPr eaLnBrk="1" hangingPunct="1"/>
            <a:r>
              <a:rPr lang="en-US" smtClean="0">
                <a:solidFill>
                  <a:srgbClr val="FEFFFE"/>
                </a:solidFill>
              </a:rPr>
              <a:t>EMM helps marketers COLLECT data that enriches and augments what they already know about their customers and prospects.  This doesn’t mean EMM serves as the customer data warehouse, or that it cleans up existing data.  Instead this means that EMM can help marketers understand their customers better by putting new data in marketers’ hands that completes the picture of each customer and prospect – data </a:t>
            </a:r>
            <a:r>
              <a:rPr lang="en-US" smtClean="0"/>
              <a:t>such as what each customer has done on the company’s digital properties, and also the history of interactions with each customer (what messages have they been presented with and what were their responses).</a:t>
            </a:r>
          </a:p>
          <a:p>
            <a:pPr eaLnBrk="1" hangingPunct="1"/>
            <a:endParaRPr lang="en-US" smtClean="0">
              <a:solidFill>
                <a:srgbClr val="FEFFFE"/>
              </a:solidFill>
            </a:endParaRPr>
          </a:p>
          <a:p>
            <a:pPr eaLnBrk="1" hangingPunct="1"/>
            <a:r>
              <a:rPr lang="en-US" smtClean="0">
                <a:solidFill>
                  <a:schemeClr val="bg2"/>
                </a:solidFill>
              </a:rPr>
              <a:t>EMM helps marketers ANALYZE all their customer and prospect data, to find new, actionable insights into their customer base and marketplace that can increase the effectiveness of all their marketing efforts.</a:t>
            </a:r>
          </a:p>
          <a:p>
            <a:pPr eaLnBrk="1" hangingPunct="1"/>
            <a:endParaRPr lang="en-US" smtClean="0">
              <a:solidFill>
                <a:schemeClr val="bg2"/>
              </a:solidFill>
            </a:endParaRPr>
          </a:p>
          <a:p>
            <a:pPr eaLnBrk="1" hangingPunct="1"/>
            <a:r>
              <a:rPr lang="en-US" smtClean="0">
                <a:solidFill>
                  <a:schemeClr val="bg2"/>
                </a:solidFill>
              </a:rPr>
              <a:t>EMM enables marketers to increase the relevance of all their marketing by automating the process by which they DECIDE on the next marketing actions to take with each customer and prospect.  Think of this as the center of the marketing machine, where the wheels spin continuously, deciding what should come next in the dialogue with each customer and prospect – no matter how many thousands or millions of customers the company has.  Should they be part of your next campaign?  Should you present a personalized message in the next moment during their Web visit?  Should you write on their Facebook wall, or send them a tweet or a mobile message?</a:t>
            </a:r>
          </a:p>
          <a:p>
            <a:pPr eaLnBrk="1" hangingPunct="1"/>
            <a:endParaRPr lang="en-US" smtClean="0">
              <a:solidFill>
                <a:schemeClr val="bg2"/>
              </a:solidFill>
            </a:endParaRPr>
          </a:p>
          <a:p>
            <a:pPr eaLnBrk="1" hangingPunct="1"/>
            <a:r>
              <a:rPr lang="en-US" smtClean="0">
                <a:solidFill>
                  <a:schemeClr val="bg2"/>
                </a:solidFill>
              </a:rPr>
              <a:t>Once decisions are made about what marketing action should come next, EMM makes it easy for marketer to DELIVER the message, and capture any response – responses in turn influencing future messages, ensuring the customer dialogue remains interactive.  EMM can send the email, or pass the message to another delivery service, or integrate with customer touchpoints such as a Web site, call center, mobile app or almost anything else.</a:t>
            </a:r>
          </a:p>
          <a:p>
            <a:pPr eaLnBrk="1" hangingPunct="1"/>
            <a:endParaRPr lang="en-US" smtClean="0">
              <a:solidFill>
                <a:schemeClr val="bg2"/>
              </a:solidFill>
            </a:endParaRPr>
          </a:p>
          <a:p>
            <a:pPr eaLnBrk="1" hangingPunct="1"/>
            <a:r>
              <a:rPr lang="en-US" smtClean="0">
                <a:solidFill>
                  <a:schemeClr val="bg2"/>
                </a:solidFill>
              </a:rPr>
              <a:t>Collecting, Analyzing, Deciding and Delivering are naturally very customer-centric capabilities.  But EMM also helps marketers MANAGE what’s going on within their own organization, streamlining internal processes and improving marketing decisions by measuring results, tracking performance and guiding future marketing investment decisions.</a:t>
            </a:r>
          </a:p>
          <a:p>
            <a:pPr eaLnBrk="1" hangingPunct="1"/>
            <a:endParaRPr lang="en-US" smtClean="0">
              <a:solidFill>
                <a:schemeClr val="bg2"/>
              </a:solidFill>
            </a:endParaRPr>
          </a:p>
          <a:p>
            <a:pPr eaLnBrk="1" hangingPunct="1"/>
            <a:r>
              <a:rPr lang="en-US" smtClean="0">
                <a:solidFill>
                  <a:schemeClr val="bg2"/>
                </a:solidFill>
              </a:rPr>
              <a:t>By putting EMM capabilities in place to support these five marketing processes, marketers give themselves the management platform they need to unify and manage their marketing efforts across all media types.</a:t>
            </a:r>
          </a:p>
          <a:p>
            <a:pPr eaLnBrk="1" hangingPunct="1"/>
            <a:endParaRPr lang="en-US" smtClean="0">
              <a:solidFill>
                <a:schemeClr val="bg2"/>
              </a:solidFill>
            </a:endParaRPr>
          </a:p>
          <a:p>
            <a:pPr eaLnBrk="1" hangingPunct="1"/>
            <a:endParaRPr lang="en-US" smtClean="0"/>
          </a:p>
        </p:txBody>
      </p:sp>
      <p:sp>
        <p:nvSpPr>
          <p:cNvPr id="31747" name="Slide Number Placeholder 3"/>
          <p:cNvSpPr>
            <a:spLocks noGrp="1"/>
          </p:cNvSpPr>
          <p:nvPr>
            <p:ph type="sldNum" sz="quarter" idx="5"/>
          </p:nvPr>
        </p:nvSpPr>
        <p:spPr>
          <a:noFill/>
        </p:spPr>
        <p:txBody>
          <a:bodyPr/>
          <a:lstStyle/>
          <a:p>
            <a:fld id="{B8C7ECE1-DAE9-4C6D-AADC-35426299CAF0}" type="slidenum">
              <a:rPr lang="en-US" smtClean="0">
                <a:cs typeface="Arial" charset="0"/>
              </a:rPr>
              <a:pPr/>
              <a:t>14</a:t>
            </a:fld>
            <a:endParaRPr lang="en-US" smtClean="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ln/>
        </p:spPr>
        <p:txBody>
          <a:bodyPr/>
          <a:lstStyle/>
          <a:p>
            <a:pPr eaLnBrk="1" hangingPunct="1"/>
            <a:endParaRPr lang="fr-FR" smtClean="0"/>
          </a:p>
        </p:txBody>
      </p:sp>
      <p:sp>
        <p:nvSpPr>
          <p:cNvPr id="3584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29" tIns="45714" rIns="91429" bIns="45714" anchor="b"/>
          <a:lstStyle/>
          <a:p>
            <a:pPr algn="r" defTabSz="912813">
              <a:lnSpc>
                <a:spcPct val="90000"/>
              </a:lnSpc>
            </a:pPr>
            <a:fld id="{05C464FB-64C3-49CA-92EA-F91884518821}" type="slidenum">
              <a:rPr lang="en-US" sz="1200"/>
              <a:pPr algn="r" defTabSz="912813">
                <a:lnSpc>
                  <a:spcPct val="90000"/>
                </a:lnSpc>
              </a:pPr>
              <a:t>17</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p:spPr>
        <p:txBody>
          <a:bodyPr/>
          <a:lstStyle/>
          <a:p>
            <a:pPr eaLnBrk="1" hangingPunct="1">
              <a:spcBef>
                <a:spcPct val="0"/>
              </a:spcBef>
            </a:pPr>
            <a:r>
              <a:rPr lang="en-US" smtClean="0"/>
              <a:t>Maybe Jane comes the website and browses around, we don’t know who she is but she gets a cookie and she winds up not buying anything. Later on she clicks through on an email we send her and that email we sent her included a personalized URL so when she clicked through we were able to tie her email address to her cookie. Now we know a whole lot more about her, not that she used to browse MP3 players on our website but now she has a open rate on our email which is very high but she doesn’t often click through on them though all we did was tie her browsing history to what we know about her email.  Eventually she makes a purchase and now we are able to tie her cookie and her email to her house information, we have a nice set of demographics which can now be tied to her web behavior and email responses. She likes the product that she bought from us so much that she becomes our fan on Facebook. So now we are able to tie her cookie to her Facebook ID, so now we know that she has over 200 Facebook friends, we may have know she was living in Boston, but now we know she was born in Texas, so she’s a southern gal. Then maybe we use a vendor like Rapleaf or Axiom to appended social media data, from that we get her Twitter handle so we can also find out how many people she is following and how many are following her.</a:t>
            </a:r>
          </a:p>
          <a:p>
            <a:pPr eaLnBrk="1" hangingPunct="1">
              <a:spcBef>
                <a:spcPct val="0"/>
              </a:spcBef>
            </a:pPr>
            <a:endParaRPr lang="en-US" smtClean="0"/>
          </a:p>
          <a:p>
            <a:pPr eaLnBrk="1" hangingPunct="1"/>
            <a:endParaRPr lang="en-US" smtClean="0"/>
          </a:p>
        </p:txBody>
      </p:sp>
      <p:sp>
        <p:nvSpPr>
          <p:cNvPr id="37891" name="Slide Number Placeholder 3"/>
          <p:cNvSpPr>
            <a:spLocks noGrp="1"/>
          </p:cNvSpPr>
          <p:nvPr>
            <p:ph type="sldNum" sz="quarter" idx="5"/>
          </p:nvPr>
        </p:nvSpPr>
        <p:spPr>
          <a:noFill/>
        </p:spPr>
        <p:txBody>
          <a:bodyPr/>
          <a:lstStyle/>
          <a:p>
            <a:fld id="{9936C32B-3F46-486E-A08F-47B757B6FE7F}" type="slidenum">
              <a:rPr lang="en-GB" smtClean="0">
                <a:cs typeface="Arial" charset="0"/>
              </a:rPr>
              <a:pPr/>
              <a:t>18</a:t>
            </a:fld>
            <a:endParaRPr lang="en-GB" smtClean="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2128" tIns="46064" rIns="92128" bIns="46064" anchor="b"/>
          <a:lstStyle/>
          <a:p>
            <a:pPr algn="r" defTabSz="920750">
              <a:lnSpc>
                <a:spcPct val="90000"/>
              </a:lnSpc>
            </a:pPr>
            <a:fld id="{AC240FB6-A790-4E45-A70C-4CCC3367E734}" type="slidenum">
              <a:rPr lang="en-US"/>
              <a:pPr algn="r" defTabSz="920750">
                <a:lnSpc>
                  <a:spcPct val="90000"/>
                </a:lnSpc>
              </a:pPr>
              <a:t>19</a:t>
            </a:fld>
            <a:endParaRPr lang="en-US"/>
          </a:p>
        </p:txBody>
      </p:sp>
      <p:sp>
        <p:nvSpPr>
          <p:cNvPr id="39938" name="Rectangle 3"/>
          <p:cNvSpPr>
            <a:spLocks noGrp="1" noChangeArrowheads="1"/>
          </p:cNvSpPr>
          <p:nvPr>
            <p:ph type="body" idx="1"/>
          </p:nvPr>
        </p:nvSpPr>
        <p:spPr>
          <a:noFill/>
          <a:ln/>
        </p:spPr>
        <p:txBody>
          <a:bodyPr/>
          <a:lstStyle/>
          <a:p>
            <a:pPr eaLnBrk="1" hangingPunct="1"/>
            <a:r>
              <a:rPr lang="en-US" smtClean="0"/>
              <a:t>Grossir réseaux sociaux</a:t>
            </a:r>
          </a:p>
          <a:p>
            <a:pPr eaLnBrk="1" hangingPunct="1"/>
            <a:r>
              <a:rPr lang="en-US" smtClean="0"/>
              <a:t>Laius bdd client</a:t>
            </a:r>
          </a:p>
          <a:p>
            <a:pPr eaLnBrk="1" hangingPunct="1"/>
            <a:r>
              <a:rPr lang="en-US" smtClean="0"/>
              <a:t>Faire du “je”</a:t>
            </a:r>
          </a:p>
          <a:p>
            <a:pPr eaLnBrk="1" hangingPunct="1"/>
            <a:endParaRPr lang="en-US" smtClean="0"/>
          </a:p>
        </p:txBody>
      </p:sp>
      <p:sp>
        <p:nvSpPr>
          <p:cNvPr id="39939" name="Slide Image Placeholder 6"/>
          <p:cNvSpPr>
            <a:spLocks noGrp="1" noRot="1" noChangeAspect="1" noTextEdit="1"/>
          </p:cNvSpPr>
          <p:nvPr>
            <p:ph type="sldImg"/>
          </p:nvPr>
        </p:nvSpPr>
        <p:spPr>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44588" y="685800"/>
            <a:ext cx="4568825" cy="3427413"/>
          </a:xfrm>
          <a:ln/>
        </p:spPr>
      </p:sp>
      <p:sp>
        <p:nvSpPr>
          <p:cNvPr id="41986" name="Rectangle 3"/>
          <p:cNvSpPr>
            <a:spLocks noGrp="1" noChangeArrowheads="1"/>
          </p:cNvSpPr>
          <p:nvPr>
            <p:ph type="body" idx="1"/>
          </p:nvPr>
        </p:nvSpPr>
        <p:spPr>
          <a:xfrm>
            <a:off x="685800" y="4343400"/>
            <a:ext cx="5486400" cy="4113213"/>
          </a:xfrm>
          <a:noFill/>
          <a:ln/>
        </p:spPr>
        <p:txBody>
          <a:bodyPr/>
          <a:lstStyle/>
          <a:p>
            <a:pPr eaLnBrk="1" hangingPunct="1"/>
            <a:r>
              <a:rPr lang="en-US" smtClean="0"/>
              <a:t>So other than the cross channel behavior that we saw, here is another great reason for online and offline marketers to work together and share each others methods.</a:t>
            </a:r>
          </a:p>
          <a:p>
            <a:pPr eaLnBrk="1" hangingPunct="1"/>
            <a:r>
              <a:rPr lang="en-US" smtClean="0"/>
              <a:t>Point: Online has all data, offline methods</a:t>
            </a:r>
          </a:p>
          <a:p>
            <a:pPr eaLnBrk="1" hangingPunct="1"/>
            <a:r>
              <a:rPr lang="en-US" smtClean="0"/>
              <a:t>Value: Encourage to grasp opportunity for leadership now! Now is still a time when learning about this can be a competitive differentiator based on multichannel analytics. Wait five years … you will probably still have to learn it but it will be cost of doing biz at that time</a:t>
            </a:r>
          </a:p>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ln/>
        </p:spPr>
      </p:sp>
      <p:sp>
        <p:nvSpPr>
          <p:cNvPr id="44034" name="Rectangle 3"/>
          <p:cNvSpPr>
            <a:spLocks noGrp="1" noChangeArrowheads="1"/>
          </p:cNvSpPr>
          <p:nvPr>
            <p:ph type="body" idx="1"/>
          </p:nvPr>
        </p:nvSpPr>
        <p:spPr>
          <a:noFill/>
          <a:ln/>
        </p:spPr>
        <p:txBody>
          <a:bodyPr/>
          <a:lstStyle/>
          <a:p>
            <a:pPr eaLnBrk="1" hangingPunct="1">
              <a:spcBef>
                <a:spcPct val="0"/>
              </a:spcBef>
            </a:pPr>
            <a:r>
              <a:rPr lang="en-US" smtClean="0"/>
              <a:t>Finally, if I have a Facebook application and this application allows people to check out the new phones and offers specifically designed for them, I can make real time recommendations. In this case Jane logs into our Facebook page, she is our fan, she clicks on the application and based on her profile we know that she is female, so we serve up not only an offer for blackberry but one that is pink, we are going to stereotype here and hope she likes pink more than other colors. </a:t>
            </a:r>
          </a:p>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ln/>
        </p:spPr>
      </p:sp>
      <p:sp>
        <p:nvSpPr>
          <p:cNvPr id="46082" name="Rectangle 3"/>
          <p:cNvSpPr>
            <a:spLocks noGrp="1" noChangeArrowheads="1"/>
          </p:cNvSpPr>
          <p:nvPr>
            <p:ph type="body" idx="1"/>
          </p:nvPr>
        </p:nvSpPr>
        <p:spPr>
          <a:noFill/>
          <a:ln/>
        </p:spPr>
        <p:txBody>
          <a:bodyPr/>
          <a:lstStyle/>
          <a:p>
            <a:pPr eaLnBrk="1" hangingPunct="1">
              <a:spcBef>
                <a:spcPct val="0"/>
              </a:spcBef>
            </a:pPr>
            <a:r>
              <a:rPr lang="en-US" smtClean="0"/>
              <a:t>Later on she interacts with our poll about whether she likes Android or Apple, she chooses apple so now when she goes back to that special offer, we are not going to offer her the blackberry again we are going to offer her…</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6" descr="white-blue"/>
          <p:cNvPicPr>
            <a:picLocks noChangeAspect="1" noChangeArrowheads="1"/>
          </p:cNvPicPr>
          <p:nvPr userDrawn="1"/>
        </p:nvPicPr>
        <p:blipFill>
          <a:blip r:embed="rId2"/>
          <a:srcRect/>
          <a:stretch>
            <a:fillRect/>
          </a:stretch>
        </p:blipFill>
        <p:spPr bwMode="auto">
          <a:xfrm>
            <a:off x="274638" y="3662363"/>
            <a:ext cx="8594725" cy="2232025"/>
          </a:xfrm>
          <a:prstGeom prst="rect">
            <a:avLst/>
          </a:prstGeom>
          <a:noFill/>
          <a:ln w="9525">
            <a:noFill/>
            <a:miter lim="800000"/>
            <a:headEnd/>
            <a:tailEnd/>
          </a:ln>
        </p:spPr>
      </p:pic>
      <p:sp>
        <p:nvSpPr>
          <p:cNvPr id="5" name="Line 4"/>
          <p:cNvSpPr>
            <a:spLocks noChangeShapeType="1"/>
          </p:cNvSpPr>
          <p:nvPr/>
        </p:nvSpPr>
        <p:spPr bwMode="auto">
          <a:xfrm flipV="1">
            <a:off x="274638" y="1050925"/>
            <a:ext cx="8594725" cy="0"/>
          </a:xfrm>
          <a:prstGeom prst="line">
            <a:avLst/>
          </a:prstGeom>
          <a:noFill/>
          <a:ln w="9525">
            <a:solidFill>
              <a:schemeClr val="tx1"/>
            </a:solidFill>
            <a:round/>
            <a:headEnd/>
            <a:tailEnd/>
          </a:ln>
          <a:effectLst/>
        </p:spPr>
        <p:txBody>
          <a:bodyPr/>
          <a:lstStyle/>
          <a:p>
            <a:pPr>
              <a:lnSpc>
                <a:spcPct val="90000"/>
              </a:lnSpc>
              <a:defRPr/>
            </a:pPr>
            <a:endParaRPr lang="en-US">
              <a:cs typeface="+mn-cs"/>
            </a:endParaRPr>
          </a:p>
        </p:txBody>
      </p:sp>
      <p:sp>
        <p:nvSpPr>
          <p:cNvPr id="6" name="Rectangle 6"/>
          <p:cNvSpPr>
            <a:spLocks noChangeArrowheads="1"/>
          </p:cNvSpPr>
          <p:nvPr/>
        </p:nvSpPr>
        <p:spPr bwMode="black">
          <a:xfrm>
            <a:off x="7589838" y="6537325"/>
            <a:ext cx="1371600" cy="184150"/>
          </a:xfrm>
          <a:prstGeom prst="rect">
            <a:avLst/>
          </a:prstGeom>
          <a:noFill/>
          <a:ln w="9525">
            <a:noFill/>
            <a:miter lim="800000"/>
            <a:headEnd/>
            <a:tailEnd/>
          </a:ln>
        </p:spPr>
        <p:txBody>
          <a:bodyPr lIns="92075" tIns="46038" rIns="92075" bIns="46038"/>
          <a:lstStyle/>
          <a:p>
            <a:pPr algn="r">
              <a:defRPr/>
            </a:pPr>
            <a:r>
              <a:rPr lang="en-US" sz="800" dirty="0">
                <a:solidFill>
                  <a:schemeClr val="tx1"/>
                </a:solidFill>
                <a:cs typeface="+mn-cs"/>
              </a:rPr>
              <a:t>© 2012 IBM Corporation</a:t>
            </a:r>
            <a:endParaRPr lang="en-US" sz="1800" dirty="0">
              <a:solidFill>
                <a:schemeClr val="tx1"/>
              </a:solidFill>
              <a:cs typeface="+mn-cs"/>
            </a:endParaRPr>
          </a:p>
        </p:txBody>
      </p:sp>
      <p:pic>
        <p:nvPicPr>
          <p:cNvPr id="7" name="Picture 6" descr="R120_G137_B251-200"/>
          <p:cNvPicPr>
            <a:picLocks noChangeAspect="1" noChangeArrowheads="1"/>
          </p:cNvPicPr>
          <p:nvPr/>
        </p:nvPicPr>
        <p:blipFill>
          <a:blip r:embed="rId3"/>
          <a:srcRect/>
          <a:stretch>
            <a:fillRect/>
          </a:stretch>
        </p:blipFill>
        <p:spPr bwMode="auto">
          <a:xfrm>
            <a:off x="8280400" y="684213"/>
            <a:ext cx="588963" cy="236537"/>
          </a:xfrm>
          <a:prstGeom prst="rect">
            <a:avLst/>
          </a:prstGeom>
          <a:noFill/>
          <a:ln w="9525">
            <a:noFill/>
            <a:miter lim="800000"/>
            <a:headEnd/>
            <a:tailEnd/>
          </a:ln>
        </p:spPr>
      </p:pic>
      <p:sp>
        <p:nvSpPr>
          <p:cNvPr id="68610" name="Rectangle 2"/>
          <p:cNvSpPr>
            <a:spLocks noGrp="1" noChangeArrowheads="1"/>
          </p:cNvSpPr>
          <p:nvPr>
            <p:ph type="ctrTitle"/>
          </p:nvPr>
        </p:nvSpPr>
        <p:spPr>
          <a:xfrm>
            <a:off x="139700" y="1417638"/>
            <a:ext cx="8729663" cy="2011362"/>
          </a:xfrm>
        </p:spPr>
        <p:txBody>
          <a:bodyPr anchor="b"/>
          <a:lstStyle>
            <a:lvl1pPr>
              <a:defRPr sz="3500">
                <a:solidFill>
                  <a:schemeClr val="tx1"/>
                </a:solidFill>
              </a:defRPr>
            </a:lvl1pPr>
          </a:lstStyle>
          <a:p>
            <a:r>
              <a:rPr lang="en-US" smtClean="0"/>
              <a:t>Click to edit Master title style</a:t>
            </a:r>
            <a:endParaRPr lang="en-US"/>
          </a:p>
        </p:txBody>
      </p:sp>
      <p:sp>
        <p:nvSpPr>
          <p:cNvPr id="68611" name="Rectangle 3"/>
          <p:cNvSpPr>
            <a:spLocks noGrp="1" noChangeArrowheads="1"/>
          </p:cNvSpPr>
          <p:nvPr>
            <p:ph type="subTitle" idx="1"/>
          </p:nvPr>
        </p:nvSpPr>
        <p:spPr>
          <a:xfrm>
            <a:off x="182563" y="528638"/>
            <a:ext cx="7769225" cy="530225"/>
          </a:xfrm>
        </p:spPr>
        <p:txBody>
          <a:bodyPr anchor="b"/>
          <a:lstStyle>
            <a:lvl1pPr marL="0" indent="0">
              <a:buFont typeface="Wingdings" pitchFamily="2" charset="2"/>
              <a:buNone/>
              <a:defRPr sz="1100"/>
            </a:lvl1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355DF92E-FFF7-4E48-9C5F-5EB2AE11A8EF}"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r>
              <a:rPr lang="en-US"/>
              <a:t>IBM Confidential</a:t>
            </a:r>
          </a:p>
        </p:txBody>
      </p:sp>
      <p:sp>
        <p:nvSpPr>
          <p:cNvPr id="6" name="Rectangle 9"/>
          <p:cNvSpPr>
            <a:spLocks noGrp="1" noChangeArrowheads="1"/>
          </p:cNvSpPr>
          <p:nvPr>
            <p:ph type="dt" sz="half" idx="12"/>
          </p:nvPr>
        </p:nvSpPr>
        <p:spPr>
          <a:ln/>
        </p:spPr>
        <p:txBody>
          <a:bodyPr/>
          <a:lstStyle>
            <a:lvl1pPr>
              <a:defRPr/>
            </a:lvl1pPr>
          </a:lstStyle>
          <a:p>
            <a:pPr>
              <a:defRPr/>
            </a:pPr>
            <a:fld id="{24604741-998B-4371-AAF8-9E4C787D2F72}" type="datetime3">
              <a:rPr lang="en-US"/>
              <a:pPr>
                <a:defRPr/>
              </a:pPr>
              <a:t>26 April 2012</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593725"/>
            <a:ext cx="2171700" cy="5761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563" y="593725"/>
            <a:ext cx="6362700" cy="5761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F26ABB3E-C111-493E-AD92-2F2EAE2CEC48}"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r>
              <a:rPr lang="en-US"/>
              <a:t>IBM Confidential</a:t>
            </a:r>
          </a:p>
        </p:txBody>
      </p:sp>
      <p:sp>
        <p:nvSpPr>
          <p:cNvPr id="6" name="Rectangle 9"/>
          <p:cNvSpPr>
            <a:spLocks noGrp="1" noChangeArrowheads="1"/>
          </p:cNvSpPr>
          <p:nvPr>
            <p:ph type="dt" sz="half" idx="12"/>
          </p:nvPr>
        </p:nvSpPr>
        <p:spPr>
          <a:ln/>
        </p:spPr>
        <p:txBody>
          <a:bodyPr/>
          <a:lstStyle>
            <a:lvl1pPr>
              <a:defRPr/>
            </a:lvl1pPr>
          </a:lstStyle>
          <a:p>
            <a:pPr>
              <a:defRPr/>
            </a:pPr>
            <a:fld id="{BC90F7B2-E4A0-4E2D-B8AD-835C21F9B673}" type="datetime3">
              <a:rPr lang="en-US"/>
              <a:pPr>
                <a:defRPr/>
              </a:pPr>
              <a:t>26 April 2012</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Line 3"/>
          <p:cNvSpPr>
            <a:spLocks noChangeShapeType="1"/>
          </p:cNvSpPr>
          <p:nvPr/>
        </p:nvSpPr>
        <p:spPr bwMode="auto">
          <a:xfrm flipV="1">
            <a:off x="274638" y="549275"/>
            <a:ext cx="8594725" cy="0"/>
          </a:xfrm>
          <a:prstGeom prst="line">
            <a:avLst/>
          </a:prstGeom>
          <a:noFill/>
          <a:ln w="9525">
            <a:solidFill>
              <a:schemeClr val="tx1"/>
            </a:solidFill>
            <a:round/>
            <a:headEnd/>
            <a:tailEnd/>
          </a:ln>
          <a:effectLst/>
        </p:spPr>
        <p:txBody>
          <a:bodyPr/>
          <a:lstStyle/>
          <a:p>
            <a:pPr fontAlgn="auto">
              <a:lnSpc>
                <a:spcPct val="90000"/>
              </a:lnSpc>
              <a:spcBef>
                <a:spcPts val="0"/>
              </a:spcBef>
              <a:spcAft>
                <a:spcPts val="0"/>
              </a:spcAft>
              <a:defRPr/>
            </a:pPr>
            <a:endParaRPr lang="en-US">
              <a:latin typeface="+mn-lt"/>
              <a:cs typeface="+mn-cs"/>
            </a:endParaRPr>
          </a:p>
        </p:txBody>
      </p:sp>
      <p:pic>
        <p:nvPicPr>
          <p:cNvPr id="5" name="Picture 8" descr="R120_G137_B251-200"/>
          <p:cNvPicPr>
            <a:picLocks noChangeAspect="1" noChangeArrowheads="1"/>
          </p:cNvPicPr>
          <p:nvPr/>
        </p:nvPicPr>
        <p:blipFill>
          <a:blip r:embed="rId2"/>
          <a:srcRect/>
          <a:stretch>
            <a:fillRect/>
          </a:stretch>
        </p:blipFill>
        <p:spPr bwMode="auto">
          <a:xfrm>
            <a:off x="8280400" y="227013"/>
            <a:ext cx="588963" cy="236537"/>
          </a:xfrm>
          <a:prstGeom prst="rect">
            <a:avLst/>
          </a:prstGeom>
          <a:noFill/>
          <a:ln w="9525">
            <a:noFill/>
            <a:miter lim="800000"/>
            <a:headEnd/>
            <a:tailEnd/>
          </a:ln>
        </p:spPr>
      </p:pic>
      <p:sp>
        <p:nvSpPr>
          <p:cNvPr id="6" name="Rectangle 6"/>
          <p:cNvSpPr>
            <a:spLocks noChangeArrowheads="1"/>
          </p:cNvSpPr>
          <p:nvPr userDrawn="1"/>
        </p:nvSpPr>
        <p:spPr bwMode="black">
          <a:xfrm>
            <a:off x="7524750" y="6524625"/>
            <a:ext cx="1371600" cy="184150"/>
          </a:xfrm>
          <a:prstGeom prst="rect">
            <a:avLst/>
          </a:prstGeom>
          <a:noFill/>
          <a:ln w="9525">
            <a:noFill/>
            <a:miter lim="800000"/>
            <a:headEnd/>
            <a:tailEnd/>
          </a:ln>
        </p:spPr>
        <p:txBody>
          <a:bodyPr lIns="92075" tIns="46038" rIns="92075" bIns="46038"/>
          <a:lstStyle/>
          <a:p>
            <a:pPr algn="r">
              <a:lnSpc>
                <a:spcPct val="90000"/>
              </a:lnSpc>
              <a:defRPr/>
            </a:pPr>
            <a:r>
              <a:rPr lang="en-US" sz="800" dirty="0">
                <a:cs typeface="+mn-cs"/>
              </a:rPr>
              <a:t>© 2012 IBM Corporation</a:t>
            </a:r>
            <a:endParaRPr lang="en-US" dirty="0">
              <a:cs typeface="+mn-cs"/>
            </a:endParaRPr>
          </a:p>
        </p:txBody>
      </p:sp>
      <p:sp>
        <p:nvSpPr>
          <p:cNvPr id="4" name="Title 1"/>
          <p:cNvSpPr>
            <a:spLocks noGrp="1"/>
          </p:cNvSpPr>
          <p:nvPr>
            <p:ph type="title"/>
          </p:nvPr>
        </p:nvSpPr>
        <p:spPr>
          <a:xfrm>
            <a:off x="304800" y="593725"/>
            <a:ext cx="8686800" cy="639763"/>
          </a:xfrm>
        </p:spPr>
        <p:txBody>
          <a:bodyPr/>
          <a:lstStyle>
            <a:lvl1pPr>
              <a:defRPr sz="2400"/>
            </a:lvl1pPr>
          </a:lstStyle>
          <a:p>
            <a:r>
              <a:rPr lang="en-US" dirty="0" smtClean="0"/>
              <a:t>Click to edit Master title style</a:t>
            </a:r>
            <a:endParaRPr lang="en-US" dirty="0"/>
          </a:p>
        </p:txBody>
      </p:sp>
      <p:sp>
        <p:nvSpPr>
          <p:cNvPr id="7" name="Espace réservé du numéro de diapositive 3"/>
          <p:cNvSpPr>
            <a:spLocks noGrp="1"/>
          </p:cNvSpPr>
          <p:nvPr>
            <p:ph type="sldNum" sz="quarter" idx="10"/>
          </p:nvPr>
        </p:nvSpPr>
        <p:spPr/>
        <p:txBody>
          <a:bodyPr/>
          <a:lstStyle>
            <a:lvl1pPr>
              <a:defRPr/>
            </a:lvl1pPr>
          </a:lstStyle>
          <a:p>
            <a:pPr>
              <a:defRPr/>
            </a:pPr>
            <a:fld id="{D8982C7B-06E0-4BA3-92B6-15E87F73BFB1}" type="slidenum">
              <a:rPr lang="en-US"/>
              <a:pPr>
                <a:defRPr/>
              </a:pPr>
              <a:t>‹#›</a:t>
            </a:fld>
            <a:endParaRPr lang="en-US"/>
          </a:p>
        </p:txBody>
      </p:sp>
      <p:sp>
        <p:nvSpPr>
          <p:cNvPr id="8" name="Espace réservé de la date 4"/>
          <p:cNvSpPr>
            <a:spLocks noGrp="1"/>
          </p:cNvSpPr>
          <p:nvPr>
            <p:ph type="dt" sz="half" idx="11"/>
          </p:nvPr>
        </p:nvSpPr>
        <p:spPr/>
        <p:txBody>
          <a:bodyPr/>
          <a:lstStyle>
            <a:lvl1pPr>
              <a:defRPr/>
            </a:lvl1pPr>
          </a:lstStyle>
          <a:p>
            <a:pPr>
              <a:defRPr/>
            </a:pPr>
            <a:fld id="{7B5D9117-E3E8-457B-8CDA-AC32BF317AD4}" type="datetime3">
              <a:rPr lang="en-US"/>
              <a:pPr>
                <a:defRPr/>
              </a:pPr>
              <a:t>26 April 2012</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F7D31B50-5DF7-41BF-BD74-7969F5DE513D}"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r>
              <a:rPr lang="en-US"/>
              <a:t>IBM Confidential</a:t>
            </a:r>
          </a:p>
        </p:txBody>
      </p:sp>
      <p:sp>
        <p:nvSpPr>
          <p:cNvPr id="6" name="Rectangle 9"/>
          <p:cNvSpPr>
            <a:spLocks noGrp="1" noChangeArrowheads="1"/>
          </p:cNvSpPr>
          <p:nvPr>
            <p:ph type="dt" sz="half" idx="12"/>
          </p:nvPr>
        </p:nvSpPr>
        <p:spPr>
          <a:ln/>
        </p:spPr>
        <p:txBody>
          <a:bodyPr/>
          <a:lstStyle>
            <a:lvl1pPr>
              <a:defRPr/>
            </a:lvl1pPr>
          </a:lstStyle>
          <a:p>
            <a:pPr>
              <a:defRPr/>
            </a:pPr>
            <a:fld id="{27FDDE1A-B6D9-48ED-AA38-A7AF7221E976}" type="datetime3">
              <a:rPr lang="en-US"/>
              <a:pPr>
                <a:defRPr/>
              </a:pPr>
              <a:t>26 April 2012</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E715D4A2-60C4-4F12-81C4-8DDC4C85C3BA}"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r>
              <a:rPr lang="en-US"/>
              <a:t>IBM Confidential</a:t>
            </a:r>
          </a:p>
        </p:txBody>
      </p:sp>
      <p:sp>
        <p:nvSpPr>
          <p:cNvPr id="6" name="Rectangle 9"/>
          <p:cNvSpPr>
            <a:spLocks noGrp="1" noChangeArrowheads="1"/>
          </p:cNvSpPr>
          <p:nvPr>
            <p:ph type="dt" sz="half" idx="12"/>
          </p:nvPr>
        </p:nvSpPr>
        <p:spPr>
          <a:ln/>
        </p:spPr>
        <p:txBody>
          <a:bodyPr/>
          <a:lstStyle>
            <a:lvl1pPr>
              <a:defRPr/>
            </a:lvl1pPr>
          </a:lstStyle>
          <a:p>
            <a:pPr>
              <a:defRPr/>
            </a:pPr>
            <a:fld id="{264A63C5-3460-410E-B8F4-495EFCBA50FD}" type="datetime3">
              <a:rPr lang="en-US"/>
              <a:pPr>
                <a:defRPr/>
              </a:pPr>
              <a:t>26 April 2012</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563" y="1874838"/>
            <a:ext cx="4267200" cy="4479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2163" y="1874838"/>
            <a:ext cx="4267200" cy="4479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sz="quarter" idx="10"/>
          </p:nvPr>
        </p:nvSpPr>
        <p:spPr>
          <a:ln/>
        </p:spPr>
        <p:txBody>
          <a:bodyPr/>
          <a:lstStyle>
            <a:lvl1pPr>
              <a:defRPr/>
            </a:lvl1pPr>
          </a:lstStyle>
          <a:p>
            <a:pPr>
              <a:defRPr/>
            </a:pPr>
            <a:fld id="{24FB03A2-845B-4D1A-8BCC-6E924B70505D}" type="slidenum">
              <a:rPr lang="en-US"/>
              <a:pPr>
                <a:defRPr/>
              </a:pPr>
              <a:t>‹#›</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r>
              <a:rPr lang="en-US"/>
              <a:t>IBM Confidential</a:t>
            </a:r>
          </a:p>
        </p:txBody>
      </p:sp>
      <p:sp>
        <p:nvSpPr>
          <p:cNvPr id="7" name="Rectangle 9"/>
          <p:cNvSpPr>
            <a:spLocks noGrp="1" noChangeArrowheads="1"/>
          </p:cNvSpPr>
          <p:nvPr>
            <p:ph type="dt" sz="half" idx="12"/>
          </p:nvPr>
        </p:nvSpPr>
        <p:spPr>
          <a:ln/>
        </p:spPr>
        <p:txBody>
          <a:bodyPr/>
          <a:lstStyle>
            <a:lvl1pPr>
              <a:defRPr/>
            </a:lvl1pPr>
          </a:lstStyle>
          <a:p>
            <a:pPr>
              <a:defRPr/>
            </a:pPr>
            <a:fld id="{E84C920C-72CF-4097-8864-34F8FAA23F15}" type="datetime3">
              <a:rPr lang="en-US"/>
              <a:pPr>
                <a:defRPr/>
              </a:pPr>
              <a:t>26 April 2012</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sldNum" sz="quarter" idx="10"/>
          </p:nvPr>
        </p:nvSpPr>
        <p:spPr>
          <a:ln/>
        </p:spPr>
        <p:txBody>
          <a:bodyPr/>
          <a:lstStyle>
            <a:lvl1pPr>
              <a:defRPr/>
            </a:lvl1pPr>
          </a:lstStyle>
          <a:p>
            <a:pPr>
              <a:defRPr/>
            </a:pPr>
            <a:fld id="{82FFF24F-A774-4927-BEC8-9F266C2F50C9}" type="slidenum">
              <a:rPr lang="en-US"/>
              <a:pPr>
                <a:defRPr/>
              </a:pPr>
              <a:t>‹#›</a:t>
            </a:fld>
            <a:endParaRPr lang="en-US"/>
          </a:p>
        </p:txBody>
      </p:sp>
      <p:sp>
        <p:nvSpPr>
          <p:cNvPr id="8" name="Rectangle 8"/>
          <p:cNvSpPr>
            <a:spLocks noGrp="1" noChangeArrowheads="1"/>
          </p:cNvSpPr>
          <p:nvPr>
            <p:ph type="ftr" sz="quarter" idx="11"/>
          </p:nvPr>
        </p:nvSpPr>
        <p:spPr>
          <a:ln/>
        </p:spPr>
        <p:txBody>
          <a:bodyPr/>
          <a:lstStyle>
            <a:lvl1pPr>
              <a:defRPr/>
            </a:lvl1pPr>
          </a:lstStyle>
          <a:p>
            <a:pPr>
              <a:defRPr/>
            </a:pPr>
            <a:r>
              <a:rPr lang="en-US"/>
              <a:t>IBM Confidential</a:t>
            </a:r>
          </a:p>
        </p:txBody>
      </p:sp>
      <p:sp>
        <p:nvSpPr>
          <p:cNvPr id="9" name="Rectangle 9"/>
          <p:cNvSpPr>
            <a:spLocks noGrp="1" noChangeArrowheads="1"/>
          </p:cNvSpPr>
          <p:nvPr>
            <p:ph type="dt" sz="half" idx="12"/>
          </p:nvPr>
        </p:nvSpPr>
        <p:spPr>
          <a:ln/>
        </p:spPr>
        <p:txBody>
          <a:bodyPr/>
          <a:lstStyle>
            <a:lvl1pPr>
              <a:defRPr/>
            </a:lvl1pPr>
          </a:lstStyle>
          <a:p>
            <a:pPr>
              <a:defRPr/>
            </a:pPr>
            <a:fld id="{0EC776A2-C1DD-4935-A8FF-ADAF7359F37B}" type="datetime3">
              <a:rPr lang="en-US"/>
              <a:pPr>
                <a:defRPr/>
              </a:pPr>
              <a:t>26 April 2012</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7DD8ED9A-757F-413B-B75D-7F870BF7B01E}" type="slidenum">
              <a:rPr lang="en-US"/>
              <a:pPr>
                <a:defRPr/>
              </a:pPr>
              <a:t>‹#›</a:t>
            </a:fld>
            <a:endParaRPr lang="en-US"/>
          </a:p>
        </p:txBody>
      </p:sp>
      <p:sp>
        <p:nvSpPr>
          <p:cNvPr id="4" name="Rectangle 8"/>
          <p:cNvSpPr>
            <a:spLocks noGrp="1" noChangeArrowheads="1"/>
          </p:cNvSpPr>
          <p:nvPr>
            <p:ph type="ftr" sz="quarter" idx="11"/>
          </p:nvPr>
        </p:nvSpPr>
        <p:spPr>
          <a:ln/>
        </p:spPr>
        <p:txBody>
          <a:bodyPr/>
          <a:lstStyle>
            <a:lvl1pPr>
              <a:defRPr/>
            </a:lvl1pPr>
          </a:lstStyle>
          <a:p>
            <a:pPr>
              <a:defRPr/>
            </a:pPr>
            <a:r>
              <a:rPr lang="en-US"/>
              <a:t>IBM Confidential</a:t>
            </a:r>
          </a:p>
        </p:txBody>
      </p:sp>
      <p:sp>
        <p:nvSpPr>
          <p:cNvPr id="5" name="Rectangle 9"/>
          <p:cNvSpPr>
            <a:spLocks noGrp="1" noChangeArrowheads="1"/>
          </p:cNvSpPr>
          <p:nvPr>
            <p:ph type="dt" sz="half" idx="12"/>
          </p:nvPr>
        </p:nvSpPr>
        <p:spPr>
          <a:ln/>
        </p:spPr>
        <p:txBody>
          <a:bodyPr/>
          <a:lstStyle>
            <a:lvl1pPr>
              <a:defRPr/>
            </a:lvl1pPr>
          </a:lstStyle>
          <a:p>
            <a:pPr>
              <a:defRPr/>
            </a:pPr>
            <a:fld id="{3E4285AE-3245-44A2-BB9F-1A7E8691DB7C}" type="datetime3">
              <a:rPr lang="en-US"/>
              <a:pPr>
                <a:defRPr/>
              </a:pPr>
              <a:t>26 April 2012</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AFDAB9CB-4623-455A-B171-23CE2FFFA47A}" type="slidenum">
              <a:rPr lang="en-US"/>
              <a:pPr>
                <a:defRPr/>
              </a:pPr>
              <a:t>‹#›</a:t>
            </a:fld>
            <a:endParaRPr lang="en-US"/>
          </a:p>
        </p:txBody>
      </p:sp>
      <p:sp>
        <p:nvSpPr>
          <p:cNvPr id="3" name="Rectangle 8"/>
          <p:cNvSpPr>
            <a:spLocks noGrp="1" noChangeArrowheads="1"/>
          </p:cNvSpPr>
          <p:nvPr>
            <p:ph type="ftr" sz="quarter" idx="11"/>
          </p:nvPr>
        </p:nvSpPr>
        <p:spPr>
          <a:ln/>
        </p:spPr>
        <p:txBody>
          <a:bodyPr/>
          <a:lstStyle>
            <a:lvl1pPr>
              <a:defRPr/>
            </a:lvl1pPr>
          </a:lstStyle>
          <a:p>
            <a:pPr>
              <a:defRPr/>
            </a:pPr>
            <a:r>
              <a:rPr lang="en-US"/>
              <a:t>IBM Confidential</a:t>
            </a:r>
          </a:p>
        </p:txBody>
      </p:sp>
      <p:sp>
        <p:nvSpPr>
          <p:cNvPr id="4" name="Rectangle 9"/>
          <p:cNvSpPr>
            <a:spLocks noGrp="1" noChangeArrowheads="1"/>
          </p:cNvSpPr>
          <p:nvPr>
            <p:ph type="dt" sz="half" idx="12"/>
          </p:nvPr>
        </p:nvSpPr>
        <p:spPr>
          <a:ln/>
        </p:spPr>
        <p:txBody>
          <a:bodyPr/>
          <a:lstStyle>
            <a:lvl1pPr>
              <a:defRPr/>
            </a:lvl1pPr>
          </a:lstStyle>
          <a:p>
            <a:pPr>
              <a:defRPr/>
            </a:pPr>
            <a:fld id="{4CE6E618-7AAF-4C96-9316-839A169F8870}" type="datetime3">
              <a:rPr lang="en-US"/>
              <a:pPr>
                <a:defRPr/>
              </a:pPr>
              <a:t>26 April 2012</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E2F0520F-3C79-494C-8115-90B1B064047D}" type="slidenum">
              <a:rPr lang="en-US"/>
              <a:pPr>
                <a:defRPr/>
              </a:pPr>
              <a:t>‹#›</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r>
              <a:rPr lang="en-US"/>
              <a:t>IBM Confidential</a:t>
            </a:r>
          </a:p>
        </p:txBody>
      </p:sp>
      <p:sp>
        <p:nvSpPr>
          <p:cNvPr id="7" name="Rectangle 9"/>
          <p:cNvSpPr>
            <a:spLocks noGrp="1" noChangeArrowheads="1"/>
          </p:cNvSpPr>
          <p:nvPr>
            <p:ph type="dt" sz="half" idx="12"/>
          </p:nvPr>
        </p:nvSpPr>
        <p:spPr>
          <a:ln/>
        </p:spPr>
        <p:txBody>
          <a:bodyPr/>
          <a:lstStyle>
            <a:lvl1pPr>
              <a:defRPr/>
            </a:lvl1pPr>
          </a:lstStyle>
          <a:p>
            <a:pPr>
              <a:defRPr/>
            </a:pPr>
            <a:fld id="{14F6B4DB-DB50-484E-8ACA-E7278A6653E3}" type="datetime3">
              <a:rPr lang="en-US"/>
              <a:pPr>
                <a:defRPr/>
              </a:pPr>
              <a:t>26 April 2012</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73E109A9-7910-4212-B8E0-58C5C2492F51}" type="slidenum">
              <a:rPr lang="en-US"/>
              <a:pPr>
                <a:defRPr/>
              </a:pPr>
              <a:t>‹#›</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r>
              <a:rPr lang="en-US"/>
              <a:t>IBM Confidential</a:t>
            </a:r>
          </a:p>
        </p:txBody>
      </p:sp>
      <p:sp>
        <p:nvSpPr>
          <p:cNvPr id="7" name="Rectangle 9"/>
          <p:cNvSpPr>
            <a:spLocks noGrp="1" noChangeArrowheads="1"/>
          </p:cNvSpPr>
          <p:nvPr>
            <p:ph type="dt" sz="half" idx="12"/>
          </p:nvPr>
        </p:nvSpPr>
        <p:spPr>
          <a:ln/>
        </p:spPr>
        <p:txBody>
          <a:bodyPr/>
          <a:lstStyle>
            <a:lvl1pPr>
              <a:defRPr/>
            </a:lvl1pPr>
          </a:lstStyle>
          <a:p>
            <a:pPr>
              <a:defRPr/>
            </a:pPr>
            <a:fld id="{332CB009-0D5D-4D77-A528-93983BE769D5}" type="datetime3">
              <a:rPr lang="en-US"/>
              <a:pPr>
                <a:defRPr/>
              </a:pPr>
              <a:t>26 April 2012</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3" descr="white-blue-banner"/>
          <p:cNvPicPr>
            <a:picLocks noChangeAspect="1" noChangeArrowheads="1"/>
          </p:cNvPicPr>
          <p:nvPr/>
        </p:nvPicPr>
        <p:blipFill>
          <a:blip r:embed="rId14"/>
          <a:srcRect/>
          <a:stretch>
            <a:fillRect/>
          </a:stretch>
        </p:blipFill>
        <p:spPr bwMode="auto">
          <a:xfrm>
            <a:off x="0" y="0"/>
            <a:ext cx="9144000" cy="546100"/>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182563" y="1874838"/>
            <a:ext cx="8686800" cy="4479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67588" name="Line 4"/>
          <p:cNvSpPr>
            <a:spLocks noChangeShapeType="1"/>
          </p:cNvSpPr>
          <p:nvPr/>
        </p:nvSpPr>
        <p:spPr bwMode="auto">
          <a:xfrm flipV="1">
            <a:off x="274638" y="549275"/>
            <a:ext cx="8594725" cy="0"/>
          </a:xfrm>
          <a:prstGeom prst="line">
            <a:avLst/>
          </a:prstGeom>
          <a:noFill/>
          <a:ln w="9525">
            <a:solidFill>
              <a:schemeClr val="tx1"/>
            </a:solidFill>
            <a:round/>
            <a:headEnd/>
            <a:tailEnd/>
          </a:ln>
          <a:effectLst/>
        </p:spPr>
        <p:txBody>
          <a:bodyPr/>
          <a:lstStyle/>
          <a:p>
            <a:pPr>
              <a:lnSpc>
                <a:spcPct val="90000"/>
              </a:lnSpc>
              <a:defRPr/>
            </a:pPr>
            <a:endParaRPr lang="en-US">
              <a:cs typeface="+mn-cs"/>
            </a:endParaRPr>
          </a:p>
        </p:txBody>
      </p:sp>
      <p:sp>
        <p:nvSpPr>
          <p:cNvPr id="15" name="Rectangle 6"/>
          <p:cNvSpPr>
            <a:spLocks noChangeArrowheads="1"/>
          </p:cNvSpPr>
          <p:nvPr/>
        </p:nvSpPr>
        <p:spPr bwMode="black">
          <a:xfrm>
            <a:off x="7589838" y="6537325"/>
            <a:ext cx="1371600" cy="184150"/>
          </a:xfrm>
          <a:prstGeom prst="rect">
            <a:avLst/>
          </a:prstGeom>
          <a:noFill/>
          <a:ln w="9525">
            <a:noFill/>
            <a:miter lim="800000"/>
            <a:headEnd/>
            <a:tailEnd/>
          </a:ln>
        </p:spPr>
        <p:txBody>
          <a:bodyPr lIns="92075" tIns="46038" rIns="92075" bIns="46038"/>
          <a:lstStyle/>
          <a:p>
            <a:pPr algn="r">
              <a:defRPr/>
            </a:pPr>
            <a:r>
              <a:rPr lang="en-US" sz="800" dirty="0">
                <a:solidFill>
                  <a:schemeClr val="tx1"/>
                </a:solidFill>
                <a:cs typeface="+mn-cs"/>
              </a:rPr>
              <a:t>© 2012 IBM Corporation</a:t>
            </a:r>
            <a:endParaRPr lang="en-US" sz="1800" dirty="0">
              <a:solidFill>
                <a:schemeClr val="tx1"/>
              </a:solidFill>
              <a:cs typeface="+mn-cs"/>
            </a:endParaRPr>
          </a:p>
        </p:txBody>
      </p:sp>
      <p:sp>
        <p:nvSpPr>
          <p:cNvPr id="67591" name="Rectangle 7"/>
          <p:cNvSpPr>
            <a:spLocks noGrp="1" noChangeArrowheads="1"/>
          </p:cNvSpPr>
          <p:nvPr>
            <p:ph type="sldNum" sz="quarter" idx="4"/>
          </p:nvPr>
        </p:nvSpPr>
        <p:spPr bwMode="black">
          <a:xfrm>
            <a:off x="182563" y="6537325"/>
            <a:ext cx="366712" cy="1841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nSpc>
                <a:spcPct val="100000"/>
              </a:lnSpc>
              <a:defRPr sz="800">
                <a:solidFill>
                  <a:schemeClr val="tx1"/>
                </a:solidFill>
                <a:cs typeface="Arial" charset="0"/>
              </a:defRPr>
            </a:lvl1pPr>
          </a:lstStyle>
          <a:p>
            <a:pPr>
              <a:defRPr/>
            </a:pPr>
            <a:fld id="{B934FA1D-8E21-4BD8-AC66-E35D6A492F6B}" type="slidenum">
              <a:rPr lang="en-US"/>
              <a:pPr>
                <a:defRPr/>
              </a:pPr>
              <a:t>‹#›</a:t>
            </a:fld>
            <a:endParaRPr lang="en-US"/>
          </a:p>
        </p:txBody>
      </p:sp>
      <p:sp>
        <p:nvSpPr>
          <p:cNvPr id="67592" name="Rectangle 8"/>
          <p:cNvSpPr>
            <a:spLocks noGrp="1" noChangeArrowheads="1"/>
          </p:cNvSpPr>
          <p:nvPr>
            <p:ph type="ftr" sz="quarter" idx="3"/>
          </p:nvPr>
        </p:nvSpPr>
        <p:spPr bwMode="auto">
          <a:xfrm>
            <a:off x="1554163" y="6537325"/>
            <a:ext cx="5943600" cy="1841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nSpc>
                <a:spcPct val="100000"/>
              </a:lnSpc>
              <a:defRPr sz="800">
                <a:solidFill>
                  <a:schemeClr val="tx1"/>
                </a:solidFill>
                <a:cs typeface="Arial" charset="0"/>
              </a:defRPr>
            </a:lvl1pPr>
          </a:lstStyle>
          <a:p>
            <a:pPr>
              <a:defRPr/>
            </a:pPr>
            <a:r>
              <a:rPr lang="en-US"/>
              <a:t>IBM Confidential</a:t>
            </a:r>
          </a:p>
        </p:txBody>
      </p:sp>
      <p:sp>
        <p:nvSpPr>
          <p:cNvPr id="67593" name="Rectangle 9"/>
          <p:cNvSpPr>
            <a:spLocks noGrp="1" noChangeArrowheads="1"/>
          </p:cNvSpPr>
          <p:nvPr>
            <p:ph type="dt" sz="half" idx="2"/>
          </p:nvPr>
        </p:nvSpPr>
        <p:spPr bwMode="auto">
          <a:xfrm>
            <a:off x="549275" y="6537325"/>
            <a:ext cx="1004888" cy="1841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nSpc>
                <a:spcPct val="100000"/>
              </a:lnSpc>
              <a:defRPr sz="800">
                <a:solidFill>
                  <a:schemeClr val="tx1"/>
                </a:solidFill>
                <a:cs typeface="Arial" charset="0"/>
              </a:defRPr>
            </a:lvl1pPr>
          </a:lstStyle>
          <a:p>
            <a:pPr>
              <a:defRPr/>
            </a:pPr>
            <a:fld id="{8CE8184A-13C7-44BE-9D31-C72BFB4AADDC}" type="datetime3">
              <a:rPr lang="en-US"/>
              <a:pPr>
                <a:defRPr/>
              </a:pPr>
              <a:t>26 April 2012</a:t>
            </a:fld>
            <a:endParaRPr lang="en-US"/>
          </a:p>
        </p:txBody>
      </p:sp>
      <p:pic>
        <p:nvPicPr>
          <p:cNvPr id="1033" name="Picture 10" descr="R120_G137_B251-200"/>
          <p:cNvPicPr>
            <a:picLocks noChangeAspect="1" noChangeArrowheads="1"/>
          </p:cNvPicPr>
          <p:nvPr/>
        </p:nvPicPr>
        <p:blipFill>
          <a:blip r:embed="rId15"/>
          <a:srcRect/>
          <a:stretch>
            <a:fillRect/>
          </a:stretch>
        </p:blipFill>
        <p:spPr bwMode="auto">
          <a:xfrm>
            <a:off x="8280400" y="227013"/>
            <a:ext cx="588963" cy="236537"/>
          </a:xfrm>
          <a:prstGeom prst="rect">
            <a:avLst/>
          </a:prstGeom>
          <a:noFill/>
          <a:ln w="9525">
            <a:noFill/>
            <a:miter lim="800000"/>
            <a:headEnd/>
            <a:tailEnd/>
          </a:ln>
        </p:spPr>
      </p:pic>
      <p:sp>
        <p:nvSpPr>
          <p:cNvPr id="1034" name="Rectangle 13"/>
          <p:cNvSpPr>
            <a:spLocks noGrp="1" noChangeArrowheads="1"/>
          </p:cNvSpPr>
          <p:nvPr>
            <p:ph type="title"/>
          </p:nvPr>
        </p:nvSpPr>
        <p:spPr bwMode="auto">
          <a:xfrm>
            <a:off x="182563" y="593725"/>
            <a:ext cx="8686800" cy="63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65" r:id="rId1"/>
    <p:sldLayoutId id="2147483664" r:id="rId2"/>
    <p:sldLayoutId id="2147483663" r:id="rId3"/>
    <p:sldLayoutId id="2147483662" r:id="rId4"/>
    <p:sldLayoutId id="2147483661" r:id="rId5"/>
    <p:sldLayoutId id="2147483660" r:id="rId6"/>
    <p:sldLayoutId id="2147483659" r:id="rId7"/>
    <p:sldLayoutId id="2147483658" r:id="rId8"/>
    <p:sldLayoutId id="2147483657" r:id="rId9"/>
    <p:sldLayoutId id="2147483656" r:id="rId10"/>
    <p:sldLayoutId id="2147483655" r:id="rId11"/>
    <p:sldLayoutId id="2147483666" r:id="rId12"/>
  </p:sldLayoutIdLst>
  <p:hf hdr="0" ftr="0" dt="0"/>
  <p:txStyles>
    <p:titleStyle>
      <a:lvl1pPr algn="l" rtl="0" eaLnBrk="0" fontAlgn="base" hangingPunct="0">
        <a:lnSpc>
          <a:spcPct val="90000"/>
        </a:lnSpc>
        <a:spcBef>
          <a:spcPct val="0"/>
        </a:spcBef>
        <a:spcAft>
          <a:spcPct val="0"/>
        </a:spcAft>
        <a:defRPr sz="2200">
          <a:solidFill>
            <a:schemeClr val="hlink"/>
          </a:solidFill>
          <a:latin typeface="+mj-lt"/>
          <a:ea typeface="+mj-ea"/>
          <a:cs typeface="+mj-cs"/>
        </a:defRPr>
      </a:lvl1pPr>
      <a:lvl2pPr algn="l" rtl="0" eaLnBrk="0" fontAlgn="base" hangingPunct="0">
        <a:lnSpc>
          <a:spcPct val="90000"/>
        </a:lnSpc>
        <a:spcBef>
          <a:spcPct val="0"/>
        </a:spcBef>
        <a:spcAft>
          <a:spcPct val="0"/>
        </a:spcAft>
        <a:defRPr sz="2200">
          <a:solidFill>
            <a:schemeClr val="hlink"/>
          </a:solidFill>
          <a:latin typeface="Arial" charset="0"/>
        </a:defRPr>
      </a:lvl2pPr>
      <a:lvl3pPr algn="l" rtl="0" eaLnBrk="0" fontAlgn="base" hangingPunct="0">
        <a:lnSpc>
          <a:spcPct val="90000"/>
        </a:lnSpc>
        <a:spcBef>
          <a:spcPct val="0"/>
        </a:spcBef>
        <a:spcAft>
          <a:spcPct val="0"/>
        </a:spcAft>
        <a:defRPr sz="2200">
          <a:solidFill>
            <a:schemeClr val="hlink"/>
          </a:solidFill>
          <a:latin typeface="Arial" charset="0"/>
        </a:defRPr>
      </a:lvl3pPr>
      <a:lvl4pPr algn="l" rtl="0" eaLnBrk="0" fontAlgn="base" hangingPunct="0">
        <a:lnSpc>
          <a:spcPct val="90000"/>
        </a:lnSpc>
        <a:spcBef>
          <a:spcPct val="0"/>
        </a:spcBef>
        <a:spcAft>
          <a:spcPct val="0"/>
        </a:spcAft>
        <a:defRPr sz="2200">
          <a:solidFill>
            <a:schemeClr val="hlink"/>
          </a:solidFill>
          <a:latin typeface="Arial" charset="0"/>
        </a:defRPr>
      </a:lvl4pPr>
      <a:lvl5pPr algn="l" rtl="0" eaLnBrk="0" fontAlgn="base" hangingPunct="0">
        <a:lnSpc>
          <a:spcPct val="90000"/>
        </a:lnSpc>
        <a:spcBef>
          <a:spcPct val="0"/>
        </a:spcBef>
        <a:spcAft>
          <a:spcPct val="0"/>
        </a:spcAft>
        <a:defRPr sz="2200">
          <a:solidFill>
            <a:schemeClr val="hlink"/>
          </a:solidFill>
          <a:latin typeface="Arial" charset="0"/>
        </a:defRPr>
      </a:lvl5pPr>
      <a:lvl6pPr marL="457200" algn="l" rtl="0" eaLnBrk="1" fontAlgn="base" hangingPunct="1">
        <a:lnSpc>
          <a:spcPct val="90000"/>
        </a:lnSpc>
        <a:spcBef>
          <a:spcPct val="0"/>
        </a:spcBef>
        <a:spcAft>
          <a:spcPct val="0"/>
        </a:spcAft>
        <a:defRPr sz="2200">
          <a:solidFill>
            <a:schemeClr val="hlink"/>
          </a:solidFill>
          <a:latin typeface="Arial" charset="0"/>
        </a:defRPr>
      </a:lvl6pPr>
      <a:lvl7pPr marL="914400" algn="l" rtl="0" eaLnBrk="1" fontAlgn="base" hangingPunct="1">
        <a:lnSpc>
          <a:spcPct val="90000"/>
        </a:lnSpc>
        <a:spcBef>
          <a:spcPct val="0"/>
        </a:spcBef>
        <a:spcAft>
          <a:spcPct val="0"/>
        </a:spcAft>
        <a:defRPr sz="2200">
          <a:solidFill>
            <a:schemeClr val="hlink"/>
          </a:solidFill>
          <a:latin typeface="Arial" charset="0"/>
        </a:defRPr>
      </a:lvl7pPr>
      <a:lvl8pPr marL="1371600" algn="l" rtl="0" eaLnBrk="1" fontAlgn="base" hangingPunct="1">
        <a:lnSpc>
          <a:spcPct val="90000"/>
        </a:lnSpc>
        <a:spcBef>
          <a:spcPct val="0"/>
        </a:spcBef>
        <a:spcAft>
          <a:spcPct val="0"/>
        </a:spcAft>
        <a:defRPr sz="2200">
          <a:solidFill>
            <a:schemeClr val="hlink"/>
          </a:solidFill>
          <a:latin typeface="Arial" charset="0"/>
        </a:defRPr>
      </a:lvl8pPr>
      <a:lvl9pPr marL="1828800" algn="l" rtl="0" eaLnBrk="1" fontAlgn="base" hangingPunct="1">
        <a:lnSpc>
          <a:spcPct val="90000"/>
        </a:lnSpc>
        <a:spcBef>
          <a:spcPct val="0"/>
        </a:spcBef>
        <a:spcAft>
          <a:spcPct val="0"/>
        </a:spcAft>
        <a:defRPr sz="2200">
          <a:solidFill>
            <a:schemeClr val="hlink"/>
          </a:solidFill>
          <a:latin typeface="Arial" charset="0"/>
        </a:defRPr>
      </a:lvl9pPr>
    </p:titleStyle>
    <p:bodyStyle>
      <a:lvl1pPr marL="173038" indent="-173038" algn="l" rtl="0" eaLnBrk="0" fontAlgn="base" hangingPunct="0">
        <a:spcBef>
          <a:spcPct val="50000"/>
        </a:spcBef>
        <a:spcAft>
          <a:spcPct val="0"/>
        </a:spcAft>
        <a:buClr>
          <a:schemeClr val="tx1"/>
        </a:buClr>
        <a:buFont typeface="Wingdings" pitchFamily="2" charset="2"/>
        <a:buChar char="§"/>
        <a:defRPr sz="1600">
          <a:solidFill>
            <a:schemeClr val="tx1"/>
          </a:solidFill>
          <a:latin typeface="+mn-lt"/>
          <a:ea typeface="+mn-ea"/>
          <a:cs typeface="+mn-cs"/>
        </a:defRPr>
      </a:lvl1pPr>
      <a:lvl2pPr marL="509588" indent="-163513" algn="l" rtl="0" eaLnBrk="0" fontAlgn="base" hangingPunct="0">
        <a:spcBef>
          <a:spcPct val="0"/>
        </a:spcBef>
        <a:spcAft>
          <a:spcPct val="0"/>
        </a:spcAft>
        <a:buClr>
          <a:schemeClr val="tx1"/>
        </a:buClr>
        <a:buFont typeface="Arial" charset="0"/>
        <a:buChar char="–"/>
        <a:defRPr sz="1600">
          <a:solidFill>
            <a:schemeClr val="tx1"/>
          </a:solidFill>
          <a:latin typeface="+mn-lt"/>
        </a:defRPr>
      </a:lvl2pPr>
      <a:lvl3pPr marL="855663" indent="-173038" algn="l" rtl="0" eaLnBrk="0" fontAlgn="base" hangingPunct="0">
        <a:spcBef>
          <a:spcPct val="0"/>
        </a:spcBef>
        <a:spcAft>
          <a:spcPct val="0"/>
        </a:spcAft>
        <a:buClr>
          <a:schemeClr val="tx1"/>
        </a:buClr>
        <a:buChar char="•"/>
        <a:defRPr sz="1600">
          <a:solidFill>
            <a:schemeClr val="tx1"/>
          </a:solidFill>
          <a:latin typeface="+mn-lt"/>
        </a:defRPr>
      </a:lvl3pPr>
      <a:lvl4pPr marL="1203325" indent="-173038" algn="l" rtl="0" eaLnBrk="0" fontAlgn="base" hangingPunct="0">
        <a:spcBef>
          <a:spcPct val="20000"/>
        </a:spcBef>
        <a:spcAft>
          <a:spcPct val="0"/>
        </a:spcAft>
        <a:buClr>
          <a:schemeClr val="bg1"/>
        </a:buClr>
        <a:defRPr sz="1600">
          <a:solidFill>
            <a:schemeClr val="bg1"/>
          </a:solidFill>
          <a:latin typeface="+mn-lt"/>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defRPr>
      </a:lvl5pPr>
      <a:lvl6pPr marL="1997075" indent="-163513" algn="l" rtl="0" eaLnBrk="1" fontAlgn="base" hangingPunct="1">
        <a:spcBef>
          <a:spcPct val="20000"/>
        </a:spcBef>
        <a:spcAft>
          <a:spcPct val="0"/>
        </a:spcAft>
        <a:buClr>
          <a:schemeClr val="bg1"/>
        </a:buClr>
        <a:buChar char="»"/>
        <a:defRPr sz="1600">
          <a:solidFill>
            <a:schemeClr val="bg1"/>
          </a:solidFill>
          <a:latin typeface="+mn-lt"/>
        </a:defRPr>
      </a:lvl6pPr>
      <a:lvl7pPr marL="2454275" indent="-163513" algn="l" rtl="0" eaLnBrk="1" fontAlgn="base" hangingPunct="1">
        <a:spcBef>
          <a:spcPct val="20000"/>
        </a:spcBef>
        <a:spcAft>
          <a:spcPct val="0"/>
        </a:spcAft>
        <a:buClr>
          <a:schemeClr val="bg1"/>
        </a:buClr>
        <a:buChar char="»"/>
        <a:defRPr sz="1600">
          <a:solidFill>
            <a:schemeClr val="bg1"/>
          </a:solidFill>
          <a:latin typeface="+mn-lt"/>
        </a:defRPr>
      </a:lvl7pPr>
      <a:lvl8pPr marL="2911475" indent="-163513" algn="l" rtl="0" eaLnBrk="1" fontAlgn="base" hangingPunct="1">
        <a:spcBef>
          <a:spcPct val="20000"/>
        </a:spcBef>
        <a:spcAft>
          <a:spcPct val="0"/>
        </a:spcAft>
        <a:buClr>
          <a:schemeClr val="bg1"/>
        </a:buClr>
        <a:buChar char="»"/>
        <a:defRPr sz="1600">
          <a:solidFill>
            <a:schemeClr val="bg1"/>
          </a:solidFill>
          <a:latin typeface="+mn-lt"/>
        </a:defRPr>
      </a:lvl8pPr>
      <a:lvl9pPr marL="3368675" indent="-163513" algn="l" rtl="0" eaLnBrk="1" fontAlgn="base" hangingPunct="1">
        <a:spcBef>
          <a:spcPct val="20000"/>
        </a:spcBef>
        <a:spcAft>
          <a:spcPct val="0"/>
        </a:spcAft>
        <a:buClr>
          <a:schemeClr val="bg1"/>
        </a:buClr>
        <a:buChar char="»"/>
        <a:defRPr sz="16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 Id="rId5" Type="http://schemas.openxmlformats.org/officeDocument/2006/relationships/image" Target="../media/image78.jpeg"/><Relationship Id="rId4" Type="http://schemas.openxmlformats.org/officeDocument/2006/relationships/image" Target="../media/image77.jpeg"/></Relationships>
</file>

<file path=ppt/slides/_rels/slide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1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eg"/></Relationships>
</file>

<file path=ppt/slides/_rels/slide19.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jpeg"/><Relationship Id="rId18" Type="http://schemas.openxmlformats.org/officeDocument/2006/relationships/image" Target="../media/image107.png"/><Relationship Id="rId3" Type="http://schemas.openxmlformats.org/officeDocument/2006/relationships/image" Target="../media/image93.png"/><Relationship Id="rId7" Type="http://schemas.openxmlformats.org/officeDocument/2006/relationships/image" Target="../media/image96.png"/><Relationship Id="rId12" Type="http://schemas.openxmlformats.org/officeDocument/2006/relationships/image" Target="../media/image101.jpeg"/><Relationship Id="rId17" Type="http://schemas.openxmlformats.org/officeDocument/2006/relationships/image" Target="../media/image106.jpeg"/><Relationship Id="rId2" Type="http://schemas.openxmlformats.org/officeDocument/2006/relationships/notesSlide" Target="../notesSlides/notesSlide6.xml"/><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slideLayout" Target="../slideLayouts/slideLayout6.xml"/><Relationship Id="rId6" Type="http://schemas.openxmlformats.org/officeDocument/2006/relationships/image" Target="../media/image91.png"/><Relationship Id="rId11" Type="http://schemas.openxmlformats.org/officeDocument/2006/relationships/image" Target="../media/image100.jpeg"/><Relationship Id="rId5" Type="http://schemas.openxmlformats.org/officeDocument/2006/relationships/image" Target="../media/image95.png"/><Relationship Id="rId15" Type="http://schemas.openxmlformats.org/officeDocument/2006/relationships/image" Target="../media/image104.png"/><Relationship Id="rId10" Type="http://schemas.openxmlformats.org/officeDocument/2006/relationships/image" Target="../media/image99.jpeg"/><Relationship Id="rId19" Type="http://schemas.openxmlformats.org/officeDocument/2006/relationships/image" Target="../media/image108.png"/><Relationship Id="rId4" Type="http://schemas.openxmlformats.org/officeDocument/2006/relationships/image" Target="../media/image94.png"/><Relationship Id="rId9" Type="http://schemas.openxmlformats.org/officeDocument/2006/relationships/image" Target="../media/image98.png"/><Relationship Id="rId14" Type="http://schemas.openxmlformats.org/officeDocument/2006/relationships/image" Target="../media/image10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21.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11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2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88.jpe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2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2.png"/><Relationship Id="rId7" Type="http://schemas.openxmlformats.org/officeDocument/2006/relationships/image" Target="../media/image11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88.jpe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121.png"/></Relationships>
</file>

<file path=ppt/slides/_rels/slide2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25.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5.png"/><Relationship Id="rId3" Type="http://schemas.openxmlformats.org/officeDocument/2006/relationships/notesSlide" Target="../notesSlides/notesSlide12.xml"/><Relationship Id="rId7" Type="http://schemas.openxmlformats.org/officeDocument/2006/relationships/image" Target="../media/image130.png"/><Relationship Id="rId12" Type="http://schemas.openxmlformats.org/officeDocument/2006/relationships/image" Target="../media/image134.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29.png"/><Relationship Id="rId11" Type="http://schemas.openxmlformats.org/officeDocument/2006/relationships/oleObject" Target="../embeddings/oleObject1.bin"/><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7.tiff"/><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39.png"/><Relationship Id="rId4" Type="http://schemas.openxmlformats.org/officeDocument/2006/relationships/image" Target="../media/image13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jpeg"/><Relationship Id="rId7" Type="http://schemas.openxmlformats.org/officeDocument/2006/relationships/image" Target="../media/image14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png"/><Relationship Id="rId10" Type="http://schemas.openxmlformats.org/officeDocument/2006/relationships/image" Target="../media/image28.jpeg"/><Relationship Id="rId4" Type="http://schemas.openxmlformats.org/officeDocument/2006/relationships/image" Target="../media/image145.png"/><Relationship Id="rId9" Type="http://schemas.openxmlformats.org/officeDocument/2006/relationships/hyperlink" Target="http://images.google.fr/imgres?imgurl=http://www.clickonmylinks.fr/wp-content/images/sfr.gif&amp;imgrefurl=http://www.clickonmylinks.fr/humour/internet-au-bureau/&amp;usg=__IUo-amUVBkH2vgntBKouQjTen3M=&amp;h=349&amp;w=349&amp;sz=38&amp;hl=fr&amp;start=3&amp;tbnid=7xhIsbkKuSKmgM:&amp;tbnh=120&amp;tbnw=120&amp;prev=/images?q=sfr&amp;gbv=2&amp;hl=fr"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35.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www.google.fr/imgres?imgurl=http://www.finaperf.com/images/logos/240x180/air-france-klm.jpeg&amp;imgrefurl=http://www.finaperf.com/actu/air+france+klm:pk2&amp;usg=__xoAUm70VN7IX9xluI4ilgm2tvxY=&amp;h=180&amp;w=240&amp;sz=12&amp;hl=fr&amp;start=6&amp;sig2=4q4UJihFEIOcrWqQ2QcUIw&amp;um=1&amp;itbs=1&amp;tbnid=A5vMwwaN5DAs5M:&amp;tbnh=83&amp;tbnw=110&amp;prev=/images?q=air+france+klm+logo&amp;um=1&amp;hl=fr&amp;rls=com.microsoft:fr:IE-SearchBox&amp;rlz=1I7SKPB_fr&amp;tbs=isch:1&amp;ei=48I0TMSZBqSIOMf-rM0E" TargetMode="External"/><Relationship Id="rId5" Type="http://schemas.openxmlformats.org/officeDocument/2006/relationships/image" Target="../media/image154.png"/><Relationship Id="rId4" Type="http://schemas.openxmlformats.org/officeDocument/2006/relationships/image" Target="../media/image156.png"/></Relationships>
</file>

<file path=ppt/slides/_rels/slide3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openxmlformats.org/officeDocument/2006/relationships/hyperlink" Target="http://www.google.fr/imgres?imgurl=http://gabiers.univ-paris1.fr/images/logo_societe_generale.jpg&amp;imgrefurl=http://gabiers.univ-paris1.fr/actu.php&amp;usg=__5f0j1HiAQV8XQHMlNGnFrbq6VJI=&amp;h=600&amp;w=600&amp;sz=53&amp;hl=fr&amp;start=1&amp;sig2=sCWmFUoPDe5q3Iv6fjepIQ&amp;zoom=1&amp;um=1&amp;itbs=1&amp;tbnid=Aio0PAIvCw8-NM:&amp;tbnh=135&amp;tbnw=135&amp;prev=/images?q=societe+generale&amp;um=1&amp;hl=fr&amp;sa=N&amp;rls=com.microsoft:fr:IE-SearchBox&amp;rlz=1I7SKPB_fr&amp;tbs=isch:1&amp;ei=A2RtTOqILIKUjAfL5on7CA" TargetMode="External"/><Relationship Id="rId18" Type="http://schemas.openxmlformats.org/officeDocument/2006/relationships/hyperlink" Target="http://www.bel-group.com/page/home.php" TargetMode="External"/><Relationship Id="rId26" Type="http://schemas.openxmlformats.org/officeDocument/2006/relationships/image" Target="../media/image28.jpeg"/><Relationship Id="rId39" Type="http://schemas.openxmlformats.org/officeDocument/2006/relationships/image" Target="../media/image36.jpeg"/><Relationship Id="rId21" Type="http://schemas.openxmlformats.org/officeDocument/2006/relationships/image" Target="../media/image24.jpeg"/><Relationship Id="rId34" Type="http://schemas.openxmlformats.org/officeDocument/2006/relationships/image" Target="../media/image33.png"/><Relationship Id="rId42" Type="http://schemas.openxmlformats.org/officeDocument/2006/relationships/image" Target="../media/image39.jpeg"/><Relationship Id="rId47" Type="http://schemas.openxmlformats.org/officeDocument/2006/relationships/image" Target="../media/image44.jpeg"/><Relationship Id="rId50" Type="http://schemas.openxmlformats.org/officeDocument/2006/relationships/image" Target="../media/image46.png"/><Relationship Id="rId55" Type="http://schemas.openxmlformats.org/officeDocument/2006/relationships/image" Target="../media/image51.png"/><Relationship Id="rId7" Type="http://schemas.openxmlformats.org/officeDocument/2006/relationships/image" Target="../media/image13.png"/><Relationship Id="rId2" Type="http://schemas.openxmlformats.org/officeDocument/2006/relationships/image" Target="../media/image10.png"/><Relationship Id="rId16" Type="http://schemas.openxmlformats.org/officeDocument/2006/relationships/image" Target="../media/image20.jpeg"/><Relationship Id="rId20" Type="http://schemas.openxmlformats.org/officeDocument/2006/relationships/image" Target="../media/image23.png"/><Relationship Id="rId29" Type="http://schemas.openxmlformats.org/officeDocument/2006/relationships/hyperlink" Target="http://www.lafarge.com/cgi-bin/lafcom/jsp/home.do?rubric=home&amp;BV_SessionID=@@@@1548670306.1191413334@@@@&amp;BV_EngineID=cccdaddmdjglkiicfngcfkmdhgfdggf.0" TargetMode="External"/><Relationship Id="rId41" Type="http://schemas.openxmlformats.org/officeDocument/2006/relationships/image" Target="../media/image38.jpeg"/><Relationship Id="rId54" Type="http://schemas.openxmlformats.org/officeDocument/2006/relationships/image" Target="../media/image50.png"/><Relationship Id="rId62" Type="http://schemas.openxmlformats.org/officeDocument/2006/relationships/image" Target="../media/image57.jpeg"/><Relationship Id="rId1" Type="http://schemas.openxmlformats.org/officeDocument/2006/relationships/slideLayout" Target="../slideLayouts/slideLayout6.xml"/><Relationship Id="rId6" Type="http://schemas.openxmlformats.org/officeDocument/2006/relationships/hyperlink" Target="http://www.maaf.fr/" TargetMode="External"/><Relationship Id="rId11" Type="http://schemas.openxmlformats.org/officeDocument/2006/relationships/hyperlink" Target="http://www.sofinco.fr/" TargetMode="External"/><Relationship Id="rId24" Type="http://schemas.openxmlformats.org/officeDocument/2006/relationships/image" Target="../media/image27.png"/><Relationship Id="rId32" Type="http://schemas.openxmlformats.org/officeDocument/2006/relationships/image" Target="../media/image32.jpeg"/><Relationship Id="rId37" Type="http://schemas.openxmlformats.org/officeDocument/2006/relationships/image" Target="../media/image35.jpeg"/><Relationship Id="rId40" Type="http://schemas.openxmlformats.org/officeDocument/2006/relationships/image" Target="../media/image37.jpeg"/><Relationship Id="rId45" Type="http://schemas.openxmlformats.org/officeDocument/2006/relationships/image" Target="../media/image42.jpeg"/><Relationship Id="rId53" Type="http://schemas.openxmlformats.org/officeDocument/2006/relationships/image" Target="../media/image49.jpeg"/><Relationship Id="rId58" Type="http://schemas.openxmlformats.org/officeDocument/2006/relationships/hyperlink" Target="http://www.esteelauder.com/home.tmpl" TargetMode="External"/><Relationship Id="rId5" Type="http://schemas.openxmlformats.org/officeDocument/2006/relationships/image" Target="../media/image12.jpeg"/><Relationship Id="rId15" Type="http://schemas.openxmlformats.org/officeDocument/2006/relationships/image" Target="../media/image19.png"/><Relationship Id="rId23" Type="http://schemas.openxmlformats.org/officeDocument/2006/relationships/image" Target="../media/image26.png"/><Relationship Id="rId28" Type="http://schemas.openxmlformats.org/officeDocument/2006/relationships/image" Target="../media/image30.png"/><Relationship Id="rId36" Type="http://schemas.openxmlformats.org/officeDocument/2006/relationships/hyperlink" Target="http://images.google.fr/imgres?imgurl=http://www.idt.pf/images/demos02.gif&amp;imgrefurl=http://www.idt.pf/partenai.htm&amp;usg=__C-hiuTZHpWjcexxnMGDMDARKy0U=&amp;h=235&amp;w=827&amp;sz=28&amp;hl=fr&amp;start=10&amp;um=1&amp;tbnid=APuU02mgVMOoSM:&amp;tbnh=41&amp;tbnw=144&amp;prev=/images?q=demos&amp;um=1&amp;hl=fr&amp;rlz=1T4RNWN_frFR288FR288" TargetMode="External"/><Relationship Id="rId49" Type="http://schemas.openxmlformats.org/officeDocument/2006/relationships/image" Target="../media/image45.jpeg"/><Relationship Id="rId57" Type="http://schemas.openxmlformats.org/officeDocument/2006/relationships/image" Target="../media/image53.png"/><Relationship Id="rId61" Type="http://schemas.openxmlformats.org/officeDocument/2006/relationships/image" Target="../media/image56.png"/><Relationship Id="rId10" Type="http://schemas.openxmlformats.org/officeDocument/2006/relationships/image" Target="../media/image16.jpeg"/><Relationship Id="rId19" Type="http://schemas.openxmlformats.org/officeDocument/2006/relationships/image" Target="../media/image22.png"/><Relationship Id="rId31" Type="http://schemas.openxmlformats.org/officeDocument/2006/relationships/hyperlink" Target="http://images.google.fr/imgres?imgurl=http://site.kazachok.com/userfiles/images/Forum/logo_exposant/logo_renault_merchandising.jpg&amp;imgrefurl=http://kazachok.pinkdev.fr/SITE_FORUM/index.php?page=pitch_licence&amp;h=215&amp;w=500&amp;sz=57&amp;hl=fr&amp;start=1&amp;usg=__qTChbSJ2eI7A9-16y-t78gE3nG0=&amp;tbnid=Z533O8wh85iuHM:&amp;tbnh=56&amp;tbnw=130&amp;prev=/images?q=renault+merchandising+logo&amp;gbv=2&amp;hl=fr" TargetMode="External"/><Relationship Id="rId44" Type="http://schemas.openxmlformats.org/officeDocument/2006/relationships/image" Target="../media/image41.png"/><Relationship Id="rId52" Type="http://schemas.openxmlformats.org/officeDocument/2006/relationships/image" Target="../media/image48.jpeg"/><Relationship Id="rId60" Type="http://schemas.openxmlformats.org/officeDocument/2006/relationships/image" Target="../media/image55.png"/><Relationship Id="rId4" Type="http://schemas.openxmlformats.org/officeDocument/2006/relationships/image" Target="../media/image11.png"/><Relationship Id="rId9" Type="http://schemas.openxmlformats.org/officeDocument/2006/relationships/image" Target="../media/image15.jpeg"/><Relationship Id="rId14" Type="http://schemas.openxmlformats.org/officeDocument/2006/relationships/image" Target="../media/image18.jpeg"/><Relationship Id="rId22" Type="http://schemas.openxmlformats.org/officeDocument/2006/relationships/image" Target="../media/image25.png"/><Relationship Id="rId27" Type="http://schemas.openxmlformats.org/officeDocument/2006/relationships/image" Target="../media/image29.wmf"/><Relationship Id="rId30" Type="http://schemas.openxmlformats.org/officeDocument/2006/relationships/image" Target="../media/image31.png"/><Relationship Id="rId35" Type="http://schemas.openxmlformats.org/officeDocument/2006/relationships/image" Target="../media/image34.jpeg"/><Relationship Id="rId43" Type="http://schemas.openxmlformats.org/officeDocument/2006/relationships/image" Target="../media/image40.jpeg"/><Relationship Id="rId48" Type="http://schemas.openxmlformats.org/officeDocument/2006/relationships/hyperlink" Target="http://images.google.fr/imgres?imgurl=http://www.elrst.com/wp-content/uploads/2008/07/gdf-suez.jpg&amp;imgrefurl=http://www.elrst.com/tag/gdf-suez/&amp;usg=__uOS2_K4EMf-0UQLbUv4P8n373k4=&amp;h=550&amp;w=550&amp;sz=19&amp;hl=fr&amp;start=15&amp;tbnid=l5tTmRvl0VoPvM:&amp;tbnh=133&amp;tbnw=133&amp;prev=/images?q=gdf+suez&amp;gbv=2&amp;hl=fr" TargetMode="External"/><Relationship Id="rId56" Type="http://schemas.openxmlformats.org/officeDocument/2006/relationships/image" Target="../media/image52.png"/><Relationship Id="rId8" Type="http://schemas.openxmlformats.org/officeDocument/2006/relationships/image" Target="../media/image14.jpeg"/><Relationship Id="rId51" Type="http://schemas.openxmlformats.org/officeDocument/2006/relationships/image" Target="../media/image47.jpeg"/><Relationship Id="rId3" Type="http://schemas.openxmlformats.org/officeDocument/2006/relationships/hyperlink" Target="https://www.mizrahi-tefahot.co.il/cgi-bin/bvisapi.dll/Mizrahi/pages/EngHomePageMTO.jsp" TargetMode="External"/><Relationship Id="rId12" Type="http://schemas.openxmlformats.org/officeDocument/2006/relationships/image" Target="../media/image17.png"/><Relationship Id="rId17" Type="http://schemas.openxmlformats.org/officeDocument/2006/relationships/image" Target="../media/image21.png"/><Relationship Id="rId25" Type="http://schemas.openxmlformats.org/officeDocument/2006/relationships/hyperlink" Target="http://images.google.fr/imgres?imgurl=http://www.clickonmylinks.fr/wp-content/images/sfr.gif&amp;imgrefurl=http://www.clickonmylinks.fr/humour/internet-au-bureau/&amp;usg=__IUo-amUVBkH2vgntBKouQjTen3M=&amp;h=349&amp;w=349&amp;sz=38&amp;hl=fr&amp;start=3&amp;tbnid=7xhIsbkKuSKmgM:&amp;tbnh=120&amp;tbnw=120&amp;prev=/images?q=sfr&amp;gbv=2&amp;hl=fr" TargetMode="External"/><Relationship Id="rId33" Type="http://schemas.openxmlformats.org/officeDocument/2006/relationships/hyperlink" Target="http://www.lge.com/index.jhtml" TargetMode="External"/><Relationship Id="rId38" Type="http://schemas.openxmlformats.org/officeDocument/2006/relationships/hyperlink" Target="http://www.google.com/imgres?imgurl=http://corporate.airfrance.com/uploads/tx_templavoila/Airfrance_sans_ombre_01.jpg&amp;imgrefurl=http://corporate.airfrance.com/en/press/media-library/photos/events/new-logo/&amp;h=748&amp;w=1098&amp;sz=112&amp;tbnid=xLVfbUNZy1oS2M:&amp;tbnh=102&amp;tbnw=150&amp;prev=/images?q=logo+airfrance&amp;hl=en&amp;usg=__XqROeGFKQLgoZfB-bsFmmpaa03g=&amp;ei=y4ZTS4b6L4vbjQe-4tSmCg&amp;sa=X&amp;oi=image_result&amp;resnum=1&amp;ct=image&amp;ved=0CAcQ9QEwAA" TargetMode="External"/><Relationship Id="rId46" Type="http://schemas.openxmlformats.org/officeDocument/2006/relationships/image" Target="../media/image43.jpeg"/><Relationship Id="rId59"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2.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67.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image" Target="../media/image70.png"/><Relationship Id="rId5" Type="http://schemas.openxmlformats.org/officeDocument/2006/relationships/image" Target="../media/image63.png"/><Relationship Id="rId10" Type="http://schemas.openxmlformats.org/officeDocument/2006/relationships/image" Target="../media/image69.png"/><Relationship Id="rId4" Type="http://schemas.openxmlformats.org/officeDocument/2006/relationships/image" Target="../media/image62.png"/><Relationship Id="rId9" Type="http://schemas.openxmlformats.org/officeDocument/2006/relationships/image" Target="../media/image68.png"/><Relationship Id="rId14" Type="http://schemas.openxmlformats.org/officeDocument/2006/relationships/image" Target="../media/image71.png"/></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3.png"/><Relationship Id="rId1" Type="http://schemas.openxmlformats.org/officeDocument/2006/relationships/slideLayout" Target="../slideLayouts/slideLayout6.xml"/><Relationship Id="rId4" Type="http://schemas.openxmlformats.org/officeDocument/2006/relationships/image" Target="../media/image7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136525" y="1416050"/>
            <a:ext cx="8766175" cy="2011363"/>
          </a:xfrm>
        </p:spPr>
        <p:txBody>
          <a:bodyPr/>
          <a:lstStyle/>
          <a:p>
            <a:pPr eaLnBrk="1" hangingPunct="1"/>
            <a:r>
              <a:rPr lang="fr-FR" smtClean="0"/>
              <a:t/>
            </a:r>
            <a:br>
              <a:rPr lang="fr-FR" smtClean="0"/>
            </a:br>
            <a:r>
              <a:rPr lang="fr-FR" sz="2800" i="1" smtClean="0"/>
              <a:t>IBM Enterprise Marketing Management</a:t>
            </a:r>
            <a:br>
              <a:rPr lang="fr-FR" sz="2800" i="1" smtClean="0"/>
            </a:br>
            <a:r>
              <a:rPr lang="fr-FR" smtClean="0"/>
              <a:t/>
            </a:r>
            <a:br>
              <a:rPr lang="fr-FR" smtClean="0"/>
            </a:br>
            <a:r>
              <a:rPr lang="fr-FR" sz="3600" i="1" smtClean="0"/>
              <a:t>Présentation de la solution d’optimisation des interactions </a:t>
            </a:r>
            <a:endParaRPr lang="fr-FR" sz="2800" i="1" smtClean="0"/>
          </a:p>
        </p:txBody>
      </p:sp>
      <p:sp>
        <p:nvSpPr>
          <p:cNvPr id="15362" name="Rectangle 3"/>
          <p:cNvSpPr>
            <a:spLocks noGrp="1" noChangeArrowheads="1"/>
          </p:cNvSpPr>
          <p:nvPr>
            <p:ph type="subTitle" idx="1"/>
          </p:nvPr>
        </p:nvSpPr>
        <p:spPr>
          <a:xfrm>
            <a:off x="179388" y="527050"/>
            <a:ext cx="7769225" cy="528638"/>
          </a:xfrm>
        </p:spPr>
        <p:txBody>
          <a:bodyPr/>
          <a:lstStyle/>
          <a:p>
            <a:pPr eaLnBrk="1" hangingPunct="1"/>
            <a:r>
              <a:rPr lang="fr-FR" smtClean="0"/>
              <a:t>Vincent Tribondeau</a:t>
            </a:r>
          </a:p>
          <a:p>
            <a:pPr eaLnBrk="1" hangingPunct="1"/>
            <a:r>
              <a:rPr lang="fr-FR" smtClean="0"/>
              <a:t>21 février 2012</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eaLnBrk="1" hangingPunct="1"/>
            <a:r>
              <a:rPr lang="fr-FR" smtClean="0"/>
              <a:t>L’optimisation des interactions par IBM</a:t>
            </a:r>
          </a:p>
        </p:txBody>
      </p:sp>
      <p:sp>
        <p:nvSpPr>
          <p:cNvPr id="26626" name="Slide Number Placeholder 2"/>
          <p:cNvSpPr>
            <a:spLocks noGrp="1"/>
          </p:cNvSpPr>
          <p:nvPr>
            <p:ph type="sldNum" sz="quarter" idx="10"/>
          </p:nvPr>
        </p:nvSpPr>
        <p:spPr>
          <a:noFill/>
        </p:spPr>
        <p:txBody>
          <a:bodyPr/>
          <a:lstStyle/>
          <a:p>
            <a:fld id="{0A2A71BD-6F42-49CA-B0AB-8878B37A8F20}" type="slidenum">
              <a:rPr lang="fr-FR" smtClean="0"/>
              <a:pPr/>
              <a:t>10</a:t>
            </a:fld>
            <a:endParaRPr lang="fr-FR" smtClean="0"/>
          </a:p>
        </p:txBody>
      </p:sp>
      <p:sp>
        <p:nvSpPr>
          <p:cNvPr id="4" name="Text Box 5"/>
          <p:cNvSpPr txBox="1">
            <a:spLocks noChangeArrowheads="1"/>
          </p:cNvSpPr>
          <p:nvPr/>
        </p:nvSpPr>
        <p:spPr bwMode="auto">
          <a:xfrm>
            <a:off x="2895600" y="4033838"/>
            <a:ext cx="5497513" cy="996950"/>
          </a:xfrm>
          <a:prstGeom prst="rect">
            <a:avLst/>
          </a:prstGeom>
          <a:noFill/>
          <a:ln w="9525">
            <a:noFill/>
            <a:miter lim="800000"/>
            <a:headEnd/>
            <a:tailEnd/>
          </a:ln>
          <a:effectLst>
            <a:prstShdw prst="shdw18" dist="17961" dir="13500000">
              <a:schemeClr val="accent1">
                <a:gamma/>
                <a:shade val="60000"/>
                <a:invGamma/>
                <a:alpha val="74998"/>
              </a:schemeClr>
            </a:prstShdw>
          </a:effectLst>
        </p:spPr>
        <p:txBody>
          <a:bodyPr lIns="0" tIns="0" rIns="0" bIns="0">
            <a:spAutoFit/>
          </a:bodyPr>
          <a:lstStyle/>
          <a:p>
            <a:pPr>
              <a:lnSpc>
                <a:spcPct val="90000"/>
              </a:lnSpc>
              <a:spcBef>
                <a:spcPct val="35000"/>
              </a:spcBef>
              <a:spcAft>
                <a:spcPct val="15000"/>
              </a:spcAft>
              <a:buClr>
                <a:schemeClr val="accent2"/>
              </a:buClr>
              <a:defRPr/>
            </a:pPr>
            <a:r>
              <a:rPr lang="fr-FR" sz="2400">
                <a:solidFill>
                  <a:schemeClr val="tx2"/>
                </a:solidFill>
                <a:latin typeface="+mn-lt"/>
                <a:cs typeface="+mn-cs"/>
              </a:rPr>
              <a:t>Engager chaque client et prospect dans un dialogue cross-canal construit sur son comportement passé et présent</a:t>
            </a:r>
            <a:endParaRPr lang="fr-FR">
              <a:solidFill>
                <a:schemeClr val="tx2"/>
              </a:solidFill>
              <a:latin typeface="+mn-lt"/>
              <a:cs typeface="+mn-cs"/>
            </a:endParaRPr>
          </a:p>
        </p:txBody>
      </p:sp>
      <p:sp>
        <p:nvSpPr>
          <p:cNvPr id="5" name="Line 6"/>
          <p:cNvSpPr>
            <a:spLocks noChangeShapeType="1"/>
          </p:cNvSpPr>
          <p:nvPr/>
        </p:nvSpPr>
        <p:spPr bwMode="auto">
          <a:xfrm>
            <a:off x="2879725" y="3897313"/>
            <a:ext cx="6438900" cy="0"/>
          </a:xfrm>
          <a:prstGeom prst="line">
            <a:avLst/>
          </a:prstGeom>
          <a:noFill/>
          <a:ln w="19050" cap="rnd">
            <a:solidFill>
              <a:schemeClr val="bg1">
                <a:lumMod val="50000"/>
              </a:schemeClr>
            </a:solidFill>
            <a:prstDash val="sysDot"/>
            <a:round/>
            <a:headEnd/>
            <a:tailEnd/>
          </a:ln>
        </p:spPr>
        <p:txBody>
          <a:bodyPr lIns="0" tIns="0" rIns="0" bIns="0">
            <a:spAutoFit/>
          </a:bodyPr>
          <a:lstStyle/>
          <a:p>
            <a:pPr>
              <a:lnSpc>
                <a:spcPct val="90000"/>
              </a:lnSpc>
              <a:defRPr/>
            </a:pPr>
            <a:endParaRPr lang="fr-FR">
              <a:cs typeface="+mn-cs"/>
            </a:endParaRPr>
          </a:p>
        </p:txBody>
      </p:sp>
      <p:sp>
        <p:nvSpPr>
          <p:cNvPr id="12" name="TextBox 11"/>
          <p:cNvSpPr txBox="1"/>
          <p:nvPr/>
        </p:nvSpPr>
        <p:spPr>
          <a:xfrm>
            <a:off x="152400" y="1976438"/>
            <a:ext cx="5886450" cy="1587500"/>
          </a:xfrm>
          <a:prstGeom prst="rect">
            <a:avLst/>
          </a:prstGeom>
          <a:noFill/>
        </p:spPr>
        <p:txBody>
          <a:bodyPr>
            <a:spAutoFit/>
          </a:bodyPr>
          <a:lstStyle/>
          <a:p>
            <a:pPr>
              <a:lnSpc>
                <a:spcPct val="90000"/>
              </a:lnSpc>
              <a:defRPr/>
            </a:pPr>
            <a:r>
              <a:rPr lang="fr-FR" sz="5400" b="1">
                <a:effectLst>
                  <a:outerShdw blurRad="469900" dist="38100" dir="13500000" algn="br" rotWithShape="0">
                    <a:prstClr val="black">
                      <a:alpha val="40000"/>
                    </a:prstClr>
                  </a:outerShdw>
                </a:effectLst>
                <a:cs typeface="+mn-cs"/>
              </a:rPr>
              <a:t>INTERACTION OPTIMIZATION</a:t>
            </a:r>
          </a:p>
        </p:txBody>
      </p:sp>
      <p:sp>
        <p:nvSpPr>
          <p:cNvPr id="10" name="TextBox 9"/>
          <p:cNvSpPr txBox="1">
            <a:spLocks noChangeArrowheads="1"/>
          </p:cNvSpPr>
          <p:nvPr/>
        </p:nvSpPr>
        <p:spPr bwMode="auto">
          <a:xfrm>
            <a:off x="3581400" y="5540375"/>
            <a:ext cx="5178425" cy="479425"/>
          </a:xfrm>
          <a:prstGeom prst="rect">
            <a:avLst/>
          </a:prstGeom>
          <a:noFill/>
          <a:ln w="9525">
            <a:noFill/>
            <a:miter lim="800000"/>
            <a:headEnd/>
            <a:tailEnd/>
          </a:ln>
        </p:spPr>
        <p:txBody>
          <a:bodyPr wrap="none">
            <a:spAutoFit/>
          </a:bodyPr>
          <a:lstStyle/>
          <a:p>
            <a:pPr>
              <a:lnSpc>
                <a:spcPct val="90000"/>
              </a:lnSpc>
            </a:pPr>
            <a:r>
              <a:rPr lang="fr-FR" sz="2800" b="1">
                <a:solidFill>
                  <a:srgbClr val="DD731C"/>
                </a:solidFill>
              </a:rPr>
              <a:t>Un dialogue et non des silos!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20700" y="2232025"/>
            <a:ext cx="3278188" cy="396875"/>
          </a:xfrm>
          <a:prstGeom prst="rect">
            <a:avLst/>
          </a:prstGeom>
        </p:spPr>
        <p:txBody>
          <a:bodyPr wrap="none">
            <a:spAutoFit/>
          </a:bodyPr>
          <a:lstStyle/>
          <a:p>
            <a:pPr>
              <a:lnSpc>
                <a:spcPct val="90000"/>
              </a:lnSpc>
              <a:spcBef>
                <a:spcPts val="1200"/>
              </a:spcBef>
              <a:defRPr/>
            </a:pPr>
            <a:r>
              <a:rPr lang="fr-FR">
                <a:solidFill>
                  <a:schemeClr val="accent4"/>
                </a:solidFill>
                <a:cs typeface="+mn-cs"/>
              </a:rPr>
              <a:t>Les marketeurs doivent :</a:t>
            </a:r>
          </a:p>
        </p:txBody>
      </p:sp>
      <p:sp>
        <p:nvSpPr>
          <p:cNvPr id="27650" name="Title 1"/>
          <p:cNvSpPr>
            <a:spLocks noGrp="1"/>
          </p:cNvSpPr>
          <p:nvPr>
            <p:ph type="title"/>
          </p:nvPr>
        </p:nvSpPr>
        <p:spPr/>
        <p:txBody>
          <a:bodyPr/>
          <a:lstStyle/>
          <a:p>
            <a:pPr eaLnBrk="1" hangingPunct="1"/>
            <a:r>
              <a:rPr lang="fr-FR" smtClean="0"/>
              <a:t>Comment notre technologie peut vous aider ?</a:t>
            </a:r>
          </a:p>
        </p:txBody>
      </p:sp>
      <p:sp>
        <p:nvSpPr>
          <p:cNvPr id="27651" name="Slide Number Placeholder 2"/>
          <p:cNvSpPr>
            <a:spLocks noGrp="1"/>
          </p:cNvSpPr>
          <p:nvPr>
            <p:ph type="sldNum" sz="quarter" idx="10"/>
          </p:nvPr>
        </p:nvSpPr>
        <p:spPr>
          <a:noFill/>
        </p:spPr>
        <p:txBody>
          <a:bodyPr/>
          <a:lstStyle/>
          <a:p>
            <a:fld id="{D864B85B-D609-441F-9D03-E15EBFD60431}" type="slidenum">
              <a:rPr lang="fr-FR" smtClean="0"/>
              <a:pPr/>
              <a:t>11</a:t>
            </a:fld>
            <a:endParaRPr lang="fr-FR" smtClean="0"/>
          </a:p>
        </p:txBody>
      </p:sp>
      <p:sp>
        <p:nvSpPr>
          <p:cNvPr id="4" name="TextBox 3"/>
          <p:cNvSpPr txBox="1"/>
          <p:nvPr/>
        </p:nvSpPr>
        <p:spPr>
          <a:xfrm>
            <a:off x="520700" y="1346200"/>
            <a:ext cx="4883150" cy="701675"/>
          </a:xfrm>
          <a:prstGeom prst="rect">
            <a:avLst/>
          </a:prstGeom>
          <a:noFill/>
        </p:spPr>
        <p:txBody>
          <a:bodyPr>
            <a:spAutoFit/>
          </a:bodyPr>
          <a:lstStyle/>
          <a:p>
            <a:pPr>
              <a:lnSpc>
                <a:spcPct val="90000"/>
              </a:lnSpc>
              <a:defRPr/>
            </a:pPr>
            <a:r>
              <a:rPr lang="fr-FR">
                <a:solidFill>
                  <a:schemeClr val="accent4"/>
                </a:solidFill>
                <a:cs typeface="+mn-cs"/>
              </a:rPr>
              <a:t>Optimiser les interactions s’approche des principes de la conversation.</a:t>
            </a:r>
          </a:p>
        </p:txBody>
      </p:sp>
      <p:sp>
        <p:nvSpPr>
          <p:cNvPr id="12" name="Rectangle 11"/>
          <p:cNvSpPr/>
          <p:nvPr/>
        </p:nvSpPr>
        <p:spPr>
          <a:xfrm>
            <a:off x="2463800" y="3095625"/>
            <a:ext cx="4357688" cy="425450"/>
          </a:xfrm>
          <a:prstGeom prst="rect">
            <a:avLst/>
          </a:prstGeom>
        </p:spPr>
        <p:txBody>
          <a:bodyPr wrap="none">
            <a:spAutoFit/>
          </a:bodyPr>
          <a:lstStyle/>
          <a:p>
            <a:pPr>
              <a:lnSpc>
                <a:spcPct val="90000"/>
              </a:lnSpc>
              <a:defRPr/>
            </a:pPr>
            <a:r>
              <a:rPr lang="fr-FR" sz="2400" b="1">
                <a:solidFill>
                  <a:schemeClr val="accent4"/>
                </a:solidFill>
                <a:cs typeface="+mn-cs"/>
              </a:rPr>
              <a:t>ECOUTER et COMPRENDRE</a:t>
            </a:r>
          </a:p>
        </p:txBody>
      </p:sp>
      <p:sp>
        <p:nvSpPr>
          <p:cNvPr id="13" name="Rectangle 12"/>
          <p:cNvSpPr/>
          <p:nvPr/>
        </p:nvSpPr>
        <p:spPr>
          <a:xfrm>
            <a:off x="2463800" y="4470400"/>
            <a:ext cx="3262313" cy="425450"/>
          </a:xfrm>
          <a:prstGeom prst="rect">
            <a:avLst/>
          </a:prstGeom>
        </p:spPr>
        <p:txBody>
          <a:bodyPr wrap="none">
            <a:spAutoFit/>
          </a:bodyPr>
          <a:lstStyle/>
          <a:p>
            <a:pPr>
              <a:lnSpc>
                <a:spcPct val="90000"/>
              </a:lnSpc>
              <a:defRPr/>
            </a:pPr>
            <a:r>
              <a:rPr lang="fr-FR" sz="2400" b="1">
                <a:solidFill>
                  <a:schemeClr val="accent4"/>
                </a:solidFill>
                <a:cs typeface="+mn-cs"/>
              </a:rPr>
              <a:t>DECIDER QUOI DIRE</a:t>
            </a:r>
          </a:p>
        </p:txBody>
      </p:sp>
      <p:sp>
        <p:nvSpPr>
          <p:cNvPr id="14" name="Rectangle 13"/>
          <p:cNvSpPr/>
          <p:nvPr/>
        </p:nvSpPr>
        <p:spPr>
          <a:xfrm>
            <a:off x="2463800" y="5754688"/>
            <a:ext cx="3154363" cy="425450"/>
          </a:xfrm>
          <a:prstGeom prst="rect">
            <a:avLst/>
          </a:prstGeom>
        </p:spPr>
        <p:txBody>
          <a:bodyPr wrap="none">
            <a:spAutoFit/>
          </a:bodyPr>
          <a:lstStyle/>
          <a:p>
            <a:pPr>
              <a:lnSpc>
                <a:spcPct val="90000"/>
              </a:lnSpc>
              <a:defRPr/>
            </a:pPr>
            <a:r>
              <a:rPr lang="fr-FR" sz="2400" b="1">
                <a:solidFill>
                  <a:schemeClr val="accent4"/>
                </a:solidFill>
                <a:cs typeface="+mn-cs"/>
              </a:rPr>
              <a:t>(et ensuite) PARLER</a:t>
            </a:r>
          </a:p>
        </p:txBody>
      </p:sp>
      <p:pic>
        <p:nvPicPr>
          <p:cNvPr id="16" name="Picture 15" descr="iStock_000014991230Large.jpg"/>
          <p:cNvPicPr>
            <a:picLocks noChangeAspect="1"/>
          </p:cNvPicPr>
          <p:nvPr/>
        </p:nvPicPr>
        <p:blipFill>
          <a:blip r:embed="rId2"/>
          <a:srcRect/>
          <a:stretch>
            <a:fillRect/>
          </a:stretch>
        </p:blipFill>
        <p:spPr bwMode="auto">
          <a:xfrm>
            <a:off x="5448300" y="1069975"/>
            <a:ext cx="2854325" cy="1903413"/>
          </a:xfrm>
          <a:prstGeom prst="rect">
            <a:avLst/>
          </a:prstGeom>
          <a:noFill/>
          <a:ln w="9525">
            <a:noFill/>
            <a:miter lim="800000"/>
            <a:headEnd/>
            <a:tailEnd/>
          </a:ln>
        </p:spPr>
      </p:pic>
      <p:pic>
        <p:nvPicPr>
          <p:cNvPr id="17" name="Picture 16" descr="iStock_000011395212XSmall.jpg"/>
          <p:cNvPicPr>
            <a:picLocks noChangeAspect="1"/>
          </p:cNvPicPr>
          <p:nvPr/>
        </p:nvPicPr>
        <p:blipFill>
          <a:blip r:embed="rId3"/>
          <a:srcRect l="36256"/>
          <a:stretch>
            <a:fillRect/>
          </a:stretch>
        </p:blipFill>
        <p:spPr bwMode="auto">
          <a:xfrm>
            <a:off x="1309688" y="2784475"/>
            <a:ext cx="935037" cy="987425"/>
          </a:xfrm>
          <a:prstGeom prst="rect">
            <a:avLst/>
          </a:prstGeom>
          <a:noFill/>
          <a:ln w="9525">
            <a:noFill/>
            <a:miter lim="800000"/>
            <a:headEnd/>
            <a:tailEnd/>
          </a:ln>
        </p:spPr>
      </p:pic>
      <p:pic>
        <p:nvPicPr>
          <p:cNvPr id="18" name="Picture 17" descr="iStock_000008233744XSmall.jpg"/>
          <p:cNvPicPr>
            <a:picLocks noChangeAspect="1"/>
          </p:cNvPicPr>
          <p:nvPr/>
        </p:nvPicPr>
        <p:blipFill>
          <a:blip r:embed="rId4"/>
          <a:srcRect/>
          <a:stretch>
            <a:fillRect/>
          </a:stretch>
        </p:blipFill>
        <p:spPr bwMode="auto">
          <a:xfrm>
            <a:off x="1257300" y="3981450"/>
            <a:ext cx="1196975" cy="1016000"/>
          </a:xfrm>
          <a:prstGeom prst="rect">
            <a:avLst/>
          </a:prstGeom>
          <a:noFill/>
          <a:ln w="9525">
            <a:noFill/>
            <a:miter lim="800000"/>
            <a:headEnd/>
            <a:tailEnd/>
          </a:ln>
        </p:spPr>
      </p:pic>
      <p:pic>
        <p:nvPicPr>
          <p:cNvPr id="19" name="Picture 18" descr="iStock_000011817723XSmall.jpg"/>
          <p:cNvPicPr>
            <a:picLocks noChangeAspect="1"/>
          </p:cNvPicPr>
          <p:nvPr/>
        </p:nvPicPr>
        <p:blipFill>
          <a:blip r:embed="rId5"/>
          <a:srcRect l="50000"/>
          <a:stretch>
            <a:fillRect/>
          </a:stretch>
        </p:blipFill>
        <p:spPr bwMode="auto">
          <a:xfrm>
            <a:off x="1323975" y="5329238"/>
            <a:ext cx="915988" cy="10969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4.72222E-6 -3.7037E-7 L 4.72222E-6 -0.12963 " pathEditMode="relative" rAng="0" ptsTypes="AA">
                                      <p:cBhvr>
                                        <p:cTn id="38" dur="1000" fill="hold"/>
                                        <p:tgtEl>
                                          <p:spTgt spid="13"/>
                                        </p:tgtEl>
                                        <p:attrNameLst>
                                          <p:attrName>ppt_x</p:attrName>
                                          <p:attrName>ppt_y</p:attrName>
                                        </p:attrNameLst>
                                      </p:cBhvr>
                                      <p:rCtr x="0" y="-65"/>
                                    </p:animMotion>
                                  </p:childTnLst>
                                </p:cTn>
                              </p:par>
                              <p:par>
                                <p:cTn id="39" presetID="64" presetClass="path" presetSubtype="0" accel="50000" decel="50000" fill="hold" nodeType="withEffect">
                                  <p:stCondLst>
                                    <p:cond delay="0"/>
                                  </p:stCondLst>
                                  <p:childTnLst>
                                    <p:animMotion origin="layout" path="M 1.66667E-6 1.11111E-6 L 1.66667E-6 -0.25023 " pathEditMode="relative" rAng="0" ptsTypes="AA">
                                      <p:cBhvr>
                                        <p:cTn id="40" dur="1000" fill="hold"/>
                                        <p:tgtEl>
                                          <p:spTgt spid="14"/>
                                        </p:tgtEl>
                                        <p:attrNameLst>
                                          <p:attrName>ppt_x</p:attrName>
                                          <p:attrName>ppt_y</p:attrName>
                                        </p:attrNameLst>
                                      </p:cBhvr>
                                      <p:rCtr x="0" y="-125"/>
                                    </p:animMotion>
                                  </p:childTnLst>
                                </p:cTn>
                              </p:par>
                              <p:par>
                                <p:cTn id="41" presetID="10" presetClass="exit" presetSubtype="0" fill="hold" nodeType="with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Stock_000010098861XSmall.jpg"/>
          <p:cNvPicPr>
            <a:picLocks noChangeAspect="1"/>
          </p:cNvPicPr>
          <p:nvPr/>
        </p:nvPicPr>
        <p:blipFill>
          <a:blip r:embed="rId2"/>
          <a:srcRect/>
          <a:stretch>
            <a:fillRect/>
          </a:stretch>
        </p:blipFill>
        <p:spPr bwMode="auto">
          <a:xfrm>
            <a:off x="263525" y="4810125"/>
            <a:ext cx="2178050" cy="1444625"/>
          </a:xfrm>
          <a:prstGeom prst="rect">
            <a:avLst/>
          </a:prstGeom>
          <a:noFill/>
          <a:ln w="9525">
            <a:noFill/>
            <a:miter lim="800000"/>
            <a:headEnd/>
            <a:tailEnd/>
          </a:ln>
        </p:spPr>
      </p:pic>
      <p:sp>
        <p:nvSpPr>
          <p:cNvPr id="28674" name="Title 1"/>
          <p:cNvSpPr>
            <a:spLocks noGrp="1"/>
          </p:cNvSpPr>
          <p:nvPr>
            <p:ph type="title"/>
          </p:nvPr>
        </p:nvSpPr>
        <p:spPr/>
        <p:txBody>
          <a:bodyPr/>
          <a:lstStyle/>
          <a:p>
            <a:pPr eaLnBrk="1" hangingPunct="1"/>
            <a:r>
              <a:rPr lang="fr-FR" smtClean="0"/>
              <a:t>Comment notre technologie peut vous aider ?</a:t>
            </a:r>
          </a:p>
        </p:txBody>
      </p:sp>
      <p:sp>
        <p:nvSpPr>
          <p:cNvPr id="28675" name="Slide Number Placeholder 2"/>
          <p:cNvSpPr>
            <a:spLocks noGrp="1"/>
          </p:cNvSpPr>
          <p:nvPr>
            <p:ph type="sldNum" sz="quarter" idx="10"/>
          </p:nvPr>
        </p:nvSpPr>
        <p:spPr>
          <a:noFill/>
        </p:spPr>
        <p:txBody>
          <a:bodyPr/>
          <a:lstStyle/>
          <a:p>
            <a:fld id="{BBD1C8AC-2D0A-42E0-8908-AFEE7A9739D4}" type="slidenum">
              <a:rPr lang="fr-FR" smtClean="0"/>
              <a:pPr/>
              <a:t>12</a:t>
            </a:fld>
            <a:endParaRPr lang="fr-FR" smtClean="0"/>
          </a:p>
        </p:txBody>
      </p:sp>
      <p:sp>
        <p:nvSpPr>
          <p:cNvPr id="4" name="TextBox 3"/>
          <p:cNvSpPr txBox="1"/>
          <p:nvPr/>
        </p:nvSpPr>
        <p:spPr>
          <a:xfrm>
            <a:off x="520700" y="1346200"/>
            <a:ext cx="4911725" cy="701675"/>
          </a:xfrm>
          <a:prstGeom prst="rect">
            <a:avLst/>
          </a:prstGeom>
          <a:noFill/>
        </p:spPr>
        <p:txBody>
          <a:bodyPr>
            <a:spAutoFit/>
          </a:bodyPr>
          <a:lstStyle/>
          <a:p>
            <a:pPr>
              <a:lnSpc>
                <a:spcPct val="90000"/>
              </a:lnSpc>
              <a:defRPr/>
            </a:pPr>
            <a:r>
              <a:rPr lang="fr-FR">
                <a:solidFill>
                  <a:schemeClr val="accent4"/>
                </a:solidFill>
                <a:cs typeface="+mn-cs"/>
              </a:rPr>
              <a:t>Optimiser les interactions s’approche des principes de la conversation.</a:t>
            </a:r>
          </a:p>
        </p:txBody>
      </p:sp>
      <p:sp>
        <p:nvSpPr>
          <p:cNvPr id="11" name="Rectangle 10"/>
          <p:cNvSpPr/>
          <p:nvPr/>
        </p:nvSpPr>
        <p:spPr>
          <a:xfrm>
            <a:off x="520700" y="2232025"/>
            <a:ext cx="3278188" cy="396875"/>
          </a:xfrm>
          <a:prstGeom prst="rect">
            <a:avLst/>
          </a:prstGeom>
        </p:spPr>
        <p:txBody>
          <a:bodyPr wrap="none">
            <a:spAutoFit/>
          </a:bodyPr>
          <a:lstStyle/>
          <a:p>
            <a:pPr>
              <a:lnSpc>
                <a:spcPct val="90000"/>
              </a:lnSpc>
              <a:spcBef>
                <a:spcPts val="1200"/>
              </a:spcBef>
              <a:defRPr/>
            </a:pPr>
            <a:r>
              <a:rPr lang="fr-FR">
                <a:solidFill>
                  <a:schemeClr val="accent4"/>
                </a:solidFill>
                <a:cs typeface="+mn-cs"/>
              </a:rPr>
              <a:t>Les marketeurs doivent :</a:t>
            </a:r>
          </a:p>
        </p:txBody>
      </p:sp>
      <p:sp>
        <p:nvSpPr>
          <p:cNvPr id="12" name="Rectangle 11"/>
          <p:cNvSpPr/>
          <p:nvPr/>
        </p:nvSpPr>
        <p:spPr>
          <a:xfrm>
            <a:off x="2463800" y="3095625"/>
            <a:ext cx="4357688" cy="425450"/>
          </a:xfrm>
          <a:prstGeom prst="rect">
            <a:avLst/>
          </a:prstGeom>
        </p:spPr>
        <p:txBody>
          <a:bodyPr wrap="none">
            <a:spAutoFit/>
          </a:bodyPr>
          <a:lstStyle/>
          <a:p>
            <a:pPr>
              <a:lnSpc>
                <a:spcPct val="90000"/>
              </a:lnSpc>
              <a:defRPr/>
            </a:pPr>
            <a:r>
              <a:rPr lang="fr-FR" sz="2400" b="1" dirty="0">
                <a:solidFill>
                  <a:schemeClr val="accent4"/>
                </a:solidFill>
                <a:cs typeface="+mn-cs"/>
              </a:rPr>
              <a:t>ECOUTER et COMPRENDRE</a:t>
            </a:r>
          </a:p>
        </p:txBody>
      </p:sp>
      <p:sp>
        <p:nvSpPr>
          <p:cNvPr id="13" name="Rectangle 12"/>
          <p:cNvSpPr/>
          <p:nvPr/>
        </p:nvSpPr>
        <p:spPr>
          <a:xfrm>
            <a:off x="2463800" y="3571875"/>
            <a:ext cx="3262313" cy="425450"/>
          </a:xfrm>
          <a:prstGeom prst="rect">
            <a:avLst/>
          </a:prstGeom>
        </p:spPr>
        <p:txBody>
          <a:bodyPr wrap="none">
            <a:spAutoFit/>
          </a:bodyPr>
          <a:lstStyle/>
          <a:p>
            <a:pPr>
              <a:lnSpc>
                <a:spcPct val="90000"/>
              </a:lnSpc>
              <a:defRPr/>
            </a:pPr>
            <a:r>
              <a:rPr lang="fr-FR" sz="2400" b="1">
                <a:solidFill>
                  <a:schemeClr val="accent4"/>
                </a:solidFill>
                <a:cs typeface="+mn-cs"/>
              </a:rPr>
              <a:t>DECIDER QUOI DIRE</a:t>
            </a:r>
          </a:p>
        </p:txBody>
      </p:sp>
      <p:sp>
        <p:nvSpPr>
          <p:cNvPr id="14" name="Rectangle 13"/>
          <p:cNvSpPr/>
          <p:nvPr/>
        </p:nvSpPr>
        <p:spPr>
          <a:xfrm>
            <a:off x="2463800" y="4030663"/>
            <a:ext cx="3154363" cy="423862"/>
          </a:xfrm>
          <a:prstGeom prst="rect">
            <a:avLst/>
          </a:prstGeom>
        </p:spPr>
        <p:txBody>
          <a:bodyPr wrap="none">
            <a:spAutoFit/>
          </a:bodyPr>
          <a:lstStyle/>
          <a:p>
            <a:pPr>
              <a:lnSpc>
                <a:spcPct val="90000"/>
              </a:lnSpc>
              <a:defRPr/>
            </a:pPr>
            <a:r>
              <a:rPr lang="fr-FR" sz="2400" b="1">
                <a:solidFill>
                  <a:schemeClr val="accent4"/>
                </a:solidFill>
                <a:cs typeface="+mn-cs"/>
              </a:rPr>
              <a:t>(et ensuite) PARLER</a:t>
            </a:r>
          </a:p>
        </p:txBody>
      </p:sp>
      <p:sp>
        <p:nvSpPr>
          <p:cNvPr id="10" name="Rectangle 9"/>
          <p:cNvSpPr/>
          <p:nvPr/>
        </p:nvSpPr>
        <p:spPr>
          <a:xfrm>
            <a:off x="2508250" y="5187950"/>
            <a:ext cx="6813550" cy="1158875"/>
          </a:xfrm>
          <a:prstGeom prst="rect">
            <a:avLst/>
          </a:prstGeom>
        </p:spPr>
        <p:txBody>
          <a:bodyPr>
            <a:spAutoFit/>
          </a:bodyPr>
          <a:lstStyle/>
          <a:p>
            <a:pPr>
              <a:lnSpc>
                <a:spcPct val="90000"/>
              </a:lnSpc>
              <a:defRPr/>
            </a:pPr>
            <a:endParaRPr lang="fr-FR" b="1" i="1">
              <a:cs typeface="+mn-cs"/>
            </a:endParaRPr>
          </a:p>
          <a:p>
            <a:pPr>
              <a:lnSpc>
                <a:spcPct val="90000"/>
              </a:lnSpc>
              <a:defRPr/>
            </a:pPr>
            <a:endParaRPr lang="fr-FR" b="1" i="1">
              <a:cs typeface="+mn-cs"/>
            </a:endParaRPr>
          </a:p>
          <a:p>
            <a:pPr>
              <a:lnSpc>
                <a:spcPct val="90000"/>
              </a:lnSpc>
              <a:spcBef>
                <a:spcPts val="1200"/>
              </a:spcBef>
              <a:defRPr/>
            </a:pPr>
            <a:r>
              <a:rPr lang="fr-FR" b="1" i="1">
                <a:solidFill>
                  <a:schemeClr val="accent4"/>
                </a:solidFill>
                <a:cs typeface="+mn-cs"/>
              </a:rPr>
              <a:t>Cela est compliqué sans l’aide de la technologie!</a:t>
            </a:r>
          </a:p>
        </p:txBody>
      </p:sp>
      <p:sp>
        <p:nvSpPr>
          <p:cNvPr id="15" name="Rectangle 14"/>
          <p:cNvSpPr/>
          <p:nvPr/>
        </p:nvSpPr>
        <p:spPr>
          <a:xfrm>
            <a:off x="2546350" y="4852988"/>
            <a:ext cx="6597650" cy="1006475"/>
          </a:xfrm>
          <a:prstGeom prst="rect">
            <a:avLst/>
          </a:prstGeom>
        </p:spPr>
        <p:txBody>
          <a:bodyPr>
            <a:spAutoFit/>
          </a:bodyPr>
          <a:lstStyle/>
          <a:p>
            <a:pPr>
              <a:lnSpc>
                <a:spcPct val="90000"/>
              </a:lnSpc>
              <a:defRPr/>
            </a:pPr>
            <a:r>
              <a:rPr lang="fr-FR">
                <a:solidFill>
                  <a:schemeClr val="accent4"/>
                </a:solidFill>
                <a:cs typeface="+mn-cs"/>
              </a:rPr>
              <a:t>… et répéter ce processus encore et encore au travers de l’ensemble des canaux et vis à vis de l’ensemble des clients.</a:t>
            </a:r>
          </a:p>
        </p:txBody>
      </p:sp>
      <p:pic>
        <p:nvPicPr>
          <p:cNvPr id="16" name="Picture 15" descr="iStock_000014991230Large.jpg"/>
          <p:cNvPicPr>
            <a:picLocks noChangeAspect="1"/>
          </p:cNvPicPr>
          <p:nvPr/>
        </p:nvPicPr>
        <p:blipFill>
          <a:blip r:embed="rId3"/>
          <a:srcRect/>
          <a:stretch>
            <a:fillRect/>
          </a:stretch>
        </p:blipFill>
        <p:spPr bwMode="auto">
          <a:xfrm>
            <a:off x="5448300" y="1069975"/>
            <a:ext cx="2854325" cy="19034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0" grpId="0"/>
      <p:bldP spid="10" grpId="1"/>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463800" y="3571875"/>
            <a:ext cx="3262313" cy="425450"/>
          </a:xfrm>
          <a:prstGeom prst="rect">
            <a:avLst/>
          </a:prstGeom>
        </p:spPr>
        <p:txBody>
          <a:bodyPr wrap="none">
            <a:spAutoFit/>
          </a:bodyPr>
          <a:lstStyle/>
          <a:p>
            <a:pPr>
              <a:lnSpc>
                <a:spcPct val="90000"/>
              </a:lnSpc>
              <a:defRPr/>
            </a:pPr>
            <a:r>
              <a:rPr lang="fr-FR" sz="2400" b="1" dirty="0">
                <a:solidFill>
                  <a:schemeClr val="accent4"/>
                </a:solidFill>
                <a:cs typeface="+mn-cs"/>
              </a:rPr>
              <a:t>DECIDER </a:t>
            </a:r>
            <a:r>
              <a:rPr lang="fr-FR" sz="2400" b="1" dirty="0">
                <a:solidFill>
                  <a:schemeClr val="bg1"/>
                </a:solidFill>
                <a:cs typeface="+mn-cs"/>
              </a:rPr>
              <a:t>QUOI DIRE</a:t>
            </a:r>
          </a:p>
        </p:txBody>
      </p:sp>
      <p:sp>
        <p:nvSpPr>
          <p:cNvPr id="27" name="Rectangle 26"/>
          <p:cNvSpPr/>
          <p:nvPr/>
        </p:nvSpPr>
        <p:spPr>
          <a:xfrm>
            <a:off x="2463800" y="3095625"/>
            <a:ext cx="4357688" cy="425450"/>
          </a:xfrm>
          <a:prstGeom prst="rect">
            <a:avLst/>
          </a:prstGeom>
        </p:spPr>
        <p:txBody>
          <a:bodyPr wrap="none">
            <a:spAutoFit/>
          </a:bodyPr>
          <a:lstStyle/>
          <a:p>
            <a:pPr>
              <a:lnSpc>
                <a:spcPct val="90000"/>
              </a:lnSpc>
              <a:defRPr/>
            </a:pPr>
            <a:r>
              <a:rPr lang="fr-FR" sz="2400" b="1" dirty="0">
                <a:solidFill>
                  <a:schemeClr val="accent4"/>
                </a:solidFill>
                <a:cs typeface="+mn-cs"/>
              </a:rPr>
              <a:t>ECOUTER </a:t>
            </a:r>
            <a:r>
              <a:rPr lang="fr-FR" sz="2400" b="1" dirty="0">
                <a:solidFill>
                  <a:schemeClr val="bg1"/>
                </a:solidFill>
                <a:cs typeface="+mn-cs"/>
              </a:rPr>
              <a:t>et</a:t>
            </a:r>
            <a:r>
              <a:rPr lang="fr-FR" sz="2400" b="1" dirty="0">
                <a:solidFill>
                  <a:schemeClr val="accent4"/>
                </a:solidFill>
                <a:cs typeface="+mn-cs"/>
              </a:rPr>
              <a:t> COMPRENDRE</a:t>
            </a:r>
          </a:p>
        </p:txBody>
      </p:sp>
      <p:sp>
        <p:nvSpPr>
          <p:cNvPr id="29" name="Rectangle 28"/>
          <p:cNvSpPr/>
          <p:nvPr/>
        </p:nvSpPr>
        <p:spPr>
          <a:xfrm>
            <a:off x="2463800" y="4030663"/>
            <a:ext cx="3154363" cy="423862"/>
          </a:xfrm>
          <a:prstGeom prst="rect">
            <a:avLst/>
          </a:prstGeom>
        </p:spPr>
        <p:txBody>
          <a:bodyPr wrap="none">
            <a:spAutoFit/>
          </a:bodyPr>
          <a:lstStyle/>
          <a:p>
            <a:pPr>
              <a:lnSpc>
                <a:spcPct val="90000"/>
              </a:lnSpc>
              <a:defRPr/>
            </a:pPr>
            <a:r>
              <a:rPr lang="fr-FR" sz="2400" b="1" dirty="0">
                <a:solidFill>
                  <a:schemeClr val="bg1"/>
                </a:solidFill>
                <a:cs typeface="+mn-cs"/>
              </a:rPr>
              <a:t>(et ensuite) </a:t>
            </a:r>
            <a:r>
              <a:rPr lang="fr-FR" sz="2400" b="1" dirty="0">
                <a:solidFill>
                  <a:schemeClr val="accent4"/>
                </a:solidFill>
                <a:cs typeface="+mn-cs"/>
              </a:rPr>
              <a:t>PARLER</a:t>
            </a:r>
          </a:p>
        </p:txBody>
      </p:sp>
      <p:sp>
        <p:nvSpPr>
          <p:cNvPr id="7" name="Rectangle 6"/>
          <p:cNvSpPr>
            <a:spLocks noChangeArrowheads="1"/>
          </p:cNvSpPr>
          <p:nvPr/>
        </p:nvSpPr>
        <p:spPr bwMode="auto">
          <a:xfrm>
            <a:off x="2057400" y="2819400"/>
            <a:ext cx="1981200" cy="685800"/>
          </a:xfrm>
          <a:prstGeom prst="rect">
            <a:avLst/>
          </a:prstGeom>
          <a:solidFill>
            <a:schemeClr val="bg1"/>
          </a:solidFill>
          <a:ln w="9525" algn="ctr">
            <a:noFill/>
            <a:round/>
            <a:headEnd/>
            <a:tailEnd/>
          </a:ln>
        </p:spPr>
        <p:txBody>
          <a:bodyPr/>
          <a:lstStyle/>
          <a:p>
            <a:pPr>
              <a:lnSpc>
                <a:spcPct val="90000"/>
              </a:lnSpc>
            </a:pPr>
            <a:endParaRPr lang="fr-FR"/>
          </a:p>
        </p:txBody>
      </p:sp>
      <p:sp>
        <p:nvSpPr>
          <p:cNvPr id="8" name="Rectangle 7"/>
          <p:cNvSpPr>
            <a:spLocks noChangeArrowheads="1"/>
          </p:cNvSpPr>
          <p:nvPr/>
        </p:nvSpPr>
        <p:spPr bwMode="auto">
          <a:xfrm>
            <a:off x="4343400" y="2971800"/>
            <a:ext cx="2698750" cy="685800"/>
          </a:xfrm>
          <a:prstGeom prst="rect">
            <a:avLst/>
          </a:prstGeom>
          <a:solidFill>
            <a:schemeClr val="bg1"/>
          </a:solidFill>
          <a:ln w="9525" algn="ctr">
            <a:noFill/>
            <a:round/>
            <a:headEnd/>
            <a:tailEnd/>
          </a:ln>
        </p:spPr>
        <p:txBody>
          <a:bodyPr/>
          <a:lstStyle/>
          <a:p>
            <a:pPr>
              <a:lnSpc>
                <a:spcPct val="90000"/>
              </a:lnSpc>
            </a:pPr>
            <a:endParaRPr lang="fr-FR"/>
          </a:p>
        </p:txBody>
      </p:sp>
      <p:sp>
        <p:nvSpPr>
          <p:cNvPr id="9" name="Rectangle 8"/>
          <p:cNvSpPr>
            <a:spLocks noChangeArrowheads="1"/>
          </p:cNvSpPr>
          <p:nvPr/>
        </p:nvSpPr>
        <p:spPr bwMode="auto">
          <a:xfrm>
            <a:off x="2057400" y="3657600"/>
            <a:ext cx="1981200" cy="685800"/>
          </a:xfrm>
          <a:prstGeom prst="rect">
            <a:avLst/>
          </a:prstGeom>
          <a:solidFill>
            <a:schemeClr val="bg1"/>
          </a:solidFill>
          <a:ln w="9525" algn="ctr">
            <a:noFill/>
            <a:round/>
            <a:headEnd/>
            <a:tailEnd/>
          </a:ln>
        </p:spPr>
        <p:txBody>
          <a:bodyPr/>
          <a:lstStyle/>
          <a:p>
            <a:pPr>
              <a:lnSpc>
                <a:spcPct val="90000"/>
              </a:lnSpc>
            </a:pPr>
            <a:endParaRPr lang="fr-FR"/>
          </a:p>
        </p:txBody>
      </p:sp>
      <p:sp>
        <p:nvSpPr>
          <p:cNvPr id="10" name="Rectangle 9"/>
          <p:cNvSpPr>
            <a:spLocks noChangeArrowheads="1"/>
          </p:cNvSpPr>
          <p:nvPr/>
        </p:nvSpPr>
        <p:spPr bwMode="auto">
          <a:xfrm>
            <a:off x="4114800" y="3962400"/>
            <a:ext cx="1981200" cy="685800"/>
          </a:xfrm>
          <a:prstGeom prst="rect">
            <a:avLst/>
          </a:prstGeom>
          <a:solidFill>
            <a:schemeClr val="bg1"/>
          </a:solidFill>
          <a:ln w="9525" algn="ctr">
            <a:noFill/>
            <a:round/>
            <a:headEnd/>
            <a:tailEnd/>
          </a:ln>
        </p:spPr>
        <p:txBody>
          <a:bodyPr/>
          <a:lstStyle/>
          <a:p>
            <a:pPr>
              <a:lnSpc>
                <a:spcPct val="90000"/>
              </a:lnSpc>
            </a:pPr>
            <a:endParaRPr lang="fr-FR"/>
          </a:p>
        </p:txBody>
      </p:sp>
      <p:sp>
        <p:nvSpPr>
          <p:cNvPr id="18" name="Rectangle 17"/>
          <p:cNvSpPr>
            <a:spLocks noChangeArrowheads="1"/>
          </p:cNvSpPr>
          <p:nvPr/>
        </p:nvSpPr>
        <p:spPr bwMode="auto">
          <a:xfrm>
            <a:off x="3998913" y="5610225"/>
            <a:ext cx="895350" cy="369888"/>
          </a:xfrm>
          <a:prstGeom prst="rect">
            <a:avLst/>
          </a:prstGeom>
          <a:noFill/>
          <a:ln w="9525">
            <a:noFill/>
            <a:miter lim="800000"/>
            <a:headEnd/>
            <a:tailEnd/>
          </a:ln>
        </p:spPr>
        <p:txBody>
          <a:bodyPr wrap="none">
            <a:spAutoFit/>
          </a:bodyPr>
          <a:lstStyle/>
          <a:p>
            <a:pPr>
              <a:lnSpc>
                <a:spcPct val="90000"/>
              </a:lnSpc>
            </a:pPr>
            <a:r>
              <a:rPr lang="fr-FR" sz="2000" b="1">
                <a:solidFill>
                  <a:srgbClr val="002060"/>
                </a:solidFill>
              </a:rPr>
              <a:t>Gérez</a:t>
            </a:r>
          </a:p>
        </p:txBody>
      </p:sp>
      <p:sp>
        <p:nvSpPr>
          <p:cNvPr id="11" name="Rectangle 10"/>
          <p:cNvSpPr>
            <a:spLocks noChangeArrowheads="1"/>
          </p:cNvSpPr>
          <p:nvPr/>
        </p:nvSpPr>
        <p:spPr bwMode="auto">
          <a:xfrm>
            <a:off x="2454275" y="3095625"/>
            <a:ext cx="1311275" cy="369888"/>
          </a:xfrm>
          <a:prstGeom prst="rect">
            <a:avLst/>
          </a:prstGeom>
          <a:noFill/>
          <a:ln w="9525">
            <a:noFill/>
            <a:miter lim="800000"/>
            <a:headEnd/>
            <a:tailEnd/>
          </a:ln>
        </p:spPr>
        <p:txBody>
          <a:bodyPr wrap="none">
            <a:spAutoFit/>
          </a:bodyPr>
          <a:lstStyle/>
          <a:p>
            <a:pPr>
              <a:lnSpc>
                <a:spcPct val="90000"/>
              </a:lnSpc>
            </a:pPr>
            <a:r>
              <a:rPr lang="fr-FR" sz="2000" b="1">
                <a:solidFill>
                  <a:srgbClr val="002060"/>
                </a:solidFill>
              </a:rPr>
              <a:t>Collectez</a:t>
            </a:r>
          </a:p>
        </p:txBody>
      </p:sp>
      <p:sp>
        <p:nvSpPr>
          <p:cNvPr id="15" name="Rectangle 14"/>
          <p:cNvSpPr>
            <a:spLocks noChangeArrowheads="1"/>
          </p:cNvSpPr>
          <p:nvPr/>
        </p:nvSpPr>
        <p:spPr bwMode="auto">
          <a:xfrm>
            <a:off x="2463800" y="3586163"/>
            <a:ext cx="1154113" cy="368300"/>
          </a:xfrm>
          <a:prstGeom prst="rect">
            <a:avLst/>
          </a:prstGeom>
          <a:noFill/>
          <a:ln w="9525">
            <a:noFill/>
            <a:miter lim="800000"/>
            <a:headEnd/>
            <a:tailEnd/>
          </a:ln>
        </p:spPr>
        <p:txBody>
          <a:bodyPr wrap="none">
            <a:spAutoFit/>
          </a:bodyPr>
          <a:lstStyle/>
          <a:p>
            <a:pPr>
              <a:lnSpc>
                <a:spcPct val="90000"/>
              </a:lnSpc>
            </a:pPr>
            <a:r>
              <a:rPr lang="fr-FR" sz="2000" b="1">
                <a:solidFill>
                  <a:srgbClr val="002060"/>
                </a:solidFill>
              </a:rPr>
              <a:t>Décidez</a:t>
            </a:r>
          </a:p>
        </p:txBody>
      </p:sp>
      <p:sp>
        <p:nvSpPr>
          <p:cNvPr id="16" name="Rectangle 15"/>
          <p:cNvSpPr>
            <a:spLocks noChangeArrowheads="1"/>
          </p:cNvSpPr>
          <p:nvPr/>
        </p:nvSpPr>
        <p:spPr bwMode="auto">
          <a:xfrm>
            <a:off x="4768850" y="3090863"/>
            <a:ext cx="1296988" cy="369887"/>
          </a:xfrm>
          <a:prstGeom prst="rect">
            <a:avLst/>
          </a:prstGeom>
          <a:noFill/>
          <a:ln w="9525">
            <a:noFill/>
            <a:miter lim="800000"/>
            <a:headEnd/>
            <a:tailEnd/>
          </a:ln>
        </p:spPr>
        <p:txBody>
          <a:bodyPr wrap="none">
            <a:spAutoFit/>
          </a:bodyPr>
          <a:lstStyle/>
          <a:p>
            <a:pPr>
              <a:lnSpc>
                <a:spcPct val="90000"/>
              </a:lnSpc>
            </a:pPr>
            <a:r>
              <a:rPr lang="fr-FR" sz="2000" b="1">
                <a:solidFill>
                  <a:srgbClr val="002060"/>
                </a:solidFill>
              </a:rPr>
              <a:t>Analysez</a:t>
            </a:r>
            <a:endParaRPr lang="fr-FR" sz="2000">
              <a:solidFill>
                <a:srgbClr val="002060"/>
              </a:solidFill>
            </a:endParaRPr>
          </a:p>
        </p:txBody>
      </p:sp>
      <p:sp>
        <p:nvSpPr>
          <p:cNvPr id="17" name="Rectangle 16"/>
          <p:cNvSpPr>
            <a:spLocks noChangeArrowheads="1"/>
          </p:cNvSpPr>
          <p:nvPr/>
        </p:nvSpPr>
        <p:spPr bwMode="auto">
          <a:xfrm>
            <a:off x="4095750" y="4024313"/>
            <a:ext cx="1296988" cy="368300"/>
          </a:xfrm>
          <a:prstGeom prst="rect">
            <a:avLst/>
          </a:prstGeom>
          <a:noFill/>
          <a:ln w="9525">
            <a:noFill/>
            <a:miter lim="800000"/>
            <a:headEnd/>
            <a:tailEnd/>
          </a:ln>
        </p:spPr>
        <p:txBody>
          <a:bodyPr wrap="none">
            <a:spAutoFit/>
          </a:bodyPr>
          <a:lstStyle/>
          <a:p>
            <a:pPr>
              <a:lnSpc>
                <a:spcPct val="90000"/>
              </a:lnSpc>
            </a:pPr>
            <a:r>
              <a:rPr lang="fr-FR" sz="2000" b="1">
                <a:solidFill>
                  <a:srgbClr val="002060"/>
                </a:solidFill>
              </a:rPr>
              <a:t>Exécutez</a:t>
            </a:r>
          </a:p>
        </p:txBody>
      </p:sp>
      <p:sp>
        <p:nvSpPr>
          <p:cNvPr id="29709" name="Title 1"/>
          <p:cNvSpPr>
            <a:spLocks noGrp="1"/>
          </p:cNvSpPr>
          <p:nvPr>
            <p:ph type="title"/>
          </p:nvPr>
        </p:nvSpPr>
        <p:spPr>
          <a:xfrm>
            <a:off x="182563" y="593725"/>
            <a:ext cx="8961437" cy="639763"/>
          </a:xfrm>
        </p:spPr>
        <p:txBody>
          <a:bodyPr/>
          <a:lstStyle/>
          <a:p>
            <a:pPr eaLnBrk="1" hangingPunct="1"/>
            <a:r>
              <a:rPr lang="fr-FR" smtClean="0"/>
              <a:t>La plateforme d’Enterprise Marketing Management d’IBM</a:t>
            </a:r>
          </a:p>
        </p:txBody>
      </p:sp>
      <p:sp>
        <p:nvSpPr>
          <p:cNvPr id="29710" name="Slide Number Placeholder 2"/>
          <p:cNvSpPr>
            <a:spLocks noGrp="1"/>
          </p:cNvSpPr>
          <p:nvPr>
            <p:ph type="sldNum" sz="quarter" idx="10"/>
          </p:nvPr>
        </p:nvSpPr>
        <p:spPr>
          <a:noFill/>
        </p:spPr>
        <p:txBody>
          <a:bodyPr/>
          <a:lstStyle/>
          <a:p>
            <a:fld id="{0BB0F8A4-25DE-4A97-A823-CB1D7552E767}" type="slidenum">
              <a:rPr lang="fr-FR" smtClean="0"/>
              <a:pPr/>
              <a:t>13</a:t>
            </a:fld>
            <a:endParaRPr lang="fr-FR"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0" nodeType="clickEffect">
                                  <p:stCondLst>
                                    <p:cond delay="0"/>
                                  </p:stCondLst>
                                  <p:childTnLst>
                                    <p:animMotion origin="layout" path="M -3.61111E-6 1.14041E-6 L -0.10017 0.11057 " pathEditMode="relative" rAng="0" ptsTypes="AA">
                                      <p:cBhvr>
                                        <p:cTn id="43" dur="500" fill="hold"/>
                                        <p:tgtEl>
                                          <p:spTgt spid="11"/>
                                        </p:tgtEl>
                                        <p:attrNameLst>
                                          <p:attrName>ppt_x</p:attrName>
                                          <p:attrName>ppt_y</p:attrName>
                                        </p:attrNameLst>
                                      </p:cBhvr>
                                      <p:rCtr x="-50" y="55"/>
                                    </p:animMotion>
                                  </p:childTnLst>
                                </p:cTn>
                              </p:par>
                              <p:par>
                                <p:cTn id="44" presetID="0" presetClass="path" presetSubtype="0" accel="50000" decel="50000" fill="hold" grpId="0" nodeType="withEffect">
                                  <p:stCondLst>
                                    <p:cond delay="0"/>
                                  </p:stCondLst>
                                  <p:childTnLst>
                                    <p:animMotion origin="layout" path="M 1.38889E-6 -4.53284E-6 L -0.31632 -0.15124 " pathEditMode="relative" rAng="0" ptsTypes="AA">
                                      <p:cBhvr>
                                        <p:cTn id="45" dur="500" fill="hold"/>
                                        <p:tgtEl>
                                          <p:spTgt spid="16"/>
                                        </p:tgtEl>
                                        <p:attrNameLst>
                                          <p:attrName>ppt_x</p:attrName>
                                          <p:attrName>ppt_y</p:attrName>
                                        </p:attrNameLst>
                                      </p:cBhvr>
                                      <p:rCtr x="-158" y="-76"/>
                                    </p:animMotion>
                                  </p:childTnLst>
                                </p:cTn>
                              </p:par>
                              <p:par>
                                <p:cTn id="46" presetID="0" presetClass="path" presetSubtype="0" accel="50000" decel="50000" fill="hold" grpId="0" nodeType="withEffect">
                                  <p:stCondLst>
                                    <p:cond delay="0"/>
                                  </p:stCondLst>
                                  <p:childTnLst>
                                    <p:animMotion origin="layout" path="M 2.5E-6 -1.55216E-6 L 0.27031 -0.02475 " pathEditMode="relative" rAng="0" ptsTypes="AA">
                                      <p:cBhvr>
                                        <p:cTn id="47" dur="500" fill="hold"/>
                                        <p:tgtEl>
                                          <p:spTgt spid="17"/>
                                        </p:tgtEl>
                                        <p:attrNameLst>
                                          <p:attrName>ppt_x</p:attrName>
                                          <p:attrName>ppt_y</p:attrName>
                                        </p:attrNameLst>
                                      </p:cBhvr>
                                      <p:rCtr x="135" y="-12"/>
                                    </p:animMotion>
                                  </p:childTnLst>
                                </p:cTn>
                              </p:par>
                              <p:par>
                                <p:cTn id="48" presetID="0" presetClass="path" presetSubtype="0" accel="50000" decel="50000" fill="hold" grpId="0" nodeType="withEffect">
                                  <p:stCondLst>
                                    <p:cond delay="0"/>
                                  </p:stCondLst>
                                  <p:childTnLst>
                                    <p:animMotion origin="layout" path="M -8.33333E-7 3.00023E-6 L 0.39948 -0.22739 " pathEditMode="relative" rAng="0" ptsTypes="AA">
                                      <p:cBhvr>
                                        <p:cTn id="49" dur="500" fill="hold"/>
                                        <p:tgtEl>
                                          <p:spTgt spid="15"/>
                                        </p:tgtEl>
                                        <p:attrNameLst>
                                          <p:attrName>ppt_x</p:attrName>
                                          <p:attrName>ppt_y</p:attrName>
                                        </p:attrNameLst>
                                      </p:cBhvr>
                                      <p:rCtr x="200" y="-1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8" grpId="0"/>
      <p:bldP spid="11" grpId="0"/>
      <p:bldP spid="11" grpId="1"/>
      <p:bldP spid="15" grpId="0"/>
      <p:bldP spid="15" grpId="1"/>
      <p:bldP spid="16" grpId="0"/>
      <p:bldP spid="16" grpId="1"/>
      <p:bldP spid="17" grpId="0"/>
      <p:bldP spid="1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2"/>
          <p:cNvSpPr>
            <a:spLocks noGrp="1"/>
          </p:cNvSpPr>
          <p:nvPr>
            <p:ph type="sldNum" sz="quarter" idx="10"/>
          </p:nvPr>
        </p:nvSpPr>
        <p:spPr>
          <a:noFill/>
        </p:spPr>
        <p:txBody>
          <a:bodyPr/>
          <a:lstStyle/>
          <a:p>
            <a:fld id="{B915B354-FB0B-4281-AE21-A8F5F253C44D}" type="slidenum">
              <a:rPr lang="fr-FR" smtClean="0"/>
              <a:pPr/>
              <a:t>14</a:t>
            </a:fld>
            <a:endParaRPr lang="fr-FR" smtClean="0"/>
          </a:p>
        </p:txBody>
      </p:sp>
      <p:sp>
        <p:nvSpPr>
          <p:cNvPr id="30722" name="Title 4"/>
          <p:cNvSpPr>
            <a:spLocks noGrp="1"/>
          </p:cNvSpPr>
          <p:nvPr>
            <p:ph type="title"/>
          </p:nvPr>
        </p:nvSpPr>
        <p:spPr/>
        <p:txBody>
          <a:bodyPr/>
          <a:lstStyle/>
          <a:p>
            <a:pPr eaLnBrk="1" hangingPunct="1"/>
            <a:r>
              <a:rPr lang="fr-FR" smtClean="0"/>
              <a:t>La plateforme d’Enterprise Marketing Management d’IBM</a:t>
            </a:r>
            <a:r>
              <a:rPr lang="fr-FR" smtClean="0">
                <a:solidFill>
                  <a:schemeClr val="accent1"/>
                </a:solidFill>
              </a:rPr>
              <a:t/>
            </a:r>
            <a:br>
              <a:rPr lang="fr-FR" smtClean="0">
                <a:solidFill>
                  <a:schemeClr val="accent1"/>
                </a:solidFill>
              </a:rPr>
            </a:br>
            <a:endParaRPr lang="fr-FR" smtClean="0">
              <a:solidFill>
                <a:schemeClr val="accent1"/>
              </a:solidFill>
            </a:endParaRPr>
          </a:p>
        </p:txBody>
      </p:sp>
      <p:sp>
        <p:nvSpPr>
          <p:cNvPr id="30723" name="Rectangle 25"/>
          <p:cNvSpPr>
            <a:spLocks noChangeArrowheads="1"/>
          </p:cNvSpPr>
          <p:nvPr/>
        </p:nvSpPr>
        <p:spPr bwMode="auto">
          <a:xfrm>
            <a:off x="304800" y="1082675"/>
            <a:ext cx="8534400" cy="590550"/>
          </a:xfrm>
          <a:prstGeom prst="rect">
            <a:avLst/>
          </a:prstGeom>
          <a:noFill/>
          <a:ln w="9525">
            <a:noFill/>
            <a:miter lim="800000"/>
            <a:headEnd/>
            <a:tailEnd/>
          </a:ln>
        </p:spPr>
        <p:txBody>
          <a:bodyPr>
            <a:spAutoFit/>
          </a:bodyPr>
          <a:lstStyle/>
          <a:p>
            <a:pPr algn="ctr">
              <a:lnSpc>
                <a:spcPct val="90000"/>
              </a:lnSpc>
            </a:pPr>
            <a:r>
              <a:rPr lang="fr-FR" sz="1800" b="1">
                <a:solidFill>
                  <a:schemeClr val="tx2"/>
                </a:solidFill>
              </a:rPr>
              <a:t>Une suite unique intégrant</a:t>
            </a:r>
            <a:br>
              <a:rPr lang="fr-FR" sz="1800" b="1">
                <a:solidFill>
                  <a:schemeClr val="tx2"/>
                </a:solidFill>
              </a:rPr>
            </a:br>
            <a:r>
              <a:rPr lang="fr-FR" sz="1800" b="1">
                <a:solidFill>
                  <a:schemeClr val="tx2"/>
                </a:solidFill>
              </a:rPr>
              <a:t>les 5 processus marketing clés – sur l’ensemble des canaux</a:t>
            </a:r>
          </a:p>
        </p:txBody>
      </p:sp>
      <p:sp>
        <p:nvSpPr>
          <p:cNvPr id="30724" name="Rectangle 10"/>
          <p:cNvSpPr>
            <a:spLocks noChangeArrowheads="1"/>
          </p:cNvSpPr>
          <p:nvPr/>
        </p:nvSpPr>
        <p:spPr bwMode="auto">
          <a:xfrm>
            <a:off x="1316038" y="5649913"/>
            <a:ext cx="6534150" cy="381000"/>
          </a:xfrm>
          <a:prstGeom prst="rect">
            <a:avLst/>
          </a:prstGeom>
          <a:solidFill>
            <a:schemeClr val="bg1"/>
          </a:solidFill>
          <a:ln w="9525" algn="ctr">
            <a:noFill/>
            <a:round/>
            <a:headEnd/>
            <a:tailEnd/>
          </a:ln>
        </p:spPr>
        <p:txBody>
          <a:bodyPr tIns="0" anchorCtr="1"/>
          <a:lstStyle/>
          <a:p>
            <a:pPr algn="ctr">
              <a:lnSpc>
                <a:spcPct val="90000"/>
              </a:lnSpc>
            </a:pPr>
            <a:r>
              <a:rPr lang="fr-FR" sz="2000" b="1">
                <a:solidFill>
                  <a:srgbClr val="003E69"/>
                </a:solidFill>
              </a:rPr>
              <a:t>Gérez</a:t>
            </a:r>
          </a:p>
          <a:p>
            <a:pPr algn="ctr">
              <a:lnSpc>
                <a:spcPct val="90000"/>
              </a:lnSpc>
            </a:pPr>
            <a:r>
              <a:rPr lang="fr-FR" sz="1600">
                <a:solidFill>
                  <a:schemeClr val="bg2"/>
                </a:solidFill>
              </a:rPr>
              <a:t>vos processus marketing et  </a:t>
            </a:r>
            <a:br>
              <a:rPr lang="fr-FR" sz="1600">
                <a:solidFill>
                  <a:schemeClr val="bg2"/>
                </a:solidFill>
              </a:rPr>
            </a:br>
            <a:r>
              <a:rPr lang="fr-FR" sz="1600">
                <a:solidFill>
                  <a:schemeClr val="bg2"/>
                </a:solidFill>
              </a:rPr>
              <a:t>mesurez vos résultats</a:t>
            </a:r>
          </a:p>
        </p:txBody>
      </p:sp>
      <p:sp>
        <p:nvSpPr>
          <p:cNvPr id="30725" name="Rectangle 11"/>
          <p:cNvSpPr>
            <a:spLocks noChangeArrowheads="1"/>
          </p:cNvSpPr>
          <p:nvPr/>
        </p:nvSpPr>
        <p:spPr bwMode="auto">
          <a:xfrm>
            <a:off x="6069013" y="2090738"/>
            <a:ext cx="2263775" cy="765175"/>
          </a:xfrm>
          <a:prstGeom prst="rect">
            <a:avLst/>
          </a:prstGeom>
          <a:solidFill>
            <a:schemeClr val="bg1"/>
          </a:solidFill>
          <a:ln w="9525" algn="ctr">
            <a:noFill/>
            <a:round/>
            <a:headEnd/>
            <a:tailEnd/>
          </a:ln>
        </p:spPr>
        <p:txBody>
          <a:bodyPr tIns="0">
            <a:spAutoFit/>
          </a:bodyPr>
          <a:lstStyle/>
          <a:p>
            <a:pPr>
              <a:lnSpc>
                <a:spcPct val="90000"/>
              </a:lnSpc>
            </a:pPr>
            <a:r>
              <a:rPr lang="fr-FR" sz="2000" b="1">
                <a:solidFill>
                  <a:srgbClr val="003E69"/>
                </a:solidFill>
              </a:rPr>
              <a:t>Décidez</a:t>
            </a:r>
          </a:p>
          <a:p>
            <a:pPr>
              <a:lnSpc>
                <a:spcPct val="90000"/>
              </a:lnSpc>
            </a:pPr>
            <a:r>
              <a:rPr lang="fr-FR" sz="1600">
                <a:solidFill>
                  <a:schemeClr val="bg2"/>
                </a:solidFill>
              </a:rPr>
              <a:t>de la meilleure action marketing</a:t>
            </a:r>
          </a:p>
        </p:txBody>
      </p:sp>
      <p:sp>
        <p:nvSpPr>
          <p:cNvPr id="30726" name="Rectangle 12"/>
          <p:cNvSpPr>
            <a:spLocks noChangeArrowheads="1"/>
          </p:cNvSpPr>
          <p:nvPr/>
        </p:nvSpPr>
        <p:spPr bwMode="auto">
          <a:xfrm>
            <a:off x="6553200" y="3871913"/>
            <a:ext cx="2362200" cy="987425"/>
          </a:xfrm>
          <a:prstGeom prst="rect">
            <a:avLst/>
          </a:prstGeom>
          <a:solidFill>
            <a:schemeClr val="bg1"/>
          </a:solidFill>
          <a:ln w="9525" algn="ctr">
            <a:noFill/>
            <a:round/>
            <a:headEnd/>
            <a:tailEnd/>
          </a:ln>
        </p:spPr>
        <p:txBody>
          <a:bodyPr tIns="0">
            <a:spAutoFit/>
          </a:bodyPr>
          <a:lstStyle/>
          <a:p>
            <a:pPr>
              <a:lnSpc>
                <a:spcPct val="90000"/>
              </a:lnSpc>
            </a:pPr>
            <a:r>
              <a:rPr lang="fr-FR" sz="2000" b="1">
                <a:solidFill>
                  <a:srgbClr val="003E69"/>
                </a:solidFill>
              </a:rPr>
              <a:t>Exécutez</a:t>
            </a:r>
          </a:p>
          <a:p>
            <a:pPr>
              <a:lnSpc>
                <a:spcPct val="90000"/>
              </a:lnSpc>
            </a:pPr>
            <a:r>
              <a:rPr lang="fr-FR" sz="1600">
                <a:solidFill>
                  <a:schemeClr val="bg2"/>
                </a:solidFill>
              </a:rPr>
              <a:t>Sur l’ensemble des canaux et capturez les réactions</a:t>
            </a:r>
          </a:p>
        </p:txBody>
      </p:sp>
      <p:sp>
        <p:nvSpPr>
          <p:cNvPr id="30727" name="Rectangle 13"/>
          <p:cNvSpPr>
            <a:spLocks noChangeArrowheads="1"/>
          </p:cNvSpPr>
          <p:nvPr/>
        </p:nvSpPr>
        <p:spPr bwMode="auto">
          <a:xfrm>
            <a:off x="0" y="3871913"/>
            <a:ext cx="2551113" cy="987425"/>
          </a:xfrm>
          <a:prstGeom prst="rect">
            <a:avLst/>
          </a:prstGeom>
          <a:solidFill>
            <a:schemeClr val="bg1"/>
          </a:solidFill>
          <a:ln w="9525" algn="ctr">
            <a:noFill/>
            <a:round/>
            <a:headEnd/>
            <a:tailEnd/>
          </a:ln>
        </p:spPr>
        <p:txBody>
          <a:bodyPr tIns="0">
            <a:spAutoFit/>
          </a:bodyPr>
          <a:lstStyle/>
          <a:p>
            <a:pPr algn="r">
              <a:lnSpc>
                <a:spcPct val="90000"/>
              </a:lnSpc>
            </a:pPr>
            <a:r>
              <a:rPr lang="fr-FR" sz="2000" b="1">
                <a:solidFill>
                  <a:srgbClr val="003E69"/>
                </a:solidFill>
              </a:rPr>
              <a:t>Collectez</a:t>
            </a:r>
          </a:p>
          <a:p>
            <a:pPr algn="r">
              <a:lnSpc>
                <a:spcPct val="90000"/>
              </a:lnSpc>
            </a:pPr>
            <a:r>
              <a:rPr lang="fr-FR" sz="1600">
                <a:solidFill>
                  <a:schemeClr val="bg2"/>
                </a:solidFill>
              </a:rPr>
              <a:t>les données online et offline de vos clients</a:t>
            </a:r>
          </a:p>
          <a:p>
            <a:pPr algn="r">
              <a:lnSpc>
                <a:spcPct val="90000"/>
              </a:lnSpc>
            </a:pPr>
            <a:r>
              <a:rPr lang="fr-FR" sz="1600">
                <a:solidFill>
                  <a:schemeClr val="bg2"/>
                </a:solidFill>
              </a:rPr>
              <a:t>et prospects</a:t>
            </a:r>
          </a:p>
        </p:txBody>
      </p:sp>
      <p:sp>
        <p:nvSpPr>
          <p:cNvPr id="30728" name="Rectangle 14"/>
          <p:cNvSpPr>
            <a:spLocks noChangeArrowheads="1"/>
          </p:cNvSpPr>
          <p:nvPr/>
        </p:nvSpPr>
        <p:spPr bwMode="auto">
          <a:xfrm>
            <a:off x="582613" y="2076450"/>
            <a:ext cx="2438400" cy="987425"/>
          </a:xfrm>
          <a:prstGeom prst="rect">
            <a:avLst/>
          </a:prstGeom>
          <a:solidFill>
            <a:schemeClr val="bg1"/>
          </a:solidFill>
          <a:ln w="9525" algn="ctr">
            <a:noFill/>
            <a:round/>
            <a:headEnd/>
            <a:tailEnd/>
          </a:ln>
        </p:spPr>
        <p:txBody>
          <a:bodyPr tIns="0">
            <a:spAutoFit/>
          </a:bodyPr>
          <a:lstStyle/>
          <a:p>
            <a:pPr algn="r">
              <a:lnSpc>
                <a:spcPct val="90000"/>
              </a:lnSpc>
            </a:pPr>
            <a:r>
              <a:rPr lang="fr-FR" sz="2000" b="1">
                <a:solidFill>
                  <a:srgbClr val="003E69"/>
                </a:solidFill>
              </a:rPr>
              <a:t>Analysez</a:t>
            </a:r>
          </a:p>
          <a:p>
            <a:pPr algn="r">
              <a:lnSpc>
                <a:spcPct val="90000"/>
              </a:lnSpc>
            </a:pPr>
            <a:r>
              <a:rPr lang="fr-FR" sz="1600">
                <a:solidFill>
                  <a:schemeClr val="bg2"/>
                </a:solidFill>
              </a:rPr>
              <a:t>les comportements </a:t>
            </a:r>
          </a:p>
          <a:p>
            <a:pPr algn="r">
              <a:lnSpc>
                <a:spcPct val="90000"/>
              </a:lnSpc>
            </a:pPr>
            <a:r>
              <a:rPr lang="fr-FR" sz="1600">
                <a:solidFill>
                  <a:schemeClr val="bg2"/>
                </a:solidFill>
              </a:rPr>
              <a:t>pour identifier</a:t>
            </a:r>
          </a:p>
          <a:p>
            <a:pPr algn="r">
              <a:lnSpc>
                <a:spcPct val="90000"/>
              </a:lnSpc>
            </a:pPr>
            <a:r>
              <a:rPr lang="fr-FR" sz="1600">
                <a:solidFill>
                  <a:schemeClr val="bg2"/>
                </a:solidFill>
              </a:rPr>
              <a:t>des opportunités</a:t>
            </a:r>
          </a:p>
        </p:txBody>
      </p:sp>
      <p:grpSp>
        <p:nvGrpSpPr>
          <p:cNvPr id="30729" name="Group 15"/>
          <p:cNvGrpSpPr>
            <a:grpSpLocks/>
          </p:cNvGrpSpPr>
          <p:nvPr/>
        </p:nvGrpSpPr>
        <p:grpSpPr bwMode="auto">
          <a:xfrm>
            <a:off x="2633663" y="1976438"/>
            <a:ext cx="3835400" cy="3594100"/>
            <a:chOff x="2633577" y="2286000"/>
            <a:chExt cx="3835653" cy="3593592"/>
          </a:xfrm>
        </p:grpSpPr>
        <p:grpSp>
          <p:nvGrpSpPr>
            <p:cNvPr id="30730" name="Group 14"/>
            <p:cNvGrpSpPr>
              <a:grpSpLocks/>
            </p:cNvGrpSpPr>
            <p:nvPr/>
          </p:nvGrpSpPr>
          <p:grpSpPr bwMode="auto">
            <a:xfrm>
              <a:off x="2970628" y="2417298"/>
              <a:ext cx="3165231" cy="3165231"/>
              <a:chOff x="5257800" y="2590800"/>
              <a:chExt cx="3429000" cy="3429000"/>
            </a:xfrm>
          </p:grpSpPr>
          <p:sp>
            <p:nvSpPr>
              <p:cNvPr id="30736" name="Oval 29"/>
              <p:cNvSpPr>
                <a:spLocks noChangeArrowheads="1"/>
              </p:cNvSpPr>
              <p:nvPr/>
            </p:nvSpPr>
            <p:spPr bwMode="auto">
              <a:xfrm>
                <a:off x="5257800" y="2590800"/>
                <a:ext cx="3429000" cy="3429000"/>
              </a:xfrm>
              <a:prstGeom prst="ellipse">
                <a:avLst/>
              </a:prstGeom>
              <a:solidFill>
                <a:srgbClr val="96D4F6"/>
              </a:solidFill>
              <a:ln w="9525" algn="ctr">
                <a:noFill/>
                <a:round/>
                <a:headEnd/>
                <a:tailEnd/>
              </a:ln>
            </p:spPr>
            <p:txBody>
              <a:bodyPr/>
              <a:lstStyle/>
              <a:p>
                <a:pPr>
                  <a:lnSpc>
                    <a:spcPct val="90000"/>
                  </a:lnSpc>
                </a:pPr>
                <a:endParaRPr lang="fr-FR"/>
              </a:p>
            </p:txBody>
          </p:sp>
          <p:sp>
            <p:nvSpPr>
              <p:cNvPr id="30737" name="Oval 30"/>
              <p:cNvSpPr>
                <a:spLocks noChangeAspect="1"/>
              </p:cNvSpPr>
              <p:nvPr/>
            </p:nvSpPr>
            <p:spPr bwMode="auto">
              <a:xfrm>
                <a:off x="5692140" y="3025140"/>
                <a:ext cx="2560320" cy="2560320"/>
              </a:xfrm>
              <a:prstGeom prst="ellipse">
                <a:avLst/>
              </a:prstGeom>
              <a:solidFill>
                <a:srgbClr val="00ABDA"/>
              </a:solidFill>
              <a:ln w="9525" algn="ctr">
                <a:noFill/>
                <a:round/>
                <a:headEnd/>
                <a:tailEnd/>
              </a:ln>
            </p:spPr>
            <p:txBody>
              <a:bodyPr/>
              <a:lstStyle/>
              <a:p>
                <a:pPr>
                  <a:lnSpc>
                    <a:spcPct val="90000"/>
                  </a:lnSpc>
                </a:pPr>
                <a:endParaRPr lang="fr-FR"/>
              </a:p>
            </p:txBody>
          </p:sp>
          <p:pic>
            <p:nvPicPr>
              <p:cNvPr id="30738" name="Picture 31" descr="White circles.png"/>
              <p:cNvPicPr>
                <a:picLocks noChangeAspect="1"/>
              </p:cNvPicPr>
              <p:nvPr/>
            </p:nvPicPr>
            <p:blipFill>
              <a:blip r:embed="rId3"/>
              <a:srcRect/>
              <a:stretch>
                <a:fillRect/>
              </a:stretch>
            </p:blipFill>
            <p:spPr bwMode="auto">
              <a:xfrm>
                <a:off x="5466080" y="2799080"/>
                <a:ext cx="3017520" cy="3017520"/>
              </a:xfrm>
              <a:prstGeom prst="rect">
                <a:avLst/>
              </a:prstGeom>
              <a:noFill/>
              <a:ln w="9525">
                <a:noFill/>
                <a:miter lim="800000"/>
                <a:headEnd/>
                <a:tailEnd/>
              </a:ln>
            </p:spPr>
          </p:pic>
          <p:pic>
            <p:nvPicPr>
              <p:cNvPr id="30739" name="Picture 32" descr="Person.png"/>
              <p:cNvPicPr>
                <a:picLocks noChangeAspect="1"/>
              </p:cNvPicPr>
              <p:nvPr/>
            </p:nvPicPr>
            <p:blipFill>
              <a:blip r:embed="rId4"/>
              <a:srcRect/>
              <a:stretch>
                <a:fillRect/>
              </a:stretch>
            </p:blipFill>
            <p:spPr bwMode="auto">
              <a:xfrm>
                <a:off x="6304280" y="3352800"/>
                <a:ext cx="1365032" cy="1857529"/>
              </a:xfrm>
              <a:prstGeom prst="rect">
                <a:avLst/>
              </a:prstGeom>
              <a:noFill/>
              <a:ln w="9525">
                <a:noFill/>
                <a:miter lim="800000"/>
                <a:headEnd/>
                <a:tailEnd/>
              </a:ln>
            </p:spPr>
          </p:pic>
        </p:grpSp>
        <p:pic>
          <p:nvPicPr>
            <p:cNvPr id="30731" name="Picture 23" descr="Collect.png"/>
            <p:cNvPicPr>
              <a:picLocks noChangeAspect="1"/>
            </p:cNvPicPr>
            <p:nvPr/>
          </p:nvPicPr>
          <p:blipFill>
            <a:blip r:embed="rId5"/>
            <a:srcRect/>
            <a:stretch>
              <a:fillRect/>
            </a:stretch>
          </p:blipFill>
          <p:spPr bwMode="auto">
            <a:xfrm>
              <a:off x="2633577" y="4038600"/>
              <a:ext cx="982830" cy="850392"/>
            </a:xfrm>
            <a:prstGeom prst="rect">
              <a:avLst/>
            </a:prstGeom>
            <a:noFill/>
            <a:ln w="9525">
              <a:noFill/>
              <a:miter lim="800000"/>
              <a:headEnd/>
              <a:tailEnd/>
            </a:ln>
          </p:spPr>
        </p:pic>
        <p:pic>
          <p:nvPicPr>
            <p:cNvPr id="30732" name="Picture 24" descr="Deliver.png"/>
            <p:cNvPicPr>
              <a:picLocks noChangeAspect="1"/>
            </p:cNvPicPr>
            <p:nvPr/>
          </p:nvPicPr>
          <p:blipFill>
            <a:blip r:embed="rId6"/>
            <a:srcRect/>
            <a:stretch>
              <a:fillRect/>
            </a:stretch>
          </p:blipFill>
          <p:spPr bwMode="auto">
            <a:xfrm>
              <a:off x="5486400" y="4038600"/>
              <a:ext cx="982830" cy="850392"/>
            </a:xfrm>
            <a:prstGeom prst="rect">
              <a:avLst/>
            </a:prstGeom>
            <a:noFill/>
            <a:ln w="9525">
              <a:noFill/>
              <a:miter lim="800000"/>
              <a:headEnd/>
              <a:tailEnd/>
            </a:ln>
          </p:spPr>
        </p:pic>
        <p:pic>
          <p:nvPicPr>
            <p:cNvPr id="30733" name="Picture 7" descr="Manage.png"/>
            <p:cNvPicPr>
              <a:picLocks noChangeAspect="1"/>
            </p:cNvPicPr>
            <p:nvPr/>
          </p:nvPicPr>
          <p:blipFill>
            <a:blip r:embed="rId7"/>
            <a:srcRect/>
            <a:stretch>
              <a:fillRect/>
            </a:stretch>
          </p:blipFill>
          <p:spPr bwMode="auto">
            <a:xfrm>
              <a:off x="4066865" y="5029200"/>
              <a:ext cx="982830" cy="850392"/>
            </a:xfrm>
            <a:prstGeom prst="rect">
              <a:avLst/>
            </a:prstGeom>
            <a:noFill/>
            <a:ln w="9525">
              <a:noFill/>
              <a:miter lim="800000"/>
              <a:headEnd/>
              <a:tailEnd/>
            </a:ln>
          </p:spPr>
        </p:pic>
        <p:pic>
          <p:nvPicPr>
            <p:cNvPr id="30734" name="Picture 27" descr="Analyze.png"/>
            <p:cNvPicPr>
              <a:picLocks noChangeAspect="1"/>
            </p:cNvPicPr>
            <p:nvPr/>
          </p:nvPicPr>
          <p:blipFill>
            <a:blip r:embed="rId8"/>
            <a:srcRect/>
            <a:stretch>
              <a:fillRect/>
            </a:stretch>
          </p:blipFill>
          <p:spPr bwMode="auto">
            <a:xfrm>
              <a:off x="3146482" y="2286000"/>
              <a:ext cx="982830" cy="850392"/>
            </a:xfrm>
            <a:prstGeom prst="rect">
              <a:avLst/>
            </a:prstGeom>
            <a:noFill/>
            <a:ln w="9525">
              <a:noFill/>
              <a:miter lim="800000"/>
              <a:headEnd/>
              <a:tailEnd/>
            </a:ln>
          </p:spPr>
        </p:pic>
        <p:pic>
          <p:nvPicPr>
            <p:cNvPr id="30735" name="Picture 28" descr="Decide.png"/>
            <p:cNvPicPr>
              <a:picLocks noChangeAspect="1"/>
            </p:cNvPicPr>
            <p:nvPr/>
          </p:nvPicPr>
          <p:blipFill>
            <a:blip r:embed="rId9"/>
            <a:srcRect/>
            <a:stretch>
              <a:fillRect/>
            </a:stretch>
          </p:blipFill>
          <p:spPr bwMode="auto">
            <a:xfrm>
              <a:off x="5003547" y="2286000"/>
              <a:ext cx="982830" cy="850392"/>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4"/>
          <p:cNvSpPr>
            <a:spLocks noChangeArrowheads="1"/>
          </p:cNvSpPr>
          <p:nvPr/>
        </p:nvSpPr>
        <p:spPr bwMode="auto">
          <a:xfrm>
            <a:off x="1308100" y="5651500"/>
            <a:ext cx="6534150" cy="381000"/>
          </a:xfrm>
          <a:prstGeom prst="rect">
            <a:avLst/>
          </a:prstGeom>
          <a:noFill/>
          <a:ln w="9525" algn="ctr">
            <a:noFill/>
            <a:round/>
            <a:headEnd/>
            <a:tailEnd/>
          </a:ln>
        </p:spPr>
        <p:txBody>
          <a:bodyPr tIns="0" anchorCtr="1"/>
          <a:lstStyle/>
          <a:p>
            <a:pPr algn="ctr">
              <a:lnSpc>
                <a:spcPct val="90000"/>
              </a:lnSpc>
            </a:pPr>
            <a:r>
              <a:rPr lang="fr-FR" sz="2000" b="1">
                <a:solidFill>
                  <a:srgbClr val="FEFEFF"/>
                </a:solidFill>
              </a:rPr>
              <a:t>Manage</a:t>
            </a:r>
            <a:endParaRPr lang="fr-FR" sz="1500">
              <a:solidFill>
                <a:srgbClr val="FEFEFF"/>
              </a:solidFill>
            </a:endParaRPr>
          </a:p>
        </p:txBody>
      </p:sp>
      <p:sp>
        <p:nvSpPr>
          <p:cNvPr id="32770" name="Rectangle 53"/>
          <p:cNvSpPr>
            <a:spLocks noChangeArrowheads="1"/>
          </p:cNvSpPr>
          <p:nvPr/>
        </p:nvSpPr>
        <p:spPr bwMode="auto">
          <a:xfrm>
            <a:off x="6554788" y="3883025"/>
            <a:ext cx="2362200" cy="322263"/>
          </a:xfrm>
          <a:prstGeom prst="rect">
            <a:avLst/>
          </a:prstGeom>
          <a:noFill/>
          <a:ln w="9525" algn="ctr">
            <a:noFill/>
            <a:round/>
            <a:headEnd/>
            <a:tailEnd/>
          </a:ln>
        </p:spPr>
        <p:txBody>
          <a:bodyPr tIns="0">
            <a:spAutoFit/>
          </a:bodyPr>
          <a:lstStyle/>
          <a:p>
            <a:pPr>
              <a:lnSpc>
                <a:spcPct val="90000"/>
              </a:lnSpc>
            </a:pPr>
            <a:r>
              <a:rPr lang="fr-FR" sz="2000" b="1">
                <a:solidFill>
                  <a:srgbClr val="FEFEFF"/>
                </a:solidFill>
              </a:rPr>
              <a:t>Deliver</a:t>
            </a:r>
          </a:p>
        </p:txBody>
      </p:sp>
      <p:sp>
        <p:nvSpPr>
          <p:cNvPr id="32771" name="Title 1"/>
          <p:cNvSpPr>
            <a:spLocks noGrp="1"/>
          </p:cNvSpPr>
          <p:nvPr>
            <p:ph type="title"/>
          </p:nvPr>
        </p:nvSpPr>
        <p:spPr>
          <a:xfrm>
            <a:off x="182563" y="593725"/>
            <a:ext cx="8961437" cy="639763"/>
          </a:xfrm>
        </p:spPr>
        <p:txBody>
          <a:bodyPr/>
          <a:lstStyle/>
          <a:p>
            <a:pPr eaLnBrk="1" hangingPunct="1"/>
            <a:r>
              <a:rPr lang="fr-FR" smtClean="0"/>
              <a:t>La plateforme d’Enterprise Marketing Management d’IBM</a:t>
            </a:r>
          </a:p>
        </p:txBody>
      </p:sp>
      <p:sp>
        <p:nvSpPr>
          <p:cNvPr id="32772" name="Slide Number Placeholder 2"/>
          <p:cNvSpPr>
            <a:spLocks noGrp="1"/>
          </p:cNvSpPr>
          <p:nvPr>
            <p:ph type="sldNum" sz="quarter" idx="10"/>
          </p:nvPr>
        </p:nvSpPr>
        <p:spPr>
          <a:noFill/>
        </p:spPr>
        <p:txBody>
          <a:bodyPr/>
          <a:lstStyle/>
          <a:p>
            <a:fld id="{0A23F8EB-7B46-4E68-A49F-03A136A8BA0F}" type="slidenum">
              <a:rPr lang="fr-FR" smtClean="0"/>
              <a:pPr/>
              <a:t>15</a:t>
            </a:fld>
            <a:endParaRPr lang="fr-FR" smtClean="0"/>
          </a:p>
        </p:txBody>
      </p:sp>
      <p:grpSp>
        <p:nvGrpSpPr>
          <p:cNvPr id="4" name="Group 55"/>
          <p:cNvGrpSpPr>
            <a:grpSpLocks/>
          </p:cNvGrpSpPr>
          <p:nvPr/>
        </p:nvGrpSpPr>
        <p:grpSpPr bwMode="auto">
          <a:xfrm>
            <a:off x="0" y="1155700"/>
            <a:ext cx="9185275" cy="5313363"/>
            <a:chOff x="0" y="1155858"/>
            <a:chExt cx="9184944" cy="5313180"/>
          </a:xfrm>
        </p:grpSpPr>
        <p:sp>
          <p:nvSpPr>
            <p:cNvPr id="32779" name="Rectangle 32"/>
            <p:cNvSpPr>
              <a:spLocks noChangeArrowheads="1"/>
            </p:cNvSpPr>
            <p:nvPr/>
          </p:nvSpPr>
          <p:spPr bwMode="auto">
            <a:xfrm>
              <a:off x="307133" y="1155858"/>
              <a:ext cx="8534400" cy="590931"/>
            </a:xfrm>
            <a:prstGeom prst="rect">
              <a:avLst/>
            </a:prstGeom>
            <a:noFill/>
            <a:ln w="9525">
              <a:noFill/>
              <a:miter lim="800000"/>
              <a:headEnd/>
              <a:tailEnd/>
            </a:ln>
          </p:spPr>
          <p:txBody>
            <a:bodyPr>
              <a:spAutoFit/>
            </a:bodyPr>
            <a:lstStyle/>
            <a:p>
              <a:pPr algn="ctr">
                <a:lnSpc>
                  <a:spcPct val="90000"/>
                </a:lnSpc>
              </a:pPr>
              <a:r>
                <a:rPr lang="fr-FR" sz="1800" b="1">
                  <a:solidFill>
                    <a:srgbClr val="C00000"/>
                  </a:solidFill>
                </a:rPr>
                <a:t>Engagez chaque client et prospect dans </a:t>
              </a:r>
              <a:br>
                <a:rPr lang="fr-FR" sz="1800" b="1">
                  <a:solidFill>
                    <a:srgbClr val="C00000"/>
                  </a:solidFill>
                </a:rPr>
              </a:br>
              <a:r>
                <a:rPr lang="fr-FR" sz="1800" b="1">
                  <a:solidFill>
                    <a:srgbClr val="C00000"/>
                  </a:solidFill>
                </a:rPr>
                <a:t>un dialogue interactif personnalisé et cross canal</a:t>
              </a:r>
            </a:p>
          </p:txBody>
        </p:sp>
        <p:sp>
          <p:nvSpPr>
            <p:cNvPr id="32780" name="Rectangle 33"/>
            <p:cNvSpPr>
              <a:spLocks noChangeArrowheads="1"/>
            </p:cNvSpPr>
            <p:nvPr/>
          </p:nvSpPr>
          <p:spPr bwMode="auto">
            <a:xfrm>
              <a:off x="1356662" y="5713807"/>
              <a:ext cx="6534346" cy="755231"/>
            </a:xfrm>
            <a:prstGeom prst="rect">
              <a:avLst/>
            </a:prstGeom>
            <a:noFill/>
            <a:ln w="9525" algn="ctr">
              <a:noFill/>
              <a:round/>
              <a:headEnd/>
              <a:tailEnd/>
            </a:ln>
          </p:spPr>
          <p:txBody>
            <a:bodyPr tIns="0" anchorCtr="1"/>
            <a:lstStyle/>
            <a:p>
              <a:pPr algn="ctr">
                <a:lnSpc>
                  <a:spcPct val="90000"/>
                </a:lnSpc>
              </a:pPr>
              <a:endParaRPr lang="fr-FR" sz="1500">
                <a:solidFill>
                  <a:srgbClr val="C00000"/>
                </a:solidFill>
              </a:endParaRPr>
            </a:p>
            <a:p>
              <a:pPr algn="ctr">
                <a:lnSpc>
                  <a:spcPct val="90000"/>
                </a:lnSpc>
              </a:pPr>
              <a:r>
                <a:rPr lang="fr-FR" sz="1500">
                  <a:solidFill>
                    <a:srgbClr val="C00000"/>
                  </a:solidFill>
                </a:rPr>
                <a:t>Définition, planification, coordination</a:t>
              </a:r>
            </a:p>
            <a:p>
              <a:pPr algn="ctr">
                <a:lnSpc>
                  <a:spcPct val="90000"/>
                </a:lnSpc>
              </a:pPr>
              <a:r>
                <a:rPr lang="fr-FR" sz="1500">
                  <a:solidFill>
                    <a:srgbClr val="C00000"/>
                  </a:solidFill>
                </a:rPr>
                <a:t>et mesure du plan et des opérations marketing</a:t>
              </a:r>
            </a:p>
          </p:txBody>
        </p:sp>
        <p:sp>
          <p:nvSpPr>
            <p:cNvPr id="32781" name="Rectangle 34"/>
            <p:cNvSpPr>
              <a:spLocks noChangeArrowheads="1"/>
            </p:cNvSpPr>
            <p:nvPr/>
          </p:nvSpPr>
          <p:spPr bwMode="auto">
            <a:xfrm>
              <a:off x="6083026" y="2066247"/>
              <a:ext cx="3101918" cy="1349087"/>
            </a:xfrm>
            <a:prstGeom prst="rect">
              <a:avLst/>
            </a:prstGeom>
            <a:noFill/>
            <a:ln w="9525" algn="ctr">
              <a:noFill/>
              <a:round/>
              <a:headEnd/>
              <a:tailEnd/>
            </a:ln>
          </p:spPr>
          <p:txBody>
            <a:bodyPr tIns="0">
              <a:spAutoFit/>
            </a:bodyPr>
            <a:lstStyle/>
            <a:p>
              <a:pPr>
                <a:lnSpc>
                  <a:spcPct val="90000"/>
                </a:lnSpc>
              </a:pPr>
              <a:r>
                <a:rPr lang="fr-FR" sz="2000" b="1">
                  <a:solidFill>
                    <a:srgbClr val="FEFEFF"/>
                  </a:solidFill>
                </a:rPr>
                <a:t>Decide</a:t>
              </a:r>
            </a:p>
            <a:p>
              <a:pPr>
                <a:lnSpc>
                  <a:spcPts val="1400"/>
                </a:lnSpc>
                <a:spcBef>
                  <a:spcPts val="600"/>
                </a:spcBef>
              </a:pPr>
              <a:r>
                <a:rPr lang="fr-FR" sz="1500">
                  <a:solidFill>
                    <a:srgbClr val="C00000"/>
                  </a:solidFill>
                </a:rPr>
                <a:t>Gestion de campagne cross-canal</a:t>
              </a:r>
            </a:p>
            <a:p>
              <a:pPr>
                <a:lnSpc>
                  <a:spcPts val="1400"/>
                </a:lnSpc>
                <a:spcBef>
                  <a:spcPts val="600"/>
                </a:spcBef>
              </a:pPr>
              <a:r>
                <a:rPr lang="fr-FR" sz="1500">
                  <a:solidFill>
                    <a:srgbClr val="C00000"/>
                  </a:solidFill>
                </a:rPr>
                <a:t>Interactions temps réel</a:t>
              </a:r>
            </a:p>
            <a:p>
              <a:pPr>
                <a:lnSpc>
                  <a:spcPts val="1400"/>
                </a:lnSpc>
                <a:spcBef>
                  <a:spcPts val="600"/>
                </a:spcBef>
              </a:pPr>
              <a:r>
                <a:rPr lang="fr-FR" sz="1500">
                  <a:solidFill>
                    <a:srgbClr val="C00000"/>
                  </a:solidFill>
                </a:rPr>
                <a:t>Optimisation des contacts</a:t>
              </a:r>
            </a:p>
            <a:p>
              <a:pPr>
                <a:lnSpc>
                  <a:spcPts val="1400"/>
                </a:lnSpc>
                <a:spcBef>
                  <a:spcPts val="600"/>
                </a:spcBef>
              </a:pPr>
              <a:r>
                <a:rPr lang="fr-FR" sz="1500">
                  <a:solidFill>
                    <a:srgbClr val="C00000"/>
                  </a:solidFill>
                </a:rPr>
                <a:t>Marketing distribué</a:t>
              </a:r>
            </a:p>
          </p:txBody>
        </p:sp>
        <p:sp>
          <p:nvSpPr>
            <p:cNvPr id="32782" name="Rectangle 35"/>
            <p:cNvSpPr>
              <a:spLocks noChangeArrowheads="1"/>
            </p:cNvSpPr>
            <p:nvPr/>
          </p:nvSpPr>
          <p:spPr bwMode="auto">
            <a:xfrm>
              <a:off x="6553200" y="3866632"/>
              <a:ext cx="2362200" cy="1092607"/>
            </a:xfrm>
            <a:prstGeom prst="rect">
              <a:avLst/>
            </a:prstGeom>
            <a:noFill/>
            <a:ln w="9525" algn="ctr">
              <a:noFill/>
              <a:round/>
              <a:headEnd/>
              <a:tailEnd/>
            </a:ln>
          </p:spPr>
          <p:txBody>
            <a:bodyPr tIns="0">
              <a:spAutoFit/>
            </a:bodyPr>
            <a:lstStyle/>
            <a:p>
              <a:pPr>
                <a:lnSpc>
                  <a:spcPct val="90000"/>
                </a:lnSpc>
              </a:pPr>
              <a:endParaRPr lang="fr-FR" sz="2000" b="1">
                <a:solidFill>
                  <a:srgbClr val="003E69"/>
                </a:solidFill>
              </a:endParaRPr>
            </a:p>
            <a:p>
              <a:pPr>
                <a:lnSpc>
                  <a:spcPts val="1400"/>
                </a:lnSpc>
                <a:spcBef>
                  <a:spcPts val="600"/>
                </a:spcBef>
              </a:pPr>
              <a:r>
                <a:rPr lang="fr-FR" sz="1500">
                  <a:solidFill>
                    <a:srgbClr val="C00000"/>
                  </a:solidFill>
                </a:rPr>
                <a:t>Gestion du canal email</a:t>
              </a:r>
            </a:p>
            <a:p>
              <a:pPr>
                <a:lnSpc>
                  <a:spcPts val="1400"/>
                </a:lnSpc>
                <a:spcBef>
                  <a:spcPts val="600"/>
                </a:spcBef>
              </a:pPr>
              <a:r>
                <a:rPr lang="fr-FR" sz="1500">
                  <a:solidFill>
                    <a:srgbClr val="C00000"/>
                  </a:solidFill>
                </a:rPr>
                <a:t>Intégration aux canaux</a:t>
              </a:r>
            </a:p>
            <a:p>
              <a:pPr>
                <a:lnSpc>
                  <a:spcPts val="1400"/>
                </a:lnSpc>
                <a:spcBef>
                  <a:spcPts val="600"/>
                </a:spcBef>
              </a:pPr>
              <a:r>
                <a:rPr lang="fr-FR" sz="1500">
                  <a:solidFill>
                    <a:srgbClr val="C00000"/>
                  </a:solidFill>
                </a:rPr>
                <a:t>Gestion des leads</a:t>
              </a:r>
            </a:p>
          </p:txBody>
        </p:sp>
        <p:sp>
          <p:nvSpPr>
            <p:cNvPr id="32783" name="Rectangle 36"/>
            <p:cNvSpPr>
              <a:spLocks noChangeArrowheads="1"/>
            </p:cNvSpPr>
            <p:nvPr/>
          </p:nvSpPr>
          <p:spPr bwMode="auto">
            <a:xfrm>
              <a:off x="0" y="3976752"/>
              <a:ext cx="2550334" cy="1174681"/>
            </a:xfrm>
            <a:prstGeom prst="rect">
              <a:avLst/>
            </a:prstGeom>
            <a:noFill/>
            <a:ln w="9525" algn="ctr">
              <a:noFill/>
              <a:round/>
              <a:headEnd/>
              <a:tailEnd/>
            </a:ln>
          </p:spPr>
          <p:txBody>
            <a:bodyPr tIns="0">
              <a:spAutoFit/>
            </a:bodyPr>
            <a:lstStyle/>
            <a:p>
              <a:pPr algn="r">
                <a:lnSpc>
                  <a:spcPts val="1400"/>
                </a:lnSpc>
                <a:spcBef>
                  <a:spcPts val="600"/>
                </a:spcBef>
              </a:pPr>
              <a:endParaRPr lang="fr-FR" sz="1500">
                <a:solidFill>
                  <a:srgbClr val="C00000"/>
                </a:solidFill>
              </a:endParaRPr>
            </a:p>
            <a:p>
              <a:pPr algn="r">
                <a:lnSpc>
                  <a:spcPts val="1400"/>
                </a:lnSpc>
                <a:spcBef>
                  <a:spcPts val="600"/>
                </a:spcBef>
              </a:pPr>
              <a:r>
                <a:rPr lang="fr-FR" sz="1500">
                  <a:solidFill>
                    <a:srgbClr val="C00000"/>
                  </a:solidFill>
                </a:rPr>
                <a:t>Historisation des interactions cross-canal</a:t>
              </a:r>
            </a:p>
            <a:p>
              <a:pPr algn="r">
                <a:lnSpc>
                  <a:spcPts val="1400"/>
                </a:lnSpc>
                <a:spcBef>
                  <a:spcPts val="600"/>
                </a:spcBef>
              </a:pPr>
              <a:r>
                <a:rPr lang="fr-FR" sz="1500">
                  <a:solidFill>
                    <a:srgbClr val="C00000"/>
                  </a:solidFill>
                </a:rPr>
                <a:t>Comportement digital</a:t>
              </a:r>
            </a:p>
            <a:p>
              <a:pPr algn="r">
                <a:lnSpc>
                  <a:spcPts val="1400"/>
                </a:lnSpc>
                <a:spcBef>
                  <a:spcPts val="600"/>
                </a:spcBef>
              </a:pPr>
              <a:r>
                <a:rPr lang="fr-FR" sz="1500">
                  <a:solidFill>
                    <a:srgbClr val="C00000"/>
                  </a:solidFill>
                </a:rPr>
                <a:t>Détection d’évènements</a:t>
              </a:r>
            </a:p>
          </p:txBody>
        </p:sp>
        <p:sp>
          <p:nvSpPr>
            <p:cNvPr id="32784" name="Rectangle 37"/>
            <p:cNvSpPr>
              <a:spLocks noChangeArrowheads="1"/>
            </p:cNvSpPr>
            <p:nvPr/>
          </p:nvSpPr>
          <p:spPr bwMode="auto">
            <a:xfrm>
              <a:off x="0" y="2202718"/>
              <a:ext cx="2971800" cy="877163"/>
            </a:xfrm>
            <a:prstGeom prst="rect">
              <a:avLst/>
            </a:prstGeom>
            <a:noFill/>
            <a:ln w="9525" algn="ctr">
              <a:noFill/>
              <a:round/>
              <a:headEnd/>
              <a:tailEnd/>
            </a:ln>
          </p:spPr>
          <p:txBody>
            <a:bodyPr tIns="0">
              <a:spAutoFit/>
            </a:bodyPr>
            <a:lstStyle/>
            <a:p>
              <a:pPr algn="r">
                <a:lnSpc>
                  <a:spcPct val="90000"/>
                </a:lnSpc>
              </a:pPr>
              <a:endParaRPr lang="fr-FR" sz="1500">
                <a:solidFill>
                  <a:srgbClr val="C00000"/>
                </a:solidFill>
              </a:endParaRPr>
            </a:p>
            <a:p>
              <a:pPr algn="r">
                <a:lnSpc>
                  <a:spcPct val="90000"/>
                </a:lnSpc>
              </a:pPr>
              <a:r>
                <a:rPr lang="fr-FR" sz="1500">
                  <a:solidFill>
                    <a:srgbClr val="C00000"/>
                  </a:solidFill>
                </a:rPr>
                <a:t>Digital analytics</a:t>
              </a:r>
            </a:p>
            <a:p>
              <a:pPr algn="r">
                <a:lnSpc>
                  <a:spcPct val="90000"/>
                </a:lnSpc>
              </a:pPr>
              <a:r>
                <a:rPr lang="fr-FR" sz="1500">
                  <a:solidFill>
                    <a:srgbClr val="C00000"/>
                  </a:solidFill>
                </a:rPr>
                <a:t>Predictive analytics</a:t>
              </a:r>
            </a:p>
            <a:p>
              <a:pPr algn="r">
                <a:lnSpc>
                  <a:spcPct val="90000"/>
                </a:lnSpc>
              </a:pPr>
              <a:r>
                <a:rPr lang="fr-FR" sz="1500">
                  <a:solidFill>
                    <a:srgbClr val="C00000"/>
                  </a:solidFill>
                </a:rPr>
                <a:t>Exploration &amp; sélection visuelle</a:t>
              </a:r>
            </a:p>
          </p:txBody>
        </p:sp>
        <p:grpSp>
          <p:nvGrpSpPr>
            <p:cNvPr id="32785" name="Group 38"/>
            <p:cNvGrpSpPr>
              <a:grpSpLocks/>
            </p:cNvGrpSpPr>
            <p:nvPr/>
          </p:nvGrpSpPr>
          <p:grpSpPr bwMode="auto">
            <a:xfrm>
              <a:off x="2633577" y="1976222"/>
              <a:ext cx="3835653" cy="3593592"/>
              <a:chOff x="2633577" y="2286000"/>
              <a:chExt cx="3835653" cy="3593592"/>
            </a:xfrm>
          </p:grpSpPr>
          <p:grpSp>
            <p:nvGrpSpPr>
              <p:cNvPr id="32786" name="Group 14"/>
              <p:cNvGrpSpPr>
                <a:grpSpLocks/>
              </p:cNvGrpSpPr>
              <p:nvPr/>
            </p:nvGrpSpPr>
            <p:grpSpPr bwMode="auto">
              <a:xfrm>
                <a:off x="2970628" y="2417298"/>
                <a:ext cx="3165231" cy="3165231"/>
                <a:chOff x="5257800" y="2590800"/>
                <a:chExt cx="3429000" cy="3429000"/>
              </a:xfrm>
            </p:grpSpPr>
            <p:sp>
              <p:nvSpPr>
                <p:cNvPr id="32792" name="Oval 45"/>
                <p:cNvSpPr>
                  <a:spLocks noChangeArrowheads="1"/>
                </p:cNvSpPr>
                <p:nvPr/>
              </p:nvSpPr>
              <p:spPr bwMode="auto">
                <a:xfrm>
                  <a:off x="5257800" y="2590800"/>
                  <a:ext cx="3429000" cy="3429000"/>
                </a:xfrm>
                <a:prstGeom prst="ellipse">
                  <a:avLst/>
                </a:prstGeom>
                <a:solidFill>
                  <a:srgbClr val="96D4F6"/>
                </a:solidFill>
                <a:ln w="9525" algn="ctr">
                  <a:noFill/>
                  <a:round/>
                  <a:headEnd/>
                  <a:tailEnd/>
                </a:ln>
              </p:spPr>
              <p:txBody>
                <a:bodyPr/>
                <a:lstStyle/>
                <a:p>
                  <a:pPr>
                    <a:lnSpc>
                      <a:spcPct val="90000"/>
                    </a:lnSpc>
                  </a:pPr>
                  <a:endParaRPr lang="fr-FR"/>
                </a:p>
              </p:txBody>
            </p:sp>
            <p:sp>
              <p:nvSpPr>
                <p:cNvPr id="32793" name="Oval 46"/>
                <p:cNvSpPr>
                  <a:spLocks noChangeAspect="1"/>
                </p:cNvSpPr>
                <p:nvPr/>
              </p:nvSpPr>
              <p:spPr bwMode="auto">
                <a:xfrm>
                  <a:off x="5692140" y="3025140"/>
                  <a:ext cx="2560320" cy="2560320"/>
                </a:xfrm>
                <a:prstGeom prst="ellipse">
                  <a:avLst/>
                </a:prstGeom>
                <a:solidFill>
                  <a:srgbClr val="00ABDA"/>
                </a:solidFill>
                <a:ln w="9525" algn="ctr">
                  <a:noFill/>
                  <a:round/>
                  <a:headEnd/>
                  <a:tailEnd/>
                </a:ln>
              </p:spPr>
              <p:txBody>
                <a:bodyPr/>
                <a:lstStyle/>
                <a:p>
                  <a:pPr>
                    <a:lnSpc>
                      <a:spcPct val="90000"/>
                    </a:lnSpc>
                  </a:pPr>
                  <a:endParaRPr lang="fr-FR"/>
                </a:p>
              </p:txBody>
            </p:sp>
            <p:pic>
              <p:nvPicPr>
                <p:cNvPr id="32794" name="Picture 47" descr="White circles.png"/>
                <p:cNvPicPr>
                  <a:picLocks noChangeAspect="1"/>
                </p:cNvPicPr>
                <p:nvPr/>
              </p:nvPicPr>
              <p:blipFill>
                <a:blip r:embed="rId2"/>
                <a:srcRect/>
                <a:stretch>
                  <a:fillRect/>
                </a:stretch>
              </p:blipFill>
              <p:spPr bwMode="auto">
                <a:xfrm>
                  <a:off x="5466080" y="2799080"/>
                  <a:ext cx="3017520" cy="3017520"/>
                </a:xfrm>
                <a:prstGeom prst="rect">
                  <a:avLst/>
                </a:prstGeom>
                <a:noFill/>
                <a:ln w="9525">
                  <a:noFill/>
                  <a:miter lim="800000"/>
                  <a:headEnd/>
                  <a:tailEnd/>
                </a:ln>
              </p:spPr>
            </p:pic>
            <p:pic>
              <p:nvPicPr>
                <p:cNvPr id="32795" name="Picture 48" descr="Person.png"/>
                <p:cNvPicPr>
                  <a:picLocks noChangeAspect="1"/>
                </p:cNvPicPr>
                <p:nvPr/>
              </p:nvPicPr>
              <p:blipFill>
                <a:blip r:embed="rId3"/>
                <a:srcRect/>
                <a:stretch>
                  <a:fillRect/>
                </a:stretch>
              </p:blipFill>
              <p:spPr bwMode="auto">
                <a:xfrm>
                  <a:off x="6304280" y="3352800"/>
                  <a:ext cx="1365032" cy="1857529"/>
                </a:xfrm>
                <a:prstGeom prst="rect">
                  <a:avLst/>
                </a:prstGeom>
                <a:noFill/>
                <a:ln w="9525">
                  <a:noFill/>
                  <a:miter lim="800000"/>
                  <a:headEnd/>
                  <a:tailEnd/>
                </a:ln>
              </p:spPr>
            </p:pic>
          </p:grpSp>
          <p:pic>
            <p:nvPicPr>
              <p:cNvPr id="32787" name="Picture 40" descr="Collect.png"/>
              <p:cNvPicPr>
                <a:picLocks noChangeAspect="1"/>
              </p:cNvPicPr>
              <p:nvPr/>
            </p:nvPicPr>
            <p:blipFill>
              <a:blip r:embed="rId4"/>
              <a:srcRect/>
              <a:stretch>
                <a:fillRect/>
              </a:stretch>
            </p:blipFill>
            <p:spPr bwMode="auto">
              <a:xfrm>
                <a:off x="2633577" y="4038600"/>
                <a:ext cx="982830" cy="850392"/>
              </a:xfrm>
              <a:prstGeom prst="rect">
                <a:avLst/>
              </a:prstGeom>
              <a:noFill/>
              <a:ln w="9525">
                <a:noFill/>
                <a:miter lim="800000"/>
                <a:headEnd/>
                <a:tailEnd/>
              </a:ln>
            </p:spPr>
          </p:pic>
          <p:pic>
            <p:nvPicPr>
              <p:cNvPr id="32788" name="Picture 41" descr="Deliver.png"/>
              <p:cNvPicPr>
                <a:picLocks noChangeAspect="1"/>
              </p:cNvPicPr>
              <p:nvPr/>
            </p:nvPicPr>
            <p:blipFill>
              <a:blip r:embed="rId5"/>
              <a:srcRect/>
              <a:stretch>
                <a:fillRect/>
              </a:stretch>
            </p:blipFill>
            <p:spPr bwMode="auto">
              <a:xfrm>
                <a:off x="5486400" y="4038600"/>
                <a:ext cx="982830" cy="850392"/>
              </a:xfrm>
              <a:prstGeom prst="rect">
                <a:avLst/>
              </a:prstGeom>
              <a:noFill/>
              <a:ln w="9525">
                <a:noFill/>
                <a:miter lim="800000"/>
                <a:headEnd/>
                <a:tailEnd/>
              </a:ln>
            </p:spPr>
          </p:pic>
          <p:pic>
            <p:nvPicPr>
              <p:cNvPr id="32789" name="Picture 7" descr="Manage.png"/>
              <p:cNvPicPr>
                <a:picLocks noChangeAspect="1"/>
              </p:cNvPicPr>
              <p:nvPr/>
            </p:nvPicPr>
            <p:blipFill>
              <a:blip r:embed="rId6"/>
              <a:srcRect/>
              <a:stretch>
                <a:fillRect/>
              </a:stretch>
            </p:blipFill>
            <p:spPr bwMode="auto">
              <a:xfrm>
                <a:off x="4066865" y="5029200"/>
                <a:ext cx="982830" cy="850392"/>
              </a:xfrm>
              <a:prstGeom prst="rect">
                <a:avLst/>
              </a:prstGeom>
              <a:noFill/>
              <a:ln w="9525">
                <a:noFill/>
                <a:miter lim="800000"/>
                <a:headEnd/>
                <a:tailEnd/>
              </a:ln>
            </p:spPr>
          </p:pic>
          <p:pic>
            <p:nvPicPr>
              <p:cNvPr id="32790" name="Picture 43" descr="Analyze.png"/>
              <p:cNvPicPr>
                <a:picLocks noChangeAspect="1"/>
              </p:cNvPicPr>
              <p:nvPr/>
            </p:nvPicPr>
            <p:blipFill>
              <a:blip r:embed="rId7"/>
              <a:srcRect/>
              <a:stretch>
                <a:fillRect/>
              </a:stretch>
            </p:blipFill>
            <p:spPr bwMode="auto">
              <a:xfrm>
                <a:off x="3146482" y="2286000"/>
                <a:ext cx="982830" cy="850392"/>
              </a:xfrm>
              <a:prstGeom prst="rect">
                <a:avLst/>
              </a:prstGeom>
              <a:noFill/>
              <a:ln w="9525">
                <a:noFill/>
                <a:miter lim="800000"/>
                <a:headEnd/>
                <a:tailEnd/>
              </a:ln>
            </p:spPr>
          </p:pic>
          <p:pic>
            <p:nvPicPr>
              <p:cNvPr id="32791" name="Picture 44" descr="Decide.png"/>
              <p:cNvPicPr>
                <a:picLocks noChangeAspect="1"/>
              </p:cNvPicPr>
              <p:nvPr/>
            </p:nvPicPr>
            <p:blipFill>
              <a:blip r:embed="rId8"/>
              <a:srcRect/>
              <a:stretch>
                <a:fillRect/>
              </a:stretch>
            </p:blipFill>
            <p:spPr bwMode="auto">
              <a:xfrm>
                <a:off x="5003547" y="2286000"/>
                <a:ext cx="982830" cy="850392"/>
              </a:xfrm>
              <a:prstGeom prst="rect">
                <a:avLst/>
              </a:prstGeom>
              <a:noFill/>
              <a:ln w="9525">
                <a:noFill/>
                <a:miter lim="800000"/>
                <a:headEnd/>
                <a:tailEnd/>
              </a:ln>
            </p:spPr>
          </p:pic>
        </p:grpSp>
      </p:grpSp>
      <p:sp>
        <p:nvSpPr>
          <p:cNvPr id="32774" name="Rectangle 28"/>
          <p:cNvSpPr>
            <a:spLocks noChangeArrowheads="1"/>
          </p:cNvSpPr>
          <p:nvPr/>
        </p:nvSpPr>
        <p:spPr bwMode="auto">
          <a:xfrm>
            <a:off x="1316038" y="5649913"/>
            <a:ext cx="6534150" cy="381000"/>
          </a:xfrm>
          <a:prstGeom prst="rect">
            <a:avLst/>
          </a:prstGeom>
          <a:noFill/>
          <a:ln w="9525" algn="ctr">
            <a:noFill/>
            <a:round/>
            <a:headEnd/>
            <a:tailEnd/>
          </a:ln>
        </p:spPr>
        <p:txBody>
          <a:bodyPr tIns="0" anchorCtr="1"/>
          <a:lstStyle/>
          <a:p>
            <a:pPr algn="ctr">
              <a:lnSpc>
                <a:spcPct val="90000"/>
              </a:lnSpc>
            </a:pPr>
            <a:r>
              <a:rPr lang="fr-FR" sz="2000" b="1">
                <a:solidFill>
                  <a:srgbClr val="003E69"/>
                </a:solidFill>
              </a:rPr>
              <a:t>Gérez</a:t>
            </a:r>
          </a:p>
        </p:txBody>
      </p:sp>
      <p:sp>
        <p:nvSpPr>
          <p:cNvPr id="32775" name="Rectangle 29"/>
          <p:cNvSpPr>
            <a:spLocks noChangeArrowheads="1"/>
          </p:cNvSpPr>
          <p:nvPr/>
        </p:nvSpPr>
        <p:spPr bwMode="auto">
          <a:xfrm>
            <a:off x="6069013" y="2090738"/>
            <a:ext cx="2263775" cy="322262"/>
          </a:xfrm>
          <a:prstGeom prst="rect">
            <a:avLst/>
          </a:prstGeom>
          <a:noFill/>
          <a:ln w="9525" algn="ctr">
            <a:noFill/>
            <a:round/>
            <a:headEnd/>
            <a:tailEnd/>
          </a:ln>
        </p:spPr>
        <p:txBody>
          <a:bodyPr tIns="0">
            <a:spAutoFit/>
          </a:bodyPr>
          <a:lstStyle/>
          <a:p>
            <a:pPr>
              <a:lnSpc>
                <a:spcPct val="90000"/>
              </a:lnSpc>
            </a:pPr>
            <a:r>
              <a:rPr lang="fr-FR" sz="2000" b="1">
                <a:solidFill>
                  <a:srgbClr val="003E69"/>
                </a:solidFill>
              </a:rPr>
              <a:t>Décidez</a:t>
            </a:r>
          </a:p>
        </p:txBody>
      </p:sp>
      <p:sp>
        <p:nvSpPr>
          <p:cNvPr id="32776" name="Rectangle 30"/>
          <p:cNvSpPr>
            <a:spLocks noChangeArrowheads="1"/>
          </p:cNvSpPr>
          <p:nvPr/>
        </p:nvSpPr>
        <p:spPr bwMode="auto">
          <a:xfrm>
            <a:off x="6553200" y="3871913"/>
            <a:ext cx="2362200" cy="322262"/>
          </a:xfrm>
          <a:prstGeom prst="rect">
            <a:avLst/>
          </a:prstGeom>
          <a:noFill/>
          <a:ln w="9525" algn="ctr">
            <a:noFill/>
            <a:round/>
            <a:headEnd/>
            <a:tailEnd/>
          </a:ln>
        </p:spPr>
        <p:txBody>
          <a:bodyPr tIns="0">
            <a:spAutoFit/>
          </a:bodyPr>
          <a:lstStyle/>
          <a:p>
            <a:pPr>
              <a:lnSpc>
                <a:spcPct val="90000"/>
              </a:lnSpc>
            </a:pPr>
            <a:r>
              <a:rPr lang="fr-FR" sz="2000" b="1">
                <a:solidFill>
                  <a:srgbClr val="003E69"/>
                </a:solidFill>
              </a:rPr>
              <a:t>Exécutez</a:t>
            </a:r>
          </a:p>
        </p:txBody>
      </p:sp>
      <p:sp>
        <p:nvSpPr>
          <p:cNvPr id="32777" name="Rectangle 31"/>
          <p:cNvSpPr>
            <a:spLocks noChangeArrowheads="1"/>
          </p:cNvSpPr>
          <p:nvPr/>
        </p:nvSpPr>
        <p:spPr bwMode="auto">
          <a:xfrm>
            <a:off x="0" y="3871913"/>
            <a:ext cx="2551113" cy="322262"/>
          </a:xfrm>
          <a:prstGeom prst="rect">
            <a:avLst/>
          </a:prstGeom>
          <a:noFill/>
          <a:ln w="9525" algn="ctr">
            <a:noFill/>
            <a:round/>
            <a:headEnd/>
            <a:tailEnd/>
          </a:ln>
        </p:spPr>
        <p:txBody>
          <a:bodyPr tIns="0">
            <a:spAutoFit/>
          </a:bodyPr>
          <a:lstStyle/>
          <a:p>
            <a:pPr algn="r">
              <a:lnSpc>
                <a:spcPct val="90000"/>
              </a:lnSpc>
            </a:pPr>
            <a:r>
              <a:rPr lang="fr-FR" sz="2000" b="1">
                <a:solidFill>
                  <a:srgbClr val="003E69"/>
                </a:solidFill>
              </a:rPr>
              <a:t>Collectez</a:t>
            </a:r>
          </a:p>
        </p:txBody>
      </p:sp>
      <p:sp>
        <p:nvSpPr>
          <p:cNvPr id="32778" name="Rectangle 38"/>
          <p:cNvSpPr>
            <a:spLocks noChangeArrowheads="1"/>
          </p:cNvSpPr>
          <p:nvPr/>
        </p:nvSpPr>
        <p:spPr bwMode="auto">
          <a:xfrm>
            <a:off x="582613" y="2076450"/>
            <a:ext cx="2438400" cy="323850"/>
          </a:xfrm>
          <a:prstGeom prst="rect">
            <a:avLst/>
          </a:prstGeom>
          <a:noFill/>
          <a:ln w="9525" algn="ctr">
            <a:noFill/>
            <a:round/>
            <a:headEnd/>
            <a:tailEnd/>
          </a:ln>
        </p:spPr>
        <p:txBody>
          <a:bodyPr tIns="0">
            <a:spAutoFit/>
          </a:bodyPr>
          <a:lstStyle/>
          <a:p>
            <a:pPr algn="r">
              <a:lnSpc>
                <a:spcPct val="90000"/>
              </a:lnSpc>
            </a:pPr>
            <a:r>
              <a:rPr lang="fr-FR" sz="2000" b="1">
                <a:solidFill>
                  <a:srgbClr val="003E69"/>
                </a:solidFill>
              </a:rPr>
              <a:t>Analysez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Diagonal Corner Rectangle 15"/>
          <p:cNvSpPr>
            <a:spLocks/>
          </p:cNvSpPr>
          <p:nvPr/>
        </p:nvSpPr>
        <p:spPr bwMode="auto">
          <a:xfrm>
            <a:off x="914400" y="1484313"/>
            <a:ext cx="7216775" cy="4540250"/>
          </a:xfrm>
          <a:custGeom>
            <a:avLst/>
            <a:gdLst>
              <a:gd name="T0" fmla="*/ 34754034 w 6248400"/>
              <a:gd name="T1" fmla="*/ 475576610 h 2197100"/>
              <a:gd name="T2" fmla="*/ 17377050 w 6248400"/>
              <a:gd name="T3" fmla="*/ 951152379 h 2197100"/>
              <a:gd name="T4" fmla="*/ 0 w 6248400"/>
              <a:gd name="T5" fmla="*/ 475576610 h 2197100"/>
              <a:gd name="T6" fmla="*/ 17377050 w 6248400"/>
              <a:gd name="T7" fmla="*/ 0 h 2197100"/>
              <a:gd name="T8" fmla="*/ 0 60000 65536"/>
              <a:gd name="T9" fmla="*/ 5898240 60000 65536"/>
              <a:gd name="T10" fmla="*/ 11796480 60000 65536"/>
              <a:gd name="T11" fmla="*/ 17694720 60000 65536"/>
              <a:gd name="T12" fmla="*/ 75020 w 6248400"/>
              <a:gd name="T13" fmla="*/ 75020 h 2197100"/>
              <a:gd name="T14" fmla="*/ 6173380 w 6248400"/>
              <a:gd name="T15" fmla="*/ 2122080 h 2197100"/>
            </a:gdLst>
            <a:ahLst/>
            <a:cxnLst>
              <a:cxn ang="T8">
                <a:pos x="T0" y="T1"/>
              </a:cxn>
              <a:cxn ang="T9">
                <a:pos x="T2" y="T3"/>
              </a:cxn>
              <a:cxn ang="T10">
                <a:pos x="T4" y="T5"/>
              </a:cxn>
              <a:cxn ang="T11">
                <a:pos x="T6" y="T7"/>
              </a:cxn>
            </a:cxnLst>
            <a:rect l="T12" t="T13" r="T14" b="T15"/>
            <a:pathLst>
              <a:path w="6248400" h="2197100">
                <a:moveTo>
                  <a:pt x="256138" y="0"/>
                </a:moveTo>
                <a:lnTo>
                  <a:pt x="6248400" y="0"/>
                </a:lnTo>
                <a:lnTo>
                  <a:pt x="6248400" y="1940962"/>
                </a:lnTo>
                <a:cubicBezTo>
                  <a:pt x="6248400" y="2082423"/>
                  <a:pt x="6133723" y="2197099"/>
                  <a:pt x="5992262" y="2197100"/>
                </a:cubicBezTo>
                <a:lnTo>
                  <a:pt x="0" y="2197100"/>
                </a:lnTo>
                <a:lnTo>
                  <a:pt x="0" y="256138"/>
                </a:lnTo>
                <a:cubicBezTo>
                  <a:pt x="0" y="114676"/>
                  <a:pt x="114676" y="0"/>
                  <a:pt x="256137" y="0"/>
                </a:cubicBezTo>
                <a:close/>
              </a:path>
            </a:pathLst>
          </a:custGeom>
          <a:solidFill>
            <a:schemeClr val="bg1"/>
          </a:solidFill>
          <a:ln w="28575">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36" tIns="45718" rIns="91436" bIns="45718"/>
          <a:lstStyle/>
          <a:p>
            <a:pPr>
              <a:lnSpc>
                <a:spcPct val="90000"/>
              </a:lnSpc>
              <a:defRPr/>
            </a:pPr>
            <a:endParaRPr lang="fr-FR" dirty="0"/>
          </a:p>
        </p:txBody>
      </p:sp>
      <p:grpSp>
        <p:nvGrpSpPr>
          <p:cNvPr id="3" name="Groupe 9"/>
          <p:cNvGrpSpPr>
            <a:grpSpLocks/>
          </p:cNvGrpSpPr>
          <p:nvPr/>
        </p:nvGrpSpPr>
        <p:grpSpPr bwMode="auto">
          <a:xfrm>
            <a:off x="323529" y="2679696"/>
            <a:ext cx="610480" cy="529957"/>
            <a:chOff x="1006475" y="1558925"/>
            <a:chExt cx="482600" cy="484188"/>
          </a:xfrm>
          <a:solidFill>
            <a:schemeClr val="accent1">
              <a:lumMod val="20000"/>
              <a:lumOff val="80000"/>
            </a:schemeClr>
          </a:solidFill>
        </p:grpSpPr>
        <p:sp>
          <p:nvSpPr>
            <p:cNvPr id="19" name="Teardrop 23"/>
            <p:cNvSpPr>
              <a:spLocks noChangeArrowheads="1"/>
            </p:cNvSpPr>
            <p:nvPr/>
          </p:nvSpPr>
          <p:spPr bwMode="auto">
            <a:xfrm rot="2700000">
              <a:off x="1005681" y="1559719"/>
              <a:ext cx="484188" cy="482600"/>
            </a:xfrm>
            <a:custGeom>
              <a:avLst/>
              <a:gdLst>
                <a:gd name="T0" fmla="*/ 484190 w 484187"/>
                <a:gd name="T1" fmla="*/ 241300 h 482600"/>
                <a:gd name="T2" fmla="*/ 413282 w 484187"/>
                <a:gd name="T3" fmla="*/ 411925 h 482600"/>
                <a:gd name="T4" fmla="*/ 242097 w 484187"/>
                <a:gd name="T5" fmla="*/ 482600 h 482600"/>
                <a:gd name="T6" fmla="*/ 70908 w 484187"/>
                <a:gd name="T7" fmla="*/ 411925 h 482600"/>
                <a:gd name="T8" fmla="*/ 0 w 484187"/>
                <a:gd name="T9" fmla="*/ 241300 h 482600"/>
                <a:gd name="T10" fmla="*/ 70908 w 484187"/>
                <a:gd name="T11" fmla="*/ 70675 h 482600"/>
                <a:gd name="T12" fmla="*/ 242097 w 484187"/>
                <a:gd name="T13" fmla="*/ 0 h 482600"/>
                <a:gd name="T14" fmla="*/ 484190 w 484187"/>
                <a:gd name="T15" fmla="*/ 0 h 482600"/>
                <a:gd name="T16" fmla="*/ 0 60000 65536"/>
                <a:gd name="T17" fmla="*/ 0 60000 65536"/>
                <a:gd name="T18" fmla="*/ 0 60000 65536"/>
                <a:gd name="T19" fmla="*/ 0 60000 65536"/>
                <a:gd name="T20" fmla="*/ 0 60000 65536"/>
                <a:gd name="T21" fmla="*/ 0 60000 65536"/>
                <a:gd name="T22" fmla="*/ 0 60000 65536"/>
                <a:gd name="T23" fmla="*/ 0 60000 65536"/>
                <a:gd name="T24" fmla="*/ 70908 w 484187"/>
                <a:gd name="T25" fmla="*/ 70675 h 482600"/>
                <a:gd name="T26" fmla="*/ 413279 w 484187"/>
                <a:gd name="T27" fmla="*/ 411925 h 482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4187" h="482600">
                  <a:moveTo>
                    <a:pt x="0" y="241300"/>
                  </a:moveTo>
                  <a:lnTo>
                    <a:pt x="0" y="241300"/>
                  </a:lnTo>
                  <a:cubicBezTo>
                    <a:pt x="0" y="108033"/>
                    <a:pt x="108389" y="0"/>
                    <a:pt x="242093" y="0"/>
                  </a:cubicBezTo>
                  <a:cubicBezTo>
                    <a:pt x="322791" y="0"/>
                    <a:pt x="403489" y="0"/>
                    <a:pt x="484187" y="0"/>
                  </a:cubicBezTo>
                  <a:cubicBezTo>
                    <a:pt x="484187" y="80433"/>
                    <a:pt x="484187" y="160867"/>
                    <a:pt x="484187" y="241300"/>
                  </a:cubicBezTo>
                  <a:cubicBezTo>
                    <a:pt x="484187" y="374566"/>
                    <a:pt x="375797" y="482599"/>
                    <a:pt x="242093" y="482600"/>
                  </a:cubicBezTo>
                  <a:cubicBezTo>
                    <a:pt x="108388" y="482600"/>
                    <a:pt x="-1" y="374566"/>
                    <a:pt x="-1" y="241300"/>
                  </a:cubicBezTo>
                  <a:close/>
                </a:path>
              </a:pathLst>
            </a:custGeom>
            <a:grpFill/>
            <a:ln w="19050">
              <a:headEnd/>
              <a:tailEnd/>
            </a:ln>
          </p:spPr>
          <p:style>
            <a:lnRef idx="1">
              <a:schemeClr val="accent1"/>
            </a:lnRef>
            <a:fillRef idx="2">
              <a:schemeClr val="accent1"/>
            </a:fillRef>
            <a:effectRef idx="1">
              <a:schemeClr val="accent1"/>
            </a:effectRef>
            <a:fontRef idx="minor">
              <a:schemeClr val="dk1"/>
            </a:fontRef>
          </p:style>
          <p:txBody>
            <a:bodyPr anchor="ctr"/>
            <a:lstStyle/>
            <a:p>
              <a:pPr fontAlgn="auto">
                <a:lnSpc>
                  <a:spcPct val="90000"/>
                </a:lnSpc>
                <a:spcBef>
                  <a:spcPts val="0"/>
                </a:spcBef>
                <a:spcAft>
                  <a:spcPts val="0"/>
                </a:spcAft>
                <a:defRPr/>
              </a:pPr>
              <a:endParaRPr lang="en-US" dirty="0"/>
            </a:p>
          </p:txBody>
        </p:sp>
        <p:sp>
          <p:nvSpPr>
            <p:cNvPr id="20" name="Oval 7"/>
            <p:cNvSpPr/>
            <p:nvPr/>
          </p:nvSpPr>
          <p:spPr bwMode="auto">
            <a:xfrm>
              <a:off x="1190218" y="1742430"/>
              <a:ext cx="110688" cy="112755"/>
            </a:xfrm>
            <a:prstGeom prst="ellipse">
              <a:avLst/>
            </a:prstGeom>
            <a:solidFill>
              <a:schemeClr val="bg1"/>
            </a:solidFill>
            <a:ln w="19050"/>
            <a:extLst>
              <a:ext uri="{909E8E84-426E-40DD-AFC4-6F175D3DCCD1}"/>
              <a:ext uri="{91240B29-F687-4F45-9708-019B960494DF}"/>
              <a:ext uri="{AF507438-7753-43E0-B8FC-AC1667EBCBE1}"/>
            </a:extLst>
          </p:spPr>
          <p:style>
            <a:lnRef idx="1">
              <a:schemeClr val="accent1"/>
            </a:lnRef>
            <a:fillRef idx="2">
              <a:schemeClr val="accent1"/>
            </a:fillRef>
            <a:effectRef idx="1">
              <a:schemeClr val="accent1"/>
            </a:effectRef>
            <a:fontRef idx="minor">
              <a:schemeClr val="dk1"/>
            </a:fontRef>
          </p:style>
          <p:txBody>
            <a:bodyPr/>
            <a:lstStyle/>
            <a:p>
              <a:pPr fontAlgn="auto">
                <a:lnSpc>
                  <a:spcPct val="90000"/>
                </a:lnSpc>
                <a:spcBef>
                  <a:spcPts val="0"/>
                </a:spcBef>
                <a:spcAft>
                  <a:spcPts val="0"/>
                </a:spcAft>
                <a:defRPr/>
              </a:pPr>
              <a:endParaRPr lang="en-US" dirty="0">
                <a:solidFill>
                  <a:schemeClr val="hlink"/>
                </a:solidFill>
                <a:ea typeface="MS PGothic" pitchFamily="34" charset="-128"/>
                <a:cs typeface="MS PGothic" pitchFamily="34" charset="-128"/>
              </a:endParaRPr>
            </a:p>
          </p:txBody>
        </p:sp>
      </p:grpSp>
      <p:sp>
        <p:nvSpPr>
          <p:cNvPr id="33795" name="Titre 1"/>
          <p:cNvSpPr>
            <a:spLocks noGrp="1"/>
          </p:cNvSpPr>
          <p:nvPr>
            <p:ph type="title"/>
          </p:nvPr>
        </p:nvSpPr>
        <p:spPr/>
        <p:txBody>
          <a:bodyPr/>
          <a:lstStyle/>
          <a:p>
            <a:pPr eaLnBrk="1" hangingPunct="1"/>
            <a:r>
              <a:rPr lang="fr-FR" smtClean="0"/>
              <a:t>Agenda</a:t>
            </a:r>
          </a:p>
        </p:txBody>
      </p:sp>
      <p:sp>
        <p:nvSpPr>
          <p:cNvPr id="33796" name="Espace réservé du contenu 13"/>
          <p:cNvSpPr>
            <a:spLocks noGrp="1"/>
          </p:cNvSpPr>
          <p:nvPr>
            <p:ph idx="1"/>
          </p:nvPr>
        </p:nvSpPr>
        <p:spPr>
          <a:xfrm>
            <a:off x="1046163" y="1600200"/>
            <a:ext cx="6910387" cy="2836863"/>
          </a:xfrm>
        </p:spPr>
        <p:txBody>
          <a:bodyPr/>
          <a:lstStyle/>
          <a:p>
            <a:pPr eaLnBrk="1" hangingPunct="1">
              <a:spcBef>
                <a:spcPts val="1800"/>
              </a:spcBef>
            </a:pPr>
            <a:r>
              <a:rPr lang="fr-FR" sz="2000" smtClean="0"/>
              <a:t>Introduction</a:t>
            </a:r>
          </a:p>
          <a:p>
            <a:pPr eaLnBrk="1" hangingPunct="1">
              <a:spcBef>
                <a:spcPts val="1800"/>
              </a:spcBef>
            </a:pPr>
            <a:r>
              <a:rPr lang="fr-FR" sz="2000" smtClean="0"/>
              <a:t>L’optimisation des interactions par IBM</a:t>
            </a:r>
          </a:p>
          <a:p>
            <a:pPr eaLnBrk="1" hangingPunct="1">
              <a:spcBef>
                <a:spcPts val="1800"/>
              </a:spcBef>
            </a:pPr>
            <a:r>
              <a:rPr lang="fr-FR" sz="2000" smtClean="0"/>
              <a:t>Réconciliez données offline et online pour personnaliser vos messages</a:t>
            </a:r>
          </a:p>
          <a:p>
            <a:pPr eaLnBrk="1" hangingPunct="1">
              <a:spcBef>
                <a:spcPts val="1800"/>
              </a:spcBef>
            </a:pPr>
            <a:r>
              <a:rPr lang="fr-FR" sz="2000" smtClean="0"/>
              <a:t>Démonstration</a:t>
            </a:r>
          </a:p>
          <a:p>
            <a:pPr eaLnBrk="1" hangingPunct="1">
              <a:spcBef>
                <a:spcPts val="1800"/>
              </a:spcBef>
            </a:pPr>
            <a:r>
              <a:rPr lang="fr-FR" sz="2000" smtClean="0"/>
              <a:t>Cas client</a:t>
            </a:r>
          </a:p>
          <a:p>
            <a:pPr eaLnBrk="1" hangingPunct="1">
              <a:spcBef>
                <a:spcPts val="1800"/>
              </a:spcBef>
            </a:pPr>
            <a:r>
              <a:rPr lang="fr-FR" sz="2000" smtClean="0"/>
              <a:t>Conclusion &amp; prochaines étapes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4"/>
          <p:cNvSpPr>
            <a:spLocks noGrp="1"/>
          </p:cNvSpPr>
          <p:nvPr>
            <p:ph type="title"/>
          </p:nvPr>
        </p:nvSpPr>
        <p:spPr/>
        <p:txBody>
          <a:bodyPr/>
          <a:lstStyle/>
          <a:p>
            <a:pPr eaLnBrk="1" hangingPunct="1"/>
            <a:r>
              <a:rPr lang="fr-FR" smtClean="0">
                <a:cs typeface="Arial" charset="0"/>
              </a:rPr>
              <a:t>Qu'y a t-il au cœur de la solution EMM? </a:t>
            </a:r>
            <a:br>
              <a:rPr lang="fr-FR" smtClean="0">
                <a:cs typeface="Arial" charset="0"/>
              </a:rPr>
            </a:br>
            <a:r>
              <a:rPr lang="fr-FR" b="1" smtClean="0">
                <a:cs typeface="Arial" charset="0"/>
              </a:rPr>
              <a:t>Le profil Cross-canal</a:t>
            </a:r>
            <a:endParaRPr lang="en-US" b="1" smtClean="0">
              <a:cs typeface="Arial" charset="0"/>
            </a:endParaRPr>
          </a:p>
        </p:txBody>
      </p:sp>
      <p:sp>
        <p:nvSpPr>
          <p:cNvPr id="34818" name="Rectangle 24"/>
          <p:cNvSpPr>
            <a:spLocks noChangeArrowheads="1"/>
          </p:cNvSpPr>
          <p:nvPr/>
        </p:nvSpPr>
        <p:spPr bwMode="auto">
          <a:xfrm>
            <a:off x="3589338" y="1795463"/>
            <a:ext cx="5008562" cy="2973387"/>
          </a:xfrm>
          <a:prstGeom prst="rect">
            <a:avLst/>
          </a:prstGeom>
          <a:noFill/>
          <a:ln w="9525">
            <a:noFill/>
            <a:miter lim="800000"/>
            <a:headEnd/>
            <a:tailEnd/>
          </a:ln>
        </p:spPr>
        <p:txBody>
          <a:bodyPr>
            <a:spAutoFit/>
          </a:bodyPr>
          <a:lstStyle/>
          <a:p>
            <a:pPr>
              <a:lnSpc>
                <a:spcPct val="90000"/>
              </a:lnSpc>
            </a:pPr>
            <a:r>
              <a:rPr lang="en-US" sz="1800" b="1">
                <a:solidFill>
                  <a:srgbClr val="002060"/>
                </a:solidFill>
              </a:rPr>
              <a:t>Le profil Cross-canal </a:t>
            </a:r>
            <a:br>
              <a:rPr lang="en-US" sz="1800" b="1">
                <a:solidFill>
                  <a:srgbClr val="002060"/>
                </a:solidFill>
              </a:rPr>
            </a:br>
            <a:r>
              <a:rPr lang="fr-FR" sz="2000"/>
              <a:t>Est un profil de client </a:t>
            </a:r>
            <a:r>
              <a:rPr lang="fr-FR" sz="2000" i="1"/>
              <a:t>virtuel</a:t>
            </a:r>
            <a:r>
              <a:rPr lang="fr-FR" sz="2000"/>
              <a:t>, constitué de:</a:t>
            </a:r>
          </a:p>
          <a:p>
            <a:pPr marL="342900" lvl="1" indent="-114300">
              <a:lnSpc>
                <a:spcPct val="90000"/>
              </a:lnSpc>
              <a:spcBef>
                <a:spcPts val="1800"/>
              </a:spcBef>
              <a:buFont typeface="Arial" charset="0"/>
              <a:buChar char="•"/>
            </a:pPr>
            <a:r>
              <a:rPr lang="fr-FR" sz="2000"/>
              <a:t>Vos données existantes, accessibles par EMM</a:t>
            </a:r>
          </a:p>
          <a:p>
            <a:pPr marL="342900" lvl="1" indent="-114300">
              <a:lnSpc>
                <a:spcPct val="90000"/>
              </a:lnSpc>
              <a:spcBef>
                <a:spcPts val="1800"/>
              </a:spcBef>
              <a:buFont typeface="Arial" charset="0"/>
              <a:buChar char="•"/>
            </a:pPr>
            <a:r>
              <a:rPr lang="fr-FR" sz="2000"/>
              <a:t>Les données provenant de sources externes, capturés par EMM</a:t>
            </a:r>
          </a:p>
          <a:p>
            <a:pPr marL="342900" lvl="1" indent="-114300">
              <a:lnSpc>
                <a:spcPct val="90000"/>
              </a:lnSpc>
              <a:spcBef>
                <a:spcPts val="1800"/>
              </a:spcBef>
              <a:buFont typeface="Arial" charset="0"/>
              <a:buChar char="•"/>
            </a:pPr>
            <a:r>
              <a:rPr lang="fr-FR" sz="2000"/>
              <a:t>De nouvelles données, générées par EMM </a:t>
            </a:r>
            <a:endParaRPr lang="en-US" sz="2000"/>
          </a:p>
        </p:txBody>
      </p:sp>
      <p:sp>
        <p:nvSpPr>
          <p:cNvPr id="34819" name="Slide Number Placeholder 2"/>
          <p:cNvSpPr txBox="1">
            <a:spLocks noGrp="1"/>
          </p:cNvSpPr>
          <p:nvPr/>
        </p:nvSpPr>
        <p:spPr bwMode="black">
          <a:xfrm>
            <a:off x="182563" y="6537325"/>
            <a:ext cx="366712" cy="184150"/>
          </a:xfrm>
          <a:prstGeom prst="rect">
            <a:avLst/>
          </a:prstGeom>
          <a:noFill/>
          <a:ln w="9525">
            <a:noFill/>
            <a:miter lim="800000"/>
            <a:headEnd/>
            <a:tailEnd/>
          </a:ln>
        </p:spPr>
        <p:txBody>
          <a:bodyPr lIns="92075" tIns="46038" rIns="92075" bIns="46038"/>
          <a:lstStyle/>
          <a:p>
            <a:pPr>
              <a:lnSpc>
                <a:spcPct val="90000"/>
              </a:lnSpc>
            </a:pPr>
            <a:fld id="{46C535AE-03ED-4606-80F9-5C4D9C56CDA9}" type="slidenum">
              <a:rPr lang="en-US" sz="800"/>
              <a:pPr>
                <a:lnSpc>
                  <a:spcPct val="90000"/>
                </a:lnSpc>
              </a:pPr>
              <a:t>17</a:t>
            </a:fld>
            <a:endParaRPr lang="en-US" sz="800"/>
          </a:p>
        </p:txBody>
      </p:sp>
      <p:sp>
        <p:nvSpPr>
          <p:cNvPr id="34820" name="Rectangle 25"/>
          <p:cNvSpPr>
            <a:spLocks noChangeArrowheads="1"/>
          </p:cNvSpPr>
          <p:nvPr/>
        </p:nvSpPr>
        <p:spPr bwMode="auto">
          <a:xfrm>
            <a:off x="3167063" y="5513388"/>
            <a:ext cx="5759450" cy="701675"/>
          </a:xfrm>
          <a:prstGeom prst="rect">
            <a:avLst/>
          </a:prstGeom>
          <a:noFill/>
          <a:ln w="9525">
            <a:noFill/>
            <a:miter lim="800000"/>
            <a:headEnd/>
            <a:tailEnd/>
          </a:ln>
        </p:spPr>
        <p:txBody>
          <a:bodyPr>
            <a:spAutoFit/>
          </a:bodyPr>
          <a:lstStyle/>
          <a:p>
            <a:pPr algn="ctr">
              <a:lnSpc>
                <a:spcPct val="90000"/>
              </a:lnSpc>
            </a:pPr>
            <a:r>
              <a:rPr lang="fr-FR" b="1" i="1">
                <a:solidFill>
                  <a:srgbClr val="002060"/>
                </a:solidFill>
              </a:rPr>
              <a:t>Effet de levier rendu possible par l’ensemble des solutions EMM</a:t>
            </a:r>
            <a:endParaRPr lang="fr-FR" i="1"/>
          </a:p>
        </p:txBody>
      </p:sp>
      <p:pic>
        <p:nvPicPr>
          <p:cNvPr id="34821" name="Picture 8" descr="Person.png"/>
          <p:cNvPicPr>
            <a:picLocks noChangeAspect="1"/>
          </p:cNvPicPr>
          <p:nvPr/>
        </p:nvPicPr>
        <p:blipFill>
          <a:blip r:embed="rId3"/>
          <a:srcRect/>
          <a:stretch>
            <a:fillRect/>
          </a:stretch>
        </p:blipFill>
        <p:spPr bwMode="auto">
          <a:xfrm>
            <a:off x="1004888" y="2355850"/>
            <a:ext cx="2133600" cy="2903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 name="Table 89"/>
          <p:cNvGraphicFramePr>
            <a:graphicFrameLocks noGrp="1"/>
          </p:cNvGraphicFramePr>
          <p:nvPr/>
        </p:nvGraphicFramePr>
        <p:xfrm>
          <a:off x="6333811" y="5043805"/>
          <a:ext cx="2676230" cy="1493520"/>
        </p:xfrm>
        <a:graphic>
          <a:graphicData uri="http://schemas.openxmlformats.org/drawingml/2006/table">
            <a:tbl>
              <a:tblPr firstRow="1" bandRow="1">
                <a:tableStyleId>{3C2FFA5D-87B4-456A-9821-1D502468CF0F}</a:tableStyleId>
              </a:tblPr>
              <a:tblGrid>
                <a:gridCol w="1338115"/>
                <a:gridCol w="1338115"/>
              </a:tblGrid>
              <a:tr h="247398">
                <a:tc>
                  <a:txBody>
                    <a:bodyPr/>
                    <a:lstStyle/>
                    <a:p>
                      <a:r>
                        <a:rPr lang="en-US" sz="1200" dirty="0" smtClean="0"/>
                        <a:t>Channel</a:t>
                      </a:r>
                      <a:endParaRPr lang="en-US" sz="1200" dirty="0"/>
                    </a:p>
                  </a:txBody>
                  <a:tcPr/>
                </a:tc>
                <a:tc>
                  <a:txBody>
                    <a:bodyPr/>
                    <a:lstStyle/>
                    <a:p>
                      <a:r>
                        <a:rPr lang="en-US" sz="1200" dirty="0" smtClean="0"/>
                        <a:t>ID</a:t>
                      </a:r>
                      <a:endParaRPr lang="en-US" sz="1200" dirty="0"/>
                    </a:p>
                  </a:txBody>
                  <a:tcPr/>
                </a:tc>
              </a:tr>
              <a:tr h="219909">
                <a:tc>
                  <a:txBody>
                    <a:bodyPr/>
                    <a:lstStyle/>
                    <a:p>
                      <a:r>
                        <a:rPr lang="en-US" sz="1000" dirty="0" smtClean="0">
                          <a:solidFill>
                            <a:schemeClr val="tx2"/>
                          </a:solidFill>
                        </a:rPr>
                        <a:t>Cookie</a:t>
                      </a:r>
                      <a:endParaRPr lang="en-US" sz="1000" dirty="0">
                        <a:solidFill>
                          <a:schemeClr val="tx2"/>
                        </a:solidFill>
                      </a:endParaRPr>
                    </a:p>
                  </a:txBody>
                  <a:tcPr/>
                </a:tc>
                <a:tc>
                  <a:txBody>
                    <a:bodyPr/>
                    <a:lstStyle/>
                    <a:p>
                      <a:r>
                        <a:rPr lang="en-US" sz="1000" dirty="0" smtClean="0">
                          <a:solidFill>
                            <a:schemeClr val="tx2"/>
                          </a:solidFill>
                        </a:rPr>
                        <a:t>24601</a:t>
                      </a:r>
                    </a:p>
                  </a:txBody>
                  <a:tcPr/>
                </a:tc>
              </a:tr>
              <a:tr h="219909">
                <a:tc>
                  <a:txBody>
                    <a:bodyPr/>
                    <a:lstStyle/>
                    <a:p>
                      <a:r>
                        <a:rPr lang="en-US" sz="1000" dirty="0" smtClean="0">
                          <a:solidFill>
                            <a:schemeClr val="tx2"/>
                          </a:solidFill>
                        </a:rPr>
                        <a:t>Email</a:t>
                      </a:r>
                      <a:endParaRPr lang="en-US" sz="1000" dirty="0">
                        <a:solidFill>
                          <a:schemeClr val="tx2"/>
                        </a:solidFill>
                      </a:endParaRPr>
                    </a:p>
                  </a:txBody>
                  <a:tcPr/>
                </a:tc>
                <a:tc>
                  <a:txBody>
                    <a:bodyPr/>
                    <a:lstStyle/>
                    <a:p>
                      <a:r>
                        <a:rPr lang="en-US" sz="1000" dirty="0" smtClean="0">
                          <a:solidFill>
                            <a:schemeClr val="tx2"/>
                          </a:solidFill>
                        </a:rPr>
                        <a:t>vero92@zmail.com</a:t>
                      </a:r>
                      <a:endParaRPr lang="en-US" sz="1000" dirty="0">
                        <a:solidFill>
                          <a:schemeClr val="tx2"/>
                        </a:solidFill>
                      </a:endParaRPr>
                    </a:p>
                  </a:txBody>
                  <a:tcPr/>
                </a:tc>
              </a:tr>
              <a:tr h="219909">
                <a:tc>
                  <a:txBody>
                    <a:bodyPr/>
                    <a:lstStyle/>
                    <a:p>
                      <a:r>
                        <a:rPr lang="en-US" sz="1000" dirty="0" smtClean="0">
                          <a:solidFill>
                            <a:schemeClr val="tx2"/>
                          </a:solidFill>
                        </a:rPr>
                        <a:t>Direct</a:t>
                      </a:r>
                      <a:endParaRPr lang="en-US" sz="1000" dirty="0">
                        <a:solidFill>
                          <a:schemeClr val="tx2"/>
                        </a:solidFill>
                      </a:endParaRPr>
                    </a:p>
                  </a:txBody>
                  <a:tcPr/>
                </a:tc>
                <a:tc>
                  <a:txBody>
                    <a:bodyPr/>
                    <a:lstStyle/>
                    <a:p>
                      <a:r>
                        <a:rPr lang="en-US" sz="1000" dirty="0" smtClean="0">
                          <a:solidFill>
                            <a:schemeClr val="tx2"/>
                          </a:solidFill>
                        </a:rPr>
                        <a:t>Veronique</a:t>
                      </a:r>
                      <a:r>
                        <a:rPr lang="en-US" sz="1000" baseline="0" dirty="0" smtClean="0">
                          <a:solidFill>
                            <a:schemeClr val="tx2"/>
                          </a:solidFill>
                        </a:rPr>
                        <a:t> Martin</a:t>
                      </a:r>
                      <a:endParaRPr lang="en-US" sz="1000" dirty="0">
                        <a:solidFill>
                          <a:schemeClr val="tx2"/>
                        </a:solidFill>
                      </a:endParaRPr>
                    </a:p>
                  </a:txBody>
                  <a:tcPr/>
                </a:tc>
              </a:tr>
              <a:tr h="219909">
                <a:tc>
                  <a:txBody>
                    <a:bodyPr/>
                    <a:lstStyle/>
                    <a:p>
                      <a:r>
                        <a:rPr lang="en-US" sz="1000" dirty="0" err="1" smtClean="0">
                          <a:solidFill>
                            <a:schemeClr val="tx2"/>
                          </a:solidFill>
                        </a:rPr>
                        <a:t>Facebook</a:t>
                      </a:r>
                      <a:endParaRPr lang="en-US" sz="1000" dirty="0">
                        <a:solidFill>
                          <a:schemeClr val="tx2"/>
                        </a:solidFill>
                      </a:endParaRPr>
                    </a:p>
                  </a:txBody>
                  <a:tcPr/>
                </a:tc>
                <a:tc>
                  <a:txBody>
                    <a:bodyPr/>
                    <a:lstStyle/>
                    <a:p>
                      <a:r>
                        <a:rPr lang="en-US" sz="1000" dirty="0" smtClean="0">
                          <a:solidFill>
                            <a:schemeClr val="tx2"/>
                          </a:solidFill>
                        </a:rPr>
                        <a:t>01810</a:t>
                      </a:r>
                      <a:endParaRPr lang="en-US" sz="1000" dirty="0">
                        <a:solidFill>
                          <a:schemeClr val="tx2"/>
                        </a:solidFill>
                      </a:endParaRPr>
                    </a:p>
                  </a:txBody>
                  <a:tcPr/>
                </a:tc>
              </a:tr>
              <a:tr h="219909">
                <a:tc>
                  <a:txBody>
                    <a:bodyPr/>
                    <a:lstStyle/>
                    <a:p>
                      <a:r>
                        <a:rPr lang="en-US" sz="1000" dirty="0" smtClean="0">
                          <a:solidFill>
                            <a:schemeClr val="tx2"/>
                          </a:solidFill>
                        </a:rPr>
                        <a:t>Twitter</a:t>
                      </a:r>
                      <a:endParaRPr lang="en-US" sz="1000" dirty="0">
                        <a:solidFill>
                          <a:schemeClr val="tx2"/>
                        </a:solidFill>
                      </a:endParaRPr>
                    </a:p>
                  </a:txBody>
                  <a:tcPr/>
                </a:tc>
                <a:tc>
                  <a:txBody>
                    <a:bodyPr/>
                    <a:lstStyle/>
                    <a:p>
                      <a:r>
                        <a:rPr lang="en-US" sz="1000" dirty="0" smtClean="0">
                          <a:solidFill>
                            <a:schemeClr val="tx2"/>
                          </a:solidFill>
                        </a:rPr>
                        <a:t>Vero92</a:t>
                      </a:r>
                      <a:endParaRPr lang="en-US" sz="1000" dirty="0">
                        <a:solidFill>
                          <a:schemeClr val="tx2"/>
                        </a:solidFill>
                      </a:endParaRPr>
                    </a:p>
                  </a:txBody>
                  <a:tcPr/>
                </a:tc>
              </a:tr>
            </a:tbl>
          </a:graphicData>
        </a:graphic>
      </p:graphicFrame>
      <p:sp>
        <p:nvSpPr>
          <p:cNvPr id="32" name="Rectangle 31"/>
          <p:cNvSpPr>
            <a:spLocks noChangeArrowheads="1"/>
          </p:cNvSpPr>
          <p:nvPr/>
        </p:nvSpPr>
        <p:spPr bwMode="auto">
          <a:xfrm>
            <a:off x="6303963" y="6292850"/>
            <a:ext cx="2743200" cy="295275"/>
          </a:xfrm>
          <a:prstGeom prst="rect">
            <a:avLst/>
          </a:prstGeom>
          <a:solidFill>
            <a:schemeClr val="bg1"/>
          </a:solidFill>
          <a:ln w="9525" algn="ctr">
            <a:noFill/>
            <a:round/>
            <a:headEnd/>
            <a:tailEnd/>
          </a:ln>
        </p:spPr>
        <p:txBody>
          <a:bodyPr/>
          <a:lstStyle/>
          <a:p>
            <a:pPr>
              <a:lnSpc>
                <a:spcPct val="90000"/>
              </a:lnSpc>
            </a:pPr>
            <a:endParaRPr lang="fr-FR">
              <a:latin typeface="Calibri" pitchFamily="34" charset="0"/>
            </a:endParaRPr>
          </a:p>
        </p:txBody>
      </p:sp>
      <p:sp>
        <p:nvSpPr>
          <p:cNvPr id="31" name="Rectangle 30"/>
          <p:cNvSpPr>
            <a:spLocks noChangeArrowheads="1"/>
          </p:cNvSpPr>
          <p:nvPr/>
        </p:nvSpPr>
        <p:spPr bwMode="auto">
          <a:xfrm>
            <a:off x="6303963" y="6049963"/>
            <a:ext cx="2743200" cy="547687"/>
          </a:xfrm>
          <a:prstGeom prst="rect">
            <a:avLst/>
          </a:prstGeom>
          <a:solidFill>
            <a:schemeClr val="bg1"/>
          </a:solidFill>
          <a:ln w="9525" algn="ctr">
            <a:noFill/>
            <a:round/>
            <a:headEnd/>
            <a:tailEnd/>
          </a:ln>
        </p:spPr>
        <p:txBody>
          <a:bodyPr/>
          <a:lstStyle/>
          <a:p>
            <a:pPr>
              <a:lnSpc>
                <a:spcPct val="90000"/>
              </a:lnSpc>
            </a:pPr>
            <a:endParaRPr lang="fr-FR">
              <a:latin typeface="Calibri" pitchFamily="34" charset="0"/>
            </a:endParaRPr>
          </a:p>
        </p:txBody>
      </p:sp>
      <p:sp>
        <p:nvSpPr>
          <p:cNvPr id="30" name="Rectangle 29"/>
          <p:cNvSpPr>
            <a:spLocks noChangeArrowheads="1"/>
          </p:cNvSpPr>
          <p:nvPr/>
        </p:nvSpPr>
        <p:spPr bwMode="auto">
          <a:xfrm>
            <a:off x="6303963" y="5803900"/>
            <a:ext cx="2743200" cy="769938"/>
          </a:xfrm>
          <a:prstGeom prst="rect">
            <a:avLst/>
          </a:prstGeom>
          <a:solidFill>
            <a:schemeClr val="bg1"/>
          </a:solidFill>
          <a:ln w="9525" algn="ctr">
            <a:noFill/>
            <a:round/>
            <a:headEnd/>
            <a:tailEnd/>
          </a:ln>
        </p:spPr>
        <p:txBody>
          <a:bodyPr/>
          <a:lstStyle/>
          <a:p>
            <a:pPr>
              <a:lnSpc>
                <a:spcPct val="90000"/>
              </a:lnSpc>
            </a:pPr>
            <a:endParaRPr lang="fr-FR">
              <a:latin typeface="Calibri" pitchFamily="34" charset="0"/>
            </a:endParaRPr>
          </a:p>
        </p:txBody>
      </p:sp>
      <p:sp>
        <p:nvSpPr>
          <p:cNvPr id="28" name="Rectangle 27"/>
          <p:cNvSpPr>
            <a:spLocks noChangeArrowheads="1"/>
          </p:cNvSpPr>
          <p:nvPr/>
        </p:nvSpPr>
        <p:spPr bwMode="auto">
          <a:xfrm>
            <a:off x="6303963" y="5562600"/>
            <a:ext cx="2743200" cy="1022350"/>
          </a:xfrm>
          <a:prstGeom prst="rect">
            <a:avLst/>
          </a:prstGeom>
          <a:solidFill>
            <a:schemeClr val="bg1"/>
          </a:solidFill>
          <a:ln w="9525" algn="ctr">
            <a:noFill/>
            <a:round/>
            <a:headEnd/>
            <a:tailEnd/>
          </a:ln>
        </p:spPr>
        <p:txBody>
          <a:bodyPr/>
          <a:lstStyle/>
          <a:p>
            <a:pPr>
              <a:lnSpc>
                <a:spcPct val="90000"/>
              </a:lnSpc>
            </a:pPr>
            <a:endParaRPr lang="fr-FR">
              <a:latin typeface="Calibri" pitchFamily="34" charset="0"/>
            </a:endParaRPr>
          </a:p>
        </p:txBody>
      </p:sp>
      <p:graphicFrame>
        <p:nvGraphicFramePr>
          <p:cNvPr id="36" name="Table 35"/>
          <p:cNvGraphicFramePr>
            <a:graphicFrameLocks noGrp="1"/>
          </p:cNvGraphicFramePr>
          <p:nvPr/>
        </p:nvGraphicFramePr>
        <p:xfrm>
          <a:off x="6333811" y="5043805"/>
          <a:ext cx="2676230" cy="1493520"/>
        </p:xfrm>
        <a:graphic>
          <a:graphicData uri="http://schemas.openxmlformats.org/drawingml/2006/table">
            <a:tbl>
              <a:tblPr firstRow="1" bandRow="1">
                <a:tableStyleId>{3C2FFA5D-87B4-456A-9821-1D502468CF0F}</a:tableStyleId>
              </a:tblPr>
              <a:tblGrid>
                <a:gridCol w="1338115"/>
                <a:gridCol w="1338115"/>
              </a:tblGrid>
              <a:tr h="247398">
                <a:tc>
                  <a:txBody>
                    <a:bodyPr/>
                    <a:lstStyle/>
                    <a:p>
                      <a:r>
                        <a:rPr lang="en-US" sz="1200" dirty="0" smtClean="0"/>
                        <a:t>Channel</a:t>
                      </a:r>
                      <a:endParaRPr lang="en-US" sz="1200" dirty="0"/>
                    </a:p>
                  </a:txBody>
                  <a:tcPr/>
                </a:tc>
                <a:tc>
                  <a:txBody>
                    <a:bodyPr/>
                    <a:lstStyle/>
                    <a:p>
                      <a:r>
                        <a:rPr lang="en-US" sz="1200" dirty="0" smtClean="0"/>
                        <a:t>ID</a:t>
                      </a:r>
                      <a:endParaRPr lang="en-US" sz="1200" dirty="0"/>
                    </a:p>
                  </a:txBody>
                  <a:tcPr/>
                </a:tc>
              </a:tr>
              <a:tr h="219909">
                <a:tc>
                  <a:txBody>
                    <a:bodyPr/>
                    <a:lstStyle/>
                    <a:p>
                      <a:r>
                        <a:rPr lang="en-US" sz="1000" dirty="0" smtClean="0">
                          <a:solidFill>
                            <a:schemeClr val="tx2"/>
                          </a:solidFill>
                        </a:rPr>
                        <a:t>Cookie</a:t>
                      </a:r>
                      <a:endParaRPr lang="en-US" sz="1000" dirty="0">
                        <a:solidFill>
                          <a:schemeClr val="tx2"/>
                        </a:solidFill>
                      </a:endParaRPr>
                    </a:p>
                  </a:txBody>
                  <a:tcPr/>
                </a:tc>
                <a:tc>
                  <a:txBody>
                    <a:bodyPr/>
                    <a:lstStyle/>
                    <a:p>
                      <a:r>
                        <a:rPr lang="en-US" sz="1000" dirty="0" smtClean="0">
                          <a:solidFill>
                            <a:schemeClr val="tx2"/>
                          </a:solidFill>
                        </a:rPr>
                        <a:t>24601</a:t>
                      </a:r>
                    </a:p>
                  </a:txBody>
                  <a:tcPr/>
                </a:tc>
              </a:tr>
              <a:tr h="219909">
                <a:tc>
                  <a:txBody>
                    <a:bodyPr/>
                    <a:lstStyle/>
                    <a:p>
                      <a:r>
                        <a:rPr lang="en-US" sz="1000" dirty="0" smtClean="0">
                          <a:solidFill>
                            <a:schemeClr val="tx2"/>
                          </a:solidFill>
                        </a:rPr>
                        <a:t>Email</a:t>
                      </a:r>
                      <a:endParaRPr lang="en-US" sz="1000" dirty="0">
                        <a:solidFill>
                          <a:schemeClr val="tx2"/>
                        </a:solidFill>
                      </a:endParaRPr>
                    </a:p>
                  </a:txBody>
                  <a:tcPr/>
                </a:tc>
                <a:tc>
                  <a:txBody>
                    <a:bodyPr/>
                    <a:lstStyle/>
                    <a:p>
                      <a:r>
                        <a:rPr lang="en-US" sz="1000" dirty="0" smtClean="0">
                          <a:solidFill>
                            <a:schemeClr val="tx2"/>
                          </a:solidFill>
                        </a:rPr>
                        <a:t>vero92@zmail.com</a:t>
                      </a:r>
                      <a:endParaRPr lang="en-US" sz="1000" dirty="0">
                        <a:solidFill>
                          <a:schemeClr val="tx2"/>
                        </a:solidFill>
                      </a:endParaRPr>
                    </a:p>
                  </a:txBody>
                  <a:tcPr/>
                </a:tc>
              </a:tr>
              <a:tr h="219909">
                <a:tc>
                  <a:txBody>
                    <a:bodyPr/>
                    <a:lstStyle/>
                    <a:p>
                      <a:r>
                        <a:rPr lang="en-US" sz="1000" dirty="0" smtClean="0">
                          <a:solidFill>
                            <a:schemeClr val="tx2"/>
                          </a:solidFill>
                        </a:rPr>
                        <a:t>Direct</a:t>
                      </a:r>
                      <a:endParaRPr lang="en-US" sz="1000" dirty="0">
                        <a:solidFill>
                          <a:schemeClr val="tx2"/>
                        </a:solidFill>
                      </a:endParaRPr>
                    </a:p>
                  </a:txBody>
                  <a:tcPr/>
                </a:tc>
                <a:tc>
                  <a:txBody>
                    <a:bodyPr/>
                    <a:lstStyle/>
                    <a:p>
                      <a:r>
                        <a:rPr lang="en-US" sz="1000" dirty="0" smtClean="0">
                          <a:solidFill>
                            <a:schemeClr val="tx2"/>
                          </a:solidFill>
                        </a:rPr>
                        <a:t>Veronique</a:t>
                      </a:r>
                      <a:r>
                        <a:rPr lang="en-US" sz="1000" baseline="0" dirty="0" smtClean="0">
                          <a:solidFill>
                            <a:schemeClr val="tx2"/>
                          </a:solidFill>
                        </a:rPr>
                        <a:t> Martin</a:t>
                      </a:r>
                      <a:endParaRPr lang="en-US" sz="1000" dirty="0">
                        <a:solidFill>
                          <a:schemeClr val="tx2"/>
                        </a:solidFill>
                      </a:endParaRPr>
                    </a:p>
                  </a:txBody>
                  <a:tcPr/>
                </a:tc>
              </a:tr>
              <a:tr h="219909">
                <a:tc>
                  <a:txBody>
                    <a:bodyPr/>
                    <a:lstStyle/>
                    <a:p>
                      <a:r>
                        <a:rPr lang="en-US" sz="1000" dirty="0" err="1" smtClean="0">
                          <a:solidFill>
                            <a:schemeClr val="tx2"/>
                          </a:solidFill>
                        </a:rPr>
                        <a:t>Facebook</a:t>
                      </a:r>
                      <a:endParaRPr lang="en-US" sz="1000" dirty="0">
                        <a:solidFill>
                          <a:schemeClr val="tx2"/>
                        </a:solidFill>
                      </a:endParaRPr>
                    </a:p>
                  </a:txBody>
                  <a:tcPr/>
                </a:tc>
                <a:tc>
                  <a:txBody>
                    <a:bodyPr/>
                    <a:lstStyle/>
                    <a:p>
                      <a:r>
                        <a:rPr lang="en-US" sz="1000" dirty="0" smtClean="0">
                          <a:solidFill>
                            <a:schemeClr val="tx2"/>
                          </a:solidFill>
                        </a:rPr>
                        <a:t>01810</a:t>
                      </a:r>
                      <a:endParaRPr lang="en-US" sz="1000" dirty="0">
                        <a:solidFill>
                          <a:schemeClr val="tx2"/>
                        </a:solidFill>
                      </a:endParaRPr>
                    </a:p>
                  </a:txBody>
                  <a:tcPr/>
                </a:tc>
              </a:tr>
              <a:tr h="219909">
                <a:tc>
                  <a:txBody>
                    <a:bodyPr/>
                    <a:lstStyle/>
                    <a:p>
                      <a:r>
                        <a:rPr lang="en-US" sz="1000" dirty="0" smtClean="0">
                          <a:solidFill>
                            <a:schemeClr val="tx2"/>
                          </a:solidFill>
                        </a:rPr>
                        <a:t>Twitter</a:t>
                      </a:r>
                      <a:endParaRPr lang="en-US" sz="1000" dirty="0">
                        <a:solidFill>
                          <a:schemeClr val="tx2"/>
                        </a:solidFill>
                      </a:endParaRPr>
                    </a:p>
                  </a:txBody>
                  <a:tcPr/>
                </a:tc>
                <a:tc>
                  <a:txBody>
                    <a:bodyPr/>
                    <a:lstStyle/>
                    <a:p>
                      <a:r>
                        <a:rPr lang="en-US" sz="1000" dirty="0" smtClean="0">
                          <a:solidFill>
                            <a:schemeClr val="tx2"/>
                          </a:solidFill>
                        </a:rPr>
                        <a:t>Vero92</a:t>
                      </a:r>
                      <a:endParaRPr lang="en-US" sz="1000" dirty="0">
                        <a:solidFill>
                          <a:schemeClr val="tx2"/>
                        </a:solidFill>
                      </a:endParaRPr>
                    </a:p>
                  </a:txBody>
                  <a:tcPr/>
                </a:tc>
              </a:tr>
            </a:tbl>
          </a:graphicData>
        </a:graphic>
      </p:graphicFrame>
      <p:pic>
        <p:nvPicPr>
          <p:cNvPr id="41" name="Picture 58"/>
          <p:cNvPicPr>
            <a:picLocks noChangeAspect="1" noChangeArrowheads="1"/>
          </p:cNvPicPr>
          <p:nvPr/>
        </p:nvPicPr>
        <p:blipFill>
          <a:blip r:embed="rId3" cstate="print"/>
          <a:srcRect l="10585" r="8736" b="13656"/>
          <a:stretch>
            <a:fillRect/>
          </a:stretch>
        </p:blipFill>
        <p:spPr bwMode="auto">
          <a:xfrm>
            <a:off x="6516216" y="3501008"/>
            <a:ext cx="548864" cy="504056"/>
          </a:xfrm>
          <a:prstGeom prst="ellipse">
            <a:avLst/>
          </a:prstGeom>
          <a:noFill/>
          <a:ln w="9525" algn="ctr">
            <a:noFill/>
            <a:miter lim="800000"/>
            <a:headEnd/>
            <a:tailEnd/>
          </a:ln>
        </p:spPr>
      </p:pic>
      <p:sp>
        <p:nvSpPr>
          <p:cNvPr id="69" name="Rounded Rectangle 68"/>
          <p:cNvSpPr/>
          <p:nvPr/>
        </p:nvSpPr>
        <p:spPr>
          <a:xfrm>
            <a:off x="3851275" y="5157788"/>
            <a:ext cx="1766888" cy="919162"/>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100" kern="0">
                <a:solidFill>
                  <a:srgbClr val="FFFFFF"/>
                </a:solidFill>
                <a:latin typeface="Calibri" pitchFamily="34" charset="0"/>
                <a:ea typeface="MS PGothic"/>
              </a:rPr>
              <a:t>Facebook ID=01810</a:t>
            </a:r>
          </a:p>
          <a:p>
            <a:pPr fontAlgn="auto">
              <a:spcBef>
                <a:spcPts val="0"/>
              </a:spcBef>
              <a:spcAft>
                <a:spcPts val="0"/>
              </a:spcAft>
              <a:defRPr/>
            </a:pPr>
            <a:r>
              <a:rPr lang="fr-FR" sz="1100" kern="0">
                <a:solidFill>
                  <a:srgbClr val="FFFFFF"/>
                </a:solidFill>
                <a:latin typeface="Calibri" pitchFamily="34" charset="0"/>
                <a:ea typeface="MS PGothic"/>
              </a:rPr>
              <a:t>210 amis Facebook </a:t>
            </a:r>
          </a:p>
          <a:p>
            <a:pPr fontAlgn="auto">
              <a:spcBef>
                <a:spcPts val="0"/>
              </a:spcBef>
              <a:spcAft>
                <a:spcPts val="0"/>
              </a:spcAft>
              <a:defRPr/>
            </a:pPr>
            <a:r>
              <a:rPr lang="fr-FR" sz="1100" kern="0">
                <a:solidFill>
                  <a:srgbClr val="FFFFFF"/>
                </a:solidFill>
                <a:latin typeface="Calibri" pitchFamily="34" charset="0"/>
                <a:ea typeface="MS PGothic"/>
              </a:rPr>
              <a:t>Née le 2 septembre 1983</a:t>
            </a:r>
            <a:endParaRPr lang="fr-FR" sz="1100" kern="0" dirty="0">
              <a:solidFill>
                <a:srgbClr val="FFFFFF"/>
              </a:solidFill>
              <a:latin typeface="Calibri" pitchFamily="34" charset="0"/>
              <a:ea typeface="MS PGothic"/>
            </a:endParaRPr>
          </a:p>
        </p:txBody>
      </p:sp>
      <p:sp>
        <p:nvSpPr>
          <p:cNvPr id="36873" name="Title 1"/>
          <p:cNvSpPr>
            <a:spLocks noGrp="1"/>
          </p:cNvSpPr>
          <p:nvPr>
            <p:ph type="title"/>
          </p:nvPr>
        </p:nvSpPr>
        <p:spPr/>
        <p:txBody>
          <a:bodyPr/>
          <a:lstStyle/>
          <a:p>
            <a:pPr eaLnBrk="1" hangingPunct="1"/>
            <a:r>
              <a:rPr lang="fr-FR" smtClean="0"/>
              <a:t>Réconciliez données offline et online pour personnaliser vos</a:t>
            </a:r>
            <a:br>
              <a:rPr lang="fr-FR" smtClean="0"/>
            </a:br>
            <a:r>
              <a:rPr lang="fr-FR" smtClean="0"/>
              <a:t>messages</a:t>
            </a:r>
          </a:p>
        </p:txBody>
      </p:sp>
      <p:cxnSp>
        <p:nvCxnSpPr>
          <p:cNvPr id="57" name="Straight Connector 56"/>
          <p:cNvCxnSpPr>
            <a:cxnSpLocks noChangeShapeType="1"/>
          </p:cNvCxnSpPr>
          <p:nvPr/>
        </p:nvCxnSpPr>
        <p:spPr bwMode="auto">
          <a:xfrm flipV="1">
            <a:off x="4149725" y="3646488"/>
            <a:ext cx="685800" cy="381000"/>
          </a:xfrm>
          <a:prstGeom prst="line">
            <a:avLst/>
          </a:prstGeom>
          <a:noFill/>
          <a:ln w="9525" algn="ctr">
            <a:solidFill>
              <a:srgbClr val="FFAA11"/>
            </a:solidFill>
            <a:round/>
            <a:headEnd type="none" w="sm" len="sm"/>
            <a:tailEnd type="oval" w="lg" len="lg"/>
          </a:ln>
        </p:spPr>
      </p:cxnSp>
      <p:sp>
        <p:nvSpPr>
          <p:cNvPr id="58" name="TextBox 57"/>
          <p:cNvSpPr txBox="1">
            <a:spLocks noChangeArrowheads="1"/>
          </p:cNvSpPr>
          <p:nvPr/>
        </p:nvSpPr>
        <p:spPr bwMode="auto">
          <a:xfrm>
            <a:off x="1638300" y="1917700"/>
            <a:ext cx="2308225" cy="431800"/>
          </a:xfrm>
          <a:prstGeom prst="rect">
            <a:avLst/>
          </a:prstGeom>
          <a:noFill/>
          <a:ln w="9525">
            <a:noFill/>
            <a:miter lim="800000"/>
            <a:headEnd/>
            <a:tailEnd/>
          </a:ln>
        </p:spPr>
        <p:txBody>
          <a:bodyPr wrap="none">
            <a:spAutoFit/>
          </a:bodyPr>
          <a:lstStyle/>
          <a:p>
            <a:pPr fontAlgn="auto">
              <a:spcBef>
                <a:spcPts val="0"/>
              </a:spcBef>
              <a:spcAft>
                <a:spcPts val="0"/>
              </a:spcAft>
              <a:defRPr/>
            </a:pPr>
            <a:r>
              <a:rPr lang="fr-FR" sz="1100" kern="0" dirty="0">
                <a:solidFill>
                  <a:srgbClr val="666666"/>
                </a:solidFill>
                <a:latin typeface="Calibri" pitchFamily="34" charset="0"/>
                <a:cs typeface="+mn-cs"/>
              </a:rPr>
              <a:t>Arrive sur le site,  </a:t>
            </a:r>
            <a:r>
              <a:rPr lang="fr-FR" sz="1100" kern="0" dirty="0" err="1">
                <a:solidFill>
                  <a:srgbClr val="666666"/>
                </a:solidFill>
                <a:latin typeface="Calibri" pitchFamily="34" charset="0"/>
                <a:cs typeface="+mn-cs"/>
              </a:rPr>
              <a:t>dépot</a:t>
            </a:r>
            <a:r>
              <a:rPr lang="fr-FR" sz="1100" kern="0" dirty="0">
                <a:solidFill>
                  <a:srgbClr val="666666"/>
                </a:solidFill>
                <a:latin typeface="Calibri" pitchFamily="34" charset="0"/>
                <a:cs typeface="+mn-cs"/>
              </a:rPr>
              <a:t> d’un cookie,</a:t>
            </a:r>
            <a:br>
              <a:rPr lang="fr-FR" sz="1100" kern="0" dirty="0">
                <a:solidFill>
                  <a:srgbClr val="666666"/>
                </a:solidFill>
                <a:latin typeface="Calibri" pitchFamily="34" charset="0"/>
                <a:cs typeface="+mn-cs"/>
              </a:rPr>
            </a:br>
            <a:r>
              <a:rPr lang="fr-FR" sz="1100" kern="0" dirty="0">
                <a:solidFill>
                  <a:srgbClr val="666666"/>
                </a:solidFill>
                <a:latin typeface="Calibri" pitchFamily="34" charset="0"/>
                <a:cs typeface="+mn-cs"/>
              </a:rPr>
              <a:t>visite mais n’achète pas</a:t>
            </a:r>
          </a:p>
        </p:txBody>
      </p:sp>
      <p:cxnSp>
        <p:nvCxnSpPr>
          <p:cNvPr id="59" name="Straight Connector 58"/>
          <p:cNvCxnSpPr>
            <a:cxnSpLocks noChangeShapeType="1"/>
          </p:cNvCxnSpPr>
          <p:nvPr/>
        </p:nvCxnSpPr>
        <p:spPr bwMode="auto">
          <a:xfrm rot="16200000" flipV="1">
            <a:off x="2544763" y="2341563"/>
            <a:ext cx="609600" cy="533400"/>
          </a:xfrm>
          <a:prstGeom prst="line">
            <a:avLst/>
          </a:prstGeom>
          <a:noFill/>
          <a:ln w="9525" algn="ctr">
            <a:solidFill>
              <a:srgbClr val="FFAA11"/>
            </a:solidFill>
            <a:round/>
            <a:headEnd type="none" w="sm" len="sm"/>
            <a:tailEnd type="oval" w="lg" len="lg"/>
          </a:ln>
        </p:spPr>
      </p:cxnSp>
      <p:cxnSp>
        <p:nvCxnSpPr>
          <p:cNvPr id="60" name="Straight Connector 59"/>
          <p:cNvCxnSpPr>
            <a:cxnSpLocks noChangeShapeType="1"/>
          </p:cNvCxnSpPr>
          <p:nvPr/>
        </p:nvCxnSpPr>
        <p:spPr bwMode="auto">
          <a:xfrm flipV="1">
            <a:off x="4032250" y="2592388"/>
            <a:ext cx="595313" cy="374650"/>
          </a:xfrm>
          <a:prstGeom prst="line">
            <a:avLst/>
          </a:prstGeom>
          <a:noFill/>
          <a:ln w="9525" algn="ctr">
            <a:solidFill>
              <a:srgbClr val="FFAA11"/>
            </a:solidFill>
            <a:round/>
            <a:headEnd type="none" w="sm" len="sm"/>
            <a:tailEnd type="oval" w="lg" len="lg"/>
          </a:ln>
        </p:spPr>
      </p:cxnSp>
      <p:sp>
        <p:nvSpPr>
          <p:cNvPr id="61" name="TextBox 60"/>
          <p:cNvSpPr txBox="1">
            <a:spLocks noChangeArrowheads="1"/>
          </p:cNvSpPr>
          <p:nvPr/>
        </p:nvSpPr>
        <p:spPr bwMode="auto">
          <a:xfrm>
            <a:off x="4835525" y="2303463"/>
            <a:ext cx="2133600" cy="769937"/>
          </a:xfrm>
          <a:prstGeom prst="rect">
            <a:avLst/>
          </a:prstGeom>
          <a:noFill/>
          <a:ln w="9525">
            <a:noFill/>
            <a:miter lim="800000"/>
            <a:headEnd/>
            <a:tailEnd/>
          </a:ln>
        </p:spPr>
        <p:txBody>
          <a:bodyPr>
            <a:spAutoFit/>
          </a:bodyPr>
          <a:lstStyle/>
          <a:p>
            <a:pPr fontAlgn="auto">
              <a:spcBef>
                <a:spcPts val="0"/>
              </a:spcBef>
              <a:spcAft>
                <a:spcPts val="0"/>
              </a:spcAft>
              <a:defRPr/>
            </a:pPr>
            <a:r>
              <a:rPr lang="fr-FR" sz="1100" kern="0" dirty="0">
                <a:solidFill>
                  <a:srgbClr val="666666"/>
                </a:solidFill>
                <a:latin typeface="Calibri" pitchFamily="34" charset="0"/>
                <a:cs typeface="+mn-cs"/>
              </a:rPr>
              <a:t>Réception d’un email personnalisé, est intéressée par le message, clic sur le lien et arrive sur le site</a:t>
            </a:r>
          </a:p>
        </p:txBody>
      </p:sp>
      <p:sp>
        <p:nvSpPr>
          <p:cNvPr id="62" name="TextBox 61"/>
          <p:cNvSpPr txBox="1">
            <a:spLocks noChangeArrowheads="1"/>
          </p:cNvSpPr>
          <p:nvPr/>
        </p:nvSpPr>
        <p:spPr bwMode="auto">
          <a:xfrm>
            <a:off x="4835525" y="3265488"/>
            <a:ext cx="1746250" cy="938212"/>
          </a:xfrm>
          <a:prstGeom prst="rect">
            <a:avLst/>
          </a:prstGeom>
          <a:noFill/>
          <a:ln w="9525">
            <a:noFill/>
            <a:miter lim="800000"/>
            <a:headEnd/>
            <a:tailEnd/>
          </a:ln>
        </p:spPr>
        <p:txBody>
          <a:bodyPr>
            <a:spAutoFit/>
          </a:bodyPr>
          <a:lstStyle/>
          <a:p>
            <a:pPr fontAlgn="auto">
              <a:spcBef>
                <a:spcPts val="0"/>
              </a:spcBef>
              <a:spcAft>
                <a:spcPts val="0"/>
              </a:spcAft>
              <a:defRPr/>
            </a:pPr>
            <a:r>
              <a:rPr lang="fr-FR" sz="1100" kern="0" dirty="0">
                <a:solidFill>
                  <a:srgbClr val="666666"/>
                </a:solidFill>
                <a:latin typeface="Calibri" pitchFamily="34" charset="0"/>
                <a:cs typeface="+mn-cs"/>
              </a:rPr>
              <a:t>Véronique fait un achat et saisie son email pour la confirmation de commande et son adresse pour la livraison</a:t>
            </a:r>
          </a:p>
        </p:txBody>
      </p:sp>
      <p:cxnSp>
        <p:nvCxnSpPr>
          <p:cNvPr id="63" name="Straight Connector 62"/>
          <p:cNvCxnSpPr>
            <a:cxnSpLocks noChangeShapeType="1"/>
            <a:endCxn id="64" idx="1"/>
          </p:cNvCxnSpPr>
          <p:nvPr/>
        </p:nvCxnSpPr>
        <p:spPr bwMode="auto">
          <a:xfrm>
            <a:off x="3616325" y="4637088"/>
            <a:ext cx="781050" cy="71437"/>
          </a:xfrm>
          <a:prstGeom prst="line">
            <a:avLst/>
          </a:prstGeom>
          <a:noFill/>
          <a:ln w="9525" algn="ctr">
            <a:solidFill>
              <a:srgbClr val="FFAA11"/>
            </a:solidFill>
            <a:round/>
            <a:headEnd type="none" w="sm" len="sm"/>
            <a:tailEnd type="oval" w="lg" len="lg"/>
          </a:ln>
        </p:spPr>
      </p:cxnSp>
      <p:sp>
        <p:nvSpPr>
          <p:cNvPr id="64" name="TextBox 63"/>
          <p:cNvSpPr txBox="1">
            <a:spLocks noChangeArrowheads="1"/>
          </p:cNvSpPr>
          <p:nvPr/>
        </p:nvSpPr>
        <p:spPr bwMode="auto">
          <a:xfrm>
            <a:off x="4397375" y="4408488"/>
            <a:ext cx="1541463" cy="600075"/>
          </a:xfrm>
          <a:prstGeom prst="rect">
            <a:avLst/>
          </a:prstGeom>
          <a:noFill/>
          <a:ln w="9525">
            <a:noFill/>
            <a:miter lim="800000"/>
            <a:headEnd/>
            <a:tailEnd/>
          </a:ln>
        </p:spPr>
        <p:txBody>
          <a:bodyPr>
            <a:spAutoFit/>
          </a:bodyPr>
          <a:lstStyle/>
          <a:p>
            <a:pPr fontAlgn="auto">
              <a:spcBef>
                <a:spcPts val="0"/>
              </a:spcBef>
              <a:spcAft>
                <a:spcPts val="0"/>
              </a:spcAft>
              <a:defRPr/>
            </a:pPr>
            <a:r>
              <a:rPr lang="fr-FR" sz="1100" kern="0">
                <a:solidFill>
                  <a:srgbClr val="666666"/>
                </a:solidFill>
                <a:latin typeface="Calibri" pitchFamily="34" charset="0"/>
                <a:cs typeface="+mn-cs"/>
              </a:rPr>
              <a:t>Véronique apprécie son produit et devient fan sur Facebook</a:t>
            </a:r>
            <a:endParaRPr lang="fr-FR" sz="1100" kern="0" dirty="0">
              <a:solidFill>
                <a:srgbClr val="666666"/>
              </a:solidFill>
              <a:latin typeface="Calibri" pitchFamily="34" charset="0"/>
              <a:cs typeface="+mn-cs"/>
            </a:endParaRPr>
          </a:p>
        </p:txBody>
      </p:sp>
      <p:sp>
        <p:nvSpPr>
          <p:cNvPr id="65" name="Rounded Rectangular Callout 64"/>
          <p:cNvSpPr/>
          <p:nvPr/>
        </p:nvSpPr>
        <p:spPr>
          <a:xfrm>
            <a:off x="6867525" y="2608263"/>
            <a:ext cx="2143125" cy="1038225"/>
          </a:xfrm>
          <a:prstGeom prst="wedgeRoundRectCallout">
            <a:avLst>
              <a:gd name="adj1" fmla="val -69492"/>
              <a:gd name="adj2" fmla="val 34830"/>
              <a:gd name="adj3" fmla="val 16667"/>
            </a:avLst>
          </a:prstGeom>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fr-FR" sz="1200" kern="0" dirty="0">
                <a:solidFill>
                  <a:schemeClr val="tx2"/>
                </a:solidFill>
                <a:latin typeface="Calibri" pitchFamily="34" charset="0"/>
                <a:ea typeface="MS PGothic"/>
              </a:rPr>
              <a:t>Association entre :</a:t>
            </a:r>
          </a:p>
          <a:p>
            <a:pPr marL="236538" indent="-236538" fontAlgn="auto">
              <a:spcBef>
                <a:spcPts val="0"/>
              </a:spcBef>
              <a:spcAft>
                <a:spcPts val="0"/>
              </a:spcAft>
              <a:buFont typeface="Wingdings" pitchFamily="2" charset="2"/>
              <a:buChar char="§"/>
              <a:defRPr/>
            </a:pPr>
            <a:r>
              <a:rPr lang="fr-FR" sz="1200" kern="0" dirty="0">
                <a:solidFill>
                  <a:schemeClr val="tx2"/>
                </a:solidFill>
                <a:latin typeface="Calibri" pitchFamily="34" charset="0"/>
                <a:ea typeface="MS PGothic"/>
              </a:rPr>
              <a:t>Cookie et Email  </a:t>
            </a:r>
          </a:p>
          <a:p>
            <a:pPr marL="236538" indent="-236538" fontAlgn="auto">
              <a:spcBef>
                <a:spcPts val="0"/>
              </a:spcBef>
              <a:spcAft>
                <a:spcPts val="0"/>
              </a:spcAft>
              <a:buFont typeface="Wingdings" pitchFamily="2" charset="2"/>
              <a:buChar char="§"/>
              <a:defRPr/>
            </a:pPr>
            <a:r>
              <a:rPr lang="fr-FR" sz="1200" kern="0" dirty="0">
                <a:solidFill>
                  <a:schemeClr val="tx2"/>
                </a:solidFill>
                <a:latin typeface="Calibri" pitchFamily="34" charset="0"/>
                <a:ea typeface="MS PGothic"/>
              </a:rPr>
              <a:t>Adresse postale et cookie</a:t>
            </a:r>
          </a:p>
          <a:p>
            <a:pPr marL="236538" indent="-236538" fontAlgn="auto">
              <a:spcBef>
                <a:spcPts val="0"/>
              </a:spcBef>
              <a:spcAft>
                <a:spcPts val="0"/>
              </a:spcAft>
              <a:buFont typeface="Wingdings" pitchFamily="2" charset="2"/>
              <a:buChar char="§"/>
              <a:defRPr/>
            </a:pPr>
            <a:r>
              <a:rPr lang="fr-FR" sz="1200" kern="0" dirty="0">
                <a:solidFill>
                  <a:schemeClr val="tx2"/>
                </a:solidFill>
                <a:latin typeface="Calibri" pitchFamily="34" charset="0"/>
                <a:ea typeface="MS PGothic"/>
              </a:rPr>
              <a:t>Email et adresse postale</a:t>
            </a:r>
          </a:p>
        </p:txBody>
      </p:sp>
      <p:sp>
        <p:nvSpPr>
          <p:cNvPr id="66" name="Rounded Rectangle 65"/>
          <p:cNvSpPr/>
          <p:nvPr/>
        </p:nvSpPr>
        <p:spPr>
          <a:xfrm>
            <a:off x="1589088" y="1254125"/>
            <a:ext cx="2370137" cy="661988"/>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100" kern="0" dirty="0">
                <a:solidFill>
                  <a:srgbClr val="FFFFFF"/>
                </a:solidFill>
                <a:latin typeface="Calibri" pitchFamily="34" charset="0"/>
                <a:ea typeface="MS PGothic"/>
              </a:rPr>
              <a:t>Cookie=24601</a:t>
            </a:r>
          </a:p>
          <a:p>
            <a:pPr fontAlgn="auto">
              <a:spcBef>
                <a:spcPts val="0"/>
              </a:spcBef>
              <a:spcAft>
                <a:spcPts val="0"/>
              </a:spcAft>
              <a:defRPr/>
            </a:pPr>
            <a:r>
              <a:rPr lang="fr-FR" sz="1100" kern="0" dirty="0">
                <a:solidFill>
                  <a:srgbClr val="FFFFFF"/>
                </a:solidFill>
                <a:latin typeface="Calibri" pitchFamily="34" charset="0"/>
                <a:ea typeface="MS PGothic"/>
              </a:rPr>
              <a:t>Utilise le browser </a:t>
            </a:r>
            <a:r>
              <a:rPr lang="fr-FR" sz="1100" kern="0" dirty="0" err="1">
                <a:solidFill>
                  <a:srgbClr val="FFFFFF"/>
                </a:solidFill>
                <a:latin typeface="Calibri" pitchFamily="34" charset="0"/>
                <a:ea typeface="MS PGothic"/>
              </a:rPr>
              <a:t>firefox</a:t>
            </a:r>
            <a:endParaRPr lang="fr-FR" sz="1100" kern="0" dirty="0">
              <a:solidFill>
                <a:srgbClr val="FFFFFF"/>
              </a:solidFill>
              <a:latin typeface="Calibri" pitchFamily="34" charset="0"/>
              <a:ea typeface="MS PGothic"/>
            </a:endParaRPr>
          </a:p>
          <a:p>
            <a:pPr fontAlgn="auto">
              <a:spcBef>
                <a:spcPts val="0"/>
              </a:spcBef>
              <a:spcAft>
                <a:spcPts val="0"/>
              </a:spcAft>
              <a:defRPr/>
            </a:pPr>
            <a:r>
              <a:rPr lang="fr-FR" sz="1100" kern="0" dirty="0">
                <a:solidFill>
                  <a:srgbClr val="FFFFFF"/>
                </a:solidFill>
                <a:latin typeface="Calibri" pitchFamily="34" charset="0"/>
                <a:ea typeface="MS PGothic"/>
              </a:rPr>
              <a:t>A récemment regardé les tablettes</a:t>
            </a:r>
          </a:p>
        </p:txBody>
      </p:sp>
      <p:sp>
        <p:nvSpPr>
          <p:cNvPr id="68" name="Rounded Rectangle 67"/>
          <p:cNvSpPr/>
          <p:nvPr/>
        </p:nvSpPr>
        <p:spPr>
          <a:xfrm>
            <a:off x="4627563" y="1311275"/>
            <a:ext cx="2341562" cy="762000"/>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100" kern="0" dirty="0">
                <a:solidFill>
                  <a:srgbClr val="FFFFFF"/>
                </a:solidFill>
                <a:latin typeface="Calibri" pitchFamily="34" charset="0"/>
                <a:ea typeface="MS PGothic"/>
              </a:rPr>
              <a:t>Email =vero92@</a:t>
            </a:r>
            <a:r>
              <a:rPr lang="fr-FR" sz="1100" kern="0" dirty="0" err="1">
                <a:solidFill>
                  <a:srgbClr val="FFFFFF"/>
                </a:solidFill>
                <a:latin typeface="Calibri" pitchFamily="34" charset="0"/>
                <a:ea typeface="MS PGothic"/>
              </a:rPr>
              <a:t>zmail.com</a:t>
            </a:r>
            <a:endParaRPr lang="fr-FR" sz="1100" kern="0" dirty="0">
              <a:solidFill>
                <a:srgbClr val="FFFFFF"/>
              </a:solidFill>
              <a:latin typeface="Calibri" pitchFamily="34" charset="0"/>
              <a:ea typeface="MS PGothic"/>
            </a:endParaRPr>
          </a:p>
          <a:p>
            <a:pPr fontAlgn="auto">
              <a:spcBef>
                <a:spcPts val="0"/>
              </a:spcBef>
              <a:spcAft>
                <a:spcPts val="0"/>
              </a:spcAft>
              <a:defRPr/>
            </a:pPr>
            <a:r>
              <a:rPr lang="fr-FR" sz="1100" kern="0" dirty="0">
                <a:solidFill>
                  <a:srgbClr val="FFFFFF"/>
                </a:solidFill>
                <a:latin typeface="Calibri" pitchFamily="34" charset="0"/>
                <a:ea typeface="MS PGothic"/>
              </a:rPr>
              <a:t>Cookie =24601</a:t>
            </a:r>
          </a:p>
          <a:p>
            <a:pPr fontAlgn="auto">
              <a:spcBef>
                <a:spcPts val="0"/>
              </a:spcBef>
              <a:spcAft>
                <a:spcPts val="0"/>
              </a:spcAft>
              <a:defRPr/>
            </a:pPr>
            <a:r>
              <a:rPr lang="fr-FR" sz="1100" kern="0" dirty="0">
                <a:solidFill>
                  <a:srgbClr val="FFFFFF"/>
                </a:solidFill>
                <a:latin typeface="Calibri" pitchFamily="34" charset="0"/>
                <a:ea typeface="MS PGothic"/>
              </a:rPr>
              <a:t>Taux d’ouverture : 73%</a:t>
            </a:r>
          </a:p>
          <a:p>
            <a:pPr fontAlgn="auto">
              <a:spcBef>
                <a:spcPts val="0"/>
              </a:spcBef>
              <a:spcAft>
                <a:spcPts val="0"/>
              </a:spcAft>
              <a:defRPr/>
            </a:pPr>
            <a:r>
              <a:rPr lang="fr-FR" sz="1100" kern="0" dirty="0">
                <a:solidFill>
                  <a:srgbClr val="FFFFFF"/>
                </a:solidFill>
                <a:latin typeface="Calibri" pitchFamily="34" charset="0"/>
                <a:ea typeface="MS PGothic"/>
              </a:rPr>
              <a:t>Taux de clic: 5%</a:t>
            </a:r>
          </a:p>
        </p:txBody>
      </p:sp>
      <p:sp>
        <p:nvSpPr>
          <p:cNvPr id="70" name="Rounded Rectangular Callout 69"/>
          <p:cNvSpPr/>
          <p:nvPr/>
        </p:nvSpPr>
        <p:spPr>
          <a:xfrm>
            <a:off x="6727825" y="3986213"/>
            <a:ext cx="2141538" cy="650875"/>
          </a:xfrm>
          <a:prstGeom prst="wedgeRoundRectCallout">
            <a:avLst>
              <a:gd name="adj1" fmla="val -90556"/>
              <a:gd name="adj2" fmla="val 77371"/>
              <a:gd name="adj3" fmla="val 16667"/>
            </a:avLst>
          </a:prstGeom>
          <a:ln/>
        </p:spPr>
        <p:style>
          <a:lnRef idx="2">
            <a:schemeClr val="accent2"/>
          </a:lnRef>
          <a:fillRef idx="1">
            <a:schemeClr val="lt1"/>
          </a:fillRef>
          <a:effectRef idx="0">
            <a:schemeClr val="accent2"/>
          </a:effectRef>
          <a:fontRef idx="minor">
            <a:schemeClr val="dk1"/>
          </a:fontRef>
        </p:style>
        <p:txBody>
          <a:bodyPr anchor="ctr"/>
          <a:lstStyle/>
          <a:p>
            <a:pPr fontAlgn="auto">
              <a:spcBef>
                <a:spcPts val="0"/>
              </a:spcBef>
              <a:spcAft>
                <a:spcPts val="0"/>
              </a:spcAft>
              <a:defRPr/>
            </a:pPr>
            <a:r>
              <a:rPr lang="fr-FR" sz="1200" kern="0">
                <a:solidFill>
                  <a:schemeClr val="tx2"/>
                </a:solidFill>
                <a:latin typeface="Calibri" pitchFamily="34" charset="0"/>
                <a:ea typeface="MS PGothic"/>
              </a:rPr>
              <a:t>Association de l’Id Facebook aux autres informations</a:t>
            </a:r>
            <a:endParaRPr lang="fr-FR" sz="1600" kern="0" dirty="0">
              <a:solidFill>
                <a:srgbClr val="FFFFFF"/>
              </a:solidFill>
              <a:latin typeface="Calibri" pitchFamily="34" charset="0"/>
              <a:ea typeface="MS PGothic"/>
            </a:endParaRPr>
          </a:p>
        </p:txBody>
      </p:sp>
      <p:cxnSp>
        <p:nvCxnSpPr>
          <p:cNvPr id="71" name="Straight Connector 70"/>
          <p:cNvCxnSpPr>
            <a:cxnSpLocks noChangeShapeType="1"/>
          </p:cNvCxnSpPr>
          <p:nvPr/>
        </p:nvCxnSpPr>
        <p:spPr bwMode="auto">
          <a:xfrm rot="5400000">
            <a:off x="1497807" y="3813969"/>
            <a:ext cx="914400" cy="731837"/>
          </a:xfrm>
          <a:prstGeom prst="line">
            <a:avLst/>
          </a:prstGeom>
          <a:noFill/>
          <a:ln w="9525" algn="ctr">
            <a:solidFill>
              <a:srgbClr val="FFAA11"/>
            </a:solidFill>
            <a:round/>
            <a:headEnd type="none" w="sm" len="sm"/>
            <a:tailEnd type="oval" w="lg" len="lg"/>
          </a:ln>
        </p:spPr>
      </p:cxnSp>
      <p:sp>
        <p:nvSpPr>
          <p:cNvPr id="72" name="TextBox 71"/>
          <p:cNvSpPr txBox="1">
            <a:spLocks noChangeArrowheads="1"/>
          </p:cNvSpPr>
          <p:nvPr/>
        </p:nvSpPr>
        <p:spPr bwMode="auto">
          <a:xfrm>
            <a:off x="323850" y="4629150"/>
            <a:ext cx="1584325" cy="600075"/>
          </a:xfrm>
          <a:prstGeom prst="rect">
            <a:avLst/>
          </a:prstGeom>
          <a:noFill/>
          <a:ln w="9525">
            <a:noFill/>
            <a:miter lim="800000"/>
            <a:headEnd/>
            <a:tailEnd/>
          </a:ln>
        </p:spPr>
        <p:txBody>
          <a:bodyPr>
            <a:spAutoFit/>
          </a:bodyPr>
          <a:lstStyle/>
          <a:p>
            <a:pPr fontAlgn="auto">
              <a:spcBef>
                <a:spcPts val="0"/>
              </a:spcBef>
              <a:spcAft>
                <a:spcPts val="0"/>
              </a:spcAft>
              <a:defRPr/>
            </a:pPr>
            <a:r>
              <a:rPr lang="fr-FR" sz="1100" kern="0" dirty="0">
                <a:solidFill>
                  <a:srgbClr val="666666"/>
                </a:solidFill>
                <a:latin typeface="Calibri" pitchFamily="34" charset="0"/>
                <a:cs typeface="+mn-cs"/>
              </a:rPr>
              <a:t>Véronique s’enregistre à un site de la marque via son compte </a:t>
            </a:r>
            <a:r>
              <a:rPr lang="fr-FR" sz="1100" kern="0" dirty="0" err="1">
                <a:solidFill>
                  <a:srgbClr val="666666"/>
                </a:solidFill>
                <a:latin typeface="Calibri" pitchFamily="34" charset="0"/>
                <a:cs typeface="+mn-cs"/>
              </a:rPr>
              <a:t>twitter</a:t>
            </a:r>
            <a:endParaRPr lang="fr-FR" sz="1100" kern="0" dirty="0">
              <a:solidFill>
                <a:srgbClr val="666666"/>
              </a:solidFill>
              <a:latin typeface="Calibri" pitchFamily="34" charset="0"/>
              <a:cs typeface="+mn-cs"/>
            </a:endParaRPr>
          </a:p>
        </p:txBody>
      </p:sp>
      <p:sp>
        <p:nvSpPr>
          <p:cNvPr id="73" name="Rounded Rectangle 72"/>
          <p:cNvSpPr/>
          <p:nvPr/>
        </p:nvSpPr>
        <p:spPr>
          <a:xfrm>
            <a:off x="327025" y="5260975"/>
            <a:ext cx="1595438" cy="609600"/>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100" kern="0" dirty="0">
                <a:solidFill>
                  <a:srgbClr val="FFFFFF"/>
                </a:solidFill>
                <a:latin typeface="Calibri" pitchFamily="34" charset="0"/>
                <a:ea typeface="MS PGothic"/>
              </a:rPr>
              <a:t>@Vero92</a:t>
            </a:r>
          </a:p>
          <a:p>
            <a:pPr fontAlgn="auto">
              <a:spcBef>
                <a:spcPts val="0"/>
              </a:spcBef>
              <a:spcAft>
                <a:spcPts val="0"/>
              </a:spcAft>
              <a:defRPr/>
            </a:pPr>
            <a:r>
              <a:rPr lang="fr-FR" sz="1100" kern="0" dirty="0">
                <a:solidFill>
                  <a:srgbClr val="FFFFFF"/>
                </a:solidFill>
                <a:latin typeface="Calibri" pitchFamily="34" charset="0"/>
                <a:ea typeface="MS PGothic"/>
              </a:rPr>
              <a:t>Suit 53</a:t>
            </a:r>
          </a:p>
          <a:p>
            <a:pPr fontAlgn="auto">
              <a:spcBef>
                <a:spcPts val="0"/>
              </a:spcBef>
              <a:spcAft>
                <a:spcPts val="0"/>
              </a:spcAft>
              <a:defRPr/>
            </a:pPr>
            <a:r>
              <a:rPr lang="fr-FR" sz="1100" kern="0" dirty="0">
                <a:solidFill>
                  <a:srgbClr val="FFFFFF"/>
                </a:solidFill>
                <a:latin typeface="Calibri" pitchFamily="34" charset="0"/>
                <a:ea typeface="MS PGothic"/>
              </a:rPr>
              <a:t>Est suivie par 152</a:t>
            </a:r>
          </a:p>
        </p:txBody>
      </p:sp>
      <p:sp>
        <p:nvSpPr>
          <p:cNvPr id="74" name="Rounded Rectangular Callout 73"/>
          <p:cNvSpPr/>
          <p:nvPr/>
        </p:nvSpPr>
        <p:spPr>
          <a:xfrm>
            <a:off x="1225550" y="6264275"/>
            <a:ext cx="2400300" cy="546100"/>
          </a:xfrm>
          <a:prstGeom prst="wedgeRoundRectCallout">
            <a:avLst>
              <a:gd name="adj1" fmla="val -48745"/>
              <a:gd name="adj2" fmla="val -105109"/>
              <a:gd name="adj3" fmla="val 16667"/>
            </a:avLst>
          </a:prstGeom>
          <a:ln/>
        </p:spPr>
        <p:style>
          <a:lnRef idx="2">
            <a:schemeClr val="accent2"/>
          </a:lnRef>
          <a:fillRef idx="1">
            <a:schemeClr val="lt1"/>
          </a:fillRef>
          <a:effectRef idx="0">
            <a:schemeClr val="accent2"/>
          </a:effectRef>
          <a:fontRef idx="minor">
            <a:schemeClr val="dk1"/>
          </a:fontRef>
        </p:style>
        <p:txBody>
          <a:bodyPr anchor="ctr"/>
          <a:lstStyle/>
          <a:p>
            <a:pPr fontAlgn="auto">
              <a:spcBef>
                <a:spcPts val="0"/>
              </a:spcBef>
              <a:spcAft>
                <a:spcPts val="0"/>
              </a:spcAft>
              <a:defRPr/>
            </a:pPr>
            <a:r>
              <a:rPr lang="fr-FR" sz="1200" kern="0" dirty="0">
                <a:solidFill>
                  <a:schemeClr val="tx2"/>
                </a:solidFill>
                <a:latin typeface="Calibri" pitchFamily="34" charset="0"/>
                <a:ea typeface="MS PGothic"/>
              </a:rPr>
              <a:t>Complétude de la Vision 360° avec les informations </a:t>
            </a:r>
            <a:r>
              <a:rPr lang="fr-FR" sz="1200" kern="0" dirty="0" err="1">
                <a:solidFill>
                  <a:schemeClr val="tx2"/>
                </a:solidFill>
                <a:latin typeface="Calibri" pitchFamily="34" charset="0"/>
                <a:ea typeface="MS PGothic"/>
              </a:rPr>
              <a:t>Twitter</a:t>
            </a:r>
            <a:endParaRPr lang="fr-FR" sz="1200" kern="0" dirty="0">
              <a:solidFill>
                <a:schemeClr val="tx2"/>
              </a:solidFill>
              <a:latin typeface="Calibri" pitchFamily="34" charset="0"/>
              <a:ea typeface="MS PGothic"/>
            </a:endParaRPr>
          </a:p>
        </p:txBody>
      </p:sp>
      <p:pic>
        <p:nvPicPr>
          <p:cNvPr id="81" name="Picture 80" descr="woman with laptop.jpg"/>
          <p:cNvPicPr>
            <a:picLocks noChangeAspect="1"/>
          </p:cNvPicPr>
          <p:nvPr/>
        </p:nvPicPr>
        <p:blipFill>
          <a:blip r:embed="rId4"/>
          <a:stretch>
            <a:fillRect/>
          </a:stretch>
        </p:blipFill>
        <p:spPr>
          <a:xfrm rot="21323630">
            <a:off x="2482850" y="3024188"/>
            <a:ext cx="1490663" cy="1497012"/>
          </a:xfrm>
          <a:prstGeom prst="rect">
            <a:avLst/>
          </a:prstGeom>
          <a:ln>
            <a:noFill/>
          </a:ln>
          <a:effectLst>
            <a:outerShdw blurRad="190500" algn="tl" rotWithShape="0">
              <a:srgbClr val="000000">
                <a:alpha val="70000"/>
              </a:srgbClr>
            </a:outerShdw>
          </a:effectLst>
        </p:spPr>
      </p:pic>
      <p:cxnSp>
        <p:nvCxnSpPr>
          <p:cNvPr id="95" name="Straight Connector 94"/>
          <p:cNvCxnSpPr>
            <a:cxnSpLocks noChangeShapeType="1"/>
          </p:cNvCxnSpPr>
          <p:nvPr/>
        </p:nvCxnSpPr>
        <p:spPr bwMode="auto">
          <a:xfrm rot="10800000">
            <a:off x="1366838" y="3265488"/>
            <a:ext cx="954087" cy="0"/>
          </a:xfrm>
          <a:prstGeom prst="line">
            <a:avLst/>
          </a:prstGeom>
          <a:noFill/>
          <a:ln w="9525" algn="ctr">
            <a:solidFill>
              <a:srgbClr val="FFAA11"/>
            </a:solidFill>
            <a:round/>
            <a:headEnd type="none" w="sm" len="sm"/>
            <a:tailEnd type="oval" w="lg" len="lg"/>
          </a:ln>
        </p:spPr>
      </p:cxnSp>
      <p:sp>
        <p:nvSpPr>
          <p:cNvPr id="96" name="TextBox 95"/>
          <p:cNvSpPr txBox="1">
            <a:spLocks noChangeArrowheads="1"/>
          </p:cNvSpPr>
          <p:nvPr/>
        </p:nvSpPr>
        <p:spPr bwMode="auto">
          <a:xfrm>
            <a:off x="107950" y="3163888"/>
            <a:ext cx="1223963" cy="769937"/>
          </a:xfrm>
          <a:prstGeom prst="rect">
            <a:avLst/>
          </a:prstGeom>
          <a:noFill/>
          <a:ln w="9525">
            <a:noFill/>
            <a:miter lim="800000"/>
            <a:headEnd/>
            <a:tailEnd/>
          </a:ln>
        </p:spPr>
        <p:txBody>
          <a:bodyPr>
            <a:spAutoFit/>
          </a:bodyPr>
          <a:lstStyle/>
          <a:p>
            <a:pPr fontAlgn="auto">
              <a:spcBef>
                <a:spcPts val="0"/>
              </a:spcBef>
              <a:spcAft>
                <a:spcPts val="0"/>
              </a:spcAft>
              <a:defRPr/>
            </a:pPr>
            <a:r>
              <a:rPr lang="fr-FR" sz="1100" kern="0" dirty="0">
                <a:solidFill>
                  <a:srgbClr val="666666"/>
                </a:solidFill>
                <a:latin typeface="Calibri" pitchFamily="34" charset="0"/>
                <a:cs typeface="+mn-cs"/>
              </a:rPr>
              <a:t>Veronique reçoit une invitation pour une avant première VIP</a:t>
            </a:r>
          </a:p>
        </p:txBody>
      </p:sp>
      <p:sp>
        <p:nvSpPr>
          <p:cNvPr id="102" name="Rounded Rectangle 101"/>
          <p:cNvSpPr/>
          <p:nvPr/>
        </p:nvSpPr>
        <p:spPr>
          <a:xfrm>
            <a:off x="98425" y="2306638"/>
            <a:ext cx="1539875" cy="690562"/>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100" kern="0" dirty="0">
                <a:solidFill>
                  <a:srgbClr val="FFFFFF"/>
                </a:solidFill>
                <a:latin typeface="Calibri" pitchFamily="34" charset="0"/>
                <a:ea typeface="MS PGothic"/>
              </a:rPr>
              <a:t>@ Vero92</a:t>
            </a:r>
          </a:p>
          <a:p>
            <a:pPr fontAlgn="auto">
              <a:spcBef>
                <a:spcPts val="0"/>
              </a:spcBef>
              <a:spcAft>
                <a:spcPts val="0"/>
              </a:spcAft>
              <a:defRPr/>
            </a:pPr>
            <a:r>
              <a:rPr lang="fr-FR" sz="1100" kern="0" dirty="0" err="1">
                <a:solidFill>
                  <a:srgbClr val="FFFFFF"/>
                </a:solidFill>
                <a:latin typeface="Calibri" pitchFamily="34" charset="0"/>
                <a:ea typeface="MS PGothic"/>
              </a:rPr>
              <a:t>Tweet</a:t>
            </a:r>
            <a:r>
              <a:rPr lang="fr-FR" sz="1100" kern="0" dirty="0">
                <a:solidFill>
                  <a:srgbClr val="FFFFFF"/>
                </a:solidFill>
                <a:latin typeface="Calibri" pitchFamily="34" charset="0"/>
                <a:ea typeface="MS PGothic"/>
              </a:rPr>
              <a:t> l’offre qui est ouverte par 12 amis</a:t>
            </a:r>
          </a:p>
        </p:txBody>
      </p:sp>
      <p:sp>
        <p:nvSpPr>
          <p:cNvPr id="67" name="Rounded Rectangular Callout 66"/>
          <p:cNvSpPr/>
          <p:nvPr/>
        </p:nvSpPr>
        <p:spPr>
          <a:xfrm>
            <a:off x="7262813" y="1311275"/>
            <a:ext cx="1606550" cy="646113"/>
          </a:xfrm>
          <a:prstGeom prst="wedgeRoundRectCallout">
            <a:avLst>
              <a:gd name="adj1" fmla="val -77271"/>
              <a:gd name="adj2" fmla="val 117063"/>
              <a:gd name="adj3" fmla="val 16667"/>
            </a:avLst>
          </a:prstGeom>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fr-FR" sz="1200" kern="0">
                <a:solidFill>
                  <a:schemeClr val="tx2"/>
                </a:solidFill>
                <a:latin typeface="Calibri" pitchFamily="34" charset="0"/>
                <a:ea typeface="MS PGothic"/>
              </a:rPr>
              <a:t>Email et cookie sont maintenant associés</a:t>
            </a:r>
            <a:endParaRPr lang="fr-FR" sz="1200" kern="0" dirty="0">
              <a:solidFill>
                <a:schemeClr val="tx2"/>
              </a:solidFill>
              <a:latin typeface="Calibri" pitchFamily="34" charset="0"/>
              <a:ea typeface="MS PGothic"/>
            </a:endParaRPr>
          </a:p>
        </p:txBody>
      </p:sp>
      <p:pic>
        <p:nvPicPr>
          <p:cNvPr id="35" name="Picture 20" descr="E:\icons\t.png"/>
          <p:cNvPicPr>
            <a:picLocks noChangeAspect="1" noChangeArrowheads="1"/>
          </p:cNvPicPr>
          <p:nvPr/>
        </p:nvPicPr>
        <p:blipFill>
          <a:blip r:embed="rId5"/>
          <a:srcRect/>
          <a:stretch>
            <a:fillRect/>
          </a:stretch>
        </p:blipFill>
        <p:spPr bwMode="auto">
          <a:xfrm>
            <a:off x="1835150" y="5661025"/>
            <a:ext cx="482600" cy="482600"/>
          </a:xfrm>
          <a:prstGeom prst="rect">
            <a:avLst/>
          </a:prstGeom>
          <a:noFill/>
          <a:ln w="9525">
            <a:noFill/>
            <a:miter lim="800000"/>
            <a:headEnd/>
            <a:tailEnd/>
          </a:ln>
        </p:spPr>
      </p:pic>
      <p:pic>
        <p:nvPicPr>
          <p:cNvPr id="37" name="Picture 15" descr="E:\icons\f.png"/>
          <p:cNvPicPr>
            <a:picLocks noChangeAspect="1" noChangeArrowheads="1"/>
          </p:cNvPicPr>
          <p:nvPr/>
        </p:nvPicPr>
        <p:blipFill>
          <a:blip r:embed="rId6"/>
          <a:srcRect/>
          <a:stretch>
            <a:fillRect/>
          </a:stretch>
        </p:blipFill>
        <p:spPr bwMode="auto">
          <a:xfrm>
            <a:off x="5364163" y="5949950"/>
            <a:ext cx="515937" cy="515938"/>
          </a:xfrm>
          <a:prstGeom prst="rect">
            <a:avLst/>
          </a:prstGeom>
          <a:noFill/>
          <a:ln w="9525">
            <a:noFill/>
            <a:miter lim="800000"/>
            <a:headEnd/>
            <a:tailEnd/>
          </a:ln>
        </p:spPr>
      </p:pic>
      <p:pic>
        <p:nvPicPr>
          <p:cNvPr id="38" name="Picture 20" descr="E:\icons\t.png"/>
          <p:cNvPicPr>
            <a:picLocks noChangeAspect="1" noChangeArrowheads="1"/>
          </p:cNvPicPr>
          <p:nvPr/>
        </p:nvPicPr>
        <p:blipFill>
          <a:blip r:embed="rId5"/>
          <a:srcRect/>
          <a:stretch>
            <a:fillRect/>
          </a:stretch>
        </p:blipFill>
        <p:spPr bwMode="auto">
          <a:xfrm>
            <a:off x="1570038" y="2708275"/>
            <a:ext cx="481012" cy="482600"/>
          </a:xfrm>
          <a:prstGeom prst="rect">
            <a:avLst/>
          </a:prstGeom>
          <a:noFill/>
          <a:ln w="9525">
            <a:noFill/>
            <a:miter lim="800000"/>
            <a:headEnd/>
            <a:tailEnd/>
          </a:ln>
        </p:spPr>
      </p:pic>
      <p:pic>
        <p:nvPicPr>
          <p:cNvPr id="39" name="Picture 60"/>
          <p:cNvPicPr>
            <a:picLocks noChangeArrowheads="1"/>
          </p:cNvPicPr>
          <p:nvPr/>
        </p:nvPicPr>
        <p:blipFill>
          <a:blip r:embed="rId7" cstate="print"/>
          <a:srcRect l="10585" r="15322" b="6656"/>
          <a:stretch>
            <a:fillRect/>
          </a:stretch>
        </p:blipFill>
        <p:spPr bwMode="auto">
          <a:xfrm>
            <a:off x="3707904" y="1052736"/>
            <a:ext cx="504056" cy="540000"/>
          </a:xfrm>
          <a:prstGeom prst="ellipse">
            <a:avLst/>
          </a:prstGeom>
          <a:noFill/>
          <a:ln w="9525" algn="ctr">
            <a:noFill/>
            <a:miter lim="800000"/>
            <a:headEnd/>
            <a:tailEnd/>
          </a:ln>
        </p:spPr>
      </p:pic>
      <p:pic>
        <p:nvPicPr>
          <p:cNvPr id="40" name="Picture 50"/>
          <p:cNvPicPr>
            <a:picLocks noChangeArrowheads="1"/>
          </p:cNvPicPr>
          <p:nvPr/>
        </p:nvPicPr>
        <p:blipFill>
          <a:blip r:embed="rId8" cstate="print"/>
          <a:srcRect l="10585" r="15322" b="6656"/>
          <a:stretch>
            <a:fillRect/>
          </a:stretch>
        </p:blipFill>
        <p:spPr bwMode="auto">
          <a:xfrm>
            <a:off x="6516216" y="1052736"/>
            <a:ext cx="504056" cy="540000"/>
          </a:xfrm>
          <a:prstGeom prst="ellipse">
            <a:avLst/>
          </a:prstGeom>
          <a:noFill/>
          <a:ln w="9525" algn="ctr">
            <a:noFill/>
            <a:miter lim="800000"/>
            <a:headEnd/>
            <a:tailEnd/>
          </a:ln>
        </p:spPr>
      </p:pic>
      <p:sp>
        <p:nvSpPr>
          <p:cNvPr id="42" name="Rectangle 41"/>
          <p:cNvSpPr>
            <a:spLocks noChangeArrowheads="1"/>
          </p:cNvSpPr>
          <p:nvPr/>
        </p:nvSpPr>
        <p:spPr bwMode="auto">
          <a:xfrm rot="-217459">
            <a:off x="2473325" y="2998788"/>
            <a:ext cx="1511300" cy="1547812"/>
          </a:xfrm>
          <a:prstGeom prst="rect">
            <a:avLst/>
          </a:prstGeom>
          <a:solidFill>
            <a:schemeClr val="bg1">
              <a:alpha val="72156"/>
            </a:schemeClr>
          </a:solidFill>
          <a:ln w="9525" algn="ctr">
            <a:noFill/>
            <a:round/>
            <a:headEnd/>
            <a:tailEnd/>
          </a:ln>
        </p:spPr>
        <p:txBody>
          <a:bodyPr/>
          <a:lstStyle/>
          <a:p>
            <a:pPr>
              <a:lnSpc>
                <a:spcPct val="90000"/>
              </a:lnSpc>
            </a:pP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0" presetClass="exit" presetSubtype="0" fill="hold" grpId="0" nodeType="withEffect">
                                  <p:stCondLst>
                                    <p:cond delay="0"/>
                                  </p:stCondLst>
                                  <p:childTnLst>
                                    <p:animEffect transition="out" filter="fade">
                                      <p:cBhvr>
                                        <p:cTn id="28" dur="2000"/>
                                        <p:tgtEl>
                                          <p:spTgt spid="42"/>
                                        </p:tgtEl>
                                      </p:cBhvr>
                                    </p:animEffect>
                                    <p:set>
                                      <p:cBhvr>
                                        <p:cTn id="29" dur="1" fill="hold">
                                          <p:stCondLst>
                                            <p:cond delay="1999"/>
                                          </p:stCondLst>
                                        </p:cTn>
                                        <p:tgtEl>
                                          <p:spTgt spid="42"/>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7"/>
                                        </p:tgtEl>
                                        <p:attrNameLst>
                                          <p:attrName>style.visibility</p:attrName>
                                        </p:attrNameLst>
                                      </p:cBhvr>
                                      <p:to>
                                        <p:strVal val="visible"/>
                                      </p:to>
                                    </p:set>
                                  </p:childTnLst>
                                </p:cTn>
                              </p:par>
                              <p:par>
                                <p:cTn id="34" presetID="1" presetClass="exit"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6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5"/>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childTnLst>
                                </p:cTn>
                              </p:par>
                              <p:par>
                                <p:cTn id="48" presetID="1" presetClass="exit"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6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9"/>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70"/>
                                        </p:tgtEl>
                                        <p:attrNameLst>
                                          <p:attrName>style.visibility</p:attrName>
                                        </p:attrNameLst>
                                      </p:cBhvr>
                                      <p:to>
                                        <p:strVal val="visible"/>
                                      </p:to>
                                    </p:set>
                                  </p:childTnLst>
                                </p:cTn>
                              </p:par>
                              <p:par>
                                <p:cTn id="64" presetID="1" presetClass="exit"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72"/>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7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74"/>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35"/>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73"/>
                                        </p:tgtEl>
                                        <p:attrNameLst>
                                          <p:attrName>style.visibility</p:attrName>
                                        </p:attrNameLst>
                                      </p:cBhvr>
                                      <p:to>
                                        <p:strVal val="visible"/>
                                      </p:to>
                                    </p:set>
                                  </p:childTnLst>
                                </p:cTn>
                              </p:par>
                              <p:par>
                                <p:cTn id="80" presetID="1" presetClass="exit"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95"/>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96"/>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102"/>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38"/>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36"/>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P spid="30" grpId="0" animBg="1"/>
      <p:bldP spid="28" grpId="0" animBg="1"/>
      <p:bldP spid="69" grpId="0" animBg="1"/>
      <p:bldP spid="58" grpId="0"/>
      <p:bldP spid="61" grpId="0"/>
      <p:bldP spid="62" grpId="0"/>
      <p:bldP spid="64" grpId="0"/>
      <p:bldP spid="65" grpId="0" animBg="1"/>
      <p:bldP spid="66" grpId="0" animBg="1"/>
      <p:bldP spid="68" grpId="0" animBg="1"/>
      <p:bldP spid="70" grpId="0" animBg="1"/>
      <p:bldP spid="72" grpId="0"/>
      <p:bldP spid="73" grpId="0" animBg="1"/>
      <p:bldP spid="74" grpId="0" animBg="1"/>
      <p:bldP spid="96" grpId="0"/>
      <p:bldP spid="102" grpId="0" animBg="1"/>
      <p:bldP spid="67" grpId="0" animBg="1"/>
      <p:bldP spid="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p:cNvGrpSpPr>
            <a:grpSpLocks/>
          </p:cNvGrpSpPr>
          <p:nvPr/>
        </p:nvGrpSpPr>
        <p:grpSpPr bwMode="auto">
          <a:xfrm>
            <a:off x="230188" y="1057275"/>
            <a:ext cx="2533650" cy="2109788"/>
            <a:chOff x="230199" y="1056504"/>
            <a:chExt cx="2533582" cy="2109776"/>
          </a:xfrm>
        </p:grpSpPr>
        <p:pic>
          <p:nvPicPr>
            <p:cNvPr id="44" name="Picture 14" descr="ExecutiveOverviewDashboard.PNG"/>
            <p:cNvPicPr>
              <a:picLocks noChangeAspect="1"/>
            </p:cNvPicPr>
            <p:nvPr/>
          </p:nvPicPr>
          <p:blipFill>
            <a:blip r:embed="rId3"/>
            <a:stretch>
              <a:fillRect/>
            </a:stretch>
          </p:blipFill>
          <p:spPr>
            <a:xfrm>
              <a:off x="230199" y="1343840"/>
              <a:ext cx="2533582" cy="1822440"/>
            </a:xfrm>
            <a:prstGeom prst="rect">
              <a:avLst/>
            </a:prstGeom>
            <a:ln w="28575">
              <a:solidFill>
                <a:schemeClr val="tx1"/>
              </a:solidFill>
            </a:ln>
            <a:effectLst>
              <a:outerShdw blurRad="50800" dist="38100" dir="13500000" algn="br" rotWithShape="0">
                <a:prstClr val="black">
                  <a:alpha val="40000"/>
                </a:prstClr>
              </a:outerShdw>
            </a:effectLst>
          </p:spPr>
        </p:pic>
        <p:pic>
          <p:nvPicPr>
            <p:cNvPr id="38954" name="Picture 3" descr="http://blog.unica.com/wp-content/uploads/2010/04/th_twitter-icon.png"/>
            <p:cNvPicPr>
              <a:picLocks noChangeAspect="1" noChangeArrowheads="1"/>
            </p:cNvPicPr>
            <p:nvPr/>
          </p:nvPicPr>
          <p:blipFill>
            <a:blip r:embed="rId4"/>
            <a:srcRect/>
            <a:stretch>
              <a:fillRect/>
            </a:stretch>
          </p:blipFill>
          <p:spPr bwMode="auto">
            <a:xfrm>
              <a:off x="1919844" y="1086371"/>
              <a:ext cx="554239" cy="553443"/>
            </a:xfrm>
            <a:prstGeom prst="rect">
              <a:avLst/>
            </a:prstGeom>
            <a:noFill/>
            <a:ln w="9525">
              <a:noFill/>
              <a:miter lim="800000"/>
              <a:headEnd/>
              <a:tailEnd/>
            </a:ln>
          </p:spPr>
        </p:pic>
        <p:pic>
          <p:nvPicPr>
            <p:cNvPr id="38955" name="Picture 5" descr="http://www.pivotalveracity.com/images/stories/facebook_icon_75px.png"/>
            <p:cNvPicPr>
              <a:picLocks noChangeAspect="1" noChangeArrowheads="1"/>
            </p:cNvPicPr>
            <p:nvPr/>
          </p:nvPicPr>
          <p:blipFill>
            <a:blip r:embed="rId5"/>
            <a:srcRect/>
            <a:stretch>
              <a:fillRect/>
            </a:stretch>
          </p:blipFill>
          <p:spPr bwMode="auto">
            <a:xfrm>
              <a:off x="1343780" y="1093781"/>
              <a:ext cx="540511" cy="541123"/>
            </a:xfrm>
            <a:prstGeom prst="rect">
              <a:avLst/>
            </a:prstGeom>
            <a:noFill/>
            <a:ln w="9525">
              <a:noFill/>
              <a:miter lim="800000"/>
              <a:headEnd/>
              <a:tailEnd/>
            </a:ln>
          </p:spPr>
        </p:pic>
        <p:pic>
          <p:nvPicPr>
            <p:cNvPr id="45" name="Picture 60"/>
            <p:cNvPicPr>
              <a:picLocks noChangeAspect="1" noChangeArrowheads="1"/>
            </p:cNvPicPr>
            <p:nvPr/>
          </p:nvPicPr>
          <p:blipFill>
            <a:blip r:embed="rId6" cstate="print"/>
            <a:srcRect l="10573" r="15414"/>
            <a:stretch>
              <a:fillRect/>
            </a:stretch>
          </p:blipFill>
          <p:spPr bwMode="auto">
            <a:xfrm>
              <a:off x="839724" y="1056504"/>
              <a:ext cx="504056" cy="582612"/>
            </a:xfrm>
            <a:prstGeom prst="ellipse">
              <a:avLst/>
            </a:prstGeom>
            <a:noFill/>
            <a:ln w="9525" algn="ctr">
              <a:noFill/>
              <a:miter lim="800000"/>
              <a:headEnd/>
              <a:tailEnd/>
            </a:ln>
          </p:spPr>
        </p:pic>
        <p:pic>
          <p:nvPicPr>
            <p:cNvPr id="49" name="Picture 64"/>
            <p:cNvPicPr>
              <a:picLocks noChangeAspect="1" noChangeArrowheads="1"/>
            </p:cNvPicPr>
            <p:nvPr/>
          </p:nvPicPr>
          <p:blipFill>
            <a:blip r:embed="rId7" cstate="print"/>
            <a:srcRect l="10573" r="15414" b="1124"/>
            <a:stretch>
              <a:fillRect/>
            </a:stretch>
          </p:blipFill>
          <p:spPr bwMode="auto">
            <a:xfrm>
              <a:off x="335668" y="1056504"/>
              <a:ext cx="504056" cy="576064"/>
            </a:xfrm>
            <a:prstGeom prst="ellipse">
              <a:avLst/>
            </a:prstGeom>
            <a:noFill/>
            <a:ln w="9525" algn="ctr">
              <a:noFill/>
              <a:miter lim="800000"/>
              <a:headEnd/>
              <a:tailEnd/>
            </a:ln>
          </p:spPr>
        </p:pic>
      </p:grpSp>
      <p:pic>
        <p:nvPicPr>
          <p:cNvPr id="73" name="Picture 72" descr="LargeTilesShipping.jpg"/>
          <p:cNvPicPr>
            <a:picLocks noChangeAspect="1"/>
          </p:cNvPicPr>
          <p:nvPr/>
        </p:nvPicPr>
        <p:blipFill>
          <a:blip r:embed="rId8"/>
          <a:srcRect/>
          <a:stretch>
            <a:fillRect/>
          </a:stretch>
        </p:blipFill>
        <p:spPr bwMode="auto">
          <a:xfrm>
            <a:off x="1614488" y="4821238"/>
            <a:ext cx="323850" cy="323850"/>
          </a:xfrm>
          <a:prstGeom prst="rect">
            <a:avLst/>
          </a:prstGeom>
          <a:noFill/>
          <a:ln w="6350">
            <a:solidFill>
              <a:schemeClr val="accent1"/>
            </a:solidFill>
            <a:miter lim="800000"/>
            <a:headEnd/>
            <a:tailEnd/>
          </a:ln>
        </p:spPr>
      </p:pic>
      <p:sp>
        <p:nvSpPr>
          <p:cNvPr id="38915" name="Rectangle 4"/>
          <p:cNvSpPr>
            <a:spLocks noGrp="1" noChangeArrowheads="1"/>
          </p:cNvSpPr>
          <p:nvPr>
            <p:ph type="title"/>
          </p:nvPr>
        </p:nvSpPr>
        <p:spPr/>
        <p:txBody>
          <a:bodyPr/>
          <a:lstStyle/>
          <a:p>
            <a:pPr eaLnBrk="1" hangingPunct="1"/>
            <a:r>
              <a:rPr lang="fr-FR" smtClean="0"/>
              <a:t>Exploitez la vision 360° et gérez vos campagnes de bout en bout</a:t>
            </a:r>
          </a:p>
        </p:txBody>
      </p:sp>
      <p:sp>
        <p:nvSpPr>
          <p:cNvPr id="777227" name="Text Box 9"/>
          <p:cNvSpPr txBox="1">
            <a:spLocks noChangeAspect="1" noChangeArrowheads="1"/>
          </p:cNvSpPr>
          <p:nvPr/>
        </p:nvSpPr>
        <p:spPr bwMode="auto">
          <a:xfrm>
            <a:off x="179388" y="3294063"/>
            <a:ext cx="2168525" cy="739775"/>
          </a:xfrm>
          <a:prstGeom prst="rect">
            <a:avLst/>
          </a:prstGeom>
          <a:noFill/>
          <a:ln w="9525">
            <a:noFill/>
            <a:miter lim="800000"/>
            <a:headEnd/>
            <a:tailEnd/>
          </a:ln>
        </p:spPr>
        <p:txBody>
          <a:bodyPr lIns="91436" tIns="45718" rIns="91436" bIns="45718"/>
          <a:lstStyle/>
          <a:p>
            <a:pPr marL="112713" indent="-112713" algn="r" defTabSz="560388">
              <a:lnSpc>
                <a:spcPct val="90000"/>
              </a:lnSpc>
            </a:pPr>
            <a:r>
              <a:rPr lang="fr-FR" sz="1400">
                <a:solidFill>
                  <a:srgbClr val="FF0000"/>
                </a:solidFill>
              </a:rPr>
              <a:t>Récupérez et analysez les données online des clients</a:t>
            </a:r>
          </a:p>
        </p:txBody>
      </p:sp>
      <p:grpSp>
        <p:nvGrpSpPr>
          <p:cNvPr id="3" name="Group 31"/>
          <p:cNvGrpSpPr>
            <a:grpSpLocks/>
          </p:cNvGrpSpPr>
          <p:nvPr/>
        </p:nvGrpSpPr>
        <p:grpSpPr bwMode="auto">
          <a:xfrm>
            <a:off x="1062038" y="2085975"/>
            <a:ext cx="1938337" cy="1184275"/>
            <a:chOff x="2000249" y="2220913"/>
            <a:chExt cx="2198689" cy="1268412"/>
          </a:xfrm>
        </p:grpSpPr>
        <p:pic>
          <p:nvPicPr>
            <p:cNvPr id="38951" name="Picture 6" descr="individual contacts"/>
            <p:cNvPicPr>
              <a:picLocks noChangeAspect="1" noChangeArrowheads="1"/>
            </p:cNvPicPr>
            <p:nvPr/>
          </p:nvPicPr>
          <p:blipFill>
            <a:blip r:embed="rId9"/>
            <a:srcRect/>
            <a:stretch>
              <a:fillRect/>
            </a:stretch>
          </p:blipFill>
          <p:spPr bwMode="auto">
            <a:xfrm>
              <a:off x="2278063" y="2220913"/>
              <a:ext cx="1920875" cy="1268412"/>
            </a:xfrm>
            <a:prstGeom prst="rect">
              <a:avLst/>
            </a:prstGeom>
            <a:noFill/>
            <a:ln w="9525">
              <a:noFill/>
              <a:miter lim="800000"/>
              <a:headEnd/>
              <a:tailEnd/>
            </a:ln>
          </p:spPr>
        </p:pic>
        <p:sp>
          <p:nvSpPr>
            <p:cNvPr id="38952" name="Freeform 29"/>
            <p:cNvSpPr>
              <a:spLocks noChangeAspect="1"/>
            </p:cNvSpPr>
            <p:nvPr/>
          </p:nvSpPr>
          <p:spPr bwMode="auto">
            <a:xfrm rot="5400000" flipV="1">
              <a:off x="2031206" y="2652708"/>
              <a:ext cx="400050" cy="461963"/>
            </a:xfrm>
            <a:custGeom>
              <a:avLst/>
              <a:gdLst>
                <a:gd name="T0" fmla="*/ 0 w 174"/>
                <a:gd name="T1" fmla="*/ 2147483647 h 213"/>
                <a:gd name="T2" fmla="*/ 2147483647 w 174"/>
                <a:gd name="T3" fmla="*/ 2147483647 h 213"/>
                <a:gd name="T4" fmla="*/ 2147483647 w 174"/>
                <a:gd name="T5" fmla="*/ 2147483647 h 213"/>
                <a:gd name="T6" fmla="*/ 0 60000 65536"/>
                <a:gd name="T7" fmla="*/ 0 60000 65536"/>
                <a:gd name="T8" fmla="*/ 0 60000 65536"/>
                <a:gd name="T9" fmla="*/ 0 w 174"/>
                <a:gd name="T10" fmla="*/ 0 h 213"/>
                <a:gd name="T11" fmla="*/ 174 w 174"/>
                <a:gd name="T12" fmla="*/ 213 h 213"/>
              </a:gdLst>
              <a:ahLst/>
              <a:cxnLst>
                <a:cxn ang="T6">
                  <a:pos x="T0" y="T1"/>
                </a:cxn>
                <a:cxn ang="T7">
                  <a:pos x="T2" y="T3"/>
                </a:cxn>
                <a:cxn ang="T8">
                  <a:pos x="T4" y="T5"/>
                </a:cxn>
              </a:cxnLst>
              <a:rect l="T9" t="T10" r="T11" b="T12"/>
              <a:pathLst>
                <a:path w="174" h="213">
                  <a:moveTo>
                    <a:pt x="0" y="15"/>
                  </a:moveTo>
                  <a:cubicBezTo>
                    <a:pt x="51" y="7"/>
                    <a:pt x="103" y="0"/>
                    <a:pt x="132" y="33"/>
                  </a:cubicBezTo>
                  <a:cubicBezTo>
                    <a:pt x="161" y="66"/>
                    <a:pt x="167" y="139"/>
                    <a:pt x="174" y="213"/>
                  </a:cubicBezTo>
                </a:path>
              </a:pathLst>
            </a:custGeom>
            <a:noFill/>
            <a:ln w="38100">
              <a:solidFill>
                <a:srgbClr val="FF0000"/>
              </a:solidFill>
              <a:round/>
              <a:headEnd/>
              <a:tailEnd type="triangle" w="med" len="med"/>
            </a:ln>
          </p:spPr>
          <p:txBody>
            <a:bodyPr lIns="101224" tIns="50612" rIns="101224" bIns="50612"/>
            <a:lstStyle/>
            <a:p>
              <a:pPr>
                <a:lnSpc>
                  <a:spcPct val="90000"/>
                </a:lnSpc>
              </a:pPr>
              <a:endParaRPr lang="fr-FR"/>
            </a:p>
          </p:txBody>
        </p:sp>
      </p:grpSp>
      <p:sp>
        <p:nvSpPr>
          <p:cNvPr id="777234" name="Text Box 18"/>
          <p:cNvSpPr txBox="1">
            <a:spLocks noChangeAspect="1" noChangeArrowheads="1"/>
          </p:cNvSpPr>
          <p:nvPr/>
        </p:nvSpPr>
        <p:spPr bwMode="auto">
          <a:xfrm>
            <a:off x="5838825" y="5589588"/>
            <a:ext cx="1654175" cy="933450"/>
          </a:xfrm>
          <a:prstGeom prst="rect">
            <a:avLst/>
          </a:prstGeom>
          <a:noFill/>
          <a:ln w="9525">
            <a:noFill/>
            <a:miter lim="800000"/>
            <a:headEnd/>
            <a:tailEnd/>
          </a:ln>
        </p:spPr>
        <p:txBody>
          <a:bodyPr lIns="101224" tIns="50612" rIns="101224" bIns="50612"/>
          <a:lstStyle/>
          <a:p>
            <a:pPr defTabSz="560388">
              <a:lnSpc>
                <a:spcPct val="90000"/>
              </a:lnSpc>
            </a:pPr>
            <a:r>
              <a:rPr lang="fr-FR" sz="1400">
                <a:solidFill>
                  <a:srgbClr val="FF0000"/>
                </a:solidFill>
              </a:rPr>
              <a:t>Relayez vos messages sur les réseaux sociaux</a:t>
            </a:r>
          </a:p>
        </p:txBody>
      </p:sp>
      <p:grpSp>
        <p:nvGrpSpPr>
          <p:cNvPr id="4" name="Group 32"/>
          <p:cNvGrpSpPr>
            <a:grpSpLocks/>
          </p:cNvGrpSpPr>
          <p:nvPr/>
        </p:nvGrpSpPr>
        <p:grpSpPr bwMode="auto">
          <a:xfrm>
            <a:off x="3268663" y="2773363"/>
            <a:ext cx="2860675" cy="2168525"/>
            <a:chOff x="4181475" y="2781979"/>
            <a:chExt cx="3245012" cy="2321834"/>
          </a:xfrm>
        </p:grpSpPr>
        <p:pic>
          <p:nvPicPr>
            <p:cNvPr id="38949" name="Picture 24" descr="05"/>
            <p:cNvPicPr>
              <a:picLocks noChangeAspect="1" noChangeArrowheads="1"/>
            </p:cNvPicPr>
            <p:nvPr/>
          </p:nvPicPr>
          <p:blipFill>
            <a:blip r:embed="rId10"/>
            <a:srcRect/>
            <a:stretch>
              <a:fillRect/>
            </a:stretch>
          </p:blipFill>
          <p:spPr bwMode="auto">
            <a:xfrm>
              <a:off x="4181475" y="3114675"/>
              <a:ext cx="2314575" cy="1989138"/>
            </a:xfrm>
            <a:prstGeom prst="rect">
              <a:avLst/>
            </a:prstGeom>
            <a:noFill/>
            <a:ln w="9525">
              <a:solidFill>
                <a:srgbClr val="CCECFF"/>
              </a:solidFill>
              <a:miter lim="800000"/>
              <a:headEnd/>
              <a:tailEnd/>
            </a:ln>
          </p:spPr>
        </p:pic>
        <p:sp>
          <p:nvSpPr>
            <p:cNvPr id="38950" name="Text Box 26"/>
            <p:cNvSpPr txBox="1">
              <a:spLocks noChangeAspect="1" noChangeArrowheads="1"/>
            </p:cNvSpPr>
            <p:nvPr/>
          </p:nvSpPr>
          <p:spPr bwMode="auto">
            <a:xfrm>
              <a:off x="4813398" y="2781979"/>
              <a:ext cx="2613089" cy="539878"/>
            </a:xfrm>
            <a:prstGeom prst="rect">
              <a:avLst/>
            </a:prstGeom>
            <a:noFill/>
            <a:ln w="9525">
              <a:noFill/>
              <a:miter lim="800000"/>
              <a:headEnd/>
              <a:tailEnd/>
            </a:ln>
          </p:spPr>
          <p:txBody>
            <a:bodyPr lIns="101224" tIns="50612" rIns="101224" bIns="50612"/>
            <a:lstStyle/>
            <a:p>
              <a:pPr algn="ctr" defTabSz="560388">
                <a:lnSpc>
                  <a:spcPct val="90000"/>
                </a:lnSpc>
              </a:pPr>
              <a:r>
                <a:rPr lang="fr-FR" sz="1400">
                  <a:solidFill>
                    <a:srgbClr val="FF0000"/>
                  </a:solidFill>
                </a:rPr>
                <a:t>Automatisez vos ciblages</a:t>
              </a:r>
            </a:p>
          </p:txBody>
        </p:sp>
      </p:grpSp>
      <p:sp>
        <p:nvSpPr>
          <p:cNvPr id="777248" name="Line 15"/>
          <p:cNvSpPr>
            <a:spLocks noChangeAspect="1" noChangeShapeType="1"/>
          </p:cNvSpPr>
          <p:nvPr/>
        </p:nvSpPr>
        <p:spPr bwMode="auto">
          <a:xfrm flipH="1">
            <a:off x="2527300" y="4724400"/>
            <a:ext cx="558800" cy="515938"/>
          </a:xfrm>
          <a:prstGeom prst="line">
            <a:avLst/>
          </a:prstGeom>
          <a:noFill/>
          <a:ln w="38100">
            <a:solidFill>
              <a:srgbClr val="FF0000"/>
            </a:solidFill>
            <a:round/>
            <a:headEnd/>
            <a:tailEnd type="triangle" w="med" len="med"/>
          </a:ln>
        </p:spPr>
        <p:txBody>
          <a:bodyPr lIns="101224" tIns="50612" rIns="101224" bIns="50612"/>
          <a:lstStyle/>
          <a:p>
            <a:endParaRPr lang="en-US"/>
          </a:p>
        </p:txBody>
      </p:sp>
      <p:sp>
        <p:nvSpPr>
          <p:cNvPr id="777249" name="Text Box 18"/>
          <p:cNvSpPr txBox="1">
            <a:spLocks noChangeAspect="1" noChangeArrowheads="1"/>
          </p:cNvSpPr>
          <p:nvPr/>
        </p:nvSpPr>
        <p:spPr bwMode="auto">
          <a:xfrm>
            <a:off x="2079625" y="5414963"/>
            <a:ext cx="1974850" cy="822325"/>
          </a:xfrm>
          <a:prstGeom prst="rect">
            <a:avLst/>
          </a:prstGeom>
          <a:noFill/>
          <a:ln w="9525">
            <a:noFill/>
            <a:miter lim="800000"/>
            <a:headEnd/>
            <a:tailEnd/>
          </a:ln>
        </p:spPr>
        <p:txBody>
          <a:bodyPr lIns="101224" tIns="50612" rIns="101224" bIns="50612"/>
          <a:lstStyle/>
          <a:p>
            <a:pPr defTabSz="560388">
              <a:lnSpc>
                <a:spcPct val="90000"/>
              </a:lnSpc>
            </a:pPr>
            <a:r>
              <a:rPr lang="fr-FR" sz="1400">
                <a:solidFill>
                  <a:srgbClr val="FF0000"/>
                </a:solidFill>
              </a:rPr>
              <a:t>Préparez vos offres et produits en rebond sur vos canaux online</a:t>
            </a:r>
          </a:p>
        </p:txBody>
      </p:sp>
      <p:sp>
        <p:nvSpPr>
          <p:cNvPr id="41" name="Freeform 25"/>
          <p:cNvSpPr>
            <a:spLocks noChangeAspect="1"/>
          </p:cNvSpPr>
          <p:nvPr/>
        </p:nvSpPr>
        <p:spPr bwMode="auto">
          <a:xfrm rot="21182007" flipH="1">
            <a:off x="3517900" y="2328863"/>
            <a:ext cx="354013" cy="703262"/>
          </a:xfrm>
          <a:custGeom>
            <a:avLst/>
            <a:gdLst>
              <a:gd name="T0" fmla="*/ 0 w 174"/>
              <a:gd name="T1" fmla="*/ 2147483647 h 213"/>
              <a:gd name="T2" fmla="*/ 2147483647 w 174"/>
              <a:gd name="T3" fmla="*/ 2147483647 h 213"/>
              <a:gd name="T4" fmla="*/ 2147483647 w 174"/>
              <a:gd name="T5" fmla="*/ 2147483647 h 213"/>
              <a:gd name="T6" fmla="*/ 0 60000 65536"/>
              <a:gd name="T7" fmla="*/ 0 60000 65536"/>
              <a:gd name="T8" fmla="*/ 0 60000 65536"/>
              <a:gd name="T9" fmla="*/ 0 w 174"/>
              <a:gd name="T10" fmla="*/ 0 h 213"/>
              <a:gd name="T11" fmla="*/ 174 w 174"/>
              <a:gd name="T12" fmla="*/ 213 h 213"/>
            </a:gdLst>
            <a:ahLst/>
            <a:cxnLst>
              <a:cxn ang="T6">
                <a:pos x="T0" y="T1"/>
              </a:cxn>
              <a:cxn ang="T7">
                <a:pos x="T2" y="T3"/>
              </a:cxn>
              <a:cxn ang="T8">
                <a:pos x="T4" y="T5"/>
              </a:cxn>
            </a:cxnLst>
            <a:rect l="T9" t="T10" r="T11" b="T12"/>
            <a:pathLst>
              <a:path w="174" h="213">
                <a:moveTo>
                  <a:pt x="0" y="15"/>
                </a:moveTo>
                <a:cubicBezTo>
                  <a:pt x="51" y="7"/>
                  <a:pt x="103" y="0"/>
                  <a:pt x="132" y="33"/>
                </a:cubicBezTo>
                <a:cubicBezTo>
                  <a:pt x="161" y="66"/>
                  <a:pt x="167" y="139"/>
                  <a:pt x="174" y="213"/>
                </a:cubicBezTo>
              </a:path>
            </a:pathLst>
          </a:custGeom>
          <a:noFill/>
          <a:ln w="38100">
            <a:solidFill>
              <a:srgbClr val="FF0000"/>
            </a:solidFill>
            <a:round/>
            <a:headEnd/>
            <a:tailEnd type="triangle" w="med" len="med"/>
          </a:ln>
        </p:spPr>
        <p:txBody>
          <a:bodyPr lIns="101224" tIns="50612" rIns="101224" bIns="50612"/>
          <a:lstStyle/>
          <a:p>
            <a:pPr>
              <a:lnSpc>
                <a:spcPct val="90000"/>
              </a:lnSpc>
            </a:pPr>
            <a:endParaRPr lang="fr-FR"/>
          </a:p>
        </p:txBody>
      </p:sp>
      <p:sp>
        <p:nvSpPr>
          <p:cNvPr id="42" name="Freeform 29"/>
          <p:cNvSpPr>
            <a:spLocks noChangeAspect="1"/>
          </p:cNvSpPr>
          <p:nvPr/>
        </p:nvSpPr>
        <p:spPr bwMode="auto">
          <a:xfrm rot="5400000" flipV="1">
            <a:off x="2573337" y="3211513"/>
            <a:ext cx="373063" cy="407988"/>
          </a:xfrm>
          <a:custGeom>
            <a:avLst/>
            <a:gdLst>
              <a:gd name="T0" fmla="*/ 0 w 174"/>
              <a:gd name="T1" fmla="*/ 2147483647 h 213"/>
              <a:gd name="T2" fmla="*/ 2147483647 w 174"/>
              <a:gd name="T3" fmla="*/ 2147483647 h 213"/>
              <a:gd name="T4" fmla="*/ 2147483647 w 174"/>
              <a:gd name="T5" fmla="*/ 2147483647 h 213"/>
              <a:gd name="T6" fmla="*/ 0 60000 65536"/>
              <a:gd name="T7" fmla="*/ 0 60000 65536"/>
              <a:gd name="T8" fmla="*/ 0 60000 65536"/>
              <a:gd name="T9" fmla="*/ 0 w 174"/>
              <a:gd name="T10" fmla="*/ 0 h 213"/>
              <a:gd name="T11" fmla="*/ 174 w 174"/>
              <a:gd name="T12" fmla="*/ 213 h 213"/>
            </a:gdLst>
            <a:ahLst/>
            <a:cxnLst>
              <a:cxn ang="T6">
                <a:pos x="T0" y="T1"/>
              </a:cxn>
              <a:cxn ang="T7">
                <a:pos x="T2" y="T3"/>
              </a:cxn>
              <a:cxn ang="T8">
                <a:pos x="T4" y="T5"/>
              </a:cxn>
            </a:cxnLst>
            <a:rect l="T9" t="T10" r="T11" b="T12"/>
            <a:pathLst>
              <a:path w="174" h="213">
                <a:moveTo>
                  <a:pt x="0" y="15"/>
                </a:moveTo>
                <a:cubicBezTo>
                  <a:pt x="51" y="7"/>
                  <a:pt x="103" y="0"/>
                  <a:pt x="132" y="33"/>
                </a:cubicBezTo>
                <a:cubicBezTo>
                  <a:pt x="161" y="66"/>
                  <a:pt x="167" y="139"/>
                  <a:pt x="174" y="213"/>
                </a:cubicBezTo>
              </a:path>
            </a:pathLst>
          </a:custGeom>
          <a:noFill/>
          <a:ln w="38100">
            <a:solidFill>
              <a:srgbClr val="FF0000"/>
            </a:solidFill>
            <a:round/>
            <a:headEnd/>
            <a:tailEnd type="triangle" w="med" len="med"/>
          </a:ln>
        </p:spPr>
        <p:txBody>
          <a:bodyPr lIns="101224" tIns="50612" rIns="101224" bIns="50612"/>
          <a:lstStyle/>
          <a:p>
            <a:pPr>
              <a:lnSpc>
                <a:spcPct val="90000"/>
              </a:lnSpc>
            </a:pPr>
            <a:endParaRPr lang="fr-FR"/>
          </a:p>
        </p:txBody>
      </p:sp>
      <p:sp>
        <p:nvSpPr>
          <p:cNvPr id="50" name="Text Box 9"/>
          <p:cNvSpPr txBox="1">
            <a:spLocks noChangeAspect="1" noChangeArrowheads="1"/>
          </p:cNvSpPr>
          <p:nvPr/>
        </p:nvSpPr>
        <p:spPr bwMode="auto">
          <a:xfrm>
            <a:off x="4722813" y="1600200"/>
            <a:ext cx="1604962" cy="595313"/>
          </a:xfrm>
          <a:prstGeom prst="rect">
            <a:avLst/>
          </a:prstGeom>
          <a:noFill/>
          <a:ln w="9525">
            <a:noFill/>
            <a:miter lim="800000"/>
            <a:headEnd/>
            <a:tailEnd/>
          </a:ln>
        </p:spPr>
        <p:txBody>
          <a:bodyPr lIns="91436" tIns="45718" rIns="91436" bIns="45718"/>
          <a:lstStyle/>
          <a:p>
            <a:pPr defTabSz="560388">
              <a:lnSpc>
                <a:spcPct val="90000"/>
              </a:lnSpc>
            </a:pPr>
            <a:r>
              <a:rPr lang="fr-FR" sz="1400">
                <a:solidFill>
                  <a:srgbClr val="FF0000"/>
                </a:solidFill>
              </a:rPr>
              <a:t>Associez les à vos données offline</a:t>
            </a:r>
          </a:p>
        </p:txBody>
      </p:sp>
      <p:grpSp>
        <p:nvGrpSpPr>
          <p:cNvPr id="5" name="Group 54"/>
          <p:cNvGrpSpPr>
            <a:grpSpLocks/>
          </p:cNvGrpSpPr>
          <p:nvPr/>
        </p:nvGrpSpPr>
        <p:grpSpPr bwMode="auto">
          <a:xfrm>
            <a:off x="3889375" y="1258888"/>
            <a:ext cx="720725" cy="1168400"/>
            <a:chOff x="3635896" y="1402896"/>
            <a:chExt cx="720080" cy="1168120"/>
          </a:xfrm>
        </p:grpSpPr>
        <p:sp>
          <p:nvSpPr>
            <p:cNvPr id="51" name="Can 50"/>
            <p:cNvSpPr/>
            <p:nvPr/>
          </p:nvSpPr>
          <p:spPr bwMode="auto">
            <a:xfrm>
              <a:off x="3635896" y="2210739"/>
              <a:ext cx="720080" cy="360277"/>
            </a:xfrm>
            <a:prstGeom prst="can">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2700000" scaled="1"/>
              <a:tileRect/>
            </a:gradFill>
            <a:ln w="9525" cap="flat" cmpd="sng" algn="ctr">
              <a:solidFill>
                <a:srgbClr val="002060"/>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lnSpc>
                  <a:spcPct val="90000"/>
                </a:lnSpc>
                <a:defRPr/>
              </a:pPr>
              <a:endParaRPr lang="fr-FR">
                <a:cs typeface="+mn-cs"/>
              </a:endParaRPr>
            </a:p>
          </p:txBody>
        </p:sp>
        <p:sp>
          <p:nvSpPr>
            <p:cNvPr id="52" name="Can 51"/>
            <p:cNvSpPr/>
            <p:nvPr/>
          </p:nvSpPr>
          <p:spPr bwMode="auto">
            <a:xfrm>
              <a:off x="3635896" y="1813959"/>
              <a:ext cx="720080" cy="360277"/>
            </a:xfrm>
            <a:prstGeom prst="can">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2700000" scaled="1"/>
              <a:tileRect/>
            </a:gradFill>
            <a:ln w="9525" cap="flat" cmpd="sng" algn="ctr">
              <a:solidFill>
                <a:srgbClr val="002060"/>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lnSpc>
                  <a:spcPct val="90000"/>
                </a:lnSpc>
                <a:defRPr/>
              </a:pPr>
              <a:endParaRPr lang="fr-FR">
                <a:cs typeface="+mn-cs"/>
              </a:endParaRPr>
            </a:p>
          </p:txBody>
        </p:sp>
        <p:sp>
          <p:nvSpPr>
            <p:cNvPr id="53" name="Can 52"/>
            <p:cNvSpPr/>
            <p:nvPr/>
          </p:nvSpPr>
          <p:spPr bwMode="auto">
            <a:xfrm>
              <a:off x="3635896" y="1402896"/>
              <a:ext cx="720080" cy="360276"/>
            </a:xfrm>
            <a:prstGeom prst="can">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2700000" scaled="1"/>
              <a:tileRect/>
            </a:gradFill>
            <a:ln w="9525" cap="flat" cmpd="sng" algn="ctr">
              <a:solidFill>
                <a:srgbClr val="002060"/>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lnSpc>
                  <a:spcPct val="90000"/>
                </a:lnSpc>
                <a:defRPr/>
              </a:pPr>
              <a:endParaRPr lang="fr-FR">
                <a:cs typeface="+mn-cs"/>
              </a:endParaRPr>
            </a:p>
          </p:txBody>
        </p:sp>
      </p:grpSp>
      <p:sp>
        <p:nvSpPr>
          <p:cNvPr id="56" name="Line 27"/>
          <p:cNvSpPr>
            <a:spLocks noChangeAspect="1" noChangeShapeType="1"/>
          </p:cNvSpPr>
          <p:nvPr/>
        </p:nvSpPr>
        <p:spPr bwMode="auto">
          <a:xfrm>
            <a:off x="5414963" y="5013325"/>
            <a:ext cx="496887" cy="544513"/>
          </a:xfrm>
          <a:prstGeom prst="line">
            <a:avLst/>
          </a:prstGeom>
          <a:noFill/>
          <a:ln w="38100">
            <a:solidFill>
              <a:srgbClr val="FF0000"/>
            </a:solidFill>
            <a:round/>
            <a:headEnd/>
            <a:tailEnd type="triangle" w="med" len="med"/>
          </a:ln>
        </p:spPr>
        <p:txBody>
          <a:bodyPr lIns="101224" tIns="50612" rIns="101224" bIns="50612"/>
          <a:lstStyle/>
          <a:p>
            <a:endParaRPr lang="en-US"/>
          </a:p>
        </p:txBody>
      </p:sp>
      <p:pic>
        <p:nvPicPr>
          <p:cNvPr id="46" name="Picture 5" descr="http://www.pivotalveracity.com/images/stories/facebook_icon_75px.png"/>
          <p:cNvPicPr>
            <a:picLocks noChangeAspect="1" noChangeArrowheads="1"/>
          </p:cNvPicPr>
          <p:nvPr/>
        </p:nvPicPr>
        <p:blipFill>
          <a:blip r:embed="rId5"/>
          <a:srcRect/>
          <a:stretch>
            <a:fillRect/>
          </a:stretch>
        </p:blipFill>
        <p:spPr bwMode="auto">
          <a:xfrm>
            <a:off x="7496175" y="5661025"/>
            <a:ext cx="574675" cy="576263"/>
          </a:xfrm>
          <a:prstGeom prst="rect">
            <a:avLst/>
          </a:prstGeom>
          <a:noFill/>
          <a:ln w="9525">
            <a:noFill/>
            <a:miter lim="800000"/>
            <a:headEnd/>
            <a:tailEnd/>
          </a:ln>
        </p:spPr>
      </p:pic>
      <p:pic>
        <p:nvPicPr>
          <p:cNvPr id="54" name="Picture 3" descr="http://blog.unica.com/wp-content/uploads/2010/04/th_twitter-icon.png"/>
          <p:cNvPicPr>
            <a:picLocks noChangeAspect="1" noChangeArrowheads="1"/>
          </p:cNvPicPr>
          <p:nvPr/>
        </p:nvPicPr>
        <p:blipFill>
          <a:blip r:embed="rId4"/>
          <a:srcRect/>
          <a:stretch>
            <a:fillRect/>
          </a:stretch>
        </p:blipFill>
        <p:spPr bwMode="auto">
          <a:xfrm>
            <a:off x="8143875" y="5661025"/>
            <a:ext cx="576263" cy="576263"/>
          </a:xfrm>
          <a:prstGeom prst="rect">
            <a:avLst/>
          </a:prstGeom>
          <a:noFill/>
          <a:ln w="9525">
            <a:noFill/>
            <a:miter lim="800000"/>
            <a:headEnd/>
            <a:tailEnd/>
          </a:ln>
        </p:spPr>
      </p:pic>
      <p:cxnSp>
        <p:nvCxnSpPr>
          <p:cNvPr id="60" name="Straight Arrow Connector 59"/>
          <p:cNvCxnSpPr>
            <a:cxnSpLocks noChangeShapeType="1"/>
          </p:cNvCxnSpPr>
          <p:nvPr/>
        </p:nvCxnSpPr>
        <p:spPr bwMode="auto">
          <a:xfrm>
            <a:off x="5407025" y="4005263"/>
            <a:ext cx="568325" cy="100012"/>
          </a:xfrm>
          <a:prstGeom prst="straightConnector1">
            <a:avLst/>
          </a:prstGeom>
          <a:noFill/>
          <a:ln w="38100" algn="ctr">
            <a:solidFill>
              <a:srgbClr val="FF0000"/>
            </a:solidFill>
            <a:round/>
            <a:headEnd/>
            <a:tailEnd type="triangle" w="med" len="med"/>
          </a:ln>
        </p:spPr>
      </p:cxnSp>
      <p:sp>
        <p:nvSpPr>
          <p:cNvPr id="777245" name="Text Box 18"/>
          <p:cNvSpPr txBox="1">
            <a:spLocks noChangeAspect="1" noChangeArrowheads="1"/>
          </p:cNvSpPr>
          <p:nvPr/>
        </p:nvSpPr>
        <p:spPr bwMode="auto">
          <a:xfrm>
            <a:off x="7666038" y="3783013"/>
            <a:ext cx="1477962" cy="881062"/>
          </a:xfrm>
          <a:prstGeom prst="rect">
            <a:avLst/>
          </a:prstGeom>
          <a:noFill/>
          <a:ln w="9525">
            <a:noFill/>
            <a:miter lim="800000"/>
            <a:headEnd/>
            <a:tailEnd/>
          </a:ln>
        </p:spPr>
        <p:txBody>
          <a:bodyPr lIns="101224" tIns="50612" rIns="101224" bIns="50612"/>
          <a:lstStyle/>
          <a:p>
            <a:pPr defTabSz="560388">
              <a:lnSpc>
                <a:spcPct val="90000"/>
              </a:lnSpc>
            </a:pPr>
            <a:r>
              <a:rPr lang="fr-FR" sz="1400">
                <a:solidFill>
                  <a:srgbClr val="FF0000"/>
                </a:solidFill>
              </a:rPr>
              <a:t>Ciblez vos clients  par email, SMS, courrier</a:t>
            </a:r>
          </a:p>
        </p:txBody>
      </p:sp>
      <p:pic>
        <p:nvPicPr>
          <p:cNvPr id="69" name="Picture 68" descr="LargeTiles20%.jpg"/>
          <p:cNvPicPr>
            <a:picLocks noChangeAspect="1"/>
          </p:cNvPicPr>
          <p:nvPr/>
        </p:nvPicPr>
        <p:blipFill>
          <a:blip r:embed="rId11"/>
          <a:srcRect/>
          <a:stretch>
            <a:fillRect/>
          </a:stretch>
        </p:blipFill>
        <p:spPr bwMode="auto">
          <a:xfrm>
            <a:off x="1614488" y="5086350"/>
            <a:ext cx="323850" cy="323850"/>
          </a:xfrm>
          <a:prstGeom prst="rect">
            <a:avLst/>
          </a:prstGeom>
          <a:noFill/>
          <a:ln w="6350">
            <a:solidFill>
              <a:schemeClr val="accent1"/>
            </a:solidFill>
            <a:miter lim="800000"/>
            <a:headEnd/>
            <a:tailEnd/>
          </a:ln>
        </p:spPr>
      </p:pic>
      <p:pic>
        <p:nvPicPr>
          <p:cNvPr id="71" name="Picture 70" descr="LargeTiles30%.jpg"/>
          <p:cNvPicPr>
            <a:picLocks noChangeAspect="1"/>
          </p:cNvPicPr>
          <p:nvPr/>
        </p:nvPicPr>
        <p:blipFill>
          <a:blip r:embed="rId12"/>
          <a:srcRect/>
          <a:stretch>
            <a:fillRect/>
          </a:stretch>
        </p:blipFill>
        <p:spPr bwMode="auto">
          <a:xfrm>
            <a:off x="1614488" y="5356225"/>
            <a:ext cx="323850" cy="323850"/>
          </a:xfrm>
          <a:prstGeom prst="rect">
            <a:avLst/>
          </a:prstGeom>
          <a:noFill/>
          <a:ln w="6350">
            <a:solidFill>
              <a:schemeClr val="accent1"/>
            </a:solidFill>
            <a:miter lim="800000"/>
            <a:headEnd/>
            <a:tailEnd/>
          </a:ln>
        </p:spPr>
      </p:pic>
      <p:pic>
        <p:nvPicPr>
          <p:cNvPr id="66" name="Picture 65" descr="LargeTiles10%.jpg"/>
          <p:cNvPicPr>
            <a:picLocks noChangeAspect="1"/>
          </p:cNvPicPr>
          <p:nvPr/>
        </p:nvPicPr>
        <p:blipFill>
          <a:blip r:embed="rId13"/>
          <a:srcRect/>
          <a:stretch>
            <a:fillRect/>
          </a:stretch>
        </p:blipFill>
        <p:spPr bwMode="auto">
          <a:xfrm>
            <a:off x="1614488" y="5649913"/>
            <a:ext cx="323850" cy="323850"/>
          </a:xfrm>
          <a:prstGeom prst="rect">
            <a:avLst/>
          </a:prstGeom>
          <a:noFill/>
          <a:ln w="19050">
            <a:solidFill>
              <a:schemeClr val="accent1"/>
            </a:solidFill>
            <a:miter lim="800000"/>
            <a:headEnd/>
            <a:tailEnd/>
          </a:ln>
        </p:spPr>
      </p:pic>
      <p:sp>
        <p:nvSpPr>
          <p:cNvPr id="74" name="Right Arrow 73"/>
          <p:cNvSpPr>
            <a:spLocks noChangeArrowheads="1"/>
          </p:cNvSpPr>
          <p:nvPr/>
        </p:nvSpPr>
        <p:spPr bwMode="auto">
          <a:xfrm rot="-5400000">
            <a:off x="419894" y="3879057"/>
            <a:ext cx="647700" cy="709612"/>
          </a:xfrm>
          <a:prstGeom prst="rightArrow">
            <a:avLst>
              <a:gd name="adj1" fmla="val 50000"/>
              <a:gd name="adj2" fmla="val 50000"/>
            </a:avLst>
          </a:prstGeom>
          <a:solidFill>
            <a:schemeClr val="accent1"/>
          </a:solidFill>
          <a:ln w="9525" algn="ctr">
            <a:noFill/>
            <a:round/>
            <a:headEnd/>
            <a:tailEnd/>
          </a:ln>
        </p:spPr>
        <p:txBody>
          <a:bodyPr/>
          <a:lstStyle/>
          <a:p>
            <a:pPr>
              <a:lnSpc>
                <a:spcPct val="90000"/>
              </a:lnSpc>
            </a:pPr>
            <a:endParaRPr lang="fr-FR"/>
          </a:p>
        </p:txBody>
      </p:sp>
      <p:pic>
        <p:nvPicPr>
          <p:cNvPr id="38935" name="Picture 6"/>
          <p:cNvPicPr>
            <a:picLocks noChangeAspect="1" noChangeArrowheads="1"/>
          </p:cNvPicPr>
          <p:nvPr/>
        </p:nvPicPr>
        <p:blipFill>
          <a:blip r:embed="rId14"/>
          <a:srcRect/>
          <a:stretch>
            <a:fillRect/>
          </a:stretch>
        </p:blipFill>
        <p:spPr bwMode="auto">
          <a:xfrm>
            <a:off x="152400" y="4803775"/>
            <a:ext cx="1435100" cy="1439863"/>
          </a:xfrm>
          <a:prstGeom prst="rect">
            <a:avLst/>
          </a:prstGeom>
          <a:noFill/>
          <a:ln w="9525" algn="ctr">
            <a:noFill/>
            <a:miter lim="800000"/>
            <a:headEnd/>
            <a:tailEnd/>
          </a:ln>
        </p:spPr>
      </p:pic>
      <p:pic>
        <p:nvPicPr>
          <p:cNvPr id="59" name="Picture 8"/>
          <p:cNvPicPr>
            <a:picLocks noChangeAspect="1" noChangeArrowheads="1"/>
          </p:cNvPicPr>
          <p:nvPr/>
        </p:nvPicPr>
        <p:blipFill>
          <a:blip r:embed="rId15"/>
          <a:srcRect l="20755" t="61450" r="2905" b="7889"/>
          <a:stretch>
            <a:fillRect/>
          </a:stretch>
        </p:blipFill>
        <p:spPr bwMode="auto">
          <a:xfrm>
            <a:off x="184150" y="6024563"/>
            <a:ext cx="1727200" cy="587375"/>
          </a:xfrm>
          <a:prstGeom prst="rect">
            <a:avLst/>
          </a:prstGeom>
          <a:noFill/>
          <a:ln w="9525" algn="ctr">
            <a:solidFill>
              <a:schemeClr val="accent1"/>
            </a:solidFill>
            <a:miter lim="800000"/>
            <a:headEnd/>
            <a:tailEnd/>
          </a:ln>
        </p:spPr>
      </p:pic>
      <p:grpSp>
        <p:nvGrpSpPr>
          <p:cNvPr id="94" name="Group 93"/>
          <p:cNvGrpSpPr>
            <a:grpSpLocks/>
          </p:cNvGrpSpPr>
          <p:nvPr/>
        </p:nvGrpSpPr>
        <p:grpSpPr bwMode="auto">
          <a:xfrm>
            <a:off x="6018213" y="3284538"/>
            <a:ext cx="1693862" cy="1512887"/>
            <a:chOff x="6018544" y="3284984"/>
            <a:chExt cx="1693088" cy="1512168"/>
          </a:xfrm>
        </p:grpSpPr>
        <p:grpSp>
          <p:nvGrpSpPr>
            <p:cNvPr id="38938" name="Group 70"/>
            <p:cNvGrpSpPr>
              <a:grpSpLocks/>
            </p:cNvGrpSpPr>
            <p:nvPr/>
          </p:nvGrpSpPr>
          <p:grpSpPr bwMode="auto">
            <a:xfrm>
              <a:off x="6018544" y="3284984"/>
              <a:ext cx="1693088" cy="1512168"/>
              <a:chOff x="5759232" y="3284984"/>
              <a:chExt cx="1693088" cy="1512168"/>
            </a:xfrm>
          </p:grpSpPr>
          <p:pic>
            <p:nvPicPr>
              <p:cNvPr id="38944" name="Picture 2" descr="C:\Documents and Settings\jhenderson\Desktop\SocialMobile\Social Sharing Screens\SocialSharingEmail.gif"/>
              <p:cNvPicPr>
                <a:picLocks noChangeAspect="1" noChangeArrowheads="1"/>
              </p:cNvPicPr>
              <p:nvPr/>
            </p:nvPicPr>
            <p:blipFill>
              <a:blip r:embed="rId16"/>
              <a:srcRect l="12627" t="26122" r="7408"/>
              <a:stretch>
                <a:fillRect/>
              </a:stretch>
            </p:blipFill>
            <p:spPr bwMode="auto">
              <a:xfrm>
                <a:off x="5759232" y="3284984"/>
                <a:ext cx="1693088" cy="1512168"/>
              </a:xfrm>
              <a:prstGeom prst="rect">
                <a:avLst/>
              </a:prstGeom>
              <a:noFill/>
              <a:ln w="9525">
                <a:noFill/>
                <a:miter lim="800000"/>
                <a:headEnd/>
                <a:tailEnd/>
              </a:ln>
            </p:spPr>
          </p:pic>
          <p:pic>
            <p:nvPicPr>
              <p:cNvPr id="38945" name="Picture 64" descr="LargeTiles10%.jpg"/>
              <p:cNvPicPr>
                <a:picLocks noChangeAspect="1"/>
              </p:cNvPicPr>
              <p:nvPr/>
            </p:nvPicPr>
            <p:blipFill>
              <a:blip r:embed="rId17"/>
              <a:srcRect/>
              <a:stretch>
                <a:fillRect/>
              </a:stretch>
            </p:blipFill>
            <p:spPr bwMode="auto">
              <a:xfrm>
                <a:off x="6934616" y="4284440"/>
                <a:ext cx="468000" cy="468000"/>
              </a:xfrm>
              <a:prstGeom prst="rect">
                <a:avLst/>
              </a:prstGeom>
              <a:noFill/>
              <a:ln w="9525">
                <a:solidFill>
                  <a:schemeClr val="accent1"/>
                </a:solidFill>
                <a:miter lim="800000"/>
                <a:headEnd/>
                <a:tailEnd/>
              </a:ln>
            </p:spPr>
          </p:pic>
        </p:grpSp>
        <p:sp>
          <p:nvSpPr>
            <p:cNvPr id="38939" name="Rectangle 84"/>
            <p:cNvSpPr>
              <a:spLocks noChangeArrowheads="1"/>
            </p:cNvSpPr>
            <p:nvPr/>
          </p:nvSpPr>
          <p:spPr bwMode="auto">
            <a:xfrm>
              <a:off x="6059606" y="3794078"/>
              <a:ext cx="1078173" cy="941696"/>
            </a:xfrm>
            <a:prstGeom prst="rect">
              <a:avLst/>
            </a:prstGeom>
            <a:solidFill>
              <a:schemeClr val="bg1"/>
            </a:solidFill>
            <a:ln w="9525" algn="ctr">
              <a:noFill/>
              <a:round/>
              <a:headEnd/>
              <a:tailEnd/>
            </a:ln>
          </p:spPr>
          <p:txBody>
            <a:bodyPr/>
            <a:lstStyle/>
            <a:p>
              <a:pPr>
                <a:lnSpc>
                  <a:spcPct val="90000"/>
                </a:lnSpc>
              </a:pPr>
              <a:endParaRPr lang="fr-FR"/>
            </a:p>
          </p:txBody>
        </p:sp>
        <p:pic>
          <p:nvPicPr>
            <p:cNvPr id="38940" name="Picture 3"/>
            <p:cNvPicPr>
              <a:picLocks noChangeAspect="1" noChangeArrowheads="1"/>
            </p:cNvPicPr>
            <p:nvPr/>
          </p:nvPicPr>
          <p:blipFill>
            <a:blip r:embed="rId18"/>
            <a:srcRect l="67392" t="44128" r="15384" b="47179"/>
            <a:stretch>
              <a:fillRect/>
            </a:stretch>
          </p:blipFill>
          <p:spPr bwMode="auto">
            <a:xfrm>
              <a:off x="6246333" y="4402361"/>
              <a:ext cx="823210" cy="319548"/>
            </a:xfrm>
            <a:prstGeom prst="rect">
              <a:avLst/>
            </a:prstGeom>
            <a:noFill/>
            <a:ln w="9525">
              <a:noFill/>
              <a:miter lim="800000"/>
              <a:headEnd/>
              <a:tailEnd/>
            </a:ln>
          </p:spPr>
        </p:pic>
        <p:pic>
          <p:nvPicPr>
            <p:cNvPr id="83" name="Picture 4"/>
            <p:cNvPicPr>
              <a:picLocks noChangeAspect="1" noChangeArrowheads="1"/>
            </p:cNvPicPr>
            <p:nvPr/>
          </p:nvPicPr>
          <p:blipFill>
            <a:blip r:embed="rId19" cstate="print"/>
            <a:srcRect b="7276"/>
            <a:stretch>
              <a:fillRect/>
            </a:stretch>
          </p:blipFill>
          <p:spPr bwMode="auto">
            <a:xfrm>
              <a:off x="6682013" y="3766780"/>
              <a:ext cx="401176" cy="591998"/>
            </a:xfrm>
            <a:prstGeom prst="roundRect">
              <a:avLst>
                <a:gd name="adj" fmla="val 8594"/>
              </a:avLst>
            </a:prstGeom>
            <a:solidFill>
              <a:srgbClr val="FFFFFF">
                <a:shade val="85000"/>
              </a:srgbClr>
            </a:solidFill>
            <a:ln w="28575">
              <a:noFill/>
            </a:ln>
            <a:effectLst/>
          </p:spPr>
        </p:pic>
        <p:pic>
          <p:nvPicPr>
            <p:cNvPr id="38942" name="Picture 4"/>
            <p:cNvPicPr>
              <a:picLocks noChangeAspect="1" noChangeArrowheads="1"/>
            </p:cNvPicPr>
            <p:nvPr/>
          </p:nvPicPr>
          <p:blipFill>
            <a:blip r:embed="rId19"/>
            <a:srcRect b="8080"/>
            <a:stretch>
              <a:fillRect/>
            </a:stretch>
          </p:blipFill>
          <p:spPr bwMode="auto">
            <a:xfrm>
              <a:off x="6213711" y="3772407"/>
              <a:ext cx="416158" cy="608791"/>
            </a:xfrm>
            <a:prstGeom prst="rect">
              <a:avLst/>
            </a:prstGeom>
            <a:solidFill>
              <a:srgbClr val="EDEDED"/>
            </a:solidFill>
            <a:ln w="28575">
              <a:noFill/>
              <a:miter lim="800000"/>
              <a:headEnd/>
              <a:tailEnd/>
            </a:ln>
          </p:spPr>
        </p:pic>
        <p:pic>
          <p:nvPicPr>
            <p:cNvPr id="38943" name="Picture 12"/>
            <p:cNvPicPr>
              <a:picLocks noChangeAspect="1" noChangeArrowheads="1"/>
            </p:cNvPicPr>
            <p:nvPr/>
          </p:nvPicPr>
          <p:blipFill>
            <a:blip r:embed="rId20"/>
            <a:srcRect/>
            <a:stretch>
              <a:fillRect/>
            </a:stretch>
          </p:blipFill>
          <p:spPr bwMode="auto">
            <a:xfrm>
              <a:off x="7210915" y="3766782"/>
              <a:ext cx="404563" cy="500446"/>
            </a:xfrm>
            <a:prstGeom prst="rect">
              <a:avLst/>
            </a:prstGeom>
            <a:noFill/>
            <a:ln w="28575" algn="ctr">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linds(horizontal)">
                                      <p:cBhvr>
                                        <p:cTn id="7" dur="500"/>
                                        <p:tgtEl>
                                          <p:spTgt spid="7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blinds(horizontal)">
                                      <p:cBhvr>
                                        <p:cTn id="11" dur="500"/>
                                        <p:tgtEl>
                                          <p:spTgt spid="95"/>
                                        </p:tgtEl>
                                      </p:cBhvr>
                                    </p:animEffect>
                                  </p:childTnLst>
                                </p:cTn>
                              </p:par>
                            </p:childTnLst>
                          </p:cTn>
                        </p:par>
                        <p:par>
                          <p:cTn id="12" fill="hold">
                            <p:stCondLst>
                              <p:cond delay="1000"/>
                            </p:stCondLst>
                            <p:childTnLst>
                              <p:par>
                                <p:cTn id="13" presetID="3" presetClass="entr" presetSubtype="5"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vertical)">
                                      <p:cBhvr>
                                        <p:cTn id="15" dur="500"/>
                                        <p:tgtEl>
                                          <p:spTgt spid="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77227"/>
                                        </p:tgtEl>
                                        <p:attrNameLst>
                                          <p:attrName>style.visibility</p:attrName>
                                        </p:attrNameLst>
                                      </p:cBhvr>
                                      <p:to>
                                        <p:strVal val="visible"/>
                                      </p:to>
                                    </p:set>
                                    <p:animEffect transition="in" filter="blinds(horizontal)">
                                      <p:cBhvr>
                                        <p:cTn id="18" dur="500"/>
                                        <p:tgtEl>
                                          <p:spTgt spid="77722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blinds(horizontal)">
                                      <p:cBhvr>
                                        <p:cTn id="23" dur="500"/>
                                        <p:tgtEl>
                                          <p:spTgt spid="50"/>
                                        </p:tgtEl>
                                      </p:cBhvr>
                                    </p:animEffect>
                                  </p:childTnLst>
                                </p:cTn>
                              </p:par>
                              <p:par>
                                <p:cTn id="24" presetID="3"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par>
                          <p:cTn id="27" fill="hold">
                            <p:stCondLst>
                              <p:cond delay="500"/>
                            </p:stCondLst>
                            <p:childTnLst>
                              <p:par>
                                <p:cTn id="28" presetID="3" presetClass="entr" presetSubtype="10" fill="hold" grpId="0"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linds(horizontal)">
                                      <p:cBhvr>
                                        <p:cTn id="30" dur="500"/>
                                        <p:tgtEl>
                                          <p:spTgt spid="42"/>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blinds(horizontal)">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linds(horizont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blinds(horizontal)">
                                      <p:cBhvr>
                                        <p:cTn id="43" dur="500"/>
                                        <p:tgtEl>
                                          <p:spTgt spid="60"/>
                                        </p:tgtEl>
                                      </p:cBhvr>
                                    </p:animEffect>
                                  </p:childTnLst>
                                </p:cTn>
                              </p:par>
                              <p:par>
                                <p:cTn id="44" presetID="3" presetClass="entr" presetSubtype="10" fill="hold" nodeType="withEffect">
                                  <p:stCondLst>
                                    <p:cond delay="0"/>
                                  </p:stCondLst>
                                  <p:childTnLst>
                                    <p:set>
                                      <p:cBhvr>
                                        <p:cTn id="45" dur="1" fill="hold">
                                          <p:stCondLst>
                                            <p:cond delay="0"/>
                                          </p:stCondLst>
                                        </p:cTn>
                                        <p:tgtEl>
                                          <p:spTgt spid="94"/>
                                        </p:tgtEl>
                                        <p:attrNameLst>
                                          <p:attrName>style.visibility</p:attrName>
                                        </p:attrNameLst>
                                      </p:cBhvr>
                                      <p:to>
                                        <p:strVal val="visible"/>
                                      </p:to>
                                    </p:set>
                                    <p:animEffect transition="in" filter="blinds(horizontal)">
                                      <p:cBhvr>
                                        <p:cTn id="46" dur="500"/>
                                        <p:tgtEl>
                                          <p:spTgt spid="9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777245"/>
                                        </p:tgtEl>
                                        <p:attrNameLst>
                                          <p:attrName>style.visibility</p:attrName>
                                        </p:attrNameLst>
                                      </p:cBhvr>
                                      <p:to>
                                        <p:strVal val="visible"/>
                                      </p:to>
                                    </p:set>
                                    <p:animEffect transition="in" filter="blinds(horizontal)">
                                      <p:cBhvr>
                                        <p:cTn id="49" dur="500"/>
                                        <p:tgtEl>
                                          <p:spTgt spid="777245"/>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blinds(horizontal)">
                                      <p:cBhvr>
                                        <p:cTn id="54" dur="500"/>
                                        <p:tgtEl>
                                          <p:spTgt spid="56"/>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777234"/>
                                        </p:tgtEl>
                                        <p:attrNameLst>
                                          <p:attrName>style.visibility</p:attrName>
                                        </p:attrNameLst>
                                      </p:cBhvr>
                                      <p:to>
                                        <p:strVal val="visible"/>
                                      </p:to>
                                    </p:set>
                                    <p:animEffect transition="in" filter="blinds(horizontal)">
                                      <p:cBhvr>
                                        <p:cTn id="57" dur="500"/>
                                        <p:tgtEl>
                                          <p:spTgt spid="777234"/>
                                        </p:tgtEl>
                                      </p:cBhvr>
                                    </p:animEffect>
                                  </p:childTnLst>
                                </p:cTn>
                              </p:par>
                              <p:par>
                                <p:cTn id="58" presetID="3" presetClass="entr" presetSubtype="10"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blinds(horizontal)">
                                      <p:cBhvr>
                                        <p:cTn id="60" dur="500"/>
                                        <p:tgtEl>
                                          <p:spTgt spid="46"/>
                                        </p:tgtEl>
                                      </p:cBhvr>
                                    </p:animEffect>
                                  </p:childTnLst>
                                </p:cTn>
                              </p:par>
                              <p:par>
                                <p:cTn id="61" presetID="3" presetClass="entr" presetSubtype="10" fill="hold"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blinds(horizontal)">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777248"/>
                                        </p:tgtEl>
                                        <p:attrNameLst>
                                          <p:attrName>style.visibility</p:attrName>
                                        </p:attrNameLst>
                                      </p:cBhvr>
                                      <p:to>
                                        <p:strVal val="visible"/>
                                      </p:to>
                                    </p:set>
                                    <p:animEffect transition="in" filter="blinds(horizontal)">
                                      <p:cBhvr>
                                        <p:cTn id="68" dur="500"/>
                                        <p:tgtEl>
                                          <p:spTgt spid="777248"/>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777249"/>
                                        </p:tgtEl>
                                        <p:attrNameLst>
                                          <p:attrName>style.visibility</p:attrName>
                                        </p:attrNameLst>
                                      </p:cBhvr>
                                      <p:to>
                                        <p:strVal val="visible"/>
                                      </p:to>
                                    </p:set>
                                    <p:animEffect transition="in" filter="blinds(horizontal)">
                                      <p:cBhvr>
                                        <p:cTn id="71" dur="500"/>
                                        <p:tgtEl>
                                          <p:spTgt spid="777249"/>
                                        </p:tgtEl>
                                      </p:cBhvr>
                                    </p:animEffect>
                                  </p:childTnLst>
                                </p:cTn>
                              </p:par>
                              <p:par>
                                <p:cTn id="72" presetID="3" presetClass="entr" presetSubtype="10" fill="hold" nodeType="with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blinds(horizontal)">
                                      <p:cBhvr>
                                        <p:cTn id="74" dur="500"/>
                                        <p:tgtEl>
                                          <p:spTgt spid="66"/>
                                        </p:tgtEl>
                                      </p:cBhvr>
                                    </p:animEffect>
                                  </p:childTnLst>
                                </p:cTn>
                              </p:par>
                              <p:par>
                                <p:cTn id="75" presetID="3" presetClass="entr" presetSubtype="10" fill="hold" nodeType="withEffect">
                                  <p:stCondLst>
                                    <p:cond delay="0"/>
                                  </p:stCondLst>
                                  <p:childTnLst>
                                    <p:set>
                                      <p:cBhvr>
                                        <p:cTn id="76" dur="1" fill="hold">
                                          <p:stCondLst>
                                            <p:cond delay="0"/>
                                          </p:stCondLst>
                                        </p:cTn>
                                        <p:tgtEl>
                                          <p:spTgt spid="69"/>
                                        </p:tgtEl>
                                        <p:attrNameLst>
                                          <p:attrName>style.visibility</p:attrName>
                                        </p:attrNameLst>
                                      </p:cBhvr>
                                      <p:to>
                                        <p:strVal val="visible"/>
                                      </p:to>
                                    </p:set>
                                    <p:animEffect transition="in" filter="blinds(horizontal)">
                                      <p:cBhvr>
                                        <p:cTn id="77" dur="500"/>
                                        <p:tgtEl>
                                          <p:spTgt spid="69"/>
                                        </p:tgtEl>
                                      </p:cBhvr>
                                    </p:animEffect>
                                  </p:childTnLst>
                                </p:cTn>
                              </p:par>
                              <p:par>
                                <p:cTn id="78" presetID="3" presetClass="entr" presetSubtype="10" fill="hold" nodeType="withEffect">
                                  <p:stCondLst>
                                    <p:cond delay="0"/>
                                  </p:stCondLst>
                                  <p:childTnLst>
                                    <p:set>
                                      <p:cBhvr>
                                        <p:cTn id="79" dur="1" fill="hold">
                                          <p:stCondLst>
                                            <p:cond delay="0"/>
                                          </p:stCondLst>
                                        </p:cTn>
                                        <p:tgtEl>
                                          <p:spTgt spid="71"/>
                                        </p:tgtEl>
                                        <p:attrNameLst>
                                          <p:attrName>style.visibility</p:attrName>
                                        </p:attrNameLst>
                                      </p:cBhvr>
                                      <p:to>
                                        <p:strVal val="visible"/>
                                      </p:to>
                                    </p:set>
                                    <p:animEffect transition="in" filter="blinds(horizontal)">
                                      <p:cBhvr>
                                        <p:cTn id="80" dur="500"/>
                                        <p:tgtEl>
                                          <p:spTgt spid="71"/>
                                        </p:tgtEl>
                                      </p:cBhvr>
                                    </p:animEffect>
                                  </p:childTnLst>
                                </p:cTn>
                              </p:par>
                              <p:par>
                                <p:cTn id="81" presetID="3" presetClass="entr" presetSubtype="10" fill="hold" nodeType="withEffect">
                                  <p:stCondLst>
                                    <p:cond delay="0"/>
                                  </p:stCondLst>
                                  <p:childTnLst>
                                    <p:set>
                                      <p:cBhvr>
                                        <p:cTn id="82" dur="1" fill="hold">
                                          <p:stCondLst>
                                            <p:cond delay="0"/>
                                          </p:stCondLst>
                                        </p:cTn>
                                        <p:tgtEl>
                                          <p:spTgt spid="73"/>
                                        </p:tgtEl>
                                        <p:attrNameLst>
                                          <p:attrName>style.visibility</p:attrName>
                                        </p:attrNameLst>
                                      </p:cBhvr>
                                      <p:to>
                                        <p:strVal val="visible"/>
                                      </p:to>
                                    </p:set>
                                    <p:animEffect transition="in" filter="blinds(horizontal)">
                                      <p:cBhvr>
                                        <p:cTn id="83" dur="500"/>
                                        <p:tgtEl>
                                          <p:spTgt spid="73"/>
                                        </p:tgtEl>
                                      </p:cBhvr>
                                    </p:animEffect>
                                  </p:childTnLst>
                                </p:cTn>
                              </p:par>
                            </p:childTnLst>
                          </p:cTn>
                        </p:par>
                        <p:par>
                          <p:cTn id="84" fill="hold">
                            <p:stCondLst>
                              <p:cond delay="500"/>
                            </p:stCondLst>
                            <p:childTnLst>
                              <p:par>
                                <p:cTn id="85" presetID="3" presetClass="entr" presetSubtype="10" fill="hold" nodeType="after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blinds(horizontal)">
                                      <p:cBhvr>
                                        <p:cTn id="8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227" grpId="0"/>
      <p:bldP spid="777234" grpId="0"/>
      <p:bldP spid="777248" grpId="0" animBg="1"/>
      <p:bldP spid="777249" grpId="0"/>
      <p:bldP spid="41" grpId="0" animBg="1"/>
      <p:bldP spid="42" grpId="0" animBg="1"/>
      <p:bldP spid="50" grpId="0"/>
      <p:bldP spid="56" grpId="0" animBg="1"/>
      <p:bldP spid="777245" grpId="0"/>
      <p:bldP spid="7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Diagonal Corner Rectangle 15"/>
          <p:cNvSpPr>
            <a:spLocks/>
          </p:cNvSpPr>
          <p:nvPr/>
        </p:nvSpPr>
        <p:spPr bwMode="auto">
          <a:xfrm>
            <a:off x="914400" y="1484313"/>
            <a:ext cx="7216775" cy="4540250"/>
          </a:xfrm>
          <a:custGeom>
            <a:avLst/>
            <a:gdLst>
              <a:gd name="T0" fmla="*/ 34754034 w 6248400"/>
              <a:gd name="T1" fmla="*/ 475576610 h 2197100"/>
              <a:gd name="T2" fmla="*/ 17377050 w 6248400"/>
              <a:gd name="T3" fmla="*/ 951152379 h 2197100"/>
              <a:gd name="T4" fmla="*/ 0 w 6248400"/>
              <a:gd name="T5" fmla="*/ 475576610 h 2197100"/>
              <a:gd name="T6" fmla="*/ 17377050 w 6248400"/>
              <a:gd name="T7" fmla="*/ 0 h 2197100"/>
              <a:gd name="T8" fmla="*/ 0 60000 65536"/>
              <a:gd name="T9" fmla="*/ 5898240 60000 65536"/>
              <a:gd name="T10" fmla="*/ 11796480 60000 65536"/>
              <a:gd name="T11" fmla="*/ 17694720 60000 65536"/>
              <a:gd name="T12" fmla="*/ 75020 w 6248400"/>
              <a:gd name="T13" fmla="*/ 75020 h 2197100"/>
              <a:gd name="T14" fmla="*/ 6173380 w 6248400"/>
              <a:gd name="T15" fmla="*/ 2122080 h 2197100"/>
            </a:gdLst>
            <a:ahLst/>
            <a:cxnLst>
              <a:cxn ang="T8">
                <a:pos x="T0" y="T1"/>
              </a:cxn>
              <a:cxn ang="T9">
                <a:pos x="T2" y="T3"/>
              </a:cxn>
              <a:cxn ang="T10">
                <a:pos x="T4" y="T5"/>
              </a:cxn>
              <a:cxn ang="T11">
                <a:pos x="T6" y="T7"/>
              </a:cxn>
            </a:cxnLst>
            <a:rect l="T12" t="T13" r="T14" b="T15"/>
            <a:pathLst>
              <a:path w="6248400" h="2197100">
                <a:moveTo>
                  <a:pt x="256138" y="0"/>
                </a:moveTo>
                <a:lnTo>
                  <a:pt x="6248400" y="0"/>
                </a:lnTo>
                <a:lnTo>
                  <a:pt x="6248400" y="1940962"/>
                </a:lnTo>
                <a:cubicBezTo>
                  <a:pt x="6248400" y="2082423"/>
                  <a:pt x="6133723" y="2197099"/>
                  <a:pt x="5992262" y="2197100"/>
                </a:cubicBezTo>
                <a:lnTo>
                  <a:pt x="0" y="2197100"/>
                </a:lnTo>
                <a:lnTo>
                  <a:pt x="0" y="256138"/>
                </a:lnTo>
                <a:cubicBezTo>
                  <a:pt x="0" y="114676"/>
                  <a:pt x="114676" y="0"/>
                  <a:pt x="256137" y="0"/>
                </a:cubicBezTo>
                <a:close/>
              </a:path>
            </a:pathLst>
          </a:custGeom>
          <a:solidFill>
            <a:schemeClr val="bg1"/>
          </a:solidFill>
          <a:ln w="28575">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36" tIns="45718" rIns="91436" bIns="45718"/>
          <a:lstStyle/>
          <a:p>
            <a:pPr>
              <a:lnSpc>
                <a:spcPct val="90000"/>
              </a:lnSpc>
              <a:defRPr/>
            </a:pPr>
            <a:endParaRPr lang="fr-FR" dirty="0"/>
          </a:p>
        </p:txBody>
      </p:sp>
      <p:grpSp>
        <p:nvGrpSpPr>
          <p:cNvPr id="3" name="Groupe 9"/>
          <p:cNvGrpSpPr>
            <a:grpSpLocks/>
          </p:cNvGrpSpPr>
          <p:nvPr/>
        </p:nvGrpSpPr>
        <p:grpSpPr bwMode="auto">
          <a:xfrm>
            <a:off x="323529" y="1628800"/>
            <a:ext cx="610480" cy="529957"/>
            <a:chOff x="1006475" y="1558925"/>
            <a:chExt cx="482600" cy="484188"/>
          </a:xfrm>
          <a:solidFill>
            <a:schemeClr val="accent1">
              <a:lumMod val="20000"/>
              <a:lumOff val="80000"/>
            </a:schemeClr>
          </a:solidFill>
        </p:grpSpPr>
        <p:sp>
          <p:nvSpPr>
            <p:cNvPr id="19" name="Teardrop 23"/>
            <p:cNvSpPr>
              <a:spLocks noChangeArrowheads="1"/>
            </p:cNvSpPr>
            <p:nvPr/>
          </p:nvSpPr>
          <p:spPr bwMode="auto">
            <a:xfrm rot="2700000">
              <a:off x="1005681" y="1559719"/>
              <a:ext cx="484188" cy="482600"/>
            </a:xfrm>
            <a:custGeom>
              <a:avLst/>
              <a:gdLst>
                <a:gd name="T0" fmla="*/ 484190 w 484187"/>
                <a:gd name="T1" fmla="*/ 241300 h 482600"/>
                <a:gd name="T2" fmla="*/ 413282 w 484187"/>
                <a:gd name="T3" fmla="*/ 411925 h 482600"/>
                <a:gd name="T4" fmla="*/ 242097 w 484187"/>
                <a:gd name="T5" fmla="*/ 482600 h 482600"/>
                <a:gd name="T6" fmla="*/ 70908 w 484187"/>
                <a:gd name="T7" fmla="*/ 411925 h 482600"/>
                <a:gd name="T8" fmla="*/ 0 w 484187"/>
                <a:gd name="T9" fmla="*/ 241300 h 482600"/>
                <a:gd name="T10" fmla="*/ 70908 w 484187"/>
                <a:gd name="T11" fmla="*/ 70675 h 482600"/>
                <a:gd name="T12" fmla="*/ 242097 w 484187"/>
                <a:gd name="T13" fmla="*/ 0 h 482600"/>
                <a:gd name="T14" fmla="*/ 484190 w 484187"/>
                <a:gd name="T15" fmla="*/ 0 h 482600"/>
                <a:gd name="T16" fmla="*/ 0 60000 65536"/>
                <a:gd name="T17" fmla="*/ 0 60000 65536"/>
                <a:gd name="T18" fmla="*/ 0 60000 65536"/>
                <a:gd name="T19" fmla="*/ 0 60000 65536"/>
                <a:gd name="T20" fmla="*/ 0 60000 65536"/>
                <a:gd name="T21" fmla="*/ 0 60000 65536"/>
                <a:gd name="T22" fmla="*/ 0 60000 65536"/>
                <a:gd name="T23" fmla="*/ 0 60000 65536"/>
                <a:gd name="T24" fmla="*/ 70908 w 484187"/>
                <a:gd name="T25" fmla="*/ 70675 h 482600"/>
                <a:gd name="T26" fmla="*/ 413279 w 484187"/>
                <a:gd name="T27" fmla="*/ 411925 h 482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4187" h="482600">
                  <a:moveTo>
                    <a:pt x="0" y="241300"/>
                  </a:moveTo>
                  <a:lnTo>
                    <a:pt x="0" y="241300"/>
                  </a:lnTo>
                  <a:cubicBezTo>
                    <a:pt x="0" y="108033"/>
                    <a:pt x="108389" y="0"/>
                    <a:pt x="242093" y="0"/>
                  </a:cubicBezTo>
                  <a:cubicBezTo>
                    <a:pt x="322791" y="0"/>
                    <a:pt x="403489" y="0"/>
                    <a:pt x="484187" y="0"/>
                  </a:cubicBezTo>
                  <a:cubicBezTo>
                    <a:pt x="484187" y="80433"/>
                    <a:pt x="484187" y="160867"/>
                    <a:pt x="484187" y="241300"/>
                  </a:cubicBezTo>
                  <a:cubicBezTo>
                    <a:pt x="484187" y="374566"/>
                    <a:pt x="375797" y="482599"/>
                    <a:pt x="242093" y="482600"/>
                  </a:cubicBezTo>
                  <a:cubicBezTo>
                    <a:pt x="108388" y="482600"/>
                    <a:pt x="-1" y="374566"/>
                    <a:pt x="-1" y="241300"/>
                  </a:cubicBezTo>
                  <a:close/>
                </a:path>
              </a:pathLst>
            </a:custGeom>
            <a:grpFill/>
            <a:ln w="19050">
              <a:headEnd/>
              <a:tailEnd/>
            </a:ln>
          </p:spPr>
          <p:style>
            <a:lnRef idx="1">
              <a:schemeClr val="accent1"/>
            </a:lnRef>
            <a:fillRef idx="2">
              <a:schemeClr val="accent1"/>
            </a:fillRef>
            <a:effectRef idx="1">
              <a:schemeClr val="accent1"/>
            </a:effectRef>
            <a:fontRef idx="minor">
              <a:schemeClr val="dk1"/>
            </a:fontRef>
          </p:style>
          <p:txBody>
            <a:bodyPr anchor="ctr"/>
            <a:lstStyle/>
            <a:p>
              <a:pPr fontAlgn="auto">
                <a:lnSpc>
                  <a:spcPct val="90000"/>
                </a:lnSpc>
                <a:spcBef>
                  <a:spcPts val="0"/>
                </a:spcBef>
                <a:spcAft>
                  <a:spcPts val="0"/>
                </a:spcAft>
                <a:defRPr/>
              </a:pPr>
              <a:endParaRPr lang="en-US" dirty="0"/>
            </a:p>
          </p:txBody>
        </p:sp>
        <p:sp>
          <p:nvSpPr>
            <p:cNvPr id="20" name="Oval 7"/>
            <p:cNvSpPr/>
            <p:nvPr/>
          </p:nvSpPr>
          <p:spPr bwMode="auto">
            <a:xfrm>
              <a:off x="1190218" y="1742430"/>
              <a:ext cx="110688" cy="112755"/>
            </a:xfrm>
            <a:prstGeom prst="ellipse">
              <a:avLst/>
            </a:prstGeom>
            <a:solidFill>
              <a:schemeClr val="bg1"/>
            </a:solidFill>
            <a:ln w="19050"/>
            <a:extLst>
              <a:ext uri="{909E8E84-426E-40DD-AFC4-6F175D3DCCD1}"/>
              <a:ext uri="{91240B29-F687-4F45-9708-019B960494DF}"/>
              <a:ext uri="{AF507438-7753-43E0-B8FC-AC1667EBCBE1}"/>
            </a:extLst>
          </p:spPr>
          <p:style>
            <a:lnRef idx="1">
              <a:schemeClr val="accent1"/>
            </a:lnRef>
            <a:fillRef idx="2">
              <a:schemeClr val="accent1"/>
            </a:fillRef>
            <a:effectRef idx="1">
              <a:schemeClr val="accent1"/>
            </a:effectRef>
            <a:fontRef idx="minor">
              <a:schemeClr val="dk1"/>
            </a:fontRef>
          </p:style>
          <p:txBody>
            <a:bodyPr/>
            <a:lstStyle/>
            <a:p>
              <a:pPr fontAlgn="auto">
                <a:lnSpc>
                  <a:spcPct val="90000"/>
                </a:lnSpc>
                <a:spcBef>
                  <a:spcPts val="0"/>
                </a:spcBef>
                <a:spcAft>
                  <a:spcPts val="0"/>
                </a:spcAft>
                <a:defRPr/>
              </a:pPr>
              <a:endParaRPr lang="en-US" dirty="0">
                <a:solidFill>
                  <a:schemeClr val="hlink"/>
                </a:solidFill>
                <a:ea typeface="MS PGothic" pitchFamily="34" charset="-128"/>
                <a:cs typeface="MS PGothic" pitchFamily="34" charset="-128"/>
              </a:endParaRPr>
            </a:p>
          </p:txBody>
        </p:sp>
      </p:grpSp>
      <p:sp>
        <p:nvSpPr>
          <p:cNvPr id="16387" name="Titre 1"/>
          <p:cNvSpPr>
            <a:spLocks noGrp="1"/>
          </p:cNvSpPr>
          <p:nvPr>
            <p:ph type="title"/>
          </p:nvPr>
        </p:nvSpPr>
        <p:spPr/>
        <p:txBody>
          <a:bodyPr/>
          <a:lstStyle/>
          <a:p>
            <a:pPr eaLnBrk="1" hangingPunct="1"/>
            <a:r>
              <a:rPr lang="fr-FR" smtClean="0"/>
              <a:t>Agenda</a:t>
            </a:r>
          </a:p>
        </p:txBody>
      </p:sp>
      <p:sp>
        <p:nvSpPr>
          <p:cNvPr id="16388" name="Espace réservé du contenu 13"/>
          <p:cNvSpPr>
            <a:spLocks noGrp="1"/>
          </p:cNvSpPr>
          <p:nvPr>
            <p:ph idx="1"/>
          </p:nvPr>
        </p:nvSpPr>
        <p:spPr>
          <a:xfrm>
            <a:off x="1046163" y="1600200"/>
            <a:ext cx="6910387" cy="2836863"/>
          </a:xfrm>
        </p:spPr>
        <p:txBody>
          <a:bodyPr/>
          <a:lstStyle/>
          <a:p>
            <a:pPr eaLnBrk="1" hangingPunct="1">
              <a:spcBef>
                <a:spcPts val="1800"/>
              </a:spcBef>
            </a:pPr>
            <a:r>
              <a:rPr lang="fr-FR" sz="2000" smtClean="0"/>
              <a:t>Introduction</a:t>
            </a:r>
          </a:p>
          <a:p>
            <a:pPr eaLnBrk="1" hangingPunct="1">
              <a:spcBef>
                <a:spcPts val="1800"/>
              </a:spcBef>
            </a:pPr>
            <a:r>
              <a:rPr lang="fr-FR" sz="2000" smtClean="0"/>
              <a:t>L’optimisation des interactions par IBM</a:t>
            </a:r>
          </a:p>
          <a:p>
            <a:pPr eaLnBrk="1" hangingPunct="1">
              <a:spcBef>
                <a:spcPts val="1800"/>
              </a:spcBef>
            </a:pPr>
            <a:r>
              <a:rPr lang="fr-FR" sz="2000" smtClean="0"/>
              <a:t>Réconciliez données offline et online pour personnaliser vos messages</a:t>
            </a:r>
          </a:p>
          <a:p>
            <a:pPr eaLnBrk="1" hangingPunct="1">
              <a:spcBef>
                <a:spcPts val="1800"/>
              </a:spcBef>
            </a:pPr>
            <a:r>
              <a:rPr lang="fr-FR" sz="2000" smtClean="0"/>
              <a:t>Démonstration</a:t>
            </a:r>
          </a:p>
          <a:p>
            <a:pPr eaLnBrk="1" hangingPunct="1">
              <a:spcBef>
                <a:spcPts val="1800"/>
              </a:spcBef>
            </a:pPr>
            <a:r>
              <a:rPr lang="fr-FR" sz="2000" smtClean="0"/>
              <a:t>Cas client</a:t>
            </a:r>
          </a:p>
          <a:p>
            <a:pPr eaLnBrk="1" hangingPunct="1">
              <a:spcBef>
                <a:spcPts val="1800"/>
              </a:spcBef>
            </a:pPr>
            <a:r>
              <a:rPr lang="fr-FR" sz="2000" smtClean="0"/>
              <a:t>Conclusion &amp; prochaines étapes</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1" name="Group 9"/>
          <p:cNvGrpSpPr>
            <a:grpSpLocks/>
          </p:cNvGrpSpPr>
          <p:nvPr/>
        </p:nvGrpSpPr>
        <p:grpSpPr bwMode="auto">
          <a:xfrm>
            <a:off x="428625" y="1516063"/>
            <a:ext cx="4267200" cy="3810000"/>
            <a:chOff x="804" y="2004"/>
            <a:chExt cx="2143" cy="1730"/>
          </a:xfrm>
        </p:grpSpPr>
        <p:grpSp>
          <p:nvGrpSpPr>
            <p:cNvPr id="40967" name="Group 10"/>
            <p:cNvGrpSpPr>
              <a:grpSpLocks/>
            </p:cNvGrpSpPr>
            <p:nvPr/>
          </p:nvGrpSpPr>
          <p:grpSpPr bwMode="auto">
            <a:xfrm>
              <a:off x="804" y="2004"/>
              <a:ext cx="2143" cy="1730"/>
              <a:chOff x="275" y="713"/>
              <a:chExt cx="4079" cy="3285"/>
            </a:xfrm>
          </p:grpSpPr>
          <p:sp>
            <p:nvSpPr>
              <p:cNvPr id="40970" name="Rectangle 11"/>
              <p:cNvSpPr>
                <a:spLocks noChangeArrowheads="1"/>
              </p:cNvSpPr>
              <p:nvPr/>
            </p:nvSpPr>
            <p:spPr bwMode="auto">
              <a:xfrm>
                <a:off x="275" y="713"/>
                <a:ext cx="4079" cy="3285"/>
              </a:xfrm>
              <a:prstGeom prst="rect">
                <a:avLst/>
              </a:prstGeom>
              <a:gradFill rotWithShape="1">
                <a:gsLst>
                  <a:gs pos="0">
                    <a:srgbClr val="DADADA"/>
                  </a:gs>
                  <a:gs pos="100000">
                    <a:srgbClr val="B2B2B2"/>
                  </a:gs>
                </a:gsLst>
                <a:lin ang="5400000" scaled="1"/>
              </a:gradFill>
              <a:ln w="12700" algn="ctr">
                <a:solidFill>
                  <a:schemeClr val="tx1"/>
                </a:solidFill>
                <a:miter lim="800000"/>
                <a:headEnd/>
                <a:tailEnd/>
              </a:ln>
            </p:spPr>
            <p:txBody>
              <a:bodyPr wrap="none" lIns="45720" rIns="45720" anchor="ctr"/>
              <a:lstStyle/>
              <a:p>
                <a:pPr>
                  <a:lnSpc>
                    <a:spcPct val="90000"/>
                  </a:lnSpc>
                </a:pPr>
                <a:endParaRPr lang="fr-FR"/>
              </a:p>
            </p:txBody>
          </p:sp>
          <p:sp>
            <p:nvSpPr>
              <p:cNvPr id="40971" name="Rectangle 12"/>
              <p:cNvSpPr>
                <a:spLocks noChangeArrowheads="1"/>
              </p:cNvSpPr>
              <p:nvPr/>
            </p:nvSpPr>
            <p:spPr bwMode="auto">
              <a:xfrm>
                <a:off x="324" y="850"/>
                <a:ext cx="3323" cy="76"/>
              </a:xfrm>
              <a:prstGeom prst="rect">
                <a:avLst/>
              </a:prstGeom>
              <a:solidFill>
                <a:schemeClr val="bg1"/>
              </a:solidFill>
              <a:ln w="6350" algn="ctr">
                <a:solidFill>
                  <a:schemeClr val="tx1"/>
                </a:solidFill>
                <a:miter lim="800000"/>
                <a:headEnd/>
                <a:tailEnd/>
              </a:ln>
            </p:spPr>
            <p:txBody>
              <a:bodyPr wrap="none" lIns="45720" rIns="45720" anchor="ctr"/>
              <a:lstStyle/>
              <a:p>
                <a:pPr>
                  <a:lnSpc>
                    <a:spcPct val="90000"/>
                  </a:lnSpc>
                </a:pPr>
                <a:endParaRPr lang="fr-FR"/>
              </a:p>
            </p:txBody>
          </p:sp>
          <p:sp>
            <p:nvSpPr>
              <p:cNvPr id="40972" name="Rectangle 13"/>
              <p:cNvSpPr>
                <a:spLocks noChangeArrowheads="1"/>
              </p:cNvSpPr>
              <p:nvPr/>
            </p:nvSpPr>
            <p:spPr bwMode="auto">
              <a:xfrm>
                <a:off x="3767" y="850"/>
                <a:ext cx="525" cy="76"/>
              </a:xfrm>
              <a:prstGeom prst="rect">
                <a:avLst/>
              </a:prstGeom>
              <a:solidFill>
                <a:schemeClr val="bg1"/>
              </a:solidFill>
              <a:ln w="6350" algn="ctr">
                <a:solidFill>
                  <a:schemeClr val="tx1"/>
                </a:solidFill>
                <a:miter lim="800000"/>
                <a:headEnd/>
                <a:tailEnd/>
              </a:ln>
            </p:spPr>
            <p:txBody>
              <a:bodyPr wrap="none" lIns="45720" rIns="45720" anchor="ctr"/>
              <a:lstStyle/>
              <a:p>
                <a:pPr>
                  <a:lnSpc>
                    <a:spcPct val="90000"/>
                  </a:lnSpc>
                </a:pPr>
                <a:endParaRPr lang="fr-FR"/>
              </a:p>
            </p:txBody>
          </p:sp>
        </p:grpSp>
        <p:pic>
          <p:nvPicPr>
            <p:cNvPr id="40968" name="Picture 14" descr="Retail---WelcomeKnown"/>
            <p:cNvPicPr>
              <a:picLocks noChangeAspect="1" noChangeArrowheads="1"/>
            </p:cNvPicPr>
            <p:nvPr/>
          </p:nvPicPr>
          <p:blipFill>
            <a:blip r:embed="rId3"/>
            <a:srcRect b="17638"/>
            <a:stretch>
              <a:fillRect/>
            </a:stretch>
          </p:blipFill>
          <p:spPr bwMode="auto">
            <a:xfrm>
              <a:off x="840" y="2140"/>
              <a:ext cx="2073" cy="1573"/>
            </a:xfrm>
            <a:prstGeom prst="rect">
              <a:avLst/>
            </a:prstGeom>
            <a:noFill/>
            <a:ln w="9525">
              <a:solidFill>
                <a:schemeClr val="tx1"/>
              </a:solidFill>
              <a:miter lim="800000"/>
              <a:headEnd/>
              <a:tailEnd/>
            </a:ln>
          </p:spPr>
        </p:pic>
        <p:pic>
          <p:nvPicPr>
            <p:cNvPr id="40969" name="Picture 15" descr="Picture1asd"/>
            <p:cNvPicPr>
              <a:picLocks noChangeAspect="1" noChangeArrowheads="1"/>
            </p:cNvPicPr>
            <p:nvPr/>
          </p:nvPicPr>
          <p:blipFill>
            <a:blip r:embed="rId4"/>
            <a:srcRect/>
            <a:stretch>
              <a:fillRect/>
            </a:stretch>
          </p:blipFill>
          <p:spPr bwMode="auto">
            <a:xfrm>
              <a:off x="2242" y="2571"/>
              <a:ext cx="481" cy="733"/>
            </a:xfrm>
            <a:prstGeom prst="rect">
              <a:avLst/>
            </a:prstGeom>
            <a:noFill/>
            <a:ln w="9525">
              <a:noFill/>
              <a:miter lim="800000"/>
              <a:headEnd/>
              <a:tailEnd/>
            </a:ln>
          </p:spPr>
        </p:pic>
      </p:grpSp>
      <p:sp>
        <p:nvSpPr>
          <p:cNvPr id="40962" name="Rectangle 2"/>
          <p:cNvSpPr>
            <a:spLocks noGrp="1" noChangeArrowheads="1"/>
          </p:cNvSpPr>
          <p:nvPr>
            <p:ph type="title"/>
          </p:nvPr>
        </p:nvSpPr>
        <p:spPr/>
        <p:txBody>
          <a:bodyPr/>
          <a:lstStyle/>
          <a:p>
            <a:pPr eaLnBrk="1" hangingPunct="1"/>
            <a:r>
              <a:rPr lang="fr-FR" smtClean="0"/>
              <a:t>Préparez vos offres et produits en rebond sur vos canaux online</a:t>
            </a:r>
            <a:endParaRPr lang="en-US" smtClean="0"/>
          </a:p>
        </p:txBody>
      </p:sp>
      <p:sp>
        <p:nvSpPr>
          <p:cNvPr id="40963" name="Line 16"/>
          <p:cNvSpPr>
            <a:spLocks noChangeShapeType="1"/>
          </p:cNvSpPr>
          <p:nvPr/>
        </p:nvSpPr>
        <p:spPr bwMode="auto">
          <a:xfrm flipH="1">
            <a:off x="4203700" y="3284538"/>
            <a:ext cx="728663" cy="3175"/>
          </a:xfrm>
          <a:prstGeom prst="line">
            <a:avLst/>
          </a:prstGeom>
          <a:noFill/>
          <a:ln w="57150">
            <a:solidFill>
              <a:schemeClr val="accent1"/>
            </a:solidFill>
            <a:round/>
            <a:headEnd/>
            <a:tailEnd type="triangle" w="med" len="med"/>
          </a:ln>
        </p:spPr>
        <p:txBody>
          <a:bodyPr lIns="45720" rIns="45720" anchor="ctr"/>
          <a:lstStyle/>
          <a:p>
            <a:endParaRPr lang="en-US"/>
          </a:p>
        </p:txBody>
      </p:sp>
      <p:sp>
        <p:nvSpPr>
          <p:cNvPr id="40964" name="Line 17"/>
          <p:cNvSpPr>
            <a:spLocks noChangeShapeType="1"/>
          </p:cNvSpPr>
          <p:nvPr/>
        </p:nvSpPr>
        <p:spPr bwMode="auto">
          <a:xfrm flipV="1">
            <a:off x="2038350" y="5021263"/>
            <a:ext cx="12700" cy="596900"/>
          </a:xfrm>
          <a:prstGeom prst="line">
            <a:avLst/>
          </a:prstGeom>
          <a:noFill/>
          <a:ln w="57150">
            <a:solidFill>
              <a:schemeClr val="accent1"/>
            </a:solidFill>
            <a:round/>
            <a:headEnd/>
            <a:tailEnd type="triangle" w="med" len="med"/>
          </a:ln>
        </p:spPr>
        <p:txBody>
          <a:bodyPr lIns="45720" rIns="45720" anchor="ctr"/>
          <a:lstStyle/>
          <a:p>
            <a:endParaRPr lang="en-US"/>
          </a:p>
        </p:txBody>
      </p:sp>
      <p:sp>
        <p:nvSpPr>
          <p:cNvPr id="494611" name="Text Box 19"/>
          <p:cNvSpPr txBox="1">
            <a:spLocks noChangeArrowheads="1"/>
          </p:cNvSpPr>
          <p:nvPr/>
        </p:nvSpPr>
        <p:spPr bwMode="auto">
          <a:xfrm>
            <a:off x="1477963" y="5546725"/>
            <a:ext cx="4953000" cy="1103313"/>
          </a:xfrm>
          <a:prstGeom prst="rect">
            <a:avLst/>
          </a:prstGeom>
          <a:noFill/>
          <a:ln w="9525" algn="ctr">
            <a:noFill/>
            <a:miter lim="800000"/>
            <a:headEnd/>
            <a:tailEnd/>
          </a:ln>
          <a:effectLst>
            <a:prstShdw prst="shdw18" dist="17961" dir="13500000">
              <a:schemeClr val="accent1">
                <a:gamma/>
                <a:shade val="60000"/>
                <a:invGamma/>
              </a:schemeClr>
            </a:prstShdw>
          </a:effectLst>
        </p:spPr>
        <p:txBody>
          <a:bodyPr wrap="none">
            <a:spAutoFit/>
          </a:bodyPr>
          <a:lstStyle/>
          <a:p>
            <a:pPr algn="ctr">
              <a:lnSpc>
                <a:spcPct val="90000"/>
              </a:lnSpc>
              <a:defRPr/>
            </a:pPr>
            <a:r>
              <a:rPr lang="fr-FR"/>
              <a:t>Recommandations produits </a:t>
            </a:r>
          </a:p>
          <a:p>
            <a:pPr algn="ctr">
              <a:lnSpc>
                <a:spcPct val="90000"/>
              </a:lnSpc>
              <a:defRPr/>
            </a:pPr>
            <a:endParaRPr lang="fr-FR" sz="600"/>
          </a:p>
          <a:p>
            <a:pPr algn="ctr">
              <a:lnSpc>
                <a:spcPct val="90000"/>
              </a:lnSpc>
              <a:buFont typeface="Arial" charset="0"/>
              <a:buChar char="•"/>
              <a:defRPr/>
            </a:pPr>
            <a:r>
              <a:rPr lang="fr-FR" sz="1800" i="1">
                <a:solidFill>
                  <a:schemeClr val="bg2"/>
                </a:solidFill>
              </a:rPr>
              <a:t>Basées sur des règles de gestion</a:t>
            </a:r>
          </a:p>
          <a:p>
            <a:pPr algn="ctr">
              <a:lnSpc>
                <a:spcPct val="90000"/>
              </a:lnSpc>
              <a:buFont typeface="Arial" charset="0"/>
              <a:buChar char="•"/>
              <a:defRPr/>
            </a:pPr>
            <a:endParaRPr lang="fr-FR" sz="900" i="1">
              <a:solidFill>
                <a:schemeClr val="bg2"/>
              </a:solidFill>
            </a:endParaRPr>
          </a:p>
          <a:p>
            <a:pPr algn="ctr">
              <a:lnSpc>
                <a:spcPct val="90000"/>
              </a:lnSpc>
              <a:buFont typeface="Arial" charset="0"/>
              <a:buChar char="•"/>
              <a:defRPr/>
            </a:pPr>
            <a:r>
              <a:rPr lang="fr-FR" sz="1800" i="1">
                <a:solidFill>
                  <a:schemeClr val="bg2"/>
                </a:solidFill>
              </a:rPr>
              <a:t>Et l’intelligence collective (Wisdom of Crowd)</a:t>
            </a:r>
            <a:endParaRPr lang="fr-FR" sz="2000" i="1">
              <a:solidFill>
                <a:schemeClr val="bg2"/>
              </a:solidFill>
            </a:endParaRPr>
          </a:p>
        </p:txBody>
      </p:sp>
      <p:sp>
        <p:nvSpPr>
          <p:cNvPr id="17" name="Text Box 22"/>
          <p:cNvSpPr txBox="1">
            <a:spLocks noChangeArrowheads="1"/>
          </p:cNvSpPr>
          <p:nvPr/>
        </p:nvSpPr>
        <p:spPr bwMode="auto">
          <a:xfrm>
            <a:off x="4897438" y="3141663"/>
            <a:ext cx="4160837" cy="1851025"/>
          </a:xfrm>
          <a:prstGeom prst="rect">
            <a:avLst/>
          </a:prstGeom>
          <a:noFill/>
          <a:ln w="9525" algn="ctr">
            <a:noFill/>
            <a:miter lim="800000"/>
            <a:headEnd/>
            <a:tailEnd/>
          </a:ln>
          <a:effectLst>
            <a:prstShdw prst="shdw18" dist="17961" dir="13500000">
              <a:schemeClr val="accent1">
                <a:gamma/>
                <a:shade val="60000"/>
                <a:invGamma/>
              </a:schemeClr>
            </a:prstShdw>
          </a:effectLst>
        </p:spPr>
        <p:txBody>
          <a:bodyPr wrap="none">
            <a:spAutoFit/>
          </a:bodyPr>
          <a:lstStyle/>
          <a:p>
            <a:pPr algn="ctr">
              <a:lnSpc>
                <a:spcPct val="90000"/>
              </a:lnSpc>
              <a:defRPr/>
            </a:pPr>
            <a:r>
              <a:rPr lang="fr-FR"/>
              <a:t>Offres Marketing en temps réel</a:t>
            </a:r>
          </a:p>
          <a:p>
            <a:pPr algn="ctr">
              <a:lnSpc>
                <a:spcPct val="90000"/>
              </a:lnSpc>
              <a:buFont typeface="Arial" charset="0"/>
              <a:buChar char="•"/>
              <a:defRPr/>
            </a:pPr>
            <a:endParaRPr lang="fr-FR" sz="600" i="1">
              <a:solidFill>
                <a:schemeClr val="bg2"/>
              </a:solidFill>
            </a:endParaRPr>
          </a:p>
          <a:p>
            <a:pPr algn="ctr">
              <a:lnSpc>
                <a:spcPct val="90000"/>
              </a:lnSpc>
              <a:buFont typeface="Arial" charset="0"/>
              <a:buChar char="•"/>
              <a:defRPr/>
            </a:pPr>
            <a:r>
              <a:rPr lang="fr-FR" sz="1800" i="1">
                <a:solidFill>
                  <a:schemeClr val="bg2"/>
                </a:solidFill>
              </a:rPr>
              <a:t>Basées sur la connaissance offline</a:t>
            </a:r>
          </a:p>
          <a:p>
            <a:pPr algn="ctr">
              <a:lnSpc>
                <a:spcPct val="90000"/>
              </a:lnSpc>
              <a:defRPr/>
            </a:pPr>
            <a:r>
              <a:rPr lang="fr-FR" sz="1800" i="1">
                <a:solidFill>
                  <a:schemeClr val="bg2"/>
                </a:solidFill>
              </a:rPr>
              <a:t>et le comportement online des</a:t>
            </a:r>
          </a:p>
          <a:p>
            <a:pPr algn="ctr">
              <a:lnSpc>
                <a:spcPct val="90000"/>
              </a:lnSpc>
              <a:defRPr/>
            </a:pPr>
            <a:r>
              <a:rPr lang="fr-FR" sz="1800" i="1">
                <a:solidFill>
                  <a:schemeClr val="bg2"/>
                </a:solidFill>
              </a:rPr>
              <a:t>clients/prospects</a:t>
            </a:r>
          </a:p>
          <a:p>
            <a:pPr algn="ctr">
              <a:lnSpc>
                <a:spcPct val="90000"/>
              </a:lnSpc>
              <a:defRPr/>
            </a:pPr>
            <a:endParaRPr lang="fr-FR" sz="900" i="1">
              <a:solidFill>
                <a:schemeClr val="bg2"/>
              </a:solidFill>
            </a:endParaRPr>
          </a:p>
          <a:p>
            <a:pPr algn="ctr">
              <a:lnSpc>
                <a:spcPct val="90000"/>
              </a:lnSpc>
              <a:buFont typeface="Arial" charset="0"/>
              <a:buChar char="•"/>
              <a:defRPr/>
            </a:pPr>
            <a:r>
              <a:rPr lang="fr-FR" sz="1800" i="1">
                <a:solidFill>
                  <a:schemeClr val="bg2"/>
                </a:solidFill>
              </a:rPr>
              <a:t>Cohérentes avec les offres poussées</a:t>
            </a:r>
          </a:p>
          <a:p>
            <a:pPr algn="ctr">
              <a:lnSpc>
                <a:spcPct val="90000"/>
              </a:lnSpc>
              <a:defRPr/>
            </a:pPr>
            <a:r>
              <a:rPr lang="fr-FR" sz="1800" i="1">
                <a:solidFill>
                  <a:schemeClr val="bg2"/>
                </a:solidFill>
              </a:rPr>
              <a:t>sur  les autres canaux</a:t>
            </a:r>
            <a:endParaRPr lang="fr-FR" sz="2000" i="1">
              <a:solidFill>
                <a:schemeClr val="bg2"/>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woman with laptop.jpg"/>
          <p:cNvPicPr>
            <a:picLocks noChangeAspect="1"/>
          </p:cNvPicPr>
          <p:nvPr/>
        </p:nvPicPr>
        <p:blipFill>
          <a:blip r:embed="rId3"/>
          <a:stretch>
            <a:fillRect/>
          </a:stretch>
        </p:blipFill>
        <p:spPr>
          <a:xfrm rot="21323630">
            <a:off x="69850" y="2562225"/>
            <a:ext cx="1490663" cy="1495425"/>
          </a:xfrm>
          <a:prstGeom prst="rect">
            <a:avLst/>
          </a:prstGeom>
          <a:ln>
            <a:noFill/>
          </a:ln>
          <a:effectLst>
            <a:outerShdw blurRad="190500" algn="tl" rotWithShape="0">
              <a:srgbClr val="000000">
                <a:alpha val="70000"/>
              </a:srgbClr>
            </a:outerShdw>
          </a:effectLst>
        </p:spPr>
      </p:pic>
      <p:pic>
        <p:nvPicPr>
          <p:cNvPr id="83972" name="Picture 34" descr="Transparent Arrow"/>
          <p:cNvPicPr>
            <a:picLocks noChangeAspect="1" noChangeArrowheads="1"/>
          </p:cNvPicPr>
          <p:nvPr/>
        </p:nvPicPr>
        <p:blipFill>
          <a:blip r:embed="rId4">
            <a:lum bright="30000" contrast="-70000"/>
          </a:blip>
          <a:srcRect/>
          <a:stretch>
            <a:fillRect/>
          </a:stretch>
        </p:blipFill>
        <p:spPr bwMode="auto">
          <a:xfrm>
            <a:off x="0" y="2422525"/>
            <a:ext cx="9145588" cy="188913"/>
          </a:xfrm>
          <a:prstGeom prst="rect">
            <a:avLst/>
          </a:prstGeom>
          <a:noFill/>
          <a:ln w="9525">
            <a:noFill/>
            <a:miter lim="800000"/>
            <a:headEnd/>
            <a:tailEnd/>
          </a:ln>
        </p:spPr>
      </p:pic>
      <p:pic>
        <p:nvPicPr>
          <p:cNvPr id="155652" name="Picture 4"/>
          <p:cNvPicPr>
            <a:picLocks noChangeAspect="1" noChangeArrowheads="1"/>
          </p:cNvPicPr>
          <p:nvPr/>
        </p:nvPicPr>
        <p:blipFill>
          <a:blip r:embed="rId5">
            <a:clrChange>
              <a:clrFrom>
                <a:srgbClr val="000000"/>
              </a:clrFrom>
              <a:clrTo>
                <a:srgbClr val="000000">
                  <a:alpha val="0"/>
                </a:srgbClr>
              </a:clrTo>
            </a:clrChange>
          </a:blip>
          <a:srcRect/>
          <a:stretch>
            <a:fillRect/>
          </a:stretch>
        </p:blipFill>
        <p:spPr bwMode="auto">
          <a:xfrm>
            <a:off x="1958975" y="3054350"/>
            <a:ext cx="677863" cy="677863"/>
          </a:xfrm>
          <a:prstGeom prst="rect">
            <a:avLst/>
          </a:prstGeom>
          <a:noFill/>
          <a:ln w="9525">
            <a:noFill/>
            <a:miter lim="800000"/>
            <a:headEnd/>
            <a:tailEnd/>
          </a:ln>
        </p:spPr>
      </p:pic>
      <p:sp>
        <p:nvSpPr>
          <p:cNvPr id="43012" name="Rectangle 67"/>
          <p:cNvSpPr>
            <a:spLocks noGrp="1"/>
          </p:cNvSpPr>
          <p:nvPr>
            <p:ph type="title"/>
          </p:nvPr>
        </p:nvSpPr>
        <p:spPr/>
        <p:txBody>
          <a:bodyPr/>
          <a:lstStyle/>
          <a:p>
            <a:pPr marL="342900" indent="-342900" eaLnBrk="1" hangingPunct="1"/>
            <a:r>
              <a:rPr lang="en-US" smtClean="0"/>
              <a:t>Exemple d’application : personnalisation en temps réel</a:t>
            </a:r>
            <a:br>
              <a:rPr lang="en-US" smtClean="0"/>
            </a:br>
            <a:r>
              <a:rPr lang="en-US" smtClean="0"/>
              <a:t>sur Facebook </a:t>
            </a:r>
          </a:p>
        </p:txBody>
      </p:sp>
      <p:grpSp>
        <p:nvGrpSpPr>
          <p:cNvPr id="2" name="Group 106"/>
          <p:cNvGrpSpPr>
            <a:grpSpLocks/>
          </p:cNvGrpSpPr>
          <p:nvPr/>
        </p:nvGrpSpPr>
        <p:grpSpPr bwMode="auto">
          <a:xfrm>
            <a:off x="1162050" y="3165475"/>
            <a:ext cx="1033463" cy="431800"/>
            <a:chOff x="732" y="1669"/>
            <a:chExt cx="651" cy="272"/>
          </a:xfrm>
        </p:grpSpPr>
        <p:grpSp>
          <p:nvGrpSpPr>
            <p:cNvPr id="43020" name="Group 15"/>
            <p:cNvGrpSpPr>
              <a:grpSpLocks/>
            </p:cNvGrpSpPr>
            <p:nvPr/>
          </p:nvGrpSpPr>
          <p:grpSpPr bwMode="auto">
            <a:xfrm>
              <a:off x="1009" y="1669"/>
              <a:ext cx="374" cy="272"/>
              <a:chOff x="1224" y="1560"/>
              <a:chExt cx="466" cy="338"/>
            </a:xfrm>
          </p:grpSpPr>
          <p:pic>
            <p:nvPicPr>
              <p:cNvPr id="43022" name="Picture 41" descr="arrow"/>
              <p:cNvPicPr>
                <a:picLocks noChangeAspect="1" noChangeArrowheads="1"/>
              </p:cNvPicPr>
              <p:nvPr/>
            </p:nvPicPr>
            <p:blipFill>
              <a:blip r:embed="rId6">
                <a:lum bright="-20000"/>
              </a:blip>
              <a:srcRect/>
              <a:stretch>
                <a:fillRect/>
              </a:stretch>
            </p:blipFill>
            <p:spPr bwMode="auto">
              <a:xfrm rot="-5400000">
                <a:off x="1300" y="1508"/>
                <a:ext cx="338" cy="442"/>
              </a:xfrm>
              <a:prstGeom prst="rect">
                <a:avLst/>
              </a:prstGeom>
              <a:noFill/>
              <a:ln w="9525">
                <a:noFill/>
                <a:miter lim="800000"/>
                <a:headEnd/>
                <a:tailEnd/>
              </a:ln>
            </p:spPr>
          </p:pic>
          <p:sp>
            <p:nvSpPr>
              <p:cNvPr id="43023" name="AutoShape 42"/>
              <p:cNvSpPr>
                <a:spLocks noChangeArrowheads="1"/>
              </p:cNvSpPr>
              <p:nvPr/>
            </p:nvSpPr>
            <p:spPr bwMode="auto">
              <a:xfrm>
                <a:off x="1224" y="1629"/>
                <a:ext cx="404" cy="221"/>
              </a:xfrm>
              <a:prstGeom prst="rightArrow">
                <a:avLst>
                  <a:gd name="adj1" fmla="val 50222"/>
                  <a:gd name="adj2" fmla="val 57330"/>
                </a:avLst>
              </a:prstGeom>
              <a:solidFill>
                <a:schemeClr val="bg1"/>
              </a:solidFill>
              <a:ln w="19050" algn="ctr">
                <a:noFill/>
                <a:miter lim="800000"/>
                <a:headEnd/>
                <a:tailEnd/>
              </a:ln>
            </p:spPr>
            <p:txBody>
              <a:bodyPr wrap="none" anchor="ctr"/>
              <a:lstStyle/>
              <a:p>
                <a:pPr>
                  <a:lnSpc>
                    <a:spcPct val="90000"/>
                  </a:lnSpc>
                  <a:buFontTx/>
                  <a:buChar char="•"/>
                </a:pPr>
                <a:endParaRPr lang="en-US" noProof="1">
                  <a:solidFill>
                    <a:srgbClr val="FFFFFF"/>
                  </a:solidFill>
                  <a:latin typeface="Calibri" pitchFamily="34" charset="0"/>
                </a:endParaRPr>
              </a:p>
            </p:txBody>
          </p:sp>
        </p:grpSp>
        <p:sp>
          <p:nvSpPr>
            <p:cNvPr id="43021" name="Line 96"/>
            <p:cNvSpPr>
              <a:spLocks noChangeShapeType="1"/>
            </p:cNvSpPr>
            <p:nvPr/>
          </p:nvSpPr>
          <p:spPr bwMode="auto">
            <a:xfrm rot="5400000" flipV="1">
              <a:off x="1014" y="1532"/>
              <a:ext cx="0" cy="564"/>
            </a:xfrm>
            <a:prstGeom prst="line">
              <a:avLst/>
            </a:prstGeom>
            <a:noFill/>
            <a:ln w="15875">
              <a:solidFill>
                <a:schemeClr val="tx2"/>
              </a:solidFill>
              <a:prstDash val="sysDot"/>
              <a:round/>
              <a:headEnd/>
              <a:tailEnd type="triangle" w="med" len="med"/>
            </a:ln>
          </p:spPr>
          <p:txBody>
            <a:bodyPr/>
            <a:lstStyle/>
            <a:p>
              <a:endParaRPr lang="en-US"/>
            </a:p>
          </p:txBody>
        </p:sp>
      </p:grpSp>
      <p:grpSp>
        <p:nvGrpSpPr>
          <p:cNvPr id="4" name="Group 105"/>
          <p:cNvGrpSpPr>
            <a:grpSpLocks/>
          </p:cNvGrpSpPr>
          <p:nvPr/>
        </p:nvGrpSpPr>
        <p:grpSpPr bwMode="auto">
          <a:xfrm>
            <a:off x="2667000" y="3124200"/>
            <a:ext cx="593725" cy="431800"/>
            <a:chOff x="3935" y="1669"/>
            <a:chExt cx="374" cy="272"/>
          </a:xfrm>
        </p:grpSpPr>
        <p:grpSp>
          <p:nvGrpSpPr>
            <p:cNvPr id="43016" name="Group 87"/>
            <p:cNvGrpSpPr>
              <a:grpSpLocks/>
            </p:cNvGrpSpPr>
            <p:nvPr/>
          </p:nvGrpSpPr>
          <p:grpSpPr bwMode="auto">
            <a:xfrm>
              <a:off x="3935" y="1669"/>
              <a:ext cx="374" cy="272"/>
              <a:chOff x="1224" y="1560"/>
              <a:chExt cx="466" cy="338"/>
            </a:xfrm>
          </p:grpSpPr>
          <p:pic>
            <p:nvPicPr>
              <p:cNvPr id="43018" name="Picture 41" descr="arrow"/>
              <p:cNvPicPr>
                <a:picLocks noChangeAspect="1" noChangeArrowheads="1"/>
              </p:cNvPicPr>
              <p:nvPr/>
            </p:nvPicPr>
            <p:blipFill>
              <a:blip r:embed="rId6">
                <a:lum bright="-20000"/>
              </a:blip>
              <a:srcRect/>
              <a:stretch>
                <a:fillRect/>
              </a:stretch>
            </p:blipFill>
            <p:spPr bwMode="auto">
              <a:xfrm rot="-5400000">
                <a:off x="1300" y="1508"/>
                <a:ext cx="338" cy="442"/>
              </a:xfrm>
              <a:prstGeom prst="rect">
                <a:avLst/>
              </a:prstGeom>
              <a:noFill/>
              <a:ln w="9525">
                <a:noFill/>
                <a:miter lim="800000"/>
                <a:headEnd/>
                <a:tailEnd/>
              </a:ln>
            </p:spPr>
          </p:pic>
          <p:sp>
            <p:nvSpPr>
              <p:cNvPr id="43019" name="AutoShape 42"/>
              <p:cNvSpPr>
                <a:spLocks noChangeArrowheads="1"/>
              </p:cNvSpPr>
              <p:nvPr/>
            </p:nvSpPr>
            <p:spPr bwMode="auto">
              <a:xfrm>
                <a:off x="1224" y="1629"/>
                <a:ext cx="404" cy="221"/>
              </a:xfrm>
              <a:prstGeom prst="rightArrow">
                <a:avLst>
                  <a:gd name="adj1" fmla="val 50222"/>
                  <a:gd name="adj2" fmla="val 57330"/>
                </a:avLst>
              </a:prstGeom>
              <a:solidFill>
                <a:schemeClr val="bg1"/>
              </a:solidFill>
              <a:ln w="19050" algn="ctr">
                <a:noFill/>
                <a:miter lim="800000"/>
                <a:headEnd/>
                <a:tailEnd/>
              </a:ln>
            </p:spPr>
            <p:txBody>
              <a:bodyPr wrap="none" anchor="ctr"/>
              <a:lstStyle/>
              <a:p>
                <a:pPr>
                  <a:lnSpc>
                    <a:spcPct val="90000"/>
                  </a:lnSpc>
                  <a:buFontTx/>
                  <a:buChar char="•"/>
                </a:pPr>
                <a:endParaRPr lang="en-US" noProof="1">
                  <a:solidFill>
                    <a:srgbClr val="FFFFFF"/>
                  </a:solidFill>
                  <a:latin typeface="Calibri" pitchFamily="34" charset="0"/>
                </a:endParaRPr>
              </a:p>
            </p:txBody>
          </p:sp>
        </p:grpSp>
        <p:sp>
          <p:nvSpPr>
            <p:cNvPr id="43017" name="Line 92"/>
            <p:cNvSpPr>
              <a:spLocks noChangeShapeType="1"/>
            </p:cNvSpPr>
            <p:nvPr/>
          </p:nvSpPr>
          <p:spPr bwMode="auto">
            <a:xfrm rot="5400000" flipV="1">
              <a:off x="4127" y="1721"/>
              <a:ext cx="1" cy="186"/>
            </a:xfrm>
            <a:prstGeom prst="line">
              <a:avLst/>
            </a:prstGeom>
            <a:noFill/>
            <a:ln w="15875">
              <a:solidFill>
                <a:schemeClr val="tx2"/>
              </a:solidFill>
              <a:prstDash val="sysDot"/>
              <a:round/>
              <a:headEnd/>
              <a:tailEnd type="triangle" w="med" len="med"/>
            </a:ln>
          </p:spPr>
          <p:txBody>
            <a:bodyPr/>
            <a:lstStyle/>
            <a:p>
              <a:endParaRPr lang="en-US"/>
            </a:p>
          </p:txBody>
        </p:sp>
      </p:grpSp>
      <p:pic>
        <p:nvPicPr>
          <p:cNvPr id="23" name="Picture 3"/>
          <p:cNvPicPr>
            <a:picLocks noChangeAspect="1" noChangeArrowheads="1"/>
          </p:cNvPicPr>
          <p:nvPr/>
        </p:nvPicPr>
        <p:blipFill>
          <a:blip r:embed="rId7"/>
          <a:srcRect/>
          <a:stretch>
            <a:fillRect/>
          </a:stretch>
        </p:blipFill>
        <p:spPr bwMode="auto">
          <a:xfrm>
            <a:off x="3352800" y="1628775"/>
            <a:ext cx="5557838" cy="4724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3972"/>
                                        </p:tgtEl>
                                        <p:attrNameLst>
                                          <p:attrName>style.visibility</p:attrName>
                                        </p:attrNameLst>
                                      </p:cBhvr>
                                      <p:to>
                                        <p:strVal val="visible"/>
                                      </p:to>
                                    </p:set>
                                    <p:animEffect transition="in" filter="wipe(left)">
                                      <p:cBhvr>
                                        <p:cTn id="7" dur="500"/>
                                        <p:tgtEl>
                                          <p:spTgt spid="839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5565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34" descr="Transparent Arrow"/>
          <p:cNvPicPr>
            <a:picLocks noChangeAspect="1" noChangeArrowheads="1"/>
          </p:cNvPicPr>
          <p:nvPr/>
        </p:nvPicPr>
        <p:blipFill>
          <a:blip r:embed="rId3">
            <a:lum bright="30000" contrast="-70000"/>
          </a:blip>
          <a:srcRect/>
          <a:stretch>
            <a:fillRect/>
          </a:stretch>
        </p:blipFill>
        <p:spPr bwMode="auto">
          <a:xfrm>
            <a:off x="0" y="2422525"/>
            <a:ext cx="9145588" cy="188913"/>
          </a:xfrm>
          <a:prstGeom prst="rect">
            <a:avLst/>
          </a:prstGeom>
          <a:noFill/>
          <a:ln w="9525">
            <a:noFill/>
            <a:miter lim="800000"/>
            <a:headEnd/>
            <a:tailEnd/>
          </a:ln>
        </p:spPr>
      </p:pic>
      <p:pic>
        <p:nvPicPr>
          <p:cNvPr id="45058" name="Picture 4"/>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1958975" y="3054350"/>
            <a:ext cx="677863" cy="677863"/>
          </a:xfrm>
          <a:prstGeom prst="rect">
            <a:avLst/>
          </a:prstGeom>
          <a:noFill/>
          <a:ln w="9525">
            <a:noFill/>
            <a:miter lim="800000"/>
            <a:headEnd/>
            <a:tailEnd/>
          </a:ln>
        </p:spPr>
      </p:pic>
      <p:sp>
        <p:nvSpPr>
          <p:cNvPr id="45059" name="Rectangle 67"/>
          <p:cNvSpPr>
            <a:spLocks noGrp="1"/>
          </p:cNvSpPr>
          <p:nvPr>
            <p:ph type="title"/>
          </p:nvPr>
        </p:nvSpPr>
        <p:spPr/>
        <p:txBody>
          <a:bodyPr/>
          <a:lstStyle/>
          <a:p>
            <a:pPr marL="342900" indent="-342900" eaLnBrk="1" hangingPunct="1"/>
            <a:r>
              <a:rPr lang="en-US" smtClean="0"/>
              <a:t>Exemple d’application : personnalisation en temps réel</a:t>
            </a:r>
            <a:br>
              <a:rPr lang="en-US" smtClean="0"/>
            </a:br>
            <a:r>
              <a:rPr lang="en-US" smtClean="0"/>
              <a:t>sur Facebook </a:t>
            </a:r>
          </a:p>
        </p:txBody>
      </p:sp>
      <p:grpSp>
        <p:nvGrpSpPr>
          <p:cNvPr id="45060" name="Group 106"/>
          <p:cNvGrpSpPr>
            <a:grpSpLocks/>
          </p:cNvGrpSpPr>
          <p:nvPr/>
        </p:nvGrpSpPr>
        <p:grpSpPr bwMode="auto">
          <a:xfrm>
            <a:off x="1162050" y="3165475"/>
            <a:ext cx="1033463" cy="431800"/>
            <a:chOff x="732" y="1669"/>
            <a:chExt cx="651" cy="272"/>
          </a:xfrm>
        </p:grpSpPr>
        <p:grpSp>
          <p:nvGrpSpPr>
            <p:cNvPr id="45076" name="Group 15"/>
            <p:cNvGrpSpPr>
              <a:grpSpLocks/>
            </p:cNvGrpSpPr>
            <p:nvPr/>
          </p:nvGrpSpPr>
          <p:grpSpPr bwMode="auto">
            <a:xfrm>
              <a:off x="1009" y="1669"/>
              <a:ext cx="374" cy="272"/>
              <a:chOff x="1224" y="1560"/>
              <a:chExt cx="466" cy="338"/>
            </a:xfrm>
          </p:grpSpPr>
          <p:pic>
            <p:nvPicPr>
              <p:cNvPr id="45078" name="Picture 41" descr="arrow"/>
              <p:cNvPicPr>
                <a:picLocks noChangeAspect="1" noChangeArrowheads="1"/>
              </p:cNvPicPr>
              <p:nvPr/>
            </p:nvPicPr>
            <p:blipFill>
              <a:blip r:embed="rId5">
                <a:lum bright="-20000"/>
              </a:blip>
              <a:srcRect/>
              <a:stretch>
                <a:fillRect/>
              </a:stretch>
            </p:blipFill>
            <p:spPr bwMode="auto">
              <a:xfrm rot="-5400000">
                <a:off x="1300" y="1508"/>
                <a:ext cx="338" cy="442"/>
              </a:xfrm>
              <a:prstGeom prst="rect">
                <a:avLst/>
              </a:prstGeom>
              <a:noFill/>
              <a:ln w="9525">
                <a:noFill/>
                <a:miter lim="800000"/>
                <a:headEnd/>
                <a:tailEnd/>
              </a:ln>
            </p:spPr>
          </p:pic>
          <p:sp>
            <p:nvSpPr>
              <p:cNvPr id="45079" name="AutoShape 42"/>
              <p:cNvSpPr>
                <a:spLocks noChangeArrowheads="1"/>
              </p:cNvSpPr>
              <p:nvPr/>
            </p:nvSpPr>
            <p:spPr bwMode="auto">
              <a:xfrm>
                <a:off x="1224" y="1629"/>
                <a:ext cx="404" cy="221"/>
              </a:xfrm>
              <a:prstGeom prst="rightArrow">
                <a:avLst>
                  <a:gd name="adj1" fmla="val 50222"/>
                  <a:gd name="adj2" fmla="val 57330"/>
                </a:avLst>
              </a:prstGeom>
              <a:solidFill>
                <a:schemeClr val="bg1"/>
              </a:solidFill>
              <a:ln w="19050" algn="ctr">
                <a:noFill/>
                <a:miter lim="800000"/>
                <a:headEnd/>
                <a:tailEnd/>
              </a:ln>
            </p:spPr>
            <p:txBody>
              <a:bodyPr wrap="none" anchor="ctr"/>
              <a:lstStyle/>
              <a:p>
                <a:pPr>
                  <a:lnSpc>
                    <a:spcPct val="90000"/>
                  </a:lnSpc>
                  <a:buFontTx/>
                  <a:buChar char="•"/>
                </a:pPr>
                <a:endParaRPr lang="en-US" noProof="1">
                  <a:solidFill>
                    <a:srgbClr val="FFFFFF"/>
                  </a:solidFill>
                  <a:latin typeface="Calibri" pitchFamily="34" charset="0"/>
                </a:endParaRPr>
              </a:p>
            </p:txBody>
          </p:sp>
        </p:grpSp>
        <p:sp>
          <p:nvSpPr>
            <p:cNvPr id="45077" name="Line 96"/>
            <p:cNvSpPr>
              <a:spLocks noChangeShapeType="1"/>
            </p:cNvSpPr>
            <p:nvPr/>
          </p:nvSpPr>
          <p:spPr bwMode="auto">
            <a:xfrm rot="5400000" flipV="1">
              <a:off x="1014" y="1532"/>
              <a:ext cx="0" cy="564"/>
            </a:xfrm>
            <a:prstGeom prst="line">
              <a:avLst/>
            </a:prstGeom>
            <a:noFill/>
            <a:ln w="15875">
              <a:solidFill>
                <a:schemeClr val="tx2"/>
              </a:solidFill>
              <a:prstDash val="sysDot"/>
              <a:round/>
              <a:headEnd/>
              <a:tailEnd type="triangle" w="med" len="med"/>
            </a:ln>
          </p:spPr>
          <p:txBody>
            <a:bodyPr/>
            <a:lstStyle/>
            <a:p>
              <a:endParaRPr lang="en-US"/>
            </a:p>
          </p:txBody>
        </p:sp>
      </p:grpSp>
      <p:grpSp>
        <p:nvGrpSpPr>
          <p:cNvPr id="45061" name="Group 105"/>
          <p:cNvGrpSpPr>
            <a:grpSpLocks/>
          </p:cNvGrpSpPr>
          <p:nvPr/>
        </p:nvGrpSpPr>
        <p:grpSpPr bwMode="auto">
          <a:xfrm>
            <a:off x="2667000" y="3124200"/>
            <a:ext cx="593725" cy="431800"/>
            <a:chOff x="3935" y="1669"/>
            <a:chExt cx="374" cy="272"/>
          </a:xfrm>
        </p:grpSpPr>
        <p:grpSp>
          <p:nvGrpSpPr>
            <p:cNvPr id="45072" name="Group 87"/>
            <p:cNvGrpSpPr>
              <a:grpSpLocks/>
            </p:cNvGrpSpPr>
            <p:nvPr/>
          </p:nvGrpSpPr>
          <p:grpSpPr bwMode="auto">
            <a:xfrm>
              <a:off x="3935" y="1669"/>
              <a:ext cx="374" cy="272"/>
              <a:chOff x="1224" y="1560"/>
              <a:chExt cx="466" cy="338"/>
            </a:xfrm>
          </p:grpSpPr>
          <p:pic>
            <p:nvPicPr>
              <p:cNvPr id="45074" name="Picture 41" descr="arrow"/>
              <p:cNvPicPr>
                <a:picLocks noChangeAspect="1" noChangeArrowheads="1"/>
              </p:cNvPicPr>
              <p:nvPr/>
            </p:nvPicPr>
            <p:blipFill>
              <a:blip r:embed="rId5">
                <a:lum bright="-20000"/>
              </a:blip>
              <a:srcRect/>
              <a:stretch>
                <a:fillRect/>
              </a:stretch>
            </p:blipFill>
            <p:spPr bwMode="auto">
              <a:xfrm rot="-5400000">
                <a:off x="1300" y="1508"/>
                <a:ext cx="338" cy="442"/>
              </a:xfrm>
              <a:prstGeom prst="rect">
                <a:avLst/>
              </a:prstGeom>
              <a:noFill/>
              <a:ln w="9525">
                <a:noFill/>
                <a:miter lim="800000"/>
                <a:headEnd/>
                <a:tailEnd/>
              </a:ln>
            </p:spPr>
          </p:pic>
          <p:sp>
            <p:nvSpPr>
              <p:cNvPr id="45075" name="AutoShape 42"/>
              <p:cNvSpPr>
                <a:spLocks noChangeArrowheads="1"/>
              </p:cNvSpPr>
              <p:nvPr/>
            </p:nvSpPr>
            <p:spPr bwMode="auto">
              <a:xfrm>
                <a:off x="1224" y="1629"/>
                <a:ext cx="404" cy="221"/>
              </a:xfrm>
              <a:prstGeom prst="rightArrow">
                <a:avLst>
                  <a:gd name="adj1" fmla="val 50222"/>
                  <a:gd name="adj2" fmla="val 57330"/>
                </a:avLst>
              </a:prstGeom>
              <a:solidFill>
                <a:schemeClr val="bg1"/>
              </a:solidFill>
              <a:ln w="19050" algn="ctr">
                <a:noFill/>
                <a:miter lim="800000"/>
                <a:headEnd/>
                <a:tailEnd/>
              </a:ln>
            </p:spPr>
            <p:txBody>
              <a:bodyPr wrap="none" anchor="ctr"/>
              <a:lstStyle/>
              <a:p>
                <a:pPr>
                  <a:lnSpc>
                    <a:spcPct val="90000"/>
                  </a:lnSpc>
                  <a:buFontTx/>
                  <a:buChar char="•"/>
                </a:pPr>
                <a:endParaRPr lang="en-US" noProof="1">
                  <a:solidFill>
                    <a:srgbClr val="FFFFFF"/>
                  </a:solidFill>
                  <a:latin typeface="Calibri" pitchFamily="34" charset="0"/>
                </a:endParaRPr>
              </a:p>
            </p:txBody>
          </p:sp>
        </p:grpSp>
        <p:sp>
          <p:nvSpPr>
            <p:cNvPr id="45073" name="Line 92"/>
            <p:cNvSpPr>
              <a:spLocks noChangeShapeType="1"/>
            </p:cNvSpPr>
            <p:nvPr/>
          </p:nvSpPr>
          <p:spPr bwMode="auto">
            <a:xfrm rot="5400000" flipV="1">
              <a:off x="4127" y="1721"/>
              <a:ext cx="1" cy="186"/>
            </a:xfrm>
            <a:prstGeom prst="line">
              <a:avLst/>
            </a:prstGeom>
            <a:noFill/>
            <a:ln w="15875">
              <a:solidFill>
                <a:schemeClr val="tx2"/>
              </a:solidFill>
              <a:prstDash val="sysDot"/>
              <a:round/>
              <a:headEnd/>
              <a:tailEnd type="triangle" w="med" len="med"/>
            </a:ln>
          </p:spPr>
          <p:txBody>
            <a:bodyPr/>
            <a:lstStyle/>
            <a:p>
              <a:endParaRPr lang="en-US"/>
            </a:p>
          </p:txBody>
        </p:sp>
      </p:grpSp>
      <p:pic>
        <p:nvPicPr>
          <p:cNvPr id="19" name="Picture 18" descr="woman with laptop.jpg"/>
          <p:cNvPicPr>
            <a:picLocks noChangeAspect="1"/>
          </p:cNvPicPr>
          <p:nvPr/>
        </p:nvPicPr>
        <p:blipFill>
          <a:blip r:embed="rId6"/>
          <a:stretch>
            <a:fillRect/>
          </a:stretch>
        </p:blipFill>
        <p:spPr>
          <a:xfrm rot="21323630">
            <a:off x="69850" y="2562225"/>
            <a:ext cx="1490663" cy="1495425"/>
          </a:xfrm>
          <a:prstGeom prst="rect">
            <a:avLst/>
          </a:prstGeom>
          <a:ln>
            <a:noFill/>
          </a:ln>
          <a:effectLst>
            <a:outerShdw blurRad="190500" algn="tl" rotWithShape="0">
              <a:srgbClr val="000000">
                <a:alpha val="70000"/>
              </a:srgbClr>
            </a:outerShdw>
          </a:effectLst>
        </p:spPr>
      </p:pic>
      <p:grpSp>
        <p:nvGrpSpPr>
          <p:cNvPr id="45063" name="Group 47"/>
          <p:cNvGrpSpPr>
            <a:grpSpLocks/>
          </p:cNvGrpSpPr>
          <p:nvPr/>
        </p:nvGrpSpPr>
        <p:grpSpPr bwMode="auto">
          <a:xfrm>
            <a:off x="3352800" y="1628775"/>
            <a:ext cx="5557838" cy="4743450"/>
            <a:chOff x="3352799" y="1426741"/>
            <a:chExt cx="5557837" cy="4744140"/>
          </a:xfrm>
        </p:grpSpPr>
        <p:pic>
          <p:nvPicPr>
            <p:cNvPr id="45064" name="Picture 9"/>
            <p:cNvPicPr>
              <a:picLocks noChangeAspect="1" noChangeArrowheads="1"/>
            </p:cNvPicPr>
            <p:nvPr/>
          </p:nvPicPr>
          <p:blipFill>
            <a:blip r:embed="rId7"/>
            <a:srcRect/>
            <a:stretch>
              <a:fillRect/>
            </a:stretch>
          </p:blipFill>
          <p:spPr bwMode="auto">
            <a:xfrm>
              <a:off x="3352799" y="1426741"/>
              <a:ext cx="5557837" cy="4744140"/>
            </a:xfrm>
            <a:prstGeom prst="rect">
              <a:avLst/>
            </a:prstGeom>
            <a:noFill/>
            <a:ln w="9525">
              <a:noFill/>
              <a:miter lim="800000"/>
              <a:headEnd/>
              <a:tailEnd/>
            </a:ln>
          </p:spPr>
        </p:pic>
        <p:sp>
          <p:nvSpPr>
            <p:cNvPr id="50" name="Rectangle 49"/>
            <p:cNvSpPr/>
            <p:nvPr/>
          </p:nvSpPr>
          <p:spPr>
            <a:xfrm>
              <a:off x="4571999" y="5029303"/>
              <a:ext cx="304800" cy="152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0000"/>
                </a:lnSpc>
                <a:spcBef>
                  <a:spcPts val="0"/>
                </a:spcBef>
                <a:spcAft>
                  <a:spcPts val="0"/>
                </a:spcAft>
                <a:defRPr/>
              </a:pPr>
              <a:endParaRPr lang="en-US">
                <a:solidFill>
                  <a:srgbClr val="FFFFFF"/>
                </a:solidFill>
              </a:endParaRPr>
            </a:p>
          </p:txBody>
        </p:sp>
        <p:sp>
          <p:nvSpPr>
            <p:cNvPr id="51" name="Rectangle 50"/>
            <p:cNvSpPr/>
            <p:nvPr/>
          </p:nvSpPr>
          <p:spPr bwMode="auto">
            <a:xfrm>
              <a:off x="4876799" y="3006534"/>
              <a:ext cx="2667000" cy="2708669"/>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0" tIns="0" rIns="0" bIns="0">
              <a:spAutoFit/>
            </a:bodyPr>
            <a:lstStyle/>
            <a:p>
              <a:pPr>
                <a:defRPr/>
              </a:pPr>
              <a:endParaRPr lang="fr-FR" sz="1600" dirty="0">
                <a:solidFill>
                  <a:schemeClr val="tx1"/>
                </a:solidFill>
                <a:ea typeface="MS PGothic" pitchFamily="34" charset="-128"/>
              </a:endParaRPr>
            </a:p>
            <a:p>
              <a:pPr>
                <a:defRPr/>
              </a:pPr>
              <a:endParaRPr lang="fr-FR" sz="1600" dirty="0">
                <a:solidFill>
                  <a:schemeClr val="tx1"/>
                </a:solidFill>
                <a:ea typeface="MS PGothic" pitchFamily="34" charset="-128"/>
              </a:endParaRPr>
            </a:p>
            <a:p>
              <a:pPr>
                <a:defRPr/>
              </a:pPr>
              <a:endParaRPr lang="fr-FR" sz="1600" dirty="0">
                <a:solidFill>
                  <a:schemeClr val="tx1"/>
                </a:solidFill>
                <a:ea typeface="MS PGothic" pitchFamily="34" charset="-128"/>
              </a:endParaRPr>
            </a:p>
            <a:p>
              <a:pPr>
                <a:defRPr/>
              </a:pPr>
              <a:endParaRPr lang="fr-FR" sz="1600" dirty="0">
                <a:solidFill>
                  <a:schemeClr val="tx1"/>
                </a:solidFill>
                <a:ea typeface="MS PGothic" pitchFamily="34" charset="-128"/>
              </a:endParaRPr>
            </a:p>
            <a:p>
              <a:pPr>
                <a:defRPr/>
              </a:pPr>
              <a:endParaRPr lang="fr-FR" sz="1600" dirty="0">
                <a:solidFill>
                  <a:schemeClr val="tx1"/>
                </a:solidFill>
                <a:ea typeface="MS PGothic" pitchFamily="34" charset="-128"/>
              </a:endParaRPr>
            </a:p>
            <a:p>
              <a:pPr>
                <a:defRPr/>
              </a:pPr>
              <a:endParaRPr lang="fr-FR" sz="1600" dirty="0">
                <a:solidFill>
                  <a:schemeClr val="tx1"/>
                </a:solidFill>
                <a:ea typeface="MS PGothic" pitchFamily="34" charset="-128"/>
              </a:endParaRPr>
            </a:p>
            <a:p>
              <a:pPr>
                <a:defRPr/>
              </a:pPr>
              <a:endParaRPr lang="fr-FR" sz="1600" dirty="0">
                <a:solidFill>
                  <a:schemeClr val="tx1"/>
                </a:solidFill>
                <a:ea typeface="MS PGothic" pitchFamily="34" charset="-128"/>
              </a:endParaRPr>
            </a:p>
            <a:p>
              <a:pPr>
                <a:defRPr/>
              </a:pPr>
              <a:endParaRPr lang="fr-FR" sz="1600" dirty="0">
                <a:solidFill>
                  <a:schemeClr val="tx1"/>
                </a:solidFill>
                <a:ea typeface="MS PGothic" pitchFamily="34" charset="-128"/>
              </a:endParaRPr>
            </a:p>
            <a:p>
              <a:pPr>
                <a:defRPr/>
              </a:pPr>
              <a:endParaRPr lang="fr-FR" sz="1600" dirty="0">
                <a:solidFill>
                  <a:schemeClr val="tx1"/>
                </a:solidFill>
                <a:ea typeface="MS PGothic" pitchFamily="34" charset="-128"/>
              </a:endParaRPr>
            </a:p>
            <a:p>
              <a:pPr>
                <a:defRPr/>
              </a:pPr>
              <a:endParaRPr lang="fr-FR" sz="1600" dirty="0">
                <a:solidFill>
                  <a:schemeClr val="tx1"/>
                </a:solidFill>
                <a:ea typeface="MS PGothic" pitchFamily="34" charset="-128"/>
              </a:endParaRPr>
            </a:p>
            <a:p>
              <a:pPr>
                <a:defRPr/>
              </a:pPr>
              <a:endParaRPr lang="en-US" sz="1600" dirty="0">
                <a:solidFill>
                  <a:schemeClr val="tx1"/>
                </a:solidFill>
                <a:ea typeface="MS PGothic" pitchFamily="34" charset="-128"/>
              </a:endParaRPr>
            </a:p>
          </p:txBody>
        </p:sp>
        <p:pic>
          <p:nvPicPr>
            <p:cNvPr id="45067" name="Picture 8"/>
            <p:cNvPicPr>
              <a:picLocks noChangeAspect="1" noChangeArrowheads="1"/>
            </p:cNvPicPr>
            <p:nvPr/>
          </p:nvPicPr>
          <p:blipFill>
            <a:blip r:embed="rId8"/>
            <a:srcRect/>
            <a:stretch>
              <a:fillRect/>
            </a:stretch>
          </p:blipFill>
          <p:spPr bwMode="auto">
            <a:xfrm>
              <a:off x="5562600" y="4610100"/>
              <a:ext cx="962025" cy="1104900"/>
            </a:xfrm>
            <a:prstGeom prst="rect">
              <a:avLst/>
            </a:prstGeom>
            <a:noFill/>
            <a:ln w="9525">
              <a:noFill/>
              <a:miter lim="800000"/>
              <a:headEnd/>
              <a:tailEnd/>
            </a:ln>
          </p:spPr>
        </p:pic>
        <p:sp>
          <p:nvSpPr>
            <p:cNvPr id="53" name="Rectangle 52"/>
            <p:cNvSpPr/>
            <p:nvPr/>
          </p:nvSpPr>
          <p:spPr bwMode="auto">
            <a:xfrm>
              <a:off x="5029199" y="4549808"/>
              <a:ext cx="762000" cy="246098"/>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0" tIns="0" rIns="0" bIns="0">
              <a:spAutoFit/>
            </a:bodyPr>
            <a:lstStyle/>
            <a:p>
              <a:pPr>
                <a:defRPr/>
              </a:pPr>
              <a:endParaRPr lang="en-US" sz="1600" dirty="0">
                <a:solidFill>
                  <a:schemeClr val="tx1"/>
                </a:solidFill>
                <a:ea typeface="MS PGothic" pitchFamily="34" charset="-128"/>
              </a:endParaRPr>
            </a:p>
          </p:txBody>
        </p:sp>
        <p:sp>
          <p:nvSpPr>
            <p:cNvPr id="54" name="Rectangle 53"/>
            <p:cNvSpPr/>
            <p:nvPr/>
          </p:nvSpPr>
          <p:spPr bwMode="auto">
            <a:xfrm>
              <a:off x="6324598" y="4572036"/>
              <a:ext cx="762000" cy="246098"/>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0" tIns="0" rIns="0" bIns="0">
              <a:spAutoFit/>
            </a:bodyPr>
            <a:lstStyle/>
            <a:p>
              <a:pPr>
                <a:defRPr/>
              </a:pPr>
              <a:endParaRPr lang="en-US" sz="1600" dirty="0">
                <a:solidFill>
                  <a:schemeClr val="tx1"/>
                </a:solidFill>
                <a:ea typeface="MS PGothic" pitchFamily="34" charset="-128"/>
              </a:endParaRPr>
            </a:p>
          </p:txBody>
        </p:sp>
        <p:pic>
          <p:nvPicPr>
            <p:cNvPr id="45070" name="Picture 7"/>
            <p:cNvPicPr>
              <a:picLocks noChangeAspect="1" noChangeArrowheads="1"/>
            </p:cNvPicPr>
            <p:nvPr/>
          </p:nvPicPr>
          <p:blipFill>
            <a:blip r:embed="rId9"/>
            <a:srcRect/>
            <a:stretch>
              <a:fillRect/>
            </a:stretch>
          </p:blipFill>
          <p:spPr bwMode="auto">
            <a:xfrm>
              <a:off x="6324600" y="3124200"/>
              <a:ext cx="804863" cy="1543050"/>
            </a:xfrm>
            <a:prstGeom prst="rect">
              <a:avLst/>
            </a:prstGeom>
            <a:noFill/>
            <a:ln w="9525">
              <a:noFill/>
              <a:miter lim="800000"/>
              <a:headEnd/>
              <a:tailEnd/>
            </a:ln>
          </p:spPr>
        </p:pic>
        <p:pic>
          <p:nvPicPr>
            <p:cNvPr id="45071" name="Picture 6"/>
            <p:cNvPicPr>
              <a:picLocks noChangeAspect="1" noChangeArrowheads="1"/>
            </p:cNvPicPr>
            <p:nvPr/>
          </p:nvPicPr>
          <p:blipFill>
            <a:blip r:embed="rId10"/>
            <a:srcRect/>
            <a:stretch>
              <a:fillRect/>
            </a:stretch>
          </p:blipFill>
          <p:spPr bwMode="auto">
            <a:xfrm>
              <a:off x="5012844" y="3124200"/>
              <a:ext cx="778356" cy="1605872"/>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34" descr="Transparent Arrow"/>
          <p:cNvPicPr>
            <a:picLocks noChangeAspect="1" noChangeArrowheads="1"/>
          </p:cNvPicPr>
          <p:nvPr/>
        </p:nvPicPr>
        <p:blipFill>
          <a:blip r:embed="rId3">
            <a:lum bright="30000" contrast="-70000"/>
          </a:blip>
          <a:srcRect/>
          <a:stretch>
            <a:fillRect/>
          </a:stretch>
        </p:blipFill>
        <p:spPr bwMode="auto">
          <a:xfrm>
            <a:off x="0" y="2422525"/>
            <a:ext cx="9145588" cy="188913"/>
          </a:xfrm>
          <a:prstGeom prst="rect">
            <a:avLst/>
          </a:prstGeom>
          <a:noFill/>
          <a:ln w="9525">
            <a:noFill/>
            <a:miter lim="800000"/>
            <a:headEnd/>
            <a:tailEnd/>
          </a:ln>
        </p:spPr>
      </p:pic>
      <p:pic>
        <p:nvPicPr>
          <p:cNvPr id="47106" name="Picture 4"/>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1958975" y="3054350"/>
            <a:ext cx="677863" cy="677863"/>
          </a:xfrm>
          <a:prstGeom prst="rect">
            <a:avLst/>
          </a:prstGeom>
          <a:noFill/>
          <a:ln w="9525">
            <a:noFill/>
            <a:miter lim="800000"/>
            <a:headEnd/>
            <a:tailEnd/>
          </a:ln>
        </p:spPr>
      </p:pic>
      <p:sp>
        <p:nvSpPr>
          <p:cNvPr id="47107" name="Rectangle 67"/>
          <p:cNvSpPr>
            <a:spLocks noGrp="1"/>
          </p:cNvSpPr>
          <p:nvPr>
            <p:ph type="title"/>
          </p:nvPr>
        </p:nvSpPr>
        <p:spPr/>
        <p:txBody>
          <a:bodyPr/>
          <a:lstStyle/>
          <a:p>
            <a:pPr marL="342900" indent="-342900" eaLnBrk="1" hangingPunct="1"/>
            <a:r>
              <a:rPr lang="en-US" smtClean="0"/>
              <a:t>Exemple d’application : personnalisation en temps réel</a:t>
            </a:r>
            <a:br>
              <a:rPr lang="en-US" smtClean="0"/>
            </a:br>
            <a:r>
              <a:rPr lang="en-US" smtClean="0"/>
              <a:t>sur Facebook </a:t>
            </a:r>
          </a:p>
        </p:txBody>
      </p:sp>
      <p:grpSp>
        <p:nvGrpSpPr>
          <p:cNvPr id="47108" name="Group 106"/>
          <p:cNvGrpSpPr>
            <a:grpSpLocks/>
          </p:cNvGrpSpPr>
          <p:nvPr/>
        </p:nvGrpSpPr>
        <p:grpSpPr bwMode="auto">
          <a:xfrm>
            <a:off x="1162050" y="3165475"/>
            <a:ext cx="1033463" cy="431800"/>
            <a:chOff x="732" y="1669"/>
            <a:chExt cx="651" cy="272"/>
          </a:xfrm>
        </p:grpSpPr>
        <p:grpSp>
          <p:nvGrpSpPr>
            <p:cNvPr id="47120" name="Group 15"/>
            <p:cNvGrpSpPr>
              <a:grpSpLocks/>
            </p:cNvGrpSpPr>
            <p:nvPr/>
          </p:nvGrpSpPr>
          <p:grpSpPr bwMode="auto">
            <a:xfrm>
              <a:off x="1009" y="1669"/>
              <a:ext cx="374" cy="272"/>
              <a:chOff x="1224" y="1560"/>
              <a:chExt cx="466" cy="338"/>
            </a:xfrm>
          </p:grpSpPr>
          <p:pic>
            <p:nvPicPr>
              <p:cNvPr id="47122" name="Picture 41" descr="arrow"/>
              <p:cNvPicPr>
                <a:picLocks noChangeAspect="1" noChangeArrowheads="1"/>
              </p:cNvPicPr>
              <p:nvPr/>
            </p:nvPicPr>
            <p:blipFill>
              <a:blip r:embed="rId5">
                <a:lum bright="-20000"/>
              </a:blip>
              <a:srcRect/>
              <a:stretch>
                <a:fillRect/>
              </a:stretch>
            </p:blipFill>
            <p:spPr bwMode="auto">
              <a:xfrm rot="-5400000">
                <a:off x="1300" y="1508"/>
                <a:ext cx="338" cy="442"/>
              </a:xfrm>
              <a:prstGeom prst="rect">
                <a:avLst/>
              </a:prstGeom>
              <a:noFill/>
              <a:ln w="9525">
                <a:noFill/>
                <a:miter lim="800000"/>
                <a:headEnd/>
                <a:tailEnd/>
              </a:ln>
            </p:spPr>
          </p:pic>
          <p:sp>
            <p:nvSpPr>
              <p:cNvPr id="47123" name="AutoShape 42"/>
              <p:cNvSpPr>
                <a:spLocks noChangeArrowheads="1"/>
              </p:cNvSpPr>
              <p:nvPr/>
            </p:nvSpPr>
            <p:spPr bwMode="auto">
              <a:xfrm>
                <a:off x="1224" y="1629"/>
                <a:ext cx="404" cy="221"/>
              </a:xfrm>
              <a:prstGeom prst="rightArrow">
                <a:avLst>
                  <a:gd name="adj1" fmla="val 50222"/>
                  <a:gd name="adj2" fmla="val 57330"/>
                </a:avLst>
              </a:prstGeom>
              <a:solidFill>
                <a:schemeClr val="bg1"/>
              </a:solidFill>
              <a:ln w="19050" algn="ctr">
                <a:noFill/>
                <a:miter lim="800000"/>
                <a:headEnd/>
                <a:tailEnd/>
              </a:ln>
            </p:spPr>
            <p:txBody>
              <a:bodyPr wrap="none" anchor="ctr"/>
              <a:lstStyle/>
              <a:p>
                <a:pPr>
                  <a:lnSpc>
                    <a:spcPct val="90000"/>
                  </a:lnSpc>
                  <a:buFontTx/>
                  <a:buChar char="•"/>
                </a:pPr>
                <a:endParaRPr lang="en-US" noProof="1">
                  <a:solidFill>
                    <a:srgbClr val="FFFFFF"/>
                  </a:solidFill>
                  <a:latin typeface="Calibri" pitchFamily="34" charset="0"/>
                </a:endParaRPr>
              </a:p>
            </p:txBody>
          </p:sp>
        </p:grpSp>
        <p:sp>
          <p:nvSpPr>
            <p:cNvPr id="47121" name="Line 96"/>
            <p:cNvSpPr>
              <a:spLocks noChangeShapeType="1"/>
            </p:cNvSpPr>
            <p:nvPr/>
          </p:nvSpPr>
          <p:spPr bwMode="auto">
            <a:xfrm rot="5400000" flipV="1">
              <a:off x="1014" y="1532"/>
              <a:ext cx="0" cy="564"/>
            </a:xfrm>
            <a:prstGeom prst="line">
              <a:avLst/>
            </a:prstGeom>
            <a:noFill/>
            <a:ln w="15875">
              <a:solidFill>
                <a:schemeClr val="tx2"/>
              </a:solidFill>
              <a:prstDash val="sysDot"/>
              <a:round/>
              <a:headEnd/>
              <a:tailEnd type="triangle" w="med" len="med"/>
            </a:ln>
          </p:spPr>
          <p:txBody>
            <a:bodyPr/>
            <a:lstStyle/>
            <a:p>
              <a:endParaRPr lang="en-US"/>
            </a:p>
          </p:txBody>
        </p:sp>
      </p:grpSp>
      <p:grpSp>
        <p:nvGrpSpPr>
          <p:cNvPr id="47109" name="Group 105"/>
          <p:cNvGrpSpPr>
            <a:grpSpLocks/>
          </p:cNvGrpSpPr>
          <p:nvPr/>
        </p:nvGrpSpPr>
        <p:grpSpPr bwMode="auto">
          <a:xfrm>
            <a:off x="2667000" y="3124200"/>
            <a:ext cx="593725" cy="431800"/>
            <a:chOff x="3935" y="1669"/>
            <a:chExt cx="374" cy="272"/>
          </a:xfrm>
        </p:grpSpPr>
        <p:grpSp>
          <p:nvGrpSpPr>
            <p:cNvPr id="47116" name="Group 87"/>
            <p:cNvGrpSpPr>
              <a:grpSpLocks/>
            </p:cNvGrpSpPr>
            <p:nvPr/>
          </p:nvGrpSpPr>
          <p:grpSpPr bwMode="auto">
            <a:xfrm>
              <a:off x="3935" y="1669"/>
              <a:ext cx="374" cy="272"/>
              <a:chOff x="1224" y="1560"/>
              <a:chExt cx="466" cy="338"/>
            </a:xfrm>
          </p:grpSpPr>
          <p:pic>
            <p:nvPicPr>
              <p:cNvPr id="47118" name="Picture 41" descr="arrow"/>
              <p:cNvPicPr>
                <a:picLocks noChangeAspect="1" noChangeArrowheads="1"/>
              </p:cNvPicPr>
              <p:nvPr/>
            </p:nvPicPr>
            <p:blipFill>
              <a:blip r:embed="rId5">
                <a:lum bright="-20000"/>
              </a:blip>
              <a:srcRect/>
              <a:stretch>
                <a:fillRect/>
              </a:stretch>
            </p:blipFill>
            <p:spPr bwMode="auto">
              <a:xfrm rot="-5400000">
                <a:off x="1300" y="1508"/>
                <a:ext cx="338" cy="442"/>
              </a:xfrm>
              <a:prstGeom prst="rect">
                <a:avLst/>
              </a:prstGeom>
              <a:noFill/>
              <a:ln w="9525">
                <a:noFill/>
                <a:miter lim="800000"/>
                <a:headEnd/>
                <a:tailEnd/>
              </a:ln>
            </p:spPr>
          </p:pic>
          <p:sp>
            <p:nvSpPr>
              <p:cNvPr id="47119" name="AutoShape 42"/>
              <p:cNvSpPr>
                <a:spLocks noChangeArrowheads="1"/>
              </p:cNvSpPr>
              <p:nvPr/>
            </p:nvSpPr>
            <p:spPr bwMode="auto">
              <a:xfrm>
                <a:off x="1224" y="1629"/>
                <a:ext cx="404" cy="221"/>
              </a:xfrm>
              <a:prstGeom prst="rightArrow">
                <a:avLst>
                  <a:gd name="adj1" fmla="val 50222"/>
                  <a:gd name="adj2" fmla="val 57330"/>
                </a:avLst>
              </a:prstGeom>
              <a:solidFill>
                <a:schemeClr val="bg1"/>
              </a:solidFill>
              <a:ln w="19050" algn="ctr">
                <a:noFill/>
                <a:miter lim="800000"/>
                <a:headEnd/>
                <a:tailEnd/>
              </a:ln>
            </p:spPr>
            <p:txBody>
              <a:bodyPr wrap="none" anchor="ctr"/>
              <a:lstStyle/>
              <a:p>
                <a:pPr>
                  <a:lnSpc>
                    <a:spcPct val="90000"/>
                  </a:lnSpc>
                  <a:buFontTx/>
                  <a:buChar char="•"/>
                </a:pPr>
                <a:endParaRPr lang="en-US" noProof="1">
                  <a:solidFill>
                    <a:srgbClr val="FFFFFF"/>
                  </a:solidFill>
                  <a:latin typeface="Calibri" pitchFamily="34" charset="0"/>
                </a:endParaRPr>
              </a:p>
            </p:txBody>
          </p:sp>
        </p:grpSp>
        <p:sp>
          <p:nvSpPr>
            <p:cNvPr id="47117" name="Line 92"/>
            <p:cNvSpPr>
              <a:spLocks noChangeShapeType="1"/>
            </p:cNvSpPr>
            <p:nvPr/>
          </p:nvSpPr>
          <p:spPr bwMode="auto">
            <a:xfrm rot="5400000" flipV="1">
              <a:off x="4127" y="1721"/>
              <a:ext cx="1" cy="186"/>
            </a:xfrm>
            <a:prstGeom prst="line">
              <a:avLst/>
            </a:prstGeom>
            <a:noFill/>
            <a:ln w="15875">
              <a:solidFill>
                <a:schemeClr val="tx2"/>
              </a:solidFill>
              <a:prstDash val="sysDot"/>
              <a:round/>
              <a:headEnd/>
              <a:tailEnd type="triangle" w="med" len="med"/>
            </a:ln>
          </p:spPr>
          <p:txBody>
            <a:bodyPr/>
            <a:lstStyle/>
            <a:p>
              <a:endParaRPr lang="en-US"/>
            </a:p>
          </p:txBody>
        </p:sp>
      </p:grpSp>
      <p:pic>
        <p:nvPicPr>
          <p:cNvPr id="21" name="Picture 20" descr="woman with laptop.jpg"/>
          <p:cNvPicPr>
            <a:picLocks noChangeAspect="1"/>
          </p:cNvPicPr>
          <p:nvPr/>
        </p:nvPicPr>
        <p:blipFill>
          <a:blip r:embed="rId6"/>
          <a:stretch>
            <a:fillRect/>
          </a:stretch>
        </p:blipFill>
        <p:spPr>
          <a:xfrm rot="21323630">
            <a:off x="69850" y="2562225"/>
            <a:ext cx="1490663" cy="1495425"/>
          </a:xfrm>
          <a:prstGeom prst="rect">
            <a:avLst/>
          </a:prstGeom>
          <a:ln>
            <a:noFill/>
          </a:ln>
          <a:effectLst>
            <a:outerShdw blurRad="190500" algn="tl" rotWithShape="0">
              <a:srgbClr val="000000">
                <a:alpha val="70000"/>
              </a:srgbClr>
            </a:outerShdw>
          </a:effectLst>
        </p:spPr>
      </p:pic>
      <p:grpSp>
        <p:nvGrpSpPr>
          <p:cNvPr id="47111" name="Group 32"/>
          <p:cNvGrpSpPr>
            <a:grpSpLocks/>
          </p:cNvGrpSpPr>
          <p:nvPr/>
        </p:nvGrpSpPr>
        <p:grpSpPr bwMode="auto">
          <a:xfrm>
            <a:off x="3348038" y="1628775"/>
            <a:ext cx="5535612" cy="4743450"/>
            <a:chOff x="3375026" y="1369953"/>
            <a:chExt cx="5557836" cy="4724531"/>
          </a:xfrm>
        </p:grpSpPr>
        <p:grpSp>
          <p:nvGrpSpPr>
            <p:cNvPr id="47112" name="Group 30"/>
            <p:cNvGrpSpPr>
              <a:grpSpLocks/>
            </p:cNvGrpSpPr>
            <p:nvPr/>
          </p:nvGrpSpPr>
          <p:grpSpPr bwMode="auto">
            <a:xfrm>
              <a:off x="3375026" y="1369953"/>
              <a:ext cx="5557836" cy="4724531"/>
              <a:chOff x="3375026" y="1369951"/>
              <a:chExt cx="5557837" cy="4724524"/>
            </a:xfrm>
          </p:grpSpPr>
          <p:pic>
            <p:nvPicPr>
              <p:cNvPr id="47114" name="Picture 3"/>
              <p:cNvPicPr>
                <a:picLocks noChangeAspect="1" noChangeArrowheads="1"/>
              </p:cNvPicPr>
              <p:nvPr/>
            </p:nvPicPr>
            <p:blipFill>
              <a:blip r:embed="rId7"/>
              <a:srcRect/>
              <a:stretch>
                <a:fillRect/>
              </a:stretch>
            </p:blipFill>
            <p:spPr bwMode="auto">
              <a:xfrm>
                <a:off x="3375026" y="1369951"/>
                <a:ext cx="5557837" cy="4724524"/>
              </a:xfrm>
              <a:prstGeom prst="rect">
                <a:avLst/>
              </a:prstGeom>
              <a:noFill/>
              <a:ln w="9525">
                <a:noFill/>
                <a:miter lim="800000"/>
                <a:headEnd/>
                <a:tailEnd/>
              </a:ln>
            </p:spPr>
          </p:pic>
          <p:pic>
            <p:nvPicPr>
              <p:cNvPr id="47115" name="Picture 7"/>
              <p:cNvPicPr>
                <a:picLocks noChangeAspect="1" noChangeArrowheads="1"/>
              </p:cNvPicPr>
              <p:nvPr/>
            </p:nvPicPr>
            <p:blipFill>
              <a:blip r:embed="rId8"/>
              <a:srcRect/>
              <a:stretch>
                <a:fillRect/>
              </a:stretch>
            </p:blipFill>
            <p:spPr bwMode="auto">
              <a:xfrm>
                <a:off x="4953000" y="2819399"/>
                <a:ext cx="2340000" cy="2649618"/>
              </a:xfrm>
              <a:prstGeom prst="rect">
                <a:avLst/>
              </a:prstGeom>
              <a:noFill/>
              <a:ln w="9525">
                <a:noFill/>
                <a:miter lim="800000"/>
                <a:headEnd/>
                <a:tailEnd/>
              </a:ln>
            </p:spPr>
          </p:pic>
        </p:grpSp>
        <p:pic>
          <p:nvPicPr>
            <p:cNvPr id="47113" name="Picture 9"/>
            <p:cNvPicPr>
              <a:picLocks noChangeAspect="1" noChangeArrowheads="1"/>
            </p:cNvPicPr>
            <p:nvPr/>
          </p:nvPicPr>
          <p:blipFill>
            <a:blip r:embed="rId9"/>
            <a:srcRect/>
            <a:stretch>
              <a:fillRect/>
            </a:stretch>
          </p:blipFill>
          <p:spPr bwMode="auto">
            <a:xfrm>
              <a:off x="5019675" y="2895600"/>
              <a:ext cx="1838325" cy="285750"/>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ChangeArrowheads="1"/>
          </p:cNvSpPr>
          <p:nvPr/>
        </p:nvSpPr>
        <p:spPr bwMode="auto">
          <a:xfrm>
            <a:off x="1588" y="6113463"/>
            <a:ext cx="9144000" cy="744537"/>
          </a:xfrm>
          <a:prstGeom prst="rect">
            <a:avLst/>
          </a:prstGeom>
          <a:solidFill>
            <a:schemeClr val="bg1"/>
          </a:solidFill>
          <a:ln w="9525">
            <a:noFill/>
            <a:miter lim="800000"/>
            <a:headEnd/>
            <a:tailEnd/>
          </a:ln>
        </p:spPr>
        <p:txBody>
          <a:bodyPr wrap="none" anchor="ctr"/>
          <a:lstStyle/>
          <a:p>
            <a:pPr>
              <a:lnSpc>
                <a:spcPct val="90000"/>
              </a:lnSpc>
            </a:pPr>
            <a:endParaRPr lang="fr-FR"/>
          </a:p>
        </p:txBody>
      </p:sp>
      <p:pic>
        <p:nvPicPr>
          <p:cNvPr id="12324" name="Picture 36"/>
          <p:cNvPicPr>
            <a:picLocks noChangeAspect="1" noChangeArrowheads="1"/>
          </p:cNvPicPr>
          <p:nvPr/>
        </p:nvPicPr>
        <p:blipFill>
          <a:blip r:embed="rId3"/>
          <a:srcRect/>
          <a:stretch>
            <a:fillRect/>
          </a:stretch>
        </p:blipFill>
        <p:spPr bwMode="auto">
          <a:xfrm>
            <a:off x="3854450" y="1371600"/>
            <a:ext cx="5289550" cy="50069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49155" name="Rectangle 4"/>
          <p:cNvSpPr>
            <a:spLocks noGrp="1" noChangeArrowheads="1"/>
          </p:cNvSpPr>
          <p:nvPr>
            <p:ph type="title"/>
          </p:nvPr>
        </p:nvSpPr>
        <p:spPr/>
        <p:txBody>
          <a:bodyPr/>
          <a:lstStyle/>
          <a:p>
            <a:pPr eaLnBrk="1" hangingPunct="1"/>
            <a:r>
              <a:rPr lang="en-US" smtClean="0"/>
              <a:t>Exemple d’application : personnalisation en temps réel sur le site</a:t>
            </a:r>
            <a:endParaRPr lang="fr-FR" smtClean="0"/>
          </a:p>
        </p:txBody>
      </p:sp>
      <p:sp>
        <p:nvSpPr>
          <p:cNvPr id="1531909" name="Rectangle 5"/>
          <p:cNvSpPr>
            <a:spLocks noChangeArrowheads="1"/>
          </p:cNvSpPr>
          <p:nvPr/>
        </p:nvSpPr>
        <p:spPr bwMode="auto">
          <a:xfrm>
            <a:off x="3962400" y="2498725"/>
            <a:ext cx="4975225" cy="1354138"/>
          </a:xfrm>
          <a:prstGeom prst="rect">
            <a:avLst/>
          </a:prstGeom>
          <a:gradFill rotWithShape="1">
            <a:gsLst>
              <a:gs pos="0">
                <a:schemeClr val="bg1"/>
              </a:gs>
              <a:gs pos="100000">
                <a:schemeClr val="bg1">
                  <a:gamma/>
                  <a:shade val="90980"/>
                  <a:invGamma/>
                </a:schemeClr>
              </a:gs>
            </a:gsLst>
            <a:lin ang="5400000" scaled="1"/>
          </a:gradFill>
          <a:ln w="38100">
            <a:solidFill>
              <a:srgbClr val="339933"/>
            </a:solidFill>
            <a:prstDash val="dash"/>
            <a:miter lim="800000"/>
            <a:headEnd/>
            <a:tailEnd/>
          </a:ln>
          <a:effectLst/>
        </p:spPr>
        <p:txBody>
          <a:bodyPr anchor="ctr"/>
          <a:lstStyle/>
          <a:p>
            <a:pPr algn="ctr">
              <a:lnSpc>
                <a:spcPct val="90000"/>
              </a:lnSpc>
              <a:defRPr/>
            </a:pPr>
            <a:r>
              <a:rPr lang="fr-FR" sz="3400" b="1" dirty="0">
                <a:solidFill>
                  <a:srgbClr val="33CC33"/>
                </a:solidFill>
                <a:cs typeface="+mn-cs"/>
              </a:rPr>
              <a:t>?</a:t>
            </a:r>
          </a:p>
        </p:txBody>
      </p:sp>
      <p:grpSp>
        <p:nvGrpSpPr>
          <p:cNvPr id="2" name="Group 30"/>
          <p:cNvGrpSpPr>
            <a:grpSpLocks/>
          </p:cNvGrpSpPr>
          <p:nvPr/>
        </p:nvGrpSpPr>
        <p:grpSpPr bwMode="auto">
          <a:xfrm>
            <a:off x="433388" y="1516063"/>
            <a:ext cx="3236912" cy="2490787"/>
            <a:chOff x="433137" y="1515979"/>
            <a:chExt cx="3236495" cy="2490537"/>
          </a:xfrm>
        </p:grpSpPr>
        <p:pic>
          <p:nvPicPr>
            <p:cNvPr id="49182" name="Picture 46"/>
            <p:cNvPicPr>
              <a:picLocks noChangeAspect="1" noChangeArrowheads="1"/>
            </p:cNvPicPr>
            <p:nvPr/>
          </p:nvPicPr>
          <p:blipFill>
            <a:blip r:embed="rId4"/>
            <a:srcRect l="6203" t="11137" r="13036" b="3436"/>
            <a:stretch>
              <a:fillRect/>
            </a:stretch>
          </p:blipFill>
          <p:spPr bwMode="auto">
            <a:xfrm>
              <a:off x="433137" y="1515979"/>
              <a:ext cx="3236495" cy="2490537"/>
            </a:xfrm>
            <a:prstGeom prst="rect">
              <a:avLst/>
            </a:prstGeom>
            <a:noFill/>
            <a:ln w="3175" algn="ctr">
              <a:noFill/>
              <a:miter lim="800000"/>
              <a:headEnd/>
              <a:tailEnd/>
            </a:ln>
            <a:effectLst>
              <a:prstShdw prst="shdw17" dist="17961" dir="2700000">
                <a:srgbClr val="506A87">
                  <a:alpha val="50000"/>
                </a:srgbClr>
              </a:prstShdw>
            </a:effectLst>
          </p:spPr>
        </p:pic>
        <p:pic>
          <p:nvPicPr>
            <p:cNvPr id="49183" name="Picture 7" descr="FlowchartScreenshots1"/>
            <p:cNvPicPr>
              <a:picLocks noChangeAspect="1" noChangeArrowheads="1"/>
            </p:cNvPicPr>
            <p:nvPr/>
          </p:nvPicPr>
          <p:blipFill>
            <a:blip r:embed="rId5"/>
            <a:srcRect l="12827" t="12869" r="8707" b="7381"/>
            <a:stretch>
              <a:fillRect/>
            </a:stretch>
          </p:blipFill>
          <p:spPr bwMode="auto">
            <a:xfrm>
              <a:off x="974558" y="2081462"/>
              <a:ext cx="2502572" cy="1888958"/>
            </a:xfrm>
            <a:prstGeom prst="rect">
              <a:avLst/>
            </a:prstGeom>
            <a:noFill/>
            <a:ln w="9525">
              <a:noFill/>
              <a:miter lim="800000"/>
              <a:headEnd/>
              <a:tailEnd/>
            </a:ln>
          </p:spPr>
        </p:pic>
      </p:grpSp>
      <p:sp>
        <p:nvSpPr>
          <p:cNvPr id="1531912" name="Text Box 8"/>
          <p:cNvSpPr txBox="1">
            <a:spLocks noChangeArrowheads="1"/>
          </p:cNvSpPr>
          <p:nvPr/>
        </p:nvSpPr>
        <p:spPr bwMode="auto">
          <a:xfrm>
            <a:off x="4918075" y="1143000"/>
            <a:ext cx="3219450" cy="708025"/>
          </a:xfrm>
          <a:prstGeom prst="rect">
            <a:avLst/>
          </a:prstGeom>
          <a:solidFill>
            <a:schemeClr val="bg1">
              <a:alpha val="82001"/>
            </a:schemeClr>
          </a:solidFill>
          <a:ln w="9525">
            <a:noFill/>
            <a:miter lim="800000"/>
            <a:headEnd/>
            <a:tailEnd/>
          </a:ln>
          <a:effectLst>
            <a:outerShdw dist="35921" dir="2700000" algn="ctr" rotWithShape="0">
              <a:schemeClr val="bg2"/>
            </a:outerShdw>
          </a:effectLst>
        </p:spPr>
        <p:txBody>
          <a:bodyPr tIns="137160" bIns="137160"/>
          <a:lstStyle/>
          <a:p>
            <a:pPr>
              <a:lnSpc>
                <a:spcPct val="90000"/>
              </a:lnSpc>
              <a:spcBef>
                <a:spcPct val="50000"/>
              </a:spcBef>
              <a:defRPr/>
            </a:pPr>
            <a:r>
              <a:rPr lang="fr-FR" sz="1400" dirty="0">
                <a:solidFill>
                  <a:schemeClr val="tx1"/>
                </a:solidFill>
                <a:cs typeface="+mn-cs"/>
              </a:rPr>
              <a:t>Appel Unica pour déterminer en temps réel les offres à préconiser</a:t>
            </a:r>
            <a:endParaRPr lang="fr-FR" sz="1400" dirty="0">
              <a:solidFill>
                <a:schemeClr val="tx2"/>
              </a:solidFill>
              <a:cs typeface="+mn-cs"/>
            </a:endParaRPr>
          </a:p>
        </p:txBody>
      </p:sp>
      <p:grpSp>
        <p:nvGrpSpPr>
          <p:cNvPr id="3" name="Group 9"/>
          <p:cNvGrpSpPr>
            <a:grpSpLocks/>
          </p:cNvGrpSpPr>
          <p:nvPr/>
        </p:nvGrpSpPr>
        <p:grpSpPr bwMode="auto">
          <a:xfrm>
            <a:off x="1397000" y="2071688"/>
            <a:ext cx="1531938" cy="1746250"/>
            <a:chOff x="3357" y="2130"/>
            <a:chExt cx="1089" cy="1470"/>
          </a:xfrm>
        </p:grpSpPr>
        <p:sp>
          <p:nvSpPr>
            <p:cNvPr id="1531914" name="Oval 10"/>
            <p:cNvSpPr>
              <a:spLocks noChangeArrowheads="1"/>
            </p:cNvSpPr>
            <p:nvPr/>
          </p:nvSpPr>
          <p:spPr bwMode="auto">
            <a:xfrm>
              <a:off x="3712" y="2130"/>
              <a:ext cx="97" cy="96"/>
            </a:xfrm>
            <a:prstGeom prst="ellipse">
              <a:avLst/>
            </a:prstGeom>
            <a:solidFill>
              <a:srgbClr val="FF0000"/>
            </a:solidFill>
            <a:ln w="9525" algn="ctr">
              <a:noFill/>
              <a:round/>
              <a:headEnd/>
              <a:tailEnd/>
            </a:ln>
            <a:effectLst>
              <a:outerShdw dist="35921" dir="2700000" algn="ctr" rotWithShape="0">
                <a:srgbClr val="969696">
                  <a:alpha val="50000"/>
                </a:srgbClr>
              </a:outerShdw>
            </a:effectLst>
          </p:spPr>
          <p:txBody>
            <a:bodyPr wrap="none" lIns="0" tIns="0" rIns="0" bIns="0" anchor="ctr"/>
            <a:lstStyle/>
            <a:p>
              <a:pPr>
                <a:lnSpc>
                  <a:spcPct val="90000"/>
                </a:lnSpc>
                <a:defRPr/>
              </a:pPr>
              <a:endParaRPr lang="fr-FR" dirty="0">
                <a:cs typeface="+mn-cs"/>
              </a:endParaRPr>
            </a:p>
          </p:txBody>
        </p:sp>
        <p:sp>
          <p:nvSpPr>
            <p:cNvPr id="1531915" name="Freeform 11"/>
            <p:cNvSpPr>
              <a:spLocks/>
            </p:cNvSpPr>
            <p:nvPr/>
          </p:nvSpPr>
          <p:spPr bwMode="auto">
            <a:xfrm>
              <a:off x="3858" y="2262"/>
              <a:ext cx="588" cy="1338"/>
            </a:xfrm>
            <a:custGeom>
              <a:avLst/>
              <a:gdLst/>
              <a:ahLst/>
              <a:cxnLst>
                <a:cxn ang="0">
                  <a:pos x="0" y="0"/>
                </a:cxn>
                <a:cxn ang="0">
                  <a:pos x="552" y="378"/>
                </a:cxn>
                <a:cxn ang="0">
                  <a:pos x="216" y="894"/>
                </a:cxn>
                <a:cxn ang="0">
                  <a:pos x="210" y="1338"/>
                </a:cxn>
              </a:cxnLst>
              <a:rect l="0" t="0" r="r" b="b"/>
              <a:pathLst>
                <a:path w="588" h="1338">
                  <a:moveTo>
                    <a:pt x="0" y="0"/>
                  </a:moveTo>
                  <a:cubicBezTo>
                    <a:pt x="258" y="114"/>
                    <a:pt x="516" y="229"/>
                    <a:pt x="552" y="378"/>
                  </a:cubicBezTo>
                  <a:cubicBezTo>
                    <a:pt x="588" y="527"/>
                    <a:pt x="273" y="734"/>
                    <a:pt x="216" y="894"/>
                  </a:cubicBezTo>
                  <a:cubicBezTo>
                    <a:pt x="159" y="1054"/>
                    <a:pt x="184" y="1196"/>
                    <a:pt x="210" y="1338"/>
                  </a:cubicBezTo>
                </a:path>
              </a:pathLst>
            </a:custGeom>
            <a:noFill/>
            <a:ln w="31750" cap="flat" cmpd="sng">
              <a:solidFill>
                <a:srgbClr val="FF0000"/>
              </a:solidFill>
              <a:prstDash val="solid"/>
              <a:round/>
              <a:headEnd/>
              <a:tailEnd type="triangle" w="med" len="med"/>
            </a:ln>
            <a:effectLst>
              <a:outerShdw dist="35921" dir="2700000" algn="ctr" rotWithShape="0">
                <a:srgbClr val="969696">
                  <a:alpha val="50000"/>
                </a:srgbClr>
              </a:outerShdw>
            </a:effectLst>
          </p:spPr>
          <p:txBody>
            <a:bodyPr lIns="0" tIns="0" rIns="0" bIns="0" anchor="ctr"/>
            <a:lstStyle/>
            <a:p>
              <a:pPr>
                <a:lnSpc>
                  <a:spcPct val="90000"/>
                </a:lnSpc>
                <a:defRPr/>
              </a:pPr>
              <a:endParaRPr lang="fr-FR" dirty="0">
                <a:cs typeface="+mn-cs"/>
              </a:endParaRPr>
            </a:p>
          </p:txBody>
        </p:sp>
        <p:sp>
          <p:nvSpPr>
            <p:cNvPr id="1531916" name="Freeform 12"/>
            <p:cNvSpPr>
              <a:spLocks/>
            </p:cNvSpPr>
            <p:nvPr/>
          </p:nvSpPr>
          <p:spPr bwMode="auto">
            <a:xfrm>
              <a:off x="3752" y="2274"/>
              <a:ext cx="35" cy="1307"/>
            </a:xfrm>
            <a:custGeom>
              <a:avLst/>
              <a:gdLst/>
              <a:ahLst/>
              <a:cxnLst>
                <a:cxn ang="0">
                  <a:pos x="10" y="0"/>
                </a:cxn>
                <a:cxn ang="0">
                  <a:pos x="4" y="408"/>
                </a:cxn>
                <a:cxn ang="0">
                  <a:pos x="34" y="1140"/>
                </a:cxn>
                <a:cxn ang="0">
                  <a:pos x="10" y="1308"/>
                </a:cxn>
              </a:cxnLst>
              <a:rect l="0" t="0" r="r" b="b"/>
              <a:pathLst>
                <a:path w="35" h="1308">
                  <a:moveTo>
                    <a:pt x="10" y="0"/>
                  </a:moveTo>
                  <a:cubicBezTo>
                    <a:pt x="5" y="109"/>
                    <a:pt x="0" y="218"/>
                    <a:pt x="4" y="408"/>
                  </a:cubicBezTo>
                  <a:cubicBezTo>
                    <a:pt x="8" y="598"/>
                    <a:pt x="33" y="990"/>
                    <a:pt x="34" y="1140"/>
                  </a:cubicBezTo>
                  <a:cubicBezTo>
                    <a:pt x="35" y="1290"/>
                    <a:pt x="22" y="1299"/>
                    <a:pt x="10" y="1308"/>
                  </a:cubicBezTo>
                </a:path>
              </a:pathLst>
            </a:custGeom>
            <a:noFill/>
            <a:ln w="31750" cap="flat" cmpd="sng">
              <a:solidFill>
                <a:srgbClr val="FF0000"/>
              </a:solidFill>
              <a:prstDash val="solid"/>
              <a:round/>
              <a:headEnd/>
              <a:tailEnd type="triangle" w="med" len="med"/>
            </a:ln>
            <a:effectLst>
              <a:outerShdw dist="35921" dir="2700000" algn="ctr" rotWithShape="0">
                <a:srgbClr val="969696">
                  <a:alpha val="50000"/>
                </a:srgbClr>
              </a:outerShdw>
            </a:effectLst>
          </p:spPr>
          <p:txBody>
            <a:bodyPr lIns="0" tIns="0" rIns="0" bIns="0" anchor="ctr"/>
            <a:lstStyle/>
            <a:p>
              <a:pPr>
                <a:lnSpc>
                  <a:spcPct val="90000"/>
                </a:lnSpc>
                <a:defRPr/>
              </a:pPr>
              <a:endParaRPr lang="fr-FR" dirty="0">
                <a:cs typeface="+mn-cs"/>
              </a:endParaRPr>
            </a:p>
          </p:txBody>
        </p:sp>
        <p:sp>
          <p:nvSpPr>
            <p:cNvPr id="1531917" name="Freeform 13"/>
            <p:cNvSpPr>
              <a:spLocks/>
            </p:cNvSpPr>
            <p:nvPr/>
          </p:nvSpPr>
          <p:spPr bwMode="auto">
            <a:xfrm>
              <a:off x="3357" y="2706"/>
              <a:ext cx="393" cy="875"/>
            </a:xfrm>
            <a:custGeom>
              <a:avLst/>
              <a:gdLst/>
              <a:ahLst/>
              <a:cxnLst>
                <a:cxn ang="0">
                  <a:pos x="393" y="0"/>
                </a:cxn>
                <a:cxn ang="0">
                  <a:pos x="51" y="414"/>
                </a:cxn>
                <a:cxn ang="0">
                  <a:pos x="87" y="876"/>
                </a:cxn>
              </a:cxnLst>
              <a:rect l="0" t="0" r="r" b="b"/>
              <a:pathLst>
                <a:path w="393" h="876">
                  <a:moveTo>
                    <a:pt x="393" y="0"/>
                  </a:moveTo>
                  <a:cubicBezTo>
                    <a:pt x="247" y="134"/>
                    <a:pt x="102" y="268"/>
                    <a:pt x="51" y="414"/>
                  </a:cubicBezTo>
                  <a:cubicBezTo>
                    <a:pt x="0" y="560"/>
                    <a:pt x="43" y="718"/>
                    <a:pt x="87" y="876"/>
                  </a:cubicBezTo>
                </a:path>
              </a:pathLst>
            </a:custGeom>
            <a:noFill/>
            <a:ln w="31750" cap="flat" cmpd="sng">
              <a:solidFill>
                <a:srgbClr val="FF0000"/>
              </a:solidFill>
              <a:prstDash val="solid"/>
              <a:round/>
              <a:headEnd/>
              <a:tailEnd type="triangle" w="med" len="med"/>
            </a:ln>
            <a:effectLst>
              <a:outerShdw dist="35921" dir="2700000" algn="ctr" rotWithShape="0">
                <a:srgbClr val="969696">
                  <a:alpha val="50000"/>
                </a:srgbClr>
              </a:outerShdw>
            </a:effectLst>
          </p:spPr>
          <p:txBody>
            <a:bodyPr lIns="0" tIns="0" rIns="0" bIns="0" anchor="ctr"/>
            <a:lstStyle/>
            <a:p>
              <a:pPr>
                <a:lnSpc>
                  <a:spcPct val="90000"/>
                </a:lnSpc>
                <a:defRPr/>
              </a:pPr>
              <a:endParaRPr lang="fr-FR" dirty="0">
                <a:cs typeface="+mn-cs"/>
              </a:endParaRPr>
            </a:p>
          </p:txBody>
        </p:sp>
      </p:grpSp>
      <p:grpSp>
        <p:nvGrpSpPr>
          <p:cNvPr id="4" name="Group 20"/>
          <p:cNvGrpSpPr>
            <a:grpSpLocks/>
          </p:cNvGrpSpPr>
          <p:nvPr/>
        </p:nvGrpSpPr>
        <p:grpSpPr bwMode="auto">
          <a:xfrm rot="724517">
            <a:off x="4106863" y="2090738"/>
            <a:ext cx="4079875" cy="2890837"/>
            <a:chOff x="2630" y="1194"/>
            <a:chExt cx="2570" cy="1949"/>
          </a:xfrm>
        </p:grpSpPr>
        <p:sp>
          <p:nvSpPr>
            <p:cNvPr id="49176" name="Freeform 21"/>
            <p:cNvSpPr>
              <a:spLocks/>
            </p:cNvSpPr>
            <p:nvPr/>
          </p:nvSpPr>
          <p:spPr bwMode="auto">
            <a:xfrm rot="765903">
              <a:off x="2630" y="1194"/>
              <a:ext cx="226" cy="879"/>
            </a:xfrm>
            <a:custGeom>
              <a:avLst/>
              <a:gdLst>
                <a:gd name="T0" fmla="*/ 0 w 736"/>
                <a:gd name="T1" fmla="*/ 20 h 1644"/>
                <a:gd name="T2" fmla="*/ 0 w 736"/>
                <a:gd name="T3" fmla="*/ 15 h 1644"/>
                <a:gd name="T4" fmla="*/ 0 w 736"/>
                <a:gd name="T5" fmla="*/ 6 h 1644"/>
                <a:gd name="T6" fmla="*/ 0 w 736"/>
                <a:gd name="T7" fmla="*/ 0 h 1644"/>
                <a:gd name="T8" fmla="*/ 0 60000 65536"/>
                <a:gd name="T9" fmla="*/ 0 60000 65536"/>
                <a:gd name="T10" fmla="*/ 0 60000 65536"/>
                <a:gd name="T11" fmla="*/ 0 60000 65536"/>
                <a:gd name="T12" fmla="*/ 0 w 736"/>
                <a:gd name="T13" fmla="*/ 0 h 1644"/>
                <a:gd name="T14" fmla="*/ 736 w 736"/>
                <a:gd name="T15" fmla="*/ 1644 h 1644"/>
              </a:gdLst>
              <a:ahLst/>
              <a:cxnLst>
                <a:cxn ang="T8">
                  <a:pos x="T0" y="T1"/>
                </a:cxn>
                <a:cxn ang="T9">
                  <a:pos x="T2" y="T3"/>
                </a:cxn>
                <a:cxn ang="T10">
                  <a:pos x="T4" y="T5"/>
                </a:cxn>
                <a:cxn ang="T11">
                  <a:pos x="T6" y="T7"/>
                </a:cxn>
              </a:cxnLst>
              <a:rect l="T12" t="T13" r="T14" b="T15"/>
              <a:pathLst>
                <a:path w="736" h="1644">
                  <a:moveTo>
                    <a:pt x="736" y="1644"/>
                  </a:moveTo>
                  <a:cubicBezTo>
                    <a:pt x="527" y="1523"/>
                    <a:pt x="318" y="1402"/>
                    <a:pt x="196" y="1212"/>
                  </a:cubicBezTo>
                  <a:cubicBezTo>
                    <a:pt x="74" y="1022"/>
                    <a:pt x="8" y="706"/>
                    <a:pt x="4" y="504"/>
                  </a:cubicBezTo>
                  <a:cubicBezTo>
                    <a:pt x="0" y="302"/>
                    <a:pt x="86" y="151"/>
                    <a:pt x="172" y="0"/>
                  </a:cubicBezTo>
                </a:path>
              </a:pathLst>
            </a:custGeom>
            <a:noFill/>
            <a:ln w="31750">
              <a:solidFill>
                <a:srgbClr val="FF0000"/>
              </a:solidFill>
              <a:round/>
              <a:headEnd/>
              <a:tailEnd type="triangle" w="med" len="med"/>
            </a:ln>
          </p:spPr>
          <p:txBody>
            <a:bodyPr lIns="0" tIns="0" rIns="0" bIns="0" anchor="ctr"/>
            <a:lstStyle/>
            <a:p>
              <a:pPr>
                <a:lnSpc>
                  <a:spcPct val="90000"/>
                </a:lnSpc>
              </a:pPr>
              <a:endParaRPr lang="fr-FR"/>
            </a:p>
          </p:txBody>
        </p:sp>
        <p:sp>
          <p:nvSpPr>
            <p:cNvPr id="49177" name="Freeform 22"/>
            <p:cNvSpPr>
              <a:spLocks/>
            </p:cNvSpPr>
            <p:nvPr/>
          </p:nvSpPr>
          <p:spPr bwMode="auto">
            <a:xfrm>
              <a:off x="2739" y="1248"/>
              <a:ext cx="2461" cy="1895"/>
            </a:xfrm>
            <a:custGeom>
              <a:avLst/>
              <a:gdLst>
                <a:gd name="T0" fmla="*/ 13905505 w 1380"/>
                <a:gd name="T1" fmla="*/ 194170 h 876"/>
                <a:gd name="T2" fmla="*/ 4354743 w 1380"/>
                <a:gd name="T3" fmla="*/ 172873 h 876"/>
                <a:gd name="T4" fmla="*/ 612283 w 1380"/>
                <a:gd name="T5" fmla="*/ 93134 h 876"/>
                <a:gd name="T6" fmla="*/ 728980 w 1380"/>
                <a:gd name="T7" fmla="*/ 0 h 876"/>
                <a:gd name="T8" fmla="*/ 0 60000 65536"/>
                <a:gd name="T9" fmla="*/ 0 60000 65536"/>
                <a:gd name="T10" fmla="*/ 0 60000 65536"/>
                <a:gd name="T11" fmla="*/ 0 60000 65536"/>
                <a:gd name="T12" fmla="*/ 0 w 1380"/>
                <a:gd name="T13" fmla="*/ 0 h 876"/>
                <a:gd name="T14" fmla="*/ 1380 w 1380"/>
                <a:gd name="T15" fmla="*/ 876 h 876"/>
              </a:gdLst>
              <a:ahLst/>
              <a:cxnLst>
                <a:cxn ang="T8">
                  <a:pos x="T0" y="T1"/>
                </a:cxn>
                <a:cxn ang="T9">
                  <a:pos x="T2" y="T3"/>
                </a:cxn>
                <a:cxn ang="T10">
                  <a:pos x="T4" y="T5"/>
                </a:cxn>
                <a:cxn ang="T11">
                  <a:pos x="T6" y="T7"/>
                </a:cxn>
              </a:cxnLst>
              <a:rect l="T12" t="T13" r="T14" b="T15"/>
              <a:pathLst>
                <a:path w="1380" h="876">
                  <a:moveTo>
                    <a:pt x="1380" y="876"/>
                  </a:moveTo>
                  <a:cubicBezTo>
                    <a:pt x="1222" y="860"/>
                    <a:pt x="652" y="856"/>
                    <a:pt x="432" y="780"/>
                  </a:cubicBezTo>
                  <a:cubicBezTo>
                    <a:pt x="212" y="704"/>
                    <a:pt x="120" y="550"/>
                    <a:pt x="60" y="420"/>
                  </a:cubicBezTo>
                  <a:cubicBezTo>
                    <a:pt x="0" y="290"/>
                    <a:pt x="70" y="87"/>
                    <a:pt x="72" y="0"/>
                  </a:cubicBezTo>
                </a:path>
              </a:pathLst>
            </a:custGeom>
            <a:noFill/>
            <a:ln w="31750">
              <a:solidFill>
                <a:srgbClr val="FF0000"/>
              </a:solidFill>
              <a:round/>
              <a:headEnd/>
              <a:tailEnd type="triangle" w="med" len="med"/>
            </a:ln>
          </p:spPr>
          <p:txBody>
            <a:bodyPr lIns="0" tIns="0" rIns="0" bIns="0" anchor="ctr"/>
            <a:lstStyle/>
            <a:p>
              <a:pPr>
                <a:lnSpc>
                  <a:spcPct val="90000"/>
                </a:lnSpc>
              </a:pPr>
              <a:endParaRPr lang="fr-FR"/>
            </a:p>
          </p:txBody>
        </p:sp>
      </p:grpSp>
      <p:sp>
        <p:nvSpPr>
          <p:cNvPr id="1531927" name="Rectangle 23"/>
          <p:cNvSpPr>
            <a:spLocks noChangeArrowheads="1"/>
          </p:cNvSpPr>
          <p:nvPr/>
        </p:nvSpPr>
        <p:spPr bwMode="auto">
          <a:xfrm>
            <a:off x="7799388" y="5356225"/>
            <a:ext cx="1192212" cy="696913"/>
          </a:xfrm>
          <a:prstGeom prst="rect">
            <a:avLst/>
          </a:prstGeom>
          <a:gradFill rotWithShape="1">
            <a:gsLst>
              <a:gs pos="0">
                <a:schemeClr val="bg1"/>
              </a:gs>
              <a:gs pos="100000">
                <a:schemeClr val="bg1">
                  <a:gamma/>
                  <a:shade val="90980"/>
                  <a:invGamma/>
                </a:schemeClr>
              </a:gs>
            </a:gsLst>
            <a:lin ang="5400000" scaled="1"/>
          </a:gradFill>
          <a:ln w="38100">
            <a:solidFill>
              <a:srgbClr val="339933"/>
            </a:solidFill>
            <a:prstDash val="dash"/>
            <a:miter lim="800000"/>
            <a:headEnd/>
            <a:tailEnd/>
          </a:ln>
          <a:effectLst/>
        </p:spPr>
        <p:txBody>
          <a:bodyPr anchor="ctr"/>
          <a:lstStyle/>
          <a:p>
            <a:pPr algn="ctr">
              <a:lnSpc>
                <a:spcPct val="90000"/>
              </a:lnSpc>
              <a:defRPr/>
            </a:pPr>
            <a:r>
              <a:rPr lang="fr-FR" sz="3400" b="1" dirty="0">
                <a:solidFill>
                  <a:srgbClr val="33CC33"/>
                </a:solidFill>
                <a:cs typeface="+mn-cs"/>
              </a:rPr>
              <a:t>?</a:t>
            </a:r>
          </a:p>
        </p:txBody>
      </p:sp>
      <p:cxnSp>
        <p:nvCxnSpPr>
          <p:cNvPr id="1531931" name="AutoShape 27"/>
          <p:cNvCxnSpPr>
            <a:cxnSpLocks noChangeShapeType="1"/>
          </p:cNvCxnSpPr>
          <p:nvPr/>
        </p:nvCxnSpPr>
        <p:spPr bwMode="auto">
          <a:xfrm rot="10800000" flipV="1">
            <a:off x="2735263" y="1235075"/>
            <a:ext cx="2182812" cy="366713"/>
          </a:xfrm>
          <a:prstGeom prst="curvedConnector3">
            <a:avLst>
              <a:gd name="adj1" fmla="val 50000"/>
            </a:avLst>
          </a:prstGeom>
          <a:noFill/>
          <a:ln w="28575">
            <a:solidFill>
              <a:srgbClr val="FF0000"/>
            </a:solidFill>
            <a:round/>
            <a:headEnd/>
            <a:tailEnd type="triangle" w="med" len="med"/>
          </a:ln>
        </p:spPr>
      </p:cxnSp>
      <p:pic>
        <p:nvPicPr>
          <p:cNvPr id="19472" name="Picture 2"/>
          <p:cNvPicPr>
            <a:picLocks noChangeAspect="1" noChangeArrowheads="1"/>
          </p:cNvPicPr>
          <p:nvPr/>
        </p:nvPicPr>
        <p:blipFill>
          <a:blip r:embed="rId6"/>
          <a:srcRect t="13158" b="2425"/>
          <a:stretch>
            <a:fillRect/>
          </a:stretch>
        </p:blipFill>
        <p:spPr bwMode="auto">
          <a:xfrm>
            <a:off x="0" y="4057650"/>
            <a:ext cx="3886200" cy="2562225"/>
          </a:xfrm>
          <a:prstGeom prst="rect">
            <a:avLst/>
          </a:prstGeom>
          <a:noFill/>
          <a:ln w="3175" algn="ctr">
            <a:noFill/>
            <a:miter lim="800000"/>
            <a:headEnd/>
            <a:tailEnd/>
          </a:ln>
          <a:effectLst>
            <a:prstShdw prst="shdw17" dist="17961" dir="2700000">
              <a:srgbClr val="506A87">
                <a:alpha val="50000"/>
              </a:srgbClr>
            </a:prstShdw>
          </a:effectLst>
        </p:spPr>
      </p:pic>
      <p:grpSp>
        <p:nvGrpSpPr>
          <p:cNvPr id="5" name="Group 16"/>
          <p:cNvGrpSpPr>
            <a:grpSpLocks/>
          </p:cNvGrpSpPr>
          <p:nvPr/>
        </p:nvGrpSpPr>
        <p:grpSpPr bwMode="auto">
          <a:xfrm>
            <a:off x="544513" y="4692650"/>
            <a:ext cx="4748212" cy="1936750"/>
            <a:chOff x="4592" y="6488"/>
            <a:chExt cx="2968" cy="1209"/>
          </a:xfrm>
        </p:grpSpPr>
        <p:sp>
          <p:nvSpPr>
            <p:cNvPr id="1531921" name="Text Box 17"/>
            <p:cNvSpPr txBox="1">
              <a:spLocks noChangeArrowheads="1"/>
            </p:cNvSpPr>
            <p:nvPr/>
          </p:nvSpPr>
          <p:spPr bwMode="auto">
            <a:xfrm>
              <a:off x="4592" y="6600"/>
              <a:ext cx="2968" cy="1097"/>
            </a:xfrm>
            <a:prstGeom prst="rect">
              <a:avLst/>
            </a:prstGeom>
            <a:solidFill>
              <a:schemeClr val="bg1"/>
            </a:solidFill>
            <a:ln w="9525" algn="ctr">
              <a:solidFill>
                <a:srgbClr val="C0C0C0"/>
              </a:solidFill>
              <a:miter lim="800000"/>
              <a:headEnd/>
              <a:tailEnd/>
            </a:ln>
            <a:effectLst>
              <a:outerShdw dist="107763" dir="2700000" algn="ctr" rotWithShape="0">
                <a:schemeClr val="bg2">
                  <a:alpha val="50000"/>
                </a:schemeClr>
              </a:outerShdw>
            </a:effectLst>
          </p:spPr>
          <p:txBody>
            <a:bodyPr tIns="91440" bIns="91440"/>
            <a:lstStyle/>
            <a:p>
              <a:pPr>
                <a:lnSpc>
                  <a:spcPct val="90000"/>
                </a:lnSpc>
                <a:spcBef>
                  <a:spcPct val="50000"/>
                </a:spcBef>
                <a:defRPr/>
              </a:pPr>
              <a:r>
                <a:rPr lang="fr-FR" sz="1400" b="1" u="sng" dirty="0">
                  <a:cs typeface="+mn-cs"/>
                </a:rPr>
                <a:t>Ciblage dynamique	Offres Préconisées</a:t>
              </a:r>
            </a:p>
            <a:p>
              <a:pPr>
                <a:lnSpc>
                  <a:spcPct val="90000"/>
                </a:lnSpc>
                <a:spcBef>
                  <a:spcPct val="50000"/>
                </a:spcBef>
                <a:defRPr/>
              </a:pPr>
              <a:endParaRPr lang="fr-FR" sz="300" b="1" dirty="0">
                <a:solidFill>
                  <a:srgbClr val="FF3300"/>
                </a:solidFill>
                <a:cs typeface="+mn-cs"/>
              </a:endParaRPr>
            </a:p>
            <a:p>
              <a:pPr>
                <a:lnSpc>
                  <a:spcPct val="90000"/>
                </a:lnSpc>
                <a:spcBef>
                  <a:spcPct val="50000"/>
                </a:spcBef>
                <a:defRPr/>
              </a:pPr>
              <a:r>
                <a:rPr lang="fr-FR" sz="1200" b="1" dirty="0">
                  <a:solidFill>
                    <a:srgbClr val="FF3300"/>
                  </a:solidFill>
                  <a:cs typeface="+mn-cs"/>
                </a:rPr>
                <a:t>Client Unica	      	Marketing </a:t>
              </a:r>
              <a:r>
                <a:rPr lang="fr-FR" sz="1200" b="1" dirty="0" err="1">
                  <a:solidFill>
                    <a:srgbClr val="FF3300"/>
                  </a:solidFill>
                  <a:cs typeface="+mn-cs"/>
                </a:rPr>
                <a:t>Innov</a:t>
              </a:r>
              <a:r>
                <a:rPr lang="fr-FR" sz="1200" b="1" dirty="0">
                  <a:solidFill>
                    <a:srgbClr val="FF3300"/>
                  </a:solidFill>
                  <a:cs typeface="+mn-cs"/>
                </a:rPr>
                <a:t>. </a:t>
              </a:r>
              <a:r>
                <a:rPr lang="fr-FR" sz="1200" b="1" dirty="0" err="1">
                  <a:solidFill>
                    <a:srgbClr val="FF3300"/>
                  </a:solidFill>
                  <a:cs typeface="+mn-cs"/>
                </a:rPr>
                <a:t>Summit</a:t>
              </a:r>
              <a:endParaRPr lang="fr-FR" sz="1200" b="1" dirty="0">
                <a:solidFill>
                  <a:srgbClr val="FF3300"/>
                </a:solidFill>
                <a:cs typeface="+mn-cs"/>
              </a:endParaRPr>
            </a:p>
            <a:p>
              <a:pPr>
                <a:lnSpc>
                  <a:spcPct val="90000"/>
                </a:lnSpc>
                <a:spcBef>
                  <a:spcPct val="50000"/>
                </a:spcBef>
                <a:defRPr/>
              </a:pPr>
              <a:endParaRPr lang="fr-FR" sz="700" b="1" dirty="0">
                <a:solidFill>
                  <a:srgbClr val="FF3300"/>
                </a:solidFill>
                <a:cs typeface="+mn-cs"/>
              </a:endParaRPr>
            </a:p>
            <a:p>
              <a:pPr>
                <a:lnSpc>
                  <a:spcPct val="90000"/>
                </a:lnSpc>
                <a:spcBef>
                  <a:spcPts val="0"/>
                </a:spcBef>
                <a:defRPr/>
              </a:pPr>
              <a:r>
                <a:rPr lang="fr-FR" sz="1200" b="1" dirty="0">
                  <a:solidFill>
                    <a:srgbClr val="FF3300"/>
                  </a:solidFill>
                  <a:cs typeface="+mn-cs"/>
                </a:rPr>
                <a:t>Visiteur Sol. Online     	Marketing temps réel</a:t>
              </a:r>
            </a:p>
            <a:p>
              <a:pPr>
                <a:lnSpc>
                  <a:spcPct val="90000"/>
                </a:lnSpc>
                <a:spcBef>
                  <a:spcPts val="0"/>
                </a:spcBef>
                <a:defRPr/>
              </a:pPr>
              <a:r>
                <a:rPr lang="fr-FR" sz="1200" b="1" dirty="0">
                  <a:solidFill>
                    <a:srgbClr val="FF3300"/>
                  </a:solidFill>
                  <a:cs typeface="+mn-cs"/>
                </a:rPr>
                <a:t>		Marketing Interactif</a:t>
              </a:r>
            </a:p>
            <a:p>
              <a:pPr>
                <a:lnSpc>
                  <a:spcPct val="90000"/>
                </a:lnSpc>
                <a:spcBef>
                  <a:spcPts val="0"/>
                </a:spcBef>
                <a:defRPr/>
              </a:pPr>
              <a:endParaRPr lang="fr-FR" sz="700" b="1" dirty="0">
                <a:solidFill>
                  <a:srgbClr val="FF3300"/>
                </a:solidFill>
                <a:cs typeface="+mn-cs"/>
              </a:endParaRPr>
            </a:p>
            <a:p>
              <a:pPr>
                <a:lnSpc>
                  <a:spcPct val="90000"/>
                </a:lnSpc>
                <a:spcBef>
                  <a:spcPts val="0"/>
                </a:spcBef>
                <a:defRPr/>
              </a:pPr>
              <a:r>
                <a:rPr lang="fr-FR" sz="1200" b="1" dirty="0">
                  <a:solidFill>
                    <a:srgbClr val="FF3300"/>
                  </a:solidFill>
                  <a:cs typeface="+mn-cs"/>
                </a:rPr>
                <a:t> Explore cas client	Use Case Monster</a:t>
              </a:r>
            </a:p>
            <a:p>
              <a:pPr>
                <a:lnSpc>
                  <a:spcPct val="90000"/>
                </a:lnSpc>
                <a:spcBef>
                  <a:spcPts val="0"/>
                </a:spcBef>
                <a:defRPr/>
              </a:pPr>
              <a:r>
                <a:rPr lang="fr-FR" sz="1200" b="1" dirty="0">
                  <a:solidFill>
                    <a:srgbClr val="FF3300"/>
                  </a:solidFill>
                  <a:cs typeface="+mn-cs"/>
                </a:rPr>
                <a:t>		Use case SFR</a:t>
              </a:r>
            </a:p>
          </p:txBody>
        </p:sp>
        <p:sp>
          <p:nvSpPr>
            <p:cNvPr id="1531922" name="Freeform 18"/>
            <p:cNvSpPr>
              <a:spLocks/>
            </p:cNvSpPr>
            <p:nvPr/>
          </p:nvSpPr>
          <p:spPr bwMode="auto">
            <a:xfrm>
              <a:off x="4628" y="6498"/>
              <a:ext cx="481" cy="180"/>
            </a:xfrm>
            <a:custGeom>
              <a:avLst/>
              <a:gdLst/>
              <a:ahLst/>
              <a:cxnLst>
                <a:cxn ang="0">
                  <a:pos x="0" y="0"/>
                </a:cxn>
                <a:cxn ang="0">
                  <a:pos x="372" y="36"/>
                </a:cxn>
                <a:cxn ang="0">
                  <a:pos x="480" y="180"/>
                </a:cxn>
              </a:cxnLst>
              <a:rect l="0" t="0" r="r" b="b"/>
              <a:pathLst>
                <a:path w="480" h="180">
                  <a:moveTo>
                    <a:pt x="0" y="0"/>
                  </a:moveTo>
                  <a:cubicBezTo>
                    <a:pt x="146" y="3"/>
                    <a:pt x="292" y="6"/>
                    <a:pt x="372" y="36"/>
                  </a:cubicBezTo>
                  <a:cubicBezTo>
                    <a:pt x="452" y="66"/>
                    <a:pt x="466" y="123"/>
                    <a:pt x="480" y="180"/>
                  </a:cubicBezTo>
                </a:path>
              </a:pathLst>
            </a:custGeom>
            <a:noFill/>
            <a:ln w="31750" cap="flat" cmpd="sng">
              <a:solidFill>
                <a:srgbClr val="FF0000"/>
              </a:solidFill>
              <a:prstDash val="solid"/>
              <a:round/>
              <a:headEnd/>
              <a:tailEnd type="triangle" w="med" len="med"/>
            </a:ln>
            <a:effectLst>
              <a:outerShdw dist="35921" dir="2700000" algn="ctr" rotWithShape="0">
                <a:srgbClr val="969696">
                  <a:alpha val="50000"/>
                </a:srgbClr>
              </a:outerShdw>
            </a:effectLst>
          </p:spPr>
          <p:txBody>
            <a:bodyPr lIns="0" tIns="0" rIns="0" bIns="0" anchor="ctr"/>
            <a:lstStyle/>
            <a:p>
              <a:pPr>
                <a:lnSpc>
                  <a:spcPct val="90000"/>
                </a:lnSpc>
                <a:defRPr/>
              </a:pPr>
              <a:endParaRPr lang="fr-FR" dirty="0">
                <a:cs typeface="+mn-cs"/>
              </a:endParaRPr>
            </a:p>
          </p:txBody>
        </p:sp>
        <p:sp>
          <p:nvSpPr>
            <p:cNvPr id="1531923" name="Freeform 19"/>
            <p:cNvSpPr>
              <a:spLocks/>
            </p:cNvSpPr>
            <p:nvPr/>
          </p:nvSpPr>
          <p:spPr bwMode="auto">
            <a:xfrm>
              <a:off x="5232" y="6488"/>
              <a:ext cx="1224" cy="182"/>
            </a:xfrm>
            <a:custGeom>
              <a:avLst/>
              <a:gdLst/>
              <a:ahLst/>
              <a:cxnLst>
                <a:cxn ang="0">
                  <a:pos x="0" y="170"/>
                </a:cxn>
                <a:cxn ang="0">
                  <a:pos x="264" y="26"/>
                </a:cxn>
                <a:cxn ang="0">
                  <a:pos x="912" y="26"/>
                </a:cxn>
                <a:cxn ang="0">
                  <a:pos x="1224" y="182"/>
                </a:cxn>
              </a:cxnLst>
              <a:rect l="0" t="0" r="r" b="b"/>
              <a:pathLst>
                <a:path w="1224" h="182">
                  <a:moveTo>
                    <a:pt x="0" y="170"/>
                  </a:moveTo>
                  <a:cubicBezTo>
                    <a:pt x="46" y="146"/>
                    <a:pt x="112" y="50"/>
                    <a:pt x="264" y="26"/>
                  </a:cubicBezTo>
                  <a:cubicBezTo>
                    <a:pt x="416" y="2"/>
                    <a:pt x="752" y="0"/>
                    <a:pt x="912" y="26"/>
                  </a:cubicBezTo>
                  <a:cubicBezTo>
                    <a:pt x="1072" y="52"/>
                    <a:pt x="1159" y="150"/>
                    <a:pt x="1224" y="182"/>
                  </a:cubicBezTo>
                </a:path>
              </a:pathLst>
            </a:custGeom>
            <a:noFill/>
            <a:ln w="31750" cap="flat" cmpd="sng">
              <a:solidFill>
                <a:srgbClr val="FF0000"/>
              </a:solidFill>
              <a:prstDash val="solid"/>
              <a:round/>
              <a:headEnd/>
              <a:tailEnd type="triangle" w="med" len="med"/>
            </a:ln>
            <a:effectLst>
              <a:outerShdw dist="35921" dir="2700000" algn="ctr" rotWithShape="0">
                <a:srgbClr val="969696">
                  <a:alpha val="50000"/>
                </a:srgbClr>
              </a:outerShdw>
            </a:effectLst>
          </p:spPr>
          <p:txBody>
            <a:bodyPr lIns="0" tIns="0" rIns="0" bIns="0" anchor="ctr"/>
            <a:lstStyle/>
            <a:p>
              <a:pPr>
                <a:lnSpc>
                  <a:spcPct val="90000"/>
                </a:lnSpc>
                <a:defRPr/>
              </a:pPr>
              <a:endParaRPr lang="fr-FR" dirty="0">
                <a:cs typeface="+mn-cs"/>
              </a:endParaRPr>
            </a:p>
          </p:txBody>
        </p:sp>
      </p:grpSp>
      <p:grpSp>
        <p:nvGrpSpPr>
          <p:cNvPr id="6" name="Group 33"/>
          <p:cNvGrpSpPr>
            <a:grpSpLocks/>
          </p:cNvGrpSpPr>
          <p:nvPr/>
        </p:nvGrpSpPr>
        <p:grpSpPr bwMode="auto">
          <a:xfrm>
            <a:off x="4308475" y="4892675"/>
            <a:ext cx="812800" cy="1644650"/>
            <a:chOff x="4362666" y="4835240"/>
            <a:chExt cx="813038" cy="1645826"/>
          </a:xfrm>
        </p:grpSpPr>
        <p:sp>
          <p:nvSpPr>
            <p:cNvPr id="49171" name="Rectangle 31"/>
            <p:cNvSpPr>
              <a:spLocks noChangeArrowheads="1"/>
            </p:cNvSpPr>
            <p:nvPr/>
          </p:nvSpPr>
          <p:spPr bwMode="auto">
            <a:xfrm>
              <a:off x="4362666" y="4835240"/>
              <a:ext cx="813038" cy="307788"/>
            </a:xfrm>
            <a:prstGeom prst="rect">
              <a:avLst/>
            </a:prstGeom>
            <a:noFill/>
            <a:ln w="9525">
              <a:noFill/>
              <a:miter lim="800000"/>
              <a:headEnd/>
              <a:tailEnd/>
            </a:ln>
          </p:spPr>
          <p:txBody>
            <a:bodyPr wrap="none"/>
            <a:lstStyle/>
            <a:p>
              <a:pPr>
                <a:lnSpc>
                  <a:spcPct val="90000"/>
                </a:lnSpc>
              </a:pPr>
              <a:r>
                <a:rPr lang="fr-FR" sz="1400" b="1" u="sng"/>
                <a:t>Scoring</a:t>
              </a:r>
            </a:p>
          </p:txBody>
        </p:sp>
        <p:sp>
          <p:nvSpPr>
            <p:cNvPr id="49172" name="Rectangle 32"/>
            <p:cNvSpPr>
              <a:spLocks noChangeArrowheads="1"/>
            </p:cNvSpPr>
            <p:nvPr/>
          </p:nvSpPr>
          <p:spPr bwMode="auto">
            <a:xfrm>
              <a:off x="4546725" y="5226831"/>
              <a:ext cx="354582" cy="1254235"/>
            </a:xfrm>
            <a:prstGeom prst="rect">
              <a:avLst/>
            </a:prstGeom>
            <a:noFill/>
            <a:ln w="9525">
              <a:noFill/>
              <a:miter lim="800000"/>
              <a:headEnd/>
              <a:tailEnd/>
            </a:ln>
          </p:spPr>
          <p:txBody>
            <a:bodyPr wrap="none"/>
            <a:lstStyle/>
            <a:p>
              <a:pPr>
                <a:lnSpc>
                  <a:spcPct val="90000"/>
                </a:lnSpc>
              </a:pPr>
              <a:r>
                <a:rPr lang="fr-FR" sz="1200" b="1">
                  <a:solidFill>
                    <a:srgbClr val="0070C0"/>
                  </a:solidFill>
                </a:rPr>
                <a:t>95</a:t>
              </a:r>
            </a:p>
            <a:p>
              <a:pPr>
                <a:lnSpc>
                  <a:spcPct val="90000"/>
                </a:lnSpc>
              </a:pPr>
              <a:endParaRPr lang="fr-FR" sz="1000" b="1">
                <a:solidFill>
                  <a:srgbClr val="0070C0"/>
                </a:solidFill>
              </a:endParaRPr>
            </a:p>
            <a:p>
              <a:pPr>
                <a:lnSpc>
                  <a:spcPts val="1500"/>
                </a:lnSpc>
              </a:pPr>
              <a:r>
                <a:rPr lang="fr-FR" sz="1200" b="1">
                  <a:solidFill>
                    <a:srgbClr val="0070C0"/>
                  </a:solidFill>
                </a:rPr>
                <a:t>85</a:t>
              </a:r>
            </a:p>
            <a:p>
              <a:pPr>
                <a:lnSpc>
                  <a:spcPct val="90000"/>
                </a:lnSpc>
              </a:pPr>
              <a:r>
                <a:rPr lang="fr-FR" sz="1200" b="1">
                  <a:solidFill>
                    <a:srgbClr val="0070C0"/>
                  </a:solidFill>
                </a:rPr>
                <a:t>64</a:t>
              </a:r>
            </a:p>
            <a:p>
              <a:pPr>
                <a:lnSpc>
                  <a:spcPct val="90000"/>
                </a:lnSpc>
              </a:pPr>
              <a:endParaRPr lang="fr-FR" sz="500" b="1">
                <a:solidFill>
                  <a:srgbClr val="0070C0"/>
                </a:solidFill>
              </a:endParaRPr>
            </a:p>
            <a:p>
              <a:pPr>
                <a:lnSpc>
                  <a:spcPct val="90000"/>
                </a:lnSpc>
              </a:pPr>
              <a:r>
                <a:rPr lang="fr-FR" sz="1200" b="1">
                  <a:solidFill>
                    <a:srgbClr val="0070C0"/>
                  </a:solidFill>
                </a:rPr>
                <a:t>89</a:t>
              </a:r>
              <a:endParaRPr lang="fr-FR" sz="100" b="1">
                <a:solidFill>
                  <a:srgbClr val="0070C0"/>
                </a:solidFill>
              </a:endParaRPr>
            </a:p>
            <a:p>
              <a:pPr>
                <a:lnSpc>
                  <a:spcPct val="90000"/>
                </a:lnSpc>
              </a:pPr>
              <a:r>
                <a:rPr lang="fr-FR" sz="1200" b="1">
                  <a:solidFill>
                    <a:srgbClr val="0070C0"/>
                  </a:solidFill>
                </a:rPr>
                <a:t>82</a:t>
              </a:r>
              <a:endParaRPr lang="fr-FR" sz="1200">
                <a:solidFill>
                  <a:srgbClr val="0070C0"/>
                </a:solidFill>
              </a:endParaRPr>
            </a:p>
          </p:txBody>
        </p:sp>
      </p:grpSp>
      <p:sp>
        <p:nvSpPr>
          <p:cNvPr id="12312" name="Freeform 25"/>
          <p:cNvSpPr>
            <a:spLocks/>
          </p:cNvSpPr>
          <p:nvPr/>
        </p:nvSpPr>
        <p:spPr bwMode="auto">
          <a:xfrm rot="9079639" flipH="1">
            <a:off x="4597400" y="3883025"/>
            <a:ext cx="3044825" cy="881063"/>
          </a:xfrm>
          <a:custGeom>
            <a:avLst/>
            <a:gdLst>
              <a:gd name="T0" fmla="*/ 0 w 660"/>
              <a:gd name="T1" fmla="*/ 0 h 996"/>
              <a:gd name="T2" fmla="*/ 2147483647 w 660"/>
              <a:gd name="T3" fmla="*/ 0 h 996"/>
              <a:gd name="T4" fmla="*/ 2147483647 w 660"/>
              <a:gd name="T5" fmla="*/ 0 h 996"/>
              <a:gd name="T6" fmla="*/ 2147483647 w 660"/>
              <a:gd name="T7" fmla="*/ 0 h 996"/>
              <a:gd name="T8" fmla="*/ 0 60000 65536"/>
              <a:gd name="T9" fmla="*/ 0 60000 65536"/>
              <a:gd name="T10" fmla="*/ 0 60000 65536"/>
              <a:gd name="T11" fmla="*/ 0 60000 65536"/>
              <a:gd name="T12" fmla="*/ 0 w 660"/>
              <a:gd name="T13" fmla="*/ 0 h 996"/>
              <a:gd name="T14" fmla="*/ 660 w 660"/>
              <a:gd name="T15" fmla="*/ 996 h 996"/>
            </a:gdLst>
            <a:ahLst/>
            <a:cxnLst>
              <a:cxn ang="T8">
                <a:pos x="T0" y="T1"/>
              </a:cxn>
              <a:cxn ang="T9">
                <a:pos x="T2" y="T3"/>
              </a:cxn>
              <a:cxn ang="T10">
                <a:pos x="T4" y="T5"/>
              </a:cxn>
              <a:cxn ang="T11">
                <a:pos x="T6" y="T7"/>
              </a:cxn>
            </a:cxnLst>
            <a:rect l="T12" t="T13" r="T14" b="T15"/>
            <a:pathLst>
              <a:path w="660" h="996">
                <a:moveTo>
                  <a:pt x="0" y="0"/>
                </a:moveTo>
                <a:cubicBezTo>
                  <a:pt x="56" y="30"/>
                  <a:pt x="242" y="90"/>
                  <a:pt x="336" y="180"/>
                </a:cubicBezTo>
                <a:cubicBezTo>
                  <a:pt x="430" y="270"/>
                  <a:pt x="510" y="404"/>
                  <a:pt x="564" y="540"/>
                </a:cubicBezTo>
                <a:cubicBezTo>
                  <a:pt x="618" y="676"/>
                  <a:pt x="640" y="901"/>
                  <a:pt x="660" y="996"/>
                </a:cubicBezTo>
              </a:path>
            </a:pathLst>
          </a:custGeom>
          <a:noFill/>
          <a:ln w="31750">
            <a:solidFill>
              <a:srgbClr val="FF0000"/>
            </a:solidFill>
            <a:round/>
            <a:headEnd/>
            <a:tailEnd type="triangle" w="med" len="med"/>
          </a:ln>
        </p:spPr>
        <p:txBody>
          <a:bodyPr lIns="0" tIns="0" rIns="0" bIns="0" anchor="ctr"/>
          <a:lstStyle/>
          <a:p>
            <a:pPr>
              <a:lnSpc>
                <a:spcPct val="90000"/>
              </a:lnSpc>
            </a:pPr>
            <a:endParaRPr lang="fr-FR"/>
          </a:p>
        </p:txBody>
      </p:sp>
      <p:sp>
        <p:nvSpPr>
          <p:cNvPr id="1531932" name="Freeform 28"/>
          <p:cNvSpPr>
            <a:spLocks/>
          </p:cNvSpPr>
          <p:nvPr/>
        </p:nvSpPr>
        <p:spPr bwMode="auto">
          <a:xfrm rot="539461" flipV="1">
            <a:off x="4905375" y="5449888"/>
            <a:ext cx="3713163" cy="1038225"/>
          </a:xfrm>
          <a:custGeom>
            <a:avLst/>
            <a:gdLst>
              <a:gd name="T0" fmla="*/ 0 w 685"/>
              <a:gd name="T1" fmla="*/ 0 h 924"/>
              <a:gd name="T2" fmla="*/ 2147483647 w 685"/>
              <a:gd name="T3" fmla="*/ 2147483647 h 924"/>
              <a:gd name="T4" fmla="*/ 2147483647 w 685"/>
              <a:gd name="T5" fmla="*/ 2147483647 h 924"/>
              <a:gd name="T6" fmla="*/ 2147483647 w 685"/>
              <a:gd name="T7" fmla="*/ 2147483647 h 924"/>
              <a:gd name="T8" fmla="*/ 0 60000 65536"/>
              <a:gd name="T9" fmla="*/ 0 60000 65536"/>
              <a:gd name="T10" fmla="*/ 0 60000 65536"/>
              <a:gd name="T11" fmla="*/ 0 60000 65536"/>
              <a:gd name="T12" fmla="*/ 0 w 685"/>
              <a:gd name="T13" fmla="*/ 0 h 924"/>
              <a:gd name="T14" fmla="*/ 685 w 685"/>
              <a:gd name="T15" fmla="*/ 924 h 924"/>
            </a:gdLst>
            <a:ahLst/>
            <a:cxnLst>
              <a:cxn ang="T8">
                <a:pos x="T0" y="T1"/>
              </a:cxn>
              <a:cxn ang="T9">
                <a:pos x="T2" y="T3"/>
              </a:cxn>
              <a:cxn ang="T10">
                <a:pos x="T4" y="T5"/>
              </a:cxn>
              <a:cxn ang="T11">
                <a:pos x="T6" y="T7"/>
              </a:cxn>
            </a:cxnLst>
            <a:rect l="T12" t="T13" r="T14" b="T15"/>
            <a:pathLst>
              <a:path w="685" h="924">
                <a:moveTo>
                  <a:pt x="0" y="0"/>
                </a:moveTo>
                <a:cubicBezTo>
                  <a:pt x="74" y="26"/>
                  <a:pt x="334" y="68"/>
                  <a:pt x="444" y="156"/>
                </a:cubicBezTo>
                <a:cubicBezTo>
                  <a:pt x="554" y="244"/>
                  <a:pt x="635" y="400"/>
                  <a:pt x="660" y="528"/>
                </a:cubicBezTo>
                <a:cubicBezTo>
                  <a:pt x="685" y="656"/>
                  <a:pt x="607" y="842"/>
                  <a:pt x="593" y="924"/>
                </a:cubicBezTo>
              </a:path>
            </a:pathLst>
          </a:custGeom>
          <a:noFill/>
          <a:ln w="31750">
            <a:solidFill>
              <a:srgbClr val="FF0000"/>
            </a:solidFill>
            <a:round/>
            <a:headEnd/>
            <a:tailEnd type="triangle" w="med" len="med"/>
          </a:ln>
        </p:spPr>
        <p:txBody>
          <a:bodyPr lIns="0" tIns="0" rIns="0" bIns="0" anchor="ctr"/>
          <a:lstStyle/>
          <a:p>
            <a:pPr>
              <a:lnSpc>
                <a:spcPct val="90000"/>
              </a:lnSpc>
            </a:pPr>
            <a:endParaRPr lang="fr-FR"/>
          </a:p>
        </p:txBody>
      </p:sp>
      <p:sp>
        <p:nvSpPr>
          <p:cNvPr id="30" name="Freeform 19"/>
          <p:cNvSpPr>
            <a:spLocks/>
          </p:cNvSpPr>
          <p:nvPr/>
        </p:nvSpPr>
        <p:spPr bwMode="auto">
          <a:xfrm>
            <a:off x="3840163" y="4708525"/>
            <a:ext cx="914400" cy="292100"/>
          </a:xfrm>
          <a:custGeom>
            <a:avLst/>
            <a:gdLst/>
            <a:ahLst/>
            <a:cxnLst>
              <a:cxn ang="0">
                <a:pos x="0" y="170"/>
              </a:cxn>
              <a:cxn ang="0">
                <a:pos x="264" y="26"/>
              </a:cxn>
              <a:cxn ang="0">
                <a:pos x="912" y="26"/>
              </a:cxn>
              <a:cxn ang="0">
                <a:pos x="1224" y="182"/>
              </a:cxn>
            </a:cxnLst>
            <a:rect l="0" t="0" r="r" b="b"/>
            <a:pathLst>
              <a:path w="1224" h="182">
                <a:moveTo>
                  <a:pt x="0" y="170"/>
                </a:moveTo>
                <a:cubicBezTo>
                  <a:pt x="46" y="146"/>
                  <a:pt x="112" y="50"/>
                  <a:pt x="264" y="26"/>
                </a:cubicBezTo>
                <a:cubicBezTo>
                  <a:pt x="416" y="2"/>
                  <a:pt x="752" y="0"/>
                  <a:pt x="912" y="26"/>
                </a:cubicBezTo>
                <a:cubicBezTo>
                  <a:pt x="1072" y="52"/>
                  <a:pt x="1159" y="150"/>
                  <a:pt x="1224" y="182"/>
                </a:cubicBezTo>
              </a:path>
            </a:pathLst>
          </a:custGeom>
          <a:noFill/>
          <a:ln w="31750" cap="flat" cmpd="sng">
            <a:solidFill>
              <a:srgbClr val="FF0000"/>
            </a:solidFill>
            <a:prstDash val="solid"/>
            <a:round/>
            <a:headEnd/>
            <a:tailEnd type="triangle" w="med" len="med"/>
          </a:ln>
          <a:effectLst>
            <a:outerShdw dist="35921" dir="2700000" algn="ctr" rotWithShape="0">
              <a:srgbClr val="969696">
                <a:alpha val="50000"/>
              </a:srgbClr>
            </a:outerShdw>
          </a:effectLst>
        </p:spPr>
        <p:txBody>
          <a:bodyPr lIns="0" tIns="0" rIns="0" bIns="0" anchor="ctr"/>
          <a:lstStyle/>
          <a:p>
            <a:pPr>
              <a:lnSpc>
                <a:spcPct val="90000"/>
              </a:lnSpc>
              <a:defRPr/>
            </a:pPr>
            <a:endParaRPr lang="fr-FR" dirty="0">
              <a:cs typeface="+mn-cs"/>
            </a:endParaRPr>
          </a:p>
        </p:txBody>
      </p:sp>
      <p:sp>
        <p:nvSpPr>
          <p:cNvPr id="31" name="Oval 30"/>
          <p:cNvSpPr>
            <a:spLocks noChangeArrowheads="1"/>
          </p:cNvSpPr>
          <p:nvPr/>
        </p:nvSpPr>
        <p:spPr bwMode="auto">
          <a:xfrm>
            <a:off x="4479925" y="5257800"/>
            <a:ext cx="366713" cy="274638"/>
          </a:xfrm>
          <a:prstGeom prst="ellipse">
            <a:avLst/>
          </a:prstGeom>
          <a:noFill/>
          <a:ln w="28575" algn="ctr">
            <a:solidFill>
              <a:srgbClr val="FF0000"/>
            </a:solidFill>
            <a:round/>
            <a:headEnd/>
            <a:tailEnd/>
          </a:ln>
        </p:spPr>
        <p:txBody>
          <a:bodyPr/>
          <a:lstStyle/>
          <a:p>
            <a:pPr>
              <a:lnSpc>
                <a:spcPct val="90000"/>
              </a:lnSpc>
            </a:pPr>
            <a:endParaRPr lang="fr-FR"/>
          </a:p>
        </p:txBody>
      </p:sp>
      <p:sp>
        <p:nvSpPr>
          <p:cNvPr id="32" name="Oval 31"/>
          <p:cNvSpPr>
            <a:spLocks noChangeArrowheads="1"/>
          </p:cNvSpPr>
          <p:nvPr/>
        </p:nvSpPr>
        <p:spPr bwMode="auto">
          <a:xfrm>
            <a:off x="4479925" y="5989638"/>
            <a:ext cx="366713" cy="274637"/>
          </a:xfrm>
          <a:prstGeom prst="ellipse">
            <a:avLst/>
          </a:prstGeom>
          <a:noFill/>
          <a:ln w="28575" algn="ctr">
            <a:solidFill>
              <a:srgbClr val="FF0000"/>
            </a:solidFill>
            <a:round/>
            <a:headEnd/>
            <a:tailEnd/>
          </a:ln>
        </p:spPr>
        <p:txBody>
          <a:bodyPr/>
          <a:lstStyle/>
          <a:p>
            <a:pPr>
              <a:lnSpc>
                <a:spcPct val="90000"/>
              </a:lnSpc>
            </a:pPr>
            <a:endParaRPr lang="fr-F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31912"/>
                                        </p:tgtEl>
                                        <p:attrNameLst>
                                          <p:attrName>style.visibility</p:attrName>
                                        </p:attrNameLst>
                                      </p:cBhvr>
                                      <p:to>
                                        <p:strVal val="visible"/>
                                      </p:to>
                                    </p:set>
                                    <p:animEffect transition="in" filter="wipe(down)">
                                      <p:cBhvr>
                                        <p:cTn id="11" dur="500"/>
                                        <p:tgtEl>
                                          <p:spTgt spid="15319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531931"/>
                                        </p:tgtEl>
                                        <p:attrNameLst>
                                          <p:attrName>style.visibility</p:attrName>
                                        </p:attrNameLst>
                                      </p:cBhvr>
                                      <p:to>
                                        <p:strVal val="visible"/>
                                      </p:to>
                                    </p:set>
                                    <p:animEffect transition="in" filter="wipe(up)">
                                      <p:cBhvr>
                                        <p:cTn id="16" dur="1000"/>
                                        <p:tgtEl>
                                          <p:spTgt spid="1531931"/>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19472"/>
                                        </p:tgtEl>
                                        <p:attrNameLst>
                                          <p:attrName>style.visibility</p:attrName>
                                        </p:attrNameLst>
                                      </p:cBhvr>
                                      <p:to>
                                        <p:strVal val="visible"/>
                                      </p:to>
                                    </p:set>
                                    <p:animEffect transition="in" filter="wipe(up)">
                                      <p:cBhvr>
                                        <p:cTn id="28" dur="500"/>
                                        <p:tgtEl>
                                          <p:spTgt spid="1947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500"/>
                            </p:stCondLst>
                            <p:childTnLst>
                              <p:par>
                                <p:cTn id="40" presetID="22" presetClass="entr" presetSubtype="1"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up)">
                                      <p:cBhvr>
                                        <p:cTn id="42" dur="500"/>
                                        <p:tgtEl>
                                          <p:spTgt spid="6"/>
                                        </p:tgtEl>
                                      </p:cBhvr>
                                    </p:animEffect>
                                  </p:child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childTnLst>
                                </p:cTn>
                              </p:par>
                            </p:childTnLst>
                          </p:cTn>
                        </p:par>
                        <p:par>
                          <p:cTn id="48" fill="hold">
                            <p:stCondLst>
                              <p:cond delay="1000"/>
                            </p:stCondLst>
                            <p:childTnLst>
                              <p:par>
                                <p:cTn id="49" presetID="9" presetClass="exit" presetSubtype="0" fill="hold" nodeType="afterEffect">
                                  <p:stCondLst>
                                    <p:cond delay="0"/>
                                  </p:stCondLst>
                                  <p:childTnLst>
                                    <p:animEffect transition="out" filter="dissolve">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childTnLst>
                          </p:cTn>
                        </p:par>
                        <p:par>
                          <p:cTn id="52" fill="hold">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12312"/>
                                        </p:tgtEl>
                                        <p:attrNameLst>
                                          <p:attrName>style.visibility</p:attrName>
                                        </p:attrNameLst>
                                      </p:cBhvr>
                                      <p:to>
                                        <p:strVal val="visible"/>
                                      </p:to>
                                    </p:set>
                                    <p:animEffect transition="in" filter="wipe(left)">
                                      <p:cBhvr>
                                        <p:cTn id="55" dur="500"/>
                                        <p:tgtEl>
                                          <p:spTgt spid="1231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531932"/>
                                        </p:tgtEl>
                                        <p:attrNameLst>
                                          <p:attrName>style.visibility</p:attrName>
                                        </p:attrNameLst>
                                      </p:cBhvr>
                                      <p:to>
                                        <p:strVal val="visible"/>
                                      </p:to>
                                    </p:set>
                                    <p:animEffect transition="in" filter="wipe(left)">
                                      <p:cBhvr>
                                        <p:cTn id="58" dur="500"/>
                                        <p:tgtEl>
                                          <p:spTgt spid="1531932"/>
                                        </p:tgtEl>
                                      </p:cBhvr>
                                    </p:animEffect>
                                  </p:childTnLst>
                                </p:cTn>
                              </p:par>
                            </p:childTnLst>
                          </p:cTn>
                        </p:par>
                        <p:par>
                          <p:cTn id="59" fill="hold">
                            <p:stCondLst>
                              <p:cond delay="2000"/>
                            </p:stCondLst>
                            <p:childTnLst>
                              <p:par>
                                <p:cTn id="60" presetID="9" presetClass="exit" presetSubtype="0" fill="hold" nodeType="afterEffect">
                                  <p:stCondLst>
                                    <p:cond delay="0"/>
                                  </p:stCondLst>
                                  <p:childTnLst>
                                    <p:animEffect transition="out" filter="dissolve">
                                      <p:cBhvr>
                                        <p:cTn id="61" dur="500"/>
                                        <p:tgtEl>
                                          <p:spTgt spid="1531909"/>
                                        </p:tgtEl>
                                      </p:cBhvr>
                                    </p:animEffect>
                                    <p:set>
                                      <p:cBhvr>
                                        <p:cTn id="62" dur="1" fill="hold">
                                          <p:stCondLst>
                                            <p:cond delay="499"/>
                                          </p:stCondLst>
                                        </p:cTn>
                                        <p:tgtEl>
                                          <p:spTgt spid="1531909"/>
                                        </p:tgtEl>
                                        <p:attrNameLst>
                                          <p:attrName>style.visibility</p:attrName>
                                        </p:attrNameLst>
                                      </p:cBhvr>
                                      <p:to>
                                        <p:strVal val="hidden"/>
                                      </p:to>
                                    </p:set>
                                  </p:childTnLst>
                                </p:cTn>
                              </p:par>
                              <p:par>
                                <p:cTn id="63" presetID="9" presetClass="exit" presetSubtype="0" fill="hold" nodeType="withEffect">
                                  <p:stCondLst>
                                    <p:cond delay="0"/>
                                  </p:stCondLst>
                                  <p:childTnLst>
                                    <p:animEffect transition="out" filter="dissolve">
                                      <p:cBhvr>
                                        <p:cTn id="64" dur="500"/>
                                        <p:tgtEl>
                                          <p:spTgt spid="1531927"/>
                                        </p:tgtEl>
                                      </p:cBhvr>
                                    </p:animEffect>
                                    <p:set>
                                      <p:cBhvr>
                                        <p:cTn id="65" dur="1" fill="hold">
                                          <p:stCondLst>
                                            <p:cond delay="499"/>
                                          </p:stCondLst>
                                        </p:cTn>
                                        <p:tgtEl>
                                          <p:spTgt spid="15319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1912" grpId="0" animBg="1"/>
      <p:bldP spid="12312" grpId="0" animBg="1"/>
      <p:bldP spid="1531932" grpId="0" animBg="1"/>
      <p:bldP spid="31"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p:cNvSpPr>
          <p:nvPr>
            <p:ph type="title"/>
          </p:nvPr>
        </p:nvSpPr>
        <p:spPr/>
        <p:txBody>
          <a:bodyPr/>
          <a:lstStyle/>
          <a:p>
            <a:pPr eaLnBrk="1" hangingPunct="1"/>
            <a:r>
              <a:rPr lang="fr-FR" smtClean="0"/>
              <a:t>Exemples de ROI</a:t>
            </a:r>
            <a:endParaRPr lang="en-US" smtClean="0"/>
          </a:p>
        </p:txBody>
      </p:sp>
      <p:sp>
        <p:nvSpPr>
          <p:cNvPr id="1073" name="Rectangle 4"/>
          <p:cNvSpPr>
            <a:spLocks noChangeArrowheads="1"/>
          </p:cNvSpPr>
          <p:nvPr/>
        </p:nvSpPr>
        <p:spPr bwMode="auto">
          <a:xfrm>
            <a:off x="4038600" y="1828800"/>
            <a:ext cx="1524000" cy="388938"/>
          </a:xfrm>
          <a:prstGeom prst="rect">
            <a:avLst/>
          </a:prstGeom>
          <a:noFill/>
          <a:ln w="9525">
            <a:noFill/>
            <a:miter lim="800000"/>
            <a:headEnd/>
            <a:tailEnd/>
          </a:ln>
        </p:spPr>
        <p:txBody>
          <a:bodyPr/>
          <a:lstStyle/>
          <a:p>
            <a:pPr eaLnBrk="0" hangingPunct="0">
              <a:lnSpc>
                <a:spcPct val="90000"/>
              </a:lnSpc>
              <a:spcBef>
                <a:spcPct val="45000"/>
              </a:spcBef>
              <a:buClr>
                <a:schemeClr val="tx2"/>
              </a:buClr>
              <a:buFont typeface="Wingdings" pitchFamily="2" charset="2"/>
              <a:buNone/>
              <a:defRPr/>
            </a:pPr>
            <a:r>
              <a:rPr lang="fr-FR" sz="1400" b="1" dirty="0">
                <a:solidFill>
                  <a:schemeClr val="tx1"/>
                </a:solidFill>
                <a:latin typeface="+mj-lt"/>
                <a:cs typeface="+mn-cs"/>
              </a:rPr>
              <a:t>Confirmation de commande</a:t>
            </a:r>
          </a:p>
          <a:p>
            <a:pPr eaLnBrk="0" hangingPunct="0">
              <a:lnSpc>
                <a:spcPct val="90000"/>
              </a:lnSpc>
              <a:spcBef>
                <a:spcPct val="45000"/>
              </a:spcBef>
              <a:buClr>
                <a:schemeClr val="tx2"/>
              </a:buClr>
              <a:buFont typeface="Wingdings" pitchFamily="2" charset="2"/>
              <a:buNone/>
              <a:defRPr/>
            </a:pPr>
            <a:endParaRPr lang="en-US" sz="1400" b="1" dirty="0">
              <a:solidFill>
                <a:schemeClr val="tx1"/>
              </a:solidFill>
              <a:latin typeface="+mj-lt"/>
              <a:cs typeface="+mn-cs"/>
            </a:endParaRPr>
          </a:p>
        </p:txBody>
      </p:sp>
      <p:pic>
        <p:nvPicPr>
          <p:cNvPr id="2053" name="Picture 5"/>
          <p:cNvPicPr>
            <a:picLocks noChangeAspect="1" noChangeArrowheads="1"/>
          </p:cNvPicPr>
          <p:nvPr/>
        </p:nvPicPr>
        <p:blipFill>
          <a:blip r:embed="rId4"/>
          <a:srcRect l="3572" r="3572"/>
          <a:stretch>
            <a:fillRect/>
          </a:stretch>
        </p:blipFill>
        <p:spPr bwMode="auto">
          <a:xfrm>
            <a:off x="4267200" y="2438400"/>
            <a:ext cx="1082675" cy="1182688"/>
          </a:xfrm>
          <a:prstGeom prst="rect">
            <a:avLst/>
          </a:prstGeom>
          <a:noFill/>
          <a:ln w="28575" algn="ctr">
            <a:solidFill>
              <a:srgbClr val="003366"/>
            </a:solidFill>
            <a:miter lim="800000"/>
            <a:headEnd/>
            <a:tailEnd/>
          </a:ln>
        </p:spPr>
      </p:pic>
      <p:sp>
        <p:nvSpPr>
          <p:cNvPr id="2054" name="AutoShape 6"/>
          <p:cNvSpPr>
            <a:spLocks noChangeArrowheads="1"/>
          </p:cNvSpPr>
          <p:nvPr/>
        </p:nvSpPr>
        <p:spPr bwMode="auto">
          <a:xfrm rot="-5400000">
            <a:off x="4520406" y="3023394"/>
            <a:ext cx="239713" cy="746125"/>
          </a:xfrm>
          <a:prstGeom prst="roundRect">
            <a:avLst>
              <a:gd name="adj" fmla="val 16667"/>
            </a:avLst>
          </a:prstGeom>
          <a:solidFill>
            <a:schemeClr val="bg1"/>
          </a:solidFill>
          <a:ln w="28575" algn="ctr">
            <a:solidFill>
              <a:srgbClr val="FF0000"/>
            </a:solidFill>
            <a:round/>
            <a:headEnd/>
            <a:tailEnd/>
          </a:ln>
        </p:spPr>
        <p:txBody>
          <a:bodyPr wrap="none" anchor="ctr"/>
          <a:lstStyle/>
          <a:p>
            <a:pPr>
              <a:lnSpc>
                <a:spcPct val="90000"/>
              </a:lnSpc>
            </a:pPr>
            <a:endParaRPr lang="fr-FR"/>
          </a:p>
        </p:txBody>
      </p:sp>
      <p:pic>
        <p:nvPicPr>
          <p:cNvPr id="2055" name="Picture 7"/>
          <p:cNvPicPr>
            <a:picLocks noChangeAspect="1" noChangeArrowheads="1"/>
          </p:cNvPicPr>
          <p:nvPr/>
        </p:nvPicPr>
        <p:blipFill>
          <a:blip r:embed="rId5"/>
          <a:srcRect/>
          <a:stretch>
            <a:fillRect/>
          </a:stretch>
        </p:blipFill>
        <p:spPr bwMode="auto">
          <a:xfrm>
            <a:off x="4270375" y="3300413"/>
            <a:ext cx="730250" cy="131762"/>
          </a:xfrm>
          <a:prstGeom prst="rect">
            <a:avLst/>
          </a:prstGeom>
          <a:noFill/>
          <a:ln w="28575" algn="ctr">
            <a:noFill/>
            <a:miter lim="800000"/>
            <a:headEnd/>
            <a:tailEnd/>
          </a:ln>
        </p:spPr>
      </p:pic>
      <p:pic>
        <p:nvPicPr>
          <p:cNvPr id="2056" name="Picture 9" descr="Home Page"/>
          <p:cNvPicPr>
            <a:picLocks noChangeAspect="1" noChangeArrowheads="1"/>
          </p:cNvPicPr>
          <p:nvPr/>
        </p:nvPicPr>
        <p:blipFill>
          <a:blip r:embed="rId6"/>
          <a:srcRect/>
          <a:stretch>
            <a:fillRect/>
          </a:stretch>
        </p:blipFill>
        <p:spPr bwMode="auto">
          <a:xfrm>
            <a:off x="1243013" y="4724400"/>
            <a:ext cx="1600200" cy="1314450"/>
          </a:xfrm>
          <a:prstGeom prst="rect">
            <a:avLst/>
          </a:prstGeom>
          <a:noFill/>
          <a:ln w="28575">
            <a:solidFill>
              <a:srgbClr val="003399"/>
            </a:solidFill>
            <a:miter lim="800000"/>
            <a:headEnd/>
            <a:tailEnd/>
          </a:ln>
        </p:spPr>
      </p:pic>
      <p:sp>
        <p:nvSpPr>
          <p:cNvPr id="1069" name="Rectangle 10"/>
          <p:cNvSpPr>
            <a:spLocks noChangeArrowheads="1"/>
          </p:cNvSpPr>
          <p:nvPr/>
        </p:nvSpPr>
        <p:spPr bwMode="auto">
          <a:xfrm>
            <a:off x="1547813" y="4191000"/>
            <a:ext cx="990600" cy="457200"/>
          </a:xfrm>
          <a:prstGeom prst="rect">
            <a:avLst/>
          </a:prstGeom>
          <a:noFill/>
          <a:ln w="9525">
            <a:noFill/>
            <a:miter lim="800000"/>
            <a:headEnd/>
            <a:tailEnd/>
          </a:ln>
        </p:spPr>
        <p:txBody>
          <a:bodyPr/>
          <a:lstStyle/>
          <a:p>
            <a:pPr marL="533400" indent="-533400" eaLnBrk="0" hangingPunct="0">
              <a:lnSpc>
                <a:spcPct val="90000"/>
              </a:lnSpc>
              <a:spcBef>
                <a:spcPct val="45000"/>
              </a:spcBef>
              <a:buClr>
                <a:schemeClr val="tx2"/>
              </a:buClr>
              <a:buFont typeface="Wingdings" pitchFamily="2" charset="2"/>
              <a:buNone/>
              <a:defRPr/>
            </a:pPr>
            <a:r>
              <a:rPr lang="en-US" sz="1400" b="1" dirty="0" err="1">
                <a:solidFill>
                  <a:schemeClr val="tx1"/>
                </a:solidFill>
                <a:latin typeface="+mj-lt"/>
                <a:cs typeface="+mn-cs"/>
              </a:rPr>
              <a:t>Accueil</a:t>
            </a:r>
            <a:endParaRPr lang="en-US" sz="1400" b="1" dirty="0">
              <a:solidFill>
                <a:schemeClr val="tx1"/>
              </a:solidFill>
              <a:latin typeface="+mj-lt"/>
              <a:cs typeface="+mn-cs"/>
            </a:endParaRPr>
          </a:p>
        </p:txBody>
      </p:sp>
      <p:sp>
        <p:nvSpPr>
          <p:cNvPr id="2058" name="AutoShape 11"/>
          <p:cNvSpPr>
            <a:spLocks noChangeArrowheads="1"/>
          </p:cNvSpPr>
          <p:nvPr/>
        </p:nvSpPr>
        <p:spPr bwMode="auto">
          <a:xfrm>
            <a:off x="1243013" y="5318125"/>
            <a:ext cx="1219200" cy="342900"/>
          </a:xfrm>
          <a:prstGeom prst="roundRect">
            <a:avLst>
              <a:gd name="adj" fmla="val 16667"/>
            </a:avLst>
          </a:prstGeom>
          <a:noFill/>
          <a:ln w="28575" algn="ctr">
            <a:solidFill>
              <a:srgbClr val="FF0000"/>
            </a:solidFill>
            <a:round/>
            <a:headEnd/>
            <a:tailEnd/>
          </a:ln>
        </p:spPr>
        <p:txBody>
          <a:bodyPr wrap="none" anchor="ctr"/>
          <a:lstStyle/>
          <a:p>
            <a:pPr>
              <a:lnSpc>
                <a:spcPct val="90000"/>
              </a:lnSpc>
            </a:pPr>
            <a:endParaRPr lang="fr-FR"/>
          </a:p>
        </p:txBody>
      </p:sp>
      <p:sp>
        <p:nvSpPr>
          <p:cNvPr id="2059" name="AutoShape 12"/>
          <p:cNvSpPr>
            <a:spLocks noChangeArrowheads="1"/>
          </p:cNvSpPr>
          <p:nvPr/>
        </p:nvSpPr>
        <p:spPr bwMode="auto">
          <a:xfrm>
            <a:off x="1243013" y="4937125"/>
            <a:ext cx="1219200" cy="342900"/>
          </a:xfrm>
          <a:prstGeom prst="roundRect">
            <a:avLst>
              <a:gd name="adj" fmla="val 16667"/>
            </a:avLst>
          </a:prstGeom>
          <a:noFill/>
          <a:ln w="28575" algn="ctr">
            <a:solidFill>
              <a:srgbClr val="FF0000"/>
            </a:solidFill>
            <a:round/>
            <a:headEnd/>
            <a:tailEnd/>
          </a:ln>
        </p:spPr>
        <p:txBody>
          <a:bodyPr wrap="none" anchor="ctr"/>
          <a:lstStyle/>
          <a:p>
            <a:pPr>
              <a:lnSpc>
                <a:spcPct val="90000"/>
              </a:lnSpc>
            </a:pPr>
            <a:endParaRPr lang="fr-FR"/>
          </a:p>
        </p:txBody>
      </p:sp>
      <p:sp>
        <p:nvSpPr>
          <p:cNvPr id="2060" name="AutoShape 13"/>
          <p:cNvSpPr>
            <a:spLocks noChangeArrowheads="1"/>
          </p:cNvSpPr>
          <p:nvPr/>
        </p:nvSpPr>
        <p:spPr bwMode="auto">
          <a:xfrm>
            <a:off x="609600" y="4648200"/>
            <a:ext cx="687388" cy="306388"/>
          </a:xfrm>
          <a:prstGeom prst="flowChartAlternateProcess">
            <a:avLst/>
          </a:prstGeom>
          <a:solidFill>
            <a:schemeClr val="accent1"/>
          </a:solidFill>
          <a:ln w="9525">
            <a:solidFill>
              <a:schemeClr val="tx1"/>
            </a:solidFill>
            <a:miter lim="800000"/>
            <a:headEnd/>
            <a:tailEnd/>
          </a:ln>
        </p:spPr>
        <p:txBody>
          <a:bodyPr wrap="none" anchor="ctr"/>
          <a:lstStyle/>
          <a:p>
            <a:pPr algn="ctr" eaLnBrk="0" hangingPunct="0">
              <a:lnSpc>
                <a:spcPct val="90000"/>
              </a:lnSpc>
            </a:pPr>
            <a:r>
              <a:rPr lang="en-US" sz="1400">
                <a:solidFill>
                  <a:schemeClr val="bg1"/>
                </a:solidFill>
                <a:latin typeface="Verdana" pitchFamily="34" charset="0"/>
              </a:rPr>
              <a:t>0.5%</a:t>
            </a:r>
          </a:p>
        </p:txBody>
      </p:sp>
      <p:pic>
        <p:nvPicPr>
          <p:cNvPr id="2061" name="Picture 15"/>
          <p:cNvPicPr>
            <a:picLocks noChangeAspect="1" noChangeArrowheads="1"/>
          </p:cNvPicPr>
          <p:nvPr/>
        </p:nvPicPr>
        <p:blipFill>
          <a:blip r:embed="rId7"/>
          <a:srcRect/>
          <a:stretch>
            <a:fillRect/>
          </a:stretch>
        </p:blipFill>
        <p:spPr bwMode="auto">
          <a:xfrm>
            <a:off x="3581400" y="4724400"/>
            <a:ext cx="1676400" cy="1233488"/>
          </a:xfrm>
          <a:prstGeom prst="rect">
            <a:avLst/>
          </a:prstGeom>
          <a:noFill/>
          <a:ln w="28575" algn="ctr">
            <a:solidFill>
              <a:srgbClr val="003366"/>
            </a:solidFill>
            <a:miter lim="800000"/>
            <a:headEnd/>
            <a:tailEnd/>
          </a:ln>
        </p:spPr>
      </p:pic>
      <p:sp>
        <p:nvSpPr>
          <p:cNvPr id="1065" name="Rectangle 16"/>
          <p:cNvSpPr>
            <a:spLocks noChangeArrowheads="1"/>
          </p:cNvSpPr>
          <p:nvPr/>
        </p:nvSpPr>
        <p:spPr bwMode="auto">
          <a:xfrm>
            <a:off x="3883025" y="4191000"/>
            <a:ext cx="1074738" cy="304800"/>
          </a:xfrm>
          <a:prstGeom prst="rect">
            <a:avLst/>
          </a:prstGeom>
          <a:noFill/>
          <a:ln w="9525">
            <a:noFill/>
            <a:miter lim="800000"/>
            <a:headEnd/>
            <a:tailEnd/>
          </a:ln>
        </p:spPr>
        <p:txBody>
          <a:bodyPr/>
          <a:lstStyle/>
          <a:p>
            <a:pPr marL="533400" indent="-533400" eaLnBrk="0" hangingPunct="0">
              <a:lnSpc>
                <a:spcPct val="90000"/>
              </a:lnSpc>
              <a:spcBef>
                <a:spcPct val="45000"/>
              </a:spcBef>
              <a:buClr>
                <a:schemeClr val="tx2"/>
              </a:buClr>
              <a:buFont typeface="Wingdings" pitchFamily="2" charset="2"/>
              <a:buNone/>
              <a:defRPr/>
            </a:pPr>
            <a:r>
              <a:rPr lang="fr-FR" sz="1400" b="1" dirty="0">
                <a:solidFill>
                  <a:schemeClr val="tx1"/>
                </a:solidFill>
                <a:latin typeface="+mj-lt"/>
                <a:cs typeface="+mn-cs"/>
              </a:rPr>
              <a:t>Catégorie</a:t>
            </a:r>
            <a:endParaRPr lang="en-US" sz="1400" b="1" dirty="0">
              <a:solidFill>
                <a:schemeClr val="tx1"/>
              </a:solidFill>
              <a:latin typeface="+mj-lt"/>
              <a:cs typeface="+mn-cs"/>
            </a:endParaRPr>
          </a:p>
        </p:txBody>
      </p:sp>
      <p:sp>
        <p:nvSpPr>
          <p:cNvPr id="2063" name="AutoShape 17"/>
          <p:cNvSpPr>
            <a:spLocks noChangeArrowheads="1"/>
          </p:cNvSpPr>
          <p:nvPr/>
        </p:nvSpPr>
        <p:spPr bwMode="auto">
          <a:xfrm>
            <a:off x="4724400" y="4724400"/>
            <a:ext cx="533400" cy="914400"/>
          </a:xfrm>
          <a:prstGeom prst="roundRect">
            <a:avLst>
              <a:gd name="adj" fmla="val 16667"/>
            </a:avLst>
          </a:prstGeom>
          <a:noFill/>
          <a:ln w="28575" algn="ctr">
            <a:solidFill>
              <a:srgbClr val="FF0000"/>
            </a:solidFill>
            <a:round/>
            <a:headEnd/>
            <a:tailEnd/>
          </a:ln>
        </p:spPr>
        <p:txBody>
          <a:bodyPr wrap="none" anchor="ctr"/>
          <a:lstStyle/>
          <a:p>
            <a:pPr>
              <a:lnSpc>
                <a:spcPct val="90000"/>
              </a:lnSpc>
            </a:pPr>
            <a:endParaRPr lang="fr-FR"/>
          </a:p>
        </p:txBody>
      </p:sp>
      <p:sp>
        <p:nvSpPr>
          <p:cNvPr id="2064" name="AutoShape 18"/>
          <p:cNvSpPr>
            <a:spLocks noChangeArrowheads="1"/>
          </p:cNvSpPr>
          <p:nvPr/>
        </p:nvSpPr>
        <p:spPr bwMode="auto">
          <a:xfrm>
            <a:off x="3429000" y="4648200"/>
            <a:ext cx="687388" cy="304800"/>
          </a:xfrm>
          <a:prstGeom prst="flowChartAlternateProcess">
            <a:avLst/>
          </a:prstGeom>
          <a:solidFill>
            <a:schemeClr val="accent1"/>
          </a:solidFill>
          <a:ln w="9525">
            <a:solidFill>
              <a:schemeClr val="tx1"/>
            </a:solidFill>
            <a:miter lim="800000"/>
            <a:headEnd/>
            <a:tailEnd/>
          </a:ln>
        </p:spPr>
        <p:txBody>
          <a:bodyPr wrap="none" anchor="ctr"/>
          <a:lstStyle/>
          <a:p>
            <a:pPr algn="ctr" eaLnBrk="0" hangingPunct="0">
              <a:lnSpc>
                <a:spcPct val="90000"/>
              </a:lnSpc>
            </a:pPr>
            <a:r>
              <a:rPr lang="en-US" sz="1400">
                <a:solidFill>
                  <a:schemeClr val="bg1"/>
                </a:solidFill>
                <a:latin typeface="Verdana" pitchFamily="34" charset="0"/>
              </a:rPr>
              <a:t>1.7%</a:t>
            </a:r>
          </a:p>
        </p:txBody>
      </p:sp>
      <p:pic>
        <p:nvPicPr>
          <p:cNvPr id="2065" name="Picture 19" descr="Cart Page"/>
          <p:cNvPicPr>
            <a:picLocks noChangeAspect="1" noChangeArrowheads="1"/>
          </p:cNvPicPr>
          <p:nvPr/>
        </p:nvPicPr>
        <p:blipFill>
          <a:blip r:embed="rId8"/>
          <a:srcRect/>
          <a:stretch>
            <a:fillRect/>
          </a:stretch>
        </p:blipFill>
        <p:spPr bwMode="auto">
          <a:xfrm>
            <a:off x="2590800" y="2438400"/>
            <a:ext cx="1382713" cy="1150938"/>
          </a:xfrm>
          <a:prstGeom prst="rect">
            <a:avLst/>
          </a:prstGeom>
          <a:noFill/>
          <a:ln w="28575">
            <a:solidFill>
              <a:srgbClr val="003399"/>
            </a:solidFill>
            <a:miter lim="800000"/>
            <a:headEnd/>
            <a:tailEnd/>
          </a:ln>
        </p:spPr>
      </p:pic>
      <p:sp>
        <p:nvSpPr>
          <p:cNvPr id="2066" name="AutoShape 20"/>
          <p:cNvSpPr>
            <a:spLocks noChangeArrowheads="1"/>
          </p:cNvSpPr>
          <p:nvPr/>
        </p:nvSpPr>
        <p:spPr bwMode="auto">
          <a:xfrm>
            <a:off x="3644900" y="2743200"/>
            <a:ext cx="328613" cy="763588"/>
          </a:xfrm>
          <a:prstGeom prst="roundRect">
            <a:avLst>
              <a:gd name="adj" fmla="val 16667"/>
            </a:avLst>
          </a:prstGeom>
          <a:noFill/>
          <a:ln w="28575" algn="ctr">
            <a:solidFill>
              <a:srgbClr val="FF0000"/>
            </a:solidFill>
            <a:round/>
            <a:headEnd/>
            <a:tailEnd/>
          </a:ln>
        </p:spPr>
        <p:txBody>
          <a:bodyPr wrap="none" anchor="ctr"/>
          <a:lstStyle/>
          <a:p>
            <a:pPr>
              <a:lnSpc>
                <a:spcPct val="90000"/>
              </a:lnSpc>
            </a:pPr>
            <a:endParaRPr lang="fr-FR"/>
          </a:p>
        </p:txBody>
      </p:sp>
      <p:sp>
        <p:nvSpPr>
          <p:cNvPr id="1061" name="Rectangle 21"/>
          <p:cNvSpPr>
            <a:spLocks noChangeArrowheads="1"/>
          </p:cNvSpPr>
          <p:nvPr/>
        </p:nvSpPr>
        <p:spPr bwMode="auto">
          <a:xfrm>
            <a:off x="2667000" y="1905000"/>
            <a:ext cx="1524000" cy="457200"/>
          </a:xfrm>
          <a:prstGeom prst="rect">
            <a:avLst/>
          </a:prstGeom>
          <a:noFill/>
          <a:ln w="9525">
            <a:noFill/>
            <a:miter lim="800000"/>
            <a:headEnd/>
            <a:tailEnd/>
          </a:ln>
        </p:spPr>
        <p:txBody>
          <a:bodyPr/>
          <a:lstStyle/>
          <a:p>
            <a:pPr marL="533400" indent="-533400" eaLnBrk="0" hangingPunct="0">
              <a:lnSpc>
                <a:spcPct val="90000"/>
              </a:lnSpc>
              <a:spcBef>
                <a:spcPct val="45000"/>
              </a:spcBef>
              <a:buClr>
                <a:schemeClr val="tx2"/>
              </a:buClr>
              <a:defRPr/>
            </a:pPr>
            <a:r>
              <a:rPr lang="en-US" sz="1400" b="1" dirty="0">
                <a:solidFill>
                  <a:schemeClr val="tx1"/>
                </a:solidFill>
                <a:latin typeface="+mj-lt"/>
                <a:cs typeface="+mn-cs"/>
              </a:rPr>
              <a:t>Pre </a:t>
            </a:r>
            <a:r>
              <a:rPr lang="en-US" sz="1400" b="1">
                <a:solidFill>
                  <a:schemeClr val="tx1"/>
                </a:solidFill>
                <a:latin typeface="+mj-lt"/>
                <a:cs typeface="+mn-cs"/>
              </a:rPr>
              <a:t>Caddie &amp; Caddie</a:t>
            </a:r>
            <a:endParaRPr lang="en-US" sz="1400" b="1" dirty="0">
              <a:solidFill>
                <a:schemeClr val="tx1"/>
              </a:solidFill>
              <a:latin typeface="+mj-lt"/>
              <a:cs typeface="+mn-cs"/>
            </a:endParaRPr>
          </a:p>
        </p:txBody>
      </p:sp>
      <p:sp>
        <p:nvSpPr>
          <p:cNvPr id="2068" name="AutoShape 22"/>
          <p:cNvSpPr>
            <a:spLocks noChangeArrowheads="1"/>
          </p:cNvSpPr>
          <p:nvPr/>
        </p:nvSpPr>
        <p:spPr bwMode="auto">
          <a:xfrm>
            <a:off x="2590800" y="2940050"/>
            <a:ext cx="1054100" cy="366713"/>
          </a:xfrm>
          <a:prstGeom prst="roundRect">
            <a:avLst>
              <a:gd name="adj" fmla="val 16667"/>
            </a:avLst>
          </a:prstGeom>
          <a:noFill/>
          <a:ln w="28575" algn="ctr">
            <a:solidFill>
              <a:srgbClr val="FF0000"/>
            </a:solidFill>
            <a:round/>
            <a:headEnd/>
            <a:tailEnd/>
          </a:ln>
        </p:spPr>
        <p:txBody>
          <a:bodyPr wrap="none" anchor="ctr"/>
          <a:lstStyle/>
          <a:p>
            <a:pPr>
              <a:lnSpc>
                <a:spcPct val="90000"/>
              </a:lnSpc>
            </a:pPr>
            <a:endParaRPr lang="fr-FR"/>
          </a:p>
        </p:txBody>
      </p:sp>
      <p:sp>
        <p:nvSpPr>
          <p:cNvPr id="2069" name="AutoShape 23"/>
          <p:cNvSpPr>
            <a:spLocks noChangeArrowheads="1"/>
          </p:cNvSpPr>
          <p:nvPr/>
        </p:nvSpPr>
        <p:spPr bwMode="auto">
          <a:xfrm>
            <a:off x="2601913" y="2362200"/>
            <a:ext cx="687387" cy="306388"/>
          </a:xfrm>
          <a:prstGeom prst="flowChartAlternateProcess">
            <a:avLst/>
          </a:prstGeom>
          <a:solidFill>
            <a:schemeClr val="accent1"/>
          </a:solidFill>
          <a:ln w="9525">
            <a:solidFill>
              <a:schemeClr val="tx1"/>
            </a:solidFill>
            <a:miter lim="800000"/>
            <a:headEnd/>
            <a:tailEnd/>
          </a:ln>
        </p:spPr>
        <p:txBody>
          <a:bodyPr wrap="none" anchor="ctr"/>
          <a:lstStyle/>
          <a:p>
            <a:pPr algn="ctr" eaLnBrk="0" hangingPunct="0">
              <a:lnSpc>
                <a:spcPct val="90000"/>
              </a:lnSpc>
            </a:pPr>
            <a:r>
              <a:rPr lang="en-US" sz="1400">
                <a:solidFill>
                  <a:schemeClr val="bg1"/>
                </a:solidFill>
                <a:latin typeface="Verdana" pitchFamily="34" charset="0"/>
              </a:rPr>
              <a:t>1.6%</a:t>
            </a:r>
          </a:p>
        </p:txBody>
      </p:sp>
      <p:sp>
        <p:nvSpPr>
          <p:cNvPr id="2070" name="AutoShape 24"/>
          <p:cNvSpPr>
            <a:spLocks noChangeArrowheads="1"/>
          </p:cNvSpPr>
          <p:nvPr/>
        </p:nvSpPr>
        <p:spPr bwMode="auto">
          <a:xfrm>
            <a:off x="4267200" y="2362200"/>
            <a:ext cx="687388" cy="306388"/>
          </a:xfrm>
          <a:prstGeom prst="flowChartAlternateProcess">
            <a:avLst/>
          </a:prstGeom>
          <a:solidFill>
            <a:schemeClr val="accent1"/>
          </a:solidFill>
          <a:ln w="9525">
            <a:solidFill>
              <a:schemeClr val="tx1"/>
            </a:solidFill>
            <a:miter lim="800000"/>
            <a:headEnd/>
            <a:tailEnd/>
          </a:ln>
        </p:spPr>
        <p:txBody>
          <a:bodyPr wrap="none" anchor="ctr"/>
          <a:lstStyle/>
          <a:p>
            <a:pPr algn="ctr" eaLnBrk="0" hangingPunct="0">
              <a:lnSpc>
                <a:spcPct val="90000"/>
              </a:lnSpc>
            </a:pPr>
            <a:r>
              <a:rPr lang="en-US" sz="1400">
                <a:solidFill>
                  <a:schemeClr val="bg1"/>
                </a:solidFill>
                <a:latin typeface="Verdana" pitchFamily="34" charset="0"/>
              </a:rPr>
              <a:t>0.2%</a:t>
            </a:r>
          </a:p>
        </p:txBody>
      </p:sp>
      <p:sp>
        <p:nvSpPr>
          <p:cNvPr id="1054" name="Rectangle 26"/>
          <p:cNvSpPr>
            <a:spLocks noChangeArrowheads="1"/>
          </p:cNvSpPr>
          <p:nvPr/>
        </p:nvSpPr>
        <p:spPr bwMode="auto">
          <a:xfrm>
            <a:off x="609600" y="1828800"/>
            <a:ext cx="1693863" cy="488950"/>
          </a:xfrm>
          <a:prstGeom prst="rect">
            <a:avLst/>
          </a:prstGeom>
          <a:noFill/>
          <a:ln w="9525">
            <a:noFill/>
            <a:miter lim="800000"/>
            <a:headEnd/>
            <a:tailEnd/>
          </a:ln>
        </p:spPr>
        <p:txBody>
          <a:bodyPr/>
          <a:lstStyle/>
          <a:p>
            <a:pPr marL="533400" indent="-533400" eaLnBrk="0" hangingPunct="0">
              <a:lnSpc>
                <a:spcPct val="90000"/>
              </a:lnSpc>
              <a:spcBef>
                <a:spcPct val="45000"/>
              </a:spcBef>
              <a:buClr>
                <a:schemeClr val="tx2"/>
              </a:buClr>
              <a:buFont typeface="Wingdings" pitchFamily="2" charset="2"/>
              <a:buNone/>
              <a:defRPr/>
            </a:pPr>
            <a:r>
              <a:rPr lang="en-US" sz="1400" b="1" dirty="0">
                <a:solidFill>
                  <a:schemeClr val="tx1"/>
                </a:solidFill>
                <a:latin typeface="+mj-lt"/>
                <a:cs typeface="+mn-cs"/>
              </a:rPr>
              <a:t>Pages </a:t>
            </a:r>
            <a:r>
              <a:rPr lang="en-US" sz="1400" b="1" dirty="0" err="1">
                <a:solidFill>
                  <a:schemeClr val="tx1"/>
                </a:solidFill>
                <a:latin typeface="+mj-lt"/>
                <a:cs typeface="+mn-cs"/>
              </a:rPr>
              <a:t>produits</a:t>
            </a:r>
            <a:endParaRPr lang="en-US" sz="1400" b="1" dirty="0">
              <a:solidFill>
                <a:schemeClr val="tx1"/>
              </a:solidFill>
              <a:latin typeface="+mj-lt"/>
              <a:cs typeface="+mn-cs"/>
            </a:endParaRPr>
          </a:p>
        </p:txBody>
      </p:sp>
      <p:pic>
        <p:nvPicPr>
          <p:cNvPr id="2072" name="Picture 27" descr="Product Page3"/>
          <p:cNvPicPr>
            <a:picLocks noChangeAspect="1" noChangeArrowheads="1"/>
          </p:cNvPicPr>
          <p:nvPr/>
        </p:nvPicPr>
        <p:blipFill>
          <a:blip r:embed="rId9"/>
          <a:srcRect/>
          <a:stretch>
            <a:fillRect/>
          </a:stretch>
        </p:blipFill>
        <p:spPr bwMode="auto">
          <a:xfrm>
            <a:off x="328613" y="2438400"/>
            <a:ext cx="1993900" cy="1338263"/>
          </a:xfrm>
          <a:prstGeom prst="rect">
            <a:avLst/>
          </a:prstGeom>
          <a:noFill/>
          <a:ln w="28575">
            <a:solidFill>
              <a:srgbClr val="003366"/>
            </a:solidFill>
            <a:miter lim="800000"/>
            <a:headEnd/>
            <a:tailEnd/>
          </a:ln>
        </p:spPr>
      </p:pic>
      <p:sp>
        <p:nvSpPr>
          <p:cNvPr id="2073" name="AutoShape 28"/>
          <p:cNvSpPr>
            <a:spLocks noChangeArrowheads="1"/>
          </p:cNvSpPr>
          <p:nvPr/>
        </p:nvSpPr>
        <p:spPr bwMode="auto">
          <a:xfrm>
            <a:off x="1824038" y="2601913"/>
            <a:ext cx="398462" cy="1058862"/>
          </a:xfrm>
          <a:prstGeom prst="roundRect">
            <a:avLst>
              <a:gd name="adj" fmla="val 16667"/>
            </a:avLst>
          </a:prstGeom>
          <a:noFill/>
          <a:ln w="28575" algn="ctr">
            <a:solidFill>
              <a:srgbClr val="FF0000"/>
            </a:solidFill>
            <a:round/>
            <a:headEnd/>
            <a:tailEnd/>
          </a:ln>
        </p:spPr>
        <p:txBody>
          <a:bodyPr wrap="none" anchor="ctr"/>
          <a:lstStyle/>
          <a:p>
            <a:pPr>
              <a:lnSpc>
                <a:spcPct val="90000"/>
              </a:lnSpc>
            </a:pPr>
            <a:endParaRPr lang="fr-FR"/>
          </a:p>
        </p:txBody>
      </p:sp>
      <p:sp>
        <p:nvSpPr>
          <p:cNvPr id="2074" name="AutoShape 29"/>
          <p:cNvSpPr>
            <a:spLocks noChangeArrowheads="1"/>
          </p:cNvSpPr>
          <p:nvPr/>
        </p:nvSpPr>
        <p:spPr bwMode="auto">
          <a:xfrm>
            <a:off x="381000" y="2208213"/>
            <a:ext cx="687388" cy="306387"/>
          </a:xfrm>
          <a:prstGeom prst="flowChartAlternateProcess">
            <a:avLst/>
          </a:prstGeom>
          <a:solidFill>
            <a:schemeClr val="accent1"/>
          </a:solidFill>
          <a:ln w="9525">
            <a:solidFill>
              <a:schemeClr val="tx1"/>
            </a:solidFill>
            <a:miter lim="800000"/>
            <a:headEnd/>
            <a:tailEnd/>
          </a:ln>
        </p:spPr>
        <p:txBody>
          <a:bodyPr wrap="none" anchor="ctr"/>
          <a:lstStyle/>
          <a:p>
            <a:pPr algn="ctr" eaLnBrk="0" hangingPunct="0">
              <a:lnSpc>
                <a:spcPct val="90000"/>
              </a:lnSpc>
            </a:pPr>
            <a:r>
              <a:rPr lang="en-US" sz="1400">
                <a:solidFill>
                  <a:schemeClr val="bg1"/>
                </a:solidFill>
                <a:latin typeface="Verdana" pitchFamily="34" charset="0"/>
              </a:rPr>
              <a:t> 9.1%</a:t>
            </a:r>
          </a:p>
        </p:txBody>
      </p:sp>
      <p:sp>
        <p:nvSpPr>
          <p:cNvPr id="2075" name="AutoShape 30"/>
          <p:cNvSpPr>
            <a:spLocks noChangeArrowheads="1"/>
          </p:cNvSpPr>
          <p:nvPr/>
        </p:nvSpPr>
        <p:spPr bwMode="auto">
          <a:xfrm>
            <a:off x="328613" y="3305175"/>
            <a:ext cx="1096962" cy="417513"/>
          </a:xfrm>
          <a:prstGeom prst="roundRect">
            <a:avLst>
              <a:gd name="adj" fmla="val 16667"/>
            </a:avLst>
          </a:prstGeom>
          <a:noFill/>
          <a:ln w="28575" algn="ctr">
            <a:solidFill>
              <a:srgbClr val="FF0000"/>
            </a:solidFill>
            <a:round/>
            <a:headEnd/>
            <a:tailEnd/>
          </a:ln>
        </p:spPr>
        <p:txBody>
          <a:bodyPr wrap="none" anchor="ctr"/>
          <a:lstStyle/>
          <a:p>
            <a:pPr>
              <a:lnSpc>
                <a:spcPct val="90000"/>
              </a:lnSpc>
            </a:pPr>
            <a:endParaRPr lang="fr-FR"/>
          </a:p>
        </p:txBody>
      </p:sp>
      <p:sp>
        <p:nvSpPr>
          <p:cNvPr id="2" name="Rectangle 39"/>
          <p:cNvSpPr>
            <a:spLocks noChangeArrowheads="1"/>
          </p:cNvSpPr>
          <p:nvPr/>
        </p:nvSpPr>
        <p:spPr bwMode="auto">
          <a:xfrm>
            <a:off x="5834063" y="4191000"/>
            <a:ext cx="2214562" cy="228600"/>
          </a:xfrm>
          <a:prstGeom prst="rect">
            <a:avLst/>
          </a:prstGeom>
          <a:noFill/>
          <a:ln w="38100">
            <a:noFill/>
            <a:miter lim="800000"/>
            <a:headEnd/>
            <a:tailEnd/>
          </a:ln>
        </p:spPr>
        <p:txBody>
          <a:bodyPr/>
          <a:lstStyle/>
          <a:p>
            <a:pPr eaLnBrk="0" hangingPunct="0">
              <a:lnSpc>
                <a:spcPct val="90000"/>
              </a:lnSpc>
              <a:spcBef>
                <a:spcPct val="45000"/>
              </a:spcBef>
              <a:buClr>
                <a:schemeClr val="tx2"/>
              </a:buClr>
              <a:buFont typeface="Wingdings" pitchFamily="2" charset="2"/>
              <a:buNone/>
              <a:defRPr/>
            </a:pPr>
            <a:r>
              <a:rPr lang="en-US" sz="1400" b="1" dirty="0" err="1">
                <a:solidFill>
                  <a:schemeClr val="tx1"/>
                </a:solidFill>
                <a:latin typeface="+mj-lt"/>
                <a:cs typeface="+mn-cs"/>
              </a:rPr>
              <a:t>Résultats</a:t>
            </a:r>
            <a:r>
              <a:rPr lang="en-US" sz="1400" b="1" dirty="0">
                <a:solidFill>
                  <a:schemeClr val="tx1"/>
                </a:solidFill>
                <a:latin typeface="+mj-lt"/>
                <a:cs typeface="+mn-cs"/>
              </a:rPr>
              <a:t> de </a:t>
            </a:r>
            <a:r>
              <a:rPr lang="en-US" sz="1400" b="1" dirty="0" err="1">
                <a:solidFill>
                  <a:schemeClr val="tx1"/>
                </a:solidFill>
                <a:latin typeface="+mj-lt"/>
                <a:cs typeface="+mn-cs"/>
              </a:rPr>
              <a:t>recherche</a:t>
            </a:r>
            <a:endParaRPr lang="en-US" sz="1400" b="1" dirty="0">
              <a:solidFill>
                <a:schemeClr val="tx1"/>
              </a:solidFill>
              <a:latin typeface="+mj-lt"/>
              <a:cs typeface="+mn-cs"/>
            </a:endParaRPr>
          </a:p>
        </p:txBody>
      </p:sp>
      <p:pic>
        <p:nvPicPr>
          <p:cNvPr id="2077" name="Picture 40"/>
          <p:cNvPicPr preferRelativeResize="0">
            <a:picLocks noChangeAspect="1" noChangeArrowheads="1"/>
          </p:cNvPicPr>
          <p:nvPr/>
        </p:nvPicPr>
        <p:blipFill>
          <a:blip r:embed="rId10"/>
          <a:srcRect/>
          <a:stretch>
            <a:fillRect/>
          </a:stretch>
        </p:blipFill>
        <p:spPr bwMode="auto">
          <a:xfrm>
            <a:off x="6181725" y="4724400"/>
            <a:ext cx="1519238" cy="1371600"/>
          </a:xfrm>
          <a:prstGeom prst="rect">
            <a:avLst/>
          </a:prstGeom>
          <a:noFill/>
          <a:ln w="25400" algn="ctr">
            <a:solidFill>
              <a:srgbClr val="003366"/>
            </a:solidFill>
            <a:miter lim="800000"/>
            <a:headEnd/>
            <a:tailEnd/>
          </a:ln>
        </p:spPr>
      </p:pic>
      <p:sp>
        <p:nvSpPr>
          <p:cNvPr id="2078" name="AutoShape 41"/>
          <p:cNvSpPr>
            <a:spLocks noChangeArrowheads="1"/>
          </p:cNvSpPr>
          <p:nvPr/>
        </p:nvSpPr>
        <p:spPr bwMode="auto">
          <a:xfrm>
            <a:off x="6472238" y="4791075"/>
            <a:ext cx="1219200" cy="990600"/>
          </a:xfrm>
          <a:prstGeom prst="roundRect">
            <a:avLst>
              <a:gd name="adj" fmla="val 16667"/>
            </a:avLst>
          </a:prstGeom>
          <a:noFill/>
          <a:ln w="38100" algn="ctr">
            <a:noFill/>
            <a:round/>
            <a:headEnd/>
            <a:tailEnd/>
          </a:ln>
        </p:spPr>
        <p:txBody>
          <a:bodyPr wrap="none" anchor="ctr"/>
          <a:lstStyle/>
          <a:p>
            <a:pPr>
              <a:lnSpc>
                <a:spcPct val="90000"/>
              </a:lnSpc>
            </a:pPr>
            <a:endParaRPr lang="fr-FR"/>
          </a:p>
        </p:txBody>
      </p:sp>
      <p:sp>
        <p:nvSpPr>
          <p:cNvPr id="2079" name="AutoShape 42"/>
          <p:cNvSpPr>
            <a:spLocks noChangeArrowheads="1"/>
          </p:cNvSpPr>
          <p:nvPr/>
        </p:nvSpPr>
        <p:spPr bwMode="auto">
          <a:xfrm>
            <a:off x="7391400" y="4648200"/>
            <a:ext cx="687388" cy="304800"/>
          </a:xfrm>
          <a:prstGeom prst="flowChartAlternateProcess">
            <a:avLst/>
          </a:prstGeom>
          <a:solidFill>
            <a:schemeClr val="accent1"/>
          </a:solidFill>
          <a:ln w="25400">
            <a:solidFill>
              <a:srgbClr val="003366"/>
            </a:solidFill>
            <a:miter lim="800000"/>
            <a:headEnd/>
            <a:tailEnd/>
          </a:ln>
        </p:spPr>
        <p:txBody>
          <a:bodyPr wrap="none" anchor="ctr"/>
          <a:lstStyle/>
          <a:p>
            <a:pPr algn="ctr" eaLnBrk="0" hangingPunct="0">
              <a:lnSpc>
                <a:spcPct val="90000"/>
              </a:lnSpc>
            </a:pPr>
            <a:r>
              <a:rPr lang="en-US" sz="1400">
                <a:solidFill>
                  <a:schemeClr val="bg1"/>
                </a:solidFill>
                <a:latin typeface="Verdana" pitchFamily="34" charset="0"/>
              </a:rPr>
              <a:t>1.3%</a:t>
            </a:r>
          </a:p>
        </p:txBody>
      </p:sp>
      <p:sp>
        <p:nvSpPr>
          <p:cNvPr id="4" name="Rectangle 12"/>
          <p:cNvSpPr>
            <a:spLocks noChangeArrowheads="1"/>
          </p:cNvSpPr>
          <p:nvPr/>
        </p:nvSpPr>
        <p:spPr bwMode="auto">
          <a:xfrm>
            <a:off x="7467600" y="1828800"/>
            <a:ext cx="1295400" cy="377825"/>
          </a:xfrm>
          <a:prstGeom prst="rect">
            <a:avLst/>
          </a:prstGeom>
          <a:noFill/>
          <a:ln w="9525">
            <a:noFill/>
            <a:miter lim="800000"/>
            <a:headEnd/>
            <a:tailEnd/>
          </a:ln>
        </p:spPr>
        <p:txBody>
          <a:bodyPr/>
          <a:lstStyle/>
          <a:p>
            <a:pPr marL="533400" indent="-533400" eaLnBrk="0" hangingPunct="0">
              <a:lnSpc>
                <a:spcPct val="90000"/>
              </a:lnSpc>
              <a:spcBef>
                <a:spcPct val="45000"/>
              </a:spcBef>
              <a:buClr>
                <a:schemeClr val="tx2"/>
              </a:buClr>
              <a:buFont typeface="Wingdings" pitchFamily="2" charset="2"/>
              <a:buNone/>
              <a:defRPr/>
            </a:pPr>
            <a:r>
              <a:rPr lang="en-US" sz="1400" b="1">
                <a:solidFill>
                  <a:schemeClr val="tx1"/>
                </a:solidFill>
                <a:latin typeface="+mj-lt"/>
                <a:cs typeface="+mn-cs"/>
              </a:rPr>
              <a:t>Call Center </a:t>
            </a:r>
          </a:p>
          <a:p>
            <a:pPr marL="533400" indent="-533400" eaLnBrk="0" hangingPunct="0">
              <a:lnSpc>
                <a:spcPct val="90000"/>
              </a:lnSpc>
              <a:spcBef>
                <a:spcPct val="45000"/>
              </a:spcBef>
              <a:buClr>
                <a:schemeClr val="tx2"/>
              </a:buClr>
              <a:buFont typeface="Wingdings" pitchFamily="2" charset="2"/>
              <a:buNone/>
              <a:defRPr/>
            </a:pPr>
            <a:endParaRPr lang="en-US" sz="1400" b="1">
              <a:solidFill>
                <a:schemeClr val="tx1"/>
              </a:solidFill>
              <a:latin typeface="+mj-lt"/>
              <a:cs typeface="+mn-cs"/>
            </a:endParaRPr>
          </a:p>
        </p:txBody>
      </p:sp>
      <p:graphicFrame>
        <p:nvGraphicFramePr>
          <p:cNvPr id="2050" name="Object 13"/>
          <p:cNvGraphicFramePr>
            <a:graphicFrameLocks noChangeAspect="1"/>
          </p:cNvGraphicFramePr>
          <p:nvPr/>
        </p:nvGraphicFramePr>
        <p:xfrm>
          <a:off x="7483475" y="2438400"/>
          <a:ext cx="601663" cy="757238"/>
        </p:xfrm>
        <a:graphic>
          <a:graphicData uri="http://schemas.openxmlformats.org/presentationml/2006/ole">
            <p:oleObj spid="_x0000_s2050" name="CorelPhotoPaint.Image.7" r:id="rId11" imgW="2828880" imgH="1895400" progId="">
              <p:embed/>
            </p:oleObj>
          </a:graphicData>
        </a:graphic>
      </p:graphicFrame>
      <p:pic>
        <p:nvPicPr>
          <p:cNvPr id="2081" name="Picture 14"/>
          <p:cNvPicPr>
            <a:picLocks noChangeAspect="1" noChangeArrowheads="1"/>
          </p:cNvPicPr>
          <p:nvPr/>
        </p:nvPicPr>
        <p:blipFill>
          <a:blip r:embed="rId12"/>
          <a:srcRect/>
          <a:stretch>
            <a:fillRect/>
          </a:stretch>
        </p:blipFill>
        <p:spPr bwMode="auto">
          <a:xfrm>
            <a:off x="7467600" y="2830513"/>
            <a:ext cx="1233488" cy="750887"/>
          </a:xfrm>
          <a:prstGeom prst="rect">
            <a:avLst/>
          </a:prstGeom>
          <a:noFill/>
          <a:ln w="12700" algn="ctr">
            <a:noFill/>
            <a:miter lim="800000"/>
            <a:headEnd/>
            <a:tailEnd/>
          </a:ln>
        </p:spPr>
      </p:pic>
      <p:sp>
        <p:nvSpPr>
          <p:cNvPr id="2082" name="Rectangle 15"/>
          <p:cNvSpPr>
            <a:spLocks noChangeArrowheads="1"/>
          </p:cNvSpPr>
          <p:nvPr/>
        </p:nvSpPr>
        <p:spPr bwMode="auto">
          <a:xfrm>
            <a:off x="7467600" y="2438400"/>
            <a:ext cx="1233488" cy="1284288"/>
          </a:xfrm>
          <a:prstGeom prst="rect">
            <a:avLst/>
          </a:prstGeom>
          <a:noFill/>
          <a:ln w="38100">
            <a:solidFill>
              <a:srgbClr val="003366"/>
            </a:solidFill>
            <a:miter lim="800000"/>
            <a:headEnd/>
            <a:tailEnd/>
          </a:ln>
        </p:spPr>
        <p:txBody>
          <a:bodyPr wrap="none" anchor="ctr"/>
          <a:lstStyle/>
          <a:p>
            <a:pPr>
              <a:lnSpc>
                <a:spcPct val="90000"/>
              </a:lnSpc>
            </a:pPr>
            <a:endParaRPr lang="fr-FR"/>
          </a:p>
        </p:txBody>
      </p:sp>
      <p:sp>
        <p:nvSpPr>
          <p:cNvPr id="2083" name="AutoShape 16"/>
          <p:cNvSpPr>
            <a:spLocks noChangeArrowheads="1"/>
          </p:cNvSpPr>
          <p:nvPr/>
        </p:nvSpPr>
        <p:spPr bwMode="auto">
          <a:xfrm>
            <a:off x="7467600" y="3265488"/>
            <a:ext cx="369888" cy="315912"/>
          </a:xfrm>
          <a:prstGeom prst="roundRect">
            <a:avLst>
              <a:gd name="adj" fmla="val 16667"/>
            </a:avLst>
          </a:prstGeom>
          <a:noFill/>
          <a:ln w="38100" algn="ctr">
            <a:solidFill>
              <a:srgbClr val="FF0000"/>
            </a:solidFill>
            <a:round/>
            <a:headEnd/>
            <a:tailEnd/>
          </a:ln>
        </p:spPr>
        <p:txBody>
          <a:bodyPr wrap="none" anchor="ctr"/>
          <a:lstStyle/>
          <a:p>
            <a:pPr>
              <a:lnSpc>
                <a:spcPct val="90000"/>
              </a:lnSpc>
            </a:pPr>
            <a:endParaRPr lang="fr-FR"/>
          </a:p>
        </p:txBody>
      </p:sp>
      <p:sp>
        <p:nvSpPr>
          <p:cNvPr id="5" name="Rectangle 13"/>
          <p:cNvSpPr>
            <a:spLocks noChangeArrowheads="1"/>
          </p:cNvSpPr>
          <p:nvPr/>
        </p:nvSpPr>
        <p:spPr bwMode="auto">
          <a:xfrm>
            <a:off x="6324600" y="1828800"/>
            <a:ext cx="914400" cy="457200"/>
          </a:xfrm>
          <a:prstGeom prst="rect">
            <a:avLst/>
          </a:prstGeom>
          <a:noFill/>
          <a:ln w="9525">
            <a:noFill/>
            <a:miter lim="800000"/>
            <a:headEnd/>
            <a:tailEnd/>
          </a:ln>
        </p:spPr>
        <p:txBody>
          <a:bodyPr/>
          <a:lstStyle/>
          <a:p>
            <a:pPr marL="533400" indent="-533400">
              <a:lnSpc>
                <a:spcPct val="90000"/>
              </a:lnSpc>
              <a:spcBef>
                <a:spcPct val="20000"/>
              </a:spcBef>
              <a:buFont typeface="Wingdings" pitchFamily="2" charset="2"/>
              <a:buNone/>
              <a:defRPr/>
            </a:pPr>
            <a:r>
              <a:rPr lang="en-US" sz="1400" b="1">
                <a:solidFill>
                  <a:schemeClr val="tx1"/>
                </a:solidFill>
                <a:latin typeface="+mj-lt"/>
                <a:cs typeface="+mn-cs"/>
              </a:rPr>
              <a:t>Email</a:t>
            </a:r>
          </a:p>
          <a:p>
            <a:pPr marL="533400" indent="-533400">
              <a:lnSpc>
                <a:spcPct val="90000"/>
              </a:lnSpc>
              <a:spcBef>
                <a:spcPct val="20000"/>
              </a:spcBef>
              <a:buFont typeface="Wingdings" pitchFamily="2" charset="2"/>
              <a:buNone/>
              <a:defRPr/>
            </a:pPr>
            <a:endParaRPr lang="en-US" sz="1400" b="1">
              <a:solidFill>
                <a:schemeClr val="tx1"/>
              </a:solidFill>
              <a:latin typeface="+mj-lt"/>
              <a:cs typeface="+mn-cs"/>
            </a:endParaRPr>
          </a:p>
        </p:txBody>
      </p:sp>
      <p:pic>
        <p:nvPicPr>
          <p:cNvPr id="2085" name="Picture 39"/>
          <p:cNvPicPr>
            <a:picLocks noChangeAspect="1" noChangeArrowheads="1"/>
          </p:cNvPicPr>
          <p:nvPr/>
        </p:nvPicPr>
        <p:blipFill>
          <a:blip r:embed="rId13"/>
          <a:srcRect/>
          <a:stretch>
            <a:fillRect/>
          </a:stretch>
        </p:blipFill>
        <p:spPr bwMode="auto">
          <a:xfrm>
            <a:off x="5638800" y="2438400"/>
            <a:ext cx="1695450" cy="1219200"/>
          </a:xfrm>
          <a:prstGeom prst="rect">
            <a:avLst/>
          </a:prstGeom>
          <a:noFill/>
          <a:ln w="38100">
            <a:solidFill>
              <a:schemeClr val="tx1"/>
            </a:solidFill>
            <a:miter lim="800000"/>
            <a:headEnd/>
            <a:tailEnd/>
          </a:ln>
        </p:spPr>
      </p:pic>
      <p:sp>
        <p:nvSpPr>
          <p:cNvPr id="2086" name="AutoShape 26"/>
          <p:cNvSpPr>
            <a:spLocks noChangeArrowheads="1"/>
          </p:cNvSpPr>
          <p:nvPr/>
        </p:nvSpPr>
        <p:spPr bwMode="auto">
          <a:xfrm>
            <a:off x="5715000" y="2590800"/>
            <a:ext cx="1590675" cy="852488"/>
          </a:xfrm>
          <a:prstGeom prst="roundRect">
            <a:avLst>
              <a:gd name="adj" fmla="val 16667"/>
            </a:avLst>
          </a:prstGeom>
          <a:noFill/>
          <a:ln w="38100" algn="ctr">
            <a:solidFill>
              <a:srgbClr val="FF0000"/>
            </a:solidFill>
            <a:round/>
            <a:headEnd/>
            <a:tailEnd/>
          </a:ln>
        </p:spPr>
        <p:txBody>
          <a:bodyPr wrap="none" anchor="ctr"/>
          <a:lstStyle/>
          <a:p>
            <a:pPr>
              <a:lnSpc>
                <a:spcPct val="90000"/>
              </a:lnSpc>
            </a:pPr>
            <a:endParaRPr lang="fr-FR"/>
          </a:p>
        </p:txBody>
      </p:sp>
      <p:sp>
        <p:nvSpPr>
          <p:cNvPr id="2087" name="Rectangle 63"/>
          <p:cNvSpPr>
            <a:spLocks noChangeArrowheads="1"/>
          </p:cNvSpPr>
          <p:nvPr/>
        </p:nvSpPr>
        <p:spPr bwMode="auto">
          <a:xfrm>
            <a:off x="1905000" y="6324600"/>
            <a:ext cx="5486400" cy="461963"/>
          </a:xfrm>
          <a:prstGeom prst="rect">
            <a:avLst/>
          </a:prstGeom>
          <a:noFill/>
          <a:ln w="9525">
            <a:noFill/>
            <a:miter lim="800000"/>
            <a:headEnd/>
            <a:tailEnd/>
          </a:ln>
        </p:spPr>
        <p:txBody>
          <a:bodyPr>
            <a:spAutoFit/>
          </a:bodyPr>
          <a:lstStyle/>
          <a:p>
            <a:pPr>
              <a:lnSpc>
                <a:spcPct val="90000"/>
              </a:lnSpc>
            </a:pPr>
            <a:r>
              <a:rPr lang="en-US" sz="800" i="1"/>
              <a:t>Data presented is average performance as observed across  23 Coremetrics clients selected across a range of revenues and industry verticals over the 9 months prior to April of 2011.</a:t>
            </a:r>
          </a:p>
          <a:p>
            <a:pPr>
              <a:lnSpc>
                <a:spcPct val="90000"/>
              </a:lnSpc>
            </a:pPr>
            <a:r>
              <a:rPr lang="en-US" sz="800" i="1"/>
              <a:t>* Call center performance provided by IBM</a:t>
            </a:r>
          </a:p>
        </p:txBody>
      </p:sp>
      <p:sp>
        <p:nvSpPr>
          <p:cNvPr id="2088" name="AutoShape 24"/>
          <p:cNvSpPr>
            <a:spLocks noChangeArrowheads="1"/>
          </p:cNvSpPr>
          <p:nvPr/>
        </p:nvSpPr>
        <p:spPr bwMode="auto">
          <a:xfrm>
            <a:off x="8153400" y="2362200"/>
            <a:ext cx="533400" cy="457200"/>
          </a:xfrm>
          <a:prstGeom prst="flowChartAlternateProcess">
            <a:avLst/>
          </a:prstGeom>
          <a:solidFill>
            <a:schemeClr val="accent1"/>
          </a:solidFill>
          <a:ln w="9525">
            <a:solidFill>
              <a:schemeClr val="tx1"/>
            </a:solidFill>
            <a:miter lim="800000"/>
            <a:headEnd/>
            <a:tailEnd/>
          </a:ln>
        </p:spPr>
        <p:txBody>
          <a:bodyPr wrap="none" anchor="ctr"/>
          <a:lstStyle/>
          <a:p>
            <a:pPr eaLnBrk="0" hangingPunct="0">
              <a:lnSpc>
                <a:spcPct val="90000"/>
              </a:lnSpc>
            </a:pPr>
            <a:r>
              <a:rPr lang="en-US" sz="1400">
                <a:solidFill>
                  <a:schemeClr val="bg1"/>
                </a:solidFill>
                <a:latin typeface="Verdana" pitchFamily="34" charset="0"/>
              </a:rPr>
              <a:t>15%</a:t>
            </a:r>
          </a:p>
        </p:txBody>
      </p:sp>
      <p:sp>
        <p:nvSpPr>
          <p:cNvPr id="2089" name="AutoShape 24"/>
          <p:cNvSpPr>
            <a:spLocks noChangeArrowheads="1"/>
          </p:cNvSpPr>
          <p:nvPr/>
        </p:nvSpPr>
        <p:spPr bwMode="auto">
          <a:xfrm>
            <a:off x="5638800" y="2362200"/>
            <a:ext cx="457200" cy="381000"/>
          </a:xfrm>
          <a:prstGeom prst="flowChartAlternateProcess">
            <a:avLst/>
          </a:prstGeom>
          <a:solidFill>
            <a:schemeClr val="accent1"/>
          </a:solidFill>
          <a:ln w="9525">
            <a:solidFill>
              <a:schemeClr val="tx1"/>
            </a:solidFill>
            <a:miter lim="800000"/>
            <a:headEnd/>
            <a:tailEnd/>
          </a:ln>
        </p:spPr>
        <p:txBody>
          <a:bodyPr wrap="none" lIns="36000" rIns="36000" anchor="ctr"/>
          <a:lstStyle/>
          <a:p>
            <a:pPr marL="342900" indent="-342900">
              <a:lnSpc>
                <a:spcPct val="90000"/>
              </a:lnSpc>
            </a:pPr>
            <a:r>
              <a:rPr lang="en-US" sz="1400">
                <a:solidFill>
                  <a:schemeClr val="bg1"/>
                </a:solidFill>
                <a:latin typeface="Verdana" pitchFamily="34" charset="0"/>
              </a:rPr>
              <a:t>5%</a:t>
            </a:r>
            <a:endParaRPr lang="en-US" sz="1400" i="1">
              <a:solidFill>
                <a:schemeClr val="bg1"/>
              </a:solidFill>
              <a:latin typeface="Verdana" pitchFamily="34" charset="0"/>
            </a:endParaRPr>
          </a:p>
        </p:txBody>
      </p:sp>
      <p:sp>
        <p:nvSpPr>
          <p:cNvPr id="2090" name="Text Box 3"/>
          <p:cNvSpPr txBox="1">
            <a:spLocks noChangeArrowheads="1"/>
          </p:cNvSpPr>
          <p:nvPr/>
        </p:nvSpPr>
        <p:spPr bwMode="auto">
          <a:xfrm>
            <a:off x="212725" y="1066800"/>
            <a:ext cx="8931275" cy="646113"/>
          </a:xfrm>
          <a:prstGeom prst="rect">
            <a:avLst/>
          </a:prstGeom>
          <a:noFill/>
          <a:ln w="9525">
            <a:noFill/>
            <a:miter lim="800000"/>
            <a:headEnd/>
            <a:tailEnd/>
          </a:ln>
        </p:spPr>
        <p:txBody>
          <a:bodyPr>
            <a:spAutoFit/>
          </a:bodyPr>
          <a:lstStyle/>
          <a:p>
            <a:pPr eaLnBrk="0" hangingPunct="0">
              <a:lnSpc>
                <a:spcPct val="90000"/>
              </a:lnSpc>
            </a:pPr>
            <a:r>
              <a:rPr lang="fr-FR" sz="1800" i="1">
                <a:solidFill>
                  <a:srgbClr val="000000"/>
                </a:solidFill>
                <a:latin typeface="Verdana" pitchFamily="34" charset="0"/>
              </a:rPr>
              <a:t>Mesuré par les visiteurs qui « cliquent sur » et « achètent » le produit recommandé à partir de chaque zone de recommandation</a:t>
            </a:r>
            <a:endParaRPr lang="en-US" sz="1800" i="1">
              <a:solidFill>
                <a:srgbClr val="000000"/>
              </a:solidFill>
              <a:latin typeface="Verdana" pitchFamily="34" charset="0"/>
            </a:endParaRPr>
          </a:p>
        </p:txBody>
      </p:sp>
      <p:sp>
        <p:nvSpPr>
          <p:cNvPr id="2091" name="AutoShape 17"/>
          <p:cNvSpPr>
            <a:spLocks noChangeArrowheads="1"/>
          </p:cNvSpPr>
          <p:nvPr/>
        </p:nvSpPr>
        <p:spPr bwMode="auto">
          <a:xfrm>
            <a:off x="6553200" y="5105400"/>
            <a:ext cx="1066800" cy="533400"/>
          </a:xfrm>
          <a:prstGeom prst="roundRect">
            <a:avLst>
              <a:gd name="adj" fmla="val 16667"/>
            </a:avLst>
          </a:prstGeom>
          <a:noFill/>
          <a:ln w="28575" algn="ctr">
            <a:solidFill>
              <a:srgbClr val="FF0000"/>
            </a:solidFill>
            <a:round/>
            <a:headEnd/>
            <a:tailEnd/>
          </a:ln>
        </p:spPr>
        <p:txBody>
          <a:bodyPr wrap="none" anchor="ctr"/>
          <a:lstStyle/>
          <a:p>
            <a:pPr>
              <a:lnSpc>
                <a:spcPct val="90000"/>
              </a:lnSpc>
            </a:pPr>
            <a:endParaRPr lang="fr-F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Diagonal Corner Rectangle 15"/>
          <p:cNvSpPr>
            <a:spLocks/>
          </p:cNvSpPr>
          <p:nvPr/>
        </p:nvSpPr>
        <p:spPr bwMode="auto">
          <a:xfrm>
            <a:off x="914400" y="1484313"/>
            <a:ext cx="7216775" cy="4540250"/>
          </a:xfrm>
          <a:custGeom>
            <a:avLst/>
            <a:gdLst>
              <a:gd name="T0" fmla="*/ 34754034 w 6248400"/>
              <a:gd name="T1" fmla="*/ 475576610 h 2197100"/>
              <a:gd name="T2" fmla="*/ 17377050 w 6248400"/>
              <a:gd name="T3" fmla="*/ 951152379 h 2197100"/>
              <a:gd name="T4" fmla="*/ 0 w 6248400"/>
              <a:gd name="T5" fmla="*/ 475576610 h 2197100"/>
              <a:gd name="T6" fmla="*/ 17377050 w 6248400"/>
              <a:gd name="T7" fmla="*/ 0 h 2197100"/>
              <a:gd name="T8" fmla="*/ 0 60000 65536"/>
              <a:gd name="T9" fmla="*/ 5898240 60000 65536"/>
              <a:gd name="T10" fmla="*/ 11796480 60000 65536"/>
              <a:gd name="T11" fmla="*/ 17694720 60000 65536"/>
              <a:gd name="T12" fmla="*/ 75020 w 6248400"/>
              <a:gd name="T13" fmla="*/ 75020 h 2197100"/>
              <a:gd name="T14" fmla="*/ 6173380 w 6248400"/>
              <a:gd name="T15" fmla="*/ 2122080 h 2197100"/>
            </a:gdLst>
            <a:ahLst/>
            <a:cxnLst>
              <a:cxn ang="T8">
                <a:pos x="T0" y="T1"/>
              </a:cxn>
              <a:cxn ang="T9">
                <a:pos x="T2" y="T3"/>
              </a:cxn>
              <a:cxn ang="T10">
                <a:pos x="T4" y="T5"/>
              </a:cxn>
              <a:cxn ang="T11">
                <a:pos x="T6" y="T7"/>
              </a:cxn>
            </a:cxnLst>
            <a:rect l="T12" t="T13" r="T14" b="T15"/>
            <a:pathLst>
              <a:path w="6248400" h="2197100">
                <a:moveTo>
                  <a:pt x="256138" y="0"/>
                </a:moveTo>
                <a:lnTo>
                  <a:pt x="6248400" y="0"/>
                </a:lnTo>
                <a:lnTo>
                  <a:pt x="6248400" y="1940962"/>
                </a:lnTo>
                <a:cubicBezTo>
                  <a:pt x="6248400" y="2082423"/>
                  <a:pt x="6133723" y="2197099"/>
                  <a:pt x="5992262" y="2197100"/>
                </a:cubicBezTo>
                <a:lnTo>
                  <a:pt x="0" y="2197100"/>
                </a:lnTo>
                <a:lnTo>
                  <a:pt x="0" y="256138"/>
                </a:lnTo>
                <a:cubicBezTo>
                  <a:pt x="0" y="114676"/>
                  <a:pt x="114676" y="0"/>
                  <a:pt x="256137" y="0"/>
                </a:cubicBezTo>
                <a:close/>
              </a:path>
            </a:pathLst>
          </a:custGeom>
          <a:solidFill>
            <a:schemeClr val="bg1"/>
          </a:solidFill>
          <a:ln w="28575">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36" tIns="45718" rIns="91436" bIns="45718"/>
          <a:lstStyle/>
          <a:p>
            <a:pPr>
              <a:lnSpc>
                <a:spcPct val="90000"/>
              </a:lnSpc>
              <a:defRPr/>
            </a:pPr>
            <a:endParaRPr lang="fr-FR" dirty="0"/>
          </a:p>
        </p:txBody>
      </p:sp>
      <p:grpSp>
        <p:nvGrpSpPr>
          <p:cNvPr id="3" name="Groupe 9"/>
          <p:cNvGrpSpPr>
            <a:grpSpLocks/>
          </p:cNvGrpSpPr>
          <p:nvPr/>
        </p:nvGrpSpPr>
        <p:grpSpPr bwMode="auto">
          <a:xfrm>
            <a:off x="323529" y="3443984"/>
            <a:ext cx="610480" cy="529957"/>
            <a:chOff x="1006475" y="1558925"/>
            <a:chExt cx="482600" cy="484188"/>
          </a:xfrm>
          <a:solidFill>
            <a:schemeClr val="accent1">
              <a:lumMod val="20000"/>
              <a:lumOff val="80000"/>
            </a:schemeClr>
          </a:solidFill>
        </p:grpSpPr>
        <p:sp>
          <p:nvSpPr>
            <p:cNvPr id="19" name="Teardrop 23"/>
            <p:cNvSpPr>
              <a:spLocks noChangeArrowheads="1"/>
            </p:cNvSpPr>
            <p:nvPr/>
          </p:nvSpPr>
          <p:spPr bwMode="auto">
            <a:xfrm rot="2700000">
              <a:off x="1005681" y="1559719"/>
              <a:ext cx="484188" cy="482600"/>
            </a:xfrm>
            <a:custGeom>
              <a:avLst/>
              <a:gdLst>
                <a:gd name="T0" fmla="*/ 484190 w 484187"/>
                <a:gd name="T1" fmla="*/ 241300 h 482600"/>
                <a:gd name="T2" fmla="*/ 413282 w 484187"/>
                <a:gd name="T3" fmla="*/ 411925 h 482600"/>
                <a:gd name="T4" fmla="*/ 242097 w 484187"/>
                <a:gd name="T5" fmla="*/ 482600 h 482600"/>
                <a:gd name="T6" fmla="*/ 70908 w 484187"/>
                <a:gd name="T7" fmla="*/ 411925 h 482600"/>
                <a:gd name="T8" fmla="*/ 0 w 484187"/>
                <a:gd name="T9" fmla="*/ 241300 h 482600"/>
                <a:gd name="T10" fmla="*/ 70908 w 484187"/>
                <a:gd name="T11" fmla="*/ 70675 h 482600"/>
                <a:gd name="T12" fmla="*/ 242097 w 484187"/>
                <a:gd name="T13" fmla="*/ 0 h 482600"/>
                <a:gd name="T14" fmla="*/ 484190 w 484187"/>
                <a:gd name="T15" fmla="*/ 0 h 482600"/>
                <a:gd name="T16" fmla="*/ 0 60000 65536"/>
                <a:gd name="T17" fmla="*/ 0 60000 65536"/>
                <a:gd name="T18" fmla="*/ 0 60000 65536"/>
                <a:gd name="T19" fmla="*/ 0 60000 65536"/>
                <a:gd name="T20" fmla="*/ 0 60000 65536"/>
                <a:gd name="T21" fmla="*/ 0 60000 65536"/>
                <a:gd name="T22" fmla="*/ 0 60000 65536"/>
                <a:gd name="T23" fmla="*/ 0 60000 65536"/>
                <a:gd name="T24" fmla="*/ 70908 w 484187"/>
                <a:gd name="T25" fmla="*/ 70675 h 482600"/>
                <a:gd name="T26" fmla="*/ 413279 w 484187"/>
                <a:gd name="T27" fmla="*/ 411925 h 482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4187" h="482600">
                  <a:moveTo>
                    <a:pt x="0" y="241300"/>
                  </a:moveTo>
                  <a:lnTo>
                    <a:pt x="0" y="241300"/>
                  </a:lnTo>
                  <a:cubicBezTo>
                    <a:pt x="0" y="108033"/>
                    <a:pt x="108389" y="0"/>
                    <a:pt x="242093" y="0"/>
                  </a:cubicBezTo>
                  <a:cubicBezTo>
                    <a:pt x="322791" y="0"/>
                    <a:pt x="403489" y="0"/>
                    <a:pt x="484187" y="0"/>
                  </a:cubicBezTo>
                  <a:cubicBezTo>
                    <a:pt x="484187" y="80433"/>
                    <a:pt x="484187" y="160867"/>
                    <a:pt x="484187" y="241300"/>
                  </a:cubicBezTo>
                  <a:cubicBezTo>
                    <a:pt x="484187" y="374566"/>
                    <a:pt x="375797" y="482599"/>
                    <a:pt x="242093" y="482600"/>
                  </a:cubicBezTo>
                  <a:cubicBezTo>
                    <a:pt x="108388" y="482600"/>
                    <a:pt x="-1" y="374566"/>
                    <a:pt x="-1" y="241300"/>
                  </a:cubicBezTo>
                  <a:close/>
                </a:path>
              </a:pathLst>
            </a:custGeom>
            <a:grpFill/>
            <a:ln w="19050">
              <a:headEnd/>
              <a:tailEnd/>
            </a:ln>
          </p:spPr>
          <p:style>
            <a:lnRef idx="1">
              <a:schemeClr val="accent1"/>
            </a:lnRef>
            <a:fillRef idx="2">
              <a:schemeClr val="accent1"/>
            </a:fillRef>
            <a:effectRef idx="1">
              <a:schemeClr val="accent1"/>
            </a:effectRef>
            <a:fontRef idx="minor">
              <a:schemeClr val="dk1"/>
            </a:fontRef>
          </p:style>
          <p:txBody>
            <a:bodyPr anchor="ctr"/>
            <a:lstStyle/>
            <a:p>
              <a:pPr fontAlgn="auto">
                <a:lnSpc>
                  <a:spcPct val="90000"/>
                </a:lnSpc>
                <a:spcBef>
                  <a:spcPts val="0"/>
                </a:spcBef>
                <a:spcAft>
                  <a:spcPts val="0"/>
                </a:spcAft>
                <a:defRPr/>
              </a:pPr>
              <a:endParaRPr lang="en-US" dirty="0"/>
            </a:p>
          </p:txBody>
        </p:sp>
        <p:sp>
          <p:nvSpPr>
            <p:cNvPr id="20" name="Oval 7"/>
            <p:cNvSpPr/>
            <p:nvPr/>
          </p:nvSpPr>
          <p:spPr bwMode="auto">
            <a:xfrm>
              <a:off x="1190218" y="1742430"/>
              <a:ext cx="110688" cy="112755"/>
            </a:xfrm>
            <a:prstGeom prst="ellipse">
              <a:avLst/>
            </a:prstGeom>
            <a:solidFill>
              <a:schemeClr val="bg1"/>
            </a:solidFill>
            <a:ln w="19050"/>
            <a:extLst>
              <a:ext uri="{909E8E84-426E-40DD-AFC4-6F175D3DCCD1}"/>
              <a:ext uri="{91240B29-F687-4F45-9708-019B960494DF}"/>
              <a:ext uri="{AF507438-7753-43E0-B8FC-AC1667EBCBE1}"/>
            </a:extLst>
          </p:spPr>
          <p:style>
            <a:lnRef idx="1">
              <a:schemeClr val="accent1"/>
            </a:lnRef>
            <a:fillRef idx="2">
              <a:schemeClr val="accent1"/>
            </a:fillRef>
            <a:effectRef idx="1">
              <a:schemeClr val="accent1"/>
            </a:effectRef>
            <a:fontRef idx="minor">
              <a:schemeClr val="dk1"/>
            </a:fontRef>
          </p:style>
          <p:txBody>
            <a:bodyPr/>
            <a:lstStyle/>
            <a:p>
              <a:pPr fontAlgn="auto">
                <a:lnSpc>
                  <a:spcPct val="90000"/>
                </a:lnSpc>
                <a:spcBef>
                  <a:spcPts val="0"/>
                </a:spcBef>
                <a:spcAft>
                  <a:spcPts val="0"/>
                </a:spcAft>
                <a:defRPr/>
              </a:pPr>
              <a:endParaRPr lang="en-US" dirty="0">
                <a:solidFill>
                  <a:schemeClr val="hlink"/>
                </a:solidFill>
                <a:ea typeface="MS PGothic" pitchFamily="34" charset="-128"/>
                <a:cs typeface="MS PGothic" pitchFamily="34" charset="-128"/>
              </a:endParaRPr>
            </a:p>
          </p:txBody>
        </p:sp>
      </p:grpSp>
      <p:sp>
        <p:nvSpPr>
          <p:cNvPr id="54275" name="Titre 1"/>
          <p:cNvSpPr>
            <a:spLocks noGrp="1"/>
          </p:cNvSpPr>
          <p:nvPr>
            <p:ph type="title"/>
          </p:nvPr>
        </p:nvSpPr>
        <p:spPr/>
        <p:txBody>
          <a:bodyPr/>
          <a:lstStyle/>
          <a:p>
            <a:pPr eaLnBrk="1" hangingPunct="1"/>
            <a:r>
              <a:rPr lang="fr-FR" smtClean="0"/>
              <a:t>Agenda</a:t>
            </a:r>
          </a:p>
        </p:txBody>
      </p:sp>
      <p:sp>
        <p:nvSpPr>
          <p:cNvPr id="54276" name="Espace réservé du contenu 13"/>
          <p:cNvSpPr>
            <a:spLocks noGrp="1"/>
          </p:cNvSpPr>
          <p:nvPr>
            <p:ph idx="1"/>
          </p:nvPr>
        </p:nvSpPr>
        <p:spPr>
          <a:xfrm>
            <a:off x="1046163" y="1600200"/>
            <a:ext cx="6910387" cy="2836863"/>
          </a:xfrm>
        </p:spPr>
        <p:txBody>
          <a:bodyPr/>
          <a:lstStyle/>
          <a:p>
            <a:pPr eaLnBrk="1" hangingPunct="1">
              <a:spcBef>
                <a:spcPts val="1800"/>
              </a:spcBef>
            </a:pPr>
            <a:r>
              <a:rPr lang="fr-FR" sz="2000" smtClean="0"/>
              <a:t>Introduction</a:t>
            </a:r>
          </a:p>
          <a:p>
            <a:pPr eaLnBrk="1" hangingPunct="1">
              <a:spcBef>
                <a:spcPts val="1800"/>
              </a:spcBef>
            </a:pPr>
            <a:r>
              <a:rPr lang="fr-FR" sz="2000" smtClean="0"/>
              <a:t>L’optimisation des interactions par IBM</a:t>
            </a:r>
          </a:p>
          <a:p>
            <a:pPr eaLnBrk="1" hangingPunct="1">
              <a:spcBef>
                <a:spcPts val="1800"/>
              </a:spcBef>
            </a:pPr>
            <a:r>
              <a:rPr lang="fr-FR" sz="2000" smtClean="0"/>
              <a:t>Réconciliez données offline et online pour personnaliser vos messages</a:t>
            </a:r>
          </a:p>
          <a:p>
            <a:pPr eaLnBrk="1" hangingPunct="1">
              <a:spcBef>
                <a:spcPts val="1800"/>
              </a:spcBef>
            </a:pPr>
            <a:r>
              <a:rPr lang="fr-FR" sz="2000" smtClean="0"/>
              <a:t>Démonstration</a:t>
            </a:r>
          </a:p>
          <a:p>
            <a:pPr eaLnBrk="1" hangingPunct="1">
              <a:spcBef>
                <a:spcPts val="1800"/>
              </a:spcBef>
            </a:pPr>
            <a:r>
              <a:rPr lang="fr-FR" sz="2000" smtClean="0"/>
              <a:t>Cas client</a:t>
            </a:r>
          </a:p>
          <a:p>
            <a:pPr eaLnBrk="1" hangingPunct="1">
              <a:spcBef>
                <a:spcPts val="1800"/>
              </a:spcBef>
            </a:pPr>
            <a:r>
              <a:rPr lang="fr-FR" sz="2000" smtClean="0"/>
              <a:t>Conclusion &amp; prochaines étapes</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2"/>
          <p:cNvSpPr>
            <a:spLocks noGrp="1"/>
          </p:cNvSpPr>
          <p:nvPr>
            <p:ph type="title"/>
          </p:nvPr>
        </p:nvSpPr>
        <p:spPr/>
        <p:txBody>
          <a:bodyPr/>
          <a:lstStyle/>
          <a:p>
            <a:pPr eaLnBrk="1" hangingPunct="1"/>
            <a:r>
              <a:rPr lang="fr-FR" smtClean="0"/>
              <a:t>Démonstration de la solution</a:t>
            </a:r>
          </a:p>
        </p:txBody>
      </p:sp>
      <p:sp>
        <p:nvSpPr>
          <p:cNvPr id="55298" name="Slide Number Placeholder 1"/>
          <p:cNvSpPr>
            <a:spLocks noGrp="1"/>
          </p:cNvSpPr>
          <p:nvPr>
            <p:ph type="sldNum" sz="quarter" idx="10"/>
          </p:nvPr>
        </p:nvSpPr>
        <p:spPr>
          <a:noFill/>
        </p:spPr>
        <p:txBody>
          <a:bodyPr/>
          <a:lstStyle/>
          <a:p>
            <a:fld id="{3A1777B8-B95E-476F-A31D-B9842D7B1DC9}" type="slidenum">
              <a:rPr lang="en-US" smtClean="0"/>
              <a:pPr/>
              <a:t>27</a:t>
            </a:fld>
            <a:endParaRPr lang="en-US" smtClean="0"/>
          </a:p>
        </p:txBody>
      </p:sp>
      <p:pic>
        <p:nvPicPr>
          <p:cNvPr id="55299" name="Picture 2"/>
          <p:cNvPicPr>
            <a:picLocks noChangeAspect="1" noChangeArrowheads="1"/>
          </p:cNvPicPr>
          <p:nvPr/>
        </p:nvPicPr>
        <p:blipFill>
          <a:blip r:embed="rId2"/>
          <a:srcRect/>
          <a:stretch>
            <a:fillRect/>
          </a:stretch>
        </p:blipFill>
        <p:spPr bwMode="auto">
          <a:xfrm>
            <a:off x="1236663" y="1350963"/>
            <a:ext cx="6488112" cy="4652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Diagonal Corner Rectangle 15"/>
          <p:cNvSpPr>
            <a:spLocks/>
          </p:cNvSpPr>
          <p:nvPr/>
        </p:nvSpPr>
        <p:spPr bwMode="auto">
          <a:xfrm>
            <a:off x="914400" y="1484313"/>
            <a:ext cx="7216775" cy="4540250"/>
          </a:xfrm>
          <a:custGeom>
            <a:avLst/>
            <a:gdLst>
              <a:gd name="T0" fmla="*/ 34754034 w 6248400"/>
              <a:gd name="T1" fmla="*/ 475576610 h 2197100"/>
              <a:gd name="T2" fmla="*/ 17377050 w 6248400"/>
              <a:gd name="T3" fmla="*/ 951152379 h 2197100"/>
              <a:gd name="T4" fmla="*/ 0 w 6248400"/>
              <a:gd name="T5" fmla="*/ 475576610 h 2197100"/>
              <a:gd name="T6" fmla="*/ 17377050 w 6248400"/>
              <a:gd name="T7" fmla="*/ 0 h 2197100"/>
              <a:gd name="T8" fmla="*/ 0 60000 65536"/>
              <a:gd name="T9" fmla="*/ 5898240 60000 65536"/>
              <a:gd name="T10" fmla="*/ 11796480 60000 65536"/>
              <a:gd name="T11" fmla="*/ 17694720 60000 65536"/>
              <a:gd name="T12" fmla="*/ 75020 w 6248400"/>
              <a:gd name="T13" fmla="*/ 75020 h 2197100"/>
              <a:gd name="T14" fmla="*/ 6173380 w 6248400"/>
              <a:gd name="T15" fmla="*/ 2122080 h 2197100"/>
            </a:gdLst>
            <a:ahLst/>
            <a:cxnLst>
              <a:cxn ang="T8">
                <a:pos x="T0" y="T1"/>
              </a:cxn>
              <a:cxn ang="T9">
                <a:pos x="T2" y="T3"/>
              </a:cxn>
              <a:cxn ang="T10">
                <a:pos x="T4" y="T5"/>
              </a:cxn>
              <a:cxn ang="T11">
                <a:pos x="T6" y="T7"/>
              </a:cxn>
            </a:cxnLst>
            <a:rect l="T12" t="T13" r="T14" b="T15"/>
            <a:pathLst>
              <a:path w="6248400" h="2197100">
                <a:moveTo>
                  <a:pt x="256138" y="0"/>
                </a:moveTo>
                <a:lnTo>
                  <a:pt x="6248400" y="0"/>
                </a:lnTo>
                <a:lnTo>
                  <a:pt x="6248400" y="1940962"/>
                </a:lnTo>
                <a:cubicBezTo>
                  <a:pt x="6248400" y="2082423"/>
                  <a:pt x="6133723" y="2197099"/>
                  <a:pt x="5992262" y="2197100"/>
                </a:cubicBezTo>
                <a:lnTo>
                  <a:pt x="0" y="2197100"/>
                </a:lnTo>
                <a:lnTo>
                  <a:pt x="0" y="256138"/>
                </a:lnTo>
                <a:cubicBezTo>
                  <a:pt x="0" y="114676"/>
                  <a:pt x="114676" y="0"/>
                  <a:pt x="256137" y="0"/>
                </a:cubicBezTo>
                <a:close/>
              </a:path>
            </a:pathLst>
          </a:custGeom>
          <a:solidFill>
            <a:schemeClr val="bg1"/>
          </a:solidFill>
          <a:ln w="28575">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36" tIns="45718" rIns="91436" bIns="45718"/>
          <a:lstStyle/>
          <a:p>
            <a:pPr>
              <a:lnSpc>
                <a:spcPct val="90000"/>
              </a:lnSpc>
              <a:defRPr/>
            </a:pPr>
            <a:endParaRPr lang="fr-FR" dirty="0"/>
          </a:p>
        </p:txBody>
      </p:sp>
      <p:grpSp>
        <p:nvGrpSpPr>
          <p:cNvPr id="3" name="Groupe 9"/>
          <p:cNvGrpSpPr>
            <a:grpSpLocks/>
          </p:cNvGrpSpPr>
          <p:nvPr/>
        </p:nvGrpSpPr>
        <p:grpSpPr bwMode="auto">
          <a:xfrm>
            <a:off x="323529" y="4003552"/>
            <a:ext cx="610480" cy="529957"/>
            <a:chOff x="1006475" y="1558925"/>
            <a:chExt cx="482600" cy="484188"/>
          </a:xfrm>
          <a:solidFill>
            <a:schemeClr val="accent1">
              <a:lumMod val="20000"/>
              <a:lumOff val="80000"/>
            </a:schemeClr>
          </a:solidFill>
        </p:grpSpPr>
        <p:sp>
          <p:nvSpPr>
            <p:cNvPr id="19" name="Teardrop 23"/>
            <p:cNvSpPr>
              <a:spLocks noChangeArrowheads="1"/>
            </p:cNvSpPr>
            <p:nvPr/>
          </p:nvSpPr>
          <p:spPr bwMode="auto">
            <a:xfrm rot="2700000">
              <a:off x="1005681" y="1559719"/>
              <a:ext cx="484188" cy="482600"/>
            </a:xfrm>
            <a:custGeom>
              <a:avLst/>
              <a:gdLst>
                <a:gd name="T0" fmla="*/ 484190 w 484187"/>
                <a:gd name="T1" fmla="*/ 241300 h 482600"/>
                <a:gd name="T2" fmla="*/ 413282 w 484187"/>
                <a:gd name="T3" fmla="*/ 411925 h 482600"/>
                <a:gd name="T4" fmla="*/ 242097 w 484187"/>
                <a:gd name="T5" fmla="*/ 482600 h 482600"/>
                <a:gd name="T6" fmla="*/ 70908 w 484187"/>
                <a:gd name="T7" fmla="*/ 411925 h 482600"/>
                <a:gd name="T8" fmla="*/ 0 w 484187"/>
                <a:gd name="T9" fmla="*/ 241300 h 482600"/>
                <a:gd name="T10" fmla="*/ 70908 w 484187"/>
                <a:gd name="T11" fmla="*/ 70675 h 482600"/>
                <a:gd name="T12" fmla="*/ 242097 w 484187"/>
                <a:gd name="T13" fmla="*/ 0 h 482600"/>
                <a:gd name="T14" fmla="*/ 484190 w 484187"/>
                <a:gd name="T15" fmla="*/ 0 h 482600"/>
                <a:gd name="T16" fmla="*/ 0 60000 65536"/>
                <a:gd name="T17" fmla="*/ 0 60000 65536"/>
                <a:gd name="T18" fmla="*/ 0 60000 65536"/>
                <a:gd name="T19" fmla="*/ 0 60000 65536"/>
                <a:gd name="T20" fmla="*/ 0 60000 65536"/>
                <a:gd name="T21" fmla="*/ 0 60000 65536"/>
                <a:gd name="T22" fmla="*/ 0 60000 65536"/>
                <a:gd name="T23" fmla="*/ 0 60000 65536"/>
                <a:gd name="T24" fmla="*/ 70908 w 484187"/>
                <a:gd name="T25" fmla="*/ 70675 h 482600"/>
                <a:gd name="T26" fmla="*/ 413279 w 484187"/>
                <a:gd name="T27" fmla="*/ 411925 h 482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4187" h="482600">
                  <a:moveTo>
                    <a:pt x="0" y="241300"/>
                  </a:moveTo>
                  <a:lnTo>
                    <a:pt x="0" y="241300"/>
                  </a:lnTo>
                  <a:cubicBezTo>
                    <a:pt x="0" y="108033"/>
                    <a:pt x="108389" y="0"/>
                    <a:pt x="242093" y="0"/>
                  </a:cubicBezTo>
                  <a:cubicBezTo>
                    <a:pt x="322791" y="0"/>
                    <a:pt x="403489" y="0"/>
                    <a:pt x="484187" y="0"/>
                  </a:cubicBezTo>
                  <a:cubicBezTo>
                    <a:pt x="484187" y="80433"/>
                    <a:pt x="484187" y="160867"/>
                    <a:pt x="484187" y="241300"/>
                  </a:cubicBezTo>
                  <a:cubicBezTo>
                    <a:pt x="484187" y="374566"/>
                    <a:pt x="375797" y="482599"/>
                    <a:pt x="242093" y="482600"/>
                  </a:cubicBezTo>
                  <a:cubicBezTo>
                    <a:pt x="108388" y="482600"/>
                    <a:pt x="-1" y="374566"/>
                    <a:pt x="-1" y="241300"/>
                  </a:cubicBezTo>
                  <a:close/>
                </a:path>
              </a:pathLst>
            </a:custGeom>
            <a:grpFill/>
            <a:ln w="19050">
              <a:headEnd/>
              <a:tailEnd/>
            </a:ln>
          </p:spPr>
          <p:style>
            <a:lnRef idx="1">
              <a:schemeClr val="accent1"/>
            </a:lnRef>
            <a:fillRef idx="2">
              <a:schemeClr val="accent1"/>
            </a:fillRef>
            <a:effectRef idx="1">
              <a:schemeClr val="accent1"/>
            </a:effectRef>
            <a:fontRef idx="minor">
              <a:schemeClr val="dk1"/>
            </a:fontRef>
          </p:style>
          <p:txBody>
            <a:bodyPr anchor="ctr"/>
            <a:lstStyle/>
            <a:p>
              <a:pPr fontAlgn="auto">
                <a:lnSpc>
                  <a:spcPct val="90000"/>
                </a:lnSpc>
                <a:spcBef>
                  <a:spcPts val="0"/>
                </a:spcBef>
                <a:spcAft>
                  <a:spcPts val="0"/>
                </a:spcAft>
                <a:defRPr/>
              </a:pPr>
              <a:endParaRPr lang="en-US" dirty="0"/>
            </a:p>
          </p:txBody>
        </p:sp>
        <p:sp>
          <p:nvSpPr>
            <p:cNvPr id="20" name="Oval 7"/>
            <p:cNvSpPr/>
            <p:nvPr/>
          </p:nvSpPr>
          <p:spPr bwMode="auto">
            <a:xfrm>
              <a:off x="1190218" y="1742430"/>
              <a:ext cx="110688" cy="112755"/>
            </a:xfrm>
            <a:prstGeom prst="ellipse">
              <a:avLst/>
            </a:prstGeom>
            <a:solidFill>
              <a:schemeClr val="bg1"/>
            </a:solidFill>
            <a:ln w="19050"/>
            <a:extLst>
              <a:ext uri="{909E8E84-426E-40DD-AFC4-6F175D3DCCD1}"/>
              <a:ext uri="{91240B29-F687-4F45-9708-019B960494DF}"/>
              <a:ext uri="{AF507438-7753-43E0-B8FC-AC1667EBCBE1}"/>
            </a:extLst>
          </p:spPr>
          <p:style>
            <a:lnRef idx="1">
              <a:schemeClr val="accent1"/>
            </a:lnRef>
            <a:fillRef idx="2">
              <a:schemeClr val="accent1"/>
            </a:fillRef>
            <a:effectRef idx="1">
              <a:schemeClr val="accent1"/>
            </a:effectRef>
            <a:fontRef idx="minor">
              <a:schemeClr val="dk1"/>
            </a:fontRef>
          </p:style>
          <p:txBody>
            <a:bodyPr/>
            <a:lstStyle/>
            <a:p>
              <a:pPr fontAlgn="auto">
                <a:lnSpc>
                  <a:spcPct val="90000"/>
                </a:lnSpc>
                <a:spcBef>
                  <a:spcPts val="0"/>
                </a:spcBef>
                <a:spcAft>
                  <a:spcPts val="0"/>
                </a:spcAft>
                <a:defRPr/>
              </a:pPr>
              <a:endParaRPr lang="en-US" dirty="0">
                <a:solidFill>
                  <a:schemeClr val="hlink"/>
                </a:solidFill>
                <a:ea typeface="MS PGothic" pitchFamily="34" charset="-128"/>
                <a:cs typeface="MS PGothic" pitchFamily="34" charset="-128"/>
              </a:endParaRPr>
            </a:p>
          </p:txBody>
        </p:sp>
      </p:grpSp>
      <p:sp>
        <p:nvSpPr>
          <p:cNvPr id="56323" name="Titre 1"/>
          <p:cNvSpPr>
            <a:spLocks noGrp="1"/>
          </p:cNvSpPr>
          <p:nvPr>
            <p:ph type="title"/>
          </p:nvPr>
        </p:nvSpPr>
        <p:spPr/>
        <p:txBody>
          <a:bodyPr/>
          <a:lstStyle/>
          <a:p>
            <a:pPr eaLnBrk="1" hangingPunct="1"/>
            <a:r>
              <a:rPr lang="fr-FR" smtClean="0"/>
              <a:t>Agenda</a:t>
            </a:r>
          </a:p>
        </p:txBody>
      </p:sp>
      <p:sp>
        <p:nvSpPr>
          <p:cNvPr id="56324" name="Espace réservé du contenu 13"/>
          <p:cNvSpPr>
            <a:spLocks noGrp="1"/>
          </p:cNvSpPr>
          <p:nvPr>
            <p:ph idx="1"/>
          </p:nvPr>
        </p:nvSpPr>
        <p:spPr>
          <a:xfrm>
            <a:off x="1046163" y="1600200"/>
            <a:ext cx="6910387" cy="2836863"/>
          </a:xfrm>
        </p:spPr>
        <p:txBody>
          <a:bodyPr/>
          <a:lstStyle/>
          <a:p>
            <a:pPr eaLnBrk="1" hangingPunct="1">
              <a:spcBef>
                <a:spcPts val="1800"/>
              </a:spcBef>
            </a:pPr>
            <a:r>
              <a:rPr lang="fr-FR" sz="2000" smtClean="0"/>
              <a:t>Introduction</a:t>
            </a:r>
          </a:p>
          <a:p>
            <a:pPr eaLnBrk="1" hangingPunct="1">
              <a:spcBef>
                <a:spcPts val="1800"/>
              </a:spcBef>
            </a:pPr>
            <a:r>
              <a:rPr lang="fr-FR" sz="2000" smtClean="0"/>
              <a:t>L’optimisation des interactions par IBM</a:t>
            </a:r>
          </a:p>
          <a:p>
            <a:pPr eaLnBrk="1" hangingPunct="1">
              <a:spcBef>
                <a:spcPts val="1800"/>
              </a:spcBef>
            </a:pPr>
            <a:r>
              <a:rPr lang="fr-FR" sz="2000" smtClean="0"/>
              <a:t>Réconciliez données offline et online pour personnaliser vos messages</a:t>
            </a:r>
          </a:p>
          <a:p>
            <a:pPr eaLnBrk="1" hangingPunct="1">
              <a:spcBef>
                <a:spcPts val="1800"/>
              </a:spcBef>
            </a:pPr>
            <a:r>
              <a:rPr lang="fr-FR" sz="2000" smtClean="0"/>
              <a:t>Démonstration</a:t>
            </a:r>
          </a:p>
          <a:p>
            <a:pPr eaLnBrk="1" hangingPunct="1">
              <a:spcBef>
                <a:spcPts val="1800"/>
              </a:spcBef>
            </a:pPr>
            <a:r>
              <a:rPr lang="fr-FR" sz="2000" smtClean="0"/>
              <a:t>Cas client</a:t>
            </a:r>
          </a:p>
          <a:p>
            <a:pPr eaLnBrk="1" hangingPunct="1">
              <a:spcBef>
                <a:spcPts val="1800"/>
              </a:spcBef>
            </a:pPr>
            <a:r>
              <a:rPr lang="fr-FR" sz="2000" smtClean="0"/>
              <a:t>Conclusion &amp; prochaines étapes</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735791-01a-WA.tif"/>
          <p:cNvPicPr>
            <a:picLocks noChangeAspect="1"/>
          </p:cNvPicPr>
          <p:nvPr/>
        </p:nvPicPr>
        <p:blipFill>
          <a:blip r:embed="rId3" cstate="email"/>
          <a:srcRect l="14783" t="19143" r="23023" b="8537"/>
          <a:stretch>
            <a:fillRect/>
          </a:stretch>
        </p:blipFill>
        <p:spPr>
          <a:xfrm>
            <a:off x="533400" y="1524000"/>
            <a:ext cx="4419600" cy="3426128"/>
          </a:xfrm>
          <a:prstGeom prst="rect">
            <a:avLst/>
          </a:prstGeom>
          <a:ln>
            <a:noFill/>
          </a:ln>
          <a:effectLst>
            <a:softEdge rad="317500"/>
          </a:effectLst>
        </p:spPr>
      </p:pic>
      <p:sp>
        <p:nvSpPr>
          <p:cNvPr id="57346" name="Rectangle 3"/>
          <p:cNvSpPr>
            <a:spLocks noChangeArrowheads="1"/>
          </p:cNvSpPr>
          <p:nvPr/>
        </p:nvSpPr>
        <p:spPr bwMode="auto">
          <a:xfrm>
            <a:off x="838200" y="4352925"/>
            <a:ext cx="7315200" cy="1857375"/>
          </a:xfrm>
          <a:prstGeom prst="rect">
            <a:avLst/>
          </a:prstGeom>
          <a:solidFill>
            <a:schemeClr val="bg1">
              <a:alpha val="54901"/>
            </a:schemeClr>
          </a:solidFill>
          <a:ln w="9525">
            <a:noFill/>
            <a:miter lim="800000"/>
            <a:headEnd/>
            <a:tailEnd/>
          </a:ln>
        </p:spPr>
        <p:txBody>
          <a:bodyPr wrap="none" anchor="ctr"/>
          <a:lstStyle/>
          <a:p>
            <a:pPr>
              <a:lnSpc>
                <a:spcPct val="90000"/>
              </a:lnSpc>
            </a:pPr>
            <a:endParaRPr lang="fr-FR"/>
          </a:p>
        </p:txBody>
      </p:sp>
      <p:pic>
        <p:nvPicPr>
          <p:cNvPr id="57347" name="Picture 4" descr="Frame"/>
          <p:cNvPicPr>
            <a:picLocks noChangeAspect="1" noChangeArrowheads="1"/>
          </p:cNvPicPr>
          <p:nvPr/>
        </p:nvPicPr>
        <p:blipFill>
          <a:blip r:embed="rId4"/>
          <a:srcRect/>
          <a:stretch>
            <a:fillRect/>
          </a:stretch>
        </p:blipFill>
        <p:spPr bwMode="auto">
          <a:xfrm>
            <a:off x="676275" y="4371975"/>
            <a:ext cx="7629525" cy="2181225"/>
          </a:xfrm>
          <a:prstGeom prst="rect">
            <a:avLst/>
          </a:prstGeom>
          <a:noFill/>
          <a:ln w="9525">
            <a:noFill/>
            <a:miter lim="800000"/>
            <a:headEnd/>
            <a:tailEnd/>
          </a:ln>
        </p:spPr>
      </p:pic>
      <p:sp>
        <p:nvSpPr>
          <p:cNvPr id="13" name="Rectangle 5"/>
          <p:cNvSpPr txBox="1">
            <a:spLocks noChangeArrowheads="1"/>
          </p:cNvSpPr>
          <p:nvPr/>
        </p:nvSpPr>
        <p:spPr bwMode="auto">
          <a:xfrm>
            <a:off x="182563" y="593725"/>
            <a:ext cx="8686800" cy="639763"/>
          </a:xfrm>
          <a:prstGeom prst="rect">
            <a:avLst/>
          </a:prstGeom>
          <a:noFill/>
          <a:ln w="9525">
            <a:noFill/>
            <a:miter lim="800000"/>
            <a:headEnd/>
            <a:tailEnd/>
          </a:ln>
        </p:spPr>
        <p:txBody>
          <a:bodyPr/>
          <a:lstStyle/>
          <a:p>
            <a:pPr>
              <a:lnSpc>
                <a:spcPct val="90000"/>
              </a:lnSpc>
              <a:defRPr/>
            </a:pPr>
            <a:r>
              <a:rPr lang="en-US" kern="0" dirty="0">
                <a:solidFill>
                  <a:schemeClr val="accent1"/>
                </a:solidFill>
                <a:latin typeface="+mj-lt"/>
                <a:ea typeface="+mj-ea"/>
                <a:cs typeface="+mj-cs"/>
              </a:rPr>
              <a:t>Targeted, relevant communications improve ROI</a:t>
            </a:r>
          </a:p>
        </p:txBody>
      </p:sp>
      <p:sp>
        <p:nvSpPr>
          <p:cNvPr id="57349" name="Text Box 7"/>
          <p:cNvSpPr txBox="1">
            <a:spLocks noChangeArrowheads="1"/>
          </p:cNvSpPr>
          <p:nvPr/>
        </p:nvSpPr>
        <p:spPr bwMode="auto">
          <a:xfrm>
            <a:off x="2838450" y="1306513"/>
            <a:ext cx="6229350" cy="646112"/>
          </a:xfrm>
          <a:prstGeom prst="rect">
            <a:avLst/>
          </a:prstGeom>
          <a:noFill/>
          <a:ln w="9525">
            <a:noFill/>
            <a:miter lim="800000"/>
            <a:headEnd/>
            <a:tailEnd/>
          </a:ln>
        </p:spPr>
        <p:txBody>
          <a:bodyPr>
            <a:spAutoFit/>
          </a:bodyPr>
          <a:lstStyle/>
          <a:p>
            <a:pPr>
              <a:lnSpc>
                <a:spcPct val="90000"/>
              </a:lnSpc>
              <a:spcBef>
                <a:spcPct val="50000"/>
              </a:spcBef>
            </a:pPr>
            <a:r>
              <a:rPr lang="en-US" sz="2000" i="1"/>
              <a:t>Personalized retargeting drives relevance, reach, and ROI</a:t>
            </a:r>
          </a:p>
        </p:txBody>
      </p:sp>
      <p:sp>
        <p:nvSpPr>
          <p:cNvPr id="57350" name="Rectangle 4"/>
          <p:cNvSpPr>
            <a:spLocks noChangeArrowheads="1"/>
          </p:cNvSpPr>
          <p:nvPr/>
        </p:nvSpPr>
        <p:spPr bwMode="auto">
          <a:xfrm>
            <a:off x="4757738" y="2146300"/>
            <a:ext cx="4040187" cy="2032000"/>
          </a:xfrm>
          <a:prstGeom prst="rect">
            <a:avLst/>
          </a:prstGeom>
          <a:noFill/>
          <a:ln w="9525" algn="ctr">
            <a:noFill/>
            <a:miter lim="800000"/>
            <a:headEnd/>
            <a:tailEnd/>
          </a:ln>
        </p:spPr>
        <p:txBody>
          <a:bodyPr>
            <a:spAutoFit/>
          </a:bodyPr>
          <a:lstStyle/>
          <a:p>
            <a:pPr lvl="1" indent="-342900">
              <a:lnSpc>
                <a:spcPct val="90000"/>
              </a:lnSpc>
              <a:buClr>
                <a:srgbClr val="0086C5"/>
              </a:buClr>
            </a:pPr>
            <a:r>
              <a:rPr lang="en-US" sz="2000"/>
              <a:t>Business Need</a:t>
            </a:r>
          </a:p>
          <a:p>
            <a:pPr lvl="1" indent="-342900">
              <a:lnSpc>
                <a:spcPct val="90000"/>
              </a:lnSpc>
              <a:spcAft>
                <a:spcPct val="35000"/>
              </a:spcAft>
              <a:buClr>
                <a:srgbClr val="0086C5"/>
              </a:buClr>
              <a:buFont typeface="Wingdings" pitchFamily="2" charset="2"/>
              <a:buChar char="§"/>
            </a:pPr>
            <a:r>
              <a:rPr lang="en-US" sz="2000"/>
              <a:t>To reacquire abandoners with retargeting using display ads, email, and on-site product recommendations to improve relevance of the customer experience</a:t>
            </a:r>
          </a:p>
        </p:txBody>
      </p:sp>
      <p:sp>
        <p:nvSpPr>
          <p:cNvPr id="57351" name="Rectangle 10"/>
          <p:cNvSpPr>
            <a:spLocks noChangeArrowheads="1"/>
          </p:cNvSpPr>
          <p:nvPr/>
        </p:nvSpPr>
        <p:spPr bwMode="auto">
          <a:xfrm>
            <a:off x="719138" y="4565650"/>
            <a:ext cx="7586662" cy="1758950"/>
          </a:xfrm>
          <a:prstGeom prst="rect">
            <a:avLst/>
          </a:prstGeom>
          <a:noFill/>
          <a:ln w="9525" algn="ctr">
            <a:noFill/>
            <a:miter lim="800000"/>
            <a:headEnd/>
            <a:tailEnd/>
          </a:ln>
        </p:spPr>
        <p:txBody>
          <a:bodyPr>
            <a:spAutoFit/>
          </a:bodyPr>
          <a:lstStyle/>
          <a:p>
            <a:pPr lvl="1" indent="-342900">
              <a:lnSpc>
                <a:spcPct val="90000"/>
              </a:lnSpc>
              <a:spcBef>
                <a:spcPct val="25000"/>
              </a:spcBef>
              <a:buClr>
                <a:srgbClr val="0086C5"/>
              </a:buClr>
            </a:pPr>
            <a:r>
              <a:rPr lang="en-US"/>
              <a:t>Real Results</a:t>
            </a:r>
          </a:p>
          <a:p>
            <a:pPr lvl="1" indent="-342900">
              <a:lnSpc>
                <a:spcPct val="90000"/>
              </a:lnSpc>
              <a:spcAft>
                <a:spcPct val="15000"/>
              </a:spcAft>
              <a:buClr>
                <a:srgbClr val="0086C5"/>
              </a:buClr>
              <a:buFont typeface="Wingdings" pitchFamily="2" charset="2"/>
              <a:buChar char="§"/>
            </a:pPr>
            <a:r>
              <a:rPr lang="en-US" sz="1400"/>
              <a:t>Targeted ads are </a:t>
            </a:r>
            <a:r>
              <a:rPr lang="en-US" sz="1400" i="1">
                <a:solidFill>
                  <a:srgbClr val="0082BD"/>
                </a:solidFill>
              </a:rPr>
              <a:t>15x better </a:t>
            </a:r>
            <a:r>
              <a:rPr lang="en-US" sz="1400"/>
              <a:t>ROI than untargeted</a:t>
            </a:r>
          </a:p>
          <a:p>
            <a:pPr lvl="1" indent="-342900">
              <a:lnSpc>
                <a:spcPct val="90000"/>
              </a:lnSpc>
              <a:spcAft>
                <a:spcPct val="15000"/>
              </a:spcAft>
              <a:buClr>
                <a:srgbClr val="0086C5"/>
              </a:buClr>
              <a:buFont typeface="Wingdings" pitchFamily="2" charset="2"/>
              <a:buChar char="§"/>
            </a:pPr>
            <a:r>
              <a:rPr lang="en-US" sz="1400"/>
              <a:t>1% click through rate on targeted banners: </a:t>
            </a:r>
            <a:r>
              <a:rPr lang="en-US" sz="1400" i="1">
                <a:solidFill>
                  <a:srgbClr val="0082BD"/>
                </a:solidFill>
              </a:rPr>
              <a:t>5x higher </a:t>
            </a:r>
            <a:r>
              <a:rPr lang="en-US" sz="1400"/>
              <a:t>than untargeted</a:t>
            </a:r>
          </a:p>
          <a:p>
            <a:pPr lvl="1" indent="-342900">
              <a:lnSpc>
                <a:spcPct val="90000"/>
              </a:lnSpc>
              <a:spcAft>
                <a:spcPct val="15000"/>
              </a:spcAft>
              <a:buClr>
                <a:srgbClr val="0086C5"/>
              </a:buClr>
              <a:buFont typeface="Wingdings" pitchFamily="2" charset="2"/>
              <a:buChar char="§"/>
            </a:pPr>
            <a:r>
              <a:rPr lang="en-US" sz="1400"/>
              <a:t>Deploying Intelligent Offer allowed 5 full time employees to be repurposed to other programs</a:t>
            </a:r>
          </a:p>
          <a:p>
            <a:pPr lvl="1" indent="-342900">
              <a:lnSpc>
                <a:spcPct val="90000"/>
              </a:lnSpc>
              <a:spcAft>
                <a:spcPct val="15000"/>
              </a:spcAft>
              <a:buClr>
                <a:srgbClr val="0086C5"/>
              </a:buClr>
              <a:buFont typeface="Wingdings" pitchFamily="2" charset="2"/>
              <a:buChar char="§"/>
            </a:pPr>
            <a:r>
              <a:rPr lang="en-US" sz="1400"/>
              <a:t>23% higher email open rate; 68% higher click-through rate: 67% lower opt-out; 271% higher sales-per-send ratio</a:t>
            </a:r>
          </a:p>
        </p:txBody>
      </p:sp>
      <p:sp>
        <p:nvSpPr>
          <p:cNvPr id="19" name="Rectangle 18"/>
          <p:cNvSpPr/>
          <p:nvPr/>
        </p:nvSpPr>
        <p:spPr>
          <a:xfrm>
            <a:off x="762000" y="1262349"/>
            <a:ext cx="2057400" cy="56645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6350">
            <a:bevelT w="107950" h="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a:p>
        </p:txBody>
      </p:sp>
      <p:pic>
        <p:nvPicPr>
          <p:cNvPr id="57355" name="Picture 2"/>
          <p:cNvPicPr>
            <a:picLocks noChangeAspect="1" noChangeArrowheads="1"/>
          </p:cNvPicPr>
          <p:nvPr/>
        </p:nvPicPr>
        <p:blipFill>
          <a:blip r:embed="rId5"/>
          <a:srcRect/>
          <a:stretch>
            <a:fillRect/>
          </a:stretch>
        </p:blipFill>
        <p:spPr bwMode="auto">
          <a:xfrm>
            <a:off x="849313" y="1317625"/>
            <a:ext cx="1828800" cy="447675"/>
          </a:xfrm>
          <a:prstGeom prst="rect">
            <a:avLst/>
          </a:prstGeom>
          <a:noFill/>
          <a:ln w="9525">
            <a:noFill/>
            <a:miter lim="800000"/>
            <a:headEnd/>
            <a:tailEnd/>
          </a:ln>
        </p:spPr>
      </p:pic>
      <p:sp>
        <p:nvSpPr>
          <p:cNvPr id="57356" name="Espace réservé du numéro de diapositive 13"/>
          <p:cNvSpPr>
            <a:spLocks noGrp="1"/>
          </p:cNvSpPr>
          <p:nvPr>
            <p:ph type="sldNum" sz="quarter" idx="10"/>
          </p:nvPr>
        </p:nvSpPr>
        <p:spPr>
          <a:noFill/>
        </p:spPr>
        <p:txBody>
          <a:bodyPr/>
          <a:lstStyle/>
          <a:p>
            <a:fld id="{ACA3B835-BF74-4A85-8ADB-387DDE15DBB1}" type="slidenum">
              <a:rPr lang="en-US" smtClean="0"/>
              <a:pPr/>
              <a:t>29</a:t>
            </a:fld>
            <a:endParaRPr lang="en-US" smtClean="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214313" y="717550"/>
            <a:ext cx="8686800" cy="639763"/>
          </a:xfrm>
        </p:spPr>
        <p:txBody>
          <a:bodyPr/>
          <a:lstStyle/>
          <a:p>
            <a:pPr eaLnBrk="1" hangingPunct="1"/>
            <a:r>
              <a:rPr lang="fr-FR" sz="2400" b="1" smtClean="0"/>
              <a:t>IBM Enterprise Marketing Management</a:t>
            </a:r>
          </a:p>
        </p:txBody>
      </p:sp>
      <p:grpSp>
        <p:nvGrpSpPr>
          <p:cNvPr id="2" name="Group 77"/>
          <p:cNvGrpSpPr>
            <a:grpSpLocks/>
          </p:cNvGrpSpPr>
          <p:nvPr/>
        </p:nvGrpSpPr>
        <p:grpSpPr bwMode="auto">
          <a:xfrm>
            <a:off x="4648200" y="3736975"/>
            <a:ext cx="4279900" cy="2686050"/>
            <a:chOff x="4711700" y="3432631"/>
            <a:chExt cx="4279900" cy="2686050"/>
          </a:xfrm>
        </p:grpSpPr>
        <p:grpSp>
          <p:nvGrpSpPr>
            <p:cNvPr id="17424" name="Group 42"/>
            <p:cNvGrpSpPr>
              <a:grpSpLocks/>
            </p:cNvGrpSpPr>
            <p:nvPr/>
          </p:nvGrpSpPr>
          <p:grpSpPr bwMode="auto">
            <a:xfrm>
              <a:off x="4711700" y="3432631"/>
              <a:ext cx="4279900" cy="2686050"/>
              <a:chOff x="138" y="2256"/>
              <a:chExt cx="2696" cy="1692"/>
            </a:xfrm>
          </p:grpSpPr>
          <p:sp>
            <p:nvSpPr>
              <p:cNvPr id="278571" name="AutoShape 43"/>
              <p:cNvSpPr>
                <a:spLocks noChangeArrowheads="1"/>
              </p:cNvSpPr>
              <p:nvPr/>
            </p:nvSpPr>
            <p:spPr bwMode="hidden">
              <a:xfrm>
                <a:off x="138" y="2256"/>
                <a:ext cx="2696" cy="1692"/>
              </a:xfrm>
              <a:prstGeom prst="roundRect">
                <a:avLst>
                  <a:gd name="adj" fmla="val 2894"/>
                </a:avLst>
              </a:prstGeom>
              <a:solidFill>
                <a:schemeClr val="accent1">
                  <a:lumMod val="60000"/>
                  <a:lumOff val="40000"/>
                </a:schemeClr>
              </a:solidFill>
              <a:ln w="9525" algn="ctr">
                <a:noFill/>
                <a:round/>
                <a:headEnd/>
                <a:tailEnd/>
              </a:ln>
              <a:effectLst>
                <a:prstShdw prst="shdw17" dist="17961" dir="2700000">
                  <a:schemeClr val="tx2">
                    <a:gamma/>
                    <a:shade val="60000"/>
                    <a:invGamma/>
                  </a:schemeClr>
                </a:prstShdw>
              </a:effectLst>
            </p:spPr>
            <p:txBody>
              <a:bodyPr anchor="ctr"/>
              <a:lstStyle/>
              <a:p>
                <a:pPr eaLnBrk="0" hangingPunct="0">
                  <a:lnSpc>
                    <a:spcPct val="85000"/>
                  </a:lnSpc>
                  <a:defRPr/>
                </a:pPr>
                <a:endParaRPr lang="fr-FR" sz="1400" b="1">
                  <a:solidFill>
                    <a:srgbClr val="131E57"/>
                  </a:solidFill>
                  <a:cs typeface="+mn-cs"/>
                </a:endParaRPr>
              </a:p>
            </p:txBody>
          </p:sp>
          <p:sp>
            <p:nvSpPr>
              <p:cNvPr id="278572" name="AutoShape 44"/>
              <p:cNvSpPr>
                <a:spLocks noChangeArrowheads="1"/>
              </p:cNvSpPr>
              <p:nvPr/>
            </p:nvSpPr>
            <p:spPr bwMode="blackWhite">
              <a:xfrm>
                <a:off x="200" y="2586"/>
                <a:ext cx="2571" cy="1302"/>
              </a:xfrm>
              <a:prstGeom prst="roundRect">
                <a:avLst>
                  <a:gd name="adj" fmla="val 3894"/>
                </a:avLst>
              </a:prstGeom>
              <a:solidFill>
                <a:schemeClr val="bg1"/>
              </a:solidFill>
              <a:ln w="9525" algn="ctr">
                <a:noFill/>
                <a:round/>
                <a:headEnd/>
                <a:tailEnd/>
              </a:ln>
              <a:effectLst>
                <a:prstShdw prst="shdw18" dist="17961" dir="13500000">
                  <a:schemeClr val="bg1">
                    <a:gamma/>
                    <a:shade val="60000"/>
                    <a:invGamma/>
                  </a:schemeClr>
                </a:prstShdw>
              </a:effectLst>
            </p:spPr>
            <p:txBody>
              <a:bodyPr rIns="0"/>
              <a:lstStyle/>
              <a:p>
                <a:pPr marL="168275" indent="-168275" defTabSz="144463" eaLnBrk="0" hangingPunct="0">
                  <a:lnSpc>
                    <a:spcPct val="90000"/>
                  </a:lnSpc>
                  <a:spcBef>
                    <a:spcPct val="15000"/>
                  </a:spcBef>
                  <a:buClr>
                    <a:schemeClr val="tx2"/>
                  </a:buClr>
                  <a:buSzPct val="110000"/>
                  <a:buFont typeface="Wingdings" pitchFamily="2" charset="2"/>
                  <a:buChar char="§"/>
                  <a:defRPr/>
                </a:pPr>
                <a:r>
                  <a:rPr lang="fr-FR" sz="1600" b="1" dirty="0">
                    <a:cs typeface="+mn-cs"/>
                  </a:rPr>
                  <a:t>Répond aux besoins:</a:t>
                </a:r>
              </a:p>
              <a:p>
                <a:pPr marL="347663" lvl="1" indent="-119063" defTabSz="144463" eaLnBrk="0" hangingPunct="0">
                  <a:lnSpc>
                    <a:spcPct val="90000"/>
                  </a:lnSpc>
                  <a:spcBef>
                    <a:spcPct val="15000"/>
                  </a:spcBef>
                  <a:buClr>
                    <a:schemeClr val="tx2"/>
                  </a:buClr>
                  <a:buSzPct val="110000"/>
                  <a:buFont typeface="Calibri" pitchFamily="34" charset="0"/>
                  <a:buChar char="–"/>
                  <a:defRPr/>
                </a:pPr>
                <a:r>
                  <a:rPr lang="fr-FR" sz="1200" dirty="0">
                    <a:cs typeface="+mn-cs"/>
                  </a:rPr>
                  <a:t>Cross-</a:t>
                </a:r>
                <a:r>
                  <a:rPr lang="fr-FR" sz="1200" dirty="0" err="1">
                    <a:cs typeface="+mn-cs"/>
                  </a:rPr>
                  <a:t>channel</a:t>
                </a:r>
                <a:r>
                  <a:rPr lang="fr-FR" sz="1200" dirty="0">
                    <a:cs typeface="+mn-cs"/>
                  </a:rPr>
                  <a:t> </a:t>
                </a:r>
                <a:r>
                  <a:rPr lang="fr-FR" sz="1200" dirty="0" err="1">
                    <a:cs typeface="+mn-cs"/>
                  </a:rPr>
                  <a:t>marketers</a:t>
                </a:r>
                <a:endParaRPr lang="fr-FR" sz="1200" dirty="0">
                  <a:cs typeface="+mn-cs"/>
                </a:endParaRPr>
              </a:p>
              <a:p>
                <a:pPr marL="347663" lvl="1" indent="-119063" defTabSz="144463" eaLnBrk="0" hangingPunct="0">
                  <a:lnSpc>
                    <a:spcPct val="90000"/>
                  </a:lnSpc>
                  <a:spcBef>
                    <a:spcPct val="15000"/>
                  </a:spcBef>
                  <a:buClr>
                    <a:schemeClr val="tx2"/>
                  </a:buClr>
                  <a:buSzPct val="110000"/>
                  <a:buFont typeface="Calibri" pitchFamily="34" charset="0"/>
                  <a:buChar char="–"/>
                  <a:defRPr/>
                </a:pPr>
                <a:r>
                  <a:rPr lang="fr-FR" sz="1200" dirty="0">
                    <a:cs typeface="+mn-cs"/>
                  </a:rPr>
                  <a:t>Online </a:t>
                </a:r>
                <a:r>
                  <a:rPr lang="fr-FR" sz="1200" dirty="0" err="1">
                    <a:cs typeface="+mn-cs"/>
                  </a:rPr>
                  <a:t>marketers</a:t>
                </a:r>
                <a:endParaRPr lang="fr-FR" sz="1200" dirty="0">
                  <a:cs typeface="+mn-cs"/>
                </a:endParaRPr>
              </a:p>
              <a:p>
                <a:pPr marL="347663" lvl="1" indent="-119063" defTabSz="144463" eaLnBrk="0" hangingPunct="0">
                  <a:lnSpc>
                    <a:spcPct val="90000"/>
                  </a:lnSpc>
                  <a:spcBef>
                    <a:spcPct val="15000"/>
                  </a:spcBef>
                  <a:buClr>
                    <a:schemeClr val="tx2"/>
                  </a:buClr>
                  <a:buSzPct val="110000"/>
                  <a:buFont typeface="Calibri" pitchFamily="34" charset="0"/>
                  <a:buChar char="–"/>
                  <a:defRPr/>
                </a:pPr>
                <a:r>
                  <a:rPr lang="fr-FR" sz="1200" dirty="0">
                    <a:cs typeface="+mn-cs"/>
                  </a:rPr>
                  <a:t>Marketing Services Providers</a:t>
                </a:r>
                <a:endParaRPr lang="fr-FR" sz="1400" dirty="0">
                  <a:cs typeface="+mn-cs"/>
                </a:endParaRPr>
              </a:p>
              <a:p>
                <a:pPr marL="168275" indent="-168275" defTabSz="144463" eaLnBrk="0" hangingPunct="0">
                  <a:lnSpc>
                    <a:spcPct val="90000"/>
                  </a:lnSpc>
                  <a:spcBef>
                    <a:spcPct val="15000"/>
                  </a:spcBef>
                  <a:buClr>
                    <a:schemeClr val="tx2"/>
                  </a:buClr>
                  <a:buSzPct val="110000"/>
                  <a:buFont typeface="Wingdings" pitchFamily="2" charset="2"/>
                  <a:buChar char="§"/>
                  <a:defRPr/>
                </a:pPr>
                <a:endParaRPr lang="fr-FR" sz="1400" dirty="0">
                  <a:cs typeface="+mn-cs"/>
                </a:endParaRPr>
              </a:p>
              <a:p>
                <a:pPr marL="168275" indent="-168275" defTabSz="144463" eaLnBrk="0" hangingPunct="0">
                  <a:lnSpc>
                    <a:spcPct val="90000"/>
                  </a:lnSpc>
                  <a:spcBef>
                    <a:spcPct val="15000"/>
                  </a:spcBef>
                  <a:buClr>
                    <a:schemeClr val="tx2"/>
                  </a:buClr>
                  <a:buSzPct val="110000"/>
                  <a:buFont typeface="Wingdings" pitchFamily="2" charset="2"/>
                  <a:buChar char="§"/>
                  <a:defRPr/>
                </a:pPr>
                <a:r>
                  <a:rPr lang="fr-FR" sz="1600" b="1" dirty="0">
                    <a:cs typeface="+mn-cs"/>
                  </a:rPr>
                  <a:t>Leader reconnu </a:t>
                </a:r>
                <a:r>
                  <a:rPr lang="fr-FR" sz="1400" dirty="0">
                    <a:cs typeface="+mn-cs"/>
                  </a:rPr>
                  <a:t>des solutions</a:t>
                </a:r>
                <a:br>
                  <a:rPr lang="fr-FR" sz="1400" dirty="0">
                    <a:cs typeface="+mn-cs"/>
                  </a:rPr>
                </a:br>
                <a:r>
                  <a:rPr lang="fr-FR" sz="1400" dirty="0">
                    <a:cs typeface="+mn-cs"/>
                  </a:rPr>
                  <a:t>logicielles marketing</a:t>
                </a:r>
              </a:p>
            </p:txBody>
          </p:sp>
          <p:sp>
            <p:nvSpPr>
              <p:cNvPr id="278573" name="AutoShape 45"/>
              <p:cNvSpPr>
                <a:spLocks noChangeArrowheads="1"/>
              </p:cNvSpPr>
              <p:nvPr/>
            </p:nvSpPr>
            <p:spPr bwMode="blackWhite">
              <a:xfrm>
                <a:off x="198" y="2298"/>
                <a:ext cx="2575" cy="222"/>
              </a:xfrm>
              <a:prstGeom prst="roundRect">
                <a:avLst>
                  <a:gd name="adj" fmla="val 19324"/>
                </a:avLst>
              </a:prstGeom>
              <a:solidFill>
                <a:schemeClr val="accent1">
                  <a:lumMod val="60000"/>
                  <a:lumOff val="40000"/>
                </a:schemeClr>
              </a:solidFill>
              <a:ln w="9525" algn="ctr">
                <a:noFill/>
                <a:round/>
                <a:headEnd/>
                <a:tailEnd/>
              </a:ln>
              <a:effectLst/>
              <a:scene3d>
                <a:camera prst="orthographicFront"/>
                <a:lightRig rig="threePt" dir="t"/>
              </a:scene3d>
              <a:sp3d>
                <a:bevelT/>
              </a:sp3d>
            </p:spPr>
            <p:txBody>
              <a:bodyPr wrap="none" lIns="0" rIns="0" anchor="ctr"/>
              <a:lstStyle/>
              <a:p>
                <a:pPr algn="ctr" eaLnBrk="0" hangingPunct="0">
                  <a:lnSpc>
                    <a:spcPct val="85000"/>
                  </a:lnSpc>
                  <a:defRPr/>
                </a:pPr>
                <a:r>
                  <a:rPr lang="fr-FR" sz="2000" b="1" dirty="0">
                    <a:solidFill>
                      <a:schemeClr val="tx1"/>
                    </a:solidFill>
                    <a:cs typeface="+mn-cs"/>
                  </a:rPr>
                  <a:t>Leadership Solution</a:t>
                </a:r>
              </a:p>
            </p:txBody>
          </p:sp>
        </p:grpSp>
        <p:pic>
          <p:nvPicPr>
            <p:cNvPr id="17425" name="Picture 18" descr="Picture1"/>
            <p:cNvPicPr>
              <a:picLocks noChangeAspect="1" noChangeArrowheads="1"/>
            </p:cNvPicPr>
            <p:nvPr/>
          </p:nvPicPr>
          <p:blipFill>
            <a:blip r:embed="rId3"/>
            <a:srcRect l="3503" t="3497" b="1852"/>
            <a:stretch>
              <a:fillRect/>
            </a:stretch>
          </p:blipFill>
          <p:spPr bwMode="auto">
            <a:xfrm>
              <a:off x="6921516" y="5566231"/>
              <a:ext cx="893573" cy="351863"/>
            </a:xfrm>
            <a:prstGeom prst="rect">
              <a:avLst/>
            </a:prstGeom>
            <a:noFill/>
            <a:ln w="9525">
              <a:noFill/>
              <a:miter lim="800000"/>
              <a:headEnd/>
              <a:tailEnd/>
            </a:ln>
          </p:spPr>
        </p:pic>
        <p:pic>
          <p:nvPicPr>
            <p:cNvPr id="17426" name="Picture 34" descr="logo_unica"/>
            <p:cNvPicPr>
              <a:picLocks noChangeAspect="1" noChangeArrowheads="1"/>
            </p:cNvPicPr>
            <p:nvPr/>
          </p:nvPicPr>
          <p:blipFill>
            <a:blip r:embed="rId4"/>
            <a:srcRect/>
            <a:stretch>
              <a:fillRect/>
            </a:stretch>
          </p:blipFill>
          <p:spPr bwMode="auto">
            <a:xfrm>
              <a:off x="7207268" y="3875541"/>
              <a:ext cx="960437" cy="973175"/>
            </a:xfrm>
            <a:prstGeom prst="rect">
              <a:avLst/>
            </a:prstGeom>
            <a:noFill/>
            <a:ln w="9525">
              <a:noFill/>
              <a:miter lim="800000"/>
              <a:headEnd/>
              <a:tailEnd/>
            </a:ln>
          </p:spPr>
        </p:pic>
        <p:pic>
          <p:nvPicPr>
            <p:cNvPr id="17427" name="Picture 36" descr="logo_coremetrics_panel"/>
            <p:cNvPicPr>
              <a:picLocks noChangeAspect="1" noChangeArrowheads="1"/>
            </p:cNvPicPr>
            <p:nvPr/>
          </p:nvPicPr>
          <p:blipFill>
            <a:blip r:embed="rId5"/>
            <a:srcRect/>
            <a:stretch>
              <a:fillRect/>
            </a:stretch>
          </p:blipFill>
          <p:spPr bwMode="auto">
            <a:xfrm>
              <a:off x="8064524" y="4089855"/>
              <a:ext cx="850011" cy="477900"/>
            </a:xfrm>
            <a:prstGeom prst="rect">
              <a:avLst/>
            </a:prstGeom>
            <a:noFill/>
            <a:ln w="9525">
              <a:noFill/>
              <a:miter lim="800000"/>
              <a:headEnd/>
              <a:tailEnd/>
            </a:ln>
          </p:spPr>
        </p:pic>
        <p:pic>
          <p:nvPicPr>
            <p:cNvPr id="17428" name="Picture 65"/>
            <p:cNvPicPr>
              <a:picLocks noChangeAspect="1"/>
            </p:cNvPicPr>
            <p:nvPr/>
          </p:nvPicPr>
          <p:blipFill>
            <a:blip r:embed="rId6"/>
            <a:srcRect/>
            <a:stretch>
              <a:fillRect/>
            </a:stretch>
          </p:blipFill>
          <p:spPr bwMode="auto">
            <a:xfrm>
              <a:off x="5278442" y="5563067"/>
              <a:ext cx="1447800" cy="241300"/>
            </a:xfrm>
            <a:prstGeom prst="rect">
              <a:avLst/>
            </a:prstGeom>
            <a:noFill/>
            <a:ln w="9525">
              <a:noFill/>
              <a:miter lim="800000"/>
              <a:headEnd/>
              <a:tailEnd/>
            </a:ln>
          </p:spPr>
        </p:pic>
        <p:pic>
          <p:nvPicPr>
            <p:cNvPr id="17429" name="Picture 19"/>
            <p:cNvPicPr>
              <a:picLocks noChangeAspect="1" noChangeArrowheads="1"/>
            </p:cNvPicPr>
            <p:nvPr/>
          </p:nvPicPr>
          <p:blipFill>
            <a:blip r:embed="rId7"/>
            <a:srcRect/>
            <a:stretch>
              <a:fillRect/>
            </a:stretch>
          </p:blipFill>
          <p:spPr bwMode="auto">
            <a:xfrm>
              <a:off x="7862896" y="5530230"/>
              <a:ext cx="882316" cy="367331"/>
            </a:xfrm>
            <a:prstGeom prst="rect">
              <a:avLst/>
            </a:prstGeom>
            <a:noFill/>
            <a:ln w="9525">
              <a:noFill/>
              <a:miter lim="800000"/>
              <a:headEnd/>
              <a:tailEnd/>
            </a:ln>
          </p:spPr>
        </p:pic>
      </p:grpSp>
      <p:grpSp>
        <p:nvGrpSpPr>
          <p:cNvPr id="4" name="Group 42"/>
          <p:cNvGrpSpPr>
            <a:grpSpLocks/>
          </p:cNvGrpSpPr>
          <p:nvPr/>
        </p:nvGrpSpPr>
        <p:grpSpPr bwMode="auto">
          <a:xfrm>
            <a:off x="228600" y="1357313"/>
            <a:ext cx="8697913" cy="2095500"/>
            <a:chOff x="228600" y="1047750"/>
            <a:chExt cx="8697912" cy="1466850"/>
          </a:xfrm>
        </p:grpSpPr>
        <p:sp>
          <p:nvSpPr>
            <p:cNvPr id="33" name="AutoShape 4"/>
            <p:cNvSpPr>
              <a:spLocks noChangeArrowheads="1"/>
            </p:cNvSpPr>
            <p:nvPr/>
          </p:nvSpPr>
          <p:spPr bwMode="hidden">
            <a:xfrm>
              <a:off x="228600" y="1047750"/>
              <a:ext cx="8697912" cy="1466850"/>
            </a:xfrm>
            <a:prstGeom prst="roundRect">
              <a:avLst>
                <a:gd name="adj" fmla="val 2894"/>
              </a:avLst>
            </a:prstGeom>
            <a:solidFill>
              <a:schemeClr val="accent1">
                <a:lumMod val="40000"/>
                <a:lumOff val="60000"/>
              </a:schemeClr>
            </a:solidFill>
            <a:ln w="9525" algn="ctr">
              <a:noFill/>
              <a:round/>
              <a:headEnd/>
              <a:tailEnd/>
            </a:ln>
            <a:effectLst>
              <a:prstShdw prst="shdw17" dist="17961" dir="2700000">
                <a:schemeClr val="tx2">
                  <a:gamma/>
                  <a:shade val="60000"/>
                  <a:invGamma/>
                </a:schemeClr>
              </a:prstShdw>
            </a:effectLst>
          </p:spPr>
          <p:txBody>
            <a:bodyPr anchor="ctr"/>
            <a:lstStyle/>
            <a:p>
              <a:pPr eaLnBrk="0" hangingPunct="0">
                <a:lnSpc>
                  <a:spcPct val="85000"/>
                </a:lnSpc>
                <a:defRPr/>
              </a:pPr>
              <a:endParaRPr lang="fr-FR" sz="1200" b="1">
                <a:solidFill>
                  <a:srgbClr val="131E57"/>
                </a:solidFill>
                <a:cs typeface="+mn-cs"/>
              </a:endParaRPr>
            </a:p>
          </p:txBody>
        </p:sp>
        <p:sp>
          <p:nvSpPr>
            <p:cNvPr id="34" name="AutoShape 5"/>
            <p:cNvSpPr>
              <a:spLocks noChangeArrowheads="1"/>
            </p:cNvSpPr>
            <p:nvPr/>
          </p:nvSpPr>
          <p:spPr bwMode="blackWhite">
            <a:xfrm>
              <a:off x="315913" y="1428908"/>
              <a:ext cx="8445499" cy="990124"/>
            </a:xfrm>
            <a:prstGeom prst="roundRect">
              <a:avLst>
                <a:gd name="adj" fmla="val 3894"/>
              </a:avLst>
            </a:prstGeom>
            <a:solidFill>
              <a:schemeClr val="bg1"/>
            </a:solidFill>
            <a:ln w="9525" algn="ctr">
              <a:noFill/>
              <a:round/>
              <a:headEnd/>
              <a:tailEnd/>
            </a:ln>
            <a:effectLst>
              <a:prstShdw prst="shdw18" dist="17961" dir="13500000">
                <a:schemeClr val="bg1">
                  <a:gamma/>
                  <a:shade val="60000"/>
                  <a:invGamma/>
                </a:schemeClr>
              </a:prstShdw>
            </a:effectLst>
          </p:spPr>
          <p:txBody>
            <a:bodyPr lIns="0" rIns="0" anchor="ctr"/>
            <a:lstStyle/>
            <a:p>
              <a:pPr algn="ctr">
                <a:lnSpc>
                  <a:spcPct val="90000"/>
                </a:lnSpc>
                <a:defRPr/>
              </a:pPr>
              <a:r>
                <a:rPr lang="fr-FR" sz="1600" dirty="0">
                  <a:cs typeface="+mn-cs"/>
                </a:rPr>
                <a:t>Les solutions IBM Enterprise Marketing Management permettent </a:t>
              </a:r>
              <a:r>
                <a:rPr lang="fr-FR" sz="1600" b="1" dirty="0">
                  <a:cs typeface="+mn-cs"/>
                </a:rPr>
                <a:t>d’augmenter la performance des opérations marketing </a:t>
              </a:r>
              <a:r>
                <a:rPr lang="fr-FR" sz="1600" dirty="0">
                  <a:cs typeface="+mn-cs"/>
                </a:rPr>
                <a:t>en offrant des capacités uniques pour </a:t>
              </a:r>
              <a:r>
                <a:rPr lang="fr-FR" sz="1600" b="1" dirty="0">
                  <a:cs typeface="+mn-cs"/>
                </a:rPr>
                <a:t>l’analyse client </a:t>
              </a:r>
              <a:r>
                <a:rPr lang="fr-FR" sz="1600" dirty="0">
                  <a:cs typeface="+mn-cs"/>
                </a:rPr>
                <a:t>et </a:t>
              </a:r>
              <a:r>
                <a:rPr lang="fr-FR" sz="1600" b="1" dirty="0">
                  <a:cs typeface="+mn-cs"/>
                </a:rPr>
                <a:t>web</a:t>
              </a:r>
              <a:r>
                <a:rPr lang="fr-FR" sz="1600" dirty="0">
                  <a:cs typeface="+mn-cs"/>
                </a:rPr>
                <a:t>, la détection d’</a:t>
              </a:r>
              <a:r>
                <a:rPr lang="fr-FR" sz="1600" b="1" dirty="0">
                  <a:cs typeface="+mn-cs"/>
                </a:rPr>
                <a:t>évènements</a:t>
              </a:r>
              <a:r>
                <a:rPr lang="fr-FR" sz="1600" dirty="0">
                  <a:cs typeface="+mn-cs"/>
                </a:rPr>
                <a:t>, la gestion de </a:t>
              </a:r>
              <a:r>
                <a:rPr lang="fr-FR" sz="1600" b="1" dirty="0">
                  <a:cs typeface="+mn-cs"/>
                </a:rPr>
                <a:t>campagnes cross-canaux </a:t>
              </a:r>
              <a:r>
                <a:rPr lang="fr-FR" sz="1600" dirty="0">
                  <a:cs typeface="+mn-cs"/>
                </a:rPr>
                <a:t>, la gestion de </a:t>
              </a:r>
              <a:r>
                <a:rPr lang="fr-FR" sz="1600" b="1" dirty="0">
                  <a:cs typeface="+mn-cs"/>
                </a:rPr>
                <a:t>l’</a:t>
              </a:r>
              <a:r>
                <a:rPr lang="fr-FR" sz="1600" b="1" dirty="0" err="1">
                  <a:cs typeface="+mn-cs"/>
                </a:rPr>
                <a:t>intéraction</a:t>
              </a:r>
              <a:r>
                <a:rPr lang="fr-FR" sz="1600" b="1" dirty="0">
                  <a:cs typeface="+mn-cs"/>
                </a:rPr>
                <a:t> temps réel</a:t>
              </a:r>
              <a:r>
                <a:rPr lang="fr-FR" sz="1600" dirty="0">
                  <a:cs typeface="+mn-cs"/>
                </a:rPr>
                <a:t>, l’</a:t>
              </a:r>
              <a:r>
                <a:rPr lang="fr-FR" sz="1600" b="1" dirty="0">
                  <a:cs typeface="+mn-cs"/>
                </a:rPr>
                <a:t>optimisation</a:t>
              </a:r>
              <a:r>
                <a:rPr lang="fr-FR" sz="1600" dirty="0">
                  <a:cs typeface="+mn-cs"/>
                </a:rPr>
                <a:t> online ad/</a:t>
              </a:r>
              <a:r>
                <a:rPr lang="fr-FR" sz="1600" dirty="0" err="1">
                  <a:cs typeface="+mn-cs"/>
                </a:rPr>
                <a:t>search</a:t>
              </a:r>
              <a:r>
                <a:rPr lang="fr-FR" sz="1600" dirty="0">
                  <a:cs typeface="+mn-cs"/>
                </a:rPr>
                <a:t>,  </a:t>
              </a:r>
              <a:r>
                <a:rPr lang="fr-FR" sz="1600" b="1" dirty="0">
                  <a:cs typeface="+mn-cs"/>
                </a:rPr>
                <a:t>email </a:t>
              </a:r>
              <a:r>
                <a:rPr lang="fr-FR" sz="1600" dirty="0">
                  <a:cs typeface="+mn-cs"/>
                </a:rPr>
                <a:t>marketing, et  </a:t>
              </a:r>
              <a:r>
                <a:rPr lang="fr-FR" sz="1600" b="1" dirty="0">
                  <a:cs typeface="+mn-cs"/>
                </a:rPr>
                <a:t>marketing ressource management</a:t>
              </a:r>
              <a:r>
                <a:rPr lang="fr-FR" sz="1600" dirty="0">
                  <a:cs typeface="+mn-cs"/>
                </a:rPr>
                <a:t>.</a:t>
              </a:r>
            </a:p>
          </p:txBody>
        </p:sp>
        <p:sp>
          <p:nvSpPr>
            <p:cNvPr id="35" name="AutoShape 6"/>
            <p:cNvSpPr>
              <a:spLocks noChangeArrowheads="1"/>
            </p:cNvSpPr>
            <p:nvPr/>
          </p:nvSpPr>
          <p:spPr bwMode="blackWhite">
            <a:xfrm>
              <a:off x="325438" y="1071546"/>
              <a:ext cx="8448674" cy="390525"/>
            </a:xfrm>
            <a:prstGeom prst="roundRect">
              <a:avLst>
                <a:gd name="adj" fmla="val 19324"/>
              </a:avLst>
            </a:prstGeom>
            <a:solidFill>
              <a:schemeClr val="accent1">
                <a:lumMod val="60000"/>
                <a:lumOff val="40000"/>
              </a:schemeClr>
            </a:solidFill>
            <a:ln w="9525" algn="ctr">
              <a:noFill/>
              <a:round/>
              <a:headEnd/>
              <a:tailEnd/>
            </a:ln>
            <a:effectLst/>
            <a:scene3d>
              <a:camera prst="orthographicFront"/>
              <a:lightRig rig="threePt" dir="t"/>
            </a:scene3d>
            <a:sp3d>
              <a:bevelT/>
            </a:sp3d>
          </p:spPr>
          <p:txBody>
            <a:bodyPr wrap="none" lIns="0" tIns="0" rIns="0" anchor="ctr"/>
            <a:lstStyle/>
            <a:p>
              <a:pPr algn="ctr" eaLnBrk="0" hangingPunct="0">
                <a:lnSpc>
                  <a:spcPct val="85000"/>
                </a:lnSpc>
                <a:defRPr/>
              </a:pPr>
              <a:r>
                <a:rPr lang="fr-FR" sz="2000" b="1" dirty="0">
                  <a:solidFill>
                    <a:schemeClr val="tx1"/>
                  </a:solidFill>
                  <a:cs typeface="+mn-cs"/>
                </a:rPr>
                <a:t>Comment nous aidons nos Clients ?</a:t>
              </a:r>
            </a:p>
          </p:txBody>
        </p:sp>
      </p:grpSp>
      <p:grpSp>
        <p:nvGrpSpPr>
          <p:cNvPr id="5" name="Group 76"/>
          <p:cNvGrpSpPr>
            <a:grpSpLocks/>
          </p:cNvGrpSpPr>
          <p:nvPr/>
        </p:nvGrpSpPr>
        <p:grpSpPr bwMode="auto">
          <a:xfrm>
            <a:off x="215900" y="3714750"/>
            <a:ext cx="4279900" cy="2708275"/>
            <a:chOff x="217488" y="3429000"/>
            <a:chExt cx="4279900" cy="2708731"/>
          </a:xfrm>
        </p:grpSpPr>
        <p:sp>
          <p:nvSpPr>
            <p:cNvPr id="278575" name="AutoShape 47"/>
            <p:cNvSpPr>
              <a:spLocks noChangeArrowheads="1"/>
            </p:cNvSpPr>
            <p:nvPr/>
          </p:nvSpPr>
          <p:spPr bwMode="hidden">
            <a:xfrm>
              <a:off x="217488" y="3429000"/>
              <a:ext cx="4279900" cy="2708731"/>
            </a:xfrm>
            <a:prstGeom prst="roundRect">
              <a:avLst>
                <a:gd name="adj" fmla="val 2894"/>
              </a:avLst>
            </a:prstGeom>
            <a:solidFill>
              <a:schemeClr val="accent1">
                <a:lumMod val="60000"/>
                <a:lumOff val="40000"/>
              </a:schemeClr>
            </a:solidFill>
            <a:ln w="9525" algn="ctr">
              <a:noFill/>
              <a:round/>
              <a:headEnd/>
              <a:tailEnd/>
            </a:ln>
            <a:effectLst>
              <a:prstShdw prst="shdw17" dist="17961" dir="2700000">
                <a:schemeClr val="tx2">
                  <a:gamma/>
                  <a:shade val="60000"/>
                  <a:invGamma/>
                </a:schemeClr>
              </a:prstShdw>
            </a:effectLst>
          </p:spPr>
          <p:txBody>
            <a:bodyPr anchor="ctr"/>
            <a:lstStyle/>
            <a:p>
              <a:pPr eaLnBrk="0" hangingPunct="0">
                <a:lnSpc>
                  <a:spcPct val="85000"/>
                </a:lnSpc>
                <a:defRPr/>
              </a:pPr>
              <a:endParaRPr lang="fr-FR" sz="1400" b="1">
                <a:solidFill>
                  <a:srgbClr val="131E57"/>
                </a:solidFill>
                <a:cs typeface="+mn-cs"/>
              </a:endParaRPr>
            </a:p>
          </p:txBody>
        </p:sp>
        <p:sp>
          <p:nvSpPr>
            <p:cNvPr id="278576" name="AutoShape 48"/>
            <p:cNvSpPr>
              <a:spLocks noChangeArrowheads="1"/>
            </p:cNvSpPr>
            <p:nvPr/>
          </p:nvSpPr>
          <p:spPr bwMode="blackWhite">
            <a:xfrm>
              <a:off x="307976" y="4018062"/>
              <a:ext cx="4081462" cy="1905321"/>
            </a:xfrm>
            <a:prstGeom prst="roundRect">
              <a:avLst>
                <a:gd name="adj" fmla="val 3894"/>
              </a:avLst>
            </a:prstGeom>
            <a:solidFill>
              <a:schemeClr val="bg1"/>
            </a:solidFill>
            <a:ln w="9525" algn="ctr">
              <a:noFill/>
              <a:round/>
              <a:headEnd/>
              <a:tailEnd/>
            </a:ln>
            <a:effectLst>
              <a:prstShdw prst="shdw18" dist="17961" dir="13500000">
                <a:schemeClr val="bg1">
                  <a:gamma/>
                  <a:shade val="60000"/>
                  <a:invGamma/>
                </a:schemeClr>
              </a:prstShdw>
            </a:effectLst>
          </p:spPr>
          <p:txBody>
            <a:bodyPr lIns="0" rIns="0"/>
            <a:lstStyle/>
            <a:p>
              <a:pPr marL="234950" indent="-174625" defTabSz="144463" eaLnBrk="0" hangingPunct="0">
                <a:lnSpc>
                  <a:spcPct val="110000"/>
                </a:lnSpc>
                <a:spcBef>
                  <a:spcPct val="15000"/>
                </a:spcBef>
                <a:buClr>
                  <a:schemeClr val="tx2"/>
                </a:buClr>
                <a:buSzPct val="110000"/>
                <a:buFont typeface="Wingdings" pitchFamily="2" charset="2"/>
                <a:buChar char="§"/>
                <a:defRPr/>
              </a:pPr>
              <a:r>
                <a:rPr lang="fr-FR" sz="1600" b="1" dirty="0">
                  <a:cs typeface="+mn-cs"/>
                </a:rPr>
                <a:t>Plus de 2500 clients de toutes tailles dans le monde</a:t>
              </a:r>
            </a:p>
            <a:p>
              <a:pPr marL="234950" indent="-174625" defTabSz="144463" eaLnBrk="0" hangingPunct="0">
                <a:lnSpc>
                  <a:spcPct val="110000"/>
                </a:lnSpc>
                <a:spcBef>
                  <a:spcPct val="15000"/>
                </a:spcBef>
                <a:buClr>
                  <a:schemeClr val="tx2"/>
                </a:buClr>
                <a:buSzPct val="110000"/>
                <a:buFont typeface="Wingdings" pitchFamily="2" charset="2"/>
                <a:buChar char="§"/>
                <a:defRPr/>
              </a:pPr>
              <a:r>
                <a:rPr lang="fr-FR" sz="1600" b="1" dirty="0">
                  <a:cs typeface="+mn-cs"/>
                </a:rPr>
                <a:t>45% Part de marché </a:t>
              </a:r>
            </a:p>
            <a:p>
              <a:pPr marL="234950" indent="-174625" defTabSz="144463" eaLnBrk="0" hangingPunct="0">
                <a:lnSpc>
                  <a:spcPct val="110000"/>
                </a:lnSpc>
                <a:spcBef>
                  <a:spcPct val="15000"/>
                </a:spcBef>
                <a:buClr>
                  <a:schemeClr val="tx2"/>
                </a:buClr>
                <a:buSzPct val="100000"/>
                <a:buFont typeface="Wingdings" pitchFamily="2" charset="2"/>
                <a:buChar char="§"/>
                <a:defRPr/>
              </a:pPr>
              <a:r>
                <a:rPr lang="fr-FR" sz="1600" b="1" dirty="0">
                  <a:cs typeface="+mn-cs"/>
                </a:rPr>
                <a:t>+ 10 000 utilisateurs en production</a:t>
              </a:r>
            </a:p>
            <a:p>
              <a:pPr marL="234950" indent="-174625" defTabSz="144463" eaLnBrk="0" hangingPunct="0">
                <a:lnSpc>
                  <a:spcPct val="110000"/>
                </a:lnSpc>
                <a:spcBef>
                  <a:spcPct val="15000"/>
                </a:spcBef>
                <a:buClr>
                  <a:schemeClr val="tx2"/>
                </a:buClr>
                <a:buSzPct val="110000"/>
                <a:buFont typeface="Wingdings" pitchFamily="2" charset="2"/>
                <a:buChar char="§"/>
                <a:defRPr/>
              </a:pPr>
              <a:r>
                <a:rPr lang="fr-FR" sz="1600" b="1" dirty="0">
                  <a:cs typeface="+mn-cs"/>
                </a:rPr>
                <a:t>+ 200 partenaires</a:t>
              </a:r>
            </a:p>
            <a:p>
              <a:pPr marL="234950" indent="-174625" defTabSz="144463" eaLnBrk="0" hangingPunct="0">
                <a:lnSpc>
                  <a:spcPct val="110000"/>
                </a:lnSpc>
                <a:spcBef>
                  <a:spcPct val="15000"/>
                </a:spcBef>
                <a:buClr>
                  <a:schemeClr val="tx2"/>
                </a:buClr>
                <a:buSzPct val="110000"/>
                <a:buFont typeface="Wingdings" pitchFamily="2" charset="2"/>
                <a:buChar char="§"/>
                <a:defRPr/>
              </a:pPr>
              <a:r>
                <a:rPr lang="fr-FR" sz="1600" b="1" dirty="0">
                  <a:cs typeface="+mn-cs"/>
                </a:rPr>
                <a:t>20 % de l’activité en MSP</a:t>
              </a:r>
            </a:p>
          </p:txBody>
        </p:sp>
        <p:sp>
          <p:nvSpPr>
            <p:cNvPr id="278577" name="AutoShape 49"/>
            <p:cNvSpPr>
              <a:spLocks noChangeArrowheads="1"/>
            </p:cNvSpPr>
            <p:nvPr/>
          </p:nvSpPr>
          <p:spPr bwMode="blackWhite">
            <a:xfrm>
              <a:off x="314326" y="3495675"/>
              <a:ext cx="4087813" cy="352425"/>
            </a:xfrm>
            <a:prstGeom prst="roundRect">
              <a:avLst>
                <a:gd name="adj" fmla="val 19324"/>
              </a:avLst>
            </a:prstGeom>
            <a:solidFill>
              <a:schemeClr val="accent1">
                <a:lumMod val="60000"/>
                <a:lumOff val="40000"/>
              </a:schemeClr>
            </a:solidFill>
            <a:ln w="9525" algn="ctr">
              <a:noFill/>
              <a:round/>
              <a:headEnd/>
              <a:tailEnd/>
            </a:ln>
            <a:effectLst/>
            <a:scene3d>
              <a:camera prst="orthographicFront"/>
              <a:lightRig rig="threePt" dir="t"/>
            </a:scene3d>
            <a:sp3d>
              <a:bevelT/>
            </a:sp3d>
          </p:spPr>
          <p:txBody>
            <a:bodyPr wrap="none" lIns="0" rIns="0" anchor="ctr"/>
            <a:lstStyle/>
            <a:p>
              <a:pPr algn="ctr" eaLnBrk="0" hangingPunct="0">
                <a:lnSpc>
                  <a:spcPct val="85000"/>
                </a:lnSpc>
                <a:defRPr/>
              </a:pPr>
              <a:r>
                <a:rPr lang="fr-FR" sz="2000" b="1" dirty="0">
                  <a:solidFill>
                    <a:schemeClr val="tx1"/>
                  </a:solidFill>
                  <a:cs typeface="+mn-cs"/>
                </a:rPr>
                <a:t>Succès Clients &amp; Partenaires</a:t>
              </a:r>
            </a:p>
          </p:txBody>
        </p:sp>
      </p:grpSp>
      <p:sp>
        <p:nvSpPr>
          <p:cNvPr id="17413" name="AutoShape 6" descr="data:image/jpg;base64,/9j/4AAQSkZJRgABAQAAAQABAAD/2wCEAAkGBhQSERUUExMUFBIVFBgXGBgWFRwYFhUVFxQXFhYcFxUaHCYgFxwkHBYYHy8gJCcuLC0sFx4xNTAqNSY3LCkBCQoKDgwOGg8PGi4kHyQtLSkqNSwuKiwyMio1LC42LS4vKiktNTUpLiosLDUqKjUsKiwuNS0uKjI1KiotLDQyKf/AABEIAIAAwAMBIgACEQEDEQH/xAAcAAEAAgMBAQEAAAAAAAAAAAAABgcDBAUCAQj/xABBEAACAQIDBAcFBQYEBwAAAAABAgADEQQFIQYSMUEHEzJRYXGBIpGhscEUI1JyskJDgpKz0TM0NWIVU3N0hKLh/8QAGwEBAAIDAQEAAAAAAAAAAAAAAAMFAQIEBwb/xAAvEQABAwMDAQYGAgMAAAAAAAABAAIDBBEhBRIxQRMUUWFx8IGRobHB0SIyBhbh/9oADAMBAAIRAxEAPwC8YiIRIiIRIiIRIiIRJirYlV0OpPADUn0+sxVcQWJVOXabu8B3t8B8IpUAvDnxJ1J8zzhF5bEOeACjx9o+4aD3mY2D83b0AH0mavUVFLOQqqLkk2AA4kk8JC832yqVFP2YCnS/59Rbs/jSpHl/ub3SN8jWC7l009NJO6zB+vf1UnrVyg3mqlR3sVA95Fpya3SFhqZs2JpP+W5P8yAiVDn+Zl31Z6r/AIqjbx9BwX0EsXY7YRMOi1ayhsSRezC4pdwA/F3nlwHjzR1DpTZgx5q6qNJhooRJUPJJ4DR+T0+Cm2WZ7SrqGQkBuG8pUnyuBedCR2ssz4LNSh3XN17+a+feJ2L502vhduJ8Bn2ZWEiIhEiIhEiIhEiIhEiIhEiIhEmti6x0VTZm5/hXmfoPEzZnPoNvEv8AiOn5Rov1PrCLYo0gAAOAmUkAXJsBxJ5CeUkc20xm8KeFDFRW3mqkcVw9OxqeRa4QfmM1c7aLqWGIyvDB7HX6Lk5pmYxX31U2wSt9zTP79lP+LUHNLj2V58TIJtFtMahIU6TFtXtIa9Qqns0k9lVGgCjQAeAAtI2zSimlMjl6VpultgYHvHoPD18/H9Lu7D4MVcwoB7bu/vG/MqCw+IEvKqJ+a2edrJdvcVhSN2oXpjjTqHeW3hfVfSdVLM2MbSq3XdNlq3iWN3AtY/v36q76omlWE1NnNqaWOpb9P2XXtoeKk/MeM3K0swQRcL4V7HMcWuFiFu5HmOvVt/D9RO7IO7kEEaEG48xJlg8SKiK4/aF/Xn8ZstFmiIhEiIhEiIhEiIhEiIhEiIhFgxz2psRxtYeZ0HzmvS0FhwGnoJlzL/DPmv6hNZHhFuK0qvb/ADkriMTY+0FpUF8Bu9a/vLj3Sz1eUd0hMRmFdTw6wN76af2nFWkiPHivo/8AHImy1ZDugv8AUKOzwwnufDKZemuF1iZJr1ac25jqiSNK5JYwQs+yueNhMUlQH2b2ccmU9oH0+UvOswOo1BFwe8EXHwn53fiPOXtlNbewtAniaKfptLaldcELz/XoQ1zXjnIP4XuuZIdla16RH4XPuIB+pkartO5scfZqfmX5Gdi+bUjiIhYSIiESIiESIiESIiESIiEWvj0vTbvtf1Gv0nMp1Z25HqqbjFe46fl5f29IRbi1JVvS7lRWtTxAHsuu63g6f3W38plkLVmpnWWpiqLUanBuBHFWHZYeXx1Ehmj7RharHTavulQ2XpwfQ/rlUMtS8+70z57kFXCVSjjTiCOyy96nmPlznPGJlI6Mg2XqEVYx7Q6+DwVsXmKs+kxPixNZ6pY2GpmzYz1Uc9W0CzcrLg6Bq1VRRdmYADxJsPjL2Wl1aKg4Iip/KAPnIZ0f7IGjbE1hZyPu1PEX/bI5eHfx5SW1aktqePaLnqvPNXqhNIGNNw2/zP6t91ir1JKNjqVqLN+Jz7gAPneRBrsQBqSbAd5Ogli5fhOqpIg/ZUDzPP4zpVMtiIiFhIiIRIiIRIiIRIiIRIiIRJz82wW+u8o9pfiO76j/AOzoRCKJrWnsVp0c1ye93p9rmvf4jxnANUg2OhHIzCys2PwlOum5VQOvceR7weIPiJC8y6LaLkmlVZPBhvf+wsfeJLevnk15o6Nr+QuqCsnp8RusPDkfI4UDp9Ewv7WIFvBST8SJIsn2Pw2Fsyp1lQcGqWIB7wnC/ibzrPXmCpWmGwsbkBSS6hUSja52PIAfYBZa1e+pOs061WeKtadrItmGqkPVBWnxCnQv/YSZcKz7I5OSevcaDsDvPNvoJLp8VQBYCwHADgJ9mFhIiIRIiIRIiIRIiIRIiIRIiIRIiIRJqY3K6dXtDX8Q0Pv5+szYnErTUu7BUHFmNgOWpMw4LNqNYkUqqVCOO4wa1+F7TFxey3DHFu4A2XDxWyzjsMGHcdD7+BnNq5LXH7snyIPyMnMTK0UBGTYg/um9bD5mbOH2QrN2yqDz3j7hp8ZNZqZjm1GgA1aqlMHhvMBfyHOCbZK2a1zztaLnyWnluzFKkQbb7jm3LyHATrzm5dtHhq7btGvTqNa9lbWw52nSmAQchZfG+M7Xgg+eEiImVokREIkREIkREIvLOBxIE+qwPA3kU6S8k+0YJmUfeUfvF77Ae2P5df4RIb0QZ3uYh6DH2aq7y/nT+63/AJROd0+2QMI56q5g0vt6J9Ux+W8tt9b38M8K3Wa3HSfFqA8CD6yuemLOt2nSwynVz1j/AJV0Uepuf4Zp7I1Bl2WVcawvVrELTB5gEhfS+8x7wBNTUASFlsDJK3j0dz6RtRu/k87WttznxvjqeFZ9fEogu7Ko72IA95nzD4tKgujq471YN8pRuUZNis3ruzVL7ti7uTure9gqjyNgLDSes+2ZxWVVEqLU0J9mpTJGo1KsPpqCLyLvbrb9n8VYf6/CH93M47W3Fsel/Z8le081KoUXYgAcSTYD1MjOyu2K4jAtiKujUQwq271XeuB4i2nfKuxWPxWb4sID2id1LkU6SDmfIcTa5+ElkqQ0AtyTwuCk0WSaSRsp2Nj/ALE/j7+is7bzH06mXYgJUR7KvZYN+8XuMinQt/iYn8lP9TTlbQdGFbC0GrddTdUALABgdSBp36nwnU6GGAfEk6AIhPldpzbnOqG7xb2VeGCCHSJhBJvBIza2btwrWJmr/wAWo3t11K/d1i3915Te021mIzHEdTRLdUW3adNTbf7mfvvx10A98z47opxFKg9ZqtL2ELso3ibKLkA2sTJTVOJPZtuAq5mhRRtb3uYMc7gWv795Vzg3lDbTVnxmZuhaxNfqUv2UUPuDyHP1M7fQ9in+1um+251LHd3ju33013eF9Tr4yMZpg2rZjVprbefFVFF9BdqpAuZBPL2sbTbqrfSdPFDWTMLrkMBBtxfy+Cs3ZDo7+xYjrvtC1fYZSoTd7Vtb7x7pNa+JVBd2VR3sQB7zK0yXKK2TUsRia/VtemqoqsTeoW0vcDTn6SK5ZlmKzfEMWqXIF2dydxAToFUcL62A7jJWyiJoY1uT0VfLp7q6R9RNODG0Ab7AX8gB4Xsrzw+MSp2HV/ysG+RmaUVtBsnicrZKq1PZJstSmSpDcbMOVxfvBsZOsv2tfF5RiKhJWvSpsrFTune3bhhbhcfEGSsqbktcLELgqdFDGMmgkD2OIF7WsSbZCmtfFonbdV/MwHznnD5hSc2SojnuVw3yMoHZ/Z+tmFZkR13wpctUY8LgcbEk3InQz/YDFYFBWLIyAi7U2a6E8CbgEa8xIhVvI3BmF3u/x+mZIIHVADzwLf8AVe081KgUEkgAcSTYD1kH6MdrXxFGoldt56NjvniaZv2jzItx8RIPmmbYjN8YKVMkIWPVoSQiqL+01uJtqT6CTOqWhgcBcngKvh0OV1RJFI4NbHlzuluRb1GVdOHzKlUNkq03Pcrhj7gZsylM96N8RgqX2haquKdixTeV014jvAPO95PejjapsZhyKpvWpEBjzZT2WPjxB8vGI5yXbHixWtZpUccHeaaTewGxxYgqWstxY6iUHneEbLcxO5wp1BUp+KE7wHuup8jL9kH6SdjKmMFKpQUGql1IJC3Q6jU9x/UZiqjL23byFvoFaynnMcpsx4sb8eX6+KrzOcW2Z5l93e1V1RL/ALKDS5Hldj6yddKmXdXl1FKYtTpVUFu5RTZBf1I98w9HewNbDYhq2IVVKpamAwbVu0dOFgLfxSfZllyV6T0qgujixH1HcRxkUUDnRuLuXKw1DU4oquBsJvHFbjPr62H1uoD0M4pOpr07jrBUD25lSoUediD7x3zb6YMWgwaIbb71QVHOyg7x8tQPWRjG9GuOwtXfwrFwOyyPuVAO5gSPgSJ5odHeYYuqGxLFRwL1X32A7lUE+7QSPdII+y2G/C6zDRure/8AeG7f7W63txbn6X6LJsdg3bKcwIvZgLfwLvP8CJrdEuNSnjiHIBqUii3/ABbytbzIUy28mySnhqC0KY9hRY31LE9ot3kyt9peiaqKhfBkMhNxTJ3WTnZWOhHqD58Zs6B8YY5ovblRQapTVbqiGV2wSG7SfQDPyB+eVNOkT/TcR+Vf6iyv+jNCaWYBe0cNYeZWpaYK+zWcVE6txXZDoVasCp87trJb0Z7JYjBtWauqrvqgADBjoWJvbhxi7pZg7aQLW+6bYaDTpIu1a9xcHCxHi39KD9GWIRMxpb5A3gyqT+Jl09/D1lvbWsBgcTc2+4qfFSBIBtZ0WVetarg7MjHe6u+6yE6+yToR3cxNOlsVmmJG5XeotNRf72rvAkDSyhjc35nhMRmSJpj2kqStbSV8sdYJ2tAAuDzg34+i89Dv+df/AKDfrScuh/rP/nn+uZMOjnYvE4TEtUrIqoaRUEOrallPAHwM0aWwGLGZdf1a9V9rNS++t9zrS17Xvw5SMRP7NoseV0urqbvc7u0bYxgDIyc4Ug6XKJOABHBayFvKzL8yJyOhfFJu4incdZdGtzK2I+B/UJYuPwKVqb0qg3kdSrDwPyMqXMOjLG4arv4Ri4B9lkfcqAdx1HwNj8J0zNcyUStF1TabPBUUD6GV4YSbgnjofwpX0uYpFwIQkb71V3Rz9nVj6DT1EiWxFBhluZP+yaYUeaq5PwZZ5p9H2Y4uoDiSVHAvVqb5A/2qCfdoJYdbZYUstqYXDi5NJgLkAu7DUseGs0DXyvMhFhZdTp6ehpWUbZA9xeCSOALg8/D7qA9Df+cq/wDbn+pTk/6Qf9NxH5B+tZG+jfYzE4PEu9dFVWolQQ4b2t9DwB7gZLtr8uevgq1KmAXdQFBIFzvA8T5SSFjhAQRnK49TqIpNVZIxwLbsyDjBF8qs+i+kXXGqvabDEDzO8B8ZGNnMrfEYhaVOotJ2BszEgEgXtdRe5ll9GuyOIwdSq1dAodFAs4bUNc8DNPazotdqxr4NgCzbxpk7pVr3ujcOOtja3Lw5eweY2m3F7hXbdVp21k7O0ADw3a7kXA6rSfoqxxBBxVMg8QXqEH03ZI9gdh6uBqVGqPTYOgUBN7iGvrcCRmnlue9neq24XNVP1XvJvsPkmJw9J/tVXrKjsG7bOVAW1izfTSTwsbvBDSPVVmpVM4pnMfPG4G2G2uc+XC//2Q=="/>
          <p:cNvSpPr>
            <a:spLocks noChangeAspect="1" noChangeArrowheads="1"/>
          </p:cNvSpPr>
          <p:nvPr/>
        </p:nvSpPr>
        <p:spPr bwMode="auto">
          <a:xfrm>
            <a:off x="63500" y="-568325"/>
            <a:ext cx="1743075" cy="1171575"/>
          </a:xfrm>
          <a:prstGeom prst="rect">
            <a:avLst/>
          </a:prstGeom>
          <a:noFill/>
          <a:ln w="9525">
            <a:noFill/>
            <a:miter lim="800000"/>
            <a:headEnd/>
            <a:tailEnd/>
          </a:ln>
        </p:spPr>
        <p:txBody>
          <a:bodyPr/>
          <a:lstStyle/>
          <a:p>
            <a:pPr>
              <a:lnSpc>
                <a:spcPct val="90000"/>
              </a:lnSpc>
            </a:pPr>
            <a:endParaRPr lang="nl-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Diagonal Corner Rectangle 15"/>
          <p:cNvSpPr>
            <a:spLocks/>
          </p:cNvSpPr>
          <p:nvPr/>
        </p:nvSpPr>
        <p:spPr bwMode="auto">
          <a:xfrm>
            <a:off x="914400" y="1484313"/>
            <a:ext cx="7216775" cy="4540250"/>
          </a:xfrm>
          <a:custGeom>
            <a:avLst/>
            <a:gdLst>
              <a:gd name="T0" fmla="*/ 34754034 w 6248400"/>
              <a:gd name="T1" fmla="*/ 475576610 h 2197100"/>
              <a:gd name="T2" fmla="*/ 17377050 w 6248400"/>
              <a:gd name="T3" fmla="*/ 951152379 h 2197100"/>
              <a:gd name="T4" fmla="*/ 0 w 6248400"/>
              <a:gd name="T5" fmla="*/ 475576610 h 2197100"/>
              <a:gd name="T6" fmla="*/ 17377050 w 6248400"/>
              <a:gd name="T7" fmla="*/ 0 h 2197100"/>
              <a:gd name="T8" fmla="*/ 0 60000 65536"/>
              <a:gd name="T9" fmla="*/ 5898240 60000 65536"/>
              <a:gd name="T10" fmla="*/ 11796480 60000 65536"/>
              <a:gd name="T11" fmla="*/ 17694720 60000 65536"/>
              <a:gd name="T12" fmla="*/ 75020 w 6248400"/>
              <a:gd name="T13" fmla="*/ 75020 h 2197100"/>
              <a:gd name="T14" fmla="*/ 6173380 w 6248400"/>
              <a:gd name="T15" fmla="*/ 2122080 h 2197100"/>
            </a:gdLst>
            <a:ahLst/>
            <a:cxnLst>
              <a:cxn ang="T8">
                <a:pos x="T0" y="T1"/>
              </a:cxn>
              <a:cxn ang="T9">
                <a:pos x="T2" y="T3"/>
              </a:cxn>
              <a:cxn ang="T10">
                <a:pos x="T4" y="T5"/>
              </a:cxn>
              <a:cxn ang="T11">
                <a:pos x="T6" y="T7"/>
              </a:cxn>
            </a:cxnLst>
            <a:rect l="T12" t="T13" r="T14" b="T15"/>
            <a:pathLst>
              <a:path w="6248400" h="2197100">
                <a:moveTo>
                  <a:pt x="256138" y="0"/>
                </a:moveTo>
                <a:lnTo>
                  <a:pt x="6248400" y="0"/>
                </a:lnTo>
                <a:lnTo>
                  <a:pt x="6248400" y="1940962"/>
                </a:lnTo>
                <a:cubicBezTo>
                  <a:pt x="6248400" y="2082423"/>
                  <a:pt x="6133723" y="2197099"/>
                  <a:pt x="5992262" y="2197100"/>
                </a:cubicBezTo>
                <a:lnTo>
                  <a:pt x="0" y="2197100"/>
                </a:lnTo>
                <a:lnTo>
                  <a:pt x="0" y="256138"/>
                </a:lnTo>
                <a:cubicBezTo>
                  <a:pt x="0" y="114676"/>
                  <a:pt x="114676" y="0"/>
                  <a:pt x="256137" y="0"/>
                </a:cubicBezTo>
                <a:close/>
              </a:path>
            </a:pathLst>
          </a:custGeom>
          <a:solidFill>
            <a:schemeClr val="bg1"/>
          </a:solidFill>
          <a:ln w="28575">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36" tIns="45718" rIns="91436" bIns="45718"/>
          <a:lstStyle/>
          <a:p>
            <a:pPr>
              <a:lnSpc>
                <a:spcPct val="90000"/>
              </a:lnSpc>
              <a:defRPr/>
            </a:pPr>
            <a:endParaRPr lang="fr-FR" dirty="0"/>
          </a:p>
        </p:txBody>
      </p:sp>
      <p:grpSp>
        <p:nvGrpSpPr>
          <p:cNvPr id="3" name="Groupe 9"/>
          <p:cNvGrpSpPr>
            <a:grpSpLocks/>
          </p:cNvGrpSpPr>
          <p:nvPr/>
        </p:nvGrpSpPr>
        <p:grpSpPr bwMode="auto">
          <a:xfrm>
            <a:off x="323529" y="4522176"/>
            <a:ext cx="610480" cy="529957"/>
            <a:chOff x="1006475" y="1558925"/>
            <a:chExt cx="482600" cy="484188"/>
          </a:xfrm>
          <a:solidFill>
            <a:schemeClr val="accent1">
              <a:lumMod val="20000"/>
              <a:lumOff val="80000"/>
            </a:schemeClr>
          </a:solidFill>
        </p:grpSpPr>
        <p:sp>
          <p:nvSpPr>
            <p:cNvPr id="19" name="Teardrop 23"/>
            <p:cNvSpPr>
              <a:spLocks noChangeArrowheads="1"/>
            </p:cNvSpPr>
            <p:nvPr/>
          </p:nvSpPr>
          <p:spPr bwMode="auto">
            <a:xfrm rot="2700000">
              <a:off x="1005681" y="1559719"/>
              <a:ext cx="484188" cy="482600"/>
            </a:xfrm>
            <a:custGeom>
              <a:avLst/>
              <a:gdLst>
                <a:gd name="T0" fmla="*/ 484190 w 484187"/>
                <a:gd name="T1" fmla="*/ 241300 h 482600"/>
                <a:gd name="T2" fmla="*/ 413282 w 484187"/>
                <a:gd name="T3" fmla="*/ 411925 h 482600"/>
                <a:gd name="T4" fmla="*/ 242097 w 484187"/>
                <a:gd name="T5" fmla="*/ 482600 h 482600"/>
                <a:gd name="T6" fmla="*/ 70908 w 484187"/>
                <a:gd name="T7" fmla="*/ 411925 h 482600"/>
                <a:gd name="T8" fmla="*/ 0 w 484187"/>
                <a:gd name="T9" fmla="*/ 241300 h 482600"/>
                <a:gd name="T10" fmla="*/ 70908 w 484187"/>
                <a:gd name="T11" fmla="*/ 70675 h 482600"/>
                <a:gd name="T12" fmla="*/ 242097 w 484187"/>
                <a:gd name="T13" fmla="*/ 0 h 482600"/>
                <a:gd name="T14" fmla="*/ 484190 w 484187"/>
                <a:gd name="T15" fmla="*/ 0 h 482600"/>
                <a:gd name="T16" fmla="*/ 0 60000 65536"/>
                <a:gd name="T17" fmla="*/ 0 60000 65536"/>
                <a:gd name="T18" fmla="*/ 0 60000 65536"/>
                <a:gd name="T19" fmla="*/ 0 60000 65536"/>
                <a:gd name="T20" fmla="*/ 0 60000 65536"/>
                <a:gd name="T21" fmla="*/ 0 60000 65536"/>
                <a:gd name="T22" fmla="*/ 0 60000 65536"/>
                <a:gd name="T23" fmla="*/ 0 60000 65536"/>
                <a:gd name="T24" fmla="*/ 70908 w 484187"/>
                <a:gd name="T25" fmla="*/ 70675 h 482600"/>
                <a:gd name="T26" fmla="*/ 413279 w 484187"/>
                <a:gd name="T27" fmla="*/ 411925 h 482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4187" h="482600">
                  <a:moveTo>
                    <a:pt x="0" y="241300"/>
                  </a:moveTo>
                  <a:lnTo>
                    <a:pt x="0" y="241300"/>
                  </a:lnTo>
                  <a:cubicBezTo>
                    <a:pt x="0" y="108033"/>
                    <a:pt x="108389" y="0"/>
                    <a:pt x="242093" y="0"/>
                  </a:cubicBezTo>
                  <a:cubicBezTo>
                    <a:pt x="322791" y="0"/>
                    <a:pt x="403489" y="0"/>
                    <a:pt x="484187" y="0"/>
                  </a:cubicBezTo>
                  <a:cubicBezTo>
                    <a:pt x="484187" y="80433"/>
                    <a:pt x="484187" y="160867"/>
                    <a:pt x="484187" y="241300"/>
                  </a:cubicBezTo>
                  <a:cubicBezTo>
                    <a:pt x="484187" y="374566"/>
                    <a:pt x="375797" y="482599"/>
                    <a:pt x="242093" y="482600"/>
                  </a:cubicBezTo>
                  <a:cubicBezTo>
                    <a:pt x="108388" y="482600"/>
                    <a:pt x="-1" y="374566"/>
                    <a:pt x="-1" y="241300"/>
                  </a:cubicBezTo>
                  <a:close/>
                </a:path>
              </a:pathLst>
            </a:custGeom>
            <a:grpFill/>
            <a:ln w="19050">
              <a:headEnd/>
              <a:tailEnd/>
            </a:ln>
          </p:spPr>
          <p:style>
            <a:lnRef idx="1">
              <a:schemeClr val="accent1"/>
            </a:lnRef>
            <a:fillRef idx="2">
              <a:schemeClr val="accent1"/>
            </a:fillRef>
            <a:effectRef idx="1">
              <a:schemeClr val="accent1"/>
            </a:effectRef>
            <a:fontRef idx="minor">
              <a:schemeClr val="dk1"/>
            </a:fontRef>
          </p:style>
          <p:txBody>
            <a:bodyPr anchor="ctr"/>
            <a:lstStyle/>
            <a:p>
              <a:pPr fontAlgn="auto">
                <a:lnSpc>
                  <a:spcPct val="90000"/>
                </a:lnSpc>
                <a:spcBef>
                  <a:spcPts val="0"/>
                </a:spcBef>
                <a:spcAft>
                  <a:spcPts val="0"/>
                </a:spcAft>
                <a:defRPr/>
              </a:pPr>
              <a:endParaRPr lang="en-US" dirty="0"/>
            </a:p>
          </p:txBody>
        </p:sp>
        <p:sp>
          <p:nvSpPr>
            <p:cNvPr id="20" name="Oval 7"/>
            <p:cNvSpPr/>
            <p:nvPr/>
          </p:nvSpPr>
          <p:spPr bwMode="auto">
            <a:xfrm>
              <a:off x="1190218" y="1742430"/>
              <a:ext cx="110688" cy="112755"/>
            </a:xfrm>
            <a:prstGeom prst="ellipse">
              <a:avLst/>
            </a:prstGeom>
            <a:solidFill>
              <a:schemeClr val="bg1"/>
            </a:solidFill>
            <a:ln w="19050"/>
            <a:extLst>
              <a:ext uri="{909E8E84-426E-40DD-AFC4-6F175D3DCCD1}"/>
              <a:ext uri="{91240B29-F687-4F45-9708-019B960494DF}"/>
              <a:ext uri="{AF507438-7753-43E0-B8FC-AC1667EBCBE1}"/>
            </a:extLst>
          </p:spPr>
          <p:style>
            <a:lnRef idx="1">
              <a:schemeClr val="accent1"/>
            </a:lnRef>
            <a:fillRef idx="2">
              <a:schemeClr val="accent1"/>
            </a:fillRef>
            <a:effectRef idx="1">
              <a:schemeClr val="accent1"/>
            </a:effectRef>
            <a:fontRef idx="minor">
              <a:schemeClr val="dk1"/>
            </a:fontRef>
          </p:style>
          <p:txBody>
            <a:bodyPr/>
            <a:lstStyle/>
            <a:p>
              <a:pPr fontAlgn="auto">
                <a:lnSpc>
                  <a:spcPct val="90000"/>
                </a:lnSpc>
                <a:spcBef>
                  <a:spcPts val="0"/>
                </a:spcBef>
                <a:spcAft>
                  <a:spcPts val="0"/>
                </a:spcAft>
                <a:defRPr/>
              </a:pPr>
              <a:endParaRPr lang="en-US" dirty="0">
                <a:solidFill>
                  <a:schemeClr val="hlink"/>
                </a:solidFill>
                <a:ea typeface="MS PGothic" pitchFamily="34" charset="-128"/>
                <a:cs typeface="MS PGothic" pitchFamily="34" charset="-128"/>
              </a:endParaRPr>
            </a:p>
          </p:txBody>
        </p:sp>
      </p:grpSp>
      <p:sp>
        <p:nvSpPr>
          <p:cNvPr id="59395" name="Titre 1"/>
          <p:cNvSpPr>
            <a:spLocks noGrp="1"/>
          </p:cNvSpPr>
          <p:nvPr>
            <p:ph type="title"/>
          </p:nvPr>
        </p:nvSpPr>
        <p:spPr/>
        <p:txBody>
          <a:bodyPr/>
          <a:lstStyle/>
          <a:p>
            <a:pPr eaLnBrk="1" hangingPunct="1"/>
            <a:r>
              <a:rPr lang="fr-FR" smtClean="0"/>
              <a:t>Agenda</a:t>
            </a:r>
          </a:p>
        </p:txBody>
      </p:sp>
      <p:sp>
        <p:nvSpPr>
          <p:cNvPr id="59396" name="Espace réservé du contenu 13"/>
          <p:cNvSpPr>
            <a:spLocks noGrp="1"/>
          </p:cNvSpPr>
          <p:nvPr>
            <p:ph idx="1"/>
          </p:nvPr>
        </p:nvSpPr>
        <p:spPr>
          <a:xfrm>
            <a:off x="1046163" y="1600200"/>
            <a:ext cx="6910387" cy="2836863"/>
          </a:xfrm>
        </p:spPr>
        <p:txBody>
          <a:bodyPr/>
          <a:lstStyle/>
          <a:p>
            <a:pPr eaLnBrk="1" hangingPunct="1">
              <a:spcBef>
                <a:spcPts val="1800"/>
              </a:spcBef>
            </a:pPr>
            <a:r>
              <a:rPr lang="fr-FR" sz="2000" smtClean="0"/>
              <a:t>Introduction</a:t>
            </a:r>
          </a:p>
          <a:p>
            <a:pPr eaLnBrk="1" hangingPunct="1">
              <a:spcBef>
                <a:spcPts val="1800"/>
              </a:spcBef>
            </a:pPr>
            <a:r>
              <a:rPr lang="fr-FR" sz="2000" smtClean="0"/>
              <a:t>L’optimisation des interactions par IBM</a:t>
            </a:r>
          </a:p>
          <a:p>
            <a:pPr eaLnBrk="1" hangingPunct="1">
              <a:spcBef>
                <a:spcPts val="1800"/>
              </a:spcBef>
            </a:pPr>
            <a:r>
              <a:rPr lang="fr-FR" sz="2000" smtClean="0"/>
              <a:t>Réconciliez données offline et online pour personnaliser vos messages</a:t>
            </a:r>
          </a:p>
          <a:p>
            <a:pPr eaLnBrk="1" hangingPunct="1">
              <a:spcBef>
                <a:spcPts val="1800"/>
              </a:spcBef>
            </a:pPr>
            <a:r>
              <a:rPr lang="fr-FR" sz="2000" smtClean="0"/>
              <a:t>Démonstration</a:t>
            </a:r>
          </a:p>
          <a:p>
            <a:pPr eaLnBrk="1" hangingPunct="1">
              <a:spcBef>
                <a:spcPts val="1800"/>
              </a:spcBef>
            </a:pPr>
            <a:r>
              <a:rPr lang="fr-FR" sz="2000" smtClean="0"/>
              <a:t>Cas client</a:t>
            </a:r>
          </a:p>
          <a:p>
            <a:pPr eaLnBrk="1" hangingPunct="1">
              <a:spcBef>
                <a:spcPts val="1800"/>
              </a:spcBef>
            </a:pPr>
            <a:r>
              <a:rPr lang="fr-FR" sz="2000" smtClean="0"/>
              <a:t>Conclusion &amp; prochaines étapes</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ctrTitle"/>
          </p:nvPr>
        </p:nvSpPr>
        <p:spPr>
          <a:xfrm>
            <a:off x="136525" y="1416050"/>
            <a:ext cx="8766175" cy="2011363"/>
          </a:xfrm>
        </p:spPr>
        <p:txBody>
          <a:bodyPr/>
          <a:lstStyle/>
          <a:p>
            <a:pPr eaLnBrk="1" hangingPunct="1"/>
            <a:r>
              <a:rPr lang="fr-FR" sz="3600" i="1" smtClean="0"/>
              <a:t>Annexes</a:t>
            </a:r>
            <a:endParaRPr lang="fr-FR" sz="2800" i="1" smtClean="0"/>
          </a:p>
        </p:txBody>
      </p:sp>
      <p:sp>
        <p:nvSpPr>
          <p:cNvPr id="60418" name="Rectangle 3"/>
          <p:cNvSpPr>
            <a:spLocks noGrp="1" noChangeArrowheads="1"/>
          </p:cNvSpPr>
          <p:nvPr>
            <p:ph type="subTitle" idx="1"/>
          </p:nvPr>
        </p:nvSpPr>
        <p:spPr>
          <a:xfrm>
            <a:off x="179388" y="527050"/>
            <a:ext cx="7769225" cy="528638"/>
          </a:xfrm>
        </p:spPr>
        <p:txBody>
          <a:bodyPr/>
          <a:lstStyle/>
          <a:p>
            <a:pPr eaLnBrk="1" hangingPunct="1"/>
            <a:r>
              <a:rPr lang="fr-FR" smtClean="0"/>
              <a:t>Presenter name</a:t>
            </a:r>
          </a:p>
          <a:p>
            <a:pPr eaLnBrk="1" hangingPunct="1"/>
            <a:r>
              <a:rPr lang="fr-FR" smtClean="0"/>
              <a:t>Date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7"/>
          <p:cNvSpPr>
            <a:spLocks noGrp="1"/>
          </p:cNvSpPr>
          <p:nvPr>
            <p:ph type="title"/>
          </p:nvPr>
        </p:nvSpPr>
        <p:spPr/>
        <p:txBody>
          <a:bodyPr/>
          <a:lstStyle/>
          <a:p>
            <a:pPr eaLnBrk="1" hangingPunct="1"/>
            <a:r>
              <a:rPr lang="fr-FR" smtClean="0"/>
              <a:t>La gestion des campagnes en mode projet pour gagner en productivité</a:t>
            </a:r>
          </a:p>
        </p:txBody>
      </p:sp>
      <p:pic>
        <p:nvPicPr>
          <p:cNvPr id="61442" name="Picture 10"/>
          <p:cNvPicPr>
            <a:picLocks noChangeAspect="1" noChangeArrowheads="1"/>
          </p:cNvPicPr>
          <p:nvPr/>
        </p:nvPicPr>
        <p:blipFill>
          <a:blip r:embed="rId3"/>
          <a:srcRect/>
          <a:stretch>
            <a:fillRect/>
          </a:stretch>
        </p:blipFill>
        <p:spPr bwMode="auto">
          <a:xfrm>
            <a:off x="314325" y="2773363"/>
            <a:ext cx="3681413" cy="2636837"/>
          </a:xfrm>
          <a:prstGeom prst="rect">
            <a:avLst/>
          </a:prstGeom>
          <a:noFill/>
          <a:ln w="9525">
            <a:noFill/>
            <a:miter lim="800000"/>
            <a:headEnd/>
            <a:tailEnd/>
          </a:ln>
        </p:spPr>
      </p:pic>
      <p:sp>
        <p:nvSpPr>
          <p:cNvPr id="61443" name="Rectangular Callout 14"/>
          <p:cNvSpPr>
            <a:spLocks noChangeArrowheads="1"/>
          </p:cNvSpPr>
          <p:nvPr/>
        </p:nvSpPr>
        <p:spPr bwMode="auto">
          <a:xfrm>
            <a:off x="611188" y="5513388"/>
            <a:ext cx="3313112" cy="938212"/>
          </a:xfrm>
          <a:prstGeom prst="wedgeRectCallout">
            <a:avLst>
              <a:gd name="adj1" fmla="val -11116"/>
              <a:gd name="adj2" fmla="val -145792"/>
            </a:avLst>
          </a:prstGeom>
          <a:solidFill>
            <a:schemeClr val="accent1"/>
          </a:solidFill>
          <a:ln w="9525" algn="ctr">
            <a:noFill/>
            <a:round/>
            <a:headEnd/>
            <a:tailEnd/>
          </a:ln>
        </p:spPr>
        <p:txBody>
          <a:bodyPr lIns="0" tIns="0" rIns="0" bIns="41299" anchor="ctr"/>
          <a:lstStyle/>
          <a:p>
            <a:pPr algn="ctr" eaLnBrk="0" hangingPunct="0">
              <a:lnSpc>
                <a:spcPts val="1813"/>
              </a:lnSpc>
            </a:pPr>
            <a:r>
              <a:rPr lang="fr-FR" sz="1400">
                <a:solidFill>
                  <a:schemeClr val="bg1"/>
                </a:solidFill>
              </a:rPr>
              <a:t>Accédez à l’ensemble de vos programmes et campagnes au sein du calendrier</a:t>
            </a:r>
          </a:p>
        </p:txBody>
      </p:sp>
      <p:pic>
        <p:nvPicPr>
          <p:cNvPr id="61444" name="Picture 2"/>
          <p:cNvPicPr>
            <a:picLocks noChangeAspect="1" noChangeArrowheads="1"/>
          </p:cNvPicPr>
          <p:nvPr/>
        </p:nvPicPr>
        <p:blipFill>
          <a:blip r:embed="rId4"/>
          <a:srcRect t="14806"/>
          <a:stretch>
            <a:fillRect/>
          </a:stretch>
        </p:blipFill>
        <p:spPr bwMode="auto">
          <a:xfrm>
            <a:off x="4610100" y="3627438"/>
            <a:ext cx="4148138" cy="2852737"/>
          </a:xfrm>
          <a:prstGeom prst="rect">
            <a:avLst/>
          </a:prstGeom>
          <a:noFill/>
          <a:ln w="9525">
            <a:noFill/>
            <a:miter lim="800000"/>
            <a:headEnd/>
            <a:tailEnd/>
          </a:ln>
        </p:spPr>
      </p:pic>
      <p:sp>
        <p:nvSpPr>
          <p:cNvPr id="61445" name="Rectangular Callout 16"/>
          <p:cNvSpPr>
            <a:spLocks noChangeArrowheads="1"/>
          </p:cNvSpPr>
          <p:nvPr/>
        </p:nvSpPr>
        <p:spPr bwMode="auto">
          <a:xfrm>
            <a:off x="5510213" y="2735263"/>
            <a:ext cx="3311525" cy="936625"/>
          </a:xfrm>
          <a:prstGeom prst="wedgeRectCallout">
            <a:avLst>
              <a:gd name="adj1" fmla="val -39926"/>
              <a:gd name="adj2" fmla="val 101421"/>
            </a:avLst>
          </a:prstGeom>
          <a:solidFill>
            <a:schemeClr val="accent1"/>
          </a:solidFill>
          <a:ln w="9525" algn="ctr">
            <a:noFill/>
            <a:round/>
            <a:headEnd/>
            <a:tailEnd/>
          </a:ln>
        </p:spPr>
        <p:txBody>
          <a:bodyPr lIns="0" tIns="0" rIns="0" bIns="41299" anchor="ctr"/>
          <a:lstStyle/>
          <a:p>
            <a:pPr algn="ctr" eaLnBrk="0" hangingPunct="0">
              <a:lnSpc>
                <a:spcPts val="1813"/>
              </a:lnSpc>
            </a:pPr>
            <a:r>
              <a:rPr lang="fr-FR" sz="1400">
                <a:solidFill>
                  <a:schemeClr val="bg1"/>
                </a:solidFill>
              </a:rPr>
              <a:t>Gérez vos campagnes en mode projet avec la gestion des tâches, des ressources et le déclenchement des ToDo et alertes</a:t>
            </a:r>
          </a:p>
        </p:txBody>
      </p:sp>
      <p:pic>
        <p:nvPicPr>
          <p:cNvPr id="61446" name="Picture 64" descr="Unica_Icon_MarketingOperations.png"/>
          <p:cNvPicPr>
            <a:picLocks noChangeAspect="1"/>
          </p:cNvPicPr>
          <p:nvPr/>
        </p:nvPicPr>
        <p:blipFill>
          <a:blip r:embed="rId5"/>
          <a:srcRect/>
          <a:stretch>
            <a:fillRect/>
          </a:stretch>
        </p:blipFill>
        <p:spPr bwMode="auto">
          <a:xfrm>
            <a:off x="342900" y="1593850"/>
            <a:ext cx="879475" cy="841375"/>
          </a:xfrm>
          <a:prstGeom prst="rect">
            <a:avLst/>
          </a:prstGeom>
          <a:noFill/>
          <a:ln w="9525">
            <a:noFill/>
            <a:miter lim="800000"/>
            <a:headEnd/>
            <a:tailEnd/>
          </a:ln>
        </p:spPr>
      </p:pic>
      <p:grpSp>
        <p:nvGrpSpPr>
          <p:cNvPr id="2" name="Group 12"/>
          <p:cNvGrpSpPr>
            <a:grpSpLocks/>
          </p:cNvGrpSpPr>
          <p:nvPr/>
        </p:nvGrpSpPr>
        <p:grpSpPr bwMode="auto">
          <a:xfrm>
            <a:off x="1422400" y="1404938"/>
            <a:ext cx="7380288" cy="1196975"/>
            <a:chOff x="1612900" y="1168400"/>
            <a:chExt cx="8370280" cy="1283375"/>
          </a:xfrm>
        </p:grpSpPr>
        <p:sp>
          <p:nvSpPr>
            <p:cNvPr id="61448" name="Rounded Rectangle 6"/>
            <p:cNvSpPr>
              <a:spLocks noChangeArrowheads="1"/>
            </p:cNvSpPr>
            <p:nvPr/>
          </p:nvSpPr>
          <p:spPr bwMode="auto">
            <a:xfrm>
              <a:off x="1612900" y="1168400"/>
              <a:ext cx="8283575" cy="1246188"/>
            </a:xfrm>
            <a:prstGeom prst="roundRect">
              <a:avLst>
                <a:gd name="adj" fmla="val 16667"/>
              </a:avLst>
            </a:prstGeom>
            <a:solidFill>
              <a:schemeClr val="bg1"/>
            </a:solidFill>
            <a:ln w="38100" algn="ctr">
              <a:solidFill>
                <a:srgbClr val="FF0000"/>
              </a:solidFill>
              <a:round/>
              <a:headEnd/>
              <a:tailEnd/>
            </a:ln>
          </p:spPr>
          <p:txBody>
            <a:bodyPr anchor="ctr"/>
            <a:lstStyle/>
            <a:p>
              <a:pPr marL="160338" indent="-160338" defTabSz="874713">
                <a:lnSpc>
                  <a:spcPct val="90000"/>
                </a:lnSpc>
                <a:buClr>
                  <a:schemeClr val="bg1"/>
                </a:buClr>
                <a:tabLst>
                  <a:tab pos="874713" algn="l"/>
                  <a:tab pos="7004050" algn="r"/>
                </a:tabLst>
              </a:pPr>
              <a:r>
                <a:rPr lang="fr-FR" sz="1400" b="1" u="sng">
                  <a:solidFill>
                    <a:srgbClr val="FF0000"/>
                  </a:solidFill>
                </a:rPr>
                <a:t>Les bénéfices  :</a:t>
              </a:r>
            </a:p>
            <a:p>
              <a:pPr marL="160338" indent="-160338" defTabSz="874713">
                <a:lnSpc>
                  <a:spcPct val="90000"/>
                </a:lnSpc>
                <a:buClr>
                  <a:schemeClr val="bg1"/>
                </a:buClr>
                <a:buFont typeface="Arial" charset="0"/>
                <a:buChar char="•"/>
                <a:tabLst>
                  <a:tab pos="874713" algn="l"/>
                  <a:tab pos="7004050" algn="r"/>
                </a:tabLst>
              </a:pPr>
              <a:r>
                <a:rPr lang="fr-FR" sz="1400">
                  <a:solidFill>
                    <a:srgbClr val="FF0000"/>
                  </a:solidFill>
                </a:rPr>
                <a:t>Amélioration de la productivité : </a:t>
              </a:r>
              <a:r>
                <a:rPr lang="fr-FR" sz="1400" b="1" i="1">
                  <a:solidFill>
                    <a:srgbClr val="FF0000"/>
                  </a:solidFill>
                </a:rPr>
                <a:t>ING réduit de 35% ses couts de campagne</a:t>
              </a:r>
            </a:p>
            <a:p>
              <a:pPr marL="160338" indent="-160338" defTabSz="874713">
                <a:lnSpc>
                  <a:spcPct val="90000"/>
                </a:lnSpc>
                <a:buClr>
                  <a:schemeClr val="bg1"/>
                </a:buClr>
                <a:buFont typeface="Arial" charset="0"/>
                <a:buChar char="•"/>
                <a:tabLst>
                  <a:tab pos="874713" algn="l"/>
                  <a:tab pos="7004050" algn="r"/>
                </a:tabLst>
              </a:pPr>
              <a:r>
                <a:rPr lang="fr-FR" sz="1400">
                  <a:solidFill>
                    <a:srgbClr val="FF0000"/>
                  </a:solidFill>
                </a:rPr>
                <a:t>Centralisation des informations &amp; travail collaboratif</a:t>
              </a:r>
            </a:p>
            <a:p>
              <a:pPr marL="160338" indent="-160338" defTabSz="874713">
                <a:lnSpc>
                  <a:spcPct val="90000"/>
                </a:lnSpc>
                <a:buClr>
                  <a:schemeClr val="bg1"/>
                </a:buClr>
                <a:buFont typeface="Arial" charset="0"/>
                <a:buChar char="•"/>
                <a:tabLst>
                  <a:tab pos="874713" algn="l"/>
                  <a:tab pos="7004050" algn="r"/>
                </a:tabLst>
              </a:pPr>
              <a:r>
                <a:rPr lang="fr-FR" sz="1400">
                  <a:solidFill>
                    <a:srgbClr val="FF0000"/>
                  </a:solidFill>
                </a:rPr>
                <a:t>Meilleur pilotage des activités &amp; suivi budgétaire</a:t>
              </a:r>
            </a:p>
          </p:txBody>
        </p:sp>
        <p:pic>
          <p:nvPicPr>
            <p:cNvPr id="22" name="Picture 20" descr="banklogo"/>
            <p:cNvPicPr>
              <a:picLocks noChangeAspect="1" noChangeArrowheads="1"/>
            </p:cNvPicPr>
            <p:nvPr/>
          </p:nvPicPr>
          <p:blipFill>
            <a:blip r:embed="rId6" cstate="print"/>
            <a:srcRect/>
            <a:stretch>
              <a:fillRect/>
            </a:stretch>
          </p:blipFill>
          <p:spPr bwMode="auto">
            <a:xfrm>
              <a:off x="8584685" y="2032114"/>
              <a:ext cx="1398495" cy="4196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eMessage 8 Document Editor 1024x768"/>
          <p:cNvPicPr>
            <a:picLocks noChangeAspect="1" noChangeArrowheads="1"/>
          </p:cNvPicPr>
          <p:nvPr/>
        </p:nvPicPr>
        <p:blipFill>
          <a:blip r:embed="rId3"/>
          <a:srcRect/>
          <a:stretch>
            <a:fillRect/>
          </a:stretch>
        </p:blipFill>
        <p:spPr bwMode="auto">
          <a:xfrm>
            <a:off x="4621213" y="3238500"/>
            <a:ext cx="4125912" cy="3276600"/>
          </a:xfrm>
          <a:prstGeom prst="rect">
            <a:avLst/>
          </a:prstGeom>
          <a:noFill/>
          <a:ln w="9525">
            <a:noFill/>
            <a:miter lim="800000"/>
            <a:headEnd/>
            <a:tailEnd/>
          </a:ln>
        </p:spPr>
      </p:pic>
      <p:sp>
        <p:nvSpPr>
          <p:cNvPr id="63490" name="Rectangle 7"/>
          <p:cNvSpPr>
            <a:spLocks noChangeArrowheads="1"/>
          </p:cNvSpPr>
          <p:nvPr/>
        </p:nvSpPr>
        <p:spPr bwMode="auto">
          <a:xfrm>
            <a:off x="6162675" y="5262563"/>
            <a:ext cx="1131888" cy="854075"/>
          </a:xfrm>
          <a:prstGeom prst="rect">
            <a:avLst/>
          </a:prstGeom>
          <a:solidFill>
            <a:schemeClr val="bg1"/>
          </a:solidFill>
          <a:ln w="9525" algn="ctr">
            <a:solidFill>
              <a:schemeClr val="bg2"/>
            </a:solidFill>
            <a:prstDash val="dash"/>
            <a:miter lim="800000"/>
            <a:headEnd/>
            <a:tailEnd/>
          </a:ln>
        </p:spPr>
        <p:txBody>
          <a:bodyPr wrap="none" lIns="41299" tIns="41299" rIns="41299" bIns="41299" anchor="ctr"/>
          <a:lstStyle/>
          <a:p>
            <a:pPr>
              <a:lnSpc>
                <a:spcPct val="90000"/>
              </a:lnSpc>
            </a:pPr>
            <a:endParaRPr lang="fr-FR"/>
          </a:p>
        </p:txBody>
      </p:sp>
      <p:pic>
        <p:nvPicPr>
          <p:cNvPr id="63491" name="Picture 34" descr="8.0ScreensFrameless-CampaignFlowchart.png"/>
          <p:cNvPicPr>
            <a:picLocks noChangeAspect="1"/>
          </p:cNvPicPr>
          <p:nvPr/>
        </p:nvPicPr>
        <p:blipFill>
          <a:blip r:embed="rId4"/>
          <a:srcRect/>
          <a:stretch>
            <a:fillRect/>
          </a:stretch>
        </p:blipFill>
        <p:spPr bwMode="auto">
          <a:xfrm>
            <a:off x="311150" y="2822575"/>
            <a:ext cx="3679825" cy="2557463"/>
          </a:xfrm>
          <a:prstGeom prst="rect">
            <a:avLst/>
          </a:prstGeom>
          <a:noFill/>
          <a:ln w="9525">
            <a:noFill/>
            <a:miter lim="800000"/>
            <a:headEnd/>
            <a:tailEnd/>
          </a:ln>
        </p:spPr>
      </p:pic>
      <p:sp>
        <p:nvSpPr>
          <p:cNvPr id="63492" name="Title 7"/>
          <p:cNvSpPr>
            <a:spLocks noGrp="1"/>
          </p:cNvSpPr>
          <p:nvPr>
            <p:ph type="title" idx="4294967295"/>
          </p:nvPr>
        </p:nvSpPr>
        <p:spPr/>
        <p:txBody>
          <a:bodyPr/>
          <a:lstStyle/>
          <a:p>
            <a:pPr eaLnBrk="1" hangingPunct="1"/>
            <a:r>
              <a:rPr lang="fr-FR" smtClean="0"/>
              <a:t>Des ciblages multicanaux et une personnalisation facilités</a:t>
            </a:r>
          </a:p>
        </p:txBody>
      </p:sp>
      <p:sp>
        <p:nvSpPr>
          <p:cNvPr id="63493" name="Rectangular Callout 14"/>
          <p:cNvSpPr>
            <a:spLocks noChangeArrowheads="1"/>
          </p:cNvSpPr>
          <p:nvPr/>
        </p:nvSpPr>
        <p:spPr bwMode="auto">
          <a:xfrm>
            <a:off x="611188" y="5559425"/>
            <a:ext cx="3313112" cy="936625"/>
          </a:xfrm>
          <a:prstGeom prst="wedgeRectCallout">
            <a:avLst>
              <a:gd name="adj1" fmla="val -11116"/>
              <a:gd name="adj2" fmla="val -145792"/>
            </a:avLst>
          </a:prstGeom>
          <a:solidFill>
            <a:schemeClr val="accent1"/>
          </a:solidFill>
          <a:ln w="9525" algn="ctr">
            <a:noFill/>
            <a:round/>
            <a:headEnd/>
            <a:tailEnd/>
          </a:ln>
        </p:spPr>
        <p:txBody>
          <a:bodyPr lIns="0" tIns="0" rIns="0" bIns="41299" anchor="ctr"/>
          <a:lstStyle/>
          <a:p>
            <a:pPr algn="ctr" eaLnBrk="0" hangingPunct="0">
              <a:lnSpc>
                <a:spcPts val="1813"/>
              </a:lnSpc>
            </a:pPr>
            <a:r>
              <a:rPr lang="fr-FR" sz="1400">
                <a:solidFill>
                  <a:schemeClr val="bg1"/>
                </a:solidFill>
              </a:rPr>
              <a:t>Construisez </a:t>
            </a:r>
            <a:r>
              <a:rPr lang="fr-FR" sz="1400" b="1">
                <a:solidFill>
                  <a:schemeClr val="bg1"/>
                </a:solidFill>
              </a:rPr>
              <a:t>aisément</a:t>
            </a:r>
            <a:r>
              <a:rPr lang="fr-FR" sz="1400">
                <a:solidFill>
                  <a:schemeClr val="bg1"/>
                </a:solidFill>
              </a:rPr>
              <a:t> vos </a:t>
            </a:r>
            <a:r>
              <a:rPr lang="fr-FR" sz="1400" b="1">
                <a:solidFill>
                  <a:schemeClr val="bg1"/>
                </a:solidFill>
              </a:rPr>
              <a:t>ciblages</a:t>
            </a:r>
            <a:r>
              <a:rPr lang="fr-FR" sz="1400">
                <a:solidFill>
                  <a:schemeClr val="bg1"/>
                </a:solidFill>
              </a:rPr>
              <a:t>,</a:t>
            </a:r>
          </a:p>
          <a:p>
            <a:pPr algn="ctr" eaLnBrk="0" hangingPunct="0">
              <a:lnSpc>
                <a:spcPts val="1813"/>
              </a:lnSpc>
            </a:pPr>
            <a:r>
              <a:rPr lang="fr-FR" sz="1400">
                <a:solidFill>
                  <a:schemeClr val="bg1"/>
                </a:solidFill>
              </a:rPr>
              <a:t>affectez les à vos </a:t>
            </a:r>
            <a:r>
              <a:rPr lang="fr-FR" sz="1400" b="1">
                <a:solidFill>
                  <a:schemeClr val="bg1"/>
                </a:solidFill>
              </a:rPr>
              <a:t>canaux</a:t>
            </a:r>
          </a:p>
          <a:p>
            <a:pPr algn="ctr" eaLnBrk="0" hangingPunct="0">
              <a:lnSpc>
                <a:spcPts val="1813"/>
              </a:lnSpc>
            </a:pPr>
            <a:r>
              <a:rPr lang="fr-FR" sz="1400">
                <a:solidFill>
                  <a:schemeClr val="bg1"/>
                </a:solidFill>
              </a:rPr>
              <a:t>et </a:t>
            </a:r>
            <a:r>
              <a:rPr lang="fr-FR" sz="1400" b="1">
                <a:solidFill>
                  <a:schemeClr val="bg1"/>
                </a:solidFill>
              </a:rPr>
              <a:t>pilotez</a:t>
            </a:r>
            <a:r>
              <a:rPr lang="fr-FR" sz="1400">
                <a:solidFill>
                  <a:schemeClr val="bg1"/>
                </a:solidFill>
              </a:rPr>
              <a:t> retours et relances</a:t>
            </a:r>
          </a:p>
        </p:txBody>
      </p:sp>
      <p:sp>
        <p:nvSpPr>
          <p:cNvPr id="63494" name="Rectangular Callout 16"/>
          <p:cNvSpPr>
            <a:spLocks noChangeArrowheads="1"/>
          </p:cNvSpPr>
          <p:nvPr/>
        </p:nvSpPr>
        <p:spPr bwMode="auto">
          <a:xfrm>
            <a:off x="5522913" y="2809875"/>
            <a:ext cx="3311525" cy="936625"/>
          </a:xfrm>
          <a:prstGeom prst="wedgeRectCallout">
            <a:avLst>
              <a:gd name="adj1" fmla="val -39926"/>
              <a:gd name="adj2" fmla="val 101421"/>
            </a:avLst>
          </a:prstGeom>
          <a:solidFill>
            <a:schemeClr val="accent1"/>
          </a:solidFill>
          <a:ln w="9525" algn="ctr">
            <a:noFill/>
            <a:round/>
            <a:headEnd/>
            <a:tailEnd/>
          </a:ln>
        </p:spPr>
        <p:txBody>
          <a:bodyPr lIns="0" tIns="0" rIns="0" bIns="41299" anchor="ctr"/>
          <a:lstStyle/>
          <a:p>
            <a:pPr algn="ctr" eaLnBrk="0" hangingPunct="0">
              <a:lnSpc>
                <a:spcPts val="1813"/>
              </a:lnSpc>
            </a:pPr>
            <a:r>
              <a:rPr lang="fr-FR" sz="1400" b="1">
                <a:solidFill>
                  <a:schemeClr val="bg1"/>
                </a:solidFill>
              </a:rPr>
              <a:t>Personnalisez</a:t>
            </a:r>
            <a:r>
              <a:rPr lang="fr-FR" sz="1400">
                <a:solidFill>
                  <a:schemeClr val="bg1"/>
                </a:solidFill>
              </a:rPr>
              <a:t> vos </a:t>
            </a:r>
            <a:r>
              <a:rPr lang="fr-FR" sz="1400" b="1">
                <a:solidFill>
                  <a:schemeClr val="bg1"/>
                </a:solidFill>
              </a:rPr>
              <a:t>emails</a:t>
            </a:r>
            <a:r>
              <a:rPr lang="fr-FR" sz="1400">
                <a:solidFill>
                  <a:schemeClr val="bg1"/>
                </a:solidFill>
              </a:rPr>
              <a:t> à la souris</a:t>
            </a:r>
          </a:p>
          <a:p>
            <a:pPr algn="ctr" eaLnBrk="0" hangingPunct="0">
              <a:lnSpc>
                <a:spcPts val="1813"/>
              </a:lnSpc>
            </a:pPr>
            <a:r>
              <a:rPr lang="fr-FR" sz="1400">
                <a:solidFill>
                  <a:schemeClr val="bg1"/>
                </a:solidFill>
              </a:rPr>
              <a:t>et diminuez les </a:t>
            </a:r>
            <a:r>
              <a:rPr lang="fr-FR" sz="1400" b="1">
                <a:solidFill>
                  <a:schemeClr val="bg1"/>
                </a:solidFill>
              </a:rPr>
              <a:t>SPAMs</a:t>
            </a:r>
          </a:p>
        </p:txBody>
      </p:sp>
      <p:grpSp>
        <p:nvGrpSpPr>
          <p:cNvPr id="2" name="Group 8"/>
          <p:cNvGrpSpPr>
            <a:grpSpLocks/>
          </p:cNvGrpSpPr>
          <p:nvPr/>
        </p:nvGrpSpPr>
        <p:grpSpPr bwMode="auto">
          <a:xfrm>
            <a:off x="5302250" y="5192713"/>
            <a:ext cx="196850" cy="239712"/>
            <a:chOff x="2960" y="2584"/>
            <a:chExt cx="167" cy="174"/>
          </a:xfrm>
        </p:grpSpPr>
        <p:pic>
          <p:nvPicPr>
            <p:cNvPr id="63502" name="Picture 9"/>
            <p:cNvPicPr>
              <a:picLocks noChangeAspect="1" noChangeArrowheads="1"/>
            </p:cNvPicPr>
            <p:nvPr/>
          </p:nvPicPr>
          <p:blipFill>
            <a:blip r:embed="rId5"/>
            <a:srcRect l="33791" t="58371" r="42809" b="8904"/>
            <a:stretch>
              <a:fillRect/>
            </a:stretch>
          </p:blipFill>
          <p:spPr bwMode="auto">
            <a:xfrm>
              <a:off x="2961" y="2584"/>
              <a:ext cx="166" cy="174"/>
            </a:xfrm>
            <a:prstGeom prst="rect">
              <a:avLst/>
            </a:prstGeom>
            <a:noFill/>
            <a:ln w="9525" algn="ctr">
              <a:noFill/>
              <a:miter lim="800000"/>
              <a:headEnd/>
              <a:tailEnd/>
            </a:ln>
          </p:spPr>
        </p:pic>
        <p:sp>
          <p:nvSpPr>
            <p:cNvPr id="63503" name="Rectangle 10"/>
            <p:cNvSpPr>
              <a:spLocks noChangeAspect="1" noChangeArrowheads="1"/>
            </p:cNvSpPr>
            <p:nvPr/>
          </p:nvSpPr>
          <p:spPr bwMode="auto">
            <a:xfrm>
              <a:off x="2960" y="2584"/>
              <a:ext cx="164" cy="172"/>
            </a:xfrm>
            <a:prstGeom prst="rect">
              <a:avLst/>
            </a:prstGeom>
            <a:solidFill>
              <a:schemeClr val="bg1">
                <a:alpha val="50195"/>
              </a:schemeClr>
            </a:solidFill>
            <a:ln w="9525" algn="ctr">
              <a:noFill/>
              <a:miter lim="800000"/>
              <a:headEnd/>
              <a:tailEnd/>
            </a:ln>
          </p:spPr>
          <p:txBody>
            <a:bodyPr wrap="none" lIns="45720" rIns="45720" anchor="ctr"/>
            <a:lstStyle/>
            <a:p>
              <a:pPr>
                <a:lnSpc>
                  <a:spcPct val="90000"/>
                </a:lnSpc>
              </a:pPr>
              <a:endParaRPr lang="fr-FR"/>
            </a:p>
          </p:txBody>
        </p:sp>
      </p:grpSp>
      <p:pic>
        <p:nvPicPr>
          <p:cNvPr id="63496" name="Picture 18" descr="Unica_Icon_eMessage.png"/>
          <p:cNvPicPr>
            <a:picLocks noChangeAspect="1"/>
          </p:cNvPicPr>
          <p:nvPr/>
        </p:nvPicPr>
        <p:blipFill>
          <a:blip r:embed="rId6"/>
          <a:srcRect/>
          <a:stretch>
            <a:fillRect/>
          </a:stretch>
        </p:blipFill>
        <p:spPr bwMode="auto">
          <a:xfrm>
            <a:off x="485775" y="1565275"/>
            <a:ext cx="885825" cy="841375"/>
          </a:xfrm>
          <a:prstGeom prst="rect">
            <a:avLst/>
          </a:prstGeom>
          <a:noFill/>
          <a:ln w="9525">
            <a:noFill/>
            <a:miter lim="800000"/>
            <a:headEnd/>
            <a:tailEnd/>
          </a:ln>
        </p:spPr>
      </p:pic>
      <p:pic>
        <p:nvPicPr>
          <p:cNvPr id="63497" name="Picture 71" descr="Unica_Icon_Campaign.png"/>
          <p:cNvPicPr>
            <a:picLocks noChangeAspect="1"/>
          </p:cNvPicPr>
          <p:nvPr/>
        </p:nvPicPr>
        <p:blipFill>
          <a:blip r:embed="rId7"/>
          <a:srcRect/>
          <a:stretch>
            <a:fillRect/>
          </a:stretch>
        </p:blipFill>
        <p:spPr bwMode="auto">
          <a:xfrm>
            <a:off x="182563" y="1227138"/>
            <a:ext cx="887412" cy="841375"/>
          </a:xfrm>
          <a:prstGeom prst="rect">
            <a:avLst/>
          </a:prstGeom>
          <a:noFill/>
          <a:ln w="9525">
            <a:noFill/>
            <a:miter lim="800000"/>
            <a:headEnd/>
            <a:tailEnd/>
          </a:ln>
        </p:spPr>
      </p:pic>
      <p:pic>
        <p:nvPicPr>
          <p:cNvPr id="19" name="Picture 5"/>
          <p:cNvPicPr>
            <a:picLocks noChangeAspect="1" noChangeArrowheads="1"/>
          </p:cNvPicPr>
          <p:nvPr/>
        </p:nvPicPr>
        <p:blipFill>
          <a:blip r:embed="rId8"/>
          <a:srcRect/>
          <a:stretch>
            <a:fillRect/>
          </a:stretch>
        </p:blipFill>
        <p:spPr bwMode="auto">
          <a:xfrm>
            <a:off x="6172200" y="5265738"/>
            <a:ext cx="1120775" cy="865187"/>
          </a:xfrm>
          <a:prstGeom prst="rect">
            <a:avLst/>
          </a:prstGeom>
          <a:noFill/>
          <a:ln w="9525" algn="ctr">
            <a:noFill/>
            <a:miter lim="800000"/>
            <a:headEnd/>
            <a:tailEnd/>
          </a:ln>
        </p:spPr>
      </p:pic>
      <p:grpSp>
        <p:nvGrpSpPr>
          <p:cNvPr id="3" name="Group 20"/>
          <p:cNvGrpSpPr>
            <a:grpSpLocks/>
          </p:cNvGrpSpPr>
          <p:nvPr/>
        </p:nvGrpSpPr>
        <p:grpSpPr bwMode="auto">
          <a:xfrm>
            <a:off x="1397000" y="1314450"/>
            <a:ext cx="7562850" cy="1216025"/>
            <a:chOff x="1584325" y="1174750"/>
            <a:chExt cx="8577263" cy="1301750"/>
          </a:xfrm>
        </p:grpSpPr>
        <p:sp>
          <p:nvSpPr>
            <p:cNvPr id="63500" name="Rounded Rectangle 6"/>
            <p:cNvSpPr>
              <a:spLocks noChangeArrowheads="1"/>
            </p:cNvSpPr>
            <p:nvPr/>
          </p:nvSpPr>
          <p:spPr bwMode="auto">
            <a:xfrm>
              <a:off x="1584325" y="1174750"/>
              <a:ext cx="8405813" cy="1246188"/>
            </a:xfrm>
            <a:prstGeom prst="roundRect">
              <a:avLst>
                <a:gd name="adj" fmla="val 16667"/>
              </a:avLst>
            </a:prstGeom>
            <a:solidFill>
              <a:schemeClr val="bg1"/>
            </a:solidFill>
            <a:ln w="38100" algn="ctr">
              <a:solidFill>
                <a:srgbClr val="FF0000"/>
              </a:solidFill>
              <a:round/>
              <a:headEnd/>
              <a:tailEnd/>
            </a:ln>
          </p:spPr>
          <p:txBody>
            <a:bodyPr anchor="ctr"/>
            <a:lstStyle/>
            <a:p>
              <a:pPr marL="160338" indent="-160338" defTabSz="874713">
                <a:lnSpc>
                  <a:spcPct val="90000"/>
                </a:lnSpc>
                <a:buClr>
                  <a:schemeClr val="bg1"/>
                </a:buClr>
                <a:tabLst>
                  <a:tab pos="874713" algn="l"/>
                  <a:tab pos="7004050" algn="r"/>
                </a:tabLst>
              </a:pPr>
              <a:r>
                <a:rPr lang="fr-FR" sz="1400" b="1" u="sng">
                  <a:solidFill>
                    <a:srgbClr val="FF0000"/>
                  </a:solidFill>
                </a:rPr>
                <a:t>Les bénéfices  :</a:t>
              </a:r>
            </a:p>
            <a:p>
              <a:pPr marL="160338" indent="-160338" defTabSz="874713">
                <a:lnSpc>
                  <a:spcPct val="90000"/>
                </a:lnSpc>
                <a:buClr>
                  <a:schemeClr val="bg1"/>
                </a:buClr>
                <a:buFont typeface="Arial" charset="0"/>
                <a:buChar char="•"/>
                <a:tabLst>
                  <a:tab pos="874713" algn="l"/>
                  <a:tab pos="7004050" algn="r"/>
                </a:tabLst>
              </a:pPr>
              <a:r>
                <a:rPr lang="fr-FR" sz="1400">
                  <a:solidFill>
                    <a:srgbClr val="FF0000"/>
                  </a:solidFill>
                </a:rPr>
                <a:t>Multiplication du nombre de campagnes : </a:t>
              </a:r>
              <a:r>
                <a:rPr lang="fr-FR" sz="1400" b="1" i="1">
                  <a:solidFill>
                    <a:srgbClr val="FF0000"/>
                  </a:solidFill>
                </a:rPr>
                <a:t>SFR a multiplié ses camp. par 8 en 1 an </a:t>
              </a:r>
              <a:endParaRPr lang="fr-FR" sz="1400" i="1">
                <a:solidFill>
                  <a:srgbClr val="FF0000"/>
                </a:solidFill>
              </a:endParaRPr>
            </a:p>
            <a:p>
              <a:pPr marL="160338" indent="-160338" defTabSz="874713">
                <a:lnSpc>
                  <a:spcPct val="90000"/>
                </a:lnSpc>
                <a:buClr>
                  <a:schemeClr val="bg1"/>
                </a:buClr>
                <a:buFont typeface="Arial" charset="0"/>
                <a:buChar char="•"/>
                <a:tabLst>
                  <a:tab pos="874713" algn="l"/>
                  <a:tab pos="7004050" algn="r"/>
                </a:tabLst>
              </a:pPr>
              <a:r>
                <a:rPr lang="fr-FR" sz="1400">
                  <a:solidFill>
                    <a:srgbClr val="FF0000"/>
                  </a:solidFill>
                </a:rPr>
                <a:t>Automatisation des campagnes sur évènements de la vie du client</a:t>
              </a:r>
              <a:endParaRPr lang="fr-FR" sz="1400" b="1">
                <a:solidFill>
                  <a:srgbClr val="FF0000"/>
                </a:solidFill>
              </a:endParaRPr>
            </a:p>
            <a:p>
              <a:pPr marL="160338" indent="-160338" defTabSz="874713">
                <a:lnSpc>
                  <a:spcPct val="90000"/>
                </a:lnSpc>
                <a:buClr>
                  <a:schemeClr val="bg1"/>
                </a:buClr>
                <a:buFont typeface="Arial" charset="0"/>
                <a:buChar char="•"/>
                <a:tabLst>
                  <a:tab pos="874713" algn="l"/>
                  <a:tab pos="7004050" algn="r"/>
                </a:tabLst>
              </a:pPr>
              <a:r>
                <a:rPr lang="fr-FR" sz="1400">
                  <a:solidFill>
                    <a:srgbClr val="FF0000"/>
                  </a:solidFill>
                </a:rPr>
                <a:t>Maitrise du canal email de bout en bout</a:t>
              </a:r>
            </a:p>
          </p:txBody>
        </p:sp>
        <p:pic>
          <p:nvPicPr>
            <p:cNvPr id="63501" name="Picture 6" descr="sfr">
              <a:hlinkClick r:id="rId9"/>
            </p:cNvPr>
            <p:cNvPicPr>
              <a:picLocks noChangeAspect="1" noChangeArrowheads="1"/>
            </p:cNvPicPr>
            <p:nvPr/>
          </p:nvPicPr>
          <p:blipFill>
            <a:blip r:embed="rId10"/>
            <a:srcRect/>
            <a:stretch>
              <a:fillRect/>
            </a:stretch>
          </p:blipFill>
          <p:spPr bwMode="auto">
            <a:xfrm>
              <a:off x="9502775" y="1854200"/>
              <a:ext cx="658813" cy="6223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0" presetClass="path" presetSubtype="0" accel="50000" decel="50000" fill="hold" nodeType="afterEffect">
                                  <p:stCondLst>
                                    <p:cond delay="0"/>
                                  </p:stCondLst>
                                  <p:childTnLst>
                                    <p:animMotion origin="layout" path="M -0.03924 -0.09305 L 0.16215 0.06158 " pathEditMode="relative" rAng="0" ptsTypes="AA">
                                      <p:cBhvr>
                                        <p:cTn id="9" dur="2000" fill="hold"/>
                                        <p:tgtEl>
                                          <p:spTgt spid="2"/>
                                        </p:tgtEl>
                                        <p:attrNameLst>
                                          <p:attrName>ppt_x</p:attrName>
                                          <p:attrName>ppt_y</p:attrName>
                                        </p:attrNameLst>
                                      </p:cBhvr>
                                      <p:rCtr x="101" y="77"/>
                                    </p:animMotion>
                                  </p:childTnLst>
                                </p:cTn>
                              </p:par>
                            </p:childTnLst>
                          </p:cTn>
                        </p:par>
                        <p:par>
                          <p:cTn id="10" fill="hold">
                            <p:stCondLst>
                              <p:cond delay="2500"/>
                            </p:stCondLst>
                            <p:childTnLst>
                              <p:par>
                                <p:cTn id="11" presetID="1"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7"/>
          <p:cNvSpPr>
            <a:spLocks noGrp="1"/>
          </p:cNvSpPr>
          <p:nvPr>
            <p:ph type="title" idx="4294967295"/>
          </p:nvPr>
        </p:nvSpPr>
        <p:spPr/>
        <p:txBody>
          <a:bodyPr/>
          <a:lstStyle/>
          <a:p>
            <a:pPr eaLnBrk="1" hangingPunct="1"/>
            <a:r>
              <a:rPr lang="fr-FR" smtClean="0"/>
              <a:t>Un reporting financier et opérationnel riche et évolutif</a:t>
            </a:r>
          </a:p>
        </p:txBody>
      </p:sp>
      <p:pic>
        <p:nvPicPr>
          <p:cNvPr id="10" name="Picture 4"/>
          <p:cNvPicPr>
            <a:picLocks noChangeAspect="1" noChangeArrowheads="1"/>
          </p:cNvPicPr>
          <p:nvPr/>
        </p:nvPicPr>
        <p:blipFill>
          <a:blip r:embed="rId3"/>
          <a:srcRect l="38272" t="47312"/>
          <a:stretch>
            <a:fillRect/>
          </a:stretch>
        </p:blipFill>
        <p:spPr bwMode="auto">
          <a:xfrm>
            <a:off x="407988" y="2927350"/>
            <a:ext cx="1709737" cy="1200150"/>
          </a:xfrm>
          <a:prstGeom prst="rect">
            <a:avLst/>
          </a:prstGeom>
          <a:noFill/>
          <a:ln w="9525">
            <a:solidFill>
              <a:schemeClr val="tx2">
                <a:lumMod val="50000"/>
              </a:schemeClr>
            </a:solidFill>
            <a:miter lim="800000"/>
            <a:headEnd/>
            <a:tailEnd/>
          </a:ln>
        </p:spPr>
      </p:pic>
      <p:sp>
        <p:nvSpPr>
          <p:cNvPr id="65539" name="Rectangular Callout 14"/>
          <p:cNvSpPr>
            <a:spLocks noChangeArrowheads="1"/>
          </p:cNvSpPr>
          <p:nvPr/>
        </p:nvSpPr>
        <p:spPr bwMode="auto">
          <a:xfrm>
            <a:off x="347663" y="5491163"/>
            <a:ext cx="3311525" cy="936625"/>
          </a:xfrm>
          <a:prstGeom prst="wedgeRectCallout">
            <a:avLst>
              <a:gd name="adj1" fmla="val -14023"/>
              <a:gd name="adj2" fmla="val -147148"/>
            </a:avLst>
          </a:prstGeom>
          <a:solidFill>
            <a:schemeClr val="accent1"/>
          </a:solidFill>
          <a:ln w="9525" algn="ctr">
            <a:noFill/>
            <a:round/>
            <a:headEnd/>
            <a:tailEnd/>
          </a:ln>
        </p:spPr>
        <p:txBody>
          <a:bodyPr lIns="0" tIns="0" rIns="0" bIns="41299" anchor="ctr"/>
          <a:lstStyle/>
          <a:p>
            <a:pPr algn="ctr" eaLnBrk="0" hangingPunct="0">
              <a:lnSpc>
                <a:spcPts val="1813"/>
              </a:lnSpc>
            </a:pPr>
            <a:r>
              <a:rPr lang="fr-FR" sz="1400">
                <a:solidFill>
                  <a:schemeClr val="bg1"/>
                </a:solidFill>
              </a:rPr>
              <a:t>Analysez la performance budgétaire et opérationnelle de vos campagnes, de vos programmes et de votre plan marketing</a:t>
            </a:r>
          </a:p>
        </p:txBody>
      </p:sp>
      <p:pic>
        <p:nvPicPr>
          <p:cNvPr id="65540" name="Picture 1"/>
          <p:cNvPicPr>
            <a:picLocks noChangeAspect="1" noChangeArrowheads="1"/>
          </p:cNvPicPr>
          <p:nvPr/>
        </p:nvPicPr>
        <p:blipFill>
          <a:blip r:embed="rId4"/>
          <a:srcRect/>
          <a:stretch>
            <a:fillRect/>
          </a:stretch>
        </p:blipFill>
        <p:spPr bwMode="auto">
          <a:xfrm>
            <a:off x="4779963" y="3790950"/>
            <a:ext cx="3813175" cy="2633663"/>
          </a:xfrm>
          <a:prstGeom prst="rect">
            <a:avLst/>
          </a:prstGeom>
          <a:noFill/>
          <a:ln w="9525">
            <a:noFill/>
            <a:miter lim="800000"/>
            <a:headEnd/>
            <a:tailEnd/>
          </a:ln>
        </p:spPr>
      </p:pic>
      <p:pic>
        <p:nvPicPr>
          <p:cNvPr id="12" name="Picture 2"/>
          <p:cNvPicPr>
            <a:picLocks noChangeAspect="1" noChangeArrowheads="1"/>
          </p:cNvPicPr>
          <p:nvPr/>
        </p:nvPicPr>
        <p:blipFill>
          <a:blip r:embed="rId5"/>
          <a:srcRect/>
          <a:stretch>
            <a:fillRect/>
          </a:stretch>
        </p:blipFill>
        <p:spPr bwMode="auto">
          <a:xfrm>
            <a:off x="2184400" y="2927350"/>
            <a:ext cx="1955800" cy="1089025"/>
          </a:xfrm>
          <a:prstGeom prst="rect">
            <a:avLst/>
          </a:prstGeom>
          <a:noFill/>
          <a:ln w="9525">
            <a:solidFill>
              <a:schemeClr val="tx2">
                <a:lumMod val="50000"/>
              </a:schemeClr>
            </a:solidFill>
            <a:miter lim="800000"/>
            <a:headEnd/>
            <a:tailEnd/>
          </a:ln>
        </p:spPr>
      </p:pic>
      <p:pic>
        <p:nvPicPr>
          <p:cNvPr id="11" name="Picture 2"/>
          <p:cNvPicPr>
            <a:picLocks noChangeAspect="1" noChangeArrowheads="1"/>
          </p:cNvPicPr>
          <p:nvPr/>
        </p:nvPicPr>
        <p:blipFill>
          <a:blip r:embed="rId6"/>
          <a:srcRect/>
          <a:stretch>
            <a:fillRect/>
          </a:stretch>
        </p:blipFill>
        <p:spPr bwMode="auto">
          <a:xfrm>
            <a:off x="2185988" y="4073525"/>
            <a:ext cx="1954212" cy="1331913"/>
          </a:xfrm>
          <a:prstGeom prst="rect">
            <a:avLst/>
          </a:prstGeom>
          <a:noFill/>
          <a:ln w="9525">
            <a:solidFill>
              <a:schemeClr val="tx2">
                <a:lumMod val="50000"/>
              </a:schemeClr>
            </a:solidFill>
            <a:miter lim="800000"/>
            <a:headEnd/>
            <a:tailEnd/>
          </a:ln>
        </p:spPr>
      </p:pic>
      <p:sp>
        <p:nvSpPr>
          <p:cNvPr id="65543" name="Rectangular Callout 16"/>
          <p:cNvSpPr>
            <a:spLocks noChangeArrowheads="1"/>
          </p:cNvSpPr>
          <p:nvPr/>
        </p:nvSpPr>
        <p:spPr bwMode="auto">
          <a:xfrm>
            <a:off x="5486400" y="2660650"/>
            <a:ext cx="3311525" cy="936625"/>
          </a:xfrm>
          <a:prstGeom prst="wedgeRectCallout">
            <a:avLst>
              <a:gd name="adj1" fmla="val -35926"/>
              <a:gd name="adj2" fmla="val 180319"/>
            </a:avLst>
          </a:prstGeom>
          <a:solidFill>
            <a:schemeClr val="accent1"/>
          </a:solidFill>
          <a:ln w="9525" algn="ctr">
            <a:noFill/>
            <a:round/>
            <a:headEnd/>
            <a:tailEnd/>
          </a:ln>
        </p:spPr>
        <p:txBody>
          <a:bodyPr lIns="0" tIns="0" rIns="0" bIns="41299" anchor="ctr"/>
          <a:lstStyle/>
          <a:p>
            <a:pPr algn="ctr" eaLnBrk="0" hangingPunct="0">
              <a:lnSpc>
                <a:spcPts val="1813"/>
              </a:lnSpc>
            </a:pPr>
            <a:r>
              <a:rPr lang="fr-FR" sz="1400">
                <a:solidFill>
                  <a:schemeClr val="bg1"/>
                </a:solidFill>
              </a:rPr>
              <a:t>Intégrez les analyses au sein de tableaux de bord dédiés à chaque fonction de l’entreprise ou diffusez les en interne</a:t>
            </a:r>
          </a:p>
        </p:txBody>
      </p:sp>
      <p:pic>
        <p:nvPicPr>
          <p:cNvPr id="65544" name="Picture 4"/>
          <p:cNvPicPr>
            <a:picLocks noChangeArrowheads="1"/>
          </p:cNvPicPr>
          <p:nvPr/>
        </p:nvPicPr>
        <p:blipFill>
          <a:blip r:embed="rId7">
            <a:clrChange>
              <a:clrFrom>
                <a:srgbClr val="FFFFFF"/>
              </a:clrFrom>
              <a:clrTo>
                <a:srgbClr val="FFFFFF">
                  <a:alpha val="0"/>
                </a:srgbClr>
              </a:clrTo>
            </a:clrChange>
          </a:blip>
          <a:srcRect/>
          <a:stretch>
            <a:fillRect/>
          </a:stretch>
        </p:blipFill>
        <p:spPr bwMode="auto">
          <a:xfrm>
            <a:off x="382588" y="1428750"/>
            <a:ext cx="879475" cy="839788"/>
          </a:xfrm>
          <a:prstGeom prst="rect">
            <a:avLst/>
          </a:prstGeom>
          <a:noFill/>
          <a:ln w="9525">
            <a:noFill/>
            <a:miter lim="800000"/>
            <a:headEnd/>
            <a:tailEnd/>
          </a:ln>
        </p:spPr>
      </p:pic>
      <p:sp>
        <p:nvSpPr>
          <p:cNvPr id="65545" name="Rounded Rectangle 6"/>
          <p:cNvSpPr>
            <a:spLocks noChangeArrowheads="1"/>
          </p:cNvSpPr>
          <p:nvPr/>
        </p:nvSpPr>
        <p:spPr bwMode="auto">
          <a:xfrm>
            <a:off x="1435100" y="1260475"/>
            <a:ext cx="7304088" cy="1163638"/>
          </a:xfrm>
          <a:prstGeom prst="roundRect">
            <a:avLst>
              <a:gd name="adj" fmla="val 16667"/>
            </a:avLst>
          </a:prstGeom>
          <a:solidFill>
            <a:schemeClr val="bg1"/>
          </a:solidFill>
          <a:ln w="38100" algn="ctr">
            <a:solidFill>
              <a:srgbClr val="FF0000"/>
            </a:solidFill>
            <a:round/>
            <a:headEnd/>
            <a:tailEnd/>
          </a:ln>
        </p:spPr>
        <p:txBody>
          <a:bodyPr anchor="ctr"/>
          <a:lstStyle/>
          <a:p>
            <a:pPr marL="160338" indent="-160338" defTabSz="874713">
              <a:lnSpc>
                <a:spcPct val="90000"/>
              </a:lnSpc>
              <a:buClr>
                <a:schemeClr val="bg1"/>
              </a:buClr>
              <a:tabLst>
                <a:tab pos="874713" algn="l"/>
                <a:tab pos="7004050" algn="r"/>
              </a:tabLst>
            </a:pPr>
            <a:r>
              <a:rPr lang="fr-FR" sz="1400" b="1" u="sng">
                <a:solidFill>
                  <a:srgbClr val="FF0000"/>
                </a:solidFill>
              </a:rPr>
              <a:t>Les bénéfices  :</a:t>
            </a:r>
          </a:p>
          <a:p>
            <a:pPr marL="160338" indent="-160338" defTabSz="874713">
              <a:lnSpc>
                <a:spcPct val="90000"/>
              </a:lnSpc>
              <a:buClr>
                <a:schemeClr val="bg1"/>
              </a:buClr>
              <a:buFont typeface="Arial" charset="0"/>
              <a:buChar char="•"/>
              <a:tabLst>
                <a:tab pos="874713" algn="l"/>
                <a:tab pos="7004050" algn="r"/>
              </a:tabLst>
            </a:pPr>
            <a:r>
              <a:rPr lang="fr-FR" sz="1400">
                <a:solidFill>
                  <a:srgbClr val="FF0000"/>
                </a:solidFill>
              </a:rPr>
              <a:t>Plus de 50 tableaux de bord standards accessibles directement depuis l’interface</a:t>
            </a:r>
          </a:p>
          <a:p>
            <a:pPr marL="160338" indent="-160338" defTabSz="874713">
              <a:lnSpc>
                <a:spcPct val="90000"/>
              </a:lnSpc>
              <a:buClr>
                <a:schemeClr val="bg1"/>
              </a:buClr>
              <a:buFont typeface="Arial" charset="0"/>
              <a:buChar char="•"/>
              <a:tabLst>
                <a:tab pos="874713" algn="l"/>
                <a:tab pos="7004050" algn="r"/>
              </a:tabLst>
            </a:pPr>
            <a:r>
              <a:rPr lang="fr-FR" sz="1400">
                <a:solidFill>
                  <a:srgbClr val="FF0000"/>
                </a:solidFill>
              </a:rPr>
              <a:t>Mesure du ROI, du suivi budgétaire, de la performance des campagnes …</a:t>
            </a:r>
          </a:p>
          <a:p>
            <a:pPr marL="160338" indent="-160338" defTabSz="874713">
              <a:lnSpc>
                <a:spcPct val="90000"/>
              </a:lnSpc>
              <a:buClr>
                <a:schemeClr val="bg1"/>
              </a:buClr>
              <a:buFont typeface="Arial" charset="0"/>
              <a:buChar char="•"/>
              <a:tabLst>
                <a:tab pos="874713" algn="l"/>
                <a:tab pos="7004050" algn="r"/>
              </a:tabLst>
            </a:pPr>
            <a:r>
              <a:rPr lang="fr-FR" sz="1400">
                <a:solidFill>
                  <a:srgbClr val="FF0000"/>
                </a:solidFill>
              </a:rPr>
              <a:t>Partage aisé des données d’Unica avec tout autre système de reporting externe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idx="4294967295"/>
          </p:nvPr>
        </p:nvSpPr>
        <p:spPr/>
        <p:txBody>
          <a:bodyPr/>
          <a:lstStyle/>
          <a:p>
            <a:pPr eaLnBrk="1" hangingPunct="1"/>
            <a:r>
              <a:rPr lang="fr-FR" smtClean="0"/>
              <a:t>L’accès immédiat à vos données pour une approche Quick Win</a:t>
            </a:r>
          </a:p>
        </p:txBody>
      </p:sp>
      <p:pic>
        <p:nvPicPr>
          <p:cNvPr id="67586" name="Picture 3"/>
          <p:cNvPicPr>
            <a:picLocks noChangeAspect="1" noChangeArrowheads="1"/>
          </p:cNvPicPr>
          <p:nvPr/>
        </p:nvPicPr>
        <p:blipFill>
          <a:blip r:embed="rId3"/>
          <a:srcRect l="38875" t="30048" r="15150" b="8032"/>
          <a:stretch>
            <a:fillRect/>
          </a:stretch>
        </p:blipFill>
        <p:spPr bwMode="auto">
          <a:xfrm>
            <a:off x="501650" y="2474913"/>
            <a:ext cx="2754313" cy="3770312"/>
          </a:xfrm>
          <a:prstGeom prst="rect">
            <a:avLst/>
          </a:prstGeom>
          <a:noFill/>
          <a:ln w="9525">
            <a:noFill/>
            <a:miter lim="800000"/>
            <a:headEnd/>
            <a:tailEnd/>
          </a:ln>
        </p:spPr>
      </p:pic>
      <p:sp>
        <p:nvSpPr>
          <p:cNvPr id="67587" name="Line 4"/>
          <p:cNvSpPr>
            <a:spLocks noChangeShapeType="1"/>
          </p:cNvSpPr>
          <p:nvPr/>
        </p:nvSpPr>
        <p:spPr bwMode="auto">
          <a:xfrm>
            <a:off x="6218238" y="5214938"/>
            <a:ext cx="323850" cy="547687"/>
          </a:xfrm>
          <a:prstGeom prst="line">
            <a:avLst/>
          </a:prstGeom>
          <a:noFill/>
          <a:ln w="19050">
            <a:solidFill>
              <a:schemeClr val="tx1"/>
            </a:solidFill>
            <a:prstDash val="dash"/>
            <a:round/>
            <a:headEnd type="triangle" w="med" len="med"/>
            <a:tailEnd/>
          </a:ln>
        </p:spPr>
        <p:txBody>
          <a:bodyPr wrap="none" lIns="82598" tIns="41299" rIns="82598" bIns="41299" anchor="ctr"/>
          <a:lstStyle/>
          <a:p>
            <a:endParaRPr lang="en-US"/>
          </a:p>
        </p:txBody>
      </p:sp>
      <p:sp>
        <p:nvSpPr>
          <p:cNvPr id="67588" name="Line 5"/>
          <p:cNvSpPr>
            <a:spLocks noChangeShapeType="1"/>
          </p:cNvSpPr>
          <p:nvPr/>
        </p:nvSpPr>
        <p:spPr bwMode="auto">
          <a:xfrm>
            <a:off x="6391275" y="5227638"/>
            <a:ext cx="815975" cy="512762"/>
          </a:xfrm>
          <a:prstGeom prst="line">
            <a:avLst/>
          </a:prstGeom>
          <a:noFill/>
          <a:ln w="19050">
            <a:solidFill>
              <a:schemeClr val="tx1"/>
            </a:solidFill>
            <a:prstDash val="dash"/>
            <a:round/>
            <a:headEnd type="triangle" w="med" len="med"/>
            <a:tailEnd/>
          </a:ln>
        </p:spPr>
        <p:txBody>
          <a:bodyPr wrap="none" lIns="82598" tIns="41299" rIns="82598" bIns="41299" anchor="ctr"/>
          <a:lstStyle/>
          <a:p>
            <a:endParaRPr lang="en-US"/>
          </a:p>
        </p:txBody>
      </p:sp>
      <p:sp>
        <p:nvSpPr>
          <p:cNvPr id="67589" name="AutoShape 6"/>
          <p:cNvSpPr>
            <a:spLocks noChangeAspect="1" noChangeArrowheads="1"/>
          </p:cNvSpPr>
          <p:nvPr/>
        </p:nvSpPr>
        <p:spPr bwMode="auto">
          <a:xfrm>
            <a:off x="4768850" y="4892675"/>
            <a:ext cx="2317750" cy="309563"/>
          </a:xfrm>
          <a:prstGeom prst="cube">
            <a:avLst>
              <a:gd name="adj" fmla="val 7787"/>
            </a:avLst>
          </a:prstGeom>
          <a:solidFill>
            <a:srgbClr val="CCECFF"/>
          </a:solidFill>
          <a:ln w="9525">
            <a:solidFill>
              <a:srgbClr val="336699"/>
            </a:solidFill>
            <a:miter lim="800000"/>
            <a:headEnd/>
            <a:tailEnd/>
          </a:ln>
        </p:spPr>
        <p:txBody>
          <a:bodyPr wrap="none" lIns="82598" tIns="41299" rIns="82598" bIns="41299" anchor="ctr"/>
          <a:lstStyle/>
          <a:p>
            <a:pPr eaLnBrk="0" hangingPunct="0">
              <a:lnSpc>
                <a:spcPct val="90000"/>
              </a:lnSpc>
            </a:pPr>
            <a:r>
              <a:rPr lang="fr-FR" sz="1300" b="1">
                <a:solidFill>
                  <a:srgbClr val="333333"/>
                </a:solidFill>
                <a:ea typeface="MS PGothic" pitchFamily="34" charset="-128"/>
              </a:rPr>
              <a:t>UDI</a:t>
            </a:r>
          </a:p>
        </p:txBody>
      </p:sp>
      <p:sp>
        <p:nvSpPr>
          <p:cNvPr id="67590" name="AutoShape 7"/>
          <p:cNvSpPr>
            <a:spLocks noChangeAspect="1" noChangeArrowheads="1"/>
          </p:cNvSpPr>
          <p:nvPr/>
        </p:nvSpPr>
        <p:spPr bwMode="auto">
          <a:xfrm>
            <a:off x="4868863" y="5357813"/>
            <a:ext cx="1323975" cy="995362"/>
          </a:xfrm>
          <a:prstGeom prst="can">
            <a:avLst>
              <a:gd name="adj" fmla="val 18750"/>
            </a:avLst>
          </a:prstGeom>
          <a:gradFill rotWithShape="0">
            <a:gsLst>
              <a:gs pos="0">
                <a:srgbClr val="009999"/>
              </a:gs>
              <a:gs pos="50000">
                <a:srgbClr val="CCECFF"/>
              </a:gs>
              <a:gs pos="100000">
                <a:srgbClr val="009999"/>
              </a:gs>
            </a:gsLst>
            <a:lin ang="0" scaled="1"/>
          </a:gradFill>
          <a:ln w="9525">
            <a:solidFill>
              <a:srgbClr val="33CCCC"/>
            </a:solidFill>
            <a:round/>
            <a:headEnd/>
            <a:tailEnd/>
          </a:ln>
        </p:spPr>
        <p:txBody>
          <a:bodyPr wrap="none" lIns="82598" tIns="41299" rIns="82598" bIns="41299" anchor="ctr"/>
          <a:lstStyle/>
          <a:p>
            <a:pPr eaLnBrk="0" hangingPunct="0">
              <a:lnSpc>
                <a:spcPct val="90000"/>
              </a:lnSpc>
            </a:pPr>
            <a:endParaRPr lang="fr-FR" sz="800" b="1" i="1">
              <a:solidFill>
                <a:srgbClr val="333333"/>
              </a:solidFill>
              <a:ea typeface="MS PGothic" pitchFamily="34" charset="-128"/>
            </a:endParaRPr>
          </a:p>
          <a:p>
            <a:pPr eaLnBrk="0" hangingPunct="0">
              <a:lnSpc>
                <a:spcPct val="90000"/>
              </a:lnSpc>
            </a:pPr>
            <a:endParaRPr lang="fr-FR" sz="800" b="1" i="1">
              <a:solidFill>
                <a:srgbClr val="333333"/>
              </a:solidFill>
              <a:ea typeface="MS PGothic" pitchFamily="34" charset="-128"/>
            </a:endParaRPr>
          </a:p>
          <a:p>
            <a:pPr eaLnBrk="0" hangingPunct="0">
              <a:lnSpc>
                <a:spcPct val="90000"/>
              </a:lnSpc>
            </a:pPr>
            <a:endParaRPr lang="fr-FR" sz="800" b="1" i="1">
              <a:solidFill>
                <a:srgbClr val="333333"/>
              </a:solidFill>
              <a:ea typeface="MS PGothic" pitchFamily="34" charset="-128"/>
            </a:endParaRPr>
          </a:p>
          <a:p>
            <a:pPr eaLnBrk="0" hangingPunct="0">
              <a:lnSpc>
                <a:spcPct val="90000"/>
              </a:lnSpc>
            </a:pPr>
            <a:endParaRPr lang="fr-FR" sz="900" b="1" i="1">
              <a:solidFill>
                <a:srgbClr val="333333"/>
              </a:solidFill>
              <a:ea typeface="MS PGothic" pitchFamily="34" charset="-128"/>
            </a:endParaRPr>
          </a:p>
          <a:p>
            <a:pPr eaLnBrk="0" hangingPunct="0">
              <a:lnSpc>
                <a:spcPct val="90000"/>
              </a:lnSpc>
            </a:pPr>
            <a:r>
              <a:rPr lang="fr-FR" sz="900" b="1" i="1">
                <a:solidFill>
                  <a:srgbClr val="333333"/>
                </a:solidFill>
                <a:ea typeface="MS PGothic" pitchFamily="34" charset="-128"/>
              </a:rPr>
              <a:t>BDD Client</a:t>
            </a:r>
          </a:p>
        </p:txBody>
      </p:sp>
      <p:sp>
        <p:nvSpPr>
          <p:cNvPr id="67591" name="Line 8"/>
          <p:cNvSpPr>
            <a:spLocks noChangeShapeType="1"/>
          </p:cNvSpPr>
          <p:nvPr/>
        </p:nvSpPr>
        <p:spPr bwMode="auto">
          <a:xfrm>
            <a:off x="5741988" y="5214938"/>
            <a:ext cx="7937" cy="288925"/>
          </a:xfrm>
          <a:prstGeom prst="line">
            <a:avLst/>
          </a:prstGeom>
          <a:noFill/>
          <a:ln w="19050">
            <a:solidFill>
              <a:schemeClr val="tx1"/>
            </a:solidFill>
            <a:round/>
            <a:headEnd type="triangle" w="med" len="med"/>
            <a:tailEnd/>
          </a:ln>
        </p:spPr>
        <p:txBody>
          <a:bodyPr wrap="none" lIns="82598" tIns="41299" rIns="82598" bIns="41299" anchor="ctr"/>
          <a:lstStyle/>
          <a:p>
            <a:endParaRPr lang="en-US"/>
          </a:p>
        </p:txBody>
      </p:sp>
      <p:grpSp>
        <p:nvGrpSpPr>
          <p:cNvPr id="67592" name="Group 9"/>
          <p:cNvGrpSpPr>
            <a:grpSpLocks/>
          </p:cNvGrpSpPr>
          <p:nvPr/>
        </p:nvGrpSpPr>
        <p:grpSpPr bwMode="auto">
          <a:xfrm>
            <a:off x="6280150" y="5427663"/>
            <a:ext cx="441325" cy="512762"/>
            <a:chOff x="2640" y="3456"/>
            <a:chExt cx="271" cy="314"/>
          </a:xfrm>
        </p:grpSpPr>
        <p:sp>
          <p:nvSpPr>
            <p:cNvPr id="67630" name="AutoShape 10"/>
            <p:cNvSpPr>
              <a:spLocks noChangeAspect="1" noChangeArrowheads="1"/>
            </p:cNvSpPr>
            <p:nvPr/>
          </p:nvSpPr>
          <p:spPr bwMode="auto">
            <a:xfrm>
              <a:off x="2688" y="3520"/>
              <a:ext cx="223" cy="250"/>
            </a:xfrm>
            <a:prstGeom prst="foldedCorner">
              <a:avLst>
                <a:gd name="adj" fmla="val 35000"/>
              </a:avLst>
            </a:prstGeom>
            <a:gradFill rotWithShape="0">
              <a:gsLst>
                <a:gs pos="0">
                  <a:schemeClr val="bg2"/>
                </a:gs>
                <a:gs pos="100000">
                  <a:srgbClr val="DDDDDD"/>
                </a:gs>
              </a:gsLst>
              <a:lin ang="2700000" scaled="1"/>
            </a:gradFill>
            <a:ln w="9525">
              <a:solidFill>
                <a:srgbClr val="808080"/>
              </a:solidFill>
              <a:round/>
              <a:headEnd/>
              <a:tailEnd/>
            </a:ln>
          </p:spPr>
          <p:txBody>
            <a:bodyPr wrap="none" anchor="ctr"/>
            <a:lstStyle/>
            <a:p>
              <a:pPr>
                <a:lnSpc>
                  <a:spcPct val="90000"/>
                </a:lnSpc>
                <a:buClr>
                  <a:srgbClr val="0099CC"/>
                </a:buClr>
                <a:buFontTx/>
                <a:buChar char="•"/>
              </a:pPr>
              <a:endParaRPr lang="fr-FR">
                <a:solidFill>
                  <a:srgbClr val="666666"/>
                </a:solidFill>
                <a:ea typeface="MS PGothic" pitchFamily="34" charset="-128"/>
              </a:endParaRPr>
            </a:p>
          </p:txBody>
        </p:sp>
        <p:sp>
          <p:nvSpPr>
            <p:cNvPr id="67631" name="AutoShape 11"/>
            <p:cNvSpPr>
              <a:spLocks noChangeAspect="1" noChangeArrowheads="1"/>
            </p:cNvSpPr>
            <p:nvPr/>
          </p:nvSpPr>
          <p:spPr bwMode="auto">
            <a:xfrm>
              <a:off x="2640" y="3456"/>
              <a:ext cx="223" cy="250"/>
            </a:xfrm>
            <a:prstGeom prst="foldedCorner">
              <a:avLst>
                <a:gd name="adj" fmla="val 35000"/>
              </a:avLst>
            </a:prstGeom>
            <a:gradFill rotWithShape="0">
              <a:gsLst>
                <a:gs pos="0">
                  <a:schemeClr val="bg2"/>
                </a:gs>
                <a:gs pos="100000">
                  <a:srgbClr val="DDDDDD"/>
                </a:gs>
              </a:gsLst>
              <a:lin ang="2700000" scaled="1"/>
            </a:gradFill>
            <a:ln w="9525">
              <a:solidFill>
                <a:srgbClr val="808080"/>
              </a:solidFill>
              <a:round/>
              <a:headEnd/>
              <a:tailEnd/>
            </a:ln>
          </p:spPr>
          <p:txBody>
            <a:bodyPr wrap="none" anchor="ctr"/>
            <a:lstStyle/>
            <a:p>
              <a:pPr>
                <a:lnSpc>
                  <a:spcPct val="90000"/>
                </a:lnSpc>
                <a:buClr>
                  <a:srgbClr val="0099CC"/>
                </a:buClr>
                <a:buFontTx/>
                <a:buChar char="•"/>
              </a:pPr>
              <a:endParaRPr lang="fr-FR">
                <a:solidFill>
                  <a:srgbClr val="666666"/>
                </a:solidFill>
                <a:ea typeface="MS PGothic" pitchFamily="34" charset="-128"/>
              </a:endParaRPr>
            </a:p>
          </p:txBody>
        </p:sp>
      </p:grpSp>
      <p:sp>
        <p:nvSpPr>
          <p:cNvPr id="104" name="AutoShape 12"/>
          <p:cNvSpPr>
            <a:spLocks noChangeAspect="1" noChangeArrowheads="1"/>
          </p:cNvSpPr>
          <p:nvPr/>
        </p:nvSpPr>
        <p:spPr bwMode="auto">
          <a:xfrm>
            <a:off x="6816725" y="5357813"/>
            <a:ext cx="468313" cy="469900"/>
          </a:xfrm>
          <a:prstGeom prst="can">
            <a:avLst>
              <a:gd name="adj" fmla="val 25000"/>
            </a:avLst>
          </a:prstGeom>
          <a:gradFill rotWithShape="0">
            <a:gsLst>
              <a:gs pos="0">
                <a:schemeClr val="bg2"/>
              </a:gs>
              <a:gs pos="50000">
                <a:srgbClr val="DDDDDD"/>
              </a:gs>
              <a:gs pos="100000">
                <a:schemeClr val="bg2"/>
              </a:gs>
            </a:gsLst>
            <a:lin ang="0" scaled="1"/>
          </a:gradFill>
          <a:ln w="9525">
            <a:solidFill>
              <a:srgbClr val="808080"/>
            </a:solidFill>
            <a:round/>
            <a:headEnd/>
            <a:tailEnd/>
          </a:ln>
          <a:effectLst/>
        </p:spPr>
        <p:txBody>
          <a:bodyPr wrap="none" lIns="82598" tIns="41299" rIns="82598" bIns="41299" anchor="ctr"/>
          <a:lstStyle/>
          <a:p>
            <a:pPr eaLnBrk="0" hangingPunct="0">
              <a:lnSpc>
                <a:spcPct val="90000"/>
              </a:lnSpc>
              <a:spcBef>
                <a:spcPct val="50000"/>
              </a:spcBef>
              <a:defRPr/>
            </a:pPr>
            <a:r>
              <a:rPr lang="fr-FR" sz="1000" b="1" dirty="0">
                <a:solidFill>
                  <a:srgbClr val="333333"/>
                </a:solidFill>
                <a:latin typeface="Times New Roman" pitchFamily="18" charset="0"/>
                <a:ea typeface="MS PGothic"/>
                <a:cs typeface="+mn-cs"/>
              </a:rPr>
              <a:t>DB</a:t>
            </a:r>
            <a:endParaRPr lang="fr-FR" sz="1000" dirty="0">
              <a:solidFill>
                <a:srgbClr val="333333"/>
              </a:solidFill>
              <a:latin typeface="Times New Roman" pitchFamily="18" charset="0"/>
              <a:ea typeface="MS PGothic"/>
              <a:cs typeface="+mn-cs"/>
            </a:endParaRPr>
          </a:p>
        </p:txBody>
      </p:sp>
      <p:sp>
        <p:nvSpPr>
          <p:cNvPr id="67594" name="Line 13"/>
          <p:cNvSpPr>
            <a:spLocks noChangeShapeType="1"/>
          </p:cNvSpPr>
          <p:nvPr/>
        </p:nvSpPr>
        <p:spPr bwMode="auto">
          <a:xfrm flipV="1">
            <a:off x="6115050" y="6276975"/>
            <a:ext cx="1427163" cy="4763"/>
          </a:xfrm>
          <a:prstGeom prst="line">
            <a:avLst/>
          </a:prstGeom>
          <a:noFill/>
          <a:ln w="19050">
            <a:solidFill>
              <a:schemeClr val="bg2"/>
            </a:solidFill>
            <a:round/>
            <a:headEnd/>
            <a:tailEnd/>
          </a:ln>
        </p:spPr>
        <p:txBody>
          <a:bodyPr wrap="none" lIns="82598" tIns="41299" rIns="82598" bIns="41299" anchor="ctr"/>
          <a:lstStyle/>
          <a:p>
            <a:endParaRPr lang="en-US"/>
          </a:p>
        </p:txBody>
      </p:sp>
      <p:sp>
        <p:nvSpPr>
          <p:cNvPr id="67595" name="Rectangle 14"/>
          <p:cNvSpPr>
            <a:spLocks noChangeArrowheads="1"/>
          </p:cNvSpPr>
          <p:nvPr/>
        </p:nvSpPr>
        <p:spPr bwMode="auto">
          <a:xfrm>
            <a:off x="6546850" y="5881688"/>
            <a:ext cx="903288" cy="388937"/>
          </a:xfrm>
          <a:prstGeom prst="rect">
            <a:avLst/>
          </a:prstGeom>
          <a:noFill/>
          <a:ln w="9525">
            <a:noFill/>
            <a:miter lim="800000"/>
            <a:headEnd/>
            <a:tailEnd/>
          </a:ln>
        </p:spPr>
        <p:txBody>
          <a:bodyPr lIns="82598" tIns="41299" rIns="82598" bIns="41299">
            <a:spAutoFit/>
          </a:bodyPr>
          <a:lstStyle/>
          <a:p>
            <a:pPr eaLnBrk="0" hangingPunct="0">
              <a:lnSpc>
                <a:spcPct val="90000"/>
              </a:lnSpc>
              <a:spcBef>
                <a:spcPct val="50000"/>
              </a:spcBef>
            </a:pPr>
            <a:r>
              <a:rPr lang="fr-FR" sz="1100" i="1">
                <a:solidFill>
                  <a:srgbClr val="333333"/>
                </a:solidFill>
                <a:ea typeface="MS PGothic" pitchFamily="34" charset="-128"/>
              </a:rPr>
              <a:t>Données externes</a:t>
            </a:r>
          </a:p>
        </p:txBody>
      </p:sp>
      <p:pic>
        <p:nvPicPr>
          <p:cNvPr id="67596" name="Picture 15"/>
          <p:cNvPicPr>
            <a:picLocks noChangeAspect="1" noChangeArrowheads="1"/>
          </p:cNvPicPr>
          <p:nvPr/>
        </p:nvPicPr>
        <p:blipFill>
          <a:blip r:embed="rId4"/>
          <a:srcRect l="78125" t="39064" r="17188" b="51109"/>
          <a:stretch>
            <a:fillRect/>
          </a:stretch>
        </p:blipFill>
        <p:spPr bwMode="auto">
          <a:xfrm>
            <a:off x="7400925" y="5657850"/>
            <a:ext cx="604838" cy="715963"/>
          </a:xfrm>
          <a:prstGeom prst="rect">
            <a:avLst/>
          </a:prstGeom>
          <a:noFill/>
          <a:ln w="9525">
            <a:noFill/>
            <a:miter lim="800000"/>
            <a:headEnd/>
            <a:tailEnd/>
          </a:ln>
        </p:spPr>
      </p:pic>
      <p:sp>
        <p:nvSpPr>
          <p:cNvPr id="67597" name="Rectangle 16"/>
          <p:cNvSpPr>
            <a:spLocks noChangeArrowheads="1"/>
          </p:cNvSpPr>
          <p:nvPr/>
        </p:nvSpPr>
        <p:spPr bwMode="auto">
          <a:xfrm>
            <a:off x="7065963" y="6300788"/>
            <a:ext cx="1771650" cy="236537"/>
          </a:xfrm>
          <a:prstGeom prst="rect">
            <a:avLst/>
          </a:prstGeom>
          <a:noFill/>
          <a:ln w="9525">
            <a:noFill/>
            <a:miter lim="800000"/>
            <a:headEnd/>
            <a:tailEnd/>
          </a:ln>
        </p:spPr>
        <p:txBody>
          <a:bodyPr wrap="none" lIns="82598" tIns="41299" rIns="82598" bIns="41299">
            <a:spAutoFit/>
          </a:bodyPr>
          <a:lstStyle/>
          <a:p>
            <a:pPr eaLnBrk="0" hangingPunct="0">
              <a:lnSpc>
                <a:spcPct val="90000"/>
              </a:lnSpc>
              <a:spcBef>
                <a:spcPct val="50000"/>
              </a:spcBef>
            </a:pPr>
            <a:r>
              <a:rPr lang="fr-FR" sz="1100" i="1">
                <a:solidFill>
                  <a:srgbClr val="333333"/>
                </a:solidFill>
                <a:ea typeface="MS PGothic" pitchFamily="34" charset="-128"/>
              </a:rPr>
              <a:t>Systèmes transactionnels</a:t>
            </a:r>
          </a:p>
        </p:txBody>
      </p:sp>
      <p:sp>
        <p:nvSpPr>
          <p:cNvPr id="109" name="AutoShape 17"/>
          <p:cNvSpPr>
            <a:spLocks noChangeAspect="1" noChangeArrowheads="1"/>
          </p:cNvSpPr>
          <p:nvPr/>
        </p:nvSpPr>
        <p:spPr bwMode="auto">
          <a:xfrm>
            <a:off x="4600575" y="5391150"/>
            <a:ext cx="466725" cy="469900"/>
          </a:xfrm>
          <a:prstGeom prst="can">
            <a:avLst>
              <a:gd name="adj" fmla="val 25000"/>
            </a:avLst>
          </a:prstGeom>
          <a:gradFill rotWithShape="0">
            <a:gsLst>
              <a:gs pos="0">
                <a:schemeClr val="bg2"/>
              </a:gs>
              <a:gs pos="50000">
                <a:srgbClr val="DDDDDD"/>
              </a:gs>
              <a:gs pos="100000">
                <a:schemeClr val="bg2"/>
              </a:gs>
            </a:gsLst>
            <a:lin ang="0" scaled="1"/>
          </a:gradFill>
          <a:ln w="9525">
            <a:solidFill>
              <a:srgbClr val="808080"/>
            </a:solidFill>
            <a:round/>
            <a:headEnd/>
            <a:tailEnd/>
          </a:ln>
          <a:effectLst/>
        </p:spPr>
        <p:txBody>
          <a:bodyPr wrap="none" lIns="82598" tIns="41299" rIns="82598" bIns="41299" anchor="ctr"/>
          <a:lstStyle/>
          <a:p>
            <a:pPr eaLnBrk="0" hangingPunct="0">
              <a:lnSpc>
                <a:spcPct val="90000"/>
              </a:lnSpc>
              <a:spcBef>
                <a:spcPct val="50000"/>
              </a:spcBef>
              <a:defRPr/>
            </a:pPr>
            <a:r>
              <a:rPr lang="fr-FR" sz="1000" b="1" dirty="0">
                <a:solidFill>
                  <a:srgbClr val="333333"/>
                </a:solidFill>
                <a:latin typeface="Times New Roman" pitchFamily="18" charset="0"/>
                <a:ea typeface="MS PGothic"/>
                <a:cs typeface="+mn-cs"/>
              </a:rPr>
              <a:t>DB</a:t>
            </a:r>
            <a:endParaRPr lang="fr-FR" sz="1000" dirty="0">
              <a:solidFill>
                <a:srgbClr val="333333"/>
              </a:solidFill>
              <a:latin typeface="Times New Roman" pitchFamily="18" charset="0"/>
              <a:ea typeface="MS PGothic"/>
              <a:cs typeface="+mn-cs"/>
            </a:endParaRPr>
          </a:p>
        </p:txBody>
      </p:sp>
      <p:sp>
        <p:nvSpPr>
          <p:cNvPr id="67599" name="Rectangle 18"/>
          <p:cNvSpPr>
            <a:spLocks noChangeArrowheads="1"/>
          </p:cNvSpPr>
          <p:nvPr/>
        </p:nvSpPr>
        <p:spPr bwMode="auto">
          <a:xfrm>
            <a:off x="4318000" y="5818188"/>
            <a:ext cx="777875" cy="387350"/>
          </a:xfrm>
          <a:prstGeom prst="rect">
            <a:avLst/>
          </a:prstGeom>
          <a:noFill/>
          <a:ln w="9525">
            <a:noFill/>
            <a:miter lim="800000"/>
            <a:headEnd/>
            <a:tailEnd/>
          </a:ln>
        </p:spPr>
        <p:txBody>
          <a:bodyPr wrap="none" lIns="82598" tIns="41299" rIns="82598" bIns="41299">
            <a:spAutoFit/>
          </a:bodyPr>
          <a:lstStyle/>
          <a:p>
            <a:pPr eaLnBrk="0" hangingPunct="0">
              <a:lnSpc>
                <a:spcPct val="90000"/>
              </a:lnSpc>
            </a:pPr>
            <a:r>
              <a:rPr lang="fr-FR" sz="1100" i="1">
                <a:solidFill>
                  <a:srgbClr val="333333"/>
                </a:solidFill>
                <a:ea typeface="MS PGothic" pitchFamily="34" charset="-128"/>
              </a:rPr>
              <a:t>Modèles </a:t>
            </a:r>
            <a:br>
              <a:rPr lang="fr-FR" sz="1100" i="1">
                <a:solidFill>
                  <a:srgbClr val="333333"/>
                </a:solidFill>
                <a:ea typeface="MS PGothic" pitchFamily="34" charset="-128"/>
              </a:rPr>
            </a:br>
            <a:r>
              <a:rPr lang="fr-FR" sz="1100" i="1">
                <a:solidFill>
                  <a:srgbClr val="333333"/>
                </a:solidFill>
                <a:ea typeface="MS PGothic" pitchFamily="34" charset="-128"/>
              </a:rPr>
              <a:t>de scores</a:t>
            </a:r>
          </a:p>
        </p:txBody>
      </p:sp>
      <p:sp>
        <p:nvSpPr>
          <p:cNvPr id="111" name="AutoShape 19"/>
          <p:cNvSpPr>
            <a:spLocks noChangeAspect="1" noChangeArrowheads="1"/>
          </p:cNvSpPr>
          <p:nvPr/>
        </p:nvSpPr>
        <p:spPr bwMode="auto">
          <a:xfrm>
            <a:off x="7780338" y="5943600"/>
            <a:ext cx="400050" cy="401638"/>
          </a:xfrm>
          <a:prstGeom prst="can">
            <a:avLst>
              <a:gd name="adj" fmla="val 25000"/>
            </a:avLst>
          </a:prstGeom>
          <a:gradFill rotWithShape="0">
            <a:gsLst>
              <a:gs pos="0">
                <a:schemeClr val="bg2"/>
              </a:gs>
              <a:gs pos="50000">
                <a:srgbClr val="DDDDDD"/>
              </a:gs>
              <a:gs pos="100000">
                <a:schemeClr val="bg2"/>
              </a:gs>
            </a:gsLst>
            <a:lin ang="0" scaled="1"/>
          </a:gradFill>
          <a:ln w="9525">
            <a:solidFill>
              <a:srgbClr val="808080"/>
            </a:solidFill>
            <a:round/>
            <a:headEnd/>
            <a:tailEnd/>
          </a:ln>
          <a:effectLst/>
        </p:spPr>
        <p:txBody>
          <a:bodyPr wrap="none" lIns="82598" tIns="41299" rIns="82598" bIns="41299" anchor="ctr"/>
          <a:lstStyle/>
          <a:p>
            <a:pPr eaLnBrk="0" hangingPunct="0">
              <a:lnSpc>
                <a:spcPct val="90000"/>
              </a:lnSpc>
              <a:spcBef>
                <a:spcPct val="50000"/>
              </a:spcBef>
              <a:defRPr/>
            </a:pPr>
            <a:r>
              <a:rPr lang="fr-FR" sz="1000" b="1" dirty="0">
                <a:solidFill>
                  <a:srgbClr val="333333"/>
                </a:solidFill>
                <a:latin typeface="Times New Roman" pitchFamily="18" charset="0"/>
                <a:ea typeface="MS PGothic"/>
                <a:cs typeface="+mn-cs"/>
              </a:rPr>
              <a:t>DB</a:t>
            </a:r>
            <a:endParaRPr lang="fr-FR" sz="1000" dirty="0">
              <a:solidFill>
                <a:srgbClr val="333333"/>
              </a:solidFill>
              <a:latin typeface="Times New Roman" pitchFamily="18" charset="0"/>
              <a:ea typeface="MS PGothic"/>
              <a:cs typeface="+mn-cs"/>
            </a:endParaRPr>
          </a:p>
        </p:txBody>
      </p:sp>
      <p:cxnSp>
        <p:nvCxnSpPr>
          <p:cNvPr id="67601" name="AutoShape 20"/>
          <p:cNvCxnSpPr>
            <a:cxnSpLocks noChangeShapeType="1"/>
            <a:stCxn id="111" idx="4"/>
            <a:endCxn id="67589" idx="4"/>
          </p:cNvCxnSpPr>
          <p:nvPr/>
        </p:nvCxnSpPr>
        <p:spPr bwMode="auto">
          <a:xfrm flipH="1" flipV="1">
            <a:off x="7064375" y="5059363"/>
            <a:ext cx="1116013" cy="1084262"/>
          </a:xfrm>
          <a:prstGeom prst="bentConnector3">
            <a:avLst>
              <a:gd name="adj1" fmla="val -18046"/>
            </a:avLst>
          </a:prstGeom>
          <a:noFill/>
          <a:ln w="9525">
            <a:solidFill>
              <a:schemeClr val="tx1"/>
            </a:solidFill>
            <a:prstDash val="dash"/>
            <a:miter lim="800000"/>
            <a:headEnd type="triangle" w="med" len="med"/>
            <a:tailEnd type="triangle" w="med" len="med"/>
          </a:ln>
        </p:spPr>
      </p:cxnSp>
      <p:sp>
        <p:nvSpPr>
          <p:cNvPr id="67602" name="Oval 21"/>
          <p:cNvSpPr>
            <a:spLocks noChangeArrowheads="1"/>
          </p:cNvSpPr>
          <p:nvPr/>
        </p:nvSpPr>
        <p:spPr bwMode="auto">
          <a:xfrm>
            <a:off x="5473700" y="4964113"/>
            <a:ext cx="66675" cy="71437"/>
          </a:xfrm>
          <a:prstGeom prst="ellipse">
            <a:avLst/>
          </a:prstGeom>
          <a:solidFill>
            <a:schemeClr val="accent1"/>
          </a:solidFill>
          <a:ln w="9525">
            <a:solidFill>
              <a:schemeClr val="tx1"/>
            </a:solidFill>
            <a:round/>
            <a:headEnd/>
            <a:tailEnd/>
          </a:ln>
        </p:spPr>
        <p:txBody>
          <a:bodyPr wrap="none" lIns="82598" tIns="41299" rIns="82598" bIns="41299" anchor="ctr"/>
          <a:lstStyle/>
          <a:p>
            <a:pPr>
              <a:lnSpc>
                <a:spcPct val="90000"/>
              </a:lnSpc>
              <a:buClr>
                <a:srgbClr val="0099CC"/>
              </a:buClr>
              <a:buFontTx/>
              <a:buChar char="•"/>
            </a:pPr>
            <a:endParaRPr lang="fr-FR">
              <a:solidFill>
                <a:srgbClr val="666666"/>
              </a:solidFill>
              <a:ea typeface="MS PGothic" pitchFamily="34" charset="-128"/>
            </a:endParaRPr>
          </a:p>
        </p:txBody>
      </p:sp>
      <p:sp>
        <p:nvSpPr>
          <p:cNvPr id="114" name="AutoShape 22"/>
          <p:cNvSpPr>
            <a:spLocks noChangeAspect="1" noChangeArrowheads="1"/>
          </p:cNvSpPr>
          <p:nvPr/>
        </p:nvSpPr>
        <p:spPr bwMode="auto">
          <a:xfrm>
            <a:off x="5137150" y="5605463"/>
            <a:ext cx="538163" cy="355600"/>
          </a:xfrm>
          <a:prstGeom prst="can">
            <a:avLst>
              <a:gd name="adj" fmla="val 25000"/>
            </a:avLst>
          </a:prstGeom>
          <a:gradFill rotWithShape="0">
            <a:gsLst>
              <a:gs pos="0">
                <a:schemeClr val="bg2"/>
              </a:gs>
              <a:gs pos="50000">
                <a:srgbClr val="DDDDDD"/>
              </a:gs>
              <a:gs pos="100000">
                <a:schemeClr val="bg2"/>
              </a:gs>
            </a:gsLst>
            <a:lin ang="0" scaled="1"/>
          </a:gradFill>
          <a:ln w="9525">
            <a:solidFill>
              <a:srgbClr val="808080"/>
            </a:solidFill>
            <a:round/>
            <a:headEnd/>
            <a:tailEnd/>
          </a:ln>
          <a:effectLst/>
        </p:spPr>
        <p:txBody>
          <a:bodyPr wrap="none" lIns="82598" tIns="41299" rIns="82598" bIns="41299" anchor="ctr"/>
          <a:lstStyle/>
          <a:p>
            <a:pPr eaLnBrk="0" hangingPunct="0">
              <a:lnSpc>
                <a:spcPct val="90000"/>
              </a:lnSpc>
              <a:defRPr/>
            </a:pPr>
            <a:endParaRPr lang="fr-FR" sz="900" dirty="0">
              <a:solidFill>
                <a:srgbClr val="333333"/>
              </a:solidFill>
              <a:ea typeface="MS PGothic"/>
              <a:cs typeface="+mn-cs"/>
            </a:endParaRPr>
          </a:p>
        </p:txBody>
      </p:sp>
      <p:grpSp>
        <p:nvGrpSpPr>
          <p:cNvPr id="3" name="Group 23"/>
          <p:cNvGrpSpPr>
            <a:grpSpLocks/>
          </p:cNvGrpSpPr>
          <p:nvPr/>
        </p:nvGrpSpPr>
        <p:grpSpPr bwMode="auto">
          <a:xfrm>
            <a:off x="1173163" y="3754438"/>
            <a:ext cx="4041775" cy="1220787"/>
            <a:chOff x="864" y="1728"/>
            <a:chExt cx="2887" cy="823"/>
          </a:xfrm>
        </p:grpSpPr>
        <p:cxnSp>
          <p:nvCxnSpPr>
            <p:cNvPr id="67627" name="AutoShape 24"/>
            <p:cNvCxnSpPr>
              <a:cxnSpLocks noChangeShapeType="1"/>
              <a:stCxn id="67628" idx="5"/>
              <a:endCxn id="67624" idx="1"/>
            </p:cNvCxnSpPr>
            <p:nvPr/>
          </p:nvCxnSpPr>
          <p:spPr bwMode="auto">
            <a:xfrm rot="16200000" flipH="1">
              <a:off x="1937" y="737"/>
              <a:ext cx="782" cy="2846"/>
            </a:xfrm>
            <a:prstGeom prst="curvedConnector3">
              <a:avLst>
                <a:gd name="adj1" fmla="val 50000"/>
              </a:avLst>
            </a:prstGeom>
            <a:noFill/>
            <a:ln w="9525">
              <a:solidFill>
                <a:srgbClr val="FF0000"/>
              </a:solidFill>
              <a:prstDash val="dash"/>
              <a:round/>
              <a:headEnd/>
              <a:tailEnd type="triangle" w="med" len="med"/>
            </a:ln>
          </p:spPr>
        </p:cxnSp>
        <p:sp>
          <p:nvSpPr>
            <p:cNvPr id="67628" name="Oval 25"/>
            <p:cNvSpPr>
              <a:spLocks noChangeArrowheads="1"/>
            </p:cNvSpPr>
            <p:nvPr/>
          </p:nvSpPr>
          <p:spPr bwMode="auto">
            <a:xfrm>
              <a:off x="864" y="1728"/>
              <a:ext cx="48" cy="48"/>
            </a:xfrm>
            <a:prstGeom prst="ellipse">
              <a:avLst/>
            </a:prstGeom>
            <a:solidFill>
              <a:srgbClr val="FFFF00"/>
            </a:solidFill>
            <a:ln w="9525">
              <a:solidFill>
                <a:schemeClr val="tx1"/>
              </a:solidFill>
              <a:round/>
              <a:headEnd/>
              <a:tailEnd/>
            </a:ln>
          </p:spPr>
          <p:txBody>
            <a:bodyPr wrap="none" anchor="ctr"/>
            <a:lstStyle/>
            <a:p>
              <a:pPr>
                <a:lnSpc>
                  <a:spcPct val="90000"/>
                </a:lnSpc>
                <a:buClr>
                  <a:srgbClr val="0099CC"/>
                </a:buClr>
                <a:buFontTx/>
                <a:buChar char="•"/>
              </a:pPr>
              <a:endParaRPr lang="fr-FR">
                <a:solidFill>
                  <a:srgbClr val="666666"/>
                </a:solidFill>
                <a:ea typeface="MS PGothic" pitchFamily="34" charset="-128"/>
              </a:endParaRPr>
            </a:p>
          </p:txBody>
        </p:sp>
        <p:sp>
          <p:nvSpPr>
            <p:cNvPr id="67629" name="Text Box 26"/>
            <p:cNvSpPr txBox="1">
              <a:spLocks noChangeArrowheads="1"/>
            </p:cNvSpPr>
            <p:nvPr/>
          </p:nvSpPr>
          <p:spPr bwMode="auto">
            <a:xfrm>
              <a:off x="1968" y="2102"/>
              <a:ext cx="512" cy="146"/>
            </a:xfrm>
            <a:prstGeom prst="rect">
              <a:avLst/>
            </a:prstGeom>
            <a:solidFill>
              <a:schemeClr val="bg1"/>
            </a:solidFill>
            <a:ln w="9525">
              <a:noFill/>
              <a:miter lim="800000"/>
              <a:headEnd/>
              <a:tailEnd/>
            </a:ln>
          </p:spPr>
          <p:txBody>
            <a:bodyPr wrap="none">
              <a:spAutoFit/>
            </a:bodyPr>
            <a:lstStyle/>
            <a:p>
              <a:pPr eaLnBrk="0" hangingPunct="0">
                <a:lnSpc>
                  <a:spcPct val="90000"/>
                </a:lnSpc>
              </a:pPr>
              <a:r>
                <a:rPr lang="fr-FR" sz="900">
                  <a:solidFill>
                    <a:srgbClr val="333333"/>
                  </a:solidFill>
                  <a:ea typeface="MS PGothic" pitchFamily="34" charset="-128"/>
                </a:rPr>
                <a:t>Requête 1</a:t>
              </a:r>
            </a:p>
          </p:txBody>
        </p:sp>
      </p:grpSp>
      <p:grpSp>
        <p:nvGrpSpPr>
          <p:cNvPr id="4" name="Group 27"/>
          <p:cNvGrpSpPr>
            <a:grpSpLocks/>
          </p:cNvGrpSpPr>
          <p:nvPr/>
        </p:nvGrpSpPr>
        <p:grpSpPr bwMode="auto">
          <a:xfrm>
            <a:off x="5137150" y="4964113"/>
            <a:ext cx="447675" cy="744537"/>
            <a:chOff x="3696" y="2544"/>
            <a:chExt cx="320" cy="502"/>
          </a:xfrm>
        </p:grpSpPr>
        <p:sp>
          <p:nvSpPr>
            <p:cNvPr id="67624" name="Oval 28"/>
            <p:cNvSpPr>
              <a:spLocks noChangeArrowheads="1"/>
            </p:cNvSpPr>
            <p:nvPr/>
          </p:nvSpPr>
          <p:spPr bwMode="auto">
            <a:xfrm>
              <a:off x="3744" y="2544"/>
              <a:ext cx="48" cy="48"/>
            </a:xfrm>
            <a:prstGeom prst="ellipse">
              <a:avLst/>
            </a:prstGeom>
            <a:solidFill>
              <a:schemeClr val="accent1"/>
            </a:solidFill>
            <a:ln w="9525">
              <a:solidFill>
                <a:schemeClr val="tx1"/>
              </a:solidFill>
              <a:round/>
              <a:headEnd/>
              <a:tailEnd/>
            </a:ln>
          </p:spPr>
          <p:txBody>
            <a:bodyPr wrap="none" anchor="ctr"/>
            <a:lstStyle/>
            <a:p>
              <a:pPr>
                <a:lnSpc>
                  <a:spcPct val="90000"/>
                </a:lnSpc>
                <a:buClr>
                  <a:srgbClr val="0099CC"/>
                </a:buClr>
                <a:buFontTx/>
                <a:buChar char="•"/>
              </a:pPr>
              <a:endParaRPr lang="fr-FR">
                <a:solidFill>
                  <a:srgbClr val="666666"/>
                </a:solidFill>
                <a:ea typeface="MS PGothic" pitchFamily="34" charset="-128"/>
              </a:endParaRPr>
            </a:p>
          </p:txBody>
        </p:sp>
        <p:cxnSp>
          <p:nvCxnSpPr>
            <p:cNvPr id="67625" name="AutoShape 29"/>
            <p:cNvCxnSpPr>
              <a:cxnSpLocks noChangeShapeType="1"/>
              <a:stCxn id="67624" idx="5"/>
              <a:endCxn id="114" idx="0"/>
            </p:cNvCxnSpPr>
            <p:nvPr/>
          </p:nvCxnSpPr>
          <p:spPr bwMode="auto">
            <a:xfrm rot="16200000" flipH="1">
              <a:off x="3606" y="2764"/>
              <a:ext cx="460" cy="103"/>
            </a:xfrm>
            <a:prstGeom prst="curvedConnector3">
              <a:avLst>
                <a:gd name="adj1" fmla="val 50000"/>
              </a:avLst>
            </a:prstGeom>
            <a:noFill/>
            <a:ln w="9525">
              <a:solidFill>
                <a:srgbClr val="FF0000"/>
              </a:solidFill>
              <a:prstDash val="dash"/>
              <a:round/>
              <a:headEnd/>
              <a:tailEnd type="triangle" w="med" len="med"/>
            </a:ln>
          </p:spPr>
        </p:cxnSp>
        <p:sp>
          <p:nvSpPr>
            <p:cNvPr id="67626" name="Rectangle 30"/>
            <p:cNvSpPr>
              <a:spLocks noChangeArrowheads="1"/>
            </p:cNvSpPr>
            <p:nvPr/>
          </p:nvSpPr>
          <p:spPr bwMode="auto">
            <a:xfrm>
              <a:off x="3696" y="2688"/>
              <a:ext cx="320" cy="146"/>
            </a:xfrm>
            <a:prstGeom prst="rect">
              <a:avLst/>
            </a:prstGeom>
            <a:noFill/>
            <a:ln w="9525">
              <a:noFill/>
              <a:miter lim="800000"/>
              <a:headEnd/>
              <a:tailEnd/>
            </a:ln>
          </p:spPr>
          <p:txBody>
            <a:bodyPr wrap="none">
              <a:spAutoFit/>
            </a:bodyPr>
            <a:lstStyle/>
            <a:p>
              <a:pPr eaLnBrk="0" hangingPunct="0">
                <a:lnSpc>
                  <a:spcPct val="90000"/>
                </a:lnSpc>
              </a:pPr>
              <a:r>
                <a:rPr lang="fr-FR" sz="900">
                  <a:solidFill>
                    <a:srgbClr val="333333"/>
                  </a:solidFill>
                  <a:ea typeface="MS PGothic" pitchFamily="34" charset="-128"/>
                </a:rPr>
                <a:t>SQL </a:t>
              </a:r>
            </a:p>
          </p:txBody>
        </p:sp>
      </p:grpSp>
      <p:grpSp>
        <p:nvGrpSpPr>
          <p:cNvPr id="5" name="Group 31"/>
          <p:cNvGrpSpPr>
            <a:grpSpLocks/>
          </p:cNvGrpSpPr>
          <p:nvPr/>
        </p:nvGrpSpPr>
        <p:grpSpPr bwMode="auto">
          <a:xfrm>
            <a:off x="2181225" y="3746500"/>
            <a:ext cx="3355975" cy="1871663"/>
            <a:chOff x="1584" y="1722"/>
            <a:chExt cx="2397" cy="1263"/>
          </a:xfrm>
        </p:grpSpPr>
        <p:cxnSp>
          <p:nvCxnSpPr>
            <p:cNvPr id="67619" name="AutoShape 32"/>
            <p:cNvCxnSpPr>
              <a:cxnSpLocks noChangeShapeType="1"/>
              <a:stCxn id="67620" idx="4"/>
              <a:endCxn id="67602" idx="0"/>
            </p:cNvCxnSpPr>
            <p:nvPr/>
          </p:nvCxnSpPr>
          <p:spPr bwMode="auto">
            <a:xfrm rot="16200000" flipH="1">
              <a:off x="2392" y="986"/>
              <a:ext cx="783" cy="2352"/>
            </a:xfrm>
            <a:prstGeom prst="curvedConnector3">
              <a:avLst>
                <a:gd name="adj1" fmla="val 50000"/>
              </a:avLst>
            </a:prstGeom>
            <a:noFill/>
            <a:ln w="9525">
              <a:solidFill>
                <a:srgbClr val="FF0000"/>
              </a:solidFill>
              <a:prstDash val="dash"/>
              <a:round/>
              <a:headEnd/>
              <a:tailEnd type="triangle" w="med" len="med"/>
            </a:ln>
          </p:spPr>
        </p:cxnSp>
        <p:sp>
          <p:nvSpPr>
            <p:cNvPr id="67620" name="Oval 33"/>
            <p:cNvSpPr>
              <a:spLocks noChangeArrowheads="1"/>
            </p:cNvSpPr>
            <p:nvPr/>
          </p:nvSpPr>
          <p:spPr bwMode="auto">
            <a:xfrm>
              <a:off x="1584" y="1722"/>
              <a:ext cx="48" cy="48"/>
            </a:xfrm>
            <a:prstGeom prst="ellipse">
              <a:avLst/>
            </a:prstGeom>
            <a:solidFill>
              <a:srgbClr val="FFFF00"/>
            </a:solidFill>
            <a:ln w="9525">
              <a:solidFill>
                <a:schemeClr val="tx1"/>
              </a:solidFill>
              <a:round/>
              <a:headEnd/>
              <a:tailEnd/>
            </a:ln>
          </p:spPr>
          <p:txBody>
            <a:bodyPr wrap="none" anchor="ctr"/>
            <a:lstStyle/>
            <a:p>
              <a:pPr>
                <a:lnSpc>
                  <a:spcPct val="90000"/>
                </a:lnSpc>
                <a:buClr>
                  <a:srgbClr val="0099CC"/>
                </a:buClr>
                <a:buFontTx/>
                <a:buChar char="•"/>
              </a:pPr>
              <a:endParaRPr lang="fr-FR">
                <a:solidFill>
                  <a:srgbClr val="666666"/>
                </a:solidFill>
                <a:ea typeface="MS PGothic" pitchFamily="34" charset="-128"/>
              </a:endParaRPr>
            </a:p>
          </p:txBody>
        </p:sp>
        <p:sp>
          <p:nvSpPr>
            <p:cNvPr id="67621" name="Text Box 34"/>
            <p:cNvSpPr txBox="1">
              <a:spLocks noChangeArrowheads="1"/>
            </p:cNvSpPr>
            <p:nvPr/>
          </p:nvSpPr>
          <p:spPr bwMode="auto">
            <a:xfrm>
              <a:off x="2400" y="1968"/>
              <a:ext cx="512" cy="146"/>
            </a:xfrm>
            <a:prstGeom prst="rect">
              <a:avLst/>
            </a:prstGeom>
            <a:solidFill>
              <a:schemeClr val="bg1"/>
            </a:solidFill>
            <a:ln w="9525">
              <a:noFill/>
              <a:miter lim="800000"/>
              <a:headEnd/>
              <a:tailEnd/>
            </a:ln>
          </p:spPr>
          <p:txBody>
            <a:bodyPr wrap="none">
              <a:spAutoFit/>
            </a:bodyPr>
            <a:lstStyle/>
            <a:p>
              <a:pPr eaLnBrk="0" hangingPunct="0">
                <a:lnSpc>
                  <a:spcPct val="90000"/>
                </a:lnSpc>
              </a:pPr>
              <a:r>
                <a:rPr lang="fr-FR" sz="900">
                  <a:solidFill>
                    <a:srgbClr val="333333"/>
                  </a:solidFill>
                  <a:ea typeface="MS PGothic" pitchFamily="34" charset="-128"/>
                </a:rPr>
                <a:t>Requête 2</a:t>
              </a:r>
            </a:p>
          </p:txBody>
        </p:sp>
        <p:sp>
          <p:nvSpPr>
            <p:cNvPr id="67622" name="Oval 35"/>
            <p:cNvSpPr>
              <a:spLocks noChangeArrowheads="1"/>
            </p:cNvSpPr>
            <p:nvPr/>
          </p:nvSpPr>
          <p:spPr bwMode="auto">
            <a:xfrm>
              <a:off x="3933" y="2544"/>
              <a:ext cx="48" cy="48"/>
            </a:xfrm>
            <a:prstGeom prst="ellipse">
              <a:avLst/>
            </a:prstGeom>
            <a:solidFill>
              <a:schemeClr val="accent1"/>
            </a:solidFill>
            <a:ln w="9525">
              <a:solidFill>
                <a:schemeClr val="tx1"/>
              </a:solidFill>
              <a:round/>
              <a:headEnd/>
              <a:tailEnd/>
            </a:ln>
          </p:spPr>
          <p:txBody>
            <a:bodyPr wrap="none" anchor="ctr"/>
            <a:lstStyle/>
            <a:p>
              <a:pPr>
                <a:lnSpc>
                  <a:spcPct val="90000"/>
                </a:lnSpc>
                <a:buClr>
                  <a:srgbClr val="0099CC"/>
                </a:buClr>
                <a:buFontTx/>
                <a:buChar char="•"/>
              </a:pPr>
              <a:endParaRPr lang="fr-FR">
                <a:solidFill>
                  <a:srgbClr val="666666"/>
                </a:solidFill>
                <a:ea typeface="MS PGothic" pitchFamily="34" charset="-128"/>
              </a:endParaRPr>
            </a:p>
          </p:txBody>
        </p:sp>
        <p:cxnSp>
          <p:nvCxnSpPr>
            <p:cNvPr id="67623" name="AutoShape 36"/>
            <p:cNvCxnSpPr>
              <a:cxnSpLocks noChangeShapeType="1"/>
              <a:stCxn id="67622" idx="5"/>
              <a:endCxn id="114" idx="1"/>
            </p:cNvCxnSpPr>
            <p:nvPr/>
          </p:nvCxnSpPr>
          <p:spPr bwMode="auto">
            <a:xfrm rot="5400000">
              <a:off x="3731" y="2742"/>
              <a:ext cx="400" cy="86"/>
            </a:xfrm>
            <a:prstGeom prst="curvedConnector3">
              <a:avLst>
                <a:gd name="adj1" fmla="val 50000"/>
              </a:avLst>
            </a:prstGeom>
            <a:noFill/>
            <a:ln w="9525">
              <a:solidFill>
                <a:srgbClr val="FF0000"/>
              </a:solidFill>
              <a:prstDash val="dash"/>
              <a:round/>
              <a:headEnd/>
              <a:tailEnd type="triangle" w="med" len="med"/>
            </a:ln>
          </p:spPr>
        </p:cxnSp>
      </p:grpSp>
      <p:grpSp>
        <p:nvGrpSpPr>
          <p:cNvPr id="6" name="Group 37"/>
          <p:cNvGrpSpPr>
            <a:grpSpLocks/>
          </p:cNvGrpSpPr>
          <p:nvPr/>
        </p:nvGrpSpPr>
        <p:grpSpPr bwMode="auto">
          <a:xfrm>
            <a:off x="3087688" y="3613150"/>
            <a:ext cx="3394075" cy="1828800"/>
            <a:chOff x="2232" y="1632"/>
            <a:chExt cx="2424" cy="1234"/>
          </a:xfrm>
        </p:grpSpPr>
        <p:cxnSp>
          <p:nvCxnSpPr>
            <p:cNvPr id="67614" name="AutoShape 38"/>
            <p:cNvCxnSpPr>
              <a:cxnSpLocks noChangeShapeType="1"/>
              <a:stCxn id="67615" idx="4"/>
              <a:endCxn id="67617" idx="0"/>
            </p:cNvCxnSpPr>
            <p:nvPr/>
          </p:nvCxnSpPr>
          <p:spPr bwMode="auto">
            <a:xfrm rot="16200000" flipH="1">
              <a:off x="3012" y="924"/>
              <a:ext cx="864" cy="2376"/>
            </a:xfrm>
            <a:prstGeom prst="curvedConnector3">
              <a:avLst>
                <a:gd name="adj1" fmla="val 32287"/>
              </a:avLst>
            </a:prstGeom>
            <a:noFill/>
            <a:ln w="9525">
              <a:solidFill>
                <a:srgbClr val="FF0000"/>
              </a:solidFill>
              <a:prstDash val="dash"/>
              <a:round/>
              <a:headEnd/>
              <a:tailEnd type="triangle" w="med" len="med"/>
            </a:ln>
          </p:spPr>
        </p:cxnSp>
        <p:sp>
          <p:nvSpPr>
            <p:cNvPr id="67615" name="Oval 39"/>
            <p:cNvSpPr>
              <a:spLocks noChangeArrowheads="1"/>
            </p:cNvSpPr>
            <p:nvPr/>
          </p:nvSpPr>
          <p:spPr bwMode="auto">
            <a:xfrm>
              <a:off x="2232" y="1632"/>
              <a:ext cx="48" cy="48"/>
            </a:xfrm>
            <a:prstGeom prst="ellipse">
              <a:avLst/>
            </a:prstGeom>
            <a:solidFill>
              <a:srgbClr val="FFFF00"/>
            </a:solidFill>
            <a:ln w="9525">
              <a:solidFill>
                <a:schemeClr val="tx1"/>
              </a:solidFill>
              <a:round/>
              <a:headEnd/>
              <a:tailEnd/>
            </a:ln>
          </p:spPr>
          <p:txBody>
            <a:bodyPr wrap="none" anchor="ctr"/>
            <a:lstStyle/>
            <a:p>
              <a:pPr>
                <a:lnSpc>
                  <a:spcPct val="90000"/>
                </a:lnSpc>
                <a:buClr>
                  <a:srgbClr val="0099CC"/>
                </a:buClr>
                <a:buFontTx/>
                <a:buChar char="•"/>
              </a:pPr>
              <a:endParaRPr lang="fr-FR">
                <a:solidFill>
                  <a:srgbClr val="666666"/>
                </a:solidFill>
                <a:ea typeface="MS PGothic" pitchFamily="34" charset="-128"/>
              </a:endParaRPr>
            </a:p>
          </p:txBody>
        </p:sp>
        <p:sp>
          <p:nvSpPr>
            <p:cNvPr id="67616" name="Text Box 40"/>
            <p:cNvSpPr txBox="1">
              <a:spLocks noChangeArrowheads="1"/>
            </p:cNvSpPr>
            <p:nvPr/>
          </p:nvSpPr>
          <p:spPr bwMode="auto">
            <a:xfrm>
              <a:off x="2928" y="1844"/>
              <a:ext cx="512" cy="146"/>
            </a:xfrm>
            <a:prstGeom prst="rect">
              <a:avLst/>
            </a:prstGeom>
            <a:solidFill>
              <a:schemeClr val="bg1"/>
            </a:solidFill>
            <a:ln w="9525">
              <a:noFill/>
              <a:miter lim="800000"/>
              <a:headEnd/>
              <a:tailEnd/>
            </a:ln>
          </p:spPr>
          <p:txBody>
            <a:bodyPr wrap="none">
              <a:spAutoFit/>
            </a:bodyPr>
            <a:lstStyle/>
            <a:p>
              <a:pPr eaLnBrk="0" hangingPunct="0">
                <a:lnSpc>
                  <a:spcPct val="90000"/>
                </a:lnSpc>
              </a:pPr>
              <a:r>
                <a:rPr lang="fr-FR" sz="900">
                  <a:solidFill>
                    <a:srgbClr val="333333"/>
                  </a:solidFill>
                  <a:ea typeface="MS PGothic" pitchFamily="34" charset="-128"/>
                </a:rPr>
                <a:t>Requête 3</a:t>
              </a:r>
            </a:p>
          </p:txBody>
        </p:sp>
        <p:sp>
          <p:nvSpPr>
            <p:cNvPr id="67617" name="Oval 41"/>
            <p:cNvSpPr>
              <a:spLocks noChangeArrowheads="1"/>
            </p:cNvSpPr>
            <p:nvPr/>
          </p:nvSpPr>
          <p:spPr bwMode="auto">
            <a:xfrm>
              <a:off x="4608" y="2544"/>
              <a:ext cx="48" cy="48"/>
            </a:xfrm>
            <a:prstGeom prst="ellipse">
              <a:avLst/>
            </a:prstGeom>
            <a:solidFill>
              <a:schemeClr val="accent1"/>
            </a:solidFill>
            <a:ln w="9525">
              <a:solidFill>
                <a:schemeClr val="tx1"/>
              </a:solidFill>
              <a:round/>
              <a:headEnd/>
              <a:tailEnd/>
            </a:ln>
          </p:spPr>
          <p:txBody>
            <a:bodyPr wrap="none" anchor="ctr"/>
            <a:lstStyle/>
            <a:p>
              <a:pPr>
                <a:lnSpc>
                  <a:spcPct val="90000"/>
                </a:lnSpc>
                <a:buClr>
                  <a:srgbClr val="0099CC"/>
                </a:buClr>
                <a:buFontTx/>
                <a:buChar char="•"/>
              </a:pPr>
              <a:endParaRPr lang="fr-FR">
                <a:solidFill>
                  <a:srgbClr val="666666"/>
                </a:solidFill>
                <a:ea typeface="MS PGothic" pitchFamily="34" charset="-128"/>
              </a:endParaRPr>
            </a:p>
          </p:txBody>
        </p:sp>
        <p:cxnSp>
          <p:nvCxnSpPr>
            <p:cNvPr id="67618" name="AutoShape 42"/>
            <p:cNvCxnSpPr>
              <a:cxnSpLocks noChangeShapeType="1"/>
              <a:stCxn id="67617" idx="4"/>
              <a:endCxn id="67631" idx="0"/>
            </p:cNvCxnSpPr>
            <p:nvPr/>
          </p:nvCxnSpPr>
          <p:spPr bwMode="auto">
            <a:xfrm rot="16200000" flipH="1">
              <a:off x="4500" y="2724"/>
              <a:ext cx="274" cy="10"/>
            </a:xfrm>
            <a:prstGeom prst="curvedConnector3">
              <a:avLst>
                <a:gd name="adj1" fmla="val 50000"/>
              </a:avLst>
            </a:prstGeom>
            <a:noFill/>
            <a:ln w="9525">
              <a:solidFill>
                <a:srgbClr val="FF0000"/>
              </a:solidFill>
              <a:prstDash val="dash"/>
              <a:round/>
              <a:headEnd/>
              <a:tailEnd type="triangle" w="med" len="med"/>
            </a:ln>
          </p:spPr>
        </p:cxnSp>
      </p:grpSp>
      <p:cxnSp>
        <p:nvCxnSpPr>
          <p:cNvPr id="135" name="AutoShape 43"/>
          <p:cNvCxnSpPr>
            <a:cxnSpLocks noChangeShapeType="1"/>
            <a:endCxn id="104" idx="0"/>
          </p:cNvCxnSpPr>
          <p:nvPr/>
        </p:nvCxnSpPr>
        <p:spPr bwMode="auto">
          <a:xfrm rot="16200000" flipH="1">
            <a:off x="6530975" y="4953000"/>
            <a:ext cx="438150" cy="603250"/>
          </a:xfrm>
          <a:prstGeom prst="curvedConnector3">
            <a:avLst>
              <a:gd name="adj1" fmla="val 36486"/>
            </a:avLst>
          </a:prstGeom>
          <a:noFill/>
          <a:ln w="9525">
            <a:solidFill>
              <a:srgbClr val="FF0000"/>
            </a:solidFill>
            <a:prstDash val="dash"/>
            <a:round/>
            <a:headEnd/>
            <a:tailEnd type="triangle" w="med" len="med"/>
          </a:ln>
        </p:spPr>
      </p:cxnSp>
      <p:sp>
        <p:nvSpPr>
          <p:cNvPr id="67609" name="Rectangular Callout 45"/>
          <p:cNvSpPr>
            <a:spLocks noChangeArrowheads="1"/>
          </p:cNvSpPr>
          <p:nvPr/>
        </p:nvSpPr>
        <p:spPr bwMode="auto">
          <a:xfrm>
            <a:off x="4724400" y="2827338"/>
            <a:ext cx="4141788" cy="1104900"/>
          </a:xfrm>
          <a:prstGeom prst="wedgeRectCallout">
            <a:avLst>
              <a:gd name="adj1" fmla="val -51625"/>
              <a:gd name="adj2" fmla="val 91426"/>
            </a:avLst>
          </a:prstGeom>
          <a:solidFill>
            <a:schemeClr val="accent1"/>
          </a:solidFill>
          <a:ln w="9525" algn="ctr">
            <a:noFill/>
            <a:round/>
            <a:headEnd/>
            <a:tailEnd/>
          </a:ln>
        </p:spPr>
        <p:txBody>
          <a:bodyPr lIns="0" tIns="0" rIns="0" bIns="41299" anchor="ctr"/>
          <a:lstStyle/>
          <a:p>
            <a:pPr algn="ctr" defTabSz="912813" eaLnBrk="0" hangingPunct="0">
              <a:lnSpc>
                <a:spcPts val="1813"/>
              </a:lnSpc>
            </a:pPr>
            <a:r>
              <a:rPr lang="fr-FR" sz="1400">
                <a:solidFill>
                  <a:schemeClr val="bg1"/>
                </a:solidFill>
              </a:rPr>
              <a:t>Pas de Datamart  nécessaire</a:t>
            </a:r>
          </a:p>
          <a:p>
            <a:pPr algn="ctr" defTabSz="912813" eaLnBrk="0" hangingPunct="0">
              <a:lnSpc>
                <a:spcPts val="1813"/>
              </a:lnSpc>
            </a:pPr>
            <a:r>
              <a:rPr lang="fr-FR" sz="1400">
                <a:solidFill>
                  <a:schemeClr val="bg1"/>
                </a:solidFill>
              </a:rPr>
              <a:t>Capacité de se connecter directement à un DWH</a:t>
            </a:r>
          </a:p>
          <a:p>
            <a:pPr algn="ctr" defTabSz="912813" eaLnBrk="0" hangingPunct="0">
              <a:lnSpc>
                <a:spcPts val="1813"/>
              </a:lnSpc>
            </a:pPr>
            <a:r>
              <a:rPr lang="fr-FR" sz="1400">
                <a:solidFill>
                  <a:schemeClr val="bg1"/>
                </a:solidFill>
              </a:rPr>
              <a:t>Données Unica accessibles par des outils tiers</a:t>
            </a:r>
          </a:p>
        </p:txBody>
      </p:sp>
      <p:pic>
        <p:nvPicPr>
          <p:cNvPr id="67610" name="Picture 4"/>
          <p:cNvPicPr>
            <a:picLocks noChangeArrowheads="1"/>
          </p:cNvPicPr>
          <p:nvPr/>
        </p:nvPicPr>
        <p:blipFill>
          <a:blip r:embed="rId5">
            <a:clrChange>
              <a:clrFrom>
                <a:srgbClr val="FFFFFF"/>
              </a:clrFrom>
              <a:clrTo>
                <a:srgbClr val="FFFFFF">
                  <a:alpha val="0"/>
                </a:srgbClr>
              </a:clrTo>
            </a:clrChange>
          </a:blip>
          <a:srcRect/>
          <a:stretch>
            <a:fillRect/>
          </a:stretch>
        </p:blipFill>
        <p:spPr bwMode="auto">
          <a:xfrm>
            <a:off x="404813" y="1497013"/>
            <a:ext cx="881062" cy="839787"/>
          </a:xfrm>
          <a:prstGeom prst="rect">
            <a:avLst/>
          </a:prstGeom>
          <a:noFill/>
          <a:ln w="9525">
            <a:noFill/>
            <a:miter lim="800000"/>
            <a:headEnd/>
            <a:tailEnd/>
          </a:ln>
        </p:spPr>
      </p:pic>
      <p:grpSp>
        <p:nvGrpSpPr>
          <p:cNvPr id="7" name="Group 52"/>
          <p:cNvGrpSpPr>
            <a:grpSpLocks/>
          </p:cNvGrpSpPr>
          <p:nvPr/>
        </p:nvGrpSpPr>
        <p:grpSpPr bwMode="auto">
          <a:xfrm>
            <a:off x="1446213" y="1277938"/>
            <a:ext cx="7362825" cy="1292225"/>
            <a:chOff x="1639888" y="1179513"/>
            <a:chExt cx="8350250" cy="1382712"/>
          </a:xfrm>
        </p:grpSpPr>
        <p:sp>
          <p:nvSpPr>
            <p:cNvPr id="67612" name="Rounded Rectangle 6"/>
            <p:cNvSpPr>
              <a:spLocks noChangeArrowheads="1"/>
            </p:cNvSpPr>
            <p:nvPr/>
          </p:nvSpPr>
          <p:spPr bwMode="auto">
            <a:xfrm>
              <a:off x="1639888" y="1179513"/>
              <a:ext cx="8283575" cy="1246187"/>
            </a:xfrm>
            <a:prstGeom prst="roundRect">
              <a:avLst>
                <a:gd name="adj" fmla="val 16667"/>
              </a:avLst>
            </a:prstGeom>
            <a:solidFill>
              <a:schemeClr val="bg1"/>
            </a:solidFill>
            <a:ln w="38100" algn="ctr">
              <a:solidFill>
                <a:srgbClr val="FF0000"/>
              </a:solidFill>
              <a:round/>
              <a:headEnd/>
              <a:tailEnd/>
            </a:ln>
          </p:spPr>
          <p:txBody>
            <a:bodyPr anchor="ctr"/>
            <a:lstStyle/>
            <a:p>
              <a:pPr marL="160338" indent="-160338" defTabSz="874713">
                <a:lnSpc>
                  <a:spcPct val="90000"/>
                </a:lnSpc>
                <a:buClr>
                  <a:schemeClr val="bg1"/>
                </a:buClr>
                <a:tabLst>
                  <a:tab pos="874713" algn="l"/>
                  <a:tab pos="7004050" algn="r"/>
                </a:tabLst>
              </a:pPr>
              <a:r>
                <a:rPr lang="fr-FR" sz="1400" b="1" u="sng">
                  <a:solidFill>
                    <a:srgbClr val="FF0000"/>
                  </a:solidFill>
                </a:rPr>
                <a:t>Les bénéfices  :</a:t>
              </a:r>
            </a:p>
            <a:p>
              <a:pPr marL="160338" indent="-160338" defTabSz="874713">
                <a:lnSpc>
                  <a:spcPct val="90000"/>
                </a:lnSpc>
                <a:buClr>
                  <a:schemeClr val="bg1"/>
                </a:buClr>
                <a:buFont typeface="Arial" charset="0"/>
                <a:buChar char="•"/>
                <a:tabLst>
                  <a:tab pos="874713" algn="l"/>
                  <a:tab pos="7004050" algn="r"/>
                </a:tabLst>
              </a:pPr>
              <a:r>
                <a:rPr lang="fr-FR" sz="1400">
                  <a:solidFill>
                    <a:srgbClr val="FF0000"/>
                  </a:solidFill>
                </a:rPr>
                <a:t>Pas de nouveau datamart : </a:t>
              </a:r>
              <a:r>
                <a:rPr lang="fr-FR" sz="1400" b="1" i="1">
                  <a:solidFill>
                    <a:srgbClr val="FF0000"/>
                  </a:solidFill>
                </a:rPr>
                <a:t>Accès à 17 bases chez Air France</a:t>
              </a:r>
            </a:p>
            <a:p>
              <a:pPr marL="160338" indent="-160338" defTabSz="874713">
                <a:lnSpc>
                  <a:spcPct val="90000"/>
                </a:lnSpc>
                <a:buClr>
                  <a:schemeClr val="bg1"/>
                </a:buClr>
                <a:buFont typeface="Arial" charset="0"/>
                <a:buChar char="•"/>
                <a:tabLst>
                  <a:tab pos="874713" algn="l"/>
                  <a:tab pos="7004050" algn="r"/>
                </a:tabLst>
              </a:pPr>
              <a:r>
                <a:rPr lang="fr-FR" sz="1400">
                  <a:solidFill>
                    <a:srgbClr val="FF0000"/>
                  </a:solidFill>
                </a:rPr>
                <a:t>L’accès rapide à vos données existantes pour une approche « Quick Win »</a:t>
              </a:r>
            </a:p>
            <a:p>
              <a:pPr marL="160338" indent="-160338" defTabSz="874713">
                <a:lnSpc>
                  <a:spcPct val="90000"/>
                </a:lnSpc>
                <a:buClr>
                  <a:schemeClr val="bg1"/>
                </a:buClr>
                <a:buFont typeface="Arial" charset="0"/>
                <a:buChar char="•"/>
                <a:tabLst>
                  <a:tab pos="874713" algn="l"/>
                  <a:tab pos="7004050" algn="r"/>
                </a:tabLst>
              </a:pPr>
              <a:r>
                <a:rPr lang="fr-FR" sz="1400">
                  <a:solidFill>
                    <a:srgbClr val="FF0000"/>
                  </a:solidFill>
                </a:rPr>
                <a:t>La capacité de partager des données avec des outils tiers</a:t>
              </a:r>
            </a:p>
          </p:txBody>
        </p:sp>
        <p:pic>
          <p:nvPicPr>
            <p:cNvPr id="67613" name="Picture 36" descr="http://t0.gstatic.com/images?q=tbn:A5vMwwaN5DAs5M:http://www.finaperf.com/images/logos/240x180/air-france-klm.jpeg">
              <a:hlinkClick r:id="rId6"/>
            </p:cNvPr>
            <p:cNvPicPr>
              <a:picLocks noChangeAspect="1" noChangeArrowheads="1"/>
            </p:cNvPicPr>
            <p:nvPr/>
          </p:nvPicPr>
          <p:blipFill>
            <a:blip r:embed="rId7"/>
            <a:srcRect t="14583" b="51759"/>
            <a:stretch>
              <a:fillRect/>
            </a:stretch>
          </p:blipFill>
          <p:spPr bwMode="auto">
            <a:xfrm>
              <a:off x="8634413" y="2063750"/>
              <a:ext cx="1355725" cy="498475"/>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par>
                                <p:cTn id="20" presetID="22" presetClass="entr" presetSubtype="8" fill="hold" nodeType="with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wipe(left)">
                                      <p:cBhvr>
                                        <p:cTn id="22" dur="1000"/>
                                        <p:tgtEl>
                                          <p:spTgt spid="13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Number Placeholder 1"/>
          <p:cNvSpPr>
            <a:spLocks noGrp="1"/>
          </p:cNvSpPr>
          <p:nvPr>
            <p:ph type="sldNum" sz="quarter" idx="10"/>
          </p:nvPr>
        </p:nvSpPr>
        <p:spPr>
          <a:noFill/>
        </p:spPr>
        <p:txBody>
          <a:bodyPr/>
          <a:lstStyle/>
          <a:p>
            <a:fld id="{27060531-4451-4610-A74F-158C3CD40A49}" type="slidenum">
              <a:rPr lang="en-US" smtClean="0"/>
              <a:pPr/>
              <a:t>36</a:t>
            </a:fld>
            <a:endParaRPr lang="en-US" smtClean="0"/>
          </a:p>
        </p:txBody>
      </p:sp>
      <p:sp>
        <p:nvSpPr>
          <p:cNvPr id="3" name="Rectangle 2"/>
          <p:cNvSpPr/>
          <p:nvPr/>
        </p:nvSpPr>
        <p:spPr bwMode="auto">
          <a:xfrm>
            <a:off x="0" y="0"/>
            <a:ext cx="9144000" cy="6858000"/>
          </a:xfrm>
          <a:prstGeom prst="rect">
            <a:avLst/>
          </a:prstGeom>
          <a:solidFill>
            <a:schemeClr val="accent3"/>
          </a:solidFill>
          <a:ln w="9525" cap="flat" cmpd="sng" algn="ctr">
            <a:noFill/>
            <a:prstDash val="solid"/>
            <a:round/>
            <a:headEnd type="none" w="med" len="med"/>
            <a:tailEnd type="none" w="med" len="med"/>
          </a:ln>
          <a:effectLst/>
        </p:spPr>
        <p:txBody>
          <a:bodyPr/>
          <a:lstStyle/>
          <a:p>
            <a:pPr>
              <a:lnSpc>
                <a:spcPct val="90000"/>
              </a:lnSpc>
              <a:defRPr/>
            </a:pPr>
            <a:endParaRPr lang="en-US">
              <a:cs typeface="+mn-cs"/>
            </a:endParaRPr>
          </a:p>
        </p:txBody>
      </p:sp>
      <p:pic>
        <p:nvPicPr>
          <p:cNvPr id="69635" name="Picture 6" descr="http://images.bidorbuy.co.za/user_images/458/137458_101108095548_IBM_logo.gif"/>
          <p:cNvPicPr>
            <a:picLocks noChangeAspect="1" noChangeArrowheads="1"/>
          </p:cNvPicPr>
          <p:nvPr/>
        </p:nvPicPr>
        <p:blipFill>
          <a:blip r:embed="rId2"/>
          <a:srcRect/>
          <a:stretch>
            <a:fillRect/>
          </a:stretch>
        </p:blipFill>
        <p:spPr bwMode="auto">
          <a:xfrm>
            <a:off x="2244725" y="2508250"/>
            <a:ext cx="4695825" cy="174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9" descr="Catalina Marketing Logo - clickable (home)"/>
          <p:cNvPicPr>
            <a:picLocks noChangeAspect="1" noChangeArrowheads="1"/>
          </p:cNvPicPr>
          <p:nvPr/>
        </p:nvPicPr>
        <p:blipFill>
          <a:blip r:embed="rId2"/>
          <a:srcRect l="23579" b="19728"/>
          <a:stretch>
            <a:fillRect/>
          </a:stretch>
        </p:blipFill>
        <p:spPr bwMode="auto">
          <a:xfrm>
            <a:off x="3352800" y="3130550"/>
            <a:ext cx="1498600" cy="490538"/>
          </a:xfrm>
          <a:prstGeom prst="rect">
            <a:avLst/>
          </a:prstGeom>
          <a:noFill/>
          <a:ln w="9525">
            <a:noFill/>
            <a:miter lim="800000"/>
            <a:headEnd/>
            <a:tailEnd/>
          </a:ln>
        </p:spPr>
      </p:pic>
      <p:sp>
        <p:nvSpPr>
          <p:cNvPr id="19458" name="Titre 1"/>
          <p:cNvSpPr>
            <a:spLocks noGrp="1"/>
          </p:cNvSpPr>
          <p:nvPr>
            <p:ph type="title"/>
          </p:nvPr>
        </p:nvSpPr>
        <p:spPr/>
        <p:txBody>
          <a:bodyPr/>
          <a:lstStyle/>
          <a:p>
            <a:pPr eaLnBrk="1" hangingPunct="1"/>
            <a:r>
              <a:rPr lang="fr-FR" smtClean="0"/>
              <a:t>Exemples de clients EMM France</a:t>
            </a:r>
          </a:p>
        </p:txBody>
      </p:sp>
      <p:pic>
        <p:nvPicPr>
          <p:cNvPr id="19459" name="Picture 12" descr="logo_generali">
            <a:hlinkClick r:id="rId3"/>
          </p:cNvPr>
          <p:cNvPicPr>
            <a:picLocks noChangeAspect="1" noChangeArrowheads="1"/>
          </p:cNvPicPr>
          <p:nvPr/>
        </p:nvPicPr>
        <p:blipFill>
          <a:blip r:embed="rId4"/>
          <a:srcRect/>
          <a:stretch>
            <a:fillRect/>
          </a:stretch>
        </p:blipFill>
        <p:spPr bwMode="auto">
          <a:xfrm>
            <a:off x="381000" y="3587750"/>
            <a:ext cx="2411413" cy="317500"/>
          </a:xfrm>
          <a:prstGeom prst="rect">
            <a:avLst/>
          </a:prstGeom>
          <a:noFill/>
          <a:ln w="9525">
            <a:noFill/>
            <a:miter lim="800000"/>
            <a:headEnd/>
            <a:tailEnd/>
          </a:ln>
        </p:spPr>
      </p:pic>
      <p:pic>
        <p:nvPicPr>
          <p:cNvPr id="19460" name="Picture 13" descr="logo_80x80"/>
          <p:cNvPicPr>
            <a:picLocks noChangeAspect="1" noChangeArrowheads="1"/>
          </p:cNvPicPr>
          <p:nvPr/>
        </p:nvPicPr>
        <p:blipFill>
          <a:blip r:embed="rId5"/>
          <a:srcRect/>
          <a:stretch>
            <a:fillRect/>
          </a:stretch>
        </p:blipFill>
        <p:spPr bwMode="auto">
          <a:xfrm>
            <a:off x="457200" y="4017963"/>
            <a:ext cx="569913" cy="569912"/>
          </a:xfrm>
          <a:prstGeom prst="rect">
            <a:avLst/>
          </a:prstGeom>
          <a:noFill/>
          <a:ln w="9525">
            <a:noFill/>
            <a:miter lim="800000"/>
            <a:headEnd/>
            <a:tailEnd/>
          </a:ln>
        </p:spPr>
      </p:pic>
      <p:pic>
        <p:nvPicPr>
          <p:cNvPr id="19461" name="Picture 15" descr="www.maaf.fr">
            <a:hlinkClick r:id="rId6"/>
          </p:cNvPr>
          <p:cNvPicPr>
            <a:picLocks noChangeAspect="1" noChangeArrowheads="1"/>
          </p:cNvPicPr>
          <p:nvPr/>
        </p:nvPicPr>
        <p:blipFill>
          <a:blip r:embed="rId7"/>
          <a:srcRect/>
          <a:stretch>
            <a:fillRect/>
          </a:stretch>
        </p:blipFill>
        <p:spPr bwMode="auto">
          <a:xfrm>
            <a:off x="1600200" y="4075113"/>
            <a:ext cx="685800" cy="531812"/>
          </a:xfrm>
          <a:prstGeom prst="rect">
            <a:avLst/>
          </a:prstGeom>
          <a:noFill/>
          <a:ln w="9525">
            <a:noFill/>
            <a:miter lim="800000"/>
            <a:headEnd/>
            <a:tailEnd/>
          </a:ln>
        </p:spPr>
      </p:pic>
      <p:pic>
        <p:nvPicPr>
          <p:cNvPr id="19462" name="Picture 74" descr="images"/>
          <p:cNvPicPr>
            <a:picLocks noChangeAspect="1" noChangeArrowheads="1"/>
          </p:cNvPicPr>
          <p:nvPr/>
        </p:nvPicPr>
        <p:blipFill>
          <a:blip r:embed="rId8"/>
          <a:srcRect/>
          <a:stretch>
            <a:fillRect/>
          </a:stretch>
        </p:blipFill>
        <p:spPr bwMode="auto">
          <a:xfrm>
            <a:off x="1524000" y="4883150"/>
            <a:ext cx="1179513" cy="584200"/>
          </a:xfrm>
          <a:prstGeom prst="rect">
            <a:avLst/>
          </a:prstGeom>
          <a:noFill/>
          <a:ln w="9525">
            <a:noFill/>
            <a:miter lim="800000"/>
            <a:headEnd/>
            <a:tailEnd/>
          </a:ln>
        </p:spPr>
      </p:pic>
      <p:pic>
        <p:nvPicPr>
          <p:cNvPr id="19463" name="Picture 2" descr="http://t0.gstatic.com/images?q=tbn:ANd9GcTPwJ71vJS28iwaYLDhJEc2c-MyJbilqrxPtc9Gvyi9g2Ssw_Yd"/>
          <p:cNvPicPr>
            <a:picLocks noChangeAspect="1" noChangeArrowheads="1"/>
          </p:cNvPicPr>
          <p:nvPr/>
        </p:nvPicPr>
        <p:blipFill>
          <a:blip r:embed="rId9"/>
          <a:srcRect/>
          <a:stretch>
            <a:fillRect/>
          </a:stretch>
        </p:blipFill>
        <p:spPr bwMode="auto">
          <a:xfrm>
            <a:off x="381000" y="4730750"/>
            <a:ext cx="838200" cy="798513"/>
          </a:xfrm>
          <a:prstGeom prst="rect">
            <a:avLst/>
          </a:prstGeom>
          <a:noFill/>
          <a:ln w="9525">
            <a:noFill/>
            <a:miter lim="800000"/>
            <a:headEnd/>
            <a:tailEnd/>
          </a:ln>
        </p:spPr>
      </p:pic>
      <p:pic>
        <p:nvPicPr>
          <p:cNvPr id="19464" name="Picture 7" descr="http://www.markify.com/images/ctm/originals/010092179.JPG"/>
          <p:cNvPicPr>
            <a:picLocks noChangeAspect="1" noChangeArrowheads="1"/>
          </p:cNvPicPr>
          <p:nvPr/>
        </p:nvPicPr>
        <p:blipFill>
          <a:blip r:embed="rId10"/>
          <a:srcRect b="37222"/>
          <a:stretch>
            <a:fillRect/>
          </a:stretch>
        </p:blipFill>
        <p:spPr bwMode="auto">
          <a:xfrm>
            <a:off x="533400" y="5721350"/>
            <a:ext cx="1749425" cy="371475"/>
          </a:xfrm>
          <a:prstGeom prst="rect">
            <a:avLst/>
          </a:prstGeom>
          <a:noFill/>
          <a:ln w="9525">
            <a:noFill/>
            <a:miter lim="800000"/>
            <a:headEnd/>
            <a:tailEnd/>
          </a:ln>
        </p:spPr>
      </p:pic>
      <p:pic>
        <p:nvPicPr>
          <p:cNvPr id="19465" name="Picture 14" descr="Crédit et Prêt consommation en ligne Sofinco, demande de crédit /prêt personnel et réserve d´argent">
            <a:hlinkClick r:id="rId11"/>
          </p:cNvPr>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381000" y="3054350"/>
            <a:ext cx="1143000" cy="376238"/>
          </a:xfrm>
          <a:prstGeom prst="rect">
            <a:avLst/>
          </a:prstGeom>
          <a:noFill/>
          <a:ln w="9525">
            <a:noFill/>
            <a:miter lim="800000"/>
            <a:headEnd/>
            <a:tailEnd/>
          </a:ln>
        </p:spPr>
      </p:pic>
      <p:pic>
        <p:nvPicPr>
          <p:cNvPr id="19466" name="Picture 2" descr="http://t0.gstatic.com/images?q=tbn:Aio0PAIvCw8-NM:http://gabiers.univ-paris1.fr/images/logo_societe_generale.jpg">
            <a:hlinkClick r:id="rId13"/>
          </p:cNvPr>
          <p:cNvPicPr>
            <a:picLocks noChangeAspect="1" noChangeArrowheads="1"/>
          </p:cNvPicPr>
          <p:nvPr/>
        </p:nvPicPr>
        <p:blipFill>
          <a:blip r:embed="rId14"/>
          <a:srcRect/>
          <a:stretch>
            <a:fillRect/>
          </a:stretch>
        </p:blipFill>
        <p:spPr bwMode="auto">
          <a:xfrm>
            <a:off x="1981200" y="1377950"/>
            <a:ext cx="914400" cy="914400"/>
          </a:xfrm>
          <a:prstGeom prst="rect">
            <a:avLst/>
          </a:prstGeom>
          <a:noFill/>
          <a:ln w="9525">
            <a:noFill/>
            <a:miter lim="800000"/>
            <a:headEnd/>
            <a:tailEnd/>
          </a:ln>
        </p:spPr>
      </p:pic>
      <p:pic>
        <p:nvPicPr>
          <p:cNvPr id="19467" name="Picture 3"/>
          <p:cNvPicPr>
            <a:picLocks noChangeAspect="1" noChangeArrowheads="1"/>
          </p:cNvPicPr>
          <p:nvPr/>
        </p:nvPicPr>
        <p:blipFill>
          <a:blip r:embed="rId15"/>
          <a:srcRect/>
          <a:stretch>
            <a:fillRect/>
          </a:stretch>
        </p:blipFill>
        <p:spPr bwMode="auto">
          <a:xfrm>
            <a:off x="381000" y="1377950"/>
            <a:ext cx="1066800" cy="755650"/>
          </a:xfrm>
          <a:prstGeom prst="rect">
            <a:avLst/>
          </a:prstGeom>
          <a:noFill/>
          <a:ln w="9525">
            <a:noFill/>
            <a:miter lim="800000"/>
            <a:headEnd/>
            <a:tailEnd/>
          </a:ln>
        </p:spPr>
      </p:pic>
      <p:pic>
        <p:nvPicPr>
          <p:cNvPr id="19468" name="Picture 5" descr="http://t3.gstatic.com/images?q=tbn:ANd9GcTzET64Ve_Lrq6lYwr0cEcm_J9UopJoAeRs_BDsu7c8ZbU1K8N1"/>
          <p:cNvPicPr>
            <a:picLocks noChangeAspect="1" noChangeArrowheads="1"/>
          </p:cNvPicPr>
          <p:nvPr/>
        </p:nvPicPr>
        <p:blipFill>
          <a:blip r:embed="rId16"/>
          <a:srcRect/>
          <a:stretch>
            <a:fillRect/>
          </a:stretch>
        </p:blipFill>
        <p:spPr bwMode="auto">
          <a:xfrm>
            <a:off x="381000" y="2216150"/>
            <a:ext cx="1116013" cy="300038"/>
          </a:xfrm>
          <a:prstGeom prst="rect">
            <a:avLst/>
          </a:prstGeom>
          <a:noFill/>
          <a:ln w="9525">
            <a:noFill/>
            <a:miter lim="800000"/>
            <a:headEnd/>
            <a:tailEnd/>
          </a:ln>
        </p:spPr>
      </p:pic>
      <p:pic>
        <p:nvPicPr>
          <p:cNvPr id="19469" name="Picture 9" descr="Nestle, good food, good life"/>
          <p:cNvPicPr>
            <a:picLocks noChangeAspect="1" noChangeArrowheads="1"/>
          </p:cNvPicPr>
          <p:nvPr/>
        </p:nvPicPr>
        <p:blipFill>
          <a:blip r:embed="rId17">
            <a:clrChange>
              <a:clrFrom>
                <a:srgbClr val="FFFFFF"/>
              </a:clrFrom>
              <a:clrTo>
                <a:srgbClr val="FFFFFF">
                  <a:alpha val="0"/>
                </a:srgbClr>
              </a:clrTo>
            </a:clrChange>
          </a:blip>
          <a:srcRect/>
          <a:stretch>
            <a:fillRect/>
          </a:stretch>
        </p:blipFill>
        <p:spPr bwMode="auto">
          <a:xfrm>
            <a:off x="4419600" y="2216150"/>
            <a:ext cx="1995488" cy="860425"/>
          </a:xfrm>
          <a:prstGeom prst="rect">
            <a:avLst/>
          </a:prstGeom>
          <a:noFill/>
          <a:ln w="9525">
            <a:noFill/>
            <a:miter lim="800000"/>
            <a:headEnd/>
            <a:tailEnd/>
          </a:ln>
        </p:spPr>
      </p:pic>
      <p:pic>
        <p:nvPicPr>
          <p:cNvPr id="19470" name="Picture 11" descr="Bel cheese">
            <a:hlinkClick r:id="rId18"/>
          </p:cNvPr>
          <p:cNvPicPr>
            <a:picLocks noChangeAspect="1" noChangeArrowheads="1"/>
          </p:cNvPicPr>
          <p:nvPr/>
        </p:nvPicPr>
        <p:blipFill>
          <a:blip r:embed="rId19">
            <a:clrChange>
              <a:clrFrom>
                <a:srgbClr val="FFFFFF"/>
              </a:clrFrom>
              <a:clrTo>
                <a:srgbClr val="FFFFFF">
                  <a:alpha val="0"/>
                </a:srgbClr>
              </a:clrTo>
            </a:clrChange>
          </a:blip>
          <a:srcRect/>
          <a:stretch>
            <a:fillRect/>
          </a:stretch>
        </p:blipFill>
        <p:spPr bwMode="auto">
          <a:xfrm>
            <a:off x="3657600" y="2368550"/>
            <a:ext cx="722313" cy="601663"/>
          </a:xfrm>
          <a:prstGeom prst="rect">
            <a:avLst/>
          </a:prstGeom>
          <a:noFill/>
          <a:ln w="9525">
            <a:noFill/>
            <a:miter lim="800000"/>
            <a:headEnd/>
            <a:tailEnd/>
          </a:ln>
        </p:spPr>
      </p:pic>
      <p:pic>
        <p:nvPicPr>
          <p:cNvPr id="19471" name="Picture 69"/>
          <p:cNvPicPr>
            <a:picLocks noChangeAspect="1" noChangeArrowheads="1"/>
          </p:cNvPicPr>
          <p:nvPr/>
        </p:nvPicPr>
        <p:blipFill>
          <a:blip r:embed="rId20"/>
          <a:srcRect/>
          <a:stretch>
            <a:fillRect/>
          </a:stretch>
        </p:blipFill>
        <p:spPr bwMode="auto">
          <a:xfrm>
            <a:off x="4572000" y="1911350"/>
            <a:ext cx="1752600" cy="368300"/>
          </a:xfrm>
          <a:prstGeom prst="rect">
            <a:avLst/>
          </a:prstGeom>
          <a:noFill/>
          <a:ln w="9525">
            <a:noFill/>
            <a:miter lim="800000"/>
            <a:headEnd/>
            <a:tailEnd/>
          </a:ln>
        </p:spPr>
      </p:pic>
      <p:pic>
        <p:nvPicPr>
          <p:cNvPr id="19472" name="Picture 21" descr="http://t3.gstatic.com/images?q=tbn:ANd9GcQC8z2lq7tbQGVc5fAVDosOmwXiT1Q_Z8-wDiRRh-DDxNnv6idW3Q"/>
          <p:cNvPicPr>
            <a:picLocks noChangeAspect="1" noChangeArrowheads="1"/>
          </p:cNvPicPr>
          <p:nvPr/>
        </p:nvPicPr>
        <p:blipFill>
          <a:blip r:embed="rId21"/>
          <a:srcRect/>
          <a:stretch>
            <a:fillRect/>
          </a:stretch>
        </p:blipFill>
        <p:spPr bwMode="auto">
          <a:xfrm>
            <a:off x="3505200" y="1454150"/>
            <a:ext cx="1079500" cy="838200"/>
          </a:xfrm>
          <a:prstGeom prst="rect">
            <a:avLst/>
          </a:prstGeom>
          <a:noFill/>
          <a:ln w="9525">
            <a:noFill/>
            <a:miter lim="800000"/>
            <a:headEnd/>
            <a:tailEnd/>
          </a:ln>
        </p:spPr>
      </p:pic>
      <p:pic>
        <p:nvPicPr>
          <p:cNvPr id="19473" name="Picture 16"/>
          <p:cNvPicPr>
            <a:picLocks noChangeAspect="1" noChangeArrowheads="1"/>
          </p:cNvPicPr>
          <p:nvPr/>
        </p:nvPicPr>
        <p:blipFill>
          <a:blip r:embed="rId22"/>
          <a:srcRect b="14285"/>
          <a:stretch>
            <a:fillRect/>
          </a:stretch>
        </p:blipFill>
        <p:spPr bwMode="auto">
          <a:xfrm>
            <a:off x="4487863" y="4044950"/>
            <a:ext cx="1006475" cy="685800"/>
          </a:xfrm>
          <a:prstGeom prst="rect">
            <a:avLst/>
          </a:prstGeom>
          <a:noFill/>
          <a:ln w="9525">
            <a:noFill/>
            <a:miter lim="800000"/>
            <a:headEnd/>
            <a:tailEnd/>
          </a:ln>
        </p:spPr>
      </p:pic>
      <p:pic>
        <p:nvPicPr>
          <p:cNvPr id="19474" name="Picture 22"/>
          <p:cNvPicPr>
            <a:picLocks noChangeAspect="1" noChangeArrowheads="1"/>
          </p:cNvPicPr>
          <p:nvPr/>
        </p:nvPicPr>
        <p:blipFill>
          <a:blip r:embed="rId23"/>
          <a:srcRect/>
          <a:stretch>
            <a:fillRect/>
          </a:stretch>
        </p:blipFill>
        <p:spPr bwMode="auto">
          <a:xfrm>
            <a:off x="5410200" y="4197350"/>
            <a:ext cx="914400" cy="473075"/>
          </a:xfrm>
          <a:prstGeom prst="rect">
            <a:avLst/>
          </a:prstGeom>
          <a:noFill/>
          <a:ln w="9525">
            <a:noFill/>
            <a:miter lim="800000"/>
            <a:headEnd/>
            <a:tailEnd/>
          </a:ln>
        </p:spPr>
      </p:pic>
      <p:pic>
        <p:nvPicPr>
          <p:cNvPr id="19475" name="Picture 29"/>
          <p:cNvPicPr>
            <a:picLocks noChangeAspect="1" noChangeArrowheads="1"/>
          </p:cNvPicPr>
          <p:nvPr/>
        </p:nvPicPr>
        <p:blipFill>
          <a:blip r:embed="rId24"/>
          <a:srcRect t="32301" b="27283"/>
          <a:stretch>
            <a:fillRect/>
          </a:stretch>
        </p:blipFill>
        <p:spPr bwMode="auto">
          <a:xfrm>
            <a:off x="4724400" y="4806950"/>
            <a:ext cx="1600200" cy="307975"/>
          </a:xfrm>
          <a:prstGeom prst="rect">
            <a:avLst/>
          </a:prstGeom>
          <a:noFill/>
          <a:ln w="9525">
            <a:noFill/>
            <a:miter lim="800000"/>
            <a:headEnd/>
            <a:tailEnd/>
          </a:ln>
        </p:spPr>
      </p:pic>
      <p:cxnSp>
        <p:nvCxnSpPr>
          <p:cNvPr id="25" name="Connecteur droit 24"/>
          <p:cNvCxnSpPr/>
          <p:nvPr/>
        </p:nvCxnSpPr>
        <p:spPr>
          <a:xfrm>
            <a:off x="3352800" y="1454150"/>
            <a:ext cx="0" cy="45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6400800" y="1454150"/>
            <a:ext cx="0" cy="4572000"/>
          </a:xfrm>
          <a:prstGeom prst="line">
            <a:avLst/>
          </a:prstGeom>
        </p:spPr>
        <p:style>
          <a:lnRef idx="1">
            <a:schemeClr val="accent1"/>
          </a:lnRef>
          <a:fillRef idx="0">
            <a:schemeClr val="accent1"/>
          </a:fillRef>
          <a:effectRef idx="0">
            <a:schemeClr val="accent1"/>
          </a:effectRef>
          <a:fontRef idx="minor">
            <a:schemeClr val="tx1"/>
          </a:fontRef>
        </p:style>
      </p:cxnSp>
      <p:pic>
        <p:nvPicPr>
          <p:cNvPr id="19478" name="Picture 6" descr="sfr">
            <a:hlinkClick r:id="rId25"/>
          </p:cNvPr>
          <p:cNvPicPr>
            <a:picLocks noChangeAspect="1" noChangeArrowheads="1"/>
          </p:cNvPicPr>
          <p:nvPr/>
        </p:nvPicPr>
        <p:blipFill>
          <a:blip r:embed="rId26"/>
          <a:srcRect/>
          <a:stretch>
            <a:fillRect/>
          </a:stretch>
        </p:blipFill>
        <p:spPr bwMode="auto">
          <a:xfrm>
            <a:off x="7391400" y="1454150"/>
            <a:ext cx="615950" cy="615950"/>
          </a:xfrm>
          <a:prstGeom prst="rect">
            <a:avLst/>
          </a:prstGeom>
          <a:noFill/>
          <a:ln w="9525">
            <a:noFill/>
            <a:miter lim="800000"/>
            <a:headEnd/>
            <a:tailEnd/>
          </a:ln>
        </p:spPr>
      </p:pic>
      <p:pic>
        <p:nvPicPr>
          <p:cNvPr id="19479" name="Picture 16"/>
          <p:cNvPicPr>
            <a:picLocks noChangeAspect="1" noChangeArrowheads="1"/>
          </p:cNvPicPr>
          <p:nvPr/>
        </p:nvPicPr>
        <p:blipFill>
          <a:blip r:embed="rId27">
            <a:lum contrast="24000"/>
          </a:blip>
          <a:srcRect/>
          <a:stretch>
            <a:fillRect/>
          </a:stretch>
        </p:blipFill>
        <p:spPr bwMode="auto">
          <a:xfrm>
            <a:off x="6553200" y="1371600"/>
            <a:ext cx="762000" cy="692150"/>
          </a:xfrm>
          <a:prstGeom prst="rect">
            <a:avLst/>
          </a:prstGeom>
          <a:noFill/>
          <a:ln w="9525">
            <a:noFill/>
            <a:miter lim="800000"/>
            <a:headEnd/>
            <a:tailEnd/>
          </a:ln>
        </p:spPr>
      </p:pic>
      <p:pic>
        <p:nvPicPr>
          <p:cNvPr id="19480" name="Picture 3"/>
          <p:cNvPicPr>
            <a:picLocks noChangeAspect="1" noChangeArrowheads="1"/>
          </p:cNvPicPr>
          <p:nvPr/>
        </p:nvPicPr>
        <p:blipFill>
          <a:blip r:embed="rId28"/>
          <a:srcRect/>
          <a:stretch>
            <a:fillRect/>
          </a:stretch>
        </p:blipFill>
        <p:spPr bwMode="auto">
          <a:xfrm>
            <a:off x="6519863" y="2139950"/>
            <a:ext cx="2243137" cy="609600"/>
          </a:xfrm>
          <a:prstGeom prst="rect">
            <a:avLst/>
          </a:prstGeom>
          <a:noFill/>
          <a:ln w="9525">
            <a:noFill/>
            <a:miter lim="800000"/>
            <a:headEnd/>
            <a:tailEnd/>
          </a:ln>
        </p:spPr>
      </p:pic>
      <p:pic>
        <p:nvPicPr>
          <p:cNvPr id="19481" name="Picture 10" descr="logo">
            <a:hlinkClick r:id="rId29"/>
          </p:cNvPr>
          <p:cNvPicPr>
            <a:picLocks noChangeAspect="1" noChangeArrowheads="1"/>
          </p:cNvPicPr>
          <p:nvPr/>
        </p:nvPicPr>
        <p:blipFill>
          <a:blip r:embed="rId30">
            <a:clrChange>
              <a:clrFrom>
                <a:srgbClr val="FFFFFF"/>
              </a:clrFrom>
              <a:clrTo>
                <a:srgbClr val="FFFFFF">
                  <a:alpha val="0"/>
                </a:srgbClr>
              </a:clrTo>
            </a:clrChange>
          </a:blip>
          <a:srcRect/>
          <a:stretch>
            <a:fillRect/>
          </a:stretch>
        </p:blipFill>
        <p:spPr bwMode="auto">
          <a:xfrm>
            <a:off x="6400800" y="5076825"/>
            <a:ext cx="1581150" cy="485775"/>
          </a:xfrm>
          <a:prstGeom prst="rect">
            <a:avLst/>
          </a:prstGeom>
          <a:noFill/>
          <a:ln w="9525">
            <a:noFill/>
            <a:miter lim="800000"/>
            <a:headEnd/>
            <a:tailEnd/>
          </a:ln>
        </p:spPr>
      </p:pic>
      <p:pic>
        <p:nvPicPr>
          <p:cNvPr id="19482" name="Picture 33" descr="http://tbn0.google.com/images?q=tbn:Z533O8wh85iuHM:http://site.kazachok.com/userfiles/images/Forum/logo_exposant/logo_renault_merchandising.jpg">
            <a:hlinkClick r:id="rId31"/>
          </p:cNvPr>
          <p:cNvPicPr>
            <a:picLocks noChangeAspect="1" noChangeArrowheads="1"/>
          </p:cNvPicPr>
          <p:nvPr/>
        </p:nvPicPr>
        <p:blipFill>
          <a:blip r:embed="rId32"/>
          <a:srcRect/>
          <a:stretch>
            <a:fillRect/>
          </a:stretch>
        </p:blipFill>
        <p:spPr bwMode="auto">
          <a:xfrm>
            <a:off x="6553200" y="5867400"/>
            <a:ext cx="1690688" cy="728663"/>
          </a:xfrm>
          <a:prstGeom prst="rect">
            <a:avLst/>
          </a:prstGeom>
          <a:noFill/>
          <a:ln w="9525">
            <a:noFill/>
            <a:miter lim="800000"/>
            <a:headEnd/>
            <a:tailEnd/>
          </a:ln>
        </p:spPr>
      </p:pic>
      <p:pic>
        <p:nvPicPr>
          <p:cNvPr id="19483" name="Picture 19" descr="LG Life's Good">
            <a:hlinkClick r:id="rId33" tooltip="LG"/>
          </p:cNvPr>
          <p:cNvPicPr>
            <a:picLocks noChangeAspect="1" noChangeArrowheads="1"/>
          </p:cNvPicPr>
          <p:nvPr/>
        </p:nvPicPr>
        <p:blipFill>
          <a:blip r:embed="rId34"/>
          <a:srcRect/>
          <a:stretch>
            <a:fillRect/>
          </a:stretch>
        </p:blipFill>
        <p:spPr bwMode="auto">
          <a:xfrm>
            <a:off x="3505200" y="5140325"/>
            <a:ext cx="887413" cy="428625"/>
          </a:xfrm>
          <a:prstGeom prst="rect">
            <a:avLst/>
          </a:prstGeom>
          <a:noFill/>
          <a:ln w="9525">
            <a:noFill/>
            <a:miter lim="800000"/>
            <a:headEnd/>
            <a:tailEnd/>
          </a:ln>
        </p:spPr>
      </p:pic>
      <p:pic>
        <p:nvPicPr>
          <p:cNvPr id="19484" name="Picture 26" descr="logo"/>
          <p:cNvPicPr>
            <a:picLocks noChangeAspect="1" noChangeArrowheads="1"/>
          </p:cNvPicPr>
          <p:nvPr/>
        </p:nvPicPr>
        <p:blipFill>
          <a:blip r:embed="rId35"/>
          <a:srcRect/>
          <a:stretch>
            <a:fillRect/>
          </a:stretch>
        </p:blipFill>
        <p:spPr bwMode="auto">
          <a:xfrm>
            <a:off x="6553200" y="4262438"/>
            <a:ext cx="1336675" cy="461962"/>
          </a:xfrm>
          <a:prstGeom prst="rect">
            <a:avLst/>
          </a:prstGeom>
          <a:noFill/>
          <a:ln w="9525">
            <a:noFill/>
            <a:miter lim="800000"/>
            <a:headEnd/>
            <a:tailEnd/>
          </a:ln>
        </p:spPr>
      </p:pic>
      <p:pic>
        <p:nvPicPr>
          <p:cNvPr id="19485" name="Picture 22" descr="demos02">
            <a:hlinkClick r:id="rId36"/>
          </p:cNvPr>
          <p:cNvPicPr>
            <a:picLocks noChangeAspect="1" noChangeArrowheads="1"/>
          </p:cNvPicPr>
          <p:nvPr/>
        </p:nvPicPr>
        <p:blipFill>
          <a:blip r:embed="rId37"/>
          <a:srcRect l="5460"/>
          <a:stretch>
            <a:fillRect/>
          </a:stretch>
        </p:blipFill>
        <p:spPr bwMode="auto">
          <a:xfrm>
            <a:off x="6553200" y="5562600"/>
            <a:ext cx="1319213" cy="396875"/>
          </a:xfrm>
          <a:prstGeom prst="rect">
            <a:avLst/>
          </a:prstGeom>
          <a:noFill/>
          <a:ln w="9525">
            <a:noFill/>
            <a:miter lim="800000"/>
            <a:headEnd/>
            <a:tailEnd/>
          </a:ln>
        </p:spPr>
      </p:pic>
      <p:pic>
        <p:nvPicPr>
          <p:cNvPr id="19486" name="Picture 2" descr="http://www.google.com/images?q=tbn:xLVfbUNZy1oS2M::corporate.airfrance.com/uploads/tx_templavoila/Airfrance_sans_ombre_01.jpg&amp;h=94&amp;w=137&amp;usg=__5MtXKLlJUoEG4IajCPzY91NDs14=">
            <a:hlinkClick r:id="rId38"/>
          </p:cNvPr>
          <p:cNvPicPr>
            <a:picLocks noChangeAspect="1" noChangeArrowheads="1"/>
          </p:cNvPicPr>
          <p:nvPr/>
        </p:nvPicPr>
        <p:blipFill>
          <a:blip r:embed="rId39"/>
          <a:srcRect t="16866" b="28889"/>
          <a:stretch>
            <a:fillRect/>
          </a:stretch>
        </p:blipFill>
        <p:spPr bwMode="auto">
          <a:xfrm>
            <a:off x="6553200" y="2978150"/>
            <a:ext cx="2205038" cy="573088"/>
          </a:xfrm>
          <a:prstGeom prst="rect">
            <a:avLst/>
          </a:prstGeom>
          <a:noFill/>
          <a:ln w="9525">
            <a:noFill/>
            <a:miter lim="800000"/>
            <a:headEnd/>
            <a:tailEnd/>
          </a:ln>
        </p:spPr>
      </p:pic>
      <p:pic>
        <p:nvPicPr>
          <p:cNvPr id="19487" name="Picture 34" descr="http://t0.gstatic.com/images?q=tbn:ANd9GcR0HtiLdlJcB5ErKQRMNf0NO5R7PhPYI7uBLCy0yt7b6xKXk_zc"/>
          <p:cNvPicPr>
            <a:picLocks noChangeAspect="1" noChangeArrowheads="1"/>
          </p:cNvPicPr>
          <p:nvPr/>
        </p:nvPicPr>
        <p:blipFill>
          <a:blip r:embed="rId40"/>
          <a:srcRect t="24260" b="33183"/>
          <a:stretch>
            <a:fillRect/>
          </a:stretch>
        </p:blipFill>
        <p:spPr bwMode="auto">
          <a:xfrm>
            <a:off x="8083550" y="5029200"/>
            <a:ext cx="1060450" cy="450850"/>
          </a:xfrm>
          <a:prstGeom prst="rect">
            <a:avLst/>
          </a:prstGeom>
          <a:noFill/>
          <a:ln w="9525">
            <a:noFill/>
            <a:miter lim="800000"/>
            <a:headEnd/>
            <a:tailEnd/>
          </a:ln>
        </p:spPr>
      </p:pic>
      <p:cxnSp>
        <p:nvCxnSpPr>
          <p:cNvPr id="39" name="Connecteur droit 38"/>
          <p:cNvCxnSpPr/>
          <p:nvPr/>
        </p:nvCxnSpPr>
        <p:spPr>
          <a:xfrm flipH="1">
            <a:off x="6553200" y="3054350"/>
            <a:ext cx="2590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9489" name="Picture 19" descr="http://t1.gstatic.com/images?q=tbn:ANd9GcThLAd0OTzgVbDDvlMKHsM4dALXddfze5v6b6TruWPBJ9DudIOt"/>
          <p:cNvPicPr>
            <a:picLocks noChangeAspect="1" noChangeArrowheads="1"/>
          </p:cNvPicPr>
          <p:nvPr/>
        </p:nvPicPr>
        <p:blipFill>
          <a:blip r:embed="rId41"/>
          <a:srcRect/>
          <a:stretch>
            <a:fillRect/>
          </a:stretch>
        </p:blipFill>
        <p:spPr bwMode="auto">
          <a:xfrm>
            <a:off x="6629400" y="4724400"/>
            <a:ext cx="1258888" cy="323850"/>
          </a:xfrm>
          <a:prstGeom prst="rect">
            <a:avLst/>
          </a:prstGeom>
          <a:noFill/>
          <a:ln w="9525">
            <a:noFill/>
            <a:miter lim="800000"/>
            <a:headEnd/>
            <a:tailEnd/>
          </a:ln>
        </p:spPr>
      </p:pic>
      <p:pic>
        <p:nvPicPr>
          <p:cNvPr id="19490" name="Picture 24" descr="http://t2.gstatic.com/images?q=tbn:ANd9GcQWNgcb8ZeFMqg7fD8YgslRgEjjlZWVWc-5bwXZ4agYk5rWtzA_mw"/>
          <p:cNvPicPr>
            <a:picLocks noChangeAspect="1" noChangeArrowheads="1"/>
          </p:cNvPicPr>
          <p:nvPr/>
        </p:nvPicPr>
        <p:blipFill>
          <a:blip r:embed="rId42"/>
          <a:srcRect l="7625" t="21976" b="14464"/>
          <a:stretch>
            <a:fillRect/>
          </a:stretch>
        </p:blipFill>
        <p:spPr bwMode="auto">
          <a:xfrm>
            <a:off x="6553200" y="3806825"/>
            <a:ext cx="1319213" cy="307975"/>
          </a:xfrm>
          <a:prstGeom prst="rect">
            <a:avLst/>
          </a:prstGeom>
          <a:noFill/>
          <a:ln w="9525">
            <a:noFill/>
            <a:miter lim="800000"/>
            <a:headEnd/>
            <a:tailEnd/>
          </a:ln>
        </p:spPr>
      </p:pic>
      <p:pic>
        <p:nvPicPr>
          <p:cNvPr id="19491" name="Picture 33" descr="http://t1.gstatic.com/images?q=tbn:ANd9GcSumlwixVlZxAvCJlNvR-O-Cu8ZdjybE9jzzhBXfMAtd7gNTfkL"/>
          <p:cNvPicPr>
            <a:picLocks noChangeAspect="1" noChangeArrowheads="1"/>
          </p:cNvPicPr>
          <p:nvPr/>
        </p:nvPicPr>
        <p:blipFill>
          <a:blip r:embed="rId43"/>
          <a:srcRect/>
          <a:stretch>
            <a:fillRect/>
          </a:stretch>
        </p:blipFill>
        <p:spPr bwMode="auto">
          <a:xfrm>
            <a:off x="8153400" y="4267200"/>
            <a:ext cx="769938" cy="650875"/>
          </a:xfrm>
          <a:prstGeom prst="rect">
            <a:avLst/>
          </a:prstGeom>
          <a:noFill/>
          <a:ln w="9525">
            <a:noFill/>
            <a:miter lim="800000"/>
            <a:headEnd/>
            <a:tailEnd/>
          </a:ln>
        </p:spPr>
      </p:pic>
      <p:sp>
        <p:nvSpPr>
          <p:cNvPr id="19492" name="AutoShape 2" descr="data:image/jpeg;base64,/9j/4AAQSkZJRgABAQAAAQABAAD/2wCEAAkGBggSERUTExQSFRUUFRcWFBYXGSIfHhwcHBseGyAhHh8iJScgHhwjHBcbHy8mJCgsLiw4HioxNTMqNScrLywBCQoKDQsNGQ4PGjUkHCQ1NTQ1NTU1NSopNDAuNSk1NSw1LDQsKywpLyksLDUsLjQsLCw0KS80MCw0NSwsLCwsLP/AABEIAEIAVgMBIgACEQEDEQH/xAAcAAABBAMBAAAAAAAAAAAAAAAABAUGBwIDCAH/xAA9EAACAQIEAwQHBQUJAAAAAAABAgMEEQAFEiEGMUEHEyJRFDJTYXGSoSNCUnKxFWKBkcEWgoOTorLR4eL/xAAaAQACAwEBAAAAAAAAAAAAAAAAAgEDBAUG/8QAKxEAAgEDAgQDCQAAAAAAAAAAAAECAwQRITESE0HhBVHBFCIyQmFxgZHx/9oADAMBAAIRAxEAPwC8MGC+PLjAB7gOMHkUdcRbP+OqOEDuyCX2Q2J1Hl9mo8UnxHh/ewYyNGEpvCJLU1UKKWdlVRzZiAB8SdhhjzLjLL4hv15FyEB+GqzNt1VTiFVY4rqftDopI+k1SwDj8i+rF/DxeZODLeyKlnHeyVpn1E3aOzAn85LX3vh8JbmyFvSjrVn+lkcqrtcoB6rIfyq7fU6QcIW7ZIemv/K/94bOKODuD6GyyzVTSMLhE0k28z4QANvO+Ik1BkshtFUPGegqEsD/AH1uB8SLYdJHUo2tpOPEk8FkUvbBREgMQPzoy/VdX6fwxMsn4noqgLpIBa+kXBDW56WGzW6jYjqMc75hltVA2mRSpIupuCrL+JWGzD3jG/JM8mp5ARcoSO8QHmB1Hk45qw5HA4Imt4XSlBypM6aBwYaeHsx72EEkFlOkty1CwIa3TUpBwYpwecknF4YvrKyGNdTmw5fx6ADmSfIDEUzjtKyyC63GodGNj8q3b+dsLeMsrq5ogIiwNnF15qWWwYDrbcGxuAxtvbFM59wjJSxB2c6tQDIUK2DXsQSdx4Tfbrh0kzo2VvSrSSm9fImMXFObZpL3FODp5vI4tGi3592D4jfkHJBI5Yy4naty7V6NC7SFA9RXyKGaxNrKTstvLkL8jg4GzGGlyeeoiCNMjMzhvMEBQbb20m+MP7fSV+W10cqKkscGrwHwspYDkeRBP1w2MM08tqo+GHuReBr4C4XXNJZZquSSQRFRYsSWLXPrHcLZeS291sXBlOTUNLEIoI1RASbDzPUk7k/HFfdh1u7qvzxf7WxZ9sJJ6mXxCcufKHRbHP8A2kxzHNJl5ljEE+BRQPqTiycv7KMgECpJGWk0jXJqYNqtuRY2G/LbEN460ft2L81Nf6f0xdIwzeEX3decKNKMXjQojtC4ZahFPCpd4bSlC34me5B6XChLW52JtiHQU0sjBEUs7kKqjcknYWGOleIctjmp5EKRudLFRIt11AG1xsefvxUHCPENO0jRmCGK41HuQVZ1UfaRliS26+IWIJ7u33sTF5RstL2fs7Sjlr1LO4KonjgNyCBojB6Hu0VCR7tSm3wwYfqZEVRptpAAW3K1treQtgxW2eelLibZtK4qztjAAP8AgfrJiw86zcU8esgG5tubAWUsST5BVJ2ufLFOce8Y0NYnhYFiybAEDSuo3uwF76+mJitTd4dCTrRljQceCez3La2gMjNIkjSOAynYaSLeE7HmeeHSs7P4Mvy2ufvGkd4dNyLAKGBsBc9euE/Zfxtk0FOtNK5WRpmttceMrbcbC52w8do3GuUCnqaTWTMUC6QDYE2axbly3xOuTRVnXdy6fyt+o29hx+zqvzxfo+JFnvahkdLMYGMjuuz6FuAedr33I8hiAdlfF+WUhmjnfQJShV7XF11CxAub74ZuN58mkqXkpXdlkJeTULIGO50k2JBNybja+Gwmy+doq97PjTw+vQ28cZgXrvS0s0chjkhYdQgCkHyYFSCDyxe+WZhFPCkqG6yIrj4EX/6xz1XUdRHQ0+tCBLNNLGSLDSUjT/UVJt1C4deD+0WuoV7op3sN7hSbFb89J5W92BrI9zaOvRjy9XHT8F51lRGkbsxsqqzG/kBfHOHD0x9NgYfenT+TP+tjiR8W9p9bWRmJE7qJvX3uzDqCdgFPX9cJOBeHKqWdJbEC5MJI9ZuWu34I76i3IkKo3bYWiC1ouzoylW3fQu7hxiaWH3IAPgNh9AMGFlJTrGiovqooVfgBYfQYMVM89LV5GTjCpjWEXNmBLq/swiks/vstxp+9qsbAnFY5PxVVSSOtNTUC6I2dmkjGtlT1idAUX62UdcWdxdlpli5MwCyI6r62iRdJKjqy7NbrYgYqbJ8ozWimkZYxNqjeJXjmRbBtr+LxKwtsCAQRiyJ07TlulLPxDq2b5x3rlqfKtUEazl2j5Rt6rg3uOmxsRjCo4g4hkru4ejoHqQPWMWrYLqHiJvYi2MY67PFlklFK4d6ZIFbv49Xg++5+85IF+XLGl/2t38lRHSGOWRkZj30TAEMC9g17a7DrdbbYk1RSTbaW3n32PafibNKpXLUmW6EKq7SQmwLXsDubbjmdha5wmizaqSIVXoeWIp1MhMZuwU2JU3I2PS92ttfnhVBJnEdTJURUskRkfWyrUJpNwdSMORUsdXK4N7HCeKPP1p5YBA1pUZXXvUMd2YsXVCbq9ttjba9sA+nTCX37jtnXF3EIQJOmWurLE2ghj4ZDZWtc/wDIthFUSZjS7mjykfbLC5CX0uyhgrXO2xBuNrHGvNkzWdEU0soWNIkVfSYyv2Z9a34ipI52392FGe1OcVe0lG3hlWWMidLrsFZB0IYKDy2vgFSSwkl9de4PVZkJJtVLk4al098xj9XUdt+u4tt1wr4b43qBVyK6IJSTcRklJdAuVXVcowUHTpOk2IKgsCEgqc672qkWlkRqvTcpURgpbe6nrc359MJ+HOGK41ffFAjXZooy4dixBF3K7BFJ1sxte1lGAiUabg+PG3T+su2CVWAYG4Iup8wbEfrgxrooFSNEB2RVQE/ui39MGKsHCWBQcIZqWBm3RT8QMGDDoanuzH0Ck9nH8owegUns4/lGDBhi0P2fSezj+UYPQKT2cfyjBgxBB6KCk9nH8ox56BSezj+UYMGAD0UFJ7OP5RjdTQxqPCAN+gtgwYhiy2FK4MGDClS2P//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a:lnSpc>
                <a:spcPct val="90000"/>
              </a:lnSpc>
            </a:pPr>
            <a:endParaRPr lang="fr-FR"/>
          </a:p>
        </p:txBody>
      </p:sp>
      <p:pic>
        <p:nvPicPr>
          <p:cNvPr id="19493" name="Picture 3"/>
          <p:cNvPicPr>
            <a:picLocks noChangeAspect="1" noChangeArrowheads="1"/>
          </p:cNvPicPr>
          <p:nvPr/>
        </p:nvPicPr>
        <p:blipFill>
          <a:blip r:embed="rId44"/>
          <a:srcRect/>
          <a:stretch>
            <a:fillRect/>
          </a:stretch>
        </p:blipFill>
        <p:spPr bwMode="auto">
          <a:xfrm>
            <a:off x="3581400" y="5645150"/>
            <a:ext cx="685800" cy="527050"/>
          </a:xfrm>
          <a:prstGeom prst="rect">
            <a:avLst/>
          </a:prstGeom>
          <a:noFill/>
          <a:ln w="9525">
            <a:noFill/>
            <a:miter lim="800000"/>
            <a:headEnd/>
            <a:tailEnd/>
          </a:ln>
        </p:spPr>
      </p:pic>
      <p:pic>
        <p:nvPicPr>
          <p:cNvPr id="19494" name="Picture 5" descr="http://t0.gstatic.com/images?q=tbn:ANd9GcS-f6PNIoFlgI8__88NQu4ETR11UIn2kzIVNXOq5lBujW5DAN-S"/>
          <p:cNvPicPr>
            <a:picLocks noChangeAspect="1" noChangeArrowheads="1"/>
          </p:cNvPicPr>
          <p:nvPr/>
        </p:nvPicPr>
        <p:blipFill>
          <a:blip r:embed="rId45"/>
          <a:srcRect l="2522" t="9137" r="2740" b="28214"/>
          <a:stretch>
            <a:fillRect/>
          </a:stretch>
        </p:blipFill>
        <p:spPr bwMode="auto">
          <a:xfrm>
            <a:off x="5029200" y="5949950"/>
            <a:ext cx="914400" cy="330200"/>
          </a:xfrm>
          <a:prstGeom prst="rect">
            <a:avLst/>
          </a:prstGeom>
          <a:noFill/>
          <a:ln w="9525">
            <a:noFill/>
            <a:miter lim="800000"/>
            <a:headEnd/>
            <a:tailEnd/>
          </a:ln>
        </p:spPr>
      </p:pic>
      <p:pic>
        <p:nvPicPr>
          <p:cNvPr id="19495" name="Picture 7" descr="http://t2.gstatic.com/images?q=tbn:ANd9GcT98aMnZkpYANZFiY6phJ4QjZH8yu1DnMzMBD4ULhyt70Kr12l0"/>
          <p:cNvPicPr>
            <a:picLocks noChangeAspect="1" noChangeArrowheads="1"/>
          </p:cNvPicPr>
          <p:nvPr/>
        </p:nvPicPr>
        <p:blipFill>
          <a:blip r:embed="rId46"/>
          <a:srcRect t="15709" b="15720"/>
          <a:stretch>
            <a:fillRect/>
          </a:stretch>
        </p:blipFill>
        <p:spPr bwMode="auto">
          <a:xfrm>
            <a:off x="8001000" y="3657600"/>
            <a:ext cx="911225" cy="425450"/>
          </a:xfrm>
          <a:prstGeom prst="rect">
            <a:avLst/>
          </a:prstGeom>
          <a:noFill/>
          <a:ln w="9525">
            <a:noFill/>
            <a:miter lim="800000"/>
            <a:headEnd/>
            <a:tailEnd/>
          </a:ln>
        </p:spPr>
      </p:pic>
      <p:pic>
        <p:nvPicPr>
          <p:cNvPr id="19496" name="Picture 11" descr="http://t2.gstatic.com/images?q=tbn:ANd9GcQzog-ci8arn8EaB-dKxP9MtLnr5YOFi6FiWwvdm-xdG9zKmzm2"/>
          <p:cNvPicPr>
            <a:picLocks noChangeAspect="1" noChangeArrowheads="1"/>
          </p:cNvPicPr>
          <p:nvPr/>
        </p:nvPicPr>
        <p:blipFill>
          <a:blip r:embed="rId47"/>
          <a:srcRect l="21494" t="39606" r="22910" b="43900"/>
          <a:stretch>
            <a:fillRect/>
          </a:stretch>
        </p:blipFill>
        <p:spPr bwMode="auto">
          <a:xfrm>
            <a:off x="4876800" y="5492750"/>
            <a:ext cx="1371600" cy="304800"/>
          </a:xfrm>
          <a:prstGeom prst="rect">
            <a:avLst/>
          </a:prstGeom>
          <a:noFill/>
          <a:ln w="9525">
            <a:noFill/>
            <a:miter lim="800000"/>
            <a:headEnd/>
            <a:tailEnd/>
          </a:ln>
        </p:spPr>
      </p:pic>
      <p:pic>
        <p:nvPicPr>
          <p:cNvPr id="19497" name="Picture 2" descr="gdf-suez">
            <a:hlinkClick r:id="rId48"/>
          </p:cNvPr>
          <p:cNvPicPr>
            <a:picLocks noChangeAspect="1" noChangeArrowheads="1"/>
          </p:cNvPicPr>
          <p:nvPr/>
        </p:nvPicPr>
        <p:blipFill>
          <a:blip r:embed="rId49"/>
          <a:srcRect t="29938" b="40125"/>
          <a:stretch>
            <a:fillRect/>
          </a:stretch>
        </p:blipFill>
        <p:spPr bwMode="auto">
          <a:xfrm>
            <a:off x="7467600" y="2597150"/>
            <a:ext cx="1527175" cy="457200"/>
          </a:xfrm>
          <a:prstGeom prst="rect">
            <a:avLst/>
          </a:prstGeom>
          <a:noFill/>
          <a:ln w="9525">
            <a:noFill/>
            <a:miter lim="800000"/>
            <a:headEnd/>
            <a:tailEnd/>
          </a:ln>
        </p:spPr>
      </p:pic>
      <p:pic>
        <p:nvPicPr>
          <p:cNvPr id="19498" name="Picture 30" descr="Logo : EDF"/>
          <p:cNvPicPr>
            <a:picLocks noChangeAspect="1" noChangeArrowheads="1"/>
          </p:cNvPicPr>
          <p:nvPr/>
        </p:nvPicPr>
        <p:blipFill>
          <a:blip r:embed="rId50"/>
          <a:srcRect/>
          <a:stretch>
            <a:fillRect/>
          </a:stretch>
        </p:blipFill>
        <p:spPr bwMode="auto">
          <a:xfrm>
            <a:off x="8229600" y="1454150"/>
            <a:ext cx="606425" cy="819150"/>
          </a:xfrm>
          <a:prstGeom prst="rect">
            <a:avLst/>
          </a:prstGeom>
          <a:noFill/>
          <a:ln w="9525">
            <a:noFill/>
            <a:miter lim="800000"/>
            <a:headEnd/>
            <a:tailEnd/>
          </a:ln>
        </p:spPr>
      </p:pic>
      <p:pic>
        <p:nvPicPr>
          <p:cNvPr id="19499" name="Picture 13" descr="http://www.pmdm.fr/wp/wp-content/uploads/2011/02/logo-cofinoga-seul.jpg"/>
          <p:cNvPicPr>
            <a:picLocks noChangeAspect="1" noChangeArrowheads="1"/>
          </p:cNvPicPr>
          <p:nvPr/>
        </p:nvPicPr>
        <p:blipFill>
          <a:blip r:embed="rId51"/>
          <a:srcRect/>
          <a:stretch>
            <a:fillRect/>
          </a:stretch>
        </p:blipFill>
        <p:spPr bwMode="auto">
          <a:xfrm>
            <a:off x="304800" y="2573338"/>
            <a:ext cx="1219200" cy="481012"/>
          </a:xfrm>
          <a:prstGeom prst="rect">
            <a:avLst/>
          </a:prstGeom>
          <a:noFill/>
          <a:ln w="9525">
            <a:noFill/>
            <a:miter lim="800000"/>
            <a:headEnd/>
            <a:tailEnd/>
          </a:ln>
        </p:spPr>
      </p:pic>
      <p:pic>
        <p:nvPicPr>
          <p:cNvPr id="19500" name="Picture 15" descr="http://t0.gstatic.com/images?q=tbn:ANd9GcTpHuzZlIXHIkBTH6Eqrd1qSc6kG_F40NaeBt0Q52BrJdJNNMtO7g"/>
          <p:cNvPicPr>
            <a:picLocks noChangeAspect="1" noChangeArrowheads="1"/>
          </p:cNvPicPr>
          <p:nvPr/>
        </p:nvPicPr>
        <p:blipFill>
          <a:blip r:embed="rId52"/>
          <a:srcRect/>
          <a:stretch>
            <a:fillRect/>
          </a:stretch>
        </p:blipFill>
        <p:spPr bwMode="auto">
          <a:xfrm>
            <a:off x="1752600" y="2520950"/>
            <a:ext cx="1219200" cy="830263"/>
          </a:xfrm>
          <a:prstGeom prst="rect">
            <a:avLst/>
          </a:prstGeom>
          <a:noFill/>
          <a:ln w="9525">
            <a:noFill/>
            <a:miter lim="800000"/>
            <a:headEnd/>
            <a:tailEnd/>
          </a:ln>
        </p:spPr>
      </p:pic>
      <p:pic>
        <p:nvPicPr>
          <p:cNvPr id="19501" name="Picture 17" descr="http://t2.gstatic.com/images?q=tbn:ANd9GcQXG1U0ng6qHN3zDcCqFaOgqoKTEcgOk8cORwO_7UhKyF-moBPg"/>
          <p:cNvPicPr>
            <a:picLocks noChangeAspect="1" noChangeArrowheads="1"/>
          </p:cNvPicPr>
          <p:nvPr/>
        </p:nvPicPr>
        <p:blipFill>
          <a:blip r:embed="rId53"/>
          <a:srcRect t="30769" r="11961" b="38461"/>
          <a:stretch>
            <a:fillRect/>
          </a:stretch>
        </p:blipFill>
        <p:spPr bwMode="auto">
          <a:xfrm>
            <a:off x="4724400" y="1454150"/>
            <a:ext cx="1447800" cy="315913"/>
          </a:xfrm>
          <a:prstGeom prst="rect">
            <a:avLst/>
          </a:prstGeom>
          <a:noFill/>
          <a:ln w="9525">
            <a:noFill/>
            <a:miter lim="800000"/>
            <a:headEnd/>
            <a:tailEnd/>
          </a:ln>
        </p:spPr>
      </p:pic>
      <p:pic>
        <p:nvPicPr>
          <p:cNvPr id="19502" name="Picture 52" descr="office depot"/>
          <p:cNvPicPr>
            <a:picLocks noChangeAspect="1" noChangeArrowheads="1"/>
          </p:cNvPicPr>
          <p:nvPr/>
        </p:nvPicPr>
        <p:blipFill>
          <a:blip r:embed="rId54"/>
          <a:srcRect/>
          <a:stretch>
            <a:fillRect/>
          </a:stretch>
        </p:blipFill>
        <p:spPr bwMode="auto">
          <a:xfrm>
            <a:off x="3505200" y="6254750"/>
            <a:ext cx="1295400" cy="179388"/>
          </a:xfrm>
          <a:prstGeom prst="rect">
            <a:avLst/>
          </a:prstGeom>
          <a:noFill/>
          <a:ln w="9525">
            <a:noFill/>
            <a:miter lim="800000"/>
            <a:headEnd/>
            <a:tailEnd/>
          </a:ln>
        </p:spPr>
      </p:pic>
      <p:pic>
        <p:nvPicPr>
          <p:cNvPr id="19503" name="Picture 57" descr="clarins"/>
          <p:cNvPicPr>
            <a:picLocks noChangeAspect="1" noChangeArrowheads="1"/>
          </p:cNvPicPr>
          <p:nvPr/>
        </p:nvPicPr>
        <p:blipFill>
          <a:blip r:embed="rId55"/>
          <a:srcRect/>
          <a:stretch>
            <a:fillRect/>
          </a:stretch>
        </p:blipFill>
        <p:spPr bwMode="auto">
          <a:xfrm>
            <a:off x="3429000" y="4133850"/>
            <a:ext cx="1087438" cy="533400"/>
          </a:xfrm>
          <a:prstGeom prst="rect">
            <a:avLst/>
          </a:prstGeom>
          <a:noFill/>
          <a:ln w="9525">
            <a:noFill/>
            <a:miter lim="800000"/>
            <a:headEnd/>
            <a:tailEnd/>
          </a:ln>
        </p:spPr>
      </p:pic>
      <p:pic>
        <p:nvPicPr>
          <p:cNvPr id="19504" name="Picture 70" descr="interflora logo"/>
          <p:cNvPicPr>
            <a:picLocks noChangeAspect="1" noChangeArrowheads="1"/>
          </p:cNvPicPr>
          <p:nvPr/>
        </p:nvPicPr>
        <p:blipFill>
          <a:blip r:embed="rId56"/>
          <a:srcRect/>
          <a:stretch>
            <a:fillRect/>
          </a:stretch>
        </p:blipFill>
        <p:spPr bwMode="auto">
          <a:xfrm>
            <a:off x="4724400" y="5187950"/>
            <a:ext cx="1143000" cy="342900"/>
          </a:xfrm>
          <a:prstGeom prst="rect">
            <a:avLst/>
          </a:prstGeom>
          <a:noFill/>
          <a:ln w="9525">
            <a:noFill/>
            <a:miter lim="800000"/>
            <a:headEnd/>
            <a:tailEnd/>
          </a:ln>
        </p:spPr>
      </p:pic>
      <p:pic>
        <p:nvPicPr>
          <p:cNvPr id="19505" name="Picture 76" descr="l'oreal"/>
          <p:cNvPicPr>
            <a:picLocks noChangeAspect="1" noChangeArrowheads="1"/>
          </p:cNvPicPr>
          <p:nvPr/>
        </p:nvPicPr>
        <p:blipFill>
          <a:blip r:embed="rId57"/>
          <a:srcRect/>
          <a:stretch>
            <a:fillRect/>
          </a:stretch>
        </p:blipFill>
        <p:spPr bwMode="auto">
          <a:xfrm>
            <a:off x="3505200" y="3740150"/>
            <a:ext cx="1371600" cy="312738"/>
          </a:xfrm>
          <a:prstGeom prst="rect">
            <a:avLst/>
          </a:prstGeom>
          <a:noFill/>
          <a:ln w="9525">
            <a:noFill/>
            <a:miter lim="800000"/>
            <a:headEnd/>
            <a:tailEnd/>
          </a:ln>
        </p:spPr>
      </p:pic>
      <p:pic>
        <p:nvPicPr>
          <p:cNvPr id="19506" name="Picture 78" descr="main_logo">
            <a:hlinkClick r:id="rId58"/>
          </p:cNvPr>
          <p:cNvPicPr>
            <a:picLocks noChangeAspect="1" noChangeArrowheads="1"/>
          </p:cNvPicPr>
          <p:nvPr/>
        </p:nvPicPr>
        <p:blipFill>
          <a:blip r:embed="rId59"/>
          <a:srcRect/>
          <a:stretch>
            <a:fillRect/>
          </a:stretch>
        </p:blipFill>
        <p:spPr bwMode="auto">
          <a:xfrm>
            <a:off x="5105400" y="3740150"/>
            <a:ext cx="1143000" cy="271463"/>
          </a:xfrm>
          <a:prstGeom prst="rect">
            <a:avLst/>
          </a:prstGeom>
          <a:noFill/>
          <a:ln w="9525">
            <a:noFill/>
            <a:miter lim="800000"/>
            <a:headEnd/>
            <a:tailEnd/>
          </a:ln>
        </p:spPr>
      </p:pic>
      <p:pic>
        <p:nvPicPr>
          <p:cNvPr id="19507" name="Picture 81"/>
          <p:cNvPicPr>
            <a:picLocks noChangeAspect="1" noChangeArrowheads="1"/>
          </p:cNvPicPr>
          <p:nvPr/>
        </p:nvPicPr>
        <p:blipFill>
          <a:blip r:embed="rId60"/>
          <a:srcRect/>
          <a:stretch>
            <a:fillRect/>
          </a:stretch>
        </p:blipFill>
        <p:spPr bwMode="auto">
          <a:xfrm>
            <a:off x="5029200" y="3054350"/>
            <a:ext cx="1255713" cy="355600"/>
          </a:xfrm>
          <a:prstGeom prst="rect">
            <a:avLst/>
          </a:prstGeom>
          <a:noFill/>
          <a:ln w="9525">
            <a:noFill/>
            <a:miter lim="800000"/>
            <a:headEnd/>
            <a:tailEnd/>
          </a:ln>
        </p:spPr>
      </p:pic>
      <p:pic>
        <p:nvPicPr>
          <p:cNvPr id="19508" name="Picture 82"/>
          <p:cNvPicPr>
            <a:picLocks noChangeAspect="1" noChangeArrowheads="1"/>
          </p:cNvPicPr>
          <p:nvPr/>
        </p:nvPicPr>
        <p:blipFill>
          <a:blip r:embed="rId61"/>
          <a:srcRect/>
          <a:stretch>
            <a:fillRect/>
          </a:stretch>
        </p:blipFill>
        <p:spPr bwMode="auto">
          <a:xfrm>
            <a:off x="3505200" y="4654550"/>
            <a:ext cx="1039813" cy="312738"/>
          </a:xfrm>
          <a:prstGeom prst="rect">
            <a:avLst/>
          </a:prstGeom>
          <a:noFill/>
          <a:ln w="9525">
            <a:noFill/>
            <a:miter lim="800000"/>
            <a:headEnd/>
            <a:tailEnd/>
          </a:ln>
        </p:spPr>
      </p:pic>
      <p:pic>
        <p:nvPicPr>
          <p:cNvPr id="19509" name="Picture 21" descr="http://t2.gstatic.com/images?q=tbn:ANd9GcSJa3uiiErcW5COP9D1l_xyeB10ql8u-DmjPAenVf2YG-TSBXzFmw"/>
          <p:cNvPicPr>
            <a:picLocks noChangeAspect="1" noChangeArrowheads="1"/>
          </p:cNvPicPr>
          <p:nvPr/>
        </p:nvPicPr>
        <p:blipFill>
          <a:blip r:embed="rId62"/>
          <a:srcRect l="8226" t="18605" r="5399" b="19380"/>
          <a:stretch>
            <a:fillRect/>
          </a:stretch>
        </p:blipFill>
        <p:spPr bwMode="auto">
          <a:xfrm>
            <a:off x="6477000" y="3429000"/>
            <a:ext cx="1295400" cy="307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eaLnBrk="1" hangingPunct="1"/>
            <a:r>
              <a:rPr lang="fr-FR" smtClean="0"/>
              <a:t>IBM leader reconnu du marché des solutions marketing</a:t>
            </a:r>
          </a:p>
        </p:txBody>
      </p:sp>
      <p:sp>
        <p:nvSpPr>
          <p:cNvPr id="20482" name="Slide Number Placeholder 2"/>
          <p:cNvSpPr>
            <a:spLocks noGrp="1"/>
          </p:cNvSpPr>
          <p:nvPr>
            <p:ph type="sldNum" sz="quarter" idx="10"/>
          </p:nvPr>
        </p:nvSpPr>
        <p:spPr>
          <a:noFill/>
        </p:spPr>
        <p:txBody>
          <a:bodyPr/>
          <a:lstStyle/>
          <a:p>
            <a:fld id="{3DFCC00B-AB51-4F0F-9BBC-8CD8A2C04A1B}" type="slidenum">
              <a:rPr lang="en-US" smtClean="0"/>
              <a:pPr/>
              <a:t>5</a:t>
            </a:fld>
            <a:endParaRPr lang="en-US" smtClean="0"/>
          </a:p>
        </p:txBody>
      </p:sp>
      <p:sp>
        <p:nvSpPr>
          <p:cNvPr id="20483" name="Text Box 10"/>
          <p:cNvSpPr txBox="1">
            <a:spLocks noChangeArrowheads="1"/>
          </p:cNvSpPr>
          <p:nvPr/>
        </p:nvSpPr>
        <p:spPr bwMode="auto">
          <a:xfrm>
            <a:off x="2420938" y="4457700"/>
            <a:ext cx="6629400" cy="1293813"/>
          </a:xfrm>
          <a:prstGeom prst="rect">
            <a:avLst/>
          </a:prstGeom>
          <a:noFill/>
          <a:ln w="9525">
            <a:noFill/>
            <a:miter lim="800000"/>
            <a:headEnd/>
            <a:tailEnd/>
          </a:ln>
        </p:spPr>
        <p:txBody>
          <a:bodyPr tIns="0" bIns="0">
            <a:spAutoFit/>
          </a:bodyPr>
          <a:lstStyle/>
          <a:p>
            <a:pPr>
              <a:lnSpc>
                <a:spcPct val="95000"/>
              </a:lnSpc>
              <a:buClr>
                <a:srgbClr val="000000"/>
              </a:buClr>
              <a:buSzPct val="130000"/>
            </a:pPr>
            <a:r>
              <a:rPr lang="en-US" sz="2400" b="1">
                <a:solidFill>
                  <a:srgbClr val="008000"/>
                </a:solidFill>
                <a:ea typeface="MS PGothic" pitchFamily="34" charset="-128"/>
              </a:rPr>
              <a:t>IBM</a:t>
            </a:r>
            <a:r>
              <a:rPr lang="en-US" sz="2400">
                <a:solidFill>
                  <a:srgbClr val="008000"/>
                </a:solidFill>
                <a:ea typeface="MS PGothic" pitchFamily="34" charset="-128"/>
              </a:rPr>
              <a:t>: </a:t>
            </a:r>
            <a:r>
              <a:rPr lang="en-US" sz="2400" b="1">
                <a:solidFill>
                  <a:srgbClr val="008000"/>
                </a:solidFill>
                <a:ea typeface="MS PGothic" pitchFamily="34" charset="-128"/>
              </a:rPr>
              <a:t>Leader</a:t>
            </a:r>
            <a:r>
              <a:rPr lang="en-US" sz="2400" i="1">
                <a:solidFill>
                  <a:srgbClr val="008000"/>
                </a:solidFill>
                <a:ea typeface="MS PGothic" pitchFamily="34" charset="-128"/>
              </a:rPr>
              <a:t/>
            </a:r>
            <a:br>
              <a:rPr lang="en-US" sz="2400" i="1">
                <a:solidFill>
                  <a:srgbClr val="008000"/>
                </a:solidFill>
                <a:ea typeface="MS PGothic" pitchFamily="34" charset="-128"/>
              </a:rPr>
            </a:br>
            <a:r>
              <a:rPr lang="en-US" sz="1500">
                <a:solidFill>
                  <a:srgbClr val="008000"/>
                </a:solidFill>
                <a:ea typeface="MS PGothic" pitchFamily="34" charset="-128"/>
              </a:rPr>
              <a:t>The Forrester Wave™: </a:t>
            </a:r>
            <a:r>
              <a:rPr lang="en-US" sz="1500" b="1">
                <a:solidFill>
                  <a:schemeClr val="tx2"/>
                </a:solidFill>
                <a:ea typeface="MS PGothic" pitchFamily="34" charset="-128"/>
              </a:rPr>
              <a:t>Web Analytics</a:t>
            </a:r>
            <a:r>
              <a:rPr lang="en-US" sz="1500">
                <a:solidFill>
                  <a:srgbClr val="008000"/>
                </a:solidFill>
                <a:ea typeface="MS PGothic" pitchFamily="34" charset="-128"/>
              </a:rPr>
              <a:t>, Q4 ‘11</a:t>
            </a:r>
            <a:endParaRPr lang="en-US" b="1">
              <a:solidFill>
                <a:srgbClr val="008000"/>
              </a:solidFill>
              <a:ea typeface="MS PGothic" pitchFamily="34" charset="-128"/>
            </a:endParaRPr>
          </a:p>
          <a:p>
            <a:pPr>
              <a:lnSpc>
                <a:spcPct val="95000"/>
              </a:lnSpc>
              <a:spcBef>
                <a:spcPts val="1200"/>
              </a:spcBef>
              <a:buClr>
                <a:srgbClr val="000000"/>
              </a:buClr>
              <a:buSzPct val="130000"/>
              <a:buFont typeface="Times New Roman" pitchFamily="18" charset="0"/>
              <a:buNone/>
            </a:pPr>
            <a:r>
              <a:rPr lang="en-US" sz="2400" b="1">
                <a:solidFill>
                  <a:srgbClr val="008000"/>
                </a:solidFill>
                <a:ea typeface="MS PGothic" pitchFamily="34" charset="-128"/>
              </a:rPr>
              <a:t>IBM</a:t>
            </a:r>
            <a:r>
              <a:rPr lang="en-US" sz="2400">
                <a:solidFill>
                  <a:srgbClr val="008000"/>
                </a:solidFill>
                <a:ea typeface="MS PGothic" pitchFamily="34" charset="-128"/>
              </a:rPr>
              <a:t>: </a:t>
            </a:r>
            <a:r>
              <a:rPr lang="en-US" sz="2400" b="1">
                <a:solidFill>
                  <a:srgbClr val="008000"/>
                </a:solidFill>
                <a:ea typeface="MS PGothic" pitchFamily="34" charset="-128"/>
              </a:rPr>
              <a:t>Leader</a:t>
            </a:r>
            <a:r>
              <a:rPr lang="en-US" sz="1600" i="1">
                <a:solidFill>
                  <a:srgbClr val="008000"/>
                </a:solidFill>
                <a:ea typeface="MS PGothic" pitchFamily="34" charset="-128"/>
              </a:rPr>
              <a:t/>
            </a:r>
            <a:br>
              <a:rPr lang="en-US" sz="1600" i="1">
                <a:solidFill>
                  <a:srgbClr val="008000"/>
                </a:solidFill>
                <a:ea typeface="MS PGothic" pitchFamily="34" charset="-128"/>
              </a:rPr>
            </a:br>
            <a:r>
              <a:rPr lang="en-US" sz="1500">
                <a:solidFill>
                  <a:srgbClr val="008000"/>
                </a:solidFill>
                <a:ea typeface="MS PGothic" pitchFamily="34" charset="-128"/>
              </a:rPr>
              <a:t>The Forrester Wave™: </a:t>
            </a:r>
            <a:r>
              <a:rPr lang="en-US" sz="1500" b="1">
                <a:solidFill>
                  <a:schemeClr val="tx2"/>
                </a:solidFill>
                <a:ea typeface="MS PGothic" pitchFamily="34" charset="-128"/>
              </a:rPr>
              <a:t>Cross-Channel Campaign Management</a:t>
            </a:r>
            <a:r>
              <a:rPr lang="en-US" sz="1500" b="1">
                <a:solidFill>
                  <a:srgbClr val="008000"/>
                </a:solidFill>
                <a:ea typeface="MS PGothic" pitchFamily="34" charset="-128"/>
              </a:rPr>
              <a:t>, </a:t>
            </a:r>
            <a:r>
              <a:rPr lang="en-US" sz="1500">
                <a:solidFill>
                  <a:srgbClr val="008000"/>
                </a:solidFill>
                <a:ea typeface="MS PGothic" pitchFamily="34" charset="-128"/>
              </a:rPr>
              <a:t>Q1 ‘12</a:t>
            </a:r>
          </a:p>
        </p:txBody>
      </p:sp>
      <p:sp>
        <p:nvSpPr>
          <p:cNvPr id="7" name="Round Diagonal Corner Rectangle 6"/>
          <p:cNvSpPr/>
          <p:nvPr/>
        </p:nvSpPr>
        <p:spPr bwMode="auto">
          <a:xfrm>
            <a:off x="274638" y="1524000"/>
            <a:ext cx="8564562" cy="2514600"/>
          </a:xfrm>
          <a:prstGeom prst="round2DiagRect">
            <a:avLst/>
          </a:prstGeom>
          <a:noFill/>
          <a:ln w="28575" cap="flat" cmpd="sng" algn="ctr">
            <a:solidFill>
              <a:srgbClr val="243DF8"/>
            </a:solidFill>
            <a:prstDash val="solid"/>
            <a:round/>
            <a:headEnd type="none" w="med" len="med"/>
            <a:tailEnd type="none" w="med" len="med"/>
          </a:ln>
          <a:effectLst/>
        </p:spPr>
        <p:txBody>
          <a:bodyPr/>
          <a:lstStyle/>
          <a:p>
            <a:pPr>
              <a:lnSpc>
                <a:spcPct val="90000"/>
              </a:lnSpc>
              <a:defRPr/>
            </a:pPr>
            <a:endParaRPr lang="en-US" sz="2400">
              <a:ea typeface="MS PGothic" pitchFamily="34" charset="-128"/>
              <a:cs typeface="+mn-cs"/>
            </a:endParaRPr>
          </a:p>
        </p:txBody>
      </p:sp>
      <p:sp>
        <p:nvSpPr>
          <p:cNvPr id="8" name="Round Diagonal Corner Rectangle 7"/>
          <p:cNvSpPr/>
          <p:nvPr/>
        </p:nvSpPr>
        <p:spPr bwMode="auto">
          <a:xfrm>
            <a:off x="274638" y="4191000"/>
            <a:ext cx="8564562" cy="1885950"/>
          </a:xfrm>
          <a:prstGeom prst="round2DiagRect">
            <a:avLst/>
          </a:prstGeom>
          <a:noFill/>
          <a:ln w="28575" cap="flat" cmpd="sng" algn="ctr">
            <a:solidFill>
              <a:srgbClr val="008000"/>
            </a:solidFill>
            <a:prstDash val="solid"/>
            <a:round/>
            <a:headEnd type="none" w="med" len="med"/>
            <a:tailEnd type="none" w="med" len="med"/>
          </a:ln>
          <a:effectLst/>
        </p:spPr>
        <p:txBody>
          <a:bodyPr/>
          <a:lstStyle/>
          <a:p>
            <a:pPr>
              <a:lnSpc>
                <a:spcPct val="90000"/>
              </a:lnSpc>
              <a:defRPr/>
            </a:pPr>
            <a:endParaRPr lang="en-US" sz="2400">
              <a:ea typeface="MS PGothic" pitchFamily="34" charset="-128"/>
              <a:cs typeface="+mn-cs"/>
            </a:endParaRPr>
          </a:p>
        </p:txBody>
      </p:sp>
      <p:pic>
        <p:nvPicPr>
          <p:cNvPr id="20486" name="Picture 2" descr="http://www.p-o-i.org/images/Gartner_logo.png"/>
          <p:cNvPicPr>
            <a:picLocks noChangeAspect="1" noChangeArrowheads="1"/>
          </p:cNvPicPr>
          <p:nvPr/>
        </p:nvPicPr>
        <p:blipFill>
          <a:blip r:embed="rId3"/>
          <a:srcRect/>
          <a:stretch>
            <a:fillRect/>
          </a:stretch>
        </p:blipFill>
        <p:spPr bwMode="auto">
          <a:xfrm>
            <a:off x="490538" y="2398713"/>
            <a:ext cx="1841500" cy="419100"/>
          </a:xfrm>
          <a:prstGeom prst="rect">
            <a:avLst/>
          </a:prstGeom>
          <a:noFill/>
          <a:ln w="9525">
            <a:noFill/>
            <a:miter lim="800000"/>
            <a:headEnd/>
            <a:tailEnd/>
          </a:ln>
        </p:spPr>
      </p:pic>
      <p:pic>
        <p:nvPicPr>
          <p:cNvPr id="20487" name="Picture 4" descr="http://uxmag.com/uploads/forrester/forrester_logo.png"/>
          <p:cNvPicPr>
            <a:picLocks noChangeAspect="1" noChangeArrowheads="1"/>
          </p:cNvPicPr>
          <p:nvPr/>
        </p:nvPicPr>
        <p:blipFill>
          <a:blip r:embed="rId4"/>
          <a:srcRect/>
          <a:stretch>
            <a:fillRect/>
          </a:stretch>
        </p:blipFill>
        <p:spPr bwMode="auto">
          <a:xfrm>
            <a:off x="428625" y="4832350"/>
            <a:ext cx="1927225" cy="635000"/>
          </a:xfrm>
          <a:prstGeom prst="rect">
            <a:avLst/>
          </a:prstGeom>
          <a:noFill/>
          <a:ln w="9525">
            <a:noFill/>
            <a:miter lim="800000"/>
            <a:headEnd/>
            <a:tailEnd/>
          </a:ln>
        </p:spPr>
      </p:pic>
      <p:sp>
        <p:nvSpPr>
          <p:cNvPr id="20488" name="Rectangle 23"/>
          <p:cNvSpPr>
            <a:spLocks noChangeArrowheads="1"/>
          </p:cNvSpPr>
          <p:nvPr/>
        </p:nvSpPr>
        <p:spPr bwMode="auto">
          <a:xfrm>
            <a:off x="2420938" y="1676400"/>
            <a:ext cx="7010400" cy="2200275"/>
          </a:xfrm>
          <a:prstGeom prst="rect">
            <a:avLst/>
          </a:prstGeom>
          <a:noFill/>
          <a:ln w="9525">
            <a:noFill/>
            <a:miter lim="800000"/>
            <a:headEnd/>
            <a:tailEnd/>
          </a:ln>
        </p:spPr>
        <p:txBody>
          <a:bodyPr>
            <a:spAutoFit/>
          </a:bodyPr>
          <a:lstStyle/>
          <a:p>
            <a:pPr>
              <a:spcBef>
                <a:spcPts val="600"/>
              </a:spcBef>
              <a:buClr>
                <a:srgbClr val="000000"/>
              </a:buClr>
              <a:buSzPct val="130000"/>
              <a:buFont typeface="Times New Roman" pitchFamily="18" charset="0"/>
              <a:buNone/>
            </a:pPr>
            <a:r>
              <a:rPr lang="en-US" sz="2400" b="1">
                <a:solidFill>
                  <a:srgbClr val="0070C0"/>
                </a:solidFill>
                <a:ea typeface="MS PGothic" pitchFamily="34" charset="-128"/>
              </a:rPr>
              <a:t>IBM</a:t>
            </a:r>
            <a:r>
              <a:rPr lang="en-US" sz="2400">
                <a:solidFill>
                  <a:srgbClr val="0070C0"/>
                </a:solidFill>
                <a:ea typeface="MS PGothic" pitchFamily="34" charset="-128"/>
              </a:rPr>
              <a:t>:</a:t>
            </a:r>
            <a:r>
              <a:rPr lang="en-US" sz="2400" b="1">
                <a:solidFill>
                  <a:srgbClr val="0070C0"/>
                </a:solidFill>
                <a:ea typeface="MS PGothic" pitchFamily="34" charset="-128"/>
              </a:rPr>
              <a:t> Leader</a:t>
            </a:r>
          </a:p>
          <a:p>
            <a:pPr>
              <a:buClr>
                <a:srgbClr val="000000"/>
              </a:buClr>
              <a:buSzPct val="130000"/>
              <a:buFont typeface="Times New Roman" pitchFamily="18" charset="0"/>
              <a:buNone/>
            </a:pPr>
            <a:r>
              <a:rPr lang="en-US" sz="1500">
                <a:solidFill>
                  <a:srgbClr val="0070C0"/>
                </a:solidFill>
                <a:ea typeface="MS PGothic" pitchFamily="34" charset="-128"/>
              </a:rPr>
              <a:t>Magic Quadrant: </a:t>
            </a:r>
            <a:r>
              <a:rPr lang="en-US" sz="1500" b="1">
                <a:solidFill>
                  <a:schemeClr val="tx2"/>
                </a:solidFill>
                <a:ea typeface="MS PGothic" pitchFamily="34" charset="-128"/>
              </a:rPr>
              <a:t>Integrated Marketing Management</a:t>
            </a:r>
            <a:r>
              <a:rPr lang="en-US" sz="1500">
                <a:solidFill>
                  <a:srgbClr val="0070C0"/>
                </a:solidFill>
                <a:ea typeface="MS PGothic" pitchFamily="34" charset="-128"/>
              </a:rPr>
              <a:t>,</a:t>
            </a:r>
            <a:r>
              <a:rPr lang="en-US" sz="1500" b="1">
                <a:solidFill>
                  <a:srgbClr val="0070C0"/>
                </a:solidFill>
                <a:ea typeface="MS PGothic" pitchFamily="34" charset="-128"/>
              </a:rPr>
              <a:t> </a:t>
            </a:r>
            <a:r>
              <a:rPr lang="en-US" sz="1500">
                <a:solidFill>
                  <a:srgbClr val="0070C0"/>
                </a:solidFill>
                <a:ea typeface="MS PGothic" pitchFamily="34" charset="-128"/>
              </a:rPr>
              <a:t>Oct 26, 2011</a:t>
            </a:r>
          </a:p>
          <a:p>
            <a:pPr>
              <a:spcBef>
                <a:spcPts val="1200"/>
              </a:spcBef>
              <a:buClr>
                <a:srgbClr val="000000"/>
              </a:buClr>
              <a:buSzPct val="130000"/>
            </a:pPr>
            <a:r>
              <a:rPr lang="en-US" sz="2400" b="1">
                <a:solidFill>
                  <a:srgbClr val="0070C0"/>
                </a:solidFill>
                <a:ea typeface="MS PGothic" pitchFamily="34" charset="-128"/>
              </a:rPr>
              <a:t>IBM: Leader</a:t>
            </a:r>
          </a:p>
          <a:p>
            <a:pPr>
              <a:buClr>
                <a:srgbClr val="000000"/>
              </a:buClr>
              <a:buSzPct val="130000"/>
              <a:buFont typeface="Times New Roman" pitchFamily="18" charset="0"/>
              <a:buNone/>
            </a:pPr>
            <a:r>
              <a:rPr lang="en-US" sz="1500">
                <a:solidFill>
                  <a:srgbClr val="0070C0"/>
                </a:solidFill>
                <a:ea typeface="MS PGothic" pitchFamily="34" charset="-128"/>
              </a:rPr>
              <a:t>Magic Quadrant: </a:t>
            </a:r>
            <a:r>
              <a:rPr lang="en-US" sz="1500" b="1">
                <a:solidFill>
                  <a:schemeClr val="tx2"/>
                </a:solidFill>
                <a:ea typeface="MS PGothic" pitchFamily="34" charset="-128"/>
              </a:rPr>
              <a:t>Multi-channel Campaign Management</a:t>
            </a:r>
            <a:r>
              <a:rPr lang="en-US" sz="1500">
                <a:solidFill>
                  <a:srgbClr val="0070C0"/>
                </a:solidFill>
                <a:ea typeface="MS PGothic" pitchFamily="34" charset="-128"/>
              </a:rPr>
              <a:t>,</a:t>
            </a:r>
            <a:r>
              <a:rPr lang="en-US" sz="1500" b="1">
                <a:solidFill>
                  <a:srgbClr val="0070C0"/>
                </a:solidFill>
                <a:ea typeface="MS PGothic" pitchFamily="34" charset="-128"/>
              </a:rPr>
              <a:t> </a:t>
            </a:r>
            <a:r>
              <a:rPr lang="en-US" sz="1500">
                <a:solidFill>
                  <a:srgbClr val="0070C0"/>
                </a:solidFill>
                <a:ea typeface="MS PGothic" pitchFamily="34" charset="-128"/>
              </a:rPr>
              <a:t>May 20, 2011</a:t>
            </a:r>
          </a:p>
          <a:p>
            <a:pPr>
              <a:spcBef>
                <a:spcPts val="1200"/>
              </a:spcBef>
              <a:buClr>
                <a:srgbClr val="000000"/>
              </a:buClr>
              <a:buSzPct val="130000"/>
              <a:buFont typeface="Times New Roman" pitchFamily="18" charset="0"/>
              <a:buNone/>
            </a:pPr>
            <a:r>
              <a:rPr lang="en-US" sz="2400" b="1">
                <a:solidFill>
                  <a:srgbClr val="0070C0"/>
                </a:solidFill>
                <a:ea typeface="MS PGothic" pitchFamily="34" charset="-128"/>
              </a:rPr>
              <a:t>IBM: Leader</a:t>
            </a:r>
          </a:p>
          <a:p>
            <a:pPr>
              <a:buClr>
                <a:srgbClr val="000000"/>
              </a:buClr>
              <a:buSzPct val="130000"/>
              <a:buFont typeface="Times New Roman" pitchFamily="18" charset="0"/>
              <a:buNone/>
            </a:pPr>
            <a:r>
              <a:rPr lang="en-US" sz="1500">
                <a:solidFill>
                  <a:srgbClr val="0070C0"/>
                </a:solidFill>
                <a:ea typeface="MS PGothic" pitchFamily="34" charset="-128"/>
              </a:rPr>
              <a:t>Magic Quadrant: </a:t>
            </a:r>
            <a:r>
              <a:rPr lang="en-US" sz="1500" b="1">
                <a:solidFill>
                  <a:schemeClr val="tx2"/>
                </a:solidFill>
                <a:ea typeface="MS PGothic" pitchFamily="34" charset="-128"/>
              </a:rPr>
              <a:t>Marketing Resource Management</a:t>
            </a:r>
            <a:r>
              <a:rPr lang="en-US" sz="1500">
                <a:solidFill>
                  <a:srgbClr val="0070C0"/>
                </a:solidFill>
                <a:ea typeface="MS PGothic" pitchFamily="34" charset="-128"/>
              </a:rPr>
              <a:t>,</a:t>
            </a:r>
            <a:r>
              <a:rPr lang="en-US" sz="1500" b="1">
                <a:solidFill>
                  <a:srgbClr val="0070C0"/>
                </a:solidFill>
                <a:ea typeface="MS PGothic" pitchFamily="34" charset="-128"/>
              </a:rPr>
              <a:t> </a:t>
            </a:r>
            <a:r>
              <a:rPr lang="en-US" sz="1500">
                <a:solidFill>
                  <a:srgbClr val="0070C0"/>
                </a:solidFill>
                <a:ea typeface="MS PGothic" pitchFamily="34" charset="-128"/>
              </a:rPr>
              <a:t>Feb 1, 2011</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Diagonal Corner Rectangle 15"/>
          <p:cNvSpPr>
            <a:spLocks/>
          </p:cNvSpPr>
          <p:nvPr/>
        </p:nvSpPr>
        <p:spPr bwMode="auto">
          <a:xfrm>
            <a:off x="914400" y="1484313"/>
            <a:ext cx="7216775" cy="4540250"/>
          </a:xfrm>
          <a:custGeom>
            <a:avLst/>
            <a:gdLst>
              <a:gd name="T0" fmla="*/ 34754034 w 6248400"/>
              <a:gd name="T1" fmla="*/ 475576610 h 2197100"/>
              <a:gd name="T2" fmla="*/ 17377050 w 6248400"/>
              <a:gd name="T3" fmla="*/ 951152379 h 2197100"/>
              <a:gd name="T4" fmla="*/ 0 w 6248400"/>
              <a:gd name="T5" fmla="*/ 475576610 h 2197100"/>
              <a:gd name="T6" fmla="*/ 17377050 w 6248400"/>
              <a:gd name="T7" fmla="*/ 0 h 2197100"/>
              <a:gd name="T8" fmla="*/ 0 60000 65536"/>
              <a:gd name="T9" fmla="*/ 5898240 60000 65536"/>
              <a:gd name="T10" fmla="*/ 11796480 60000 65536"/>
              <a:gd name="T11" fmla="*/ 17694720 60000 65536"/>
              <a:gd name="T12" fmla="*/ 75020 w 6248400"/>
              <a:gd name="T13" fmla="*/ 75020 h 2197100"/>
              <a:gd name="T14" fmla="*/ 6173380 w 6248400"/>
              <a:gd name="T15" fmla="*/ 2122080 h 2197100"/>
            </a:gdLst>
            <a:ahLst/>
            <a:cxnLst>
              <a:cxn ang="T8">
                <a:pos x="T0" y="T1"/>
              </a:cxn>
              <a:cxn ang="T9">
                <a:pos x="T2" y="T3"/>
              </a:cxn>
              <a:cxn ang="T10">
                <a:pos x="T4" y="T5"/>
              </a:cxn>
              <a:cxn ang="T11">
                <a:pos x="T6" y="T7"/>
              </a:cxn>
            </a:cxnLst>
            <a:rect l="T12" t="T13" r="T14" b="T15"/>
            <a:pathLst>
              <a:path w="6248400" h="2197100">
                <a:moveTo>
                  <a:pt x="256138" y="0"/>
                </a:moveTo>
                <a:lnTo>
                  <a:pt x="6248400" y="0"/>
                </a:lnTo>
                <a:lnTo>
                  <a:pt x="6248400" y="1940962"/>
                </a:lnTo>
                <a:cubicBezTo>
                  <a:pt x="6248400" y="2082423"/>
                  <a:pt x="6133723" y="2197099"/>
                  <a:pt x="5992262" y="2197100"/>
                </a:cubicBezTo>
                <a:lnTo>
                  <a:pt x="0" y="2197100"/>
                </a:lnTo>
                <a:lnTo>
                  <a:pt x="0" y="256138"/>
                </a:lnTo>
                <a:cubicBezTo>
                  <a:pt x="0" y="114676"/>
                  <a:pt x="114676" y="0"/>
                  <a:pt x="256137" y="0"/>
                </a:cubicBezTo>
                <a:close/>
              </a:path>
            </a:pathLst>
          </a:custGeom>
          <a:solidFill>
            <a:schemeClr val="bg1"/>
          </a:solidFill>
          <a:ln w="28575">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36" tIns="45718" rIns="91436" bIns="45718"/>
          <a:lstStyle/>
          <a:p>
            <a:pPr>
              <a:lnSpc>
                <a:spcPct val="90000"/>
              </a:lnSpc>
              <a:defRPr/>
            </a:pPr>
            <a:endParaRPr lang="fr-FR" dirty="0"/>
          </a:p>
        </p:txBody>
      </p:sp>
      <p:grpSp>
        <p:nvGrpSpPr>
          <p:cNvPr id="3" name="Groupe 9"/>
          <p:cNvGrpSpPr>
            <a:grpSpLocks/>
          </p:cNvGrpSpPr>
          <p:nvPr/>
        </p:nvGrpSpPr>
        <p:grpSpPr bwMode="auto">
          <a:xfrm>
            <a:off x="323529" y="2065536"/>
            <a:ext cx="610480" cy="529957"/>
            <a:chOff x="1006475" y="1558925"/>
            <a:chExt cx="482600" cy="484188"/>
          </a:xfrm>
          <a:solidFill>
            <a:schemeClr val="accent1">
              <a:lumMod val="20000"/>
              <a:lumOff val="80000"/>
            </a:schemeClr>
          </a:solidFill>
        </p:grpSpPr>
        <p:sp>
          <p:nvSpPr>
            <p:cNvPr id="19" name="Teardrop 23"/>
            <p:cNvSpPr>
              <a:spLocks noChangeArrowheads="1"/>
            </p:cNvSpPr>
            <p:nvPr/>
          </p:nvSpPr>
          <p:spPr bwMode="auto">
            <a:xfrm rot="2700000">
              <a:off x="1005681" y="1559719"/>
              <a:ext cx="484188" cy="482600"/>
            </a:xfrm>
            <a:custGeom>
              <a:avLst/>
              <a:gdLst>
                <a:gd name="T0" fmla="*/ 484190 w 484187"/>
                <a:gd name="T1" fmla="*/ 241300 h 482600"/>
                <a:gd name="T2" fmla="*/ 413282 w 484187"/>
                <a:gd name="T3" fmla="*/ 411925 h 482600"/>
                <a:gd name="T4" fmla="*/ 242097 w 484187"/>
                <a:gd name="T5" fmla="*/ 482600 h 482600"/>
                <a:gd name="T6" fmla="*/ 70908 w 484187"/>
                <a:gd name="T7" fmla="*/ 411925 h 482600"/>
                <a:gd name="T8" fmla="*/ 0 w 484187"/>
                <a:gd name="T9" fmla="*/ 241300 h 482600"/>
                <a:gd name="T10" fmla="*/ 70908 w 484187"/>
                <a:gd name="T11" fmla="*/ 70675 h 482600"/>
                <a:gd name="T12" fmla="*/ 242097 w 484187"/>
                <a:gd name="T13" fmla="*/ 0 h 482600"/>
                <a:gd name="T14" fmla="*/ 484190 w 484187"/>
                <a:gd name="T15" fmla="*/ 0 h 482600"/>
                <a:gd name="T16" fmla="*/ 0 60000 65536"/>
                <a:gd name="T17" fmla="*/ 0 60000 65536"/>
                <a:gd name="T18" fmla="*/ 0 60000 65536"/>
                <a:gd name="T19" fmla="*/ 0 60000 65536"/>
                <a:gd name="T20" fmla="*/ 0 60000 65536"/>
                <a:gd name="T21" fmla="*/ 0 60000 65536"/>
                <a:gd name="T22" fmla="*/ 0 60000 65536"/>
                <a:gd name="T23" fmla="*/ 0 60000 65536"/>
                <a:gd name="T24" fmla="*/ 70908 w 484187"/>
                <a:gd name="T25" fmla="*/ 70675 h 482600"/>
                <a:gd name="T26" fmla="*/ 413279 w 484187"/>
                <a:gd name="T27" fmla="*/ 411925 h 482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4187" h="482600">
                  <a:moveTo>
                    <a:pt x="0" y="241300"/>
                  </a:moveTo>
                  <a:lnTo>
                    <a:pt x="0" y="241300"/>
                  </a:lnTo>
                  <a:cubicBezTo>
                    <a:pt x="0" y="108033"/>
                    <a:pt x="108389" y="0"/>
                    <a:pt x="242093" y="0"/>
                  </a:cubicBezTo>
                  <a:cubicBezTo>
                    <a:pt x="322791" y="0"/>
                    <a:pt x="403489" y="0"/>
                    <a:pt x="484187" y="0"/>
                  </a:cubicBezTo>
                  <a:cubicBezTo>
                    <a:pt x="484187" y="80433"/>
                    <a:pt x="484187" y="160867"/>
                    <a:pt x="484187" y="241300"/>
                  </a:cubicBezTo>
                  <a:cubicBezTo>
                    <a:pt x="484187" y="374566"/>
                    <a:pt x="375797" y="482599"/>
                    <a:pt x="242093" y="482600"/>
                  </a:cubicBezTo>
                  <a:cubicBezTo>
                    <a:pt x="108388" y="482600"/>
                    <a:pt x="-1" y="374566"/>
                    <a:pt x="-1" y="241300"/>
                  </a:cubicBezTo>
                  <a:close/>
                </a:path>
              </a:pathLst>
            </a:custGeom>
            <a:grpFill/>
            <a:ln w="19050">
              <a:headEnd/>
              <a:tailEnd/>
            </a:ln>
          </p:spPr>
          <p:style>
            <a:lnRef idx="1">
              <a:schemeClr val="accent1"/>
            </a:lnRef>
            <a:fillRef idx="2">
              <a:schemeClr val="accent1"/>
            </a:fillRef>
            <a:effectRef idx="1">
              <a:schemeClr val="accent1"/>
            </a:effectRef>
            <a:fontRef idx="minor">
              <a:schemeClr val="dk1"/>
            </a:fontRef>
          </p:style>
          <p:txBody>
            <a:bodyPr anchor="ctr"/>
            <a:lstStyle/>
            <a:p>
              <a:pPr fontAlgn="auto">
                <a:lnSpc>
                  <a:spcPct val="90000"/>
                </a:lnSpc>
                <a:spcBef>
                  <a:spcPts val="0"/>
                </a:spcBef>
                <a:spcAft>
                  <a:spcPts val="0"/>
                </a:spcAft>
                <a:defRPr/>
              </a:pPr>
              <a:endParaRPr lang="en-US" dirty="0"/>
            </a:p>
          </p:txBody>
        </p:sp>
        <p:sp>
          <p:nvSpPr>
            <p:cNvPr id="20" name="Oval 7"/>
            <p:cNvSpPr/>
            <p:nvPr/>
          </p:nvSpPr>
          <p:spPr bwMode="auto">
            <a:xfrm>
              <a:off x="1190218" y="1742430"/>
              <a:ext cx="110688" cy="112755"/>
            </a:xfrm>
            <a:prstGeom prst="ellipse">
              <a:avLst/>
            </a:prstGeom>
            <a:solidFill>
              <a:schemeClr val="bg1"/>
            </a:solidFill>
            <a:ln w="19050"/>
            <a:extLst>
              <a:ext uri="{909E8E84-426E-40DD-AFC4-6F175D3DCCD1}"/>
              <a:ext uri="{91240B29-F687-4F45-9708-019B960494DF}"/>
              <a:ext uri="{AF507438-7753-43E0-B8FC-AC1667EBCBE1}"/>
            </a:extLst>
          </p:spPr>
          <p:style>
            <a:lnRef idx="1">
              <a:schemeClr val="accent1"/>
            </a:lnRef>
            <a:fillRef idx="2">
              <a:schemeClr val="accent1"/>
            </a:fillRef>
            <a:effectRef idx="1">
              <a:schemeClr val="accent1"/>
            </a:effectRef>
            <a:fontRef idx="minor">
              <a:schemeClr val="dk1"/>
            </a:fontRef>
          </p:style>
          <p:txBody>
            <a:bodyPr/>
            <a:lstStyle/>
            <a:p>
              <a:pPr fontAlgn="auto">
                <a:lnSpc>
                  <a:spcPct val="90000"/>
                </a:lnSpc>
                <a:spcBef>
                  <a:spcPts val="0"/>
                </a:spcBef>
                <a:spcAft>
                  <a:spcPts val="0"/>
                </a:spcAft>
                <a:defRPr/>
              </a:pPr>
              <a:endParaRPr lang="en-US" dirty="0">
                <a:solidFill>
                  <a:schemeClr val="hlink"/>
                </a:solidFill>
                <a:ea typeface="MS PGothic" pitchFamily="34" charset="-128"/>
                <a:cs typeface="MS PGothic" pitchFamily="34" charset="-128"/>
              </a:endParaRPr>
            </a:p>
          </p:txBody>
        </p:sp>
      </p:grpSp>
      <p:sp>
        <p:nvSpPr>
          <p:cNvPr id="22531" name="Titre 1"/>
          <p:cNvSpPr>
            <a:spLocks noGrp="1"/>
          </p:cNvSpPr>
          <p:nvPr>
            <p:ph type="title"/>
          </p:nvPr>
        </p:nvSpPr>
        <p:spPr/>
        <p:txBody>
          <a:bodyPr/>
          <a:lstStyle/>
          <a:p>
            <a:pPr eaLnBrk="1" hangingPunct="1"/>
            <a:r>
              <a:rPr lang="fr-FR" smtClean="0"/>
              <a:t>Agenda</a:t>
            </a:r>
          </a:p>
        </p:txBody>
      </p:sp>
      <p:sp>
        <p:nvSpPr>
          <p:cNvPr id="22532" name="Espace réservé du contenu 13"/>
          <p:cNvSpPr>
            <a:spLocks noGrp="1"/>
          </p:cNvSpPr>
          <p:nvPr>
            <p:ph idx="1"/>
          </p:nvPr>
        </p:nvSpPr>
        <p:spPr>
          <a:xfrm>
            <a:off x="1046163" y="1600200"/>
            <a:ext cx="6910387" cy="2836863"/>
          </a:xfrm>
        </p:spPr>
        <p:txBody>
          <a:bodyPr/>
          <a:lstStyle/>
          <a:p>
            <a:pPr eaLnBrk="1" hangingPunct="1">
              <a:spcBef>
                <a:spcPts val="1800"/>
              </a:spcBef>
            </a:pPr>
            <a:r>
              <a:rPr lang="fr-FR" sz="2000" smtClean="0"/>
              <a:t>Introduction</a:t>
            </a:r>
          </a:p>
          <a:p>
            <a:pPr eaLnBrk="1" hangingPunct="1">
              <a:spcBef>
                <a:spcPts val="1800"/>
              </a:spcBef>
            </a:pPr>
            <a:r>
              <a:rPr lang="fr-FR" sz="2000" smtClean="0"/>
              <a:t>L’optimisation des interactions par IBM</a:t>
            </a:r>
          </a:p>
          <a:p>
            <a:pPr eaLnBrk="1" hangingPunct="1">
              <a:spcBef>
                <a:spcPts val="1800"/>
              </a:spcBef>
            </a:pPr>
            <a:r>
              <a:rPr lang="fr-FR" sz="2000" smtClean="0"/>
              <a:t>Réconciliez données offline et online pour personnaliser vos messages</a:t>
            </a:r>
          </a:p>
          <a:p>
            <a:pPr eaLnBrk="1" hangingPunct="1">
              <a:spcBef>
                <a:spcPts val="1800"/>
              </a:spcBef>
            </a:pPr>
            <a:r>
              <a:rPr lang="fr-FR" sz="2000" smtClean="0"/>
              <a:t>Démonstration</a:t>
            </a:r>
          </a:p>
          <a:p>
            <a:pPr eaLnBrk="1" hangingPunct="1">
              <a:spcBef>
                <a:spcPts val="1800"/>
              </a:spcBef>
            </a:pPr>
            <a:r>
              <a:rPr lang="fr-FR" sz="2000" smtClean="0"/>
              <a:t>Cas client</a:t>
            </a:r>
          </a:p>
          <a:p>
            <a:pPr eaLnBrk="1" hangingPunct="1">
              <a:spcBef>
                <a:spcPts val="1800"/>
              </a:spcBef>
            </a:pPr>
            <a:r>
              <a:rPr lang="fr-FR" sz="2000" smtClean="0"/>
              <a:t>Conclusion &amp; prochaines étapes</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pPr eaLnBrk="1" hangingPunct="1"/>
            <a:r>
              <a:rPr lang="fr-FR" smtClean="0"/>
              <a:t>Comment vos clients et prospects se comportent sur vos canaux</a:t>
            </a:r>
          </a:p>
        </p:txBody>
      </p:sp>
      <p:sp>
        <p:nvSpPr>
          <p:cNvPr id="23554" name="Slide Number Placeholder 2"/>
          <p:cNvSpPr>
            <a:spLocks noGrp="1"/>
          </p:cNvSpPr>
          <p:nvPr>
            <p:ph type="sldNum" sz="quarter" idx="10"/>
          </p:nvPr>
        </p:nvSpPr>
        <p:spPr>
          <a:noFill/>
        </p:spPr>
        <p:txBody>
          <a:bodyPr/>
          <a:lstStyle/>
          <a:p>
            <a:fld id="{B939418A-5BCA-4F53-8536-55140E1A7AAD}" type="slidenum">
              <a:rPr lang="fr-FR" smtClean="0"/>
              <a:pPr/>
              <a:t>7</a:t>
            </a:fld>
            <a:endParaRPr lang="fr-FR" smtClean="0"/>
          </a:p>
        </p:txBody>
      </p:sp>
      <p:grpSp>
        <p:nvGrpSpPr>
          <p:cNvPr id="23555" name="Group 253"/>
          <p:cNvGrpSpPr>
            <a:grpSpLocks/>
          </p:cNvGrpSpPr>
          <p:nvPr/>
        </p:nvGrpSpPr>
        <p:grpSpPr bwMode="auto">
          <a:xfrm>
            <a:off x="4686300" y="4305300"/>
            <a:ext cx="773113" cy="874713"/>
            <a:chOff x="4621704" y="3706618"/>
            <a:chExt cx="772969" cy="874909"/>
          </a:xfrm>
        </p:grpSpPr>
        <p:pic>
          <p:nvPicPr>
            <p:cNvPr id="23625" name="Picture 7" descr="C:\IBM\Icon Redesign\pngs_financial\ibm_icon_financial_bank_blu.png"/>
            <p:cNvPicPr>
              <a:picLocks noChangeAspect="1" noChangeArrowheads="1"/>
            </p:cNvPicPr>
            <p:nvPr/>
          </p:nvPicPr>
          <p:blipFill>
            <a:blip r:embed="rId2"/>
            <a:srcRect/>
            <a:stretch>
              <a:fillRect/>
            </a:stretch>
          </p:blipFill>
          <p:spPr bwMode="auto">
            <a:xfrm>
              <a:off x="4714260" y="3706618"/>
              <a:ext cx="551016" cy="418441"/>
            </a:xfrm>
            <a:prstGeom prst="rect">
              <a:avLst/>
            </a:prstGeom>
            <a:noFill/>
            <a:ln w="9525">
              <a:noFill/>
              <a:miter lim="800000"/>
              <a:headEnd/>
              <a:tailEnd/>
            </a:ln>
          </p:spPr>
        </p:pic>
        <p:sp>
          <p:nvSpPr>
            <p:cNvPr id="23626" name="TextBox 241"/>
            <p:cNvSpPr txBox="1">
              <a:spLocks noChangeArrowheads="1"/>
            </p:cNvSpPr>
            <p:nvPr/>
          </p:nvSpPr>
          <p:spPr bwMode="auto">
            <a:xfrm>
              <a:off x="4621704" y="4184495"/>
              <a:ext cx="772969" cy="397032"/>
            </a:xfrm>
            <a:prstGeom prst="rect">
              <a:avLst/>
            </a:prstGeom>
            <a:noFill/>
            <a:ln w="9525">
              <a:noFill/>
              <a:miter lim="800000"/>
              <a:headEnd/>
              <a:tailEnd/>
            </a:ln>
          </p:spPr>
          <p:txBody>
            <a:bodyPr wrap="none">
              <a:spAutoFit/>
            </a:bodyPr>
            <a:lstStyle/>
            <a:p>
              <a:pPr algn="ctr">
                <a:lnSpc>
                  <a:spcPct val="90000"/>
                </a:lnSpc>
              </a:pPr>
              <a:r>
                <a:rPr lang="fr-FR" sz="1100"/>
                <a:t>Points de</a:t>
              </a:r>
            </a:p>
            <a:p>
              <a:pPr algn="ctr">
                <a:lnSpc>
                  <a:spcPct val="90000"/>
                </a:lnSpc>
              </a:pPr>
              <a:r>
                <a:rPr lang="fr-FR" sz="1100"/>
                <a:t>vente</a:t>
              </a:r>
            </a:p>
          </p:txBody>
        </p:sp>
      </p:grpSp>
      <p:grpSp>
        <p:nvGrpSpPr>
          <p:cNvPr id="23556" name="Group 252"/>
          <p:cNvGrpSpPr>
            <a:grpSpLocks/>
          </p:cNvGrpSpPr>
          <p:nvPr/>
        </p:nvGrpSpPr>
        <p:grpSpPr bwMode="auto">
          <a:xfrm>
            <a:off x="3752850" y="4256088"/>
            <a:ext cx="641350" cy="923925"/>
            <a:chOff x="3677247" y="3657226"/>
            <a:chExt cx="641522" cy="924301"/>
          </a:xfrm>
        </p:grpSpPr>
        <p:pic>
          <p:nvPicPr>
            <p:cNvPr id="23623" name="Picture 10" descr="C:\IBM\Icon Redesign\pngs_computing\ibm_icon_computing_cust_serv_blu.png"/>
            <p:cNvPicPr>
              <a:picLocks noChangeAspect="1" noChangeArrowheads="1"/>
            </p:cNvPicPr>
            <p:nvPr/>
          </p:nvPicPr>
          <p:blipFill>
            <a:blip r:embed="rId3"/>
            <a:srcRect/>
            <a:stretch>
              <a:fillRect/>
            </a:stretch>
          </p:blipFill>
          <p:spPr bwMode="auto">
            <a:xfrm>
              <a:off x="3762372" y="3657226"/>
              <a:ext cx="494736" cy="517224"/>
            </a:xfrm>
            <a:prstGeom prst="rect">
              <a:avLst/>
            </a:prstGeom>
            <a:noFill/>
            <a:ln w="9525">
              <a:noFill/>
              <a:miter lim="800000"/>
              <a:headEnd/>
              <a:tailEnd/>
            </a:ln>
          </p:spPr>
        </p:pic>
        <p:sp>
          <p:nvSpPr>
            <p:cNvPr id="23624" name="TextBox 242"/>
            <p:cNvSpPr txBox="1">
              <a:spLocks noChangeArrowheads="1"/>
            </p:cNvSpPr>
            <p:nvPr/>
          </p:nvSpPr>
          <p:spPr bwMode="auto">
            <a:xfrm>
              <a:off x="3677247" y="4184495"/>
              <a:ext cx="641522" cy="397032"/>
            </a:xfrm>
            <a:prstGeom prst="rect">
              <a:avLst/>
            </a:prstGeom>
            <a:noFill/>
            <a:ln w="9525">
              <a:noFill/>
              <a:miter lim="800000"/>
              <a:headEnd/>
              <a:tailEnd/>
            </a:ln>
          </p:spPr>
          <p:txBody>
            <a:bodyPr wrap="none">
              <a:spAutoFit/>
            </a:bodyPr>
            <a:lstStyle/>
            <a:p>
              <a:pPr>
                <a:lnSpc>
                  <a:spcPct val="90000"/>
                </a:lnSpc>
              </a:pPr>
              <a:r>
                <a:rPr lang="fr-FR" sz="1100"/>
                <a:t>Centre</a:t>
              </a:r>
            </a:p>
            <a:p>
              <a:pPr>
                <a:lnSpc>
                  <a:spcPct val="90000"/>
                </a:lnSpc>
              </a:pPr>
              <a:r>
                <a:rPr lang="fr-FR" sz="1100"/>
                <a:t>d’appel</a:t>
              </a:r>
            </a:p>
          </p:txBody>
        </p:sp>
      </p:grpSp>
      <p:grpSp>
        <p:nvGrpSpPr>
          <p:cNvPr id="23557" name="Group 254"/>
          <p:cNvGrpSpPr>
            <a:grpSpLocks/>
          </p:cNvGrpSpPr>
          <p:nvPr/>
        </p:nvGrpSpPr>
        <p:grpSpPr bwMode="auto">
          <a:xfrm>
            <a:off x="5568950" y="4287838"/>
            <a:ext cx="866775" cy="739775"/>
            <a:chOff x="5666407" y="3688447"/>
            <a:chExt cx="867545" cy="740730"/>
          </a:xfrm>
        </p:grpSpPr>
        <p:grpSp>
          <p:nvGrpSpPr>
            <p:cNvPr id="23619" name="Group 156"/>
            <p:cNvGrpSpPr>
              <a:grpSpLocks/>
            </p:cNvGrpSpPr>
            <p:nvPr/>
          </p:nvGrpSpPr>
          <p:grpSpPr bwMode="auto">
            <a:xfrm>
              <a:off x="5722428" y="3688447"/>
              <a:ext cx="734723" cy="454783"/>
              <a:chOff x="4553714" y="4609798"/>
              <a:chExt cx="734723" cy="454783"/>
            </a:xfrm>
          </p:grpSpPr>
          <p:pic>
            <p:nvPicPr>
              <p:cNvPr id="23621" name="Picture 4" descr="E:\icons\atm.png"/>
              <p:cNvPicPr>
                <a:picLocks noChangeAspect="1" noChangeArrowheads="1"/>
              </p:cNvPicPr>
              <p:nvPr/>
            </p:nvPicPr>
            <p:blipFill>
              <a:blip r:embed="rId4"/>
              <a:srcRect/>
              <a:stretch>
                <a:fillRect/>
              </a:stretch>
            </p:blipFill>
            <p:spPr bwMode="auto">
              <a:xfrm>
                <a:off x="4895769" y="4644866"/>
                <a:ext cx="392668" cy="385165"/>
              </a:xfrm>
              <a:prstGeom prst="rect">
                <a:avLst/>
              </a:prstGeom>
              <a:noFill/>
              <a:ln w="9525">
                <a:noFill/>
                <a:miter lim="800000"/>
                <a:headEnd/>
                <a:tailEnd/>
              </a:ln>
            </p:spPr>
          </p:pic>
          <p:pic>
            <p:nvPicPr>
              <p:cNvPr id="23622" name="Picture 38" descr="E:\icons\kiosk.png"/>
              <p:cNvPicPr>
                <a:picLocks noChangeAspect="1" noChangeArrowheads="1"/>
              </p:cNvPicPr>
              <p:nvPr/>
            </p:nvPicPr>
            <p:blipFill>
              <a:blip r:embed="rId5"/>
              <a:srcRect/>
              <a:stretch>
                <a:fillRect/>
              </a:stretch>
            </p:blipFill>
            <p:spPr bwMode="auto">
              <a:xfrm>
                <a:off x="4553714" y="4609798"/>
                <a:ext cx="310517" cy="454783"/>
              </a:xfrm>
              <a:prstGeom prst="rect">
                <a:avLst/>
              </a:prstGeom>
              <a:noFill/>
              <a:ln w="9525">
                <a:noFill/>
                <a:miter lim="800000"/>
                <a:headEnd/>
                <a:tailEnd/>
              </a:ln>
            </p:spPr>
          </p:pic>
        </p:grpSp>
        <p:sp>
          <p:nvSpPr>
            <p:cNvPr id="23620" name="TextBox 243"/>
            <p:cNvSpPr txBox="1">
              <a:spLocks noChangeArrowheads="1"/>
            </p:cNvSpPr>
            <p:nvPr/>
          </p:nvSpPr>
          <p:spPr bwMode="auto">
            <a:xfrm>
              <a:off x="5666407" y="4184495"/>
              <a:ext cx="867545" cy="244682"/>
            </a:xfrm>
            <a:prstGeom prst="rect">
              <a:avLst/>
            </a:prstGeom>
            <a:noFill/>
            <a:ln w="9525">
              <a:noFill/>
              <a:miter lim="800000"/>
              <a:headEnd/>
              <a:tailEnd/>
            </a:ln>
          </p:spPr>
          <p:txBody>
            <a:bodyPr wrap="none">
              <a:spAutoFit/>
            </a:bodyPr>
            <a:lstStyle/>
            <a:p>
              <a:pPr>
                <a:lnSpc>
                  <a:spcPct val="90000"/>
                </a:lnSpc>
              </a:pPr>
              <a:r>
                <a:rPr lang="fr-FR" sz="1100"/>
                <a:t>Kiosk/ATM</a:t>
              </a:r>
            </a:p>
          </p:txBody>
        </p:sp>
      </p:grpSp>
      <p:grpSp>
        <p:nvGrpSpPr>
          <p:cNvPr id="23558" name="Group 255"/>
          <p:cNvGrpSpPr>
            <a:grpSpLocks/>
          </p:cNvGrpSpPr>
          <p:nvPr/>
        </p:nvGrpSpPr>
        <p:grpSpPr bwMode="auto">
          <a:xfrm>
            <a:off x="6678613" y="4270375"/>
            <a:ext cx="482600" cy="757238"/>
            <a:chOff x="6852955" y="3671530"/>
            <a:chExt cx="482824" cy="757647"/>
          </a:xfrm>
        </p:grpSpPr>
        <p:pic>
          <p:nvPicPr>
            <p:cNvPr id="23617" name="Picture 11" descr="C:\IBM\Icon Redesign\pngs_general\ibm_icon_general_POS_blu.png"/>
            <p:cNvPicPr>
              <a:picLocks noChangeAspect="1" noChangeArrowheads="1"/>
            </p:cNvPicPr>
            <p:nvPr/>
          </p:nvPicPr>
          <p:blipFill>
            <a:blip r:embed="rId6"/>
            <a:srcRect/>
            <a:stretch>
              <a:fillRect/>
            </a:stretch>
          </p:blipFill>
          <p:spPr bwMode="auto">
            <a:xfrm>
              <a:off x="6914303" y="3671530"/>
              <a:ext cx="363265" cy="488617"/>
            </a:xfrm>
            <a:prstGeom prst="rect">
              <a:avLst/>
            </a:prstGeom>
            <a:noFill/>
            <a:ln w="9525">
              <a:noFill/>
              <a:miter lim="800000"/>
              <a:headEnd/>
              <a:tailEnd/>
            </a:ln>
          </p:spPr>
        </p:pic>
        <p:sp>
          <p:nvSpPr>
            <p:cNvPr id="23618" name="TextBox 244"/>
            <p:cNvSpPr txBox="1">
              <a:spLocks noChangeArrowheads="1"/>
            </p:cNvSpPr>
            <p:nvPr/>
          </p:nvSpPr>
          <p:spPr bwMode="auto">
            <a:xfrm>
              <a:off x="6852955" y="4184495"/>
              <a:ext cx="482824" cy="244682"/>
            </a:xfrm>
            <a:prstGeom prst="rect">
              <a:avLst/>
            </a:prstGeom>
            <a:noFill/>
            <a:ln w="9525">
              <a:noFill/>
              <a:miter lim="800000"/>
              <a:headEnd/>
              <a:tailEnd/>
            </a:ln>
          </p:spPr>
          <p:txBody>
            <a:bodyPr wrap="none">
              <a:spAutoFit/>
            </a:bodyPr>
            <a:lstStyle/>
            <a:p>
              <a:pPr>
                <a:lnSpc>
                  <a:spcPct val="90000"/>
                </a:lnSpc>
              </a:pPr>
              <a:r>
                <a:rPr lang="fr-FR" sz="1100"/>
                <a:t>POS</a:t>
              </a:r>
            </a:p>
          </p:txBody>
        </p:sp>
      </p:grpSp>
      <p:grpSp>
        <p:nvGrpSpPr>
          <p:cNvPr id="23559" name="Group 256"/>
          <p:cNvGrpSpPr>
            <a:grpSpLocks/>
          </p:cNvGrpSpPr>
          <p:nvPr/>
        </p:nvGrpSpPr>
        <p:grpSpPr bwMode="auto">
          <a:xfrm>
            <a:off x="7531100" y="4357688"/>
            <a:ext cx="693738" cy="822325"/>
            <a:chOff x="7617875" y="3759741"/>
            <a:chExt cx="694421" cy="821786"/>
          </a:xfrm>
        </p:grpSpPr>
        <p:pic>
          <p:nvPicPr>
            <p:cNvPr id="23615" name="Picture 33" descr="C:\IBM\Icon Redesign\pngs_computing\ibm_icon_computing_message_blu.png"/>
            <p:cNvPicPr>
              <a:picLocks noChangeAspect="1" noChangeArrowheads="1"/>
            </p:cNvPicPr>
            <p:nvPr/>
          </p:nvPicPr>
          <p:blipFill>
            <a:blip r:embed="rId7"/>
            <a:srcRect/>
            <a:stretch>
              <a:fillRect/>
            </a:stretch>
          </p:blipFill>
          <p:spPr bwMode="auto">
            <a:xfrm>
              <a:off x="7734719" y="3759741"/>
              <a:ext cx="458621" cy="312194"/>
            </a:xfrm>
            <a:prstGeom prst="rect">
              <a:avLst/>
            </a:prstGeom>
            <a:noFill/>
            <a:ln w="9525">
              <a:noFill/>
              <a:miter lim="800000"/>
              <a:headEnd/>
              <a:tailEnd/>
            </a:ln>
          </p:spPr>
        </p:pic>
        <p:sp>
          <p:nvSpPr>
            <p:cNvPr id="23616" name="TextBox 245"/>
            <p:cNvSpPr txBox="1">
              <a:spLocks noChangeArrowheads="1"/>
            </p:cNvSpPr>
            <p:nvPr/>
          </p:nvSpPr>
          <p:spPr bwMode="auto">
            <a:xfrm>
              <a:off x="7617875" y="4184495"/>
              <a:ext cx="694421" cy="397032"/>
            </a:xfrm>
            <a:prstGeom prst="rect">
              <a:avLst/>
            </a:prstGeom>
            <a:noFill/>
            <a:ln w="9525">
              <a:noFill/>
              <a:miter lim="800000"/>
              <a:headEnd/>
              <a:tailEnd/>
            </a:ln>
          </p:spPr>
          <p:txBody>
            <a:bodyPr wrap="none">
              <a:spAutoFit/>
            </a:bodyPr>
            <a:lstStyle/>
            <a:p>
              <a:pPr algn="ctr">
                <a:lnSpc>
                  <a:spcPct val="90000"/>
                </a:lnSpc>
              </a:pPr>
              <a:r>
                <a:rPr lang="fr-FR" sz="1100"/>
                <a:t>Courrier</a:t>
              </a:r>
            </a:p>
            <a:p>
              <a:pPr algn="ctr">
                <a:lnSpc>
                  <a:spcPct val="90000"/>
                </a:lnSpc>
              </a:pPr>
              <a:r>
                <a:rPr lang="fr-FR" sz="1100"/>
                <a:t>postal</a:t>
              </a:r>
            </a:p>
          </p:txBody>
        </p:sp>
      </p:grpSp>
      <p:grpSp>
        <p:nvGrpSpPr>
          <p:cNvPr id="23560" name="Group 251"/>
          <p:cNvGrpSpPr>
            <a:grpSpLocks/>
          </p:cNvGrpSpPr>
          <p:nvPr/>
        </p:nvGrpSpPr>
        <p:grpSpPr bwMode="auto">
          <a:xfrm>
            <a:off x="2814638" y="4257675"/>
            <a:ext cx="601662" cy="769938"/>
            <a:chOff x="2847010" y="3659232"/>
            <a:chExt cx="601447" cy="769945"/>
          </a:xfrm>
        </p:grpSpPr>
        <p:pic>
          <p:nvPicPr>
            <p:cNvPr id="23613" name="Picture 13" descr="C:\IBM\Icon Redesign\pngs_comms\ibm_icon_comms_mobileapps_blu.png"/>
            <p:cNvPicPr>
              <a:picLocks noChangeAspect="1" noChangeArrowheads="1"/>
            </p:cNvPicPr>
            <p:nvPr/>
          </p:nvPicPr>
          <p:blipFill>
            <a:blip r:embed="rId8"/>
            <a:srcRect/>
            <a:stretch>
              <a:fillRect/>
            </a:stretch>
          </p:blipFill>
          <p:spPr bwMode="auto">
            <a:xfrm>
              <a:off x="2989873" y="3659232"/>
              <a:ext cx="315347" cy="513212"/>
            </a:xfrm>
            <a:prstGeom prst="rect">
              <a:avLst/>
            </a:prstGeom>
            <a:noFill/>
            <a:ln w="9525">
              <a:noFill/>
              <a:miter lim="800000"/>
              <a:headEnd/>
              <a:tailEnd/>
            </a:ln>
          </p:spPr>
        </p:pic>
        <p:sp>
          <p:nvSpPr>
            <p:cNvPr id="23614" name="TextBox 246"/>
            <p:cNvSpPr txBox="1">
              <a:spLocks noChangeArrowheads="1"/>
            </p:cNvSpPr>
            <p:nvPr/>
          </p:nvSpPr>
          <p:spPr bwMode="auto">
            <a:xfrm>
              <a:off x="2847010" y="4184495"/>
              <a:ext cx="601447" cy="244682"/>
            </a:xfrm>
            <a:prstGeom prst="rect">
              <a:avLst/>
            </a:prstGeom>
            <a:noFill/>
            <a:ln w="9525">
              <a:noFill/>
              <a:miter lim="800000"/>
              <a:headEnd/>
              <a:tailEnd/>
            </a:ln>
          </p:spPr>
          <p:txBody>
            <a:bodyPr wrap="none">
              <a:spAutoFit/>
            </a:bodyPr>
            <a:lstStyle/>
            <a:p>
              <a:pPr>
                <a:lnSpc>
                  <a:spcPct val="90000"/>
                </a:lnSpc>
              </a:pPr>
              <a:r>
                <a:rPr lang="fr-FR" sz="1100"/>
                <a:t>mobile</a:t>
              </a:r>
            </a:p>
          </p:txBody>
        </p:sp>
      </p:grpSp>
      <p:grpSp>
        <p:nvGrpSpPr>
          <p:cNvPr id="23561" name="Group 250"/>
          <p:cNvGrpSpPr>
            <a:grpSpLocks/>
          </p:cNvGrpSpPr>
          <p:nvPr/>
        </p:nvGrpSpPr>
        <p:grpSpPr bwMode="auto">
          <a:xfrm>
            <a:off x="1903413" y="4346575"/>
            <a:ext cx="522287" cy="681038"/>
            <a:chOff x="2030584" y="3748168"/>
            <a:chExt cx="522900" cy="681009"/>
          </a:xfrm>
        </p:grpSpPr>
        <p:pic>
          <p:nvPicPr>
            <p:cNvPr id="23611" name="Picture 18" descr="C:\IBM\Icon Redesign\pngs_general\ibm_icon_general_email_blu.png"/>
            <p:cNvPicPr>
              <a:picLocks noChangeAspect="1" noChangeArrowheads="1"/>
            </p:cNvPicPr>
            <p:nvPr/>
          </p:nvPicPr>
          <p:blipFill>
            <a:blip r:embed="rId9"/>
            <a:srcRect/>
            <a:stretch>
              <a:fillRect/>
            </a:stretch>
          </p:blipFill>
          <p:spPr bwMode="auto">
            <a:xfrm>
              <a:off x="2058018" y="3748168"/>
              <a:ext cx="474703" cy="335341"/>
            </a:xfrm>
            <a:prstGeom prst="rect">
              <a:avLst/>
            </a:prstGeom>
            <a:noFill/>
            <a:ln w="9525">
              <a:noFill/>
              <a:miter lim="800000"/>
              <a:headEnd/>
              <a:tailEnd/>
            </a:ln>
          </p:spPr>
        </p:pic>
        <p:sp>
          <p:nvSpPr>
            <p:cNvPr id="23612" name="TextBox 247"/>
            <p:cNvSpPr txBox="1">
              <a:spLocks noChangeArrowheads="1"/>
            </p:cNvSpPr>
            <p:nvPr/>
          </p:nvSpPr>
          <p:spPr bwMode="auto">
            <a:xfrm>
              <a:off x="2030584" y="4184495"/>
              <a:ext cx="522900" cy="244682"/>
            </a:xfrm>
            <a:prstGeom prst="rect">
              <a:avLst/>
            </a:prstGeom>
            <a:noFill/>
            <a:ln w="9525">
              <a:noFill/>
              <a:miter lim="800000"/>
              <a:headEnd/>
              <a:tailEnd/>
            </a:ln>
          </p:spPr>
          <p:txBody>
            <a:bodyPr wrap="none">
              <a:spAutoFit/>
            </a:bodyPr>
            <a:lstStyle/>
            <a:p>
              <a:pPr>
                <a:lnSpc>
                  <a:spcPct val="90000"/>
                </a:lnSpc>
              </a:pPr>
              <a:r>
                <a:rPr lang="fr-FR" sz="1100"/>
                <a:t>email</a:t>
              </a:r>
            </a:p>
          </p:txBody>
        </p:sp>
      </p:grpSp>
      <p:grpSp>
        <p:nvGrpSpPr>
          <p:cNvPr id="23562" name="Group 249"/>
          <p:cNvGrpSpPr>
            <a:grpSpLocks/>
          </p:cNvGrpSpPr>
          <p:nvPr/>
        </p:nvGrpSpPr>
        <p:grpSpPr bwMode="auto">
          <a:xfrm>
            <a:off x="381000" y="4237038"/>
            <a:ext cx="1349375" cy="931862"/>
            <a:chOff x="555167" y="3637958"/>
            <a:chExt cx="1349829" cy="932682"/>
          </a:xfrm>
        </p:grpSpPr>
        <p:grpSp>
          <p:nvGrpSpPr>
            <p:cNvPr id="23606" name="Group 240"/>
            <p:cNvGrpSpPr>
              <a:grpSpLocks/>
            </p:cNvGrpSpPr>
            <p:nvPr/>
          </p:nvGrpSpPr>
          <p:grpSpPr bwMode="auto">
            <a:xfrm>
              <a:off x="911384" y="3637958"/>
              <a:ext cx="689482" cy="555760"/>
              <a:chOff x="4785353" y="1426028"/>
              <a:chExt cx="689482" cy="555760"/>
            </a:xfrm>
          </p:grpSpPr>
          <p:pic>
            <p:nvPicPr>
              <p:cNvPr id="23608" name="Picture 12" descr="C:\IBM\Icon Redesign\pngs_computing\ibm_icon_computing_webpage_blu.png"/>
              <p:cNvPicPr>
                <a:picLocks noChangeAspect="1" noChangeArrowheads="1"/>
              </p:cNvPicPr>
              <p:nvPr/>
            </p:nvPicPr>
            <p:blipFill>
              <a:blip r:embed="rId10"/>
              <a:srcRect/>
              <a:stretch>
                <a:fillRect/>
              </a:stretch>
            </p:blipFill>
            <p:spPr bwMode="auto">
              <a:xfrm>
                <a:off x="4785353" y="1517716"/>
                <a:ext cx="462945" cy="312562"/>
              </a:xfrm>
              <a:prstGeom prst="rect">
                <a:avLst/>
              </a:prstGeom>
              <a:noFill/>
              <a:ln w="9525">
                <a:noFill/>
                <a:miter lim="800000"/>
                <a:headEnd/>
                <a:tailEnd/>
              </a:ln>
            </p:spPr>
          </p:pic>
          <p:pic>
            <p:nvPicPr>
              <p:cNvPr id="23609" name="Picture 26" descr="C:\IBM\Icon Redesign\pngs_comms\ibm_icon_comms_facebook_blu.png"/>
              <p:cNvPicPr>
                <a:picLocks noChangeAspect="1" noChangeArrowheads="1"/>
              </p:cNvPicPr>
              <p:nvPr/>
            </p:nvPicPr>
            <p:blipFill>
              <a:blip r:embed="rId11"/>
              <a:srcRect/>
              <a:stretch>
                <a:fillRect/>
              </a:stretch>
            </p:blipFill>
            <p:spPr bwMode="auto">
              <a:xfrm>
                <a:off x="5184744" y="1717838"/>
                <a:ext cx="263950" cy="263950"/>
              </a:xfrm>
              <a:prstGeom prst="rect">
                <a:avLst/>
              </a:prstGeom>
              <a:noFill/>
              <a:ln w="9525">
                <a:noFill/>
                <a:miter lim="800000"/>
                <a:headEnd/>
                <a:tailEnd/>
              </a:ln>
            </p:spPr>
          </p:pic>
          <p:pic>
            <p:nvPicPr>
              <p:cNvPr id="23610" name="Picture 27" descr="C:\IBM\Icon Redesign\pngs_comms\ibm_icon_comms_twitter_blu.png"/>
              <p:cNvPicPr>
                <a:picLocks noChangeAspect="1" noChangeArrowheads="1"/>
              </p:cNvPicPr>
              <p:nvPr/>
            </p:nvPicPr>
            <p:blipFill>
              <a:blip r:embed="rId12"/>
              <a:srcRect/>
              <a:stretch>
                <a:fillRect/>
              </a:stretch>
            </p:blipFill>
            <p:spPr bwMode="auto">
              <a:xfrm>
                <a:off x="5203372" y="1426028"/>
                <a:ext cx="271463" cy="271463"/>
              </a:xfrm>
              <a:prstGeom prst="rect">
                <a:avLst/>
              </a:prstGeom>
              <a:noFill/>
              <a:ln w="9525">
                <a:noFill/>
                <a:miter lim="800000"/>
                <a:headEnd/>
                <a:tailEnd/>
              </a:ln>
            </p:spPr>
          </p:pic>
        </p:grpSp>
        <p:sp>
          <p:nvSpPr>
            <p:cNvPr id="23607" name="TextBox 248"/>
            <p:cNvSpPr txBox="1">
              <a:spLocks noChangeArrowheads="1"/>
            </p:cNvSpPr>
            <p:nvPr/>
          </p:nvSpPr>
          <p:spPr bwMode="auto">
            <a:xfrm>
              <a:off x="555167" y="4173608"/>
              <a:ext cx="1349829" cy="397032"/>
            </a:xfrm>
            <a:prstGeom prst="rect">
              <a:avLst/>
            </a:prstGeom>
            <a:noFill/>
            <a:ln w="9525">
              <a:noFill/>
              <a:miter lim="800000"/>
              <a:headEnd/>
              <a:tailEnd/>
            </a:ln>
          </p:spPr>
          <p:txBody>
            <a:bodyPr>
              <a:spAutoFit/>
            </a:bodyPr>
            <a:lstStyle/>
            <a:p>
              <a:pPr algn="ctr">
                <a:lnSpc>
                  <a:spcPct val="90000"/>
                </a:lnSpc>
              </a:pPr>
              <a:r>
                <a:rPr lang="fr-FR" sz="1100"/>
                <a:t>Site Web/ médias sociaux</a:t>
              </a:r>
            </a:p>
          </p:txBody>
        </p:sp>
      </p:grpSp>
      <p:grpSp>
        <p:nvGrpSpPr>
          <p:cNvPr id="14" name="Group 74"/>
          <p:cNvGrpSpPr>
            <a:grpSpLocks/>
          </p:cNvGrpSpPr>
          <p:nvPr/>
        </p:nvGrpSpPr>
        <p:grpSpPr bwMode="auto">
          <a:xfrm>
            <a:off x="1700213" y="2624138"/>
            <a:ext cx="5726112" cy="2447925"/>
            <a:chOff x="1699982" y="2623460"/>
            <a:chExt cx="5725887" cy="2449287"/>
          </a:xfrm>
        </p:grpSpPr>
        <p:cxnSp>
          <p:nvCxnSpPr>
            <p:cNvPr id="258" name="Straight Connector 257"/>
            <p:cNvCxnSpPr/>
            <p:nvPr/>
          </p:nvCxnSpPr>
          <p:spPr>
            <a:xfrm rot="16200000" flipV="1">
              <a:off x="480898" y="3842544"/>
              <a:ext cx="2438168" cy="0"/>
            </a:xfrm>
            <a:prstGeom prst="line">
              <a:avLst/>
            </a:prstGeom>
            <a:ln w="9525">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rot="16200000" flipV="1">
              <a:off x="1430186" y="3842544"/>
              <a:ext cx="2438168" cy="0"/>
            </a:xfrm>
            <a:prstGeom prst="line">
              <a:avLst/>
            </a:prstGeom>
            <a:ln w="9525">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rot="16200000" flipV="1">
              <a:off x="2377886" y="3842544"/>
              <a:ext cx="2438168" cy="0"/>
            </a:xfrm>
            <a:prstGeom prst="line">
              <a:avLst/>
            </a:prstGeom>
            <a:ln w="9525">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rot="16200000" flipV="1">
              <a:off x="3338286" y="3842544"/>
              <a:ext cx="2438168" cy="0"/>
            </a:xfrm>
            <a:prstGeom prst="line">
              <a:avLst/>
            </a:prstGeom>
            <a:ln w="9525">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rot="16200000" flipV="1">
              <a:off x="4298685" y="3842544"/>
              <a:ext cx="2438168" cy="0"/>
            </a:xfrm>
            <a:prstGeom prst="line">
              <a:avLst/>
            </a:prstGeom>
            <a:ln w="9525">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rot="16200000" flipV="1">
              <a:off x="5257497" y="3842544"/>
              <a:ext cx="2438168" cy="0"/>
            </a:xfrm>
            <a:prstGeom prst="line">
              <a:avLst/>
            </a:prstGeom>
            <a:ln w="9525">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rot="16200000" flipV="1">
              <a:off x="6206784" y="3853663"/>
              <a:ext cx="2438169" cy="0"/>
            </a:xfrm>
            <a:prstGeom prst="line">
              <a:avLst/>
            </a:prstGeom>
            <a:ln w="9525">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15" name="Group 98"/>
          <p:cNvGrpSpPr>
            <a:grpSpLocks/>
          </p:cNvGrpSpPr>
          <p:nvPr/>
        </p:nvGrpSpPr>
        <p:grpSpPr bwMode="auto">
          <a:xfrm rot="16200000" flipH="1">
            <a:off x="2418556" y="1429544"/>
            <a:ext cx="1474788" cy="4000500"/>
            <a:chOff x="2067699" y="1552980"/>
            <a:chExt cx="1472893" cy="4002888"/>
          </a:xfrm>
        </p:grpSpPr>
        <p:cxnSp>
          <p:nvCxnSpPr>
            <p:cNvPr id="283" name="Straight Connector 282"/>
            <p:cNvCxnSpPr>
              <a:stCxn id="288" idx="3"/>
              <a:endCxn id="287" idx="7"/>
            </p:cNvCxnSpPr>
            <p:nvPr/>
          </p:nvCxnSpPr>
          <p:spPr>
            <a:xfrm rot="16200000" flipH="1" flipV="1">
              <a:off x="2454645" y="1946455"/>
              <a:ext cx="743393" cy="353557"/>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grpSp>
          <p:nvGrpSpPr>
            <p:cNvPr id="23590" name="Group 97"/>
            <p:cNvGrpSpPr>
              <a:grpSpLocks/>
            </p:cNvGrpSpPr>
            <p:nvPr/>
          </p:nvGrpSpPr>
          <p:grpSpPr bwMode="auto">
            <a:xfrm>
              <a:off x="2067699" y="1552980"/>
              <a:ext cx="1472893" cy="4002888"/>
              <a:chOff x="2067699" y="1552980"/>
              <a:chExt cx="1472893" cy="4002888"/>
            </a:xfrm>
          </p:grpSpPr>
          <p:sp>
            <p:nvSpPr>
              <p:cNvPr id="285" name="Oval 40"/>
              <p:cNvSpPr/>
              <p:nvPr/>
            </p:nvSpPr>
            <p:spPr>
              <a:xfrm rot="10800000" flipH="1">
                <a:off x="2067699" y="1597457"/>
                <a:ext cx="233063" cy="233502"/>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cxnSp>
            <p:nvCxnSpPr>
              <p:cNvPr id="286" name="Straight Connector 285"/>
              <p:cNvCxnSpPr>
                <a:stCxn id="287" idx="1"/>
                <a:endCxn id="285" idx="7"/>
              </p:cNvCxnSpPr>
              <p:nvPr/>
            </p:nvCxnSpPr>
            <p:spPr>
              <a:xfrm rot="5400000" flipH="1">
                <a:off x="2031370" y="2036869"/>
                <a:ext cx="697329" cy="218794"/>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287" name="Oval 286"/>
              <p:cNvSpPr/>
              <p:nvPr/>
            </p:nvSpPr>
            <p:spPr>
              <a:xfrm>
                <a:off x="2456138" y="2459984"/>
                <a:ext cx="231477" cy="233501"/>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sp>
            <p:nvSpPr>
              <p:cNvPr id="288" name="Oval 287"/>
              <p:cNvSpPr/>
              <p:nvPr/>
            </p:nvSpPr>
            <p:spPr>
              <a:xfrm>
                <a:off x="2968240" y="1552980"/>
                <a:ext cx="233063" cy="233502"/>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cxnSp>
            <p:nvCxnSpPr>
              <p:cNvPr id="289" name="Straight Connector 288"/>
              <p:cNvCxnSpPr>
                <a:stCxn id="288" idx="5"/>
                <a:endCxn id="290" idx="0"/>
              </p:cNvCxnSpPr>
              <p:nvPr/>
            </p:nvCxnSpPr>
            <p:spPr>
              <a:xfrm rot="16200000" flipH="1">
                <a:off x="2382457" y="2537088"/>
                <a:ext cx="1639278" cy="68175"/>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290" name="Oval 289"/>
              <p:cNvSpPr/>
              <p:nvPr/>
            </p:nvSpPr>
            <p:spPr>
              <a:xfrm>
                <a:off x="3118860" y="3390814"/>
                <a:ext cx="233062" cy="233501"/>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cxnSp>
            <p:nvCxnSpPr>
              <p:cNvPr id="291" name="Straight Connector 290"/>
              <p:cNvCxnSpPr>
                <a:stCxn id="290" idx="4"/>
                <a:endCxn id="292" idx="0"/>
              </p:cNvCxnSpPr>
              <p:nvPr/>
            </p:nvCxnSpPr>
            <p:spPr>
              <a:xfrm rot="16200000" flipH="1">
                <a:off x="2483871" y="4379799"/>
                <a:ext cx="1698051" cy="187084"/>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292" name="Oval 291"/>
              <p:cNvSpPr/>
              <p:nvPr/>
            </p:nvSpPr>
            <p:spPr>
              <a:xfrm>
                <a:off x="3307529" y="5322366"/>
                <a:ext cx="233063" cy="233501"/>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grpSp>
      </p:grpSp>
      <p:grpSp>
        <p:nvGrpSpPr>
          <p:cNvPr id="17" name="Group 96"/>
          <p:cNvGrpSpPr>
            <a:grpSpLocks/>
          </p:cNvGrpSpPr>
          <p:nvPr/>
        </p:nvGrpSpPr>
        <p:grpSpPr bwMode="auto">
          <a:xfrm>
            <a:off x="1155700" y="2692400"/>
            <a:ext cx="3902075" cy="1473200"/>
            <a:chOff x="-1600645" y="4097042"/>
            <a:chExt cx="3901623" cy="1472009"/>
          </a:xfrm>
        </p:grpSpPr>
        <p:sp>
          <p:nvSpPr>
            <p:cNvPr id="306" name="Oval 305"/>
            <p:cNvSpPr/>
            <p:nvPr/>
          </p:nvSpPr>
          <p:spPr>
            <a:xfrm>
              <a:off x="2067643" y="4097042"/>
              <a:ext cx="233335" cy="233174"/>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sp>
          <p:nvSpPr>
            <p:cNvPr id="307" name="Oval 306"/>
            <p:cNvSpPr/>
            <p:nvPr/>
          </p:nvSpPr>
          <p:spPr>
            <a:xfrm>
              <a:off x="1288270" y="4366699"/>
              <a:ext cx="231748" cy="231588"/>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sp>
          <p:nvSpPr>
            <p:cNvPr id="308" name="Oval 307"/>
            <p:cNvSpPr/>
            <p:nvPr/>
          </p:nvSpPr>
          <p:spPr>
            <a:xfrm>
              <a:off x="200959" y="4714081"/>
              <a:ext cx="233335" cy="233173"/>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sp>
          <p:nvSpPr>
            <p:cNvPr id="309" name="Oval 308"/>
            <p:cNvSpPr/>
            <p:nvPr/>
          </p:nvSpPr>
          <p:spPr>
            <a:xfrm>
              <a:off x="-1600645" y="4998013"/>
              <a:ext cx="233336" cy="233174"/>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cxnSp>
          <p:nvCxnSpPr>
            <p:cNvPr id="310" name="Straight Connector 309"/>
            <p:cNvCxnSpPr>
              <a:stCxn id="306" idx="2"/>
              <a:endCxn id="307" idx="6"/>
            </p:cNvCxnSpPr>
            <p:nvPr/>
          </p:nvCxnSpPr>
          <p:spPr>
            <a:xfrm rot="10800000" flipV="1">
              <a:off x="1520018" y="4214422"/>
              <a:ext cx="547625" cy="268071"/>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11" name="Straight Connector 310"/>
            <p:cNvCxnSpPr>
              <a:stCxn id="307" idx="2"/>
              <a:endCxn id="308" idx="6"/>
            </p:cNvCxnSpPr>
            <p:nvPr/>
          </p:nvCxnSpPr>
          <p:spPr>
            <a:xfrm rot="10800000" flipV="1">
              <a:off x="434294" y="4482493"/>
              <a:ext cx="853976" cy="347381"/>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12" name="Straight Connector 311"/>
            <p:cNvCxnSpPr>
              <a:stCxn id="308" idx="2"/>
              <a:endCxn id="309" idx="7"/>
            </p:cNvCxnSpPr>
            <p:nvPr/>
          </p:nvCxnSpPr>
          <p:spPr>
            <a:xfrm rot="10800000" flipV="1">
              <a:off x="-1402230" y="4829874"/>
              <a:ext cx="1603189" cy="203036"/>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313" name="Oval 312"/>
            <p:cNvSpPr/>
            <p:nvPr/>
          </p:nvSpPr>
          <p:spPr>
            <a:xfrm>
              <a:off x="1205730" y="5337463"/>
              <a:ext cx="233336" cy="231588"/>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cxnSp>
          <p:nvCxnSpPr>
            <p:cNvPr id="314" name="Straight Connector 313"/>
            <p:cNvCxnSpPr>
              <a:stCxn id="313" idx="2"/>
              <a:endCxn id="309" idx="5"/>
            </p:cNvCxnSpPr>
            <p:nvPr/>
          </p:nvCxnSpPr>
          <p:spPr>
            <a:xfrm rot="10800000">
              <a:off x="-1402230" y="5197876"/>
              <a:ext cx="2607960" cy="255381"/>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grpSp>
      <p:grpSp>
        <p:nvGrpSpPr>
          <p:cNvPr id="18" name="Group 95"/>
          <p:cNvGrpSpPr>
            <a:grpSpLocks/>
          </p:cNvGrpSpPr>
          <p:nvPr/>
        </p:nvGrpSpPr>
        <p:grpSpPr bwMode="auto">
          <a:xfrm rot="5400000">
            <a:off x="5629275" y="1985963"/>
            <a:ext cx="1544638" cy="2957512"/>
            <a:chOff x="2400604" y="3057898"/>
            <a:chExt cx="1544050" cy="2956905"/>
          </a:xfrm>
        </p:grpSpPr>
        <p:sp>
          <p:nvSpPr>
            <p:cNvPr id="332" name="Oval 331"/>
            <p:cNvSpPr/>
            <p:nvPr/>
          </p:nvSpPr>
          <p:spPr>
            <a:xfrm>
              <a:off x="3017907" y="5781489"/>
              <a:ext cx="231687" cy="2333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cxnSp>
          <p:nvCxnSpPr>
            <p:cNvPr id="333" name="Straight Connector 332"/>
            <p:cNvCxnSpPr>
              <a:stCxn id="338" idx="0"/>
              <a:endCxn id="332" idx="1"/>
            </p:cNvCxnSpPr>
            <p:nvPr/>
          </p:nvCxnSpPr>
          <p:spPr>
            <a:xfrm rot="16200000" flipH="1">
              <a:off x="1406172" y="4166586"/>
              <a:ext cx="2758509" cy="534784"/>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34" name="Straight Connector 333"/>
            <p:cNvCxnSpPr>
              <a:stCxn id="337" idx="3"/>
              <a:endCxn id="332" idx="7"/>
            </p:cNvCxnSpPr>
            <p:nvPr/>
          </p:nvCxnSpPr>
          <p:spPr>
            <a:xfrm rot="5400000">
              <a:off x="2460750" y="4789528"/>
              <a:ext cx="1782397" cy="27136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35" name="Straight Connector 334"/>
            <p:cNvCxnSpPr>
              <a:stCxn id="337" idx="5"/>
              <a:endCxn id="336" idx="0"/>
            </p:cNvCxnSpPr>
            <p:nvPr/>
          </p:nvCxnSpPr>
          <p:spPr>
            <a:xfrm rot="5400000" flipV="1">
              <a:off x="3337596" y="4349079"/>
              <a:ext cx="804698" cy="17455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336" name="Oval 335"/>
            <p:cNvSpPr/>
            <p:nvPr/>
          </p:nvSpPr>
          <p:spPr>
            <a:xfrm>
              <a:off x="3711380" y="4835533"/>
              <a:ext cx="233274" cy="23172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sp>
          <p:nvSpPr>
            <p:cNvPr id="337" name="Oval 336"/>
            <p:cNvSpPr/>
            <p:nvPr/>
          </p:nvSpPr>
          <p:spPr>
            <a:xfrm>
              <a:off x="3454303" y="3835614"/>
              <a:ext cx="231687" cy="2333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sp>
          <p:nvSpPr>
            <p:cNvPr id="338" name="Oval 337"/>
            <p:cNvSpPr/>
            <p:nvPr/>
          </p:nvSpPr>
          <p:spPr>
            <a:xfrm>
              <a:off x="2400604" y="3057898"/>
              <a:ext cx="233274" cy="2333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grpSp>
      <p:grpSp>
        <p:nvGrpSpPr>
          <p:cNvPr id="23567" name="Group 75"/>
          <p:cNvGrpSpPr>
            <a:grpSpLocks/>
          </p:cNvGrpSpPr>
          <p:nvPr/>
        </p:nvGrpSpPr>
        <p:grpSpPr bwMode="auto">
          <a:xfrm>
            <a:off x="4076700" y="1295400"/>
            <a:ext cx="2976563" cy="1347788"/>
            <a:chOff x="4038600" y="1295400"/>
            <a:chExt cx="2976942" cy="1348203"/>
          </a:xfrm>
        </p:grpSpPr>
        <p:sp>
          <p:nvSpPr>
            <p:cNvPr id="23571" name="TextBox 137"/>
            <p:cNvSpPr txBox="1">
              <a:spLocks noChangeArrowheads="1"/>
            </p:cNvSpPr>
            <p:nvPr/>
          </p:nvSpPr>
          <p:spPr bwMode="auto">
            <a:xfrm>
              <a:off x="5045131" y="1797383"/>
              <a:ext cx="1970411" cy="286232"/>
            </a:xfrm>
            <a:prstGeom prst="rect">
              <a:avLst/>
            </a:prstGeom>
            <a:noFill/>
            <a:ln w="9525">
              <a:noFill/>
              <a:miter lim="800000"/>
              <a:headEnd/>
              <a:tailEnd/>
            </a:ln>
          </p:spPr>
          <p:txBody>
            <a:bodyPr wrap="none">
              <a:spAutoFit/>
            </a:bodyPr>
            <a:lstStyle/>
            <a:p>
              <a:pPr>
                <a:lnSpc>
                  <a:spcPct val="90000"/>
                </a:lnSpc>
              </a:pPr>
              <a:r>
                <a:rPr lang="fr-FR" sz="1400" b="1">
                  <a:solidFill>
                    <a:schemeClr val="tx1"/>
                  </a:solidFill>
                </a:rPr>
                <a:t>CLIENT / PROSPECT</a:t>
              </a:r>
            </a:p>
          </p:txBody>
        </p:sp>
        <p:pic>
          <p:nvPicPr>
            <p:cNvPr id="23572" name="Picture 73" descr="Person.png"/>
            <p:cNvPicPr>
              <a:picLocks noChangeAspect="1"/>
            </p:cNvPicPr>
            <p:nvPr/>
          </p:nvPicPr>
          <p:blipFill>
            <a:blip r:embed="rId13"/>
            <a:srcRect/>
            <a:stretch>
              <a:fillRect/>
            </a:stretch>
          </p:blipFill>
          <p:spPr bwMode="auto">
            <a:xfrm>
              <a:off x="4038600" y="1295400"/>
              <a:ext cx="990600" cy="1348203"/>
            </a:xfrm>
            <a:prstGeom prst="rect">
              <a:avLst/>
            </a:prstGeom>
            <a:noFill/>
            <a:ln w="9525">
              <a:noFill/>
              <a:miter lim="800000"/>
              <a:headEnd/>
              <a:tailEnd/>
            </a:ln>
          </p:spPr>
        </p:pic>
      </p:grpSp>
      <p:grpSp>
        <p:nvGrpSpPr>
          <p:cNvPr id="23568" name="Group 76"/>
          <p:cNvGrpSpPr>
            <a:grpSpLocks/>
          </p:cNvGrpSpPr>
          <p:nvPr/>
        </p:nvGrpSpPr>
        <p:grpSpPr bwMode="auto">
          <a:xfrm>
            <a:off x="2952750" y="5410200"/>
            <a:ext cx="1847850" cy="1249363"/>
            <a:chOff x="2952464" y="5410200"/>
            <a:chExt cx="1848136" cy="1249596"/>
          </a:xfrm>
        </p:grpSpPr>
        <p:sp>
          <p:nvSpPr>
            <p:cNvPr id="23569" name="TextBox 18"/>
            <p:cNvSpPr txBox="1">
              <a:spLocks noChangeArrowheads="1"/>
            </p:cNvSpPr>
            <p:nvPr/>
          </p:nvSpPr>
          <p:spPr bwMode="auto">
            <a:xfrm>
              <a:off x="2952464" y="5791698"/>
              <a:ext cx="1332416" cy="286232"/>
            </a:xfrm>
            <a:prstGeom prst="rect">
              <a:avLst/>
            </a:prstGeom>
            <a:noFill/>
            <a:ln w="9525">
              <a:noFill/>
              <a:miter lim="800000"/>
              <a:headEnd/>
              <a:tailEnd/>
            </a:ln>
          </p:spPr>
          <p:txBody>
            <a:bodyPr wrap="none">
              <a:spAutoFit/>
            </a:bodyPr>
            <a:lstStyle/>
            <a:p>
              <a:pPr>
                <a:lnSpc>
                  <a:spcPct val="90000"/>
                </a:lnSpc>
              </a:pPr>
              <a:r>
                <a:rPr lang="fr-FR" sz="1400" b="1">
                  <a:solidFill>
                    <a:schemeClr val="tx1"/>
                  </a:solidFill>
                </a:rPr>
                <a:t>MARKETEUR</a:t>
              </a:r>
            </a:p>
          </p:txBody>
        </p:sp>
        <p:pic>
          <p:nvPicPr>
            <p:cNvPr id="23570" name="Picture 30" descr="E:\icons\itsy.png"/>
            <p:cNvPicPr>
              <a:picLocks noChangeAspect="1" noChangeArrowheads="1"/>
            </p:cNvPicPr>
            <p:nvPr/>
          </p:nvPicPr>
          <p:blipFill>
            <a:blip r:embed="rId14"/>
            <a:srcRect/>
            <a:stretch>
              <a:fillRect/>
            </a:stretch>
          </p:blipFill>
          <p:spPr bwMode="auto">
            <a:xfrm>
              <a:off x="4267200" y="5410200"/>
              <a:ext cx="533400" cy="124959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fr-FR" smtClean="0"/>
              <a:t>Ce que vos clients &amp; prospects attendent …</a:t>
            </a:r>
          </a:p>
        </p:txBody>
      </p:sp>
      <p:sp>
        <p:nvSpPr>
          <p:cNvPr id="24578" name="Slide Number Placeholder 2"/>
          <p:cNvSpPr>
            <a:spLocks noGrp="1"/>
          </p:cNvSpPr>
          <p:nvPr>
            <p:ph type="sldNum" sz="quarter" idx="10"/>
          </p:nvPr>
        </p:nvSpPr>
        <p:spPr>
          <a:noFill/>
        </p:spPr>
        <p:txBody>
          <a:bodyPr/>
          <a:lstStyle/>
          <a:p>
            <a:fld id="{DAA90DC6-BD01-4D1D-B813-6B4A3A27220C}" type="slidenum">
              <a:rPr lang="fr-FR" smtClean="0"/>
              <a:pPr/>
              <a:t>8</a:t>
            </a:fld>
            <a:endParaRPr lang="fr-FR" smtClean="0"/>
          </a:p>
        </p:txBody>
      </p:sp>
      <p:pic>
        <p:nvPicPr>
          <p:cNvPr id="24579" name="Picture 7" descr="C:\IBM\Icon Redesign\pngs_financial\ibm_icon_financial_bank_blu.png"/>
          <p:cNvPicPr>
            <a:picLocks noChangeAspect="1" noChangeArrowheads="1"/>
          </p:cNvPicPr>
          <p:nvPr/>
        </p:nvPicPr>
        <p:blipFill>
          <a:blip r:embed="rId2"/>
          <a:srcRect/>
          <a:stretch>
            <a:fillRect/>
          </a:stretch>
        </p:blipFill>
        <p:spPr bwMode="auto">
          <a:xfrm>
            <a:off x="4779963" y="4305300"/>
            <a:ext cx="550862" cy="419100"/>
          </a:xfrm>
          <a:prstGeom prst="rect">
            <a:avLst/>
          </a:prstGeom>
          <a:noFill/>
          <a:ln w="9525">
            <a:noFill/>
            <a:miter lim="800000"/>
            <a:headEnd/>
            <a:tailEnd/>
          </a:ln>
        </p:spPr>
      </p:pic>
      <p:pic>
        <p:nvPicPr>
          <p:cNvPr id="24580" name="Picture 10" descr="C:\IBM\Icon Redesign\pngs_computing\ibm_icon_computing_cust_serv_blu.png"/>
          <p:cNvPicPr>
            <a:picLocks noChangeAspect="1" noChangeArrowheads="1"/>
          </p:cNvPicPr>
          <p:nvPr/>
        </p:nvPicPr>
        <p:blipFill>
          <a:blip r:embed="rId3"/>
          <a:srcRect/>
          <a:stretch>
            <a:fillRect/>
          </a:stretch>
        </p:blipFill>
        <p:spPr bwMode="auto">
          <a:xfrm>
            <a:off x="3838575" y="4256088"/>
            <a:ext cx="495300" cy="517525"/>
          </a:xfrm>
          <a:prstGeom prst="rect">
            <a:avLst/>
          </a:prstGeom>
          <a:noFill/>
          <a:ln w="9525">
            <a:noFill/>
            <a:miter lim="800000"/>
            <a:headEnd/>
            <a:tailEnd/>
          </a:ln>
        </p:spPr>
      </p:pic>
      <p:grpSp>
        <p:nvGrpSpPr>
          <p:cNvPr id="24581" name="Group 156"/>
          <p:cNvGrpSpPr>
            <a:grpSpLocks/>
          </p:cNvGrpSpPr>
          <p:nvPr/>
        </p:nvGrpSpPr>
        <p:grpSpPr bwMode="auto">
          <a:xfrm>
            <a:off x="5624513" y="4287838"/>
            <a:ext cx="735012" cy="454025"/>
            <a:chOff x="4553714" y="4609798"/>
            <a:chExt cx="734723" cy="454783"/>
          </a:xfrm>
        </p:grpSpPr>
        <p:pic>
          <p:nvPicPr>
            <p:cNvPr id="24641" name="Picture 4" descr="E:\icons\atm.png"/>
            <p:cNvPicPr>
              <a:picLocks noChangeAspect="1" noChangeArrowheads="1"/>
            </p:cNvPicPr>
            <p:nvPr/>
          </p:nvPicPr>
          <p:blipFill>
            <a:blip r:embed="rId4"/>
            <a:srcRect/>
            <a:stretch>
              <a:fillRect/>
            </a:stretch>
          </p:blipFill>
          <p:spPr bwMode="auto">
            <a:xfrm>
              <a:off x="4895769" y="4644866"/>
              <a:ext cx="392668" cy="385165"/>
            </a:xfrm>
            <a:prstGeom prst="rect">
              <a:avLst/>
            </a:prstGeom>
            <a:noFill/>
            <a:ln w="9525">
              <a:noFill/>
              <a:miter lim="800000"/>
              <a:headEnd/>
              <a:tailEnd/>
            </a:ln>
          </p:spPr>
        </p:pic>
        <p:pic>
          <p:nvPicPr>
            <p:cNvPr id="24642" name="Picture 38" descr="E:\icons\kiosk.png"/>
            <p:cNvPicPr>
              <a:picLocks noChangeAspect="1" noChangeArrowheads="1"/>
            </p:cNvPicPr>
            <p:nvPr/>
          </p:nvPicPr>
          <p:blipFill>
            <a:blip r:embed="rId5"/>
            <a:srcRect/>
            <a:stretch>
              <a:fillRect/>
            </a:stretch>
          </p:blipFill>
          <p:spPr bwMode="auto">
            <a:xfrm>
              <a:off x="4553714" y="4609798"/>
              <a:ext cx="310517" cy="454783"/>
            </a:xfrm>
            <a:prstGeom prst="rect">
              <a:avLst/>
            </a:prstGeom>
            <a:noFill/>
            <a:ln w="9525">
              <a:noFill/>
              <a:miter lim="800000"/>
              <a:headEnd/>
              <a:tailEnd/>
            </a:ln>
          </p:spPr>
        </p:pic>
      </p:grpSp>
      <p:pic>
        <p:nvPicPr>
          <p:cNvPr id="24582" name="Picture 11" descr="C:\IBM\Icon Redesign\pngs_general\ibm_icon_general_POS_blu.png"/>
          <p:cNvPicPr>
            <a:picLocks noChangeAspect="1" noChangeArrowheads="1"/>
          </p:cNvPicPr>
          <p:nvPr/>
        </p:nvPicPr>
        <p:blipFill>
          <a:blip r:embed="rId6"/>
          <a:srcRect/>
          <a:stretch>
            <a:fillRect/>
          </a:stretch>
        </p:blipFill>
        <p:spPr bwMode="auto">
          <a:xfrm>
            <a:off x="6740525" y="4270375"/>
            <a:ext cx="363538" cy="488950"/>
          </a:xfrm>
          <a:prstGeom prst="rect">
            <a:avLst/>
          </a:prstGeom>
          <a:noFill/>
          <a:ln w="9525">
            <a:noFill/>
            <a:miter lim="800000"/>
            <a:headEnd/>
            <a:tailEnd/>
          </a:ln>
        </p:spPr>
      </p:pic>
      <p:pic>
        <p:nvPicPr>
          <p:cNvPr id="24583" name="Picture 33" descr="C:\IBM\Icon Redesign\pngs_computing\ibm_icon_computing_message_blu.png"/>
          <p:cNvPicPr>
            <a:picLocks noChangeAspect="1" noChangeArrowheads="1"/>
          </p:cNvPicPr>
          <p:nvPr/>
        </p:nvPicPr>
        <p:blipFill>
          <a:blip r:embed="rId7"/>
          <a:srcRect/>
          <a:stretch>
            <a:fillRect/>
          </a:stretch>
        </p:blipFill>
        <p:spPr bwMode="auto">
          <a:xfrm>
            <a:off x="7646988" y="4357688"/>
            <a:ext cx="458787" cy="312737"/>
          </a:xfrm>
          <a:prstGeom prst="rect">
            <a:avLst/>
          </a:prstGeom>
          <a:noFill/>
          <a:ln w="9525">
            <a:noFill/>
            <a:miter lim="800000"/>
            <a:headEnd/>
            <a:tailEnd/>
          </a:ln>
        </p:spPr>
      </p:pic>
      <p:pic>
        <p:nvPicPr>
          <p:cNvPr id="24584" name="Picture 13" descr="C:\IBM\Icon Redesign\pngs_comms\ibm_icon_comms_mobileapps_blu.png"/>
          <p:cNvPicPr>
            <a:picLocks noChangeAspect="1" noChangeArrowheads="1"/>
          </p:cNvPicPr>
          <p:nvPr/>
        </p:nvPicPr>
        <p:blipFill>
          <a:blip r:embed="rId8"/>
          <a:srcRect/>
          <a:stretch>
            <a:fillRect/>
          </a:stretch>
        </p:blipFill>
        <p:spPr bwMode="auto">
          <a:xfrm>
            <a:off x="2957513" y="4257675"/>
            <a:ext cx="314325" cy="512763"/>
          </a:xfrm>
          <a:prstGeom prst="rect">
            <a:avLst/>
          </a:prstGeom>
          <a:noFill/>
          <a:ln w="9525">
            <a:noFill/>
            <a:miter lim="800000"/>
            <a:headEnd/>
            <a:tailEnd/>
          </a:ln>
        </p:spPr>
      </p:pic>
      <p:grpSp>
        <p:nvGrpSpPr>
          <p:cNvPr id="24585" name="Group 240"/>
          <p:cNvGrpSpPr>
            <a:grpSpLocks/>
          </p:cNvGrpSpPr>
          <p:nvPr/>
        </p:nvGrpSpPr>
        <p:grpSpPr bwMode="auto">
          <a:xfrm>
            <a:off x="736600" y="4237038"/>
            <a:ext cx="690563" cy="555625"/>
            <a:chOff x="4785353" y="1426028"/>
            <a:chExt cx="689482" cy="555760"/>
          </a:xfrm>
        </p:grpSpPr>
        <p:pic>
          <p:nvPicPr>
            <p:cNvPr id="24638" name="Picture 12" descr="C:\IBM\Icon Redesign\pngs_computing\ibm_icon_computing_webpage_blu.png"/>
            <p:cNvPicPr>
              <a:picLocks noChangeAspect="1" noChangeArrowheads="1"/>
            </p:cNvPicPr>
            <p:nvPr/>
          </p:nvPicPr>
          <p:blipFill>
            <a:blip r:embed="rId9"/>
            <a:srcRect/>
            <a:stretch>
              <a:fillRect/>
            </a:stretch>
          </p:blipFill>
          <p:spPr bwMode="auto">
            <a:xfrm>
              <a:off x="4785353" y="1517716"/>
              <a:ext cx="462945" cy="312562"/>
            </a:xfrm>
            <a:prstGeom prst="rect">
              <a:avLst/>
            </a:prstGeom>
            <a:noFill/>
            <a:ln w="9525">
              <a:noFill/>
              <a:miter lim="800000"/>
              <a:headEnd/>
              <a:tailEnd/>
            </a:ln>
          </p:spPr>
        </p:pic>
        <p:pic>
          <p:nvPicPr>
            <p:cNvPr id="24639" name="Picture 26" descr="C:\IBM\Icon Redesign\pngs_comms\ibm_icon_comms_facebook_blu.png"/>
            <p:cNvPicPr>
              <a:picLocks noChangeAspect="1" noChangeArrowheads="1"/>
            </p:cNvPicPr>
            <p:nvPr/>
          </p:nvPicPr>
          <p:blipFill>
            <a:blip r:embed="rId10"/>
            <a:srcRect/>
            <a:stretch>
              <a:fillRect/>
            </a:stretch>
          </p:blipFill>
          <p:spPr bwMode="auto">
            <a:xfrm>
              <a:off x="5184744" y="1717838"/>
              <a:ext cx="263950" cy="263950"/>
            </a:xfrm>
            <a:prstGeom prst="rect">
              <a:avLst/>
            </a:prstGeom>
            <a:noFill/>
            <a:ln w="9525">
              <a:noFill/>
              <a:miter lim="800000"/>
              <a:headEnd/>
              <a:tailEnd/>
            </a:ln>
          </p:spPr>
        </p:pic>
        <p:pic>
          <p:nvPicPr>
            <p:cNvPr id="24640" name="Picture 27" descr="C:\IBM\Icon Redesign\pngs_comms\ibm_icon_comms_twitter_blu.png"/>
            <p:cNvPicPr>
              <a:picLocks noChangeAspect="1" noChangeArrowheads="1"/>
            </p:cNvPicPr>
            <p:nvPr/>
          </p:nvPicPr>
          <p:blipFill>
            <a:blip r:embed="rId11"/>
            <a:srcRect/>
            <a:stretch>
              <a:fillRect/>
            </a:stretch>
          </p:blipFill>
          <p:spPr bwMode="auto">
            <a:xfrm>
              <a:off x="5203372" y="1426028"/>
              <a:ext cx="271463" cy="271463"/>
            </a:xfrm>
            <a:prstGeom prst="rect">
              <a:avLst/>
            </a:prstGeom>
            <a:noFill/>
            <a:ln w="9525">
              <a:noFill/>
              <a:miter lim="800000"/>
              <a:headEnd/>
              <a:tailEnd/>
            </a:ln>
          </p:spPr>
        </p:pic>
      </p:grpSp>
      <p:cxnSp>
        <p:nvCxnSpPr>
          <p:cNvPr id="258" name="Straight Connector 257"/>
          <p:cNvCxnSpPr/>
          <p:nvPr/>
        </p:nvCxnSpPr>
        <p:spPr>
          <a:xfrm rot="16200000" flipV="1">
            <a:off x="481013" y="3843338"/>
            <a:ext cx="2438400" cy="0"/>
          </a:xfrm>
          <a:prstGeom prst="line">
            <a:avLst/>
          </a:prstGeom>
          <a:ln w="9525">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rot="16200000" flipV="1">
            <a:off x="1430338" y="3843338"/>
            <a:ext cx="2438400" cy="0"/>
          </a:xfrm>
          <a:prstGeom prst="line">
            <a:avLst/>
          </a:prstGeom>
          <a:ln w="9525">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rot="16200000" flipV="1">
            <a:off x="2378075" y="3843338"/>
            <a:ext cx="2438400" cy="0"/>
          </a:xfrm>
          <a:prstGeom prst="line">
            <a:avLst/>
          </a:prstGeom>
          <a:ln w="9525">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rot="16200000" flipV="1">
            <a:off x="3338513" y="3843338"/>
            <a:ext cx="2438400" cy="0"/>
          </a:xfrm>
          <a:prstGeom prst="line">
            <a:avLst/>
          </a:prstGeom>
          <a:ln w="9525">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rot="16200000" flipV="1">
            <a:off x="4297363" y="3843338"/>
            <a:ext cx="2438400" cy="0"/>
          </a:xfrm>
          <a:prstGeom prst="line">
            <a:avLst/>
          </a:prstGeom>
          <a:ln w="9525">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rot="16200000" flipV="1">
            <a:off x="5257800" y="3843338"/>
            <a:ext cx="2438400" cy="0"/>
          </a:xfrm>
          <a:prstGeom prst="line">
            <a:avLst/>
          </a:prstGeom>
          <a:ln w="9525">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rot="16200000" flipV="1">
            <a:off x="6207125" y="3852863"/>
            <a:ext cx="2438400" cy="0"/>
          </a:xfrm>
          <a:prstGeom prst="line">
            <a:avLst/>
          </a:prstGeom>
          <a:ln w="9525">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grpSp>
        <p:nvGrpSpPr>
          <p:cNvPr id="24593" name="Group 98"/>
          <p:cNvGrpSpPr>
            <a:grpSpLocks/>
          </p:cNvGrpSpPr>
          <p:nvPr/>
        </p:nvGrpSpPr>
        <p:grpSpPr bwMode="auto">
          <a:xfrm rot="16200000" flipH="1">
            <a:off x="2418556" y="1429544"/>
            <a:ext cx="1474788" cy="4000500"/>
            <a:chOff x="2067699" y="1552980"/>
            <a:chExt cx="1472893" cy="4002888"/>
          </a:xfrm>
        </p:grpSpPr>
        <p:cxnSp>
          <p:nvCxnSpPr>
            <p:cNvPr id="283" name="Straight Connector 282"/>
            <p:cNvCxnSpPr>
              <a:stCxn id="288" idx="3"/>
              <a:endCxn id="287" idx="7"/>
            </p:cNvCxnSpPr>
            <p:nvPr/>
          </p:nvCxnSpPr>
          <p:spPr>
            <a:xfrm rot="16200000" flipH="1" flipV="1">
              <a:off x="2454645" y="1946455"/>
              <a:ext cx="743393" cy="353557"/>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grpSp>
          <p:nvGrpSpPr>
            <p:cNvPr id="24629" name="Group 97"/>
            <p:cNvGrpSpPr>
              <a:grpSpLocks/>
            </p:cNvGrpSpPr>
            <p:nvPr/>
          </p:nvGrpSpPr>
          <p:grpSpPr bwMode="auto">
            <a:xfrm>
              <a:off x="2067699" y="1552980"/>
              <a:ext cx="1472893" cy="4002888"/>
              <a:chOff x="2067699" y="1552980"/>
              <a:chExt cx="1472893" cy="4002888"/>
            </a:xfrm>
          </p:grpSpPr>
          <p:sp>
            <p:nvSpPr>
              <p:cNvPr id="285" name="Oval 40"/>
              <p:cNvSpPr/>
              <p:nvPr/>
            </p:nvSpPr>
            <p:spPr>
              <a:xfrm rot="10800000" flipH="1">
                <a:off x="2067699" y="1597457"/>
                <a:ext cx="233063" cy="233502"/>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cxnSp>
            <p:nvCxnSpPr>
              <p:cNvPr id="286" name="Straight Connector 285"/>
              <p:cNvCxnSpPr>
                <a:stCxn id="287" idx="1"/>
                <a:endCxn id="285" idx="7"/>
              </p:cNvCxnSpPr>
              <p:nvPr/>
            </p:nvCxnSpPr>
            <p:spPr>
              <a:xfrm rot="5400000" flipH="1">
                <a:off x="2031370" y="2036869"/>
                <a:ext cx="697329" cy="218794"/>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287" name="Oval 286"/>
              <p:cNvSpPr/>
              <p:nvPr/>
            </p:nvSpPr>
            <p:spPr>
              <a:xfrm>
                <a:off x="2456138" y="2459984"/>
                <a:ext cx="231477" cy="233501"/>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sp>
            <p:nvSpPr>
              <p:cNvPr id="288" name="Oval 287"/>
              <p:cNvSpPr/>
              <p:nvPr/>
            </p:nvSpPr>
            <p:spPr>
              <a:xfrm>
                <a:off x="2968240" y="1552980"/>
                <a:ext cx="233063" cy="233502"/>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cxnSp>
            <p:nvCxnSpPr>
              <p:cNvPr id="289" name="Straight Connector 288"/>
              <p:cNvCxnSpPr>
                <a:stCxn id="288" idx="5"/>
                <a:endCxn id="290" idx="0"/>
              </p:cNvCxnSpPr>
              <p:nvPr/>
            </p:nvCxnSpPr>
            <p:spPr>
              <a:xfrm rot="16200000" flipH="1">
                <a:off x="2382457" y="2537088"/>
                <a:ext cx="1639278" cy="68175"/>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290" name="Oval 289"/>
              <p:cNvSpPr/>
              <p:nvPr/>
            </p:nvSpPr>
            <p:spPr>
              <a:xfrm>
                <a:off x="3118860" y="3390814"/>
                <a:ext cx="233062" cy="233501"/>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cxnSp>
            <p:nvCxnSpPr>
              <p:cNvPr id="291" name="Straight Connector 290"/>
              <p:cNvCxnSpPr>
                <a:stCxn id="290" idx="4"/>
                <a:endCxn id="292" idx="0"/>
              </p:cNvCxnSpPr>
              <p:nvPr/>
            </p:nvCxnSpPr>
            <p:spPr>
              <a:xfrm rot="16200000" flipH="1">
                <a:off x="2483871" y="4379799"/>
                <a:ext cx="1698051" cy="187084"/>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292" name="Oval 291"/>
              <p:cNvSpPr/>
              <p:nvPr/>
            </p:nvSpPr>
            <p:spPr>
              <a:xfrm>
                <a:off x="3307529" y="5322366"/>
                <a:ext cx="233063" cy="233501"/>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grpSp>
      </p:grpSp>
      <p:grpSp>
        <p:nvGrpSpPr>
          <p:cNvPr id="24594" name="Group 96"/>
          <p:cNvGrpSpPr>
            <a:grpSpLocks/>
          </p:cNvGrpSpPr>
          <p:nvPr/>
        </p:nvGrpSpPr>
        <p:grpSpPr bwMode="auto">
          <a:xfrm>
            <a:off x="1155700" y="2692400"/>
            <a:ext cx="3902075" cy="1473200"/>
            <a:chOff x="-1600645" y="4097042"/>
            <a:chExt cx="3901623" cy="1472009"/>
          </a:xfrm>
        </p:grpSpPr>
        <p:sp>
          <p:nvSpPr>
            <p:cNvPr id="306" name="Oval 305"/>
            <p:cNvSpPr/>
            <p:nvPr/>
          </p:nvSpPr>
          <p:spPr>
            <a:xfrm>
              <a:off x="2067643" y="4097042"/>
              <a:ext cx="233335" cy="233174"/>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sp>
          <p:nvSpPr>
            <p:cNvPr id="307" name="Oval 306"/>
            <p:cNvSpPr/>
            <p:nvPr/>
          </p:nvSpPr>
          <p:spPr>
            <a:xfrm>
              <a:off x="1288270" y="4366699"/>
              <a:ext cx="231748" cy="231588"/>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sp>
          <p:nvSpPr>
            <p:cNvPr id="308" name="Oval 307"/>
            <p:cNvSpPr/>
            <p:nvPr/>
          </p:nvSpPr>
          <p:spPr>
            <a:xfrm>
              <a:off x="200959" y="4714081"/>
              <a:ext cx="233335" cy="233173"/>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sp>
          <p:nvSpPr>
            <p:cNvPr id="309" name="Oval 308"/>
            <p:cNvSpPr/>
            <p:nvPr/>
          </p:nvSpPr>
          <p:spPr>
            <a:xfrm>
              <a:off x="-1600645" y="4998013"/>
              <a:ext cx="233336" cy="233174"/>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cxnSp>
          <p:nvCxnSpPr>
            <p:cNvPr id="310" name="Straight Connector 309"/>
            <p:cNvCxnSpPr>
              <a:stCxn id="306" idx="2"/>
              <a:endCxn id="307" idx="6"/>
            </p:cNvCxnSpPr>
            <p:nvPr/>
          </p:nvCxnSpPr>
          <p:spPr>
            <a:xfrm rot="10800000" flipV="1">
              <a:off x="1520018" y="4214422"/>
              <a:ext cx="547625" cy="268071"/>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11" name="Straight Connector 310"/>
            <p:cNvCxnSpPr>
              <a:stCxn id="307" idx="2"/>
              <a:endCxn id="308" idx="6"/>
            </p:cNvCxnSpPr>
            <p:nvPr/>
          </p:nvCxnSpPr>
          <p:spPr>
            <a:xfrm rot="10800000" flipV="1">
              <a:off x="434294" y="4482493"/>
              <a:ext cx="853976" cy="347381"/>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12" name="Straight Connector 311"/>
            <p:cNvCxnSpPr>
              <a:stCxn id="308" idx="2"/>
              <a:endCxn id="309" idx="7"/>
            </p:cNvCxnSpPr>
            <p:nvPr/>
          </p:nvCxnSpPr>
          <p:spPr>
            <a:xfrm rot="10800000" flipV="1">
              <a:off x="-1402230" y="4829874"/>
              <a:ext cx="1603189" cy="203036"/>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313" name="Oval 312"/>
            <p:cNvSpPr/>
            <p:nvPr/>
          </p:nvSpPr>
          <p:spPr>
            <a:xfrm>
              <a:off x="1205730" y="5337463"/>
              <a:ext cx="233336" cy="231588"/>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cxnSp>
          <p:nvCxnSpPr>
            <p:cNvPr id="314" name="Straight Connector 313"/>
            <p:cNvCxnSpPr>
              <a:stCxn id="313" idx="2"/>
              <a:endCxn id="309" idx="5"/>
            </p:cNvCxnSpPr>
            <p:nvPr/>
          </p:nvCxnSpPr>
          <p:spPr>
            <a:xfrm rot="10800000">
              <a:off x="-1402230" y="5197876"/>
              <a:ext cx="2607960" cy="255381"/>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grpSp>
      <p:grpSp>
        <p:nvGrpSpPr>
          <p:cNvPr id="24595" name="Group 95"/>
          <p:cNvGrpSpPr>
            <a:grpSpLocks/>
          </p:cNvGrpSpPr>
          <p:nvPr/>
        </p:nvGrpSpPr>
        <p:grpSpPr bwMode="auto">
          <a:xfrm rot="5400000">
            <a:off x="5629275" y="1985963"/>
            <a:ext cx="1544638" cy="2957512"/>
            <a:chOff x="2400604" y="3057898"/>
            <a:chExt cx="1544050" cy="2956905"/>
          </a:xfrm>
        </p:grpSpPr>
        <p:sp>
          <p:nvSpPr>
            <p:cNvPr id="332" name="Oval 331"/>
            <p:cNvSpPr/>
            <p:nvPr/>
          </p:nvSpPr>
          <p:spPr>
            <a:xfrm>
              <a:off x="3017907" y="5781489"/>
              <a:ext cx="231687" cy="2333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cxnSp>
          <p:nvCxnSpPr>
            <p:cNvPr id="333" name="Straight Connector 332"/>
            <p:cNvCxnSpPr>
              <a:stCxn id="338" idx="0"/>
              <a:endCxn id="332" idx="1"/>
            </p:cNvCxnSpPr>
            <p:nvPr/>
          </p:nvCxnSpPr>
          <p:spPr>
            <a:xfrm rot="16200000" flipH="1">
              <a:off x="1406172" y="4166586"/>
              <a:ext cx="2758509" cy="534784"/>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34" name="Straight Connector 333"/>
            <p:cNvCxnSpPr>
              <a:stCxn id="337" idx="3"/>
              <a:endCxn id="332" idx="7"/>
            </p:cNvCxnSpPr>
            <p:nvPr/>
          </p:nvCxnSpPr>
          <p:spPr>
            <a:xfrm rot="5400000">
              <a:off x="2460750" y="4789528"/>
              <a:ext cx="1782397" cy="27136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35" name="Straight Connector 334"/>
            <p:cNvCxnSpPr>
              <a:stCxn id="337" idx="5"/>
              <a:endCxn id="336" idx="0"/>
            </p:cNvCxnSpPr>
            <p:nvPr/>
          </p:nvCxnSpPr>
          <p:spPr>
            <a:xfrm rot="5400000" flipV="1">
              <a:off x="3337596" y="4349079"/>
              <a:ext cx="804698" cy="17455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336" name="Oval 335"/>
            <p:cNvSpPr/>
            <p:nvPr/>
          </p:nvSpPr>
          <p:spPr>
            <a:xfrm>
              <a:off x="3711380" y="4835533"/>
              <a:ext cx="233274" cy="23172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sp>
          <p:nvSpPr>
            <p:cNvPr id="337" name="Oval 336"/>
            <p:cNvSpPr/>
            <p:nvPr/>
          </p:nvSpPr>
          <p:spPr>
            <a:xfrm>
              <a:off x="3454303" y="3835614"/>
              <a:ext cx="231687" cy="2333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sp>
          <p:nvSpPr>
            <p:cNvPr id="338" name="Oval 337"/>
            <p:cNvSpPr/>
            <p:nvPr/>
          </p:nvSpPr>
          <p:spPr>
            <a:xfrm>
              <a:off x="2400604" y="3057898"/>
              <a:ext cx="233274" cy="2333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defRPr/>
              </a:pPr>
              <a:endParaRPr lang="fr-FR"/>
            </a:p>
          </p:txBody>
        </p:sp>
      </p:grpSp>
      <p:sp>
        <p:nvSpPr>
          <p:cNvPr id="81" name="Freeform 80"/>
          <p:cNvSpPr/>
          <p:nvPr/>
        </p:nvSpPr>
        <p:spPr>
          <a:xfrm rot="5400000">
            <a:off x="5863431" y="4133057"/>
            <a:ext cx="1050925" cy="2840038"/>
          </a:xfrm>
          <a:custGeom>
            <a:avLst/>
            <a:gdLst>
              <a:gd name="connsiteX0" fmla="*/ 5695 w 1404492"/>
              <a:gd name="connsiteY0" fmla="*/ 0 h 1809947"/>
              <a:gd name="connsiteX1" fmla="*/ 15122 w 1404492"/>
              <a:gd name="connsiteY1" fmla="*/ 94268 h 1809947"/>
              <a:gd name="connsiteX2" fmla="*/ 109390 w 1404492"/>
              <a:gd name="connsiteY2" fmla="*/ 84841 h 1809947"/>
              <a:gd name="connsiteX3" fmla="*/ 99963 w 1404492"/>
              <a:gd name="connsiteY3" fmla="*/ 47134 h 1809947"/>
              <a:gd name="connsiteX4" fmla="*/ 71682 w 1404492"/>
              <a:gd name="connsiteY4" fmla="*/ 37707 h 1809947"/>
              <a:gd name="connsiteX5" fmla="*/ 33975 w 1404492"/>
              <a:gd name="connsiteY5" fmla="*/ 113122 h 1809947"/>
              <a:gd name="connsiteX6" fmla="*/ 43402 w 1404492"/>
              <a:gd name="connsiteY6" fmla="*/ 150829 h 1809947"/>
              <a:gd name="connsiteX7" fmla="*/ 194231 w 1404492"/>
              <a:gd name="connsiteY7" fmla="*/ 113122 h 1809947"/>
              <a:gd name="connsiteX8" fmla="*/ 184804 w 1404492"/>
              <a:gd name="connsiteY8" fmla="*/ 65988 h 1809947"/>
              <a:gd name="connsiteX9" fmla="*/ 128243 w 1404492"/>
              <a:gd name="connsiteY9" fmla="*/ 18854 h 1809947"/>
              <a:gd name="connsiteX10" fmla="*/ 90536 w 1404492"/>
              <a:gd name="connsiteY10" fmla="*/ 37707 h 1809947"/>
              <a:gd name="connsiteX11" fmla="*/ 71682 w 1404492"/>
              <a:gd name="connsiteY11" fmla="*/ 84841 h 1809947"/>
              <a:gd name="connsiteX12" fmla="*/ 137670 w 1404492"/>
              <a:gd name="connsiteY12" fmla="*/ 113122 h 1809947"/>
              <a:gd name="connsiteX13" fmla="*/ 165950 w 1404492"/>
              <a:gd name="connsiteY13" fmla="*/ 103695 h 1809947"/>
              <a:gd name="connsiteX14" fmla="*/ 118816 w 1404492"/>
              <a:gd name="connsiteY14" fmla="*/ 18854 h 1809947"/>
              <a:gd name="connsiteX15" fmla="*/ 71682 w 1404492"/>
              <a:gd name="connsiteY15" fmla="*/ 28281 h 1809947"/>
              <a:gd name="connsiteX16" fmla="*/ 62256 w 1404492"/>
              <a:gd name="connsiteY16" fmla="*/ 56561 h 1809947"/>
              <a:gd name="connsiteX17" fmla="*/ 118816 w 1404492"/>
              <a:gd name="connsiteY17" fmla="*/ 141402 h 1809947"/>
              <a:gd name="connsiteX18" fmla="*/ 156524 w 1404492"/>
              <a:gd name="connsiteY18" fmla="*/ 131975 h 1809947"/>
              <a:gd name="connsiteX19" fmla="*/ 99963 w 1404492"/>
              <a:gd name="connsiteY19" fmla="*/ 65988 h 1809947"/>
              <a:gd name="connsiteX20" fmla="*/ 81109 w 1404492"/>
              <a:gd name="connsiteY20" fmla="*/ 103695 h 1809947"/>
              <a:gd name="connsiteX21" fmla="*/ 118816 w 1404492"/>
              <a:gd name="connsiteY21" fmla="*/ 197963 h 1809947"/>
              <a:gd name="connsiteX22" fmla="*/ 147097 w 1404492"/>
              <a:gd name="connsiteY22" fmla="*/ 226243 h 1809947"/>
              <a:gd name="connsiteX23" fmla="*/ 203658 w 1404492"/>
              <a:gd name="connsiteY23" fmla="*/ 263951 h 1809947"/>
              <a:gd name="connsiteX24" fmla="*/ 260219 w 1404492"/>
              <a:gd name="connsiteY24" fmla="*/ 311085 h 1809947"/>
              <a:gd name="connsiteX25" fmla="*/ 335633 w 1404492"/>
              <a:gd name="connsiteY25" fmla="*/ 377072 h 1809947"/>
              <a:gd name="connsiteX26" fmla="*/ 363913 w 1404492"/>
              <a:gd name="connsiteY26" fmla="*/ 395926 h 1809947"/>
              <a:gd name="connsiteX27" fmla="*/ 382767 w 1404492"/>
              <a:gd name="connsiteY27" fmla="*/ 424206 h 1809947"/>
              <a:gd name="connsiteX28" fmla="*/ 448755 w 1404492"/>
              <a:gd name="connsiteY28" fmla="*/ 471340 h 1809947"/>
              <a:gd name="connsiteX29" fmla="*/ 505315 w 1404492"/>
              <a:gd name="connsiteY29" fmla="*/ 556182 h 1809947"/>
              <a:gd name="connsiteX30" fmla="*/ 533596 w 1404492"/>
              <a:gd name="connsiteY30" fmla="*/ 584462 h 1809947"/>
              <a:gd name="connsiteX31" fmla="*/ 561876 w 1404492"/>
              <a:gd name="connsiteY31" fmla="*/ 603316 h 1809947"/>
              <a:gd name="connsiteX32" fmla="*/ 618437 w 1404492"/>
              <a:gd name="connsiteY32" fmla="*/ 650450 h 1809947"/>
              <a:gd name="connsiteX33" fmla="*/ 656144 w 1404492"/>
              <a:gd name="connsiteY33" fmla="*/ 725864 h 1809947"/>
              <a:gd name="connsiteX34" fmla="*/ 740986 w 1404492"/>
              <a:gd name="connsiteY34" fmla="*/ 810705 h 1809947"/>
              <a:gd name="connsiteX35" fmla="*/ 797546 w 1404492"/>
              <a:gd name="connsiteY35" fmla="*/ 886120 h 1809947"/>
              <a:gd name="connsiteX36" fmla="*/ 844680 w 1404492"/>
              <a:gd name="connsiteY36" fmla="*/ 961534 h 1809947"/>
              <a:gd name="connsiteX37" fmla="*/ 929522 w 1404492"/>
              <a:gd name="connsiteY37" fmla="*/ 1055802 h 1809947"/>
              <a:gd name="connsiteX38" fmla="*/ 938948 w 1404492"/>
              <a:gd name="connsiteY38" fmla="*/ 1084083 h 1809947"/>
              <a:gd name="connsiteX39" fmla="*/ 967229 w 1404492"/>
              <a:gd name="connsiteY39" fmla="*/ 1112363 h 1809947"/>
              <a:gd name="connsiteX40" fmla="*/ 976656 w 1404492"/>
              <a:gd name="connsiteY40" fmla="*/ 1159497 h 1809947"/>
              <a:gd name="connsiteX41" fmla="*/ 995509 w 1404492"/>
              <a:gd name="connsiteY41" fmla="*/ 1234911 h 1809947"/>
              <a:gd name="connsiteX42" fmla="*/ 1023790 w 1404492"/>
              <a:gd name="connsiteY42" fmla="*/ 1329180 h 1809947"/>
              <a:gd name="connsiteX43" fmla="*/ 1033216 w 1404492"/>
              <a:gd name="connsiteY43" fmla="*/ 1404594 h 1809947"/>
              <a:gd name="connsiteX44" fmla="*/ 1070924 w 1404492"/>
              <a:gd name="connsiteY44" fmla="*/ 1470582 h 1809947"/>
              <a:gd name="connsiteX45" fmla="*/ 1136911 w 1404492"/>
              <a:gd name="connsiteY45" fmla="*/ 1536569 h 1809947"/>
              <a:gd name="connsiteX46" fmla="*/ 1165192 w 1404492"/>
              <a:gd name="connsiteY46" fmla="*/ 1564850 h 1809947"/>
              <a:gd name="connsiteX47" fmla="*/ 1193472 w 1404492"/>
              <a:gd name="connsiteY47" fmla="*/ 1706252 h 1809947"/>
              <a:gd name="connsiteX48" fmla="*/ 1202899 w 1404492"/>
              <a:gd name="connsiteY48" fmla="*/ 1762813 h 1809947"/>
              <a:gd name="connsiteX49" fmla="*/ 1231179 w 1404492"/>
              <a:gd name="connsiteY49" fmla="*/ 1781666 h 1809947"/>
              <a:gd name="connsiteX50" fmla="*/ 1278313 w 1404492"/>
              <a:gd name="connsiteY50" fmla="*/ 1772239 h 1809947"/>
              <a:gd name="connsiteX51" fmla="*/ 1306594 w 1404492"/>
              <a:gd name="connsiteY51" fmla="*/ 1706252 h 1809947"/>
              <a:gd name="connsiteX52" fmla="*/ 1250033 w 1404492"/>
              <a:gd name="connsiteY52" fmla="*/ 1677971 h 1809947"/>
              <a:gd name="connsiteX53" fmla="*/ 1240606 w 1404492"/>
              <a:gd name="connsiteY53" fmla="*/ 1706252 h 1809947"/>
              <a:gd name="connsiteX54" fmla="*/ 1250033 w 1404492"/>
              <a:gd name="connsiteY54" fmla="*/ 1734532 h 1809947"/>
              <a:gd name="connsiteX55" fmla="*/ 1306594 w 1404492"/>
              <a:gd name="connsiteY55" fmla="*/ 1762813 h 1809947"/>
              <a:gd name="connsiteX56" fmla="*/ 1306594 w 1404492"/>
              <a:gd name="connsiteY56" fmla="*/ 1715678 h 1809947"/>
              <a:gd name="connsiteX57" fmla="*/ 1268887 w 1404492"/>
              <a:gd name="connsiteY57" fmla="*/ 1734532 h 1809947"/>
              <a:gd name="connsiteX58" fmla="*/ 1268887 w 1404492"/>
              <a:gd name="connsiteY58" fmla="*/ 1800520 h 1809947"/>
              <a:gd name="connsiteX59" fmla="*/ 1297167 w 1404492"/>
              <a:gd name="connsiteY59" fmla="*/ 1809947 h 1809947"/>
              <a:gd name="connsiteX60" fmla="*/ 1297167 w 1404492"/>
              <a:gd name="connsiteY60" fmla="*/ 1734532 h 1809947"/>
              <a:gd name="connsiteX61" fmla="*/ 1268887 w 1404492"/>
              <a:gd name="connsiteY61" fmla="*/ 1715678 h 1809947"/>
              <a:gd name="connsiteX62" fmla="*/ 1259460 w 1404492"/>
              <a:gd name="connsiteY62" fmla="*/ 1753386 h 1809947"/>
              <a:gd name="connsiteX63" fmla="*/ 1316021 w 1404492"/>
              <a:gd name="connsiteY63" fmla="*/ 1791093 h 1809947"/>
              <a:gd name="connsiteX64" fmla="*/ 1391435 w 1404492"/>
              <a:gd name="connsiteY64" fmla="*/ 1772239 h 180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404492" h="1809947">
                <a:moveTo>
                  <a:pt x="5695" y="0"/>
                </a:moveTo>
                <a:cubicBezTo>
                  <a:pt x="8837" y="31423"/>
                  <a:pt x="0" y="66545"/>
                  <a:pt x="15122" y="94268"/>
                </a:cubicBezTo>
                <a:cubicBezTo>
                  <a:pt x="32243" y="125656"/>
                  <a:pt x="96601" y="89957"/>
                  <a:pt x="109390" y="84841"/>
                </a:cubicBezTo>
                <a:cubicBezTo>
                  <a:pt x="106248" y="72272"/>
                  <a:pt x="108057" y="57251"/>
                  <a:pt x="99963" y="47134"/>
                </a:cubicBezTo>
                <a:cubicBezTo>
                  <a:pt x="93755" y="39375"/>
                  <a:pt x="80908" y="34016"/>
                  <a:pt x="71682" y="37707"/>
                </a:cubicBezTo>
                <a:cubicBezTo>
                  <a:pt x="58236" y="43085"/>
                  <a:pt x="34942" y="110705"/>
                  <a:pt x="33975" y="113122"/>
                </a:cubicBezTo>
                <a:cubicBezTo>
                  <a:pt x="37117" y="125691"/>
                  <a:pt x="30778" y="147916"/>
                  <a:pt x="43402" y="150829"/>
                </a:cubicBezTo>
                <a:cubicBezTo>
                  <a:pt x="130938" y="171029"/>
                  <a:pt x="143378" y="151261"/>
                  <a:pt x="194231" y="113122"/>
                </a:cubicBezTo>
                <a:cubicBezTo>
                  <a:pt x="191089" y="97411"/>
                  <a:pt x="191969" y="80319"/>
                  <a:pt x="184804" y="65988"/>
                </a:cubicBezTo>
                <a:cubicBezTo>
                  <a:pt x="175730" y="47839"/>
                  <a:pt x="144487" y="29683"/>
                  <a:pt x="128243" y="18854"/>
                </a:cubicBezTo>
                <a:cubicBezTo>
                  <a:pt x="115674" y="25138"/>
                  <a:pt x="99681" y="27038"/>
                  <a:pt x="90536" y="37707"/>
                </a:cubicBezTo>
                <a:cubicBezTo>
                  <a:pt x="79523" y="50555"/>
                  <a:pt x="69289" y="68089"/>
                  <a:pt x="71682" y="84841"/>
                </a:cubicBezTo>
                <a:cubicBezTo>
                  <a:pt x="74093" y="101719"/>
                  <a:pt x="130881" y="111425"/>
                  <a:pt x="137670" y="113122"/>
                </a:cubicBezTo>
                <a:cubicBezTo>
                  <a:pt x="147097" y="109980"/>
                  <a:pt x="164717" y="113555"/>
                  <a:pt x="165950" y="103695"/>
                </a:cubicBezTo>
                <a:cubicBezTo>
                  <a:pt x="173132" y="46243"/>
                  <a:pt x="151696" y="40773"/>
                  <a:pt x="118816" y="18854"/>
                </a:cubicBezTo>
                <a:cubicBezTo>
                  <a:pt x="103105" y="21996"/>
                  <a:pt x="85013" y="19393"/>
                  <a:pt x="71682" y="28281"/>
                </a:cubicBezTo>
                <a:cubicBezTo>
                  <a:pt x="63414" y="33793"/>
                  <a:pt x="60307" y="46817"/>
                  <a:pt x="62256" y="56561"/>
                </a:cubicBezTo>
                <a:cubicBezTo>
                  <a:pt x="74850" y="119530"/>
                  <a:pt x="80163" y="115634"/>
                  <a:pt x="118816" y="141402"/>
                </a:cubicBezTo>
                <a:cubicBezTo>
                  <a:pt x="131385" y="138260"/>
                  <a:pt x="153983" y="144680"/>
                  <a:pt x="156524" y="131975"/>
                </a:cubicBezTo>
                <a:cubicBezTo>
                  <a:pt x="158539" y="121898"/>
                  <a:pt x="106859" y="72884"/>
                  <a:pt x="99963" y="65988"/>
                </a:cubicBezTo>
                <a:cubicBezTo>
                  <a:pt x="93678" y="78557"/>
                  <a:pt x="81109" y="89642"/>
                  <a:pt x="81109" y="103695"/>
                </a:cubicBezTo>
                <a:cubicBezTo>
                  <a:pt x="81109" y="117429"/>
                  <a:pt x="107549" y="182190"/>
                  <a:pt x="118816" y="197963"/>
                </a:cubicBezTo>
                <a:cubicBezTo>
                  <a:pt x="126565" y="208811"/>
                  <a:pt x="136574" y="218058"/>
                  <a:pt x="147097" y="226243"/>
                </a:cubicBezTo>
                <a:cubicBezTo>
                  <a:pt x="164983" y="240155"/>
                  <a:pt x="185772" y="250039"/>
                  <a:pt x="203658" y="263951"/>
                </a:cubicBezTo>
                <a:cubicBezTo>
                  <a:pt x="312526" y="348627"/>
                  <a:pt x="159165" y="243716"/>
                  <a:pt x="260219" y="311085"/>
                </a:cubicBezTo>
                <a:cubicBezTo>
                  <a:pt x="291641" y="358219"/>
                  <a:pt x="269645" y="333079"/>
                  <a:pt x="335633" y="377072"/>
                </a:cubicBezTo>
                <a:lnTo>
                  <a:pt x="363913" y="395926"/>
                </a:lnTo>
                <a:cubicBezTo>
                  <a:pt x="370198" y="405353"/>
                  <a:pt x="373920" y="417128"/>
                  <a:pt x="382767" y="424206"/>
                </a:cubicBezTo>
                <a:cubicBezTo>
                  <a:pt x="455036" y="482021"/>
                  <a:pt x="355495" y="350102"/>
                  <a:pt x="448755" y="471340"/>
                </a:cubicBezTo>
                <a:cubicBezTo>
                  <a:pt x="469478" y="498280"/>
                  <a:pt x="481281" y="532149"/>
                  <a:pt x="505315" y="556182"/>
                </a:cubicBezTo>
                <a:cubicBezTo>
                  <a:pt x="514742" y="565609"/>
                  <a:pt x="523354" y="575927"/>
                  <a:pt x="533596" y="584462"/>
                </a:cubicBezTo>
                <a:cubicBezTo>
                  <a:pt x="542300" y="591715"/>
                  <a:pt x="552933" y="596360"/>
                  <a:pt x="561876" y="603316"/>
                </a:cubicBezTo>
                <a:cubicBezTo>
                  <a:pt x="581248" y="618383"/>
                  <a:pt x="599583" y="634739"/>
                  <a:pt x="618437" y="650450"/>
                </a:cubicBezTo>
                <a:cubicBezTo>
                  <a:pt x="631006" y="675588"/>
                  <a:pt x="634553" y="707872"/>
                  <a:pt x="656144" y="725864"/>
                </a:cubicBezTo>
                <a:cubicBezTo>
                  <a:pt x="724775" y="783056"/>
                  <a:pt x="697980" y="753365"/>
                  <a:pt x="740986" y="810705"/>
                </a:cubicBezTo>
                <a:cubicBezTo>
                  <a:pt x="759052" y="864909"/>
                  <a:pt x="739776" y="821129"/>
                  <a:pt x="797546" y="886120"/>
                </a:cubicBezTo>
                <a:cubicBezTo>
                  <a:pt x="852446" y="947882"/>
                  <a:pt x="802534" y="898314"/>
                  <a:pt x="844680" y="961534"/>
                </a:cubicBezTo>
                <a:cubicBezTo>
                  <a:pt x="895367" y="1037565"/>
                  <a:pt x="879664" y="1022565"/>
                  <a:pt x="929522" y="1055802"/>
                </a:cubicBezTo>
                <a:cubicBezTo>
                  <a:pt x="932664" y="1065229"/>
                  <a:pt x="933436" y="1075815"/>
                  <a:pt x="938948" y="1084083"/>
                </a:cubicBezTo>
                <a:cubicBezTo>
                  <a:pt x="946343" y="1095176"/>
                  <a:pt x="961267" y="1100439"/>
                  <a:pt x="967229" y="1112363"/>
                </a:cubicBezTo>
                <a:cubicBezTo>
                  <a:pt x="974395" y="1126694"/>
                  <a:pt x="973053" y="1143885"/>
                  <a:pt x="976656" y="1159497"/>
                </a:cubicBezTo>
                <a:cubicBezTo>
                  <a:pt x="982482" y="1184745"/>
                  <a:pt x="987315" y="1210329"/>
                  <a:pt x="995509" y="1234911"/>
                </a:cubicBezTo>
                <a:cubicBezTo>
                  <a:pt x="1018460" y="1303763"/>
                  <a:pt x="1009543" y="1272192"/>
                  <a:pt x="1023790" y="1329180"/>
                </a:cubicBezTo>
                <a:cubicBezTo>
                  <a:pt x="1026932" y="1354318"/>
                  <a:pt x="1027072" y="1380017"/>
                  <a:pt x="1033216" y="1404594"/>
                </a:cubicBezTo>
                <a:cubicBezTo>
                  <a:pt x="1036126" y="1416235"/>
                  <a:pt x="1061215" y="1459794"/>
                  <a:pt x="1070924" y="1470582"/>
                </a:cubicBezTo>
                <a:cubicBezTo>
                  <a:pt x="1091733" y="1493703"/>
                  <a:pt x="1114915" y="1514573"/>
                  <a:pt x="1136911" y="1536569"/>
                </a:cubicBezTo>
                <a:lnTo>
                  <a:pt x="1165192" y="1564850"/>
                </a:lnTo>
                <a:cubicBezTo>
                  <a:pt x="1195749" y="1656522"/>
                  <a:pt x="1177976" y="1590036"/>
                  <a:pt x="1193472" y="1706252"/>
                </a:cubicBezTo>
                <a:cubicBezTo>
                  <a:pt x="1195998" y="1725198"/>
                  <a:pt x="1194351" y="1745717"/>
                  <a:pt x="1202899" y="1762813"/>
                </a:cubicBezTo>
                <a:cubicBezTo>
                  <a:pt x="1207966" y="1772946"/>
                  <a:pt x="1221752" y="1775382"/>
                  <a:pt x="1231179" y="1781666"/>
                </a:cubicBezTo>
                <a:cubicBezTo>
                  <a:pt x="1246890" y="1778524"/>
                  <a:pt x="1264402" y="1780188"/>
                  <a:pt x="1278313" y="1772239"/>
                </a:cubicBezTo>
                <a:cubicBezTo>
                  <a:pt x="1297301" y="1761389"/>
                  <a:pt x="1302484" y="1722691"/>
                  <a:pt x="1306594" y="1706252"/>
                </a:cubicBezTo>
                <a:cubicBezTo>
                  <a:pt x="1301832" y="1703077"/>
                  <a:pt x="1261183" y="1672396"/>
                  <a:pt x="1250033" y="1677971"/>
                </a:cubicBezTo>
                <a:cubicBezTo>
                  <a:pt x="1241145" y="1682415"/>
                  <a:pt x="1243748" y="1696825"/>
                  <a:pt x="1240606" y="1706252"/>
                </a:cubicBezTo>
                <a:cubicBezTo>
                  <a:pt x="1243748" y="1715679"/>
                  <a:pt x="1243826" y="1726773"/>
                  <a:pt x="1250033" y="1734532"/>
                </a:cubicBezTo>
                <a:cubicBezTo>
                  <a:pt x="1263324" y="1751146"/>
                  <a:pt x="1287963" y="1756603"/>
                  <a:pt x="1306594" y="1762813"/>
                </a:cubicBezTo>
                <a:cubicBezTo>
                  <a:pt x="1314572" y="1758824"/>
                  <a:pt x="1404492" y="1727916"/>
                  <a:pt x="1306594" y="1715678"/>
                </a:cubicBezTo>
                <a:cubicBezTo>
                  <a:pt x="1292650" y="1713935"/>
                  <a:pt x="1281456" y="1728247"/>
                  <a:pt x="1268887" y="1734532"/>
                </a:cubicBezTo>
                <a:cubicBezTo>
                  <a:pt x="1264103" y="1753668"/>
                  <a:pt x="1249953" y="1781586"/>
                  <a:pt x="1268887" y="1800520"/>
                </a:cubicBezTo>
                <a:cubicBezTo>
                  <a:pt x="1275913" y="1807546"/>
                  <a:pt x="1287740" y="1806805"/>
                  <a:pt x="1297167" y="1809947"/>
                </a:cubicBezTo>
                <a:cubicBezTo>
                  <a:pt x="1306834" y="1780947"/>
                  <a:pt x="1316326" y="1768061"/>
                  <a:pt x="1297167" y="1734532"/>
                </a:cubicBezTo>
                <a:cubicBezTo>
                  <a:pt x="1291546" y="1724695"/>
                  <a:pt x="1278314" y="1721963"/>
                  <a:pt x="1268887" y="1715678"/>
                </a:cubicBezTo>
                <a:cubicBezTo>
                  <a:pt x="1265745" y="1728247"/>
                  <a:pt x="1252593" y="1742399"/>
                  <a:pt x="1259460" y="1753386"/>
                </a:cubicBezTo>
                <a:cubicBezTo>
                  <a:pt x="1271469" y="1772601"/>
                  <a:pt x="1316021" y="1791093"/>
                  <a:pt x="1316021" y="1791093"/>
                </a:cubicBezTo>
                <a:cubicBezTo>
                  <a:pt x="1378543" y="1770252"/>
                  <a:pt x="1352708" y="1772239"/>
                  <a:pt x="1391435" y="1772239"/>
                </a:cubicBezTo>
              </a:path>
            </a:pathLst>
          </a:custGeom>
          <a:ln>
            <a:solidFill>
              <a:schemeClr val="tx2"/>
            </a:solidFill>
          </a:ln>
        </p:spPr>
        <p:style>
          <a:lnRef idx="2">
            <a:schemeClr val="accent1"/>
          </a:lnRef>
          <a:fillRef idx="0">
            <a:schemeClr val="accent1"/>
          </a:fillRef>
          <a:effectRef idx="1">
            <a:schemeClr val="accent1"/>
          </a:effectRef>
          <a:fontRef idx="minor">
            <a:schemeClr val="tx1"/>
          </a:fontRef>
        </p:style>
        <p:txBody>
          <a:bodyPr anchor="ctr"/>
          <a:lstStyle/>
          <a:p>
            <a:pPr algn="ctr">
              <a:lnSpc>
                <a:spcPct val="90000"/>
              </a:lnSpc>
              <a:defRPr/>
            </a:pPr>
            <a:endParaRPr lang="fr-FR"/>
          </a:p>
        </p:txBody>
      </p:sp>
      <p:sp>
        <p:nvSpPr>
          <p:cNvPr id="82" name="Freeform 81"/>
          <p:cNvSpPr/>
          <p:nvPr/>
        </p:nvSpPr>
        <p:spPr>
          <a:xfrm rot="5400000">
            <a:off x="4637088" y="4999037"/>
            <a:ext cx="571500" cy="441325"/>
          </a:xfrm>
          <a:custGeom>
            <a:avLst/>
            <a:gdLst>
              <a:gd name="connsiteX0" fmla="*/ 5912 w 1144580"/>
              <a:gd name="connsiteY0" fmla="*/ 0 h 441959"/>
              <a:gd name="connsiteX1" fmla="*/ 53046 w 1144580"/>
              <a:gd name="connsiteY1" fmla="*/ 37707 h 441959"/>
              <a:gd name="connsiteX2" fmla="*/ 81326 w 1144580"/>
              <a:gd name="connsiteY2" fmla="*/ 84841 h 441959"/>
              <a:gd name="connsiteX3" fmla="*/ 119033 w 1144580"/>
              <a:gd name="connsiteY3" fmla="*/ 122548 h 441959"/>
              <a:gd name="connsiteX4" fmla="*/ 137887 w 1144580"/>
              <a:gd name="connsiteY4" fmla="*/ 150829 h 441959"/>
              <a:gd name="connsiteX5" fmla="*/ 203875 w 1144580"/>
              <a:gd name="connsiteY5" fmla="*/ 179109 h 441959"/>
              <a:gd name="connsiteX6" fmla="*/ 203875 w 1144580"/>
              <a:gd name="connsiteY6" fmla="*/ 75414 h 441959"/>
              <a:gd name="connsiteX7" fmla="*/ 166168 w 1144580"/>
              <a:gd name="connsiteY7" fmla="*/ 56561 h 441959"/>
              <a:gd name="connsiteX8" fmla="*/ 137887 w 1144580"/>
              <a:gd name="connsiteY8" fmla="*/ 65987 h 441959"/>
              <a:gd name="connsiteX9" fmla="*/ 137887 w 1144580"/>
              <a:gd name="connsiteY9" fmla="*/ 131975 h 441959"/>
              <a:gd name="connsiteX10" fmla="*/ 166168 w 1144580"/>
              <a:gd name="connsiteY10" fmla="*/ 141402 h 441959"/>
              <a:gd name="connsiteX11" fmla="*/ 128460 w 1144580"/>
              <a:gd name="connsiteY11" fmla="*/ 18853 h 441959"/>
              <a:gd name="connsiteX12" fmla="*/ 100180 w 1144580"/>
              <a:gd name="connsiteY12" fmla="*/ 0 h 441959"/>
              <a:gd name="connsiteX13" fmla="*/ 100180 w 1144580"/>
              <a:gd name="connsiteY13" fmla="*/ 56561 h 441959"/>
              <a:gd name="connsiteX14" fmla="*/ 156741 w 1144580"/>
              <a:gd name="connsiteY14" fmla="*/ 37707 h 441959"/>
              <a:gd name="connsiteX15" fmla="*/ 100180 w 1144580"/>
              <a:gd name="connsiteY15" fmla="*/ 47134 h 441959"/>
              <a:gd name="connsiteX16" fmla="*/ 156741 w 1144580"/>
              <a:gd name="connsiteY16" fmla="*/ 122548 h 441959"/>
              <a:gd name="connsiteX17" fmla="*/ 222728 w 1144580"/>
              <a:gd name="connsiteY17" fmla="*/ 150829 h 441959"/>
              <a:gd name="connsiteX18" fmla="*/ 260436 w 1144580"/>
              <a:gd name="connsiteY18" fmla="*/ 169682 h 441959"/>
              <a:gd name="connsiteX19" fmla="*/ 307570 w 1144580"/>
              <a:gd name="connsiteY19" fmla="*/ 197963 h 441959"/>
              <a:gd name="connsiteX20" fmla="*/ 335850 w 1144580"/>
              <a:gd name="connsiteY20" fmla="*/ 207389 h 441959"/>
              <a:gd name="connsiteX21" fmla="*/ 401838 w 1144580"/>
              <a:gd name="connsiteY21" fmla="*/ 245097 h 441959"/>
              <a:gd name="connsiteX22" fmla="*/ 439545 w 1144580"/>
              <a:gd name="connsiteY22" fmla="*/ 263950 h 441959"/>
              <a:gd name="connsiteX23" fmla="*/ 514959 w 1144580"/>
              <a:gd name="connsiteY23" fmla="*/ 301657 h 441959"/>
              <a:gd name="connsiteX24" fmla="*/ 590374 w 1144580"/>
              <a:gd name="connsiteY24" fmla="*/ 311084 h 441959"/>
              <a:gd name="connsiteX25" fmla="*/ 1042860 w 1144580"/>
              <a:gd name="connsiteY25" fmla="*/ 263950 h 441959"/>
              <a:gd name="connsiteX26" fmla="*/ 1024007 w 1144580"/>
              <a:gd name="connsiteY26" fmla="*/ 235670 h 441959"/>
              <a:gd name="connsiteX27" fmla="*/ 995726 w 1144580"/>
              <a:gd name="connsiteY27" fmla="*/ 245097 h 441959"/>
              <a:gd name="connsiteX28" fmla="*/ 995726 w 1144580"/>
              <a:gd name="connsiteY28" fmla="*/ 301657 h 441959"/>
              <a:gd name="connsiteX29" fmla="*/ 1033433 w 1144580"/>
              <a:gd name="connsiteY29" fmla="*/ 292231 h 441959"/>
              <a:gd name="connsiteX30" fmla="*/ 1014580 w 1144580"/>
              <a:gd name="connsiteY30" fmla="*/ 320511 h 441959"/>
              <a:gd name="connsiteX31" fmla="*/ 1071141 w 1144580"/>
              <a:gd name="connsiteY31" fmla="*/ 348792 h 441959"/>
              <a:gd name="connsiteX32" fmla="*/ 1127702 w 1144580"/>
              <a:gd name="connsiteY32" fmla="*/ 386499 h 441959"/>
              <a:gd name="connsiteX33" fmla="*/ 1137128 w 1144580"/>
              <a:gd name="connsiteY33" fmla="*/ 358218 h 441959"/>
              <a:gd name="connsiteX34" fmla="*/ 1108848 w 1144580"/>
              <a:gd name="connsiteY34" fmla="*/ 339365 h 44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44580" h="441959">
                <a:moveTo>
                  <a:pt x="5912" y="0"/>
                </a:moveTo>
                <a:cubicBezTo>
                  <a:pt x="21623" y="12569"/>
                  <a:pt x="39679" y="22669"/>
                  <a:pt x="53046" y="37707"/>
                </a:cubicBezTo>
                <a:cubicBezTo>
                  <a:pt x="65219" y="51401"/>
                  <a:pt x="70077" y="70378"/>
                  <a:pt x="81326" y="84841"/>
                </a:cubicBezTo>
                <a:cubicBezTo>
                  <a:pt x="92239" y="98872"/>
                  <a:pt x="107465" y="109052"/>
                  <a:pt x="119033" y="122548"/>
                </a:cubicBezTo>
                <a:cubicBezTo>
                  <a:pt x="126406" y="131150"/>
                  <a:pt x="129876" y="142818"/>
                  <a:pt x="137887" y="150829"/>
                </a:cubicBezTo>
                <a:cubicBezTo>
                  <a:pt x="159586" y="172528"/>
                  <a:pt x="175031" y="171898"/>
                  <a:pt x="203875" y="179109"/>
                </a:cubicBezTo>
                <a:cubicBezTo>
                  <a:pt x="212805" y="143389"/>
                  <a:pt x="225229" y="113851"/>
                  <a:pt x="203875" y="75414"/>
                </a:cubicBezTo>
                <a:cubicBezTo>
                  <a:pt x="197050" y="63130"/>
                  <a:pt x="178737" y="62845"/>
                  <a:pt x="166168" y="56561"/>
                </a:cubicBezTo>
                <a:cubicBezTo>
                  <a:pt x="156741" y="59703"/>
                  <a:pt x="144095" y="58228"/>
                  <a:pt x="137887" y="65987"/>
                </a:cubicBezTo>
                <a:cubicBezTo>
                  <a:pt x="127257" y="79275"/>
                  <a:pt x="123437" y="117526"/>
                  <a:pt x="137887" y="131975"/>
                </a:cubicBezTo>
                <a:cubicBezTo>
                  <a:pt x="144914" y="139001"/>
                  <a:pt x="156741" y="138260"/>
                  <a:pt x="166168" y="141402"/>
                </a:cubicBezTo>
                <a:cubicBezTo>
                  <a:pt x="160163" y="114381"/>
                  <a:pt x="152558" y="47771"/>
                  <a:pt x="128460" y="18853"/>
                </a:cubicBezTo>
                <a:cubicBezTo>
                  <a:pt x="121207" y="10150"/>
                  <a:pt x="109607" y="6284"/>
                  <a:pt x="100180" y="0"/>
                </a:cubicBezTo>
                <a:cubicBezTo>
                  <a:pt x="90737" y="3148"/>
                  <a:pt x="0" y="23168"/>
                  <a:pt x="100180" y="56561"/>
                </a:cubicBezTo>
                <a:cubicBezTo>
                  <a:pt x="119034" y="62845"/>
                  <a:pt x="156741" y="57581"/>
                  <a:pt x="156741" y="37707"/>
                </a:cubicBezTo>
                <a:cubicBezTo>
                  <a:pt x="156741" y="18593"/>
                  <a:pt x="119034" y="43992"/>
                  <a:pt x="100180" y="47134"/>
                </a:cubicBezTo>
                <a:cubicBezTo>
                  <a:pt x="119450" y="85675"/>
                  <a:pt x="118624" y="93960"/>
                  <a:pt x="156741" y="122548"/>
                </a:cubicBezTo>
                <a:cubicBezTo>
                  <a:pt x="184531" y="143390"/>
                  <a:pt x="194413" y="138694"/>
                  <a:pt x="222728" y="150829"/>
                </a:cubicBezTo>
                <a:cubicBezTo>
                  <a:pt x="235645" y="156365"/>
                  <a:pt x="248152" y="162857"/>
                  <a:pt x="260436" y="169682"/>
                </a:cubicBezTo>
                <a:cubicBezTo>
                  <a:pt x="276453" y="178580"/>
                  <a:pt x="291182" y="189769"/>
                  <a:pt x="307570" y="197963"/>
                </a:cubicBezTo>
                <a:cubicBezTo>
                  <a:pt x="316457" y="202407"/>
                  <a:pt x="326963" y="202945"/>
                  <a:pt x="335850" y="207389"/>
                </a:cubicBezTo>
                <a:cubicBezTo>
                  <a:pt x="358509" y="218719"/>
                  <a:pt x="379597" y="232966"/>
                  <a:pt x="401838" y="245097"/>
                </a:cubicBezTo>
                <a:cubicBezTo>
                  <a:pt x="414175" y="251826"/>
                  <a:pt x="427344" y="256978"/>
                  <a:pt x="439545" y="263950"/>
                </a:cubicBezTo>
                <a:cubicBezTo>
                  <a:pt x="474575" y="283967"/>
                  <a:pt x="468253" y="290879"/>
                  <a:pt x="514959" y="301657"/>
                </a:cubicBezTo>
                <a:cubicBezTo>
                  <a:pt x="539644" y="307353"/>
                  <a:pt x="565236" y="307942"/>
                  <a:pt x="590374" y="311084"/>
                </a:cubicBezTo>
                <a:cubicBezTo>
                  <a:pt x="935008" y="304191"/>
                  <a:pt x="1144580" y="441959"/>
                  <a:pt x="1042860" y="263950"/>
                </a:cubicBezTo>
                <a:cubicBezTo>
                  <a:pt x="1037239" y="254113"/>
                  <a:pt x="1030291" y="245097"/>
                  <a:pt x="1024007" y="235670"/>
                </a:cubicBezTo>
                <a:cubicBezTo>
                  <a:pt x="1014580" y="238812"/>
                  <a:pt x="1002753" y="238071"/>
                  <a:pt x="995726" y="245097"/>
                </a:cubicBezTo>
                <a:cubicBezTo>
                  <a:pt x="976872" y="263950"/>
                  <a:pt x="989441" y="282804"/>
                  <a:pt x="995726" y="301657"/>
                </a:cubicBezTo>
                <a:cubicBezTo>
                  <a:pt x="1008295" y="298515"/>
                  <a:pt x="1024272" y="283070"/>
                  <a:pt x="1033433" y="292231"/>
                </a:cubicBezTo>
                <a:cubicBezTo>
                  <a:pt x="1041444" y="300242"/>
                  <a:pt x="1008296" y="311084"/>
                  <a:pt x="1014580" y="320511"/>
                </a:cubicBezTo>
                <a:cubicBezTo>
                  <a:pt x="1026273" y="338050"/>
                  <a:pt x="1053602" y="337099"/>
                  <a:pt x="1071141" y="348792"/>
                </a:cubicBezTo>
                <a:cubicBezTo>
                  <a:pt x="1141753" y="395867"/>
                  <a:pt x="1060458" y="364084"/>
                  <a:pt x="1127702" y="386499"/>
                </a:cubicBezTo>
                <a:cubicBezTo>
                  <a:pt x="1130844" y="377072"/>
                  <a:pt x="1140819" y="367444"/>
                  <a:pt x="1137128" y="358218"/>
                </a:cubicBezTo>
                <a:cubicBezTo>
                  <a:pt x="1132920" y="347699"/>
                  <a:pt x="1108848" y="339365"/>
                  <a:pt x="1108848" y="339365"/>
                </a:cubicBezTo>
              </a:path>
            </a:pathLst>
          </a:custGeom>
          <a:ln>
            <a:solidFill>
              <a:schemeClr val="tx2"/>
            </a:solidFill>
          </a:ln>
        </p:spPr>
        <p:style>
          <a:lnRef idx="2">
            <a:schemeClr val="accent1"/>
          </a:lnRef>
          <a:fillRef idx="0">
            <a:schemeClr val="accent1"/>
          </a:fillRef>
          <a:effectRef idx="1">
            <a:schemeClr val="accent1"/>
          </a:effectRef>
          <a:fontRef idx="minor">
            <a:schemeClr val="tx1"/>
          </a:fontRef>
        </p:style>
        <p:txBody>
          <a:bodyPr anchor="ctr"/>
          <a:lstStyle/>
          <a:p>
            <a:pPr algn="ctr">
              <a:lnSpc>
                <a:spcPct val="90000"/>
              </a:lnSpc>
              <a:defRPr/>
            </a:pPr>
            <a:endParaRPr lang="fr-FR"/>
          </a:p>
        </p:txBody>
      </p:sp>
      <p:sp>
        <p:nvSpPr>
          <p:cNvPr id="83" name="Freeform 82"/>
          <p:cNvSpPr/>
          <p:nvPr/>
        </p:nvSpPr>
        <p:spPr>
          <a:xfrm rot="5400000">
            <a:off x="3973513" y="5056187"/>
            <a:ext cx="533400" cy="365125"/>
          </a:xfrm>
          <a:custGeom>
            <a:avLst/>
            <a:gdLst>
              <a:gd name="connsiteX0" fmla="*/ 0 w 1413309"/>
              <a:gd name="connsiteY0" fmla="*/ 142440 h 362005"/>
              <a:gd name="connsiteX1" fmla="*/ 84841 w 1413309"/>
              <a:gd name="connsiteY1" fmla="*/ 274416 h 362005"/>
              <a:gd name="connsiteX2" fmla="*/ 141402 w 1413309"/>
              <a:gd name="connsiteY2" fmla="*/ 340403 h 362005"/>
              <a:gd name="connsiteX3" fmla="*/ 150829 w 1413309"/>
              <a:gd name="connsiteY3" fmla="*/ 283842 h 362005"/>
              <a:gd name="connsiteX4" fmla="*/ 56561 w 1413309"/>
              <a:gd name="connsiteY4" fmla="*/ 293269 h 362005"/>
              <a:gd name="connsiteX5" fmla="*/ 65988 w 1413309"/>
              <a:gd name="connsiteY5" fmla="*/ 330976 h 362005"/>
              <a:gd name="connsiteX6" fmla="*/ 75414 w 1413309"/>
              <a:gd name="connsiteY6" fmla="*/ 359257 h 362005"/>
              <a:gd name="connsiteX7" fmla="*/ 103695 w 1413309"/>
              <a:gd name="connsiteY7" fmla="*/ 340403 h 362005"/>
              <a:gd name="connsiteX8" fmla="*/ 150829 w 1413309"/>
              <a:gd name="connsiteY8" fmla="*/ 330976 h 362005"/>
              <a:gd name="connsiteX9" fmla="*/ 160256 w 1413309"/>
              <a:gd name="connsiteY9" fmla="*/ 293269 h 362005"/>
              <a:gd name="connsiteX10" fmla="*/ 103695 w 1413309"/>
              <a:gd name="connsiteY10" fmla="*/ 293269 h 362005"/>
              <a:gd name="connsiteX11" fmla="*/ 113122 w 1413309"/>
              <a:gd name="connsiteY11" fmla="*/ 330976 h 362005"/>
              <a:gd name="connsiteX12" fmla="*/ 141402 w 1413309"/>
              <a:gd name="connsiteY12" fmla="*/ 312123 h 362005"/>
              <a:gd name="connsiteX13" fmla="*/ 122548 w 1413309"/>
              <a:gd name="connsiteY13" fmla="*/ 255562 h 362005"/>
              <a:gd name="connsiteX14" fmla="*/ 75414 w 1413309"/>
              <a:gd name="connsiteY14" fmla="*/ 264989 h 362005"/>
              <a:gd name="connsiteX15" fmla="*/ 84841 w 1413309"/>
              <a:gd name="connsiteY15" fmla="*/ 302696 h 362005"/>
              <a:gd name="connsiteX16" fmla="*/ 150829 w 1413309"/>
              <a:gd name="connsiteY16" fmla="*/ 349830 h 362005"/>
              <a:gd name="connsiteX17" fmla="*/ 320511 w 1413309"/>
              <a:gd name="connsiteY17" fmla="*/ 340403 h 362005"/>
              <a:gd name="connsiteX18" fmla="*/ 461913 w 1413309"/>
              <a:gd name="connsiteY18" fmla="*/ 321550 h 362005"/>
              <a:gd name="connsiteX19" fmla="*/ 527901 w 1413309"/>
              <a:gd name="connsiteY19" fmla="*/ 293269 h 362005"/>
              <a:gd name="connsiteX20" fmla="*/ 631596 w 1413309"/>
              <a:gd name="connsiteY20" fmla="*/ 274416 h 362005"/>
              <a:gd name="connsiteX21" fmla="*/ 697583 w 1413309"/>
              <a:gd name="connsiteY21" fmla="*/ 246135 h 362005"/>
              <a:gd name="connsiteX22" fmla="*/ 744717 w 1413309"/>
              <a:gd name="connsiteY22" fmla="*/ 227282 h 362005"/>
              <a:gd name="connsiteX23" fmla="*/ 791851 w 1413309"/>
              <a:gd name="connsiteY23" fmla="*/ 199001 h 362005"/>
              <a:gd name="connsiteX24" fmla="*/ 838985 w 1413309"/>
              <a:gd name="connsiteY24" fmla="*/ 189574 h 362005"/>
              <a:gd name="connsiteX25" fmla="*/ 876693 w 1413309"/>
              <a:gd name="connsiteY25" fmla="*/ 180148 h 362005"/>
              <a:gd name="connsiteX26" fmla="*/ 952107 w 1413309"/>
              <a:gd name="connsiteY26" fmla="*/ 142440 h 362005"/>
              <a:gd name="connsiteX27" fmla="*/ 1008668 w 1413309"/>
              <a:gd name="connsiteY27" fmla="*/ 114160 h 362005"/>
              <a:gd name="connsiteX28" fmla="*/ 1159497 w 1413309"/>
              <a:gd name="connsiteY28" fmla="*/ 95306 h 362005"/>
              <a:gd name="connsiteX29" fmla="*/ 1197204 w 1413309"/>
              <a:gd name="connsiteY29" fmla="*/ 85880 h 362005"/>
              <a:gd name="connsiteX30" fmla="*/ 1329179 w 1413309"/>
              <a:gd name="connsiteY30" fmla="*/ 67026 h 362005"/>
              <a:gd name="connsiteX31" fmla="*/ 1310326 w 1413309"/>
              <a:gd name="connsiteY31" fmla="*/ 38746 h 362005"/>
              <a:gd name="connsiteX32" fmla="*/ 1244338 w 1413309"/>
              <a:gd name="connsiteY32" fmla="*/ 76453 h 362005"/>
              <a:gd name="connsiteX33" fmla="*/ 1282045 w 1413309"/>
              <a:gd name="connsiteY33" fmla="*/ 114160 h 362005"/>
              <a:gd name="connsiteX34" fmla="*/ 1338606 w 1413309"/>
              <a:gd name="connsiteY34" fmla="*/ 76453 h 362005"/>
              <a:gd name="connsiteX35" fmla="*/ 1329179 w 1413309"/>
              <a:gd name="connsiteY35" fmla="*/ 48172 h 362005"/>
              <a:gd name="connsiteX36" fmla="*/ 1319753 w 1413309"/>
              <a:gd name="connsiteY36" fmla="*/ 19892 h 362005"/>
              <a:gd name="connsiteX37" fmla="*/ 1234911 w 1413309"/>
              <a:gd name="connsiteY37" fmla="*/ 19892 h 362005"/>
              <a:gd name="connsiteX38" fmla="*/ 1282045 w 1413309"/>
              <a:gd name="connsiteY38" fmla="*/ 48172 h 362005"/>
              <a:gd name="connsiteX39" fmla="*/ 1404594 w 1413309"/>
              <a:gd name="connsiteY39" fmla="*/ 76453 h 362005"/>
              <a:gd name="connsiteX40" fmla="*/ 1385740 w 1413309"/>
              <a:gd name="connsiteY40" fmla="*/ 57599 h 3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13309" h="362005">
                <a:moveTo>
                  <a:pt x="0" y="142440"/>
                </a:moveTo>
                <a:cubicBezTo>
                  <a:pt x="22811" y="210873"/>
                  <a:pt x="4147" y="164379"/>
                  <a:pt x="84841" y="274416"/>
                </a:cubicBezTo>
                <a:cubicBezTo>
                  <a:pt x="118094" y="319761"/>
                  <a:pt x="104580" y="303581"/>
                  <a:pt x="141402" y="340403"/>
                </a:cubicBezTo>
                <a:cubicBezTo>
                  <a:pt x="144558" y="338299"/>
                  <a:pt x="220416" y="301239"/>
                  <a:pt x="150829" y="283842"/>
                </a:cubicBezTo>
                <a:cubicBezTo>
                  <a:pt x="120193" y="276183"/>
                  <a:pt x="87984" y="290127"/>
                  <a:pt x="56561" y="293269"/>
                </a:cubicBezTo>
                <a:cubicBezTo>
                  <a:pt x="59703" y="305838"/>
                  <a:pt x="62429" y="318519"/>
                  <a:pt x="65988" y="330976"/>
                </a:cubicBezTo>
                <a:cubicBezTo>
                  <a:pt x="68718" y="340531"/>
                  <a:pt x="65774" y="356847"/>
                  <a:pt x="75414" y="359257"/>
                </a:cubicBezTo>
                <a:cubicBezTo>
                  <a:pt x="86406" y="362005"/>
                  <a:pt x="93087" y="344381"/>
                  <a:pt x="103695" y="340403"/>
                </a:cubicBezTo>
                <a:cubicBezTo>
                  <a:pt x="118697" y="334777"/>
                  <a:pt x="135118" y="334118"/>
                  <a:pt x="150829" y="330976"/>
                </a:cubicBezTo>
                <a:cubicBezTo>
                  <a:pt x="153971" y="318407"/>
                  <a:pt x="164353" y="305560"/>
                  <a:pt x="160256" y="293269"/>
                </a:cubicBezTo>
                <a:cubicBezTo>
                  <a:pt x="146544" y="252135"/>
                  <a:pt x="117407" y="284128"/>
                  <a:pt x="103695" y="293269"/>
                </a:cubicBezTo>
                <a:cubicBezTo>
                  <a:pt x="106837" y="305838"/>
                  <a:pt x="101534" y="325182"/>
                  <a:pt x="113122" y="330976"/>
                </a:cubicBezTo>
                <a:cubicBezTo>
                  <a:pt x="123255" y="336043"/>
                  <a:pt x="139997" y="323365"/>
                  <a:pt x="141402" y="312123"/>
                </a:cubicBezTo>
                <a:cubicBezTo>
                  <a:pt x="143867" y="292403"/>
                  <a:pt x="122548" y="255562"/>
                  <a:pt x="122548" y="255562"/>
                </a:cubicBezTo>
                <a:cubicBezTo>
                  <a:pt x="106837" y="258704"/>
                  <a:pt x="85423" y="252478"/>
                  <a:pt x="75414" y="264989"/>
                </a:cubicBezTo>
                <a:cubicBezTo>
                  <a:pt x="67321" y="275106"/>
                  <a:pt x="78413" y="291447"/>
                  <a:pt x="84841" y="302696"/>
                </a:cubicBezTo>
                <a:cubicBezTo>
                  <a:pt x="100127" y="329447"/>
                  <a:pt x="125370" y="337100"/>
                  <a:pt x="150829" y="349830"/>
                </a:cubicBezTo>
                <a:lnTo>
                  <a:pt x="320511" y="340403"/>
                </a:lnTo>
                <a:cubicBezTo>
                  <a:pt x="382808" y="335788"/>
                  <a:pt x="405189" y="331003"/>
                  <a:pt x="461913" y="321550"/>
                </a:cubicBezTo>
                <a:cubicBezTo>
                  <a:pt x="483909" y="312123"/>
                  <a:pt x="505198" y="300837"/>
                  <a:pt x="527901" y="293269"/>
                </a:cubicBezTo>
                <a:cubicBezTo>
                  <a:pt x="541082" y="288875"/>
                  <a:pt x="622092" y="276000"/>
                  <a:pt x="631596" y="274416"/>
                </a:cubicBezTo>
                <a:cubicBezTo>
                  <a:pt x="689687" y="255052"/>
                  <a:pt x="627682" y="277202"/>
                  <a:pt x="697583" y="246135"/>
                </a:cubicBezTo>
                <a:cubicBezTo>
                  <a:pt x="713046" y="239263"/>
                  <a:pt x="729582" y="234850"/>
                  <a:pt x="744717" y="227282"/>
                </a:cubicBezTo>
                <a:cubicBezTo>
                  <a:pt x="761105" y="219088"/>
                  <a:pt x="774839" y="205806"/>
                  <a:pt x="791851" y="199001"/>
                </a:cubicBezTo>
                <a:cubicBezTo>
                  <a:pt x="806727" y="193050"/>
                  <a:pt x="823344" y="193050"/>
                  <a:pt x="838985" y="189574"/>
                </a:cubicBezTo>
                <a:cubicBezTo>
                  <a:pt x="851633" y="186764"/>
                  <a:pt x="864124" y="183290"/>
                  <a:pt x="876693" y="180148"/>
                </a:cubicBezTo>
                <a:cubicBezTo>
                  <a:pt x="952280" y="123456"/>
                  <a:pt x="876468" y="172695"/>
                  <a:pt x="952107" y="142440"/>
                </a:cubicBezTo>
                <a:cubicBezTo>
                  <a:pt x="971678" y="134612"/>
                  <a:pt x="989097" y="121988"/>
                  <a:pt x="1008668" y="114160"/>
                </a:cubicBezTo>
                <a:cubicBezTo>
                  <a:pt x="1047836" y="98493"/>
                  <a:pt x="1136406" y="97230"/>
                  <a:pt x="1159497" y="95306"/>
                </a:cubicBezTo>
                <a:cubicBezTo>
                  <a:pt x="1172066" y="92164"/>
                  <a:pt x="1184362" y="87592"/>
                  <a:pt x="1197204" y="85880"/>
                </a:cubicBezTo>
                <a:cubicBezTo>
                  <a:pt x="1334884" y="67523"/>
                  <a:pt x="1261076" y="89728"/>
                  <a:pt x="1329179" y="67026"/>
                </a:cubicBezTo>
                <a:cubicBezTo>
                  <a:pt x="1322895" y="57599"/>
                  <a:pt x="1321219" y="41859"/>
                  <a:pt x="1310326" y="38746"/>
                </a:cubicBezTo>
                <a:cubicBezTo>
                  <a:pt x="1267924" y="26631"/>
                  <a:pt x="1260877" y="51644"/>
                  <a:pt x="1244338" y="76453"/>
                </a:cubicBezTo>
                <a:cubicBezTo>
                  <a:pt x="1249366" y="91535"/>
                  <a:pt x="1251880" y="124215"/>
                  <a:pt x="1282045" y="114160"/>
                </a:cubicBezTo>
                <a:cubicBezTo>
                  <a:pt x="1303541" y="106995"/>
                  <a:pt x="1338606" y="76453"/>
                  <a:pt x="1338606" y="76453"/>
                </a:cubicBezTo>
                <a:lnTo>
                  <a:pt x="1329179" y="48172"/>
                </a:lnTo>
                <a:cubicBezTo>
                  <a:pt x="1326037" y="38745"/>
                  <a:pt x="1326779" y="26918"/>
                  <a:pt x="1319753" y="19892"/>
                </a:cubicBezTo>
                <a:cubicBezTo>
                  <a:pt x="1299861" y="0"/>
                  <a:pt x="1250258" y="17334"/>
                  <a:pt x="1234911" y="19892"/>
                </a:cubicBezTo>
                <a:cubicBezTo>
                  <a:pt x="1250622" y="29319"/>
                  <a:pt x="1265365" y="40590"/>
                  <a:pt x="1282045" y="48172"/>
                </a:cubicBezTo>
                <a:cubicBezTo>
                  <a:pt x="1305174" y="58685"/>
                  <a:pt x="1379877" y="81396"/>
                  <a:pt x="1404594" y="76453"/>
                </a:cubicBezTo>
                <a:cubicBezTo>
                  <a:pt x="1413309" y="74710"/>
                  <a:pt x="1392025" y="63884"/>
                  <a:pt x="1385740" y="57599"/>
                </a:cubicBezTo>
              </a:path>
            </a:pathLst>
          </a:custGeom>
          <a:ln>
            <a:solidFill>
              <a:schemeClr val="tx2"/>
            </a:solidFill>
          </a:ln>
        </p:spPr>
        <p:style>
          <a:lnRef idx="2">
            <a:schemeClr val="accent1"/>
          </a:lnRef>
          <a:fillRef idx="0">
            <a:schemeClr val="accent1"/>
          </a:fillRef>
          <a:effectRef idx="1">
            <a:schemeClr val="accent1"/>
          </a:effectRef>
          <a:fontRef idx="minor">
            <a:schemeClr val="tx1"/>
          </a:fontRef>
        </p:style>
        <p:txBody>
          <a:bodyPr anchor="ctr"/>
          <a:lstStyle/>
          <a:p>
            <a:pPr algn="ctr">
              <a:lnSpc>
                <a:spcPct val="90000"/>
              </a:lnSpc>
              <a:defRPr/>
            </a:pPr>
            <a:endParaRPr lang="fr-FR"/>
          </a:p>
        </p:txBody>
      </p:sp>
      <p:sp>
        <p:nvSpPr>
          <p:cNvPr id="84" name="Freeform 83"/>
          <p:cNvSpPr/>
          <p:nvPr/>
        </p:nvSpPr>
        <p:spPr>
          <a:xfrm rot="5400000">
            <a:off x="3286125" y="4838700"/>
            <a:ext cx="819150" cy="1085850"/>
          </a:xfrm>
          <a:custGeom>
            <a:avLst/>
            <a:gdLst>
              <a:gd name="connsiteX0" fmla="*/ 66979 w 1000233"/>
              <a:gd name="connsiteY0" fmla="*/ 659876 h 810705"/>
              <a:gd name="connsiteX1" fmla="*/ 66979 w 1000233"/>
              <a:gd name="connsiteY1" fmla="*/ 791852 h 810705"/>
              <a:gd name="connsiteX2" fmla="*/ 48126 w 1000233"/>
              <a:gd name="connsiteY2" fmla="*/ 754144 h 810705"/>
              <a:gd name="connsiteX3" fmla="*/ 19845 w 1000233"/>
              <a:gd name="connsiteY3" fmla="*/ 744718 h 810705"/>
              <a:gd name="connsiteX4" fmla="*/ 19845 w 1000233"/>
              <a:gd name="connsiteY4" fmla="*/ 801278 h 810705"/>
              <a:gd name="connsiteX5" fmla="*/ 57553 w 1000233"/>
              <a:gd name="connsiteY5" fmla="*/ 810705 h 810705"/>
              <a:gd name="connsiteX6" fmla="*/ 95260 w 1000233"/>
              <a:gd name="connsiteY6" fmla="*/ 801278 h 810705"/>
              <a:gd name="connsiteX7" fmla="*/ 104687 w 1000233"/>
              <a:gd name="connsiteY7" fmla="*/ 735291 h 810705"/>
              <a:gd name="connsiteX8" fmla="*/ 29272 w 1000233"/>
              <a:gd name="connsiteY8" fmla="*/ 697583 h 810705"/>
              <a:gd name="connsiteX9" fmla="*/ 10419 w 1000233"/>
              <a:gd name="connsiteY9" fmla="*/ 735291 h 810705"/>
              <a:gd name="connsiteX10" fmla="*/ 48126 w 1000233"/>
              <a:gd name="connsiteY10" fmla="*/ 744718 h 810705"/>
              <a:gd name="connsiteX11" fmla="*/ 76406 w 1000233"/>
              <a:gd name="connsiteY11" fmla="*/ 763571 h 810705"/>
              <a:gd name="connsiteX12" fmla="*/ 180101 w 1000233"/>
              <a:gd name="connsiteY12" fmla="*/ 754144 h 810705"/>
              <a:gd name="connsiteX13" fmla="*/ 189528 w 1000233"/>
              <a:gd name="connsiteY13" fmla="*/ 725864 h 810705"/>
              <a:gd name="connsiteX14" fmla="*/ 161247 w 1000233"/>
              <a:gd name="connsiteY14" fmla="*/ 707010 h 810705"/>
              <a:gd name="connsiteX15" fmla="*/ 151821 w 1000233"/>
              <a:gd name="connsiteY15" fmla="*/ 659876 h 810705"/>
              <a:gd name="connsiteX16" fmla="*/ 104687 w 1000233"/>
              <a:gd name="connsiteY16" fmla="*/ 678730 h 810705"/>
              <a:gd name="connsiteX17" fmla="*/ 132967 w 1000233"/>
              <a:gd name="connsiteY17" fmla="*/ 697583 h 810705"/>
              <a:gd name="connsiteX18" fmla="*/ 180101 w 1000233"/>
              <a:gd name="connsiteY18" fmla="*/ 716437 h 810705"/>
              <a:gd name="connsiteX19" fmla="*/ 255515 w 1000233"/>
              <a:gd name="connsiteY19" fmla="*/ 707010 h 810705"/>
              <a:gd name="connsiteX20" fmla="*/ 302650 w 1000233"/>
              <a:gd name="connsiteY20" fmla="*/ 697583 h 810705"/>
              <a:gd name="connsiteX21" fmla="*/ 330930 w 1000233"/>
              <a:gd name="connsiteY21" fmla="*/ 659876 h 810705"/>
              <a:gd name="connsiteX22" fmla="*/ 349784 w 1000233"/>
              <a:gd name="connsiteY22" fmla="*/ 631596 h 810705"/>
              <a:gd name="connsiteX23" fmla="*/ 378064 w 1000233"/>
              <a:gd name="connsiteY23" fmla="*/ 575035 h 810705"/>
              <a:gd name="connsiteX24" fmla="*/ 406344 w 1000233"/>
              <a:gd name="connsiteY24" fmla="*/ 546755 h 810705"/>
              <a:gd name="connsiteX25" fmla="*/ 425198 w 1000233"/>
              <a:gd name="connsiteY25" fmla="*/ 518474 h 810705"/>
              <a:gd name="connsiteX26" fmla="*/ 481759 w 1000233"/>
              <a:gd name="connsiteY26" fmla="*/ 461913 h 810705"/>
              <a:gd name="connsiteX27" fmla="*/ 500612 w 1000233"/>
              <a:gd name="connsiteY27" fmla="*/ 433633 h 810705"/>
              <a:gd name="connsiteX28" fmla="*/ 528893 w 1000233"/>
              <a:gd name="connsiteY28" fmla="*/ 424206 h 810705"/>
              <a:gd name="connsiteX29" fmla="*/ 566600 w 1000233"/>
              <a:gd name="connsiteY29" fmla="*/ 395926 h 810705"/>
              <a:gd name="connsiteX30" fmla="*/ 585454 w 1000233"/>
              <a:gd name="connsiteY30" fmla="*/ 367645 h 810705"/>
              <a:gd name="connsiteX31" fmla="*/ 613734 w 1000233"/>
              <a:gd name="connsiteY31" fmla="*/ 329938 h 810705"/>
              <a:gd name="connsiteX32" fmla="*/ 660868 w 1000233"/>
              <a:gd name="connsiteY32" fmla="*/ 282804 h 810705"/>
              <a:gd name="connsiteX33" fmla="*/ 689148 w 1000233"/>
              <a:gd name="connsiteY33" fmla="*/ 254524 h 810705"/>
              <a:gd name="connsiteX34" fmla="*/ 708002 w 1000233"/>
              <a:gd name="connsiteY34" fmla="*/ 150829 h 810705"/>
              <a:gd name="connsiteX35" fmla="*/ 726856 w 1000233"/>
              <a:gd name="connsiteY35" fmla="*/ 113122 h 810705"/>
              <a:gd name="connsiteX36" fmla="*/ 745709 w 1000233"/>
              <a:gd name="connsiteY36" fmla="*/ 37707 h 810705"/>
              <a:gd name="connsiteX37" fmla="*/ 736283 w 1000233"/>
              <a:gd name="connsiteY37" fmla="*/ 0 h 810705"/>
              <a:gd name="connsiteX38" fmla="*/ 736283 w 1000233"/>
              <a:gd name="connsiteY38" fmla="*/ 75414 h 810705"/>
              <a:gd name="connsiteX39" fmla="*/ 773990 w 1000233"/>
              <a:gd name="connsiteY39" fmla="*/ 84841 h 810705"/>
              <a:gd name="connsiteX40" fmla="*/ 802270 w 1000233"/>
              <a:gd name="connsiteY40" fmla="*/ 75414 h 810705"/>
              <a:gd name="connsiteX41" fmla="*/ 764563 w 1000233"/>
              <a:gd name="connsiteY41" fmla="*/ 37707 h 810705"/>
              <a:gd name="connsiteX42" fmla="*/ 745709 w 1000233"/>
              <a:gd name="connsiteY42" fmla="*/ 65988 h 810705"/>
              <a:gd name="connsiteX43" fmla="*/ 821124 w 1000233"/>
              <a:gd name="connsiteY43" fmla="*/ 65988 h 810705"/>
              <a:gd name="connsiteX44" fmla="*/ 736283 w 1000233"/>
              <a:gd name="connsiteY44" fmla="*/ 65988 h 810705"/>
              <a:gd name="connsiteX45" fmla="*/ 773990 w 1000233"/>
              <a:gd name="connsiteY45" fmla="*/ 84841 h 810705"/>
              <a:gd name="connsiteX46" fmla="*/ 849404 w 1000233"/>
              <a:gd name="connsiteY46" fmla="*/ 65988 h 810705"/>
              <a:gd name="connsiteX47" fmla="*/ 821124 w 1000233"/>
              <a:gd name="connsiteY47" fmla="*/ 56561 h 810705"/>
              <a:gd name="connsiteX48" fmla="*/ 1000233 w 1000233"/>
              <a:gd name="connsiteY48" fmla="*/ 56561 h 81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0233" h="810705">
                <a:moveTo>
                  <a:pt x="66979" y="659876"/>
                </a:moveTo>
                <a:cubicBezTo>
                  <a:pt x="78204" y="704773"/>
                  <a:pt x="91983" y="741842"/>
                  <a:pt x="66979" y="791852"/>
                </a:cubicBezTo>
                <a:cubicBezTo>
                  <a:pt x="60694" y="804421"/>
                  <a:pt x="58063" y="764081"/>
                  <a:pt x="48126" y="754144"/>
                </a:cubicBezTo>
                <a:cubicBezTo>
                  <a:pt x="41100" y="747118"/>
                  <a:pt x="29272" y="747860"/>
                  <a:pt x="19845" y="744718"/>
                </a:cubicBezTo>
                <a:cubicBezTo>
                  <a:pt x="14554" y="760594"/>
                  <a:pt x="0" y="785402"/>
                  <a:pt x="19845" y="801278"/>
                </a:cubicBezTo>
                <a:cubicBezTo>
                  <a:pt x="29962" y="809372"/>
                  <a:pt x="44984" y="807563"/>
                  <a:pt x="57553" y="810705"/>
                </a:cubicBezTo>
                <a:cubicBezTo>
                  <a:pt x="70122" y="807563"/>
                  <a:pt x="84480" y="808465"/>
                  <a:pt x="95260" y="801278"/>
                </a:cubicBezTo>
                <a:cubicBezTo>
                  <a:pt x="118405" y="785848"/>
                  <a:pt x="120170" y="756968"/>
                  <a:pt x="104687" y="735291"/>
                </a:cubicBezTo>
                <a:cubicBezTo>
                  <a:pt x="83786" y="706030"/>
                  <a:pt x="59816" y="705219"/>
                  <a:pt x="29272" y="697583"/>
                </a:cubicBezTo>
                <a:cubicBezTo>
                  <a:pt x="22988" y="710152"/>
                  <a:pt x="5200" y="722243"/>
                  <a:pt x="10419" y="735291"/>
                </a:cubicBezTo>
                <a:cubicBezTo>
                  <a:pt x="15231" y="747320"/>
                  <a:pt x="36218" y="739614"/>
                  <a:pt x="48126" y="744718"/>
                </a:cubicBezTo>
                <a:cubicBezTo>
                  <a:pt x="58539" y="749181"/>
                  <a:pt x="66979" y="757287"/>
                  <a:pt x="76406" y="763571"/>
                </a:cubicBezTo>
                <a:cubicBezTo>
                  <a:pt x="110971" y="760429"/>
                  <a:pt x="147175" y="765119"/>
                  <a:pt x="180101" y="754144"/>
                </a:cubicBezTo>
                <a:cubicBezTo>
                  <a:pt x="189528" y="751002"/>
                  <a:pt x="193218" y="735090"/>
                  <a:pt x="189528" y="725864"/>
                </a:cubicBezTo>
                <a:cubicBezTo>
                  <a:pt x="185320" y="715345"/>
                  <a:pt x="170674" y="713295"/>
                  <a:pt x="161247" y="707010"/>
                </a:cubicBezTo>
                <a:cubicBezTo>
                  <a:pt x="158105" y="691299"/>
                  <a:pt x="166152" y="667041"/>
                  <a:pt x="151821" y="659876"/>
                </a:cubicBezTo>
                <a:cubicBezTo>
                  <a:pt x="136686" y="652308"/>
                  <a:pt x="112255" y="663595"/>
                  <a:pt x="104687" y="678730"/>
                </a:cubicBezTo>
                <a:cubicBezTo>
                  <a:pt x="99620" y="688863"/>
                  <a:pt x="122834" y="692516"/>
                  <a:pt x="132967" y="697583"/>
                </a:cubicBezTo>
                <a:cubicBezTo>
                  <a:pt x="148102" y="705151"/>
                  <a:pt x="164390" y="710152"/>
                  <a:pt x="180101" y="716437"/>
                </a:cubicBezTo>
                <a:cubicBezTo>
                  <a:pt x="205239" y="713295"/>
                  <a:pt x="230476" y="710862"/>
                  <a:pt x="255515" y="707010"/>
                </a:cubicBezTo>
                <a:cubicBezTo>
                  <a:pt x="271351" y="704574"/>
                  <a:pt x="289063" y="706075"/>
                  <a:pt x="302650" y="697583"/>
                </a:cubicBezTo>
                <a:cubicBezTo>
                  <a:pt x="315973" y="689256"/>
                  <a:pt x="321798" y="672661"/>
                  <a:pt x="330930" y="659876"/>
                </a:cubicBezTo>
                <a:cubicBezTo>
                  <a:pt x="337515" y="650657"/>
                  <a:pt x="344282" y="641500"/>
                  <a:pt x="349784" y="631596"/>
                </a:cubicBezTo>
                <a:cubicBezTo>
                  <a:pt x="360021" y="613170"/>
                  <a:pt x="366372" y="592574"/>
                  <a:pt x="378064" y="575035"/>
                </a:cubicBezTo>
                <a:cubicBezTo>
                  <a:pt x="385459" y="563943"/>
                  <a:pt x="397810" y="556996"/>
                  <a:pt x="406344" y="546755"/>
                </a:cubicBezTo>
                <a:cubicBezTo>
                  <a:pt x="413597" y="538051"/>
                  <a:pt x="417671" y="526942"/>
                  <a:pt x="425198" y="518474"/>
                </a:cubicBezTo>
                <a:cubicBezTo>
                  <a:pt x="442912" y="498546"/>
                  <a:pt x="466969" y="484098"/>
                  <a:pt x="481759" y="461913"/>
                </a:cubicBezTo>
                <a:cubicBezTo>
                  <a:pt x="488043" y="452486"/>
                  <a:pt x="491765" y="440710"/>
                  <a:pt x="500612" y="433633"/>
                </a:cubicBezTo>
                <a:cubicBezTo>
                  <a:pt x="508371" y="427425"/>
                  <a:pt x="519466" y="427348"/>
                  <a:pt x="528893" y="424206"/>
                </a:cubicBezTo>
                <a:cubicBezTo>
                  <a:pt x="541462" y="414779"/>
                  <a:pt x="555491" y="407035"/>
                  <a:pt x="566600" y="395926"/>
                </a:cubicBezTo>
                <a:cubicBezTo>
                  <a:pt x="574611" y="387915"/>
                  <a:pt x="578869" y="376864"/>
                  <a:pt x="585454" y="367645"/>
                </a:cubicBezTo>
                <a:cubicBezTo>
                  <a:pt x="594586" y="354860"/>
                  <a:pt x="605407" y="343261"/>
                  <a:pt x="613734" y="329938"/>
                </a:cubicBezTo>
                <a:cubicBezTo>
                  <a:pt x="644388" y="280891"/>
                  <a:pt x="614055" y="298409"/>
                  <a:pt x="660868" y="282804"/>
                </a:cubicBezTo>
                <a:cubicBezTo>
                  <a:pt x="670295" y="273377"/>
                  <a:pt x="682534" y="266099"/>
                  <a:pt x="689148" y="254524"/>
                </a:cubicBezTo>
                <a:cubicBezTo>
                  <a:pt x="697989" y="239052"/>
                  <a:pt x="706989" y="154542"/>
                  <a:pt x="708002" y="150829"/>
                </a:cubicBezTo>
                <a:cubicBezTo>
                  <a:pt x="711700" y="137272"/>
                  <a:pt x="721320" y="126038"/>
                  <a:pt x="726856" y="113122"/>
                </a:cubicBezTo>
                <a:cubicBezTo>
                  <a:pt x="737727" y="87757"/>
                  <a:pt x="740176" y="65374"/>
                  <a:pt x="745709" y="37707"/>
                </a:cubicBezTo>
                <a:cubicBezTo>
                  <a:pt x="742567" y="25138"/>
                  <a:pt x="749239" y="0"/>
                  <a:pt x="736283" y="0"/>
                </a:cubicBezTo>
                <a:cubicBezTo>
                  <a:pt x="711144" y="0"/>
                  <a:pt x="736283" y="75414"/>
                  <a:pt x="736283" y="75414"/>
                </a:cubicBezTo>
                <a:cubicBezTo>
                  <a:pt x="745444" y="84575"/>
                  <a:pt x="761421" y="81699"/>
                  <a:pt x="773990" y="84841"/>
                </a:cubicBezTo>
                <a:cubicBezTo>
                  <a:pt x="783417" y="81699"/>
                  <a:pt x="797826" y="84302"/>
                  <a:pt x="802270" y="75414"/>
                </a:cubicBezTo>
                <a:cubicBezTo>
                  <a:pt x="816634" y="46685"/>
                  <a:pt x="775336" y="41298"/>
                  <a:pt x="764563" y="37707"/>
                </a:cubicBezTo>
                <a:cubicBezTo>
                  <a:pt x="758278" y="47134"/>
                  <a:pt x="743487" y="54878"/>
                  <a:pt x="745709" y="65988"/>
                </a:cubicBezTo>
                <a:cubicBezTo>
                  <a:pt x="754076" y="107824"/>
                  <a:pt x="814242" y="68741"/>
                  <a:pt x="821124" y="65988"/>
                </a:cubicBezTo>
                <a:cubicBezTo>
                  <a:pt x="809558" y="63097"/>
                  <a:pt x="744569" y="41132"/>
                  <a:pt x="736283" y="65988"/>
                </a:cubicBezTo>
                <a:cubicBezTo>
                  <a:pt x="731839" y="79319"/>
                  <a:pt x="761421" y="78557"/>
                  <a:pt x="773990" y="84841"/>
                </a:cubicBezTo>
                <a:cubicBezTo>
                  <a:pt x="799128" y="78557"/>
                  <a:pt x="827185" y="79319"/>
                  <a:pt x="849404" y="65988"/>
                </a:cubicBezTo>
                <a:cubicBezTo>
                  <a:pt x="857925" y="60876"/>
                  <a:pt x="811207" y="57181"/>
                  <a:pt x="821124" y="56561"/>
                </a:cubicBezTo>
                <a:cubicBezTo>
                  <a:pt x="880711" y="52837"/>
                  <a:pt x="940530" y="56561"/>
                  <a:pt x="1000233" y="56561"/>
                </a:cubicBezTo>
              </a:path>
            </a:pathLst>
          </a:custGeom>
          <a:ln>
            <a:solidFill>
              <a:schemeClr val="tx2"/>
            </a:solidFill>
          </a:ln>
        </p:spPr>
        <p:style>
          <a:lnRef idx="2">
            <a:schemeClr val="accent1"/>
          </a:lnRef>
          <a:fillRef idx="0">
            <a:schemeClr val="accent1"/>
          </a:fillRef>
          <a:effectRef idx="1">
            <a:schemeClr val="accent1"/>
          </a:effectRef>
          <a:fontRef idx="minor">
            <a:schemeClr val="tx1"/>
          </a:fontRef>
        </p:style>
        <p:txBody>
          <a:bodyPr anchor="ctr"/>
          <a:lstStyle/>
          <a:p>
            <a:pPr algn="ctr">
              <a:lnSpc>
                <a:spcPct val="90000"/>
              </a:lnSpc>
              <a:defRPr/>
            </a:pPr>
            <a:endParaRPr lang="fr-FR"/>
          </a:p>
        </p:txBody>
      </p:sp>
      <p:sp>
        <p:nvSpPr>
          <p:cNvPr id="85" name="Freeform 84"/>
          <p:cNvSpPr/>
          <p:nvPr/>
        </p:nvSpPr>
        <p:spPr>
          <a:xfrm rot="5400000">
            <a:off x="2775744" y="4369594"/>
            <a:ext cx="763587" cy="2079625"/>
          </a:xfrm>
          <a:custGeom>
            <a:avLst/>
            <a:gdLst>
              <a:gd name="connsiteX0" fmla="*/ 4478 w 1259947"/>
              <a:gd name="connsiteY0" fmla="*/ 1263192 h 1480222"/>
              <a:gd name="connsiteX1" fmla="*/ 70465 w 1259947"/>
              <a:gd name="connsiteY1" fmla="*/ 1451728 h 1480222"/>
              <a:gd name="connsiteX2" fmla="*/ 89319 w 1259947"/>
              <a:gd name="connsiteY2" fmla="*/ 1480009 h 1480222"/>
              <a:gd name="connsiteX3" fmla="*/ 98746 w 1259947"/>
              <a:gd name="connsiteY3" fmla="*/ 1451728 h 1480222"/>
              <a:gd name="connsiteX4" fmla="*/ 70465 w 1259947"/>
              <a:gd name="connsiteY4" fmla="*/ 1357460 h 1480222"/>
              <a:gd name="connsiteX5" fmla="*/ 32758 w 1259947"/>
              <a:gd name="connsiteY5" fmla="*/ 1366887 h 1480222"/>
              <a:gd name="connsiteX6" fmla="*/ 23331 w 1259947"/>
              <a:gd name="connsiteY6" fmla="*/ 1395167 h 1480222"/>
              <a:gd name="connsiteX7" fmla="*/ 32758 w 1259947"/>
              <a:gd name="connsiteY7" fmla="*/ 1480009 h 1480222"/>
              <a:gd name="connsiteX8" fmla="*/ 61039 w 1259947"/>
              <a:gd name="connsiteY8" fmla="*/ 1470582 h 1480222"/>
              <a:gd name="connsiteX9" fmla="*/ 23331 w 1259947"/>
              <a:gd name="connsiteY9" fmla="*/ 1395167 h 1480222"/>
              <a:gd name="connsiteX10" fmla="*/ 61039 w 1259947"/>
              <a:gd name="connsiteY10" fmla="*/ 1423448 h 1480222"/>
              <a:gd name="connsiteX11" fmla="*/ 89319 w 1259947"/>
              <a:gd name="connsiteY11" fmla="*/ 1432875 h 1480222"/>
              <a:gd name="connsiteX12" fmla="*/ 70465 w 1259947"/>
              <a:gd name="connsiteY12" fmla="*/ 1404594 h 1480222"/>
              <a:gd name="connsiteX13" fmla="*/ 42185 w 1259947"/>
              <a:gd name="connsiteY13" fmla="*/ 1414021 h 1480222"/>
              <a:gd name="connsiteX14" fmla="*/ 79892 w 1259947"/>
              <a:gd name="connsiteY14" fmla="*/ 1461155 h 1480222"/>
              <a:gd name="connsiteX15" fmla="*/ 145880 w 1259947"/>
              <a:gd name="connsiteY15" fmla="*/ 1414021 h 1480222"/>
              <a:gd name="connsiteX16" fmla="*/ 183587 w 1259947"/>
              <a:gd name="connsiteY16" fmla="*/ 1357460 h 1480222"/>
              <a:gd name="connsiteX17" fmla="*/ 193014 w 1259947"/>
              <a:gd name="connsiteY17" fmla="*/ 1329180 h 1480222"/>
              <a:gd name="connsiteX18" fmla="*/ 240148 w 1259947"/>
              <a:gd name="connsiteY18" fmla="*/ 1291473 h 1480222"/>
              <a:gd name="connsiteX19" fmla="*/ 324989 w 1259947"/>
              <a:gd name="connsiteY19" fmla="*/ 1197205 h 1480222"/>
              <a:gd name="connsiteX20" fmla="*/ 381550 w 1259947"/>
              <a:gd name="connsiteY20" fmla="*/ 1131217 h 1480222"/>
              <a:gd name="connsiteX21" fmla="*/ 419257 w 1259947"/>
              <a:gd name="connsiteY21" fmla="*/ 1102936 h 1480222"/>
              <a:gd name="connsiteX22" fmla="*/ 456964 w 1259947"/>
              <a:gd name="connsiteY22" fmla="*/ 1065229 h 1480222"/>
              <a:gd name="connsiteX23" fmla="*/ 494671 w 1259947"/>
              <a:gd name="connsiteY23" fmla="*/ 1036949 h 1480222"/>
              <a:gd name="connsiteX24" fmla="*/ 560659 w 1259947"/>
              <a:gd name="connsiteY24" fmla="*/ 952108 h 1480222"/>
              <a:gd name="connsiteX25" fmla="*/ 598366 w 1259947"/>
              <a:gd name="connsiteY25" fmla="*/ 914400 h 1480222"/>
              <a:gd name="connsiteX26" fmla="*/ 626647 w 1259947"/>
              <a:gd name="connsiteY26" fmla="*/ 867266 h 1480222"/>
              <a:gd name="connsiteX27" fmla="*/ 654927 w 1259947"/>
              <a:gd name="connsiteY27" fmla="*/ 838986 h 1480222"/>
              <a:gd name="connsiteX28" fmla="*/ 739768 w 1259947"/>
              <a:gd name="connsiteY28" fmla="*/ 754145 h 1480222"/>
              <a:gd name="connsiteX29" fmla="*/ 834036 w 1259947"/>
              <a:gd name="connsiteY29" fmla="*/ 650450 h 1480222"/>
              <a:gd name="connsiteX30" fmla="*/ 890597 w 1259947"/>
              <a:gd name="connsiteY30" fmla="*/ 556182 h 1480222"/>
              <a:gd name="connsiteX31" fmla="*/ 918878 w 1259947"/>
              <a:gd name="connsiteY31" fmla="*/ 509048 h 1480222"/>
              <a:gd name="connsiteX32" fmla="*/ 947158 w 1259947"/>
              <a:gd name="connsiteY32" fmla="*/ 480767 h 1480222"/>
              <a:gd name="connsiteX33" fmla="*/ 966012 w 1259947"/>
              <a:gd name="connsiteY33" fmla="*/ 452487 h 1480222"/>
              <a:gd name="connsiteX34" fmla="*/ 994292 w 1259947"/>
              <a:gd name="connsiteY34" fmla="*/ 424207 h 1480222"/>
              <a:gd name="connsiteX35" fmla="*/ 1013146 w 1259947"/>
              <a:gd name="connsiteY35" fmla="*/ 395926 h 1480222"/>
              <a:gd name="connsiteX36" fmla="*/ 1041426 w 1259947"/>
              <a:gd name="connsiteY36" fmla="*/ 367646 h 1480222"/>
              <a:gd name="connsiteX37" fmla="*/ 1060280 w 1259947"/>
              <a:gd name="connsiteY37" fmla="*/ 339365 h 1480222"/>
              <a:gd name="connsiteX38" fmla="*/ 1088560 w 1259947"/>
              <a:gd name="connsiteY38" fmla="*/ 311085 h 1480222"/>
              <a:gd name="connsiteX39" fmla="*/ 1126267 w 1259947"/>
              <a:gd name="connsiteY39" fmla="*/ 235671 h 1480222"/>
              <a:gd name="connsiteX40" fmla="*/ 1145121 w 1259947"/>
              <a:gd name="connsiteY40" fmla="*/ 207390 h 1480222"/>
              <a:gd name="connsiteX41" fmla="*/ 1154548 w 1259947"/>
              <a:gd name="connsiteY41" fmla="*/ 169683 h 1480222"/>
              <a:gd name="connsiteX42" fmla="*/ 1145121 w 1259947"/>
              <a:gd name="connsiteY42" fmla="*/ 113122 h 1480222"/>
              <a:gd name="connsiteX43" fmla="*/ 1116841 w 1259947"/>
              <a:gd name="connsiteY43" fmla="*/ 103695 h 1480222"/>
              <a:gd name="connsiteX44" fmla="*/ 1107414 w 1259947"/>
              <a:gd name="connsiteY44" fmla="*/ 169683 h 1480222"/>
              <a:gd name="connsiteX45" fmla="*/ 1163975 w 1259947"/>
              <a:gd name="connsiteY45" fmla="*/ 160256 h 1480222"/>
              <a:gd name="connsiteX46" fmla="*/ 1182828 w 1259947"/>
              <a:gd name="connsiteY46" fmla="*/ 122549 h 1480222"/>
              <a:gd name="connsiteX47" fmla="*/ 1135694 w 1259947"/>
              <a:gd name="connsiteY47" fmla="*/ 84842 h 1480222"/>
              <a:gd name="connsiteX48" fmla="*/ 1107414 w 1259947"/>
              <a:gd name="connsiteY48" fmla="*/ 94268 h 1480222"/>
              <a:gd name="connsiteX49" fmla="*/ 1097987 w 1259947"/>
              <a:gd name="connsiteY49" fmla="*/ 122549 h 1480222"/>
              <a:gd name="connsiteX50" fmla="*/ 1163975 w 1259947"/>
              <a:gd name="connsiteY50" fmla="*/ 113122 h 1480222"/>
              <a:gd name="connsiteX51" fmla="*/ 1154548 w 1259947"/>
              <a:gd name="connsiteY51" fmla="*/ 84842 h 1480222"/>
              <a:gd name="connsiteX52" fmla="*/ 1079133 w 1259947"/>
              <a:gd name="connsiteY52" fmla="*/ 75415 h 1480222"/>
              <a:gd name="connsiteX53" fmla="*/ 1173401 w 1259947"/>
              <a:gd name="connsiteY53" fmla="*/ 75415 h 1480222"/>
              <a:gd name="connsiteX54" fmla="*/ 1229962 w 1259947"/>
              <a:gd name="connsiteY54" fmla="*/ 37708 h 1480222"/>
              <a:gd name="connsiteX55" fmla="*/ 1258243 w 1259947"/>
              <a:gd name="connsiteY55" fmla="*/ 9427 h 1480222"/>
              <a:gd name="connsiteX56" fmla="*/ 1239389 w 1259947"/>
              <a:gd name="connsiteY56" fmla="*/ 0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59947" h="1480222">
                <a:moveTo>
                  <a:pt x="4478" y="1263192"/>
                </a:moveTo>
                <a:cubicBezTo>
                  <a:pt x="58313" y="1343949"/>
                  <a:pt x="0" y="1250401"/>
                  <a:pt x="70465" y="1451728"/>
                </a:cubicBezTo>
                <a:cubicBezTo>
                  <a:pt x="74208" y="1462422"/>
                  <a:pt x="83034" y="1470582"/>
                  <a:pt x="89319" y="1480009"/>
                </a:cubicBezTo>
                <a:cubicBezTo>
                  <a:pt x="92461" y="1470582"/>
                  <a:pt x="98746" y="1461665"/>
                  <a:pt x="98746" y="1451728"/>
                </a:cubicBezTo>
                <a:cubicBezTo>
                  <a:pt x="98746" y="1391069"/>
                  <a:pt x="96020" y="1395792"/>
                  <a:pt x="70465" y="1357460"/>
                </a:cubicBezTo>
                <a:cubicBezTo>
                  <a:pt x="57896" y="1360602"/>
                  <a:pt x="42875" y="1358794"/>
                  <a:pt x="32758" y="1366887"/>
                </a:cubicBezTo>
                <a:cubicBezTo>
                  <a:pt x="24999" y="1373094"/>
                  <a:pt x="23331" y="1385230"/>
                  <a:pt x="23331" y="1395167"/>
                </a:cubicBezTo>
                <a:cubicBezTo>
                  <a:pt x="23331" y="1423622"/>
                  <a:pt x="29616" y="1451728"/>
                  <a:pt x="32758" y="1480009"/>
                </a:cubicBezTo>
                <a:cubicBezTo>
                  <a:pt x="42185" y="1476867"/>
                  <a:pt x="58629" y="1480222"/>
                  <a:pt x="61039" y="1470582"/>
                </a:cubicBezTo>
                <a:cubicBezTo>
                  <a:pt x="77704" y="1403923"/>
                  <a:pt x="60394" y="1407521"/>
                  <a:pt x="23331" y="1395167"/>
                </a:cubicBezTo>
                <a:cubicBezTo>
                  <a:pt x="35900" y="1404594"/>
                  <a:pt x="47398" y="1415653"/>
                  <a:pt x="61039" y="1423448"/>
                </a:cubicBezTo>
                <a:cubicBezTo>
                  <a:pt x="69666" y="1428378"/>
                  <a:pt x="84876" y="1441763"/>
                  <a:pt x="89319" y="1432875"/>
                </a:cubicBezTo>
                <a:cubicBezTo>
                  <a:pt x="94385" y="1422741"/>
                  <a:pt x="76750" y="1414021"/>
                  <a:pt x="70465" y="1404594"/>
                </a:cubicBezTo>
                <a:cubicBezTo>
                  <a:pt x="61038" y="1407736"/>
                  <a:pt x="45875" y="1404795"/>
                  <a:pt x="42185" y="1414021"/>
                </a:cubicBezTo>
                <a:cubicBezTo>
                  <a:pt x="26867" y="1452316"/>
                  <a:pt x="60148" y="1454573"/>
                  <a:pt x="79892" y="1461155"/>
                </a:cubicBezTo>
                <a:cubicBezTo>
                  <a:pt x="93649" y="1451983"/>
                  <a:pt x="137377" y="1423587"/>
                  <a:pt x="145880" y="1414021"/>
                </a:cubicBezTo>
                <a:cubicBezTo>
                  <a:pt x="160934" y="1397085"/>
                  <a:pt x="176421" y="1378956"/>
                  <a:pt x="183587" y="1357460"/>
                </a:cubicBezTo>
                <a:cubicBezTo>
                  <a:pt x="186729" y="1348033"/>
                  <a:pt x="186547" y="1336724"/>
                  <a:pt x="193014" y="1329180"/>
                </a:cubicBezTo>
                <a:cubicBezTo>
                  <a:pt x="206108" y="1313904"/>
                  <a:pt x="224437" y="1304042"/>
                  <a:pt x="240148" y="1291473"/>
                </a:cubicBezTo>
                <a:cubicBezTo>
                  <a:pt x="284828" y="1202110"/>
                  <a:pt x="244152" y="1260079"/>
                  <a:pt x="324989" y="1197205"/>
                </a:cubicBezTo>
                <a:cubicBezTo>
                  <a:pt x="371156" y="1161297"/>
                  <a:pt x="337282" y="1175485"/>
                  <a:pt x="381550" y="1131217"/>
                </a:cubicBezTo>
                <a:cubicBezTo>
                  <a:pt x="392660" y="1120107"/>
                  <a:pt x="407433" y="1113282"/>
                  <a:pt x="419257" y="1102936"/>
                </a:cubicBezTo>
                <a:cubicBezTo>
                  <a:pt x="432634" y="1091231"/>
                  <a:pt x="443587" y="1076934"/>
                  <a:pt x="456964" y="1065229"/>
                </a:cubicBezTo>
                <a:cubicBezTo>
                  <a:pt x="468788" y="1054883"/>
                  <a:pt x="482847" y="1047295"/>
                  <a:pt x="494671" y="1036949"/>
                </a:cubicBezTo>
                <a:cubicBezTo>
                  <a:pt x="563593" y="976644"/>
                  <a:pt x="504415" y="1024424"/>
                  <a:pt x="560659" y="952108"/>
                </a:cubicBezTo>
                <a:cubicBezTo>
                  <a:pt x="571572" y="938077"/>
                  <a:pt x="587453" y="928431"/>
                  <a:pt x="598366" y="914400"/>
                </a:cubicBezTo>
                <a:cubicBezTo>
                  <a:pt x="609615" y="899937"/>
                  <a:pt x="615653" y="881924"/>
                  <a:pt x="626647" y="867266"/>
                </a:cubicBezTo>
                <a:cubicBezTo>
                  <a:pt x="634646" y="856601"/>
                  <a:pt x="646148" y="849019"/>
                  <a:pt x="654927" y="838986"/>
                </a:cubicBezTo>
                <a:cubicBezTo>
                  <a:pt x="753261" y="726604"/>
                  <a:pt x="628865" y="853958"/>
                  <a:pt x="739768" y="754145"/>
                </a:cubicBezTo>
                <a:cubicBezTo>
                  <a:pt x="782760" y="715452"/>
                  <a:pt x="796421" y="695588"/>
                  <a:pt x="834036" y="650450"/>
                </a:cubicBezTo>
                <a:cubicBezTo>
                  <a:pt x="867129" y="567718"/>
                  <a:pt x="834273" y="636644"/>
                  <a:pt x="890597" y="556182"/>
                </a:cubicBezTo>
                <a:cubicBezTo>
                  <a:pt x="901104" y="541172"/>
                  <a:pt x="907885" y="523706"/>
                  <a:pt x="918878" y="509048"/>
                </a:cubicBezTo>
                <a:cubicBezTo>
                  <a:pt x="926877" y="498383"/>
                  <a:pt x="938623" y="491009"/>
                  <a:pt x="947158" y="480767"/>
                </a:cubicBezTo>
                <a:cubicBezTo>
                  <a:pt x="954411" y="472063"/>
                  <a:pt x="958759" y="461191"/>
                  <a:pt x="966012" y="452487"/>
                </a:cubicBezTo>
                <a:cubicBezTo>
                  <a:pt x="974547" y="442246"/>
                  <a:pt x="985758" y="434448"/>
                  <a:pt x="994292" y="424207"/>
                </a:cubicBezTo>
                <a:cubicBezTo>
                  <a:pt x="1001545" y="415503"/>
                  <a:pt x="1005893" y="404630"/>
                  <a:pt x="1013146" y="395926"/>
                </a:cubicBezTo>
                <a:cubicBezTo>
                  <a:pt x="1021680" y="385685"/>
                  <a:pt x="1032892" y="377887"/>
                  <a:pt x="1041426" y="367646"/>
                </a:cubicBezTo>
                <a:cubicBezTo>
                  <a:pt x="1048679" y="358942"/>
                  <a:pt x="1053027" y="348069"/>
                  <a:pt x="1060280" y="339365"/>
                </a:cubicBezTo>
                <a:cubicBezTo>
                  <a:pt x="1068814" y="329124"/>
                  <a:pt x="1081403" y="322332"/>
                  <a:pt x="1088560" y="311085"/>
                </a:cubicBezTo>
                <a:cubicBezTo>
                  <a:pt x="1103649" y="287374"/>
                  <a:pt x="1110677" y="259056"/>
                  <a:pt x="1126267" y="235671"/>
                </a:cubicBezTo>
                <a:lnTo>
                  <a:pt x="1145121" y="207390"/>
                </a:lnTo>
                <a:cubicBezTo>
                  <a:pt x="1148263" y="194821"/>
                  <a:pt x="1150989" y="182140"/>
                  <a:pt x="1154548" y="169683"/>
                </a:cubicBezTo>
                <a:cubicBezTo>
                  <a:pt x="1162566" y="141619"/>
                  <a:pt x="1175178" y="137168"/>
                  <a:pt x="1145121" y="113122"/>
                </a:cubicBezTo>
                <a:cubicBezTo>
                  <a:pt x="1137362" y="106915"/>
                  <a:pt x="1126268" y="106837"/>
                  <a:pt x="1116841" y="103695"/>
                </a:cubicBezTo>
                <a:cubicBezTo>
                  <a:pt x="1110517" y="113182"/>
                  <a:pt x="1072693" y="154803"/>
                  <a:pt x="1107414" y="169683"/>
                </a:cubicBezTo>
                <a:cubicBezTo>
                  <a:pt x="1124982" y="177212"/>
                  <a:pt x="1145121" y="163398"/>
                  <a:pt x="1163975" y="160256"/>
                </a:cubicBezTo>
                <a:cubicBezTo>
                  <a:pt x="1170259" y="147687"/>
                  <a:pt x="1182828" y="136601"/>
                  <a:pt x="1182828" y="122549"/>
                </a:cubicBezTo>
                <a:cubicBezTo>
                  <a:pt x="1182828" y="94121"/>
                  <a:pt x="1153354" y="90728"/>
                  <a:pt x="1135694" y="84842"/>
                </a:cubicBezTo>
                <a:cubicBezTo>
                  <a:pt x="1126267" y="87984"/>
                  <a:pt x="1114440" y="87242"/>
                  <a:pt x="1107414" y="94268"/>
                </a:cubicBezTo>
                <a:cubicBezTo>
                  <a:pt x="1100388" y="101294"/>
                  <a:pt x="1088560" y="119407"/>
                  <a:pt x="1097987" y="122549"/>
                </a:cubicBezTo>
                <a:cubicBezTo>
                  <a:pt x="1119066" y="129575"/>
                  <a:pt x="1141979" y="116264"/>
                  <a:pt x="1163975" y="113122"/>
                </a:cubicBezTo>
                <a:cubicBezTo>
                  <a:pt x="1160833" y="103695"/>
                  <a:pt x="1161574" y="91868"/>
                  <a:pt x="1154548" y="84842"/>
                </a:cubicBezTo>
                <a:cubicBezTo>
                  <a:pt x="1124970" y="55264"/>
                  <a:pt x="1112295" y="67125"/>
                  <a:pt x="1079133" y="75415"/>
                </a:cubicBezTo>
                <a:cubicBezTo>
                  <a:pt x="1117074" y="88062"/>
                  <a:pt x="1123109" y="94758"/>
                  <a:pt x="1173401" y="75415"/>
                </a:cubicBezTo>
                <a:cubicBezTo>
                  <a:pt x="1194550" y="67281"/>
                  <a:pt x="1213940" y="53730"/>
                  <a:pt x="1229962" y="37708"/>
                </a:cubicBezTo>
                <a:cubicBezTo>
                  <a:pt x="1239389" y="28281"/>
                  <a:pt x="1255010" y="22361"/>
                  <a:pt x="1258243" y="9427"/>
                </a:cubicBezTo>
                <a:cubicBezTo>
                  <a:pt x="1259947" y="2610"/>
                  <a:pt x="1245674" y="3142"/>
                  <a:pt x="1239389" y="0"/>
                </a:cubicBezTo>
              </a:path>
            </a:pathLst>
          </a:custGeom>
          <a:ln>
            <a:solidFill>
              <a:schemeClr val="tx2"/>
            </a:solidFill>
          </a:ln>
        </p:spPr>
        <p:style>
          <a:lnRef idx="2">
            <a:schemeClr val="accent1"/>
          </a:lnRef>
          <a:fillRef idx="0">
            <a:schemeClr val="accent1"/>
          </a:fillRef>
          <a:effectRef idx="1">
            <a:schemeClr val="accent1"/>
          </a:effectRef>
          <a:fontRef idx="minor">
            <a:schemeClr val="tx1"/>
          </a:fontRef>
        </p:style>
        <p:txBody>
          <a:bodyPr anchor="ctr"/>
          <a:lstStyle/>
          <a:p>
            <a:pPr algn="ctr">
              <a:lnSpc>
                <a:spcPct val="90000"/>
              </a:lnSpc>
              <a:defRPr/>
            </a:pPr>
            <a:endParaRPr lang="fr-FR"/>
          </a:p>
        </p:txBody>
      </p:sp>
      <p:sp>
        <p:nvSpPr>
          <p:cNvPr id="86" name="Freeform 85"/>
          <p:cNvSpPr/>
          <p:nvPr/>
        </p:nvSpPr>
        <p:spPr>
          <a:xfrm rot="5400000">
            <a:off x="2340769" y="4074319"/>
            <a:ext cx="622300" cy="2811462"/>
          </a:xfrm>
          <a:custGeom>
            <a:avLst/>
            <a:gdLst>
              <a:gd name="connsiteX0" fmla="*/ 0 w 1449272"/>
              <a:gd name="connsiteY0" fmla="*/ 1756872 h 1907701"/>
              <a:gd name="connsiteX1" fmla="*/ 28280 w 1449272"/>
              <a:gd name="connsiteY1" fmla="*/ 1785152 h 1907701"/>
              <a:gd name="connsiteX2" fmla="*/ 37707 w 1449272"/>
              <a:gd name="connsiteY2" fmla="*/ 1813432 h 1907701"/>
              <a:gd name="connsiteX3" fmla="*/ 56561 w 1449272"/>
              <a:gd name="connsiteY3" fmla="*/ 1851140 h 1907701"/>
              <a:gd name="connsiteX4" fmla="*/ 94268 w 1449272"/>
              <a:gd name="connsiteY4" fmla="*/ 1907701 h 1907701"/>
              <a:gd name="connsiteX5" fmla="*/ 84841 w 1449272"/>
              <a:gd name="connsiteY5" fmla="*/ 1822859 h 1907701"/>
              <a:gd name="connsiteX6" fmla="*/ 75414 w 1449272"/>
              <a:gd name="connsiteY6" fmla="*/ 1794579 h 1907701"/>
              <a:gd name="connsiteX7" fmla="*/ 65987 w 1449272"/>
              <a:gd name="connsiteY7" fmla="*/ 1832286 h 1907701"/>
              <a:gd name="connsiteX8" fmla="*/ 75414 w 1449272"/>
              <a:gd name="connsiteY8" fmla="*/ 1860566 h 1907701"/>
              <a:gd name="connsiteX9" fmla="*/ 84841 w 1449272"/>
              <a:gd name="connsiteY9" fmla="*/ 1832286 h 1907701"/>
              <a:gd name="connsiteX10" fmla="*/ 56561 w 1449272"/>
              <a:gd name="connsiteY10" fmla="*/ 1804006 h 1907701"/>
              <a:gd name="connsiteX11" fmla="*/ 28280 w 1449272"/>
              <a:gd name="connsiteY11" fmla="*/ 1813432 h 1907701"/>
              <a:gd name="connsiteX12" fmla="*/ 18853 w 1449272"/>
              <a:gd name="connsiteY12" fmla="*/ 1841713 h 1907701"/>
              <a:gd name="connsiteX13" fmla="*/ 47134 w 1449272"/>
              <a:gd name="connsiteY13" fmla="*/ 1860566 h 1907701"/>
              <a:gd name="connsiteX14" fmla="*/ 84841 w 1449272"/>
              <a:gd name="connsiteY14" fmla="*/ 1869993 h 1907701"/>
              <a:gd name="connsiteX15" fmla="*/ 169682 w 1449272"/>
              <a:gd name="connsiteY15" fmla="*/ 1851140 h 1907701"/>
              <a:gd name="connsiteX16" fmla="*/ 245097 w 1449272"/>
              <a:gd name="connsiteY16" fmla="*/ 1775725 h 1907701"/>
              <a:gd name="connsiteX17" fmla="*/ 311084 w 1449272"/>
              <a:gd name="connsiteY17" fmla="*/ 1719164 h 1907701"/>
              <a:gd name="connsiteX18" fmla="*/ 424206 w 1449272"/>
              <a:gd name="connsiteY18" fmla="*/ 1587189 h 1907701"/>
              <a:gd name="connsiteX19" fmla="*/ 499620 w 1449272"/>
              <a:gd name="connsiteY19" fmla="*/ 1521202 h 1907701"/>
              <a:gd name="connsiteX20" fmla="*/ 603315 w 1449272"/>
              <a:gd name="connsiteY20" fmla="*/ 1417507 h 1907701"/>
              <a:gd name="connsiteX21" fmla="*/ 669303 w 1449272"/>
              <a:gd name="connsiteY21" fmla="*/ 1313812 h 1907701"/>
              <a:gd name="connsiteX22" fmla="*/ 735291 w 1449272"/>
              <a:gd name="connsiteY22" fmla="*/ 1247824 h 1907701"/>
              <a:gd name="connsiteX23" fmla="*/ 782425 w 1449272"/>
              <a:gd name="connsiteY23" fmla="*/ 1181837 h 1907701"/>
              <a:gd name="connsiteX24" fmla="*/ 838985 w 1449272"/>
              <a:gd name="connsiteY24" fmla="*/ 1115849 h 1907701"/>
              <a:gd name="connsiteX25" fmla="*/ 1027522 w 1449272"/>
              <a:gd name="connsiteY25" fmla="*/ 861325 h 1907701"/>
              <a:gd name="connsiteX26" fmla="*/ 1074656 w 1449272"/>
              <a:gd name="connsiteY26" fmla="*/ 767057 h 1907701"/>
              <a:gd name="connsiteX27" fmla="*/ 1093509 w 1449272"/>
              <a:gd name="connsiteY27" fmla="*/ 710496 h 1907701"/>
              <a:gd name="connsiteX28" fmla="*/ 1112363 w 1449272"/>
              <a:gd name="connsiteY28" fmla="*/ 672789 h 1907701"/>
              <a:gd name="connsiteX29" fmla="*/ 1131216 w 1449272"/>
              <a:gd name="connsiteY29" fmla="*/ 569094 h 1907701"/>
              <a:gd name="connsiteX30" fmla="*/ 1140643 w 1449272"/>
              <a:gd name="connsiteY30" fmla="*/ 531387 h 1907701"/>
              <a:gd name="connsiteX31" fmla="*/ 1159497 w 1449272"/>
              <a:gd name="connsiteY31" fmla="*/ 286290 h 1907701"/>
              <a:gd name="connsiteX32" fmla="*/ 1178350 w 1449272"/>
              <a:gd name="connsiteY32" fmla="*/ 182595 h 1907701"/>
              <a:gd name="connsiteX33" fmla="*/ 1206631 w 1449272"/>
              <a:gd name="connsiteY33" fmla="*/ 154315 h 1907701"/>
              <a:gd name="connsiteX34" fmla="*/ 1225484 w 1449272"/>
              <a:gd name="connsiteY34" fmla="*/ 116608 h 1907701"/>
              <a:gd name="connsiteX35" fmla="*/ 1244338 w 1449272"/>
              <a:gd name="connsiteY35" fmla="*/ 88327 h 1907701"/>
              <a:gd name="connsiteX36" fmla="*/ 1253765 w 1449272"/>
              <a:gd name="connsiteY36" fmla="*/ 60047 h 1907701"/>
              <a:gd name="connsiteX37" fmla="*/ 1225484 w 1449272"/>
              <a:gd name="connsiteY37" fmla="*/ 41193 h 1907701"/>
              <a:gd name="connsiteX38" fmla="*/ 1216058 w 1449272"/>
              <a:gd name="connsiteY38" fmla="*/ 107181 h 1907701"/>
              <a:gd name="connsiteX39" fmla="*/ 1282045 w 1449272"/>
              <a:gd name="connsiteY39" fmla="*/ 69474 h 1907701"/>
              <a:gd name="connsiteX40" fmla="*/ 1263192 w 1449272"/>
              <a:gd name="connsiteY40" fmla="*/ 41193 h 1907701"/>
              <a:gd name="connsiteX41" fmla="*/ 1310326 w 1449272"/>
              <a:gd name="connsiteY41" fmla="*/ 88327 h 1907701"/>
              <a:gd name="connsiteX42" fmla="*/ 1338606 w 1449272"/>
              <a:gd name="connsiteY42" fmla="*/ 78901 h 1907701"/>
              <a:gd name="connsiteX43" fmla="*/ 1319752 w 1449272"/>
              <a:gd name="connsiteY43" fmla="*/ 50620 h 1907701"/>
              <a:gd name="connsiteX44" fmla="*/ 1291472 w 1449272"/>
              <a:gd name="connsiteY44" fmla="*/ 41193 h 1907701"/>
              <a:gd name="connsiteX45" fmla="*/ 1329179 w 1449272"/>
              <a:gd name="connsiteY45" fmla="*/ 50620 h 1907701"/>
              <a:gd name="connsiteX46" fmla="*/ 1366886 w 1449272"/>
              <a:gd name="connsiteY46" fmla="*/ 41193 h 1907701"/>
              <a:gd name="connsiteX47" fmla="*/ 1404594 w 1449272"/>
              <a:gd name="connsiteY47" fmla="*/ 3486 h 190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449272" h="1907701">
                <a:moveTo>
                  <a:pt x="0" y="1756872"/>
                </a:moveTo>
                <a:cubicBezTo>
                  <a:pt x="9427" y="1766299"/>
                  <a:pt x="20885" y="1774060"/>
                  <a:pt x="28280" y="1785152"/>
                </a:cubicBezTo>
                <a:cubicBezTo>
                  <a:pt x="33792" y="1793420"/>
                  <a:pt x="33793" y="1804299"/>
                  <a:pt x="37707" y="1813432"/>
                </a:cubicBezTo>
                <a:cubicBezTo>
                  <a:pt x="43243" y="1826349"/>
                  <a:pt x="49331" y="1839090"/>
                  <a:pt x="56561" y="1851140"/>
                </a:cubicBezTo>
                <a:cubicBezTo>
                  <a:pt x="68219" y="1870570"/>
                  <a:pt x="94268" y="1907701"/>
                  <a:pt x="94268" y="1907701"/>
                </a:cubicBezTo>
                <a:cubicBezTo>
                  <a:pt x="91126" y="1879420"/>
                  <a:pt x="89519" y="1850927"/>
                  <a:pt x="84841" y="1822859"/>
                </a:cubicBezTo>
                <a:cubicBezTo>
                  <a:pt x="83207" y="1813058"/>
                  <a:pt x="84302" y="1790135"/>
                  <a:pt x="75414" y="1794579"/>
                </a:cubicBezTo>
                <a:cubicBezTo>
                  <a:pt x="63826" y="1800373"/>
                  <a:pt x="69129" y="1819717"/>
                  <a:pt x="65987" y="1832286"/>
                </a:cubicBezTo>
                <a:cubicBezTo>
                  <a:pt x="69129" y="1841713"/>
                  <a:pt x="65477" y="1860566"/>
                  <a:pt x="75414" y="1860566"/>
                </a:cubicBezTo>
                <a:cubicBezTo>
                  <a:pt x="85351" y="1860566"/>
                  <a:pt x="87983" y="1841713"/>
                  <a:pt x="84841" y="1832286"/>
                </a:cubicBezTo>
                <a:cubicBezTo>
                  <a:pt x="80625" y="1819639"/>
                  <a:pt x="65988" y="1813433"/>
                  <a:pt x="56561" y="1804006"/>
                </a:cubicBezTo>
                <a:cubicBezTo>
                  <a:pt x="47134" y="1807148"/>
                  <a:pt x="35306" y="1806406"/>
                  <a:pt x="28280" y="1813432"/>
                </a:cubicBezTo>
                <a:cubicBezTo>
                  <a:pt x="21253" y="1820458"/>
                  <a:pt x="18853" y="1841713"/>
                  <a:pt x="18853" y="1841713"/>
                </a:cubicBezTo>
                <a:cubicBezTo>
                  <a:pt x="28280" y="1847997"/>
                  <a:pt x="36720" y="1856103"/>
                  <a:pt x="47134" y="1860566"/>
                </a:cubicBezTo>
                <a:cubicBezTo>
                  <a:pt x="59042" y="1865669"/>
                  <a:pt x="71885" y="1869993"/>
                  <a:pt x="84841" y="1869993"/>
                </a:cubicBezTo>
                <a:cubicBezTo>
                  <a:pt x="118019" y="1869993"/>
                  <a:pt x="140520" y="1860860"/>
                  <a:pt x="169682" y="1851140"/>
                </a:cubicBezTo>
                <a:cubicBezTo>
                  <a:pt x="260594" y="1782956"/>
                  <a:pt x="150055" y="1870767"/>
                  <a:pt x="245097" y="1775725"/>
                </a:cubicBezTo>
                <a:cubicBezTo>
                  <a:pt x="265582" y="1755240"/>
                  <a:pt x="291131" y="1740167"/>
                  <a:pt x="311084" y="1719164"/>
                </a:cubicBezTo>
                <a:cubicBezTo>
                  <a:pt x="350991" y="1677157"/>
                  <a:pt x="380601" y="1625343"/>
                  <a:pt x="424206" y="1587189"/>
                </a:cubicBezTo>
                <a:cubicBezTo>
                  <a:pt x="449344" y="1565193"/>
                  <a:pt x="476775" y="1545570"/>
                  <a:pt x="499620" y="1521202"/>
                </a:cubicBezTo>
                <a:cubicBezTo>
                  <a:pt x="603078" y="1410847"/>
                  <a:pt x="522250" y="1458039"/>
                  <a:pt x="603315" y="1417507"/>
                </a:cubicBezTo>
                <a:cubicBezTo>
                  <a:pt x="626207" y="1371722"/>
                  <a:pt x="629485" y="1360266"/>
                  <a:pt x="669303" y="1313812"/>
                </a:cubicBezTo>
                <a:cubicBezTo>
                  <a:pt x="689547" y="1290194"/>
                  <a:pt x="715047" y="1271442"/>
                  <a:pt x="735291" y="1247824"/>
                </a:cubicBezTo>
                <a:cubicBezTo>
                  <a:pt x="752882" y="1227301"/>
                  <a:pt x="765725" y="1203092"/>
                  <a:pt x="782425" y="1181837"/>
                </a:cubicBezTo>
                <a:cubicBezTo>
                  <a:pt x="800323" y="1159057"/>
                  <a:pt x="820888" y="1138471"/>
                  <a:pt x="838985" y="1115849"/>
                </a:cubicBezTo>
                <a:cubicBezTo>
                  <a:pt x="969997" y="952083"/>
                  <a:pt x="941569" y="990254"/>
                  <a:pt x="1027522" y="861325"/>
                </a:cubicBezTo>
                <a:cubicBezTo>
                  <a:pt x="1048860" y="775967"/>
                  <a:pt x="1018539" y="879291"/>
                  <a:pt x="1074656" y="767057"/>
                </a:cubicBezTo>
                <a:cubicBezTo>
                  <a:pt x="1083544" y="749282"/>
                  <a:pt x="1086128" y="728948"/>
                  <a:pt x="1093509" y="710496"/>
                </a:cubicBezTo>
                <a:cubicBezTo>
                  <a:pt x="1098728" y="697448"/>
                  <a:pt x="1106078" y="685358"/>
                  <a:pt x="1112363" y="672789"/>
                </a:cubicBezTo>
                <a:cubicBezTo>
                  <a:pt x="1119182" y="631878"/>
                  <a:pt x="1122436" y="608603"/>
                  <a:pt x="1131216" y="569094"/>
                </a:cubicBezTo>
                <a:cubicBezTo>
                  <a:pt x="1134026" y="556447"/>
                  <a:pt x="1137501" y="543956"/>
                  <a:pt x="1140643" y="531387"/>
                </a:cubicBezTo>
                <a:cubicBezTo>
                  <a:pt x="1146928" y="449688"/>
                  <a:pt x="1149333" y="367598"/>
                  <a:pt x="1159497" y="286290"/>
                </a:cubicBezTo>
                <a:cubicBezTo>
                  <a:pt x="1159896" y="283102"/>
                  <a:pt x="1164938" y="202713"/>
                  <a:pt x="1178350" y="182595"/>
                </a:cubicBezTo>
                <a:cubicBezTo>
                  <a:pt x="1185745" y="171502"/>
                  <a:pt x="1197204" y="163742"/>
                  <a:pt x="1206631" y="154315"/>
                </a:cubicBezTo>
                <a:cubicBezTo>
                  <a:pt x="1212915" y="141746"/>
                  <a:pt x="1218512" y="128809"/>
                  <a:pt x="1225484" y="116608"/>
                </a:cubicBezTo>
                <a:cubicBezTo>
                  <a:pt x="1231105" y="106771"/>
                  <a:pt x="1239271" y="98461"/>
                  <a:pt x="1244338" y="88327"/>
                </a:cubicBezTo>
                <a:cubicBezTo>
                  <a:pt x="1248782" y="79439"/>
                  <a:pt x="1250623" y="69474"/>
                  <a:pt x="1253765" y="60047"/>
                </a:cubicBezTo>
                <a:cubicBezTo>
                  <a:pt x="1244338" y="53762"/>
                  <a:pt x="1236003" y="36985"/>
                  <a:pt x="1225484" y="41193"/>
                </a:cubicBezTo>
                <a:cubicBezTo>
                  <a:pt x="1191223" y="54898"/>
                  <a:pt x="1209940" y="88826"/>
                  <a:pt x="1216058" y="107181"/>
                </a:cubicBezTo>
                <a:cubicBezTo>
                  <a:pt x="1235069" y="103379"/>
                  <a:pt x="1282045" y="105537"/>
                  <a:pt x="1282045" y="69474"/>
                </a:cubicBezTo>
                <a:cubicBezTo>
                  <a:pt x="1282045" y="58144"/>
                  <a:pt x="1263192" y="29863"/>
                  <a:pt x="1263192" y="41193"/>
                </a:cubicBezTo>
                <a:cubicBezTo>
                  <a:pt x="1263192" y="80024"/>
                  <a:pt x="1285186" y="79948"/>
                  <a:pt x="1310326" y="88327"/>
                </a:cubicBezTo>
                <a:cubicBezTo>
                  <a:pt x="1319753" y="85185"/>
                  <a:pt x="1336196" y="88541"/>
                  <a:pt x="1338606" y="78901"/>
                </a:cubicBezTo>
                <a:cubicBezTo>
                  <a:pt x="1341354" y="67909"/>
                  <a:pt x="1328599" y="57698"/>
                  <a:pt x="1319752" y="50620"/>
                </a:cubicBezTo>
                <a:cubicBezTo>
                  <a:pt x="1311993" y="44413"/>
                  <a:pt x="1281535" y="41193"/>
                  <a:pt x="1291472" y="41193"/>
                </a:cubicBezTo>
                <a:cubicBezTo>
                  <a:pt x="1304428" y="41193"/>
                  <a:pt x="1316610" y="47478"/>
                  <a:pt x="1329179" y="50620"/>
                </a:cubicBezTo>
                <a:cubicBezTo>
                  <a:pt x="1341748" y="47478"/>
                  <a:pt x="1355298" y="46987"/>
                  <a:pt x="1366886" y="41193"/>
                </a:cubicBezTo>
                <a:cubicBezTo>
                  <a:pt x="1449272" y="0"/>
                  <a:pt x="1440394" y="3486"/>
                  <a:pt x="1404594" y="3486"/>
                </a:cubicBezTo>
              </a:path>
            </a:pathLst>
          </a:custGeom>
          <a:ln>
            <a:solidFill>
              <a:schemeClr val="tx2"/>
            </a:solidFill>
          </a:ln>
        </p:spPr>
        <p:style>
          <a:lnRef idx="2">
            <a:schemeClr val="accent1"/>
          </a:lnRef>
          <a:fillRef idx="0">
            <a:schemeClr val="accent1"/>
          </a:fillRef>
          <a:effectRef idx="1">
            <a:schemeClr val="accent1"/>
          </a:effectRef>
          <a:fontRef idx="minor">
            <a:schemeClr val="tx1"/>
          </a:fontRef>
        </p:style>
        <p:txBody>
          <a:bodyPr anchor="ctr"/>
          <a:lstStyle/>
          <a:p>
            <a:pPr algn="ctr">
              <a:lnSpc>
                <a:spcPct val="90000"/>
              </a:lnSpc>
              <a:defRPr/>
            </a:pPr>
            <a:endParaRPr lang="fr-FR"/>
          </a:p>
        </p:txBody>
      </p:sp>
      <p:sp>
        <p:nvSpPr>
          <p:cNvPr id="87" name="Freeform 86"/>
          <p:cNvSpPr/>
          <p:nvPr/>
        </p:nvSpPr>
        <p:spPr>
          <a:xfrm rot="5400000">
            <a:off x="5487987" y="4406901"/>
            <a:ext cx="938213" cy="2068512"/>
          </a:xfrm>
          <a:custGeom>
            <a:avLst/>
            <a:gdLst>
              <a:gd name="connsiteX0" fmla="*/ 931 w 1565780"/>
              <a:gd name="connsiteY0" fmla="*/ 8658 h 1265508"/>
              <a:gd name="connsiteX1" fmla="*/ 85772 w 1565780"/>
              <a:gd name="connsiteY1" fmla="*/ 102926 h 1265508"/>
              <a:gd name="connsiteX2" fmla="*/ 180040 w 1565780"/>
              <a:gd name="connsiteY2" fmla="*/ 197194 h 1265508"/>
              <a:gd name="connsiteX3" fmla="*/ 151760 w 1565780"/>
              <a:gd name="connsiteY3" fmla="*/ 131207 h 1265508"/>
              <a:gd name="connsiteX4" fmla="*/ 95199 w 1565780"/>
              <a:gd name="connsiteY4" fmla="*/ 93500 h 1265508"/>
              <a:gd name="connsiteX5" fmla="*/ 95199 w 1565780"/>
              <a:gd name="connsiteY5" fmla="*/ 150060 h 1265508"/>
              <a:gd name="connsiteX6" fmla="*/ 123479 w 1565780"/>
              <a:gd name="connsiteY6" fmla="*/ 159487 h 1265508"/>
              <a:gd name="connsiteX7" fmla="*/ 170613 w 1565780"/>
              <a:gd name="connsiteY7" fmla="*/ 150060 h 1265508"/>
              <a:gd name="connsiteX8" fmla="*/ 142333 w 1565780"/>
              <a:gd name="connsiteY8" fmla="*/ 55792 h 1265508"/>
              <a:gd name="connsiteX9" fmla="*/ 114052 w 1565780"/>
              <a:gd name="connsiteY9" fmla="*/ 36939 h 1265508"/>
              <a:gd name="connsiteX10" fmla="*/ 19784 w 1565780"/>
              <a:gd name="connsiteY10" fmla="*/ 84073 h 1265508"/>
              <a:gd name="connsiteX11" fmla="*/ 931 w 1565780"/>
              <a:gd name="connsiteY11" fmla="*/ 131207 h 1265508"/>
              <a:gd name="connsiteX12" fmla="*/ 10358 w 1565780"/>
              <a:gd name="connsiteY12" fmla="*/ 168914 h 1265508"/>
              <a:gd name="connsiteX13" fmla="*/ 85772 w 1565780"/>
              <a:gd name="connsiteY13" fmla="*/ 216048 h 1265508"/>
              <a:gd name="connsiteX14" fmla="*/ 161186 w 1565780"/>
              <a:gd name="connsiteY14" fmla="*/ 206621 h 1265508"/>
              <a:gd name="connsiteX15" fmla="*/ 142333 w 1565780"/>
              <a:gd name="connsiteY15" fmla="*/ 112353 h 1265508"/>
              <a:gd name="connsiteX16" fmla="*/ 76345 w 1565780"/>
              <a:gd name="connsiteY16" fmla="*/ 131207 h 1265508"/>
              <a:gd name="connsiteX17" fmla="*/ 104626 w 1565780"/>
              <a:gd name="connsiteY17" fmla="*/ 121780 h 1265508"/>
              <a:gd name="connsiteX18" fmla="*/ 123479 w 1565780"/>
              <a:gd name="connsiteY18" fmla="*/ 150060 h 1265508"/>
              <a:gd name="connsiteX19" fmla="*/ 170613 w 1565780"/>
              <a:gd name="connsiteY19" fmla="*/ 187768 h 1265508"/>
              <a:gd name="connsiteX20" fmla="*/ 274308 w 1565780"/>
              <a:gd name="connsiteY20" fmla="*/ 234902 h 1265508"/>
              <a:gd name="connsiteX21" fmla="*/ 330869 w 1565780"/>
              <a:gd name="connsiteY21" fmla="*/ 263182 h 1265508"/>
              <a:gd name="connsiteX22" fmla="*/ 425137 w 1565780"/>
              <a:gd name="connsiteY22" fmla="*/ 272609 h 1265508"/>
              <a:gd name="connsiteX23" fmla="*/ 472271 w 1565780"/>
              <a:gd name="connsiteY23" fmla="*/ 300889 h 1265508"/>
              <a:gd name="connsiteX24" fmla="*/ 509978 w 1565780"/>
              <a:gd name="connsiteY24" fmla="*/ 329170 h 1265508"/>
              <a:gd name="connsiteX25" fmla="*/ 585393 w 1565780"/>
              <a:gd name="connsiteY25" fmla="*/ 366877 h 1265508"/>
              <a:gd name="connsiteX26" fmla="*/ 745648 w 1565780"/>
              <a:gd name="connsiteY26" fmla="*/ 461145 h 1265508"/>
              <a:gd name="connsiteX27" fmla="*/ 802209 w 1565780"/>
              <a:gd name="connsiteY27" fmla="*/ 498852 h 1265508"/>
              <a:gd name="connsiteX28" fmla="*/ 839916 w 1565780"/>
              <a:gd name="connsiteY28" fmla="*/ 536559 h 1265508"/>
              <a:gd name="connsiteX29" fmla="*/ 887050 w 1565780"/>
              <a:gd name="connsiteY29" fmla="*/ 564840 h 1265508"/>
              <a:gd name="connsiteX30" fmla="*/ 1028452 w 1565780"/>
              <a:gd name="connsiteY30" fmla="*/ 677961 h 1265508"/>
              <a:gd name="connsiteX31" fmla="*/ 1103867 w 1565780"/>
              <a:gd name="connsiteY31" fmla="*/ 743949 h 1265508"/>
              <a:gd name="connsiteX32" fmla="*/ 1160428 w 1565780"/>
              <a:gd name="connsiteY32" fmla="*/ 800510 h 1265508"/>
              <a:gd name="connsiteX33" fmla="*/ 1235842 w 1565780"/>
              <a:gd name="connsiteY33" fmla="*/ 847644 h 1265508"/>
              <a:gd name="connsiteX34" fmla="*/ 1254696 w 1565780"/>
              <a:gd name="connsiteY34" fmla="*/ 875924 h 1265508"/>
              <a:gd name="connsiteX35" fmla="*/ 1311256 w 1565780"/>
              <a:gd name="connsiteY35" fmla="*/ 932485 h 1265508"/>
              <a:gd name="connsiteX36" fmla="*/ 1330110 w 1565780"/>
              <a:gd name="connsiteY36" fmla="*/ 1036180 h 1265508"/>
              <a:gd name="connsiteX37" fmla="*/ 1339537 w 1565780"/>
              <a:gd name="connsiteY37" fmla="*/ 1130448 h 1265508"/>
              <a:gd name="connsiteX38" fmla="*/ 1433805 w 1565780"/>
              <a:gd name="connsiteY38" fmla="*/ 1158729 h 1265508"/>
              <a:gd name="connsiteX39" fmla="*/ 1386671 w 1565780"/>
              <a:gd name="connsiteY39" fmla="*/ 1111594 h 1265508"/>
              <a:gd name="connsiteX40" fmla="*/ 1367817 w 1565780"/>
              <a:gd name="connsiteY40" fmla="*/ 1149302 h 1265508"/>
              <a:gd name="connsiteX41" fmla="*/ 1377244 w 1565780"/>
              <a:gd name="connsiteY41" fmla="*/ 1243570 h 1265508"/>
              <a:gd name="connsiteX42" fmla="*/ 1396098 w 1565780"/>
              <a:gd name="connsiteY42" fmla="*/ 1215289 h 1265508"/>
              <a:gd name="connsiteX43" fmla="*/ 1405525 w 1565780"/>
              <a:gd name="connsiteY43" fmla="*/ 1243570 h 1265508"/>
              <a:gd name="connsiteX44" fmla="*/ 1462085 w 1565780"/>
              <a:gd name="connsiteY44" fmla="*/ 1262423 h 1265508"/>
              <a:gd name="connsiteX45" fmla="*/ 1509219 w 1565780"/>
              <a:gd name="connsiteY45" fmla="*/ 1252997 h 1265508"/>
              <a:gd name="connsiteX46" fmla="*/ 1499793 w 1565780"/>
              <a:gd name="connsiteY46" fmla="*/ 1215289 h 1265508"/>
              <a:gd name="connsiteX47" fmla="*/ 1509219 w 1565780"/>
              <a:gd name="connsiteY47" fmla="*/ 1205863 h 1265508"/>
              <a:gd name="connsiteX48" fmla="*/ 1565780 w 1565780"/>
              <a:gd name="connsiteY48" fmla="*/ 1196436 h 126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65780" h="1265508">
                <a:moveTo>
                  <a:pt x="931" y="8658"/>
                </a:moveTo>
                <a:cubicBezTo>
                  <a:pt x="79938" y="48162"/>
                  <a:pt x="0" y="0"/>
                  <a:pt x="85772" y="102926"/>
                </a:cubicBezTo>
                <a:cubicBezTo>
                  <a:pt x="114221" y="137064"/>
                  <a:pt x="148617" y="165771"/>
                  <a:pt x="180040" y="197194"/>
                </a:cubicBezTo>
                <a:cubicBezTo>
                  <a:pt x="173821" y="172319"/>
                  <a:pt x="172591" y="149434"/>
                  <a:pt x="151760" y="131207"/>
                </a:cubicBezTo>
                <a:cubicBezTo>
                  <a:pt x="134707" y="116286"/>
                  <a:pt x="95199" y="93500"/>
                  <a:pt x="95199" y="93500"/>
                </a:cubicBezTo>
                <a:cubicBezTo>
                  <a:pt x="88914" y="112354"/>
                  <a:pt x="76345" y="131206"/>
                  <a:pt x="95199" y="150060"/>
                </a:cubicBezTo>
                <a:cubicBezTo>
                  <a:pt x="102225" y="157086"/>
                  <a:pt x="114052" y="156345"/>
                  <a:pt x="123479" y="159487"/>
                </a:cubicBezTo>
                <a:cubicBezTo>
                  <a:pt x="139190" y="156345"/>
                  <a:pt x="162664" y="163971"/>
                  <a:pt x="170613" y="150060"/>
                </a:cubicBezTo>
                <a:cubicBezTo>
                  <a:pt x="179602" y="134329"/>
                  <a:pt x="154494" y="70386"/>
                  <a:pt x="142333" y="55792"/>
                </a:cubicBezTo>
                <a:cubicBezTo>
                  <a:pt x="135080" y="47088"/>
                  <a:pt x="123479" y="43223"/>
                  <a:pt x="114052" y="36939"/>
                </a:cubicBezTo>
                <a:cubicBezTo>
                  <a:pt x="82139" y="47576"/>
                  <a:pt x="42120" y="54291"/>
                  <a:pt x="19784" y="84073"/>
                </a:cubicBezTo>
                <a:cubicBezTo>
                  <a:pt x="9631" y="97610"/>
                  <a:pt x="7215" y="115496"/>
                  <a:pt x="931" y="131207"/>
                </a:cubicBezTo>
                <a:cubicBezTo>
                  <a:pt x="4073" y="143776"/>
                  <a:pt x="3930" y="157665"/>
                  <a:pt x="10358" y="168914"/>
                </a:cubicBezTo>
                <a:cubicBezTo>
                  <a:pt x="28245" y="200216"/>
                  <a:pt x="54640" y="203595"/>
                  <a:pt x="85772" y="216048"/>
                </a:cubicBezTo>
                <a:cubicBezTo>
                  <a:pt x="110910" y="212906"/>
                  <a:pt x="144504" y="225686"/>
                  <a:pt x="161186" y="206621"/>
                </a:cubicBezTo>
                <a:cubicBezTo>
                  <a:pt x="171645" y="194668"/>
                  <a:pt x="149265" y="133148"/>
                  <a:pt x="142333" y="112353"/>
                </a:cubicBezTo>
                <a:cubicBezTo>
                  <a:pt x="120337" y="118638"/>
                  <a:pt x="98538" y="125659"/>
                  <a:pt x="76345" y="131207"/>
                </a:cubicBezTo>
                <a:cubicBezTo>
                  <a:pt x="66705" y="133617"/>
                  <a:pt x="95400" y="118090"/>
                  <a:pt x="104626" y="121780"/>
                </a:cubicBezTo>
                <a:cubicBezTo>
                  <a:pt x="115145" y="125988"/>
                  <a:pt x="115468" y="142049"/>
                  <a:pt x="123479" y="150060"/>
                </a:cubicBezTo>
                <a:cubicBezTo>
                  <a:pt x="137706" y="164287"/>
                  <a:pt x="154130" y="176230"/>
                  <a:pt x="170613" y="187768"/>
                </a:cubicBezTo>
                <a:cubicBezTo>
                  <a:pt x="232184" y="230868"/>
                  <a:pt x="203190" y="205270"/>
                  <a:pt x="274308" y="234902"/>
                </a:cubicBezTo>
                <a:cubicBezTo>
                  <a:pt x="293766" y="243009"/>
                  <a:pt x="310419" y="258070"/>
                  <a:pt x="330869" y="263182"/>
                </a:cubicBezTo>
                <a:cubicBezTo>
                  <a:pt x="361506" y="270841"/>
                  <a:pt x="393714" y="269467"/>
                  <a:pt x="425137" y="272609"/>
                </a:cubicBezTo>
                <a:cubicBezTo>
                  <a:pt x="440848" y="282036"/>
                  <a:pt x="457026" y="290726"/>
                  <a:pt x="472271" y="300889"/>
                </a:cubicBezTo>
                <a:cubicBezTo>
                  <a:pt x="485344" y="309604"/>
                  <a:pt x="496407" y="321253"/>
                  <a:pt x="509978" y="329170"/>
                </a:cubicBezTo>
                <a:cubicBezTo>
                  <a:pt x="534255" y="343332"/>
                  <a:pt x="561168" y="352627"/>
                  <a:pt x="585393" y="366877"/>
                </a:cubicBezTo>
                <a:cubicBezTo>
                  <a:pt x="638811" y="398300"/>
                  <a:pt x="694082" y="426768"/>
                  <a:pt x="745648" y="461145"/>
                </a:cubicBezTo>
                <a:cubicBezTo>
                  <a:pt x="764502" y="473714"/>
                  <a:pt x="784515" y="484697"/>
                  <a:pt x="802209" y="498852"/>
                </a:cubicBezTo>
                <a:cubicBezTo>
                  <a:pt x="816089" y="509956"/>
                  <a:pt x="825885" y="525646"/>
                  <a:pt x="839916" y="536559"/>
                </a:cubicBezTo>
                <a:cubicBezTo>
                  <a:pt x="854379" y="547808"/>
                  <a:pt x="871592" y="555003"/>
                  <a:pt x="887050" y="564840"/>
                </a:cubicBezTo>
                <a:cubicBezTo>
                  <a:pt x="938088" y="597319"/>
                  <a:pt x="988311" y="632085"/>
                  <a:pt x="1028452" y="677961"/>
                </a:cubicBezTo>
                <a:cubicBezTo>
                  <a:pt x="1125691" y="789092"/>
                  <a:pt x="975664" y="639056"/>
                  <a:pt x="1103867" y="743949"/>
                </a:cubicBezTo>
                <a:cubicBezTo>
                  <a:pt x="1124503" y="760833"/>
                  <a:pt x="1136580" y="788586"/>
                  <a:pt x="1160428" y="800510"/>
                </a:cubicBezTo>
                <a:cubicBezTo>
                  <a:pt x="1190296" y="815444"/>
                  <a:pt x="1211368" y="823170"/>
                  <a:pt x="1235842" y="847644"/>
                </a:cubicBezTo>
                <a:cubicBezTo>
                  <a:pt x="1243853" y="855655"/>
                  <a:pt x="1247169" y="867456"/>
                  <a:pt x="1254696" y="875924"/>
                </a:cubicBezTo>
                <a:cubicBezTo>
                  <a:pt x="1272410" y="895852"/>
                  <a:pt x="1311256" y="932485"/>
                  <a:pt x="1311256" y="932485"/>
                </a:cubicBezTo>
                <a:cubicBezTo>
                  <a:pt x="1323884" y="982995"/>
                  <a:pt x="1322604" y="972378"/>
                  <a:pt x="1330110" y="1036180"/>
                </a:cubicBezTo>
                <a:cubicBezTo>
                  <a:pt x="1333800" y="1067543"/>
                  <a:pt x="1329551" y="1100489"/>
                  <a:pt x="1339537" y="1130448"/>
                </a:cubicBezTo>
                <a:cubicBezTo>
                  <a:pt x="1348111" y="1156171"/>
                  <a:pt x="1431505" y="1158400"/>
                  <a:pt x="1433805" y="1158729"/>
                </a:cubicBezTo>
                <a:cubicBezTo>
                  <a:pt x="1429836" y="1152776"/>
                  <a:pt x="1403209" y="1104979"/>
                  <a:pt x="1386671" y="1111594"/>
                </a:cubicBezTo>
                <a:cubicBezTo>
                  <a:pt x="1373623" y="1116813"/>
                  <a:pt x="1374102" y="1136733"/>
                  <a:pt x="1367817" y="1149302"/>
                </a:cubicBezTo>
                <a:cubicBezTo>
                  <a:pt x="1370959" y="1180725"/>
                  <a:pt x="1364804" y="1214544"/>
                  <a:pt x="1377244" y="1243570"/>
                </a:cubicBezTo>
                <a:cubicBezTo>
                  <a:pt x="1381707" y="1253984"/>
                  <a:pt x="1384768" y="1215289"/>
                  <a:pt x="1396098" y="1215289"/>
                </a:cubicBezTo>
                <a:cubicBezTo>
                  <a:pt x="1406035" y="1215289"/>
                  <a:pt x="1397439" y="1237794"/>
                  <a:pt x="1405525" y="1243570"/>
                </a:cubicBezTo>
                <a:cubicBezTo>
                  <a:pt x="1421696" y="1255121"/>
                  <a:pt x="1462085" y="1262423"/>
                  <a:pt x="1462085" y="1262423"/>
                </a:cubicBezTo>
                <a:cubicBezTo>
                  <a:pt x="1477796" y="1259281"/>
                  <a:pt x="1499210" y="1265508"/>
                  <a:pt x="1509219" y="1252997"/>
                </a:cubicBezTo>
                <a:cubicBezTo>
                  <a:pt x="1517313" y="1242880"/>
                  <a:pt x="1509543" y="1223821"/>
                  <a:pt x="1499793" y="1215289"/>
                </a:cubicBezTo>
                <a:cubicBezTo>
                  <a:pt x="1474137" y="1192840"/>
                  <a:pt x="1341130" y="1163840"/>
                  <a:pt x="1509219" y="1205863"/>
                </a:cubicBezTo>
                <a:lnTo>
                  <a:pt x="1565780" y="1196436"/>
                </a:lnTo>
              </a:path>
            </a:pathLst>
          </a:custGeom>
          <a:ln>
            <a:solidFill>
              <a:schemeClr val="tx2"/>
            </a:solidFill>
          </a:ln>
        </p:spPr>
        <p:style>
          <a:lnRef idx="2">
            <a:schemeClr val="accent1"/>
          </a:lnRef>
          <a:fillRef idx="0">
            <a:schemeClr val="accent1"/>
          </a:fillRef>
          <a:effectRef idx="1">
            <a:schemeClr val="accent1"/>
          </a:effectRef>
          <a:fontRef idx="minor">
            <a:schemeClr val="tx1"/>
          </a:fontRef>
        </p:style>
        <p:txBody>
          <a:bodyPr anchor="ctr"/>
          <a:lstStyle/>
          <a:p>
            <a:pPr algn="ctr">
              <a:lnSpc>
                <a:spcPct val="90000"/>
              </a:lnSpc>
              <a:defRPr/>
            </a:pPr>
            <a:endParaRPr lang="fr-FR"/>
          </a:p>
        </p:txBody>
      </p:sp>
      <p:sp>
        <p:nvSpPr>
          <p:cNvPr id="88" name="Freeform 87"/>
          <p:cNvSpPr/>
          <p:nvPr/>
        </p:nvSpPr>
        <p:spPr>
          <a:xfrm rot="5400000">
            <a:off x="5091113" y="4803775"/>
            <a:ext cx="819150" cy="1155700"/>
          </a:xfrm>
          <a:custGeom>
            <a:avLst/>
            <a:gdLst>
              <a:gd name="connsiteX0" fmla="*/ 43915 w 1458642"/>
              <a:gd name="connsiteY0" fmla="*/ 0 h 908272"/>
              <a:gd name="connsiteX1" fmla="*/ 72195 w 1458642"/>
              <a:gd name="connsiteY1" fmla="*/ 131976 h 908272"/>
              <a:gd name="connsiteX2" fmla="*/ 81622 w 1458642"/>
              <a:gd name="connsiteY2" fmla="*/ 160256 h 908272"/>
              <a:gd name="connsiteX3" fmla="*/ 109902 w 1458642"/>
              <a:gd name="connsiteY3" fmla="*/ 179110 h 908272"/>
              <a:gd name="connsiteX4" fmla="*/ 119329 w 1458642"/>
              <a:gd name="connsiteY4" fmla="*/ 141402 h 908272"/>
              <a:gd name="connsiteX5" fmla="*/ 72195 w 1458642"/>
              <a:gd name="connsiteY5" fmla="*/ 84842 h 908272"/>
              <a:gd name="connsiteX6" fmla="*/ 72195 w 1458642"/>
              <a:gd name="connsiteY6" fmla="*/ 188536 h 908272"/>
              <a:gd name="connsiteX7" fmla="*/ 109902 w 1458642"/>
              <a:gd name="connsiteY7" fmla="*/ 197963 h 908272"/>
              <a:gd name="connsiteX8" fmla="*/ 138183 w 1458642"/>
              <a:gd name="connsiteY8" fmla="*/ 179110 h 908272"/>
              <a:gd name="connsiteX9" fmla="*/ 100475 w 1458642"/>
              <a:gd name="connsiteY9" fmla="*/ 103695 h 908272"/>
              <a:gd name="connsiteX10" fmla="*/ 15634 w 1458642"/>
              <a:gd name="connsiteY10" fmla="*/ 113122 h 908272"/>
              <a:gd name="connsiteX11" fmla="*/ 6207 w 1458642"/>
              <a:gd name="connsiteY11" fmla="*/ 141402 h 908272"/>
              <a:gd name="connsiteX12" fmla="*/ 53341 w 1458642"/>
              <a:gd name="connsiteY12" fmla="*/ 160256 h 908272"/>
              <a:gd name="connsiteX13" fmla="*/ 128756 w 1458642"/>
              <a:gd name="connsiteY13" fmla="*/ 113122 h 908272"/>
              <a:gd name="connsiteX14" fmla="*/ 100475 w 1458642"/>
              <a:gd name="connsiteY14" fmla="*/ 103695 h 908272"/>
              <a:gd name="connsiteX15" fmla="*/ 25061 w 1458642"/>
              <a:gd name="connsiteY15" fmla="*/ 113122 h 908272"/>
              <a:gd name="connsiteX16" fmla="*/ 43915 w 1458642"/>
              <a:gd name="connsiteY16" fmla="*/ 141402 h 908272"/>
              <a:gd name="connsiteX17" fmla="*/ 72195 w 1458642"/>
              <a:gd name="connsiteY17" fmla="*/ 169683 h 908272"/>
              <a:gd name="connsiteX18" fmla="*/ 128756 w 1458642"/>
              <a:gd name="connsiteY18" fmla="*/ 188536 h 908272"/>
              <a:gd name="connsiteX19" fmla="*/ 298438 w 1458642"/>
              <a:gd name="connsiteY19" fmla="*/ 254524 h 908272"/>
              <a:gd name="connsiteX20" fmla="*/ 354999 w 1458642"/>
              <a:gd name="connsiteY20" fmla="*/ 292231 h 908272"/>
              <a:gd name="connsiteX21" fmla="*/ 468121 w 1458642"/>
              <a:gd name="connsiteY21" fmla="*/ 358219 h 908272"/>
              <a:gd name="connsiteX22" fmla="*/ 571816 w 1458642"/>
              <a:gd name="connsiteY22" fmla="*/ 424206 h 908272"/>
              <a:gd name="connsiteX23" fmla="*/ 628376 w 1458642"/>
              <a:gd name="connsiteY23" fmla="*/ 443060 h 908272"/>
              <a:gd name="connsiteX24" fmla="*/ 750925 w 1458642"/>
              <a:gd name="connsiteY24" fmla="*/ 499621 h 908272"/>
              <a:gd name="connsiteX25" fmla="*/ 807486 w 1458642"/>
              <a:gd name="connsiteY25" fmla="*/ 537328 h 908272"/>
              <a:gd name="connsiteX26" fmla="*/ 873473 w 1458642"/>
              <a:gd name="connsiteY26" fmla="*/ 593889 h 908272"/>
              <a:gd name="connsiteX27" fmla="*/ 901754 w 1458642"/>
              <a:gd name="connsiteY27" fmla="*/ 622169 h 908272"/>
              <a:gd name="connsiteX28" fmla="*/ 930034 w 1458642"/>
              <a:gd name="connsiteY28" fmla="*/ 641023 h 908272"/>
              <a:gd name="connsiteX29" fmla="*/ 977168 w 1458642"/>
              <a:gd name="connsiteY29" fmla="*/ 688157 h 908272"/>
              <a:gd name="connsiteX30" fmla="*/ 1014875 w 1458642"/>
              <a:gd name="connsiteY30" fmla="*/ 707011 h 908272"/>
              <a:gd name="connsiteX31" fmla="*/ 1071436 w 1458642"/>
              <a:gd name="connsiteY31" fmla="*/ 763571 h 908272"/>
              <a:gd name="connsiteX32" fmla="*/ 1127997 w 1458642"/>
              <a:gd name="connsiteY32" fmla="*/ 820132 h 908272"/>
              <a:gd name="connsiteX33" fmla="*/ 1165704 w 1458642"/>
              <a:gd name="connsiteY33" fmla="*/ 829559 h 908272"/>
              <a:gd name="connsiteX34" fmla="*/ 1193985 w 1458642"/>
              <a:gd name="connsiteY34" fmla="*/ 838986 h 908272"/>
              <a:gd name="connsiteX35" fmla="*/ 1325960 w 1458642"/>
              <a:gd name="connsiteY35" fmla="*/ 829559 h 908272"/>
              <a:gd name="connsiteX36" fmla="*/ 1297679 w 1458642"/>
              <a:gd name="connsiteY36" fmla="*/ 810705 h 908272"/>
              <a:gd name="connsiteX37" fmla="*/ 1316533 w 1458642"/>
              <a:gd name="connsiteY37" fmla="*/ 857839 h 908272"/>
              <a:gd name="connsiteX38" fmla="*/ 1297679 w 1458642"/>
              <a:gd name="connsiteY38" fmla="*/ 791852 h 908272"/>
              <a:gd name="connsiteX39" fmla="*/ 1278826 w 1458642"/>
              <a:gd name="connsiteY39" fmla="*/ 820132 h 908272"/>
              <a:gd name="connsiteX40" fmla="*/ 1307106 w 1458642"/>
              <a:gd name="connsiteY40" fmla="*/ 838986 h 908272"/>
              <a:gd name="connsiteX41" fmla="*/ 1278826 w 1458642"/>
              <a:gd name="connsiteY41" fmla="*/ 801279 h 908272"/>
              <a:gd name="connsiteX42" fmla="*/ 1250545 w 1458642"/>
              <a:gd name="connsiteY42" fmla="*/ 810705 h 908272"/>
              <a:gd name="connsiteX43" fmla="*/ 1259972 w 1458642"/>
              <a:gd name="connsiteY43" fmla="*/ 838986 h 908272"/>
              <a:gd name="connsiteX44" fmla="*/ 1316533 w 1458642"/>
              <a:gd name="connsiteY44" fmla="*/ 886120 h 908272"/>
              <a:gd name="connsiteX45" fmla="*/ 1363667 w 1458642"/>
              <a:gd name="connsiteY45" fmla="*/ 904973 h 908272"/>
              <a:gd name="connsiteX46" fmla="*/ 1448508 w 1458642"/>
              <a:gd name="connsiteY46" fmla="*/ 895547 h 908272"/>
              <a:gd name="connsiteX47" fmla="*/ 1420228 w 1458642"/>
              <a:gd name="connsiteY47" fmla="*/ 876693 h 908272"/>
              <a:gd name="connsiteX48" fmla="*/ 1354240 w 1458642"/>
              <a:gd name="connsiteY48" fmla="*/ 820132 h 908272"/>
              <a:gd name="connsiteX49" fmla="*/ 1316533 w 1458642"/>
              <a:gd name="connsiteY49" fmla="*/ 820132 h 90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458642" h="908272">
                <a:moveTo>
                  <a:pt x="43915" y="0"/>
                </a:moveTo>
                <a:cubicBezTo>
                  <a:pt x="51130" y="36075"/>
                  <a:pt x="60729" y="91845"/>
                  <a:pt x="72195" y="131976"/>
                </a:cubicBezTo>
                <a:cubicBezTo>
                  <a:pt x="74925" y="141530"/>
                  <a:pt x="75415" y="152497"/>
                  <a:pt x="81622" y="160256"/>
                </a:cubicBezTo>
                <a:cubicBezTo>
                  <a:pt x="88700" y="169103"/>
                  <a:pt x="100475" y="172825"/>
                  <a:pt x="109902" y="179110"/>
                </a:cubicBezTo>
                <a:cubicBezTo>
                  <a:pt x="113044" y="166541"/>
                  <a:pt x="120936" y="154258"/>
                  <a:pt x="119329" y="141402"/>
                </a:cubicBezTo>
                <a:cubicBezTo>
                  <a:pt x="114980" y="106609"/>
                  <a:pt x="96389" y="100971"/>
                  <a:pt x="72195" y="84842"/>
                </a:cubicBezTo>
                <a:cubicBezTo>
                  <a:pt x="60157" y="120955"/>
                  <a:pt x="47767" y="144566"/>
                  <a:pt x="72195" y="188536"/>
                </a:cubicBezTo>
                <a:cubicBezTo>
                  <a:pt x="78487" y="199861"/>
                  <a:pt x="97333" y="194821"/>
                  <a:pt x="109902" y="197963"/>
                </a:cubicBezTo>
                <a:cubicBezTo>
                  <a:pt x="119329" y="191679"/>
                  <a:pt x="135070" y="190004"/>
                  <a:pt x="138183" y="179110"/>
                </a:cubicBezTo>
                <a:cubicBezTo>
                  <a:pt x="148887" y="141648"/>
                  <a:pt x="121160" y="124380"/>
                  <a:pt x="100475" y="103695"/>
                </a:cubicBezTo>
                <a:cubicBezTo>
                  <a:pt x="72195" y="106837"/>
                  <a:pt x="42053" y="102554"/>
                  <a:pt x="15634" y="113122"/>
                </a:cubicBezTo>
                <a:cubicBezTo>
                  <a:pt x="6408" y="116812"/>
                  <a:pt x="0" y="133643"/>
                  <a:pt x="6207" y="141402"/>
                </a:cubicBezTo>
                <a:cubicBezTo>
                  <a:pt x="16778" y="154616"/>
                  <a:pt x="37630" y="153971"/>
                  <a:pt x="53341" y="160256"/>
                </a:cubicBezTo>
                <a:cubicBezTo>
                  <a:pt x="73267" y="156935"/>
                  <a:pt x="138479" y="161737"/>
                  <a:pt x="128756" y="113122"/>
                </a:cubicBezTo>
                <a:cubicBezTo>
                  <a:pt x="126807" y="103378"/>
                  <a:pt x="109902" y="106837"/>
                  <a:pt x="100475" y="103695"/>
                </a:cubicBezTo>
                <a:cubicBezTo>
                  <a:pt x="75337" y="106837"/>
                  <a:pt x="46140" y="99069"/>
                  <a:pt x="25061" y="113122"/>
                </a:cubicBezTo>
                <a:cubicBezTo>
                  <a:pt x="15634" y="119407"/>
                  <a:pt x="36662" y="132698"/>
                  <a:pt x="43915" y="141402"/>
                </a:cubicBezTo>
                <a:cubicBezTo>
                  <a:pt x="52450" y="151644"/>
                  <a:pt x="60541" y="163209"/>
                  <a:pt x="72195" y="169683"/>
                </a:cubicBezTo>
                <a:cubicBezTo>
                  <a:pt x="89568" y="179334"/>
                  <a:pt x="110595" y="180465"/>
                  <a:pt x="128756" y="188536"/>
                </a:cubicBezTo>
                <a:cubicBezTo>
                  <a:pt x="285019" y="257986"/>
                  <a:pt x="188484" y="236198"/>
                  <a:pt x="298438" y="254524"/>
                </a:cubicBezTo>
                <a:cubicBezTo>
                  <a:pt x="317292" y="267093"/>
                  <a:pt x="334732" y="282097"/>
                  <a:pt x="354999" y="292231"/>
                </a:cubicBezTo>
                <a:cubicBezTo>
                  <a:pt x="408870" y="319167"/>
                  <a:pt x="402624" y="314555"/>
                  <a:pt x="468121" y="358219"/>
                </a:cubicBezTo>
                <a:cubicBezTo>
                  <a:pt x="523194" y="394934"/>
                  <a:pt x="496865" y="389613"/>
                  <a:pt x="571816" y="424206"/>
                </a:cubicBezTo>
                <a:cubicBezTo>
                  <a:pt x="589860" y="432534"/>
                  <a:pt x="609827" y="435926"/>
                  <a:pt x="628376" y="443060"/>
                </a:cubicBezTo>
                <a:cubicBezTo>
                  <a:pt x="657746" y="454356"/>
                  <a:pt x="722280" y="482911"/>
                  <a:pt x="750925" y="499621"/>
                </a:cubicBezTo>
                <a:cubicBezTo>
                  <a:pt x="770498" y="511038"/>
                  <a:pt x="791464" y="521305"/>
                  <a:pt x="807486" y="537328"/>
                </a:cubicBezTo>
                <a:cubicBezTo>
                  <a:pt x="877645" y="607490"/>
                  <a:pt x="788839" y="521347"/>
                  <a:pt x="873473" y="593889"/>
                </a:cubicBezTo>
                <a:cubicBezTo>
                  <a:pt x="883595" y="602565"/>
                  <a:pt x="891512" y="613634"/>
                  <a:pt x="901754" y="622169"/>
                </a:cubicBezTo>
                <a:cubicBezTo>
                  <a:pt x="910458" y="629422"/>
                  <a:pt x="921508" y="633562"/>
                  <a:pt x="930034" y="641023"/>
                </a:cubicBezTo>
                <a:cubicBezTo>
                  <a:pt x="946756" y="655655"/>
                  <a:pt x="959629" y="674516"/>
                  <a:pt x="977168" y="688157"/>
                </a:cubicBezTo>
                <a:cubicBezTo>
                  <a:pt x="988260" y="696785"/>
                  <a:pt x="1003902" y="698232"/>
                  <a:pt x="1014875" y="707011"/>
                </a:cubicBezTo>
                <a:cubicBezTo>
                  <a:pt x="1035695" y="723667"/>
                  <a:pt x="1056646" y="741386"/>
                  <a:pt x="1071436" y="763571"/>
                </a:cubicBezTo>
                <a:cubicBezTo>
                  <a:pt x="1090573" y="792277"/>
                  <a:pt x="1092919" y="802593"/>
                  <a:pt x="1127997" y="820132"/>
                </a:cubicBezTo>
                <a:cubicBezTo>
                  <a:pt x="1139585" y="825926"/>
                  <a:pt x="1153247" y="826000"/>
                  <a:pt x="1165704" y="829559"/>
                </a:cubicBezTo>
                <a:cubicBezTo>
                  <a:pt x="1175259" y="832289"/>
                  <a:pt x="1184558" y="835844"/>
                  <a:pt x="1193985" y="838986"/>
                </a:cubicBezTo>
                <a:cubicBezTo>
                  <a:pt x="1237977" y="835844"/>
                  <a:pt x="1283410" y="841164"/>
                  <a:pt x="1325960" y="829559"/>
                </a:cubicBezTo>
                <a:cubicBezTo>
                  <a:pt x="1336891" y="826578"/>
                  <a:pt x="1301262" y="799957"/>
                  <a:pt x="1297679" y="810705"/>
                </a:cubicBezTo>
                <a:cubicBezTo>
                  <a:pt x="1292328" y="826758"/>
                  <a:pt x="1310248" y="842128"/>
                  <a:pt x="1316533" y="857839"/>
                </a:cubicBezTo>
                <a:cubicBezTo>
                  <a:pt x="1323258" y="837663"/>
                  <a:pt x="1344050" y="801126"/>
                  <a:pt x="1297679" y="791852"/>
                </a:cubicBezTo>
                <a:cubicBezTo>
                  <a:pt x="1286570" y="789630"/>
                  <a:pt x="1285110" y="810705"/>
                  <a:pt x="1278826" y="820132"/>
                </a:cubicBezTo>
                <a:cubicBezTo>
                  <a:pt x="1288253" y="826417"/>
                  <a:pt x="1307106" y="850316"/>
                  <a:pt x="1307106" y="838986"/>
                </a:cubicBezTo>
                <a:cubicBezTo>
                  <a:pt x="1307106" y="823275"/>
                  <a:pt x="1292878" y="808305"/>
                  <a:pt x="1278826" y="801279"/>
                </a:cubicBezTo>
                <a:cubicBezTo>
                  <a:pt x="1269938" y="796835"/>
                  <a:pt x="1259972" y="807563"/>
                  <a:pt x="1250545" y="810705"/>
                </a:cubicBezTo>
                <a:cubicBezTo>
                  <a:pt x="1253687" y="820132"/>
                  <a:pt x="1254460" y="830718"/>
                  <a:pt x="1259972" y="838986"/>
                </a:cubicBezTo>
                <a:cubicBezTo>
                  <a:pt x="1270394" y="854619"/>
                  <a:pt x="1299146" y="877426"/>
                  <a:pt x="1316533" y="886120"/>
                </a:cubicBezTo>
                <a:cubicBezTo>
                  <a:pt x="1331668" y="893688"/>
                  <a:pt x="1347956" y="898689"/>
                  <a:pt x="1363667" y="904973"/>
                </a:cubicBezTo>
                <a:cubicBezTo>
                  <a:pt x="1391947" y="901831"/>
                  <a:pt x="1423058" y="908272"/>
                  <a:pt x="1448508" y="895547"/>
                </a:cubicBezTo>
                <a:cubicBezTo>
                  <a:pt x="1458642" y="890480"/>
                  <a:pt x="1428830" y="884066"/>
                  <a:pt x="1420228" y="876693"/>
                </a:cubicBezTo>
                <a:cubicBezTo>
                  <a:pt x="1408129" y="866322"/>
                  <a:pt x="1375882" y="826316"/>
                  <a:pt x="1354240" y="820132"/>
                </a:cubicBezTo>
                <a:cubicBezTo>
                  <a:pt x="1342155" y="816679"/>
                  <a:pt x="1329102" y="820132"/>
                  <a:pt x="1316533" y="820132"/>
                </a:cubicBezTo>
              </a:path>
            </a:pathLst>
          </a:custGeom>
          <a:ln>
            <a:solidFill>
              <a:schemeClr val="tx2"/>
            </a:solidFill>
          </a:ln>
        </p:spPr>
        <p:style>
          <a:lnRef idx="2">
            <a:schemeClr val="accent1"/>
          </a:lnRef>
          <a:fillRef idx="0">
            <a:schemeClr val="accent1"/>
          </a:fillRef>
          <a:effectRef idx="1">
            <a:schemeClr val="accent1"/>
          </a:effectRef>
          <a:fontRef idx="minor">
            <a:schemeClr val="tx1"/>
          </a:fontRef>
        </p:style>
        <p:txBody>
          <a:bodyPr anchor="ctr"/>
          <a:lstStyle/>
          <a:p>
            <a:pPr algn="ctr">
              <a:lnSpc>
                <a:spcPct val="90000"/>
              </a:lnSpc>
              <a:defRPr/>
            </a:pPr>
            <a:endParaRPr lang="fr-FR"/>
          </a:p>
        </p:txBody>
      </p:sp>
      <p:sp>
        <p:nvSpPr>
          <p:cNvPr id="91" name="TextBox 68"/>
          <p:cNvSpPr txBox="1">
            <a:spLocks noChangeArrowheads="1"/>
          </p:cNvSpPr>
          <p:nvPr/>
        </p:nvSpPr>
        <p:spPr bwMode="auto">
          <a:xfrm>
            <a:off x="792163" y="6046788"/>
            <a:ext cx="3302000" cy="757237"/>
          </a:xfrm>
          <a:prstGeom prst="rect">
            <a:avLst/>
          </a:prstGeom>
          <a:noFill/>
          <a:ln w="9525">
            <a:noFill/>
            <a:miter lim="800000"/>
            <a:headEnd/>
            <a:tailEnd/>
          </a:ln>
        </p:spPr>
        <p:txBody>
          <a:bodyPr>
            <a:spAutoFit/>
          </a:bodyPr>
          <a:lstStyle/>
          <a:p>
            <a:pPr algn="ctr">
              <a:lnSpc>
                <a:spcPct val="90000"/>
              </a:lnSpc>
              <a:defRPr/>
            </a:pPr>
            <a:r>
              <a:rPr lang="fr-FR" sz="1600" i="1" dirty="0">
                <a:solidFill>
                  <a:schemeClr val="accent4"/>
                </a:solidFill>
                <a:cs typeface="+mn-cs"/>
              </a:rPr>
              <a:t>Que quelqu’un “tire les ficelles” et guide la relation et le dialogue au travers de vos canaux</a:t>
            </a:r>
          </a:p>
        </p:txBody>
      </p:sp>
      <p:pic>
        <p:nvPicPr>
          <p:cNvPr id="24605" name="Picture 18" descr="C:\IBM\Icon Redesign\pngs_general\ibm_icon_general_email_blu.png"/>
          <p:cNvPicPr>
            <a:picLocks noChangeAspect="1" noChangeArrowheads="1"/>
          </p:cNvPicPr>
          <p:nvPr/>
        </p:nvPicPr>
        <p:blipFill>
          <a:blip r:embed="rId12"/>
          <a:srcRect/>
          <a:stretch>
            <a:fillRect/>
          </a:stretch>
        </p:blipFill>
        <p:spPr bwMode="auto">
          <a:xfrm>
            <a:off x="1930400" y="4346575"/>
            <a:ext cx="474663" cy="334963"/>
          </a:xfrm>
          <a:prstGeom prst="rect">
            <a:avLst/>
          </a:prstGeom>
          <a:noFill/>
          <a:ln w="9525">
            <a:noFill/>
            <a:miter lim="800000"/>
            <a:headEnd/>
            <a:tailEnd/>
          </a:ln>
        </p:spPr>
      </p:pic>
      <p:grpSp>
        <p:nvGrpSpPr>
          <p:cNvPr id="24606" name="Group 96"/>
          <p:cNvGrpSpPr>
            <a:grpSpLocks/>
          </p:cNvGrpSpPr>
          <p:nvPr/>
        </p:nvGrpSpPr>
        <p:grpSpPr bwMode="auto">
          <a:xfrm>
            <a:off x="3048000" y="5410200"/>
            <a:ext cx="1752600" cy="1249363"/>
            <a:chOff x="3048000" y="5410200"/>
            <a:chExt cx="1752600" cy="1249596"/>
          </a:xfrm>
        </p:grpSpPr>
        <p:sp>
          <p:nvSpPr>
            <p:cNvPr id="24610" name="TextBox 97"/>
            <p:cNvSpPr txBox="1">
              <a:spLocks noChangeArrowheads="1"/>
            </p:cNvSpPr>
            <p:nvPr/>
          </p:nvSpPr>
          <p:spPr bwMode="auto">
            <a:xfrm>
              <a:off x="3048000" y="5791698"/>
              <a:ext cx="1332416" cy="286232"/>
            </a:xfrm>
            <a:prstGeom prst="rect">
              <a:avLst/>
            </a:prstGeom>
            <a:noFill/>
            <a:ln w="9525">
              <a:noFill/>
              <a:miter lim="800000"/>
              <a:headEnd/>
              <a:tailEnd/>
            </a:ln>
          </p:spPr>
          <p:txBody>
            <a:bodyPr wrap="none">
              <a:spAutoFit/>
            </a:bodyPr>
            <a:lstStyle/>
            <a:p>
              <a:pPr>
                <a:lnSpc>
                  <a:spcPct val="90000"/>
                </a:lnSpc>
              </a:pPr>
              <a:r>
                <a:rPr lang="fr-FR" sz="1400" b="1">
                  <a:solidFill>
                    <a:schemeClr val="tx1"/>
                  </a:solidFill>
                </a:rPr>
                <a:t>MARKETEUR</a:t>
              </a:r>
            </a:p>
          </p:txBody>
        </p:sp>
        <p:pic>
          <p:nvPicPr>
            <p:cNvPr id="24611" name="Picture 30" descr="E:\icons\itsy.png"/>
            <p:cNvPicPr>
              <a:picLocks noChangeAspect="1" noChangeArrowheads="1"/>
            </p:cNvPicPr>
            <p:nvPr/>
          </p:nvPicPr>
          <p:blipFill>
            <a:blip r:embed="rId13"/>
            <a:srcRect/>
            <a:stretch>
              <a:fillRect/>
            </a:stretch>
          </p:blipFill>
          <p:spPr bwMode="auto">
            <a:xfrm>
              <a:off x="4267200" y="5410200"/>
              <a:ext cx="533400" cy="1249596"/>
            </a:xfrm>
            <a:prstGeom prst="rect">
              <a:avLst/>
            </a:prstGeom>
            <a:noFill/>
            <a:ln w="9525">
              <a:noFill/>
              <a:miter lim="800000"/>
              <a:headEnd/>
              <a:tailEnd/>
            </a:ln>
          </p:spPr>
        </p:pic>
      </p:grpSp>
      <p:grpSp>
        <p:nvGrpSpPr>
          <p:cNvPr id="24607" name="Group 99"/>
          <p:cNvGrpSpPr>
            <a:grpSpLocks/>
          </p:cNvGrpSpPr>
          <p:nvPr/>
        </p:nvGrpSpPr>
        <p:grpSpPr bwMode="auto">
          <a:xfrm>
            <a:off x="4076700" y="1295400"/>
            <a:ext cx="2976563" cy="1347788"/>
            <a:chOff x="4038600" y="1295400"/>
            <a:chExt cx="2976942" cy="1348203"/>
          </a:xfrm>
        </p:grpSpPr>
        <p:sp>
          <p:nvSpPr>
            <p:cNvPr id="24608" name="TextBox 100"/>
            <p:cNvSpPr txBox="1">
              <a:spLocks noChangeArrowheads="1"/>
            </p:cNvSpPr>
            <p:nvPr/>
          </p:nvSpPr>
          <p:spPr bwMode="auto">
            <a:xfrm>
              <a:off x="5045131" y="1797383"/>
              <a:ext cx="1970411" cy="286232"/>
            </a:xfrm>
            <a:prstGeom prst="rect">
              <a:avLst/>
            </a:prstGeom>
            <a:noFill/>
            <a:ln w="9525">
              <a:noFill/>
              <a:miter lim="800000"/>
              <a:headEnd/>
              <a:tailEnd/>
            </a:ln>
          </p:spPr>
          <p:txBody>
            <a:bodyPr wrap="none">
              <a:spAutoFit/>
            </a:bodyPr>
            <a:lstStyle/>
            <a:p>
              <a:pPr>
                <a:lnSpc>
                  <a:spcPct val="90000"/>
                </a:lnSpc>
              </a:pPr>
              <a:r>
                <a:rPr lang="fr-FR" sz="1400" b="1">
                  <a:solidFill>
                    <a:schemeClr val="tx1"/>
                  </a:solidFill>
                </a:rPr>
                <a:t>CLIENT / PROSPECT</a:t>
              </a:r>
            </a:p>
          </p:txBody>
        </p:sp>
        <p:pic>
          <p:nvPicPr>
            <p:cNvPr id="24609" name="Picture 101" descr="Person.png"/>
            <p:cNvPicPr>
              <a:picLocks noChangeAspect="1"/>
            </p:cNvPicPr>
            <p:nvPr/>
          </p:nvPicPr>
          <p:blipFill>
            <a:blip r:embed="rId14"/>
            <a:srcRect/>
            <a:stretch>
              <a:fillRect/>
            </a:stretch>
          </p:blipFill>
          <p:spPr bwMode="auto">
            <a:xfrm>
              <a:off x="4038600" y="1295400"/>
              <a:ext cx="990600" cy="134820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6"/>
                                        </p:tgtEl>
                                        <p:attrNameLst>
                                          <p:attrName>style.visibility</p:attrName>
                                        </p:attrNameLst>
                                      </p:cBhvr>
                                      <p:to>
                                        <p:strVal val="visible"/>
                                      </p:to>
                                    </p:set>
                                    <p:animEffect transition="in" filter="wipe(left)">
                                      <p:cBhvr>
                                        <p:cTn id="11" dur="500"/>
                                        <p:tgtEl>
                                          <p:spTgt spid="8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wipe(left)">
                                      <p:cBhvr>
                                        <p:cTn id="15" dur="500"/>
                                        <p:tgtEl>
                                          <p:spTgt spid="8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wipe(up)">
                                      <p:cBhvr>
                                        <p:cTn id="19" dur="500"/>
                                        <p:tgtEl>
                                          <p:spTgt spid="84"/>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83"/>
                                        </p:tgtEl>
                                        <p:attrNameLst>
                                          <p:attrName>style.visibility</p:attrName>
                                        </p:attrNameLst>
                                      </p:cBhvr>
                                      <p:to>
                                        <p:strVal val="visible"/>
                                      </p:to>
                                    </p:set>
                                    <p:animEffect transition="in" filter="wipe(up)">
                                      <p:cBhvr>
                                        <p:cTn id="23" dur="500"/>
                                        <p:tgtEl>
                                          <p:spTgt spid="83"/>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wipe(up)">
                                      <p:cBhvr>
                                        <p:cTn id="27" dur="500"/>
                                        <p:tgtEl>
                                          <p:spTgt spid="82"/>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wipe(right)">
                                      <p:cBhvr>
                                        <p:cTn id="31" dur="500"/>
                                        <p:tgtEl>
                                          <p:spTgt spid="88"/>
                                        </p:tgtEl>
                                      </p:cBhvr>
                                    </p:animEffect>
                                  </p:childTnLst>
                                </p:cTn>
                              </p:par>
                            </p:childTnLst>
                          </p:cTn>
                        </p:par>
                        <p:par>
                          <p:cTn id="32" fill="hold">
                            <p:stCondLst>
                              <p:cond delay="3500"/>
                            </p:stCondLst>
                            <p:childTnLst>
                              <p:par>
                                <p:cTn id="33" presetID="22" presetClass="entr" presetSubtype="2" fill="hold" grpId="0" nodeType="after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right)">
                                      <p:cBhvr>
                                        <p:cTn id="35" dur="500"/>
                                        <p:tgtEl>
                                          <p:spTgt spid="87"/>
                                        </p:tgtEl>
                                      </p:cBhvr>
                                    </p:animEffect>
                                  </p:childTnLst>
                                </p:cTn>
                              </p:par>
                            </p:childTnLst>
                          </p:cTn>
                        </p:par>
                        <p:par>
                          <p:cTn id="36" fill="hold">
                            <p:stCondLst>
                              <p:cond delay="4000"/>
                            </p:stCondLst>
                            <p:childTnLst>
                              <p:par>
                                <p:cTn id="37" presetID="22" presetClass="entr" presetSubtype="2" fill="hold" grpId="0" nodeType="after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wipe(right)">
                                      <p:cBhvr>
                                        <p:cTn id="3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6" grpId="0" animBg="1"/>
      <p:bldP spid="87" grpId="0" animBg="1"/>
      <p:bldP spid="88" grpId="0" animBg="1"/>
      <p:bldP spid="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l="29292" r="31860"/>
          <a:stretch>
            <a:fillRect/>
          </a:stretch>
        </p:blipFill>
        <p:spPr bwMode="auto">
          <a:xfrm>
            <a:off x="627063" y="2540000"/>
            <a:ext cx="1038225" cy="2670175"/>
          </a:xfrm>
          <a:prstGeom prst="rect">
            <a:avLst/>
          </a:prstGeom>
          <a:noFill/>
          <a:ln w="9525">
            <a:noFill/>
            <a:miter lim="800000"/>
            <a:headEnd/>
            <a:tailEnd/>
          </a:ln>
        </p:spPr>
      </p:pic>
      <p:grpSp>
        <p:nvGrpSpPr>
          <p:cNvPr id="158" name="Group 157"/>
          <p:cNvGrpSpPr>
            <a:grpSpLocks/>
          </p:cNvGrpSpPr>
          <p:nvPr/>
        </p:nvGrpSpPr>
        <p:grpSpPr bwMode="auto">
          <a:xfrm>
            <a:off x="1573213" y="2540000"/>
            <a:ext cx="6713537" cy="2670175"/>
            <a:chOff x="1573717" y="2540759"/>
            <a:chExt cx="6712748" cy="2670125"/>
          </a:xfrm>
        </p:grpSpPr>
        <p:pic>
          <p:nvPicPr>
            <p:cNvPr id="25655" name="Picture 3"/>
            <p:cNvPicPr>
              <a:picLocks noChangeAspect="1" noChangeArrowheads="1"/>
            </p:cNvPicPr>
            <p:nvPr/>
          </p:nvPicPr>
          <p:blipFill>
            <a:blip r:embed="rId2"/>
            <a:srcRect l="29292" r="31860"/>
            <a:stretch>
              <a:fillRect/>
            </a:stretch>
          </p:blipFill>
          <p:spPr bwMode="auto">
            <a:xfrm>
              <a:off x="1573717" y="2540759"/>
              <a:ext cx="1037230" cy="2670125"/>
            </a:xfrm>
            <a:prstGeom prst="rect">
              <a:avLst/>
            </a:prstGeom>
            <a:noFill/>
            <a:ln w="9525">
              <a:noFill/>
              <a:miter lim="800000"/>
              <a:headEnd/>
              <a:tailEnd/>
            </a:ln>
          </p:spPr>
        </p:pic>
        <p:pic>
          <p:nvPicPr>
            <p:cNvPr id="25656" name="Picture 3"/>
            <p:cNvPicPr>
              <a:picLocks noChangeAspect="1" noChangeArrowheads="1"/>
            </p:cNvPicPr>
            <p:nvPr/>
          </p:nvPicPr>
          <p:blipFill>
            <a:blip r:embed="rId2"/>
            <a:srcRect l="29292" r="31860"/>
            <a:stretch>
              <a:fillRect/>
            </a:stretch>
          </p:blipFill>
          <p:spPr bwMode="auto">
            <a:xfrm>
              <a:off x="2519637" y="2540759"/>
              <a:ext cx="1037230" cy="2670125"/>
            </a:xfrm>
            <a:prstGeom prst="rect">
              <a:avLst/>
            </a:prstGeom>
            <a:noFill/>
            <a:ln w="9525">
              <a:noFill/>
              <a:miter lim="800000"/>
              <a:headEnd/>
              <a:tailEnd/>
            </a:ln>
          </p:spPr>
        </p:pic>
        <p:pic>
          <p:nvPicPr>
            <p:cNvPr id="25657" name="Picture 3"/>
            <p:cNvPicPr>
              <a:picLocks noChangeAspect="1" noChangeArrowheads="1"/>
            </p:cNvPicPr>
            <p:nvPr/>
          </p:nvPicPr>
          <p:blipFill>
            <a:blip r:embed="rId2"/>
            <a:srcRect l="29292" r="31860"/>
            <a:stretch>
              <a:fillRect/>
            </a:stretch>
          </p:blipFill>
          <p:spPr bwMode="auto">
            <a:xfrm>
              <a:off x="3465557" y="2540759"/>
              <a:ext cx="1037230" cy="2670125"/>
            </a:xfrm>
            <a:prstGeom prst="rect">
              <a:avLst/>
            </a:prstGeom>
            <a:noFill/>
            <a:ln w="9525">
              <a:noFill/>
              <a:miter lim="800000"/>
              <a:headEnd/>
              <a:tailEnd/>
            </a:ln>
          </p:spPr>
        </p:pic>
        <p:pic>
          <p:nvPicPr>
            <p:cNvPr id="25658" name="Picture 3"/>
            <p:cNvPicPr>
              <a:picLocks noChangeAspect="1" noChangeArrowheads="1"/>
            </p:cNvPicPr>
            <p:nvPr/>
          </p:nvPicPr>
          <p:blipFill>
            <a:blip r:embed="rId2"/>
            <a:srcRect l="29292" r="31860"/>
            <a:stretch>
              <a:fillRect/>
            </a:stretch>
          </p:blipFill>
          <p:spPr bwMode="auto">
            <a:xfrm>
              <a:off x="4411477" y="2540759"/>
              <a:ext cx="1037230" cy="2670125"/>
            </a:xfrm>
            <a:prstGeom prst="rect">
              <a:avLst/>
            </a:prstGeom>
            <a:noFill/>
            <a:ln w="9525">
              <a:noFill/>
              <a:miter lim="800000"/>
              <a:headEnd/>
              <a:tailEnd/>
            </a:ln>
          </p:spPr>
        </p:pic>
        <p:pic>
          <p:nvPicPr>
            <p:cNvPr id="25659" name="Picture 3"/>
            <p:cNvPicPr>
              <a:picLocks noChangeAspect="1" noChangeArrowheads="1"/>
            </p:cNvPicPr>
            <p:nvPr/>
          </p:nvPicPr>
          <p:blipFill>
            <a:blip r:embed="rId2"/>
            <a:srcRect l="29292" r="31860"/>
            <a:stretch>
              <a:fillRect/>
            </a:stretch>
          </p:blipFill>
          <p:spPr bwMode="auto">
            <a:xfrm>
              <a:off x="5357397" y="2540759"/>
              <a:ext cx="1037230" cy="2670125"/>
            </a:xfrm>
            <a:prstGeom prst="rect">
              <a:avLst/>
            </a:prstGeom>
            <a:noFill/>
            <a:ln w="9525">
              <a:noFill/>
              <a:miter lim="800000"/>
              <a:headEnd/>
              <a:tailEnd/>
            </a:ln>
          </p:spPr>
        </p:pic>
        <p:pic>
          <p:nvPicPr>
            <p:cNvPr id="25660" name="Picture 3"/>
            <p:cNvPicPr>
              <a:picLocks noChangeAspect="1" noChangeArrowheads="1"/>
            </p:cNvPicPr>
            <p:nvPr/>
          </p:nvPicPr>
          <p:blipFill>
            <a:blip r:embed="rId2"/>
            <a:srcRect l="29292" r="31860"/>
            <a:stretch>
              <a:fillRect/>
            </a:stretch>
          </p:blipFill>
          <p:spPr bwMode="auto">
            <a:xfrm>
              <a:off x="6303317" y="2540759"/>
              <a:ext cx="1037230" cy="2670125"/>
            </a:xfrm>
            <a:prstGeom prst="rect">
              <a:avLst/>
            </a:prstGeom>
            <a:noFill/>
            <a:ln w="9525">
              <a:noFill/>
              <a:miter lim="800000"/>
              <a:headEnd/>
              <a:tailEnd/>
            </a:ln>
          </p:spPr>
        </p:pic>
        <p:pic>
          <p:nvPicPr>
            <p:cNvPr id="25661" name="Picture 3"/>
            <p:cNvPicPr>
              <a:picLocks noChangeAspect="1" noChangeArrowheads="1"/>
            </p:cNvPicPr>
            <p:nvPr/>
          </p:nvPicPr>
          <p:blipFill>
            <a:blip r:embed="rId2"/>
            <a:srcRect l="29292" r="31860"/>
            <a:stretch>
              <a:fillRect/>
            </a:stretch>
          </p:blipFill>
          <p:spPr bwMode="auto">
            <a:xfrm>
              <a:off x="7249235" y="2540759"/>
              <a:ext cx="1037230" cy="2670125"/>
            </a:xfrm>
            <a:prstGeom prst="rect">
              <a:avLst/>
            </a:prstGeom>
            <a:noFill/>
            <a:ln w="9525">
              <a:noFill/>
              <a:miter lim="800000"/>
              <a:headEnd/>
              <a:tailEnd/>
            </a:ln>
          </p:spPr>
        </p:pic>
      </p:grpSp>
      <p:grpSp>
        <p:nvGrpSpPr>
          <p:cNvPr id="159" name="Group 158"/>
          <p:cNvGrpSpPr>
            <a:grpSpLocks/>
          </p:cNvGrpSpPr>
          <p:nvPr/>
        </p:nvGrpSpPr>
        <p:grpSpPr bwMode="auto">
          <a:xfrm>
            <a:off x="1598613" y="2565400"/>
            <a:ext cx="6630987" cy="2568575"/>
            <a:chOff x="1599063" y="2565779"/>
            <a:chExt cx="6630536" cy="2568055"/>
          </a:xfrm>
        </p:grpSpPr>
        <p:sp>
          <p:nvSpPr>
            <p:cNvPr id="25652" name="Rectangle 154"/>
            <p:cNvSpPr>
              <a:spLocks noChangeArrowheads="1"/>
            </p:cNvSpPr>
            <p:nvPr/>
          </p:nvSpPr>
          <p:spPr bwMode="auto">
            <a:xfrm>
              <a:off x="5390866" y="2565779"/>
              <a:ext cx="2838733" cy="2568055"/>
            </a:xfrm>
            <a:prstGeom prst="rect">
              <a:avLst/>
            </a:prstGeom>
            <a:solidFill>
              <a:schemeClr val="bg1">
                <a:alpha val="70195"/>
              </a:schemeClr>
            </a:solidFill>
            <a:ln w="9525" algn="ctr">
              <a:noFill/>
              <a:round/>
              <a:headEnd/>
              <a:tailEnd/>
            </a:ln>
          </p:spPr>
          <p:txBody>
            <a:bodyPr/>
            <a:lstStyle/>
            <a:p>
              <a:pPr>
                <a:lnSpc>
                  <a:spcPct val="90000"/>
                </a:lnSpc>
              </a:pPr>
              <a:endParaRPr lang="fr-FR"/>
            </a:p>
          </p:txBody>
        </p:sp>
        <p:sp>
          <p:nvSpPr>
            <p:cNvPr id="25653" name="Rectangle 156"/>
            <p:cNvSpPr>
              <a:spLocks noChangeArrowheads="1"/>
            </p:cNvSpPr>
            <p:nvPr/>
          </p:nvSpPr>
          <p:spPr bwMode="auto">
            <a:xfrm>
              <a:off x="2649940" y="2565779"/>
              <a:ext cx="2838733" cy="2568055"/>
            </a:xfrm>
            <a:prstGeom prst="rect">
              <a:avLst/>
            </a:prstGeom>
            <a:solidFill>
              <a:schemeClr val="bg1">
                <a:alpha val="50195"/>
              </a:schemeClr>
            </a:solidFill>
            <a:ln w="9525" algn="ctr">
              <a:noFill/>
              <a:round/>
              <a:headEnd/>
              <a:tailEnd/>
            </a:ln>
          </p:spPr>
          <p:txBody>
            <a:bodyPr/>
            <a:lstStyle/>
            <a:p>
              <a:pPr>
                <a:lnSpc>
                  <a:spcPct val="90000"/>
                </a:lnSpc>
              </a:pPr>
              <a:endParaRPr lang="fr-FR"/>
            </a:p>
          </p:txBody>
        </p:sp>
        <p:sp>
          <p:nvSpPr>
            <p:cNvPr id="25654" name="Rectangle 155"/>
            <p:cNvSpPr>
              <a:spLocks noChangeArrowheads="1"/>
            </p:cNvSpPr>
            <p:nvPr/>
          </p:nvSpPr>
          <p:spPr bwMode="auto">
            <a:xfrm>
              <a:off x="1599063" y="2565779"/>
              <a:ext cx="912125" cy="2568055"/>
            </a:xfrm>
            <a:prstGeom prst="rect">
              <a:avLst/>
            </a:prstGeom>
            <a:solidFill>
              <a:schemeClr val="bg1">
                <a:alpha val="30196"/>
              </a:schemeClr>
            </a:solidFill>
            <a:ln w="9525" algn="ctr">
              <a:noFill/>
              <a:round/>
              <a:headEnd/>
              <a:tailEnd/>
            </a:ln>
          </p:spPr>
          <p:txBody>
            <a:bodyPr/>
            <a:lstStyle/>
            <a:p>
              <a:pPr>
                <a:lnSpc>
                  <a:spcPct val="90000"/>
                </a:lnSpc>
              </a:pPr>
              <a:endParaRPr lang="fr-FR"/>
            </a:p>
          </p:txBody>
        </p:sp>
      </p:grpSp>
      <p:sp>
        <p:nvSpPr>
          <p:cNvPr id="25604" name="Title 1"/>
          <p:cNvSpPr>
            <a:spLocks noGrp="1"/>
          </p:cNvSpPr>
          <p:nvPr>
            <p:ph type="title"/>
          </p:nvPr>
        </p:nvSpPr>
        <p:spPr/>
        <p:txBody>
          <a:bodyPr/>
          <a:lstStyle/>
          <a:p>
            <a:pPr eaLnBrk="1" hangingPunct="1"/>
            <a:r>
              <a:rPr lang="fr-FR" smtClean="0"/>
              <a:t>… et ce qu’ils perçoivent au travers de leurs interactions</a:t>
            </a:r>
          </a:p>
        </p:txBody>
      </p:sp>
      <p:sp>
        <p:nvSpPr>
          <p:cNvPr id="25605" name="Slide Number Placeholder 2"/>
          <p:cNvSpPr>
            <a:spLocks noGrp="1"/>
          </p:cNvSpPr>
          <p:nvPr>
            <p:ph type="sldNum" sz="quarter" idx="10"/>
          </p:nvPr>
        </p:nvSpPr>
        <p:spPr>
          <a:noFill/>
        </p:spPr>
        <p:txBody>
          <a:bodyPr/>
          <a:lstStyle/>
          <a:p>
            <a:fld id="{DECE0865-B148-4A7F-9654-0C6FF89C8829}" type="slidenum">
              <a:rPr lang="fr-FR" smtClean="0"/>
              <a:pPr/>
              <a:t>9</a:t>
            </a:fld>
            <a:endParaRPr lang="fr-FR" smtClean="0"/>
          </a:p>
        </p:txBody>
      </p:sp>
      <p:grpSp>
        <p:nvGrpSpPr>
          <p:cNvPr id="25606" name="Group 141"/>
          <p:cNvGrpSpPr>
            <a:grpSpLocks/>
          </p:cNvGrpSpPr>
          <p:nvPr/>
        </p:nvGrpSpPr>
        <p:grpSpPr bwMode="auto">
          <a:xfrm>
            <a:off x="801688" y="5778500"/>
            <a:ext cx="717550" cy="1012825"/>
            <a:chOff x="801748" y="5777905"/>
            <a:chExt cx="716863" cy="1012676"/>
          </a:xfrm>
        </p:grpSpPr>
        <p:sp>
          <p:nvSpPr>
            <p:cNvPr id="25648" name="TextBox 104"/>
            <p:cNvSpPr txBox="1">
              <a:spLocks noChangeArrowheads="1"/>
            </p:cNvSpPr>
            <p:nvPr/>
          </p:nvSpPr>
          <p:spPr bwMode="auto">
            <a:xfrm>
              <a:off x="826594" y="5777905"/>
              <a:ext cx="631904" cy="230833"/>
            </a:xfrm>
            <a:prstGeom prst="rect">
              <a:avLst/>
            </a:prstGeom>
            <a:noFill/>
            <a:ln w="9525">
              <a:noFill/>
              <a:miter lim="800000"/>
              <a:headEnd/>
              <a:tailEnd/>
            </a:ln>
          </p:spPr>
          <p:txBody>
            <a:bodyPr wrap="none">
              <a:spAutoFit/>
            </a:bodyPr>
            <a:lstStyle/>
            <a:p>
              <a:pPr>
                <a:lnSpc>
                  <a:spcPct val="90000"/>
                </a:lnSpc>
              </a:pPr>
              <a:r>
                <a:rPr lang="fr-FR" sz="1000" b="1">
                  <a:solidFill>
                    <a:schemeClr val="tx1"/>
                  </a:solidFill>
                </a:rPr>
                <a:t>agenda</a:t>
              </a:r>
            </a:p>
          </p:txBody>
        </p:sp>
        <p:sp>
          <p:nvSpPr>
            <p:cNvPr id="25649" name="TextBox 105"/>
            <p:cNvSpPr txBox="1">
              <a:spLocks noChangeArrowheads="1"/>
            </p:cNvSpPr>
            <p:nvPr/>
          </p:nvSpPr>
          <p:spPr bwMode="auto">
            <a:xfrm>
              <a:off x="801748" y="6038520"/>
              <a:ext cx="716863" cy="230832"/>
            </a:xfrm>
            <a:prstGeom prst="rect">
              <a:avLst/>
            </a:prstGeom>
            <a:noFill/>
            <a:ln w="9525">
              <a:noFill/>
              <a:miter lim="800000"/>
              <a:headEnd/>
              <a:tailEnd/>
            </a:ln>
          </p:spPr>
          <p:txBody>
            <a:bodyPr wrap="none">
              <a:spAutoFit/>
            </a:bodyPr>
            <a:lstStyle/>
            <a:p>
              <a:pPr>
                <a:lnSpc>
                  <a:spcPct val="90000"/>
                </a:lnSpc>
              </a:pPr>
              <a:r>
                <a:rPr lang="fr-FR" sz="1000" b="1">
                  <a:solidFill>
                    <a:schemeClr val="tx1"/>
                  </a:solidFill>
                </a:rPr>
                <a:t>stratégie</a:t>
              </a:r>
            </a:p>
          </p:txBody>
        </p:sp>
        <p:sp>
          <p:nvSpPr>
            <p:cNvPr id="25650" name="TextBox 106"/>
            <p:cNvSpPr txBox="1">
              <a:spLocks noChangeArrowheads="1"/>
            </p:cNvSpPr>
            <p:nvPr/>
          </p:nvSpPr>
          <p:spPr bwMode="auto">
            <a:xfrm>
              <a:off x="918767" y="6559749"/>
              <a:ext cx="447558" cy="230832"/>
            </a:xfrm>
            <a:prstGeom prst="rect">
              <a:avLst/>
            </a:prstGeom>
            <a:noFill/>
            <a:ln w="9525">
              <a:noFill/>
              <a:miter lim="800000"/>
              <a:headEnd/>
              <a:tailEnd/>
            </a:ln>
          </p:spPr>
          <p:txBody>
            <a:bodyPr wrap="none">
              <a:spAutoFit/>
            </a:bodyPr>
            <a:lstStyle/>
            <a:p>
              <a:pPr>
                <a:lnSpc>
                  <a:spcPct val="90000"/>
                </a:lnSpc>
              </a:pPr>
              <a:r>
                <a:rPr lang="fr-FR" sz="1000" b="1">
                  <a:solidFill>
                    <a:schemeClr val="tx1"/>
                  </a:solidFill>
                </a:rPr>
                <a:t>tech</a:t>
              </a:r>
            </a:p>
          </p:txBody>
        </p:sp>
        <p:sp>
          <p:nvSpPr>
            <p:cNvPr id="25651" name="TextBox 107"/>
            <p:cNvSpPr txBox="1">
              <a:spLocks noChangeArrowheads="1"/>
            </p:cNvSpPr>
            <p:nvPr/>
          </p:nvSpPr>
          <p:spPr bwMode="auto">
            <a:xfrm>
              <a:off x="918767" y="6299135"/>
              <a:ext cx="447558" cy="230832"/>
            </a:xfrm>
            <a:prstGeom prst="rect">
              <a:avLst/>
            </a:prstGeom>
            <a:noFill/>
            <a:ln w="9525">
              <a:noFill/>
              <a:miter lim="800000"/>
              <a:headEnd/>
              <a:tailEnd/>
            </a:ln>
          </p:spPr>
          <p:txBody>
            <a:bodyPr wrap="none">
              <a:spAutoFit/>
            </a:bodyPr>
            <a:lstStyle/>
            <a:p>
              <a:pPr>
                <a:lnSpc>
                  <a:spcPct val="90000"/>
                </a:lnSpc>
              </a:pPr>
              <a:r>
                <a:rPr lang="fr-FR" sz="1000" b="1">
                  <a:solidFill>
                    <a:schemeClr val="tx1"/>
                  </a:solidFill>
                </a:rPr>
                <a:t>data</a:t>
              </a:r>
            </a:p>
          </p:txBody>
        </p:sp>
      </p:grpSp>
      <p:grpSp>
        <p:nvGrpSpPr>
          <p:cNvPr id="25607" name="Group 143"/>
          <p:cNvGrpSpPr>
            <a:grpSpLocks/>
          </p:cNvGrpSpPr>
          <p:nvPr/>
        </p:nvGrpSpPr>
        <p:grpSpPr bwMode="auto">
          <a:xfrm>
            <a:off x="1828800" y="5778500"/>
            <a:ext cx="6419850" cy="1012825"/>
            <a:chOff x="1829208" y="5777905"/>
            <a:chExt cx="6420100" cy="1012676"/>
          </a:xfrm>
        </p:grpSpPr>
        <p:sp>
          <p:nvSpPr>
            <p:cNvPr id="25620" name="TextBox 110"/>
            <p:cNvSpPr txBox="1">
              <a:spLocks noChangeArrowheads="1"/>
            </p:cNvSpPr>
            <p:nvPr/>
          </p:nvSpPr>
          <p:spPr bwMode="auto">
            <a:xfrm>
              <a:off x="1854054" y="5777905"/>
              <a:ext cx="631904" cy="230833"/>
            </a:xfrm>
            <a:prstGeom prst="rect">
              <a:avLst/>
            </a:prstGeom>
            <a:noFill/>
            <a:ln w="9525">
              <a:noFill/>
              <a:miter lim="800000"/>
              <a:headEnd/>
              <a:tailEnd/>
            </a:ln>
          </p:spPr>
          <p:txBody>
            <a:bodyPr wrap="none">
              <a:spAutoFit/>
            </a:bodyPr>
            <a:lstStyle/>
            <a:p>
              <a:pPr>
                <a:lnSpc>
                  <a:spcPct val="90000"/>
                </a:lnSpc>
              </a:pPr>
              <a:r>
                <a:rPr lang="fr-FR" sz="1000" b="1">
                  <a:solidFill>
                    <a:schemeClr val="tx1"/>
                  </a:solidFill>
                </a:rPr>
                <a:t>agenda</a:t>
              </a:r>
            </a:p>
          </p:txBody>
        </p:sp>
        <p:sp>
          <p:nvSpPr>
            <p:cNvPr id="25621" name="TextBox 111"/>
            <p:cNvSpPr txBox="1">
              <a:spLocks noChangeArrowheads="1"/>
            </p:cNvSpPr>
            <p:nvPr/>
          </p:nvSpPr>
          <p:spPr bwMode="auto">
            <a:xfrm>
              <a:off x="1829208" y="6038520"/>
              <a:ext cx="716863" cy="230832"/>
            </a:xfrm>
            <a:prstGeom prst="rect">
              <a:avLst/>
            </a:prstGeom>
            <a:noFill/>
            <a:ln w="9525">
              <a:noFill/>
              <a:miter lim="800000"/>
              <a:headEnd/>
              <a:tailEnd/>
            </a:ln>
          </p:spPr>
          <p:txBody>
            <a:bodyPr wrap="none">
              <a:spAutoFit/>
            </a:bodyPr>
            <a:lstStyle/>
            <a:p>
              <a:pPr>
                <a:lnSpc>
                  <a:spcPct val="90000"/>
                </a:lnSpc>
              </a:pPr>
              <a:r>
                <a:rPr lang="fr-FR" sz="1000" b="1">
                  <a:solidFill>
                    <a:schemeClr val="tx1"/>
                  </a:solidFill>
                </a:rPr>
                <a:t>stratégie</a:t>
              </a:r>
            </a:p>
          </p:txBody>
        </p:sp>
        <p:sp>
          <p:nvSpPr>
            <p:cNvPr id="25622" name="TextBox 112"/>
            <p:cNvSpPr txBox="1">
              <a:spLocks noChangeArrowheads="1"/>
            </p:cNvSpPr>
            <p:nvPr/>
          </p:nvSpPr>
          <p:spPr bwMode="auto">
            <a:xfrm>
              <a:off x="1946227" y="6559749"/>
              <a:ext cx="447558" cy="230832"/>
            </a:xfrm>
            <a:prstGeom prst="rect">
              <a:avLst/>
            </a:prstGeom>
            <a:noFill/>
            <a:ln w="9525">
              <a:noFill/>
              <a:miter lim="800000"/>
              <a:headEnd/>
              <a:tailEnd/>
            </a:ln>
          </p:spPr>
          <p:txBody>
            <a:bodyPr wrap="none">
              <a:spAutoFit/>
            </a:bodyPr>
            <a:lstStyle/>
            <a:p>
              <a:pPr>
                <a:lnSpc>
                  <a:spcPct val="90000"/>
                </a:lnSpc>
              </a:pPr>
              <a:r>
                <a:rPr lang="fr-FR" sz="1000" b="1">
                  <a:solidFill>
                    <a:schemeClr val="tx1"/>
                  </a:solidFill>
                </a:rPr>
                <a:t>tech</a:t>
              </a:r>
            </a:p>
          </p:txBody>
        </p:sp>
        <p:sp>
          <p:nvSpPr>
            <p:cNvPr id="25623" name="TextBox 113"/>
            <p:cNvSpPr txBox="1">
              <a:spLocks noChangeArrowheads="1"/>
            </p:cNvSpPr>
            <p:nvPr/>
          </p:nvSpPr>
          <p:spPr bwMode="auto">
            <a:xfrm>
              <a:off x="1946227" y="6299135"/>
              <a:ext cx="447558" cy="230832"/>
            </a:xfrm>
            <a:prstGeom prst="rect">
              <a:avLst/>
            </a:prstGeom>
            <a:noFill/>
            <a:ln w="9525">
              <a:noFill/>
              <a:miter lim="800000"/>
              <a:headEnd/>
              <a:tailEnd/>
            </a:ln>
          </p:spPr>
          <p:txBody>
            <a:bodyPr wrap="none">
              <a:spAutoFit/>
            </a:bodyPr>
            <a:lstStyle/>
            <a:p>
              <a:pPr>
                <a:lnSpc>
                  <a:spcPct val="90000"/>
                </a:lnSpc>
              </a:pPr>
              <a:r>
                <a:rPr lang="fr-FR" sz="1000" b="1">
                  <a:solidFill>
                    <a:schemeClr val="tx1"/>
                  </a:solidFill>
                </a:rPr>
                <a:t>data</a:t>
              </a:r>
            </a:p>
          </p:txBody>
        </p:sp>
        <p:sp>
          <p:nvSpPr>
            <p:cNvPr id="25624" name="TextBox 114"/>
            <p:cNvSpPr txBox="1">
              <a:spLocks noChangeArrowheads="1"/>
            </p:cNvSpPr>
            <p:nvPr/>
          </p:nvSpPr>
          <p:spPr bwMode="auto">
            <a:xfrm>
              <a:off x="2832384" y="5777905"/>
              <a:ext cx="631904" cy="230833"/>
            </a:xfrm>
            <a:prstGeom prst="rect">
              <a:avLst/>
            </a:prstGeom>
            <a:noFill/>
            <a:ln w="9525">
              <a:noFill/>
              <a:miter lim="800000"/>
              <a:headEnd/>
              <a:tailEnd/>
            </a:ln>
          </p:spPr>
          <p:txBody>
            <a:bodyPr wrap="none">
              <a:spAutoFit/>
            </a:bodyPr>
            <a:lstStyle/>
            <a:p>
              <a:pPr>
                <a:lnSpc>
                  <a:spcPct val="90000"/>
                </a:lnSpc>
              </a:pPr>
              <a:r>
                <a:rPr lang="fr-FR" sz="1000" b="1">
                  <a:solidFill>
                    <a:schemeClr val="tx1"/>
                  </a:solidFill>
                </a:rPr>
                <a:t>agenda</a:t>
              </a:r>
            </a:p>
          </p:txBody>
        </p:sp>
        <p:sp>
          <p:nvSpPr>
            <p:cNvPr id="25625" name="TextBox 115"/>
            <p:cNvSpPr txBox="1">
              <a:spLocks noChangeArrowheads="1"/>
            </p:cNvSpPr>
            <p:nvPr/>
          </p:nvSpPr>
          <p:spPr bwMode="auto">
            <a:xfrm>
              <a:off x="2807538" y="6038520"/>
              <a:ext cx="716863" cy="230832"/>
            </a:xfrm>
            <a:prstGeom prst="rect">
              <a:avLst/>
            </a:prstGeom>
            <a:noFill/>
            <a:ln w="9525">
              <a:noFill/>
              <a:miter lim="800000"/>
              <a:headEnd/>
              <a:tailEnd/>
            </a:ln>
          </p:spPr>
          <p:txBody>
            <a:bodyPr wrap="none">
              <a:spAutoFit/>
            </a:bodyPr>
            <a:lstStyle/>
            <a:p>
              <a:pPr>
                <a:lnSpc>
                  <a:spcPct val="90000"/>
                </a:lnSpc>
              </a:pPr>
              <a:r>
                <a:rPr lang="fr-FR" sz="1000" b="1">
                  <a:solidFill>
                    <a:schemeClr val="tx1"/>
                  </a:solidFill>
                </a:rPr>
                <a:t>stratégie</a:t>
              </a:r>
            </a:p>
          </p:txBody>
        </p:sp>
        <p:sp>
          <p:nvSpPr>
            <p:cNvPr id="25626" name="TextBox 116"/>
            <p:cNvSpPr txBox="1">
              <a:spLocks noChangeArrowheads="1"/>
            </p:cNvSpPr>
            <p:nvPr/>
          </p:nvSpPr>
          <p:spPr bwMode="auto">
            <a:xfrm>
              <a:off x="2924557" y="6559749"/>
              <a:ext cx="447558" cy="230832"/>
            </a:xfrm>
            <a:prstGeom prst="rect">
              <a:avLst/>
            </a:prstGeom>
            <a:noFill/>
            <a:ln w="9525">
              <a:noFill/>
              <a:miter lim="800000"/>
              <a:headEnd/>
              <a:tailEnd/>
            </a:ln>
          </p:spPr>
          <p:txBody>
            <a:bodyPr wrap="none">
              <a:spAutoFit/>
            </a:bodyPr>
            <a:lstStyle/>
            <a:p>
              <a:pPr>
                <a:lnSpc>
                  <a:spcPct val="90000"/>
                </a:lnSpc>
              </a:pPr>
              <a:r>
                <a:rPr lang="fr-FR" sz="1000" b="1">
                  <a:solidFill>
                    <a:schemeClr val="tx1"/>
                  </a:solidFill>
                </a:rPr>
                <a:t>tech</a:t>
              </a:r>
            </a:p>
          </p:txBody>
        </p:sp>
        <p:sp>
          <p:nvSpPr>
            <p:cNvPr id="25627" name="TextBox 117"/>
            <p:cNvSpPr txBox="1">
              <a:spLocks noChangeArrowheads="1"/>
            </p:cNvSpPr>
            <p:nvPr/>
          </p:nvSpPr>
          <p:spPr bwMode="auto">
            <a:xfrm>
              <a:off x="2924557" y="6299135"/>
              <a:ext cx="447558" cy="230832"/>
            </a:xfrm>
            <a:prstGeom prst="rect">
              <a:avLst/>
            </a:prstGeom>
            <a:noFill/>
            <a:ln w="9525">
              <a:noFill/>
              <a:miter lim="800000"/>
              <a:headEnd/>
              <a:tailEnd/>
            </a:ln>
          </p:spPr>
          <p:txBody>
            <a:bodyPr wrap="none">
              <a:spAutoFit/>
            </a:bodyPr>
            <a:lstStyle/>
            <a:p>
              <a:pPr>
                <a:lnSpc>
                  <a:spcPct val="90000"/>
                </a:lnSpc>
              </a:pPr>
              <a:r>
                <a:rPr lang="fr-FR" sz="1000" b="1">
                  <a:solidFill>
                    <a:schemeClr val="tx1"/>
                  </a:solidFill>
                </a:rPr>
                <a:t>data</a:t>
              </a:r>
            </a:p>
          </p:txBody>
        </p:sp>
        <p:sp>
          <p:nvSpPr>
            <p:cNvPr id="25628" name="TextBox 118"/>
            <p:cNvSpPr txBox="1">
              <a:spLocks noChangeArrowheads="1"/>
            </p:cNvSpPr>
            <p:nvPr/>
          </p:nvSpPr>
          <p:spPr bwMode="auto">
            <a:xfrm>
              <a:off x="3790613" y="5777905"/>
              <a:ext cx="631904" cy="230833"/>
            </a:xfrm>
            <a:prstGeom prst="rect">
              <a:avLst/>
            </a:prstGeom>
            <a:noFill/>
            <a:ln w="9525">
              <a:noFill/>
              <a:miter lim="800000"/>
              <a:headEnd/>
              <a:tailEnd/>
            </a:ln>
          </p:spPr>
          <p:txBody>
            <a:bodyPr wrap="none">
              <a:spAutoFit/>
            </a:bodyPr>
            <a:lstStyle/>
            <a:p>
              <a:pPr>
                <a:lnSpc>
                  <a:spcPct val="90000"/>
                </a:lnSpc>
              </a:pPr>
              <a:r>
                <a:rPr lang="fr-FR" sz="1000" b="1">
                  <a:solidFill>
                    <a:schemeClr val="tx1"/>
                  </a:solidFill>
                </a:rPr>
                <a:t>agenda</a:t>
              </a:r>
            </a:p>
          </p:txBody>
        </p:sp>
        <p:sp>
          <p:nvSpPr>
            <p:cNvPr id="25629" name="TextBox 119"/>
            <p:cNvSpPr txBox="1">
              <a:spLocks noChangeArrowheads="1"/>
            </p:cNvSpPr>
            <p:nvPr/>
          </p:nvSpPr>
          <p:spPr bwMode="auto">
            <a:xfrm>
              <a:off x="3765767" y="6038520"/>
              <a:ext cx="716863" cy="230832"/>
            </a:xfrm>
            <a:prstGeom prst="rect">
              <a:avLst/>
            </a:prstGeom>
            <a:noFill/>
            <a:ln w="9525">
              <a:noFill/>
              <a:miter lim="800000"/>
              <a:headEnd/>
              <a:tailEnd/>
            </a:ln>
          </p:spPr>
          <p:txBody>
            <a:bodyPr wrap="none">
              <a:spAutoFit/>
            </a:bodyPr>
            <a:lstStyle/>
            <a:p>
              <a:pPr>
                <a:lnSpc>
                  <a:spcPct val="90000"/>
                </a:lnSpc>
              </a:pPr>
              <a:r>
                <a:rPr lang="fr-FR" sz="1000" b="1">
                  <a:solidFill>
                    <a:schemeClr val="tx1"/>
                  </a:solidFill>
                </a:rPr>
                <a:t>stratégie</a:t>
              </a:r>
            </a:p>
          </p:txBody>
        </p:sp>
        <p:sp>
          <p:nvSpPr>
            <p:cNvPr id="25630" name="TextBox 120"/>
            <p:cNvSpPr txBox="1">
              <a:spLocks noChangeArrowheads="1"/>
            </p:cNvSpPr>
            <p:nvPr/>
          </p:nvSpPr>
          <p:spPr bwMode="auto">
            <a:xfrm>
              <a:off x="3882786" y="6559749"/>
              <a:ext cx="447558" cy="230832"/>
            </a:xfrm>
            <a:prstGeom prst="rect">
              <a:avLst/>
            </a:prstGeom>
            <a:noFill/>
            <a:ln w="9525">
              <a:noFill/>
              <a:miter lim="800000"/>
              <a:headEnd/>
              <a:tailEnd/>
            </a:ln>
          </p:spPr>
          <p:txBody>
            <a:bodyPr wrap="none">
              <a:spAutoFit/>
            </a:bodyPr>
            <a:lstStyle/>
            <a:p>
              <a:pPr>
                <a:lnSpc>
                  <a:spcPct val="90000"/>
                </a:lnSpc>
              </a:pPr>
              <a:r>
                <a:rPr lang="fr-FR" sz="1000" b="1">
                  <a:solidFill>
                    <a:schemeClr val="tx1"/>
                  </a:solidFill>
                </a:rPr>
                <a:t>tech</a:t>
              </a:r>
            </a:p>
          </p:txBody>
        </p:sp>
        <p:sp>
          <p:nvSpPr>
            <p:cNvPr id="25631" name="TextBox 121"/>
            <p:cNvSpPr txBox="1">
              <a:spLocks noChangeArrowheads="1"/>
            </p:cNvSpPr>
            <p:nvPr/>
          </p:nvSpPr>
          <p:spPr bwMode="auto">
            <a:xfrm>
              <a:off x="3882786" y="6299135"/>
              <a:ext cx="447558" cy="230832"/>
            </a:xfrm>
            <a:prstGeom prst="rect">
              <a:avLst/>
            </a:prstGeom>
            <a:noFill/>
            <a:ln w="9525">
              <a:noFill/>
              <a:miter lim="800000"/>
              <a:headEnd/>
              <a:tailEnd/>
            </a:ln>
          </p:spPr>
          <p:txBody>
            <a:bodyPr wrap="none">
              <a:spAutoFit/>
            </a:bodyPr>
            <a:lstStyle/>
            <a:p>
              <a:pPr>
                <a:lnSpc>
                  <a:spcPct val="90000"/>
                </a:lnSpc>
              </a:pPr>
              <a:r>
                <a:rPr lang="fr-FR" sz="1000" b="1">
                  <a:solidFill>
                    <a:schemeClr val="tx1"/>
                  </a:solidFill>
                </a:rPr>
                <a:t>data</a:t>
              </a:r>
            </a:p>
          </p:txBody>
        </p:sp>
        <p:sp>
          <p:nvSpPr>
            <p:cNvPr id="25632" name="TextBox 122"/>
            <p:cNvSpPr txBox="1">
              <a:spLocks noChangeArrowheads="1"/>
            </p:cNvSpPr>
            <p:nvPr/>
          </p:nvSpPr>
          <p:spPr bwMode="auto">
            <a:xfrm>
              <a:off x="4743990" y="5777906"/>
              <a:ext cx="631904" cy="230832"/>
            </a:xfrm>
            <a:prstGeom prst="rect">
              <a:avLst/>
            </a:prstGeom>
            <a:noFill/>
            <a:ln w="9525">
              <a:noFill/>
              <a:miter lim="800000"/>
              <a:headEnd/>
              <a:tailEnd/>
            </a:ln>
          </p:spPr>
          <p:txBody>
            <a:bodyPr>
              <a:spAutoFit/>
            </a:bodyPr>
            <a:lstStyle/>
            <a:p>
              <a:pPr>
                <a:lnSpc>
                  <a:spcPct val="90000"/>
                </a:lnSpc>
              </a:pPr>
              <a:r>
                <a:rPr lang="fr-FR" sz="1000" b="1">
                  <a:solidFill>
                    <a:schemeClr val="tx1"/>
                  </a:solidFill>
                </a:rPr>
                <a:t>agenda</a:t>
              </a:r>
            </a:p>
          </p:txBody>
        </p:sp>
        <p:sp>
          <p:nvSpPr>
            <p:cNvPr id="25633" name="TextBox 123"/>
            <p:cNvSpPr txBox="1">
              <a:spLocks noChangeArrowheads="1"/>
            </p:cNvSpPr>
            <p:nvPr/>
          </p:nvSpPr>
          <p:spPr bwMode="auto">
            <a:xfrm>
              <a:off x="4719143" y="6038521"/>
              <a:ext cx="720000" cy="369332"/>
            </a:xfrm>
            <a:prstGeom prst="rect">
              <a:avLst/>
            </a:prstGeom>
            <a:noFill/>
            <a:ln w="9525">
              <a:noFill/>
              <a:miter lim="800000"/>
              <a:headEnd/>
              <a:tailEnd/>
            </a:ln>
          </p:spPr>
          <p:txBody>
            <a:bodyPr>
              <a:spAutoFit/>
            </a:bodyPr>
            <a:lstStyle/>
            <a:p>
              <a:pPr>
                <a:lnSpc>
                  <a:spcPct val="90000"/>
                </a:lnSpc>
              </a:pPr>
              <a:r>
                <a:rPr lang="fr-FR" sz="1000" b="1">
                  <a:solidFill>
                    <a:schemeClr val="tx1"/>
                  </a:solidFill>
                </a:rPr>
                <a:t>stratégie</a:t>
              </a:r>
            </a:p>
          </p:txBody>
        </p:sp>
        <p:sp>
          <p:nvSpPr>
            <p:cNvPr id="25634" name="TextBox 124"/>
            <p:cNvSpPr txBox="1">
              <a:spLocks noChangeArrowheads="1"/>
            </p:cNvSpPr>
            <p:nvPr/>
          </p:nvSpPr>
          <p:spPr bwMode="auto">
            <a:xfrm>
              <a:off x="4836163" y="6559749"/>
              <a:ext cx="447558" cy="230832"/>
            </a:xfrm>
            <a:prstGeom prst="rect">
              <a:avLst/>
            </a:prstGeom>
            <a:noFill/>
            <a:ln w="9525">
              <a:noFill/>
              <a:miter lim="800000"/>
              <a:headEnd/>
              <a:tailEnd/>
            </a:ln>
          </p:spPr>
          <p:txBody>
            <a:bodyPr>
              <a:spAutoFit/>
            </a:bodyPr>
            <a:lstStyle/>
            <a:p>
              <a:pPr>
                <a:lnSpc>
                  <a:spcPct val="90000"/>
                </a:lnSpc>
              </a:pPr>
              <a:r>
                <a:rPr lang="fr-FR" sz="1000" b="1">
                  <a:solidFill>
                    <a:schemeClr val="tx1"/>
                  </a:solidFill>
                </a:rPr>
                <a:t>tech</a:t>
              </a:r>
            </a:p>
          </p:txBody>
        </p:sp>
        <p:sp>
          <p:nvSpPr>
            <p:cNvPr id="25635" name="TextBox 125"/>
            <p:cNvSpPr txBox="1">
              <a:spLocks noChangeArrowheads="1"/>
            </p:cNvSpPr>
            <p:nvPr/>
          </p:nvSpPr>
          <p:spPr bwMode="auto">
            <a:xfrm>
              <a:off x="4836163" y="6299135"/>
              <a:ext cx="447558" cy="230832"/>
            </a:xfrm>
            <a:prstGeom prst="rect">
              <a:avLst/>
            </a:prstGeom>
            <a:noFill/>
            <a:ln w="9525">
              <a:noFill/>
              <a:miter lim="800000"/>
              <a:headEnd/>
              <a:tailEnd/>
            </a:ln>
          </p:spPr>
          <p:txBody>
            <a:bodyPr>
              <a:spAutoFit/>
            </a:bodyPr>
            <a:lstStyle/>
            <a:p>
              <a:pPr>
                <a:lnSpc>
                  <a:spcPct val="90000"/>
                </a:lnSpc>
              </a:pPr>
              <a:r>
                <a:rPr lang="fr-FR" sz="1000" b="1">
                  <a:solidFill>
                    <a:schemeClr val="tx1"/>
                  </a:solidFill>
                </a:rPr>
                <a:t>data</a:t>
              </a:r>
            </a:p>
          </p:txBody>
        </p:sp>
        <p:sp>
          <p:nvSpPr>
            <p:cNvPr id="25636" name="TextBox 126"/>
            <p:cNvSpPr txBox="1">
              <a:spLocks noChangeArrowheads="1"/>
            </p:cNvSpPr>
            <p:nvPr/>
          </p:nvSpPr>
          <p:spPr bwMode="auto">
            <a:xfrm>
              <a:off x="5681958" y="5777906"/>
              <a:ext cx="631904" cy="230832"/>
            </a:xfrm>
            <a:prstGeom prst="rect">
              <a:avLst/>
            </a:prstGeom>
            <a:noFill/>
            <a:ln w="9525">
              <a:noFill/>
              <a:miter lim="800000"/>
              <a:headEnd/>
              <a:tailEnd/>
            </a:ln>
          </p:spPr>
          <p:txBody>
            <a:bodyPr>
              <a:spAutoFit/>
            </a:bodyPr>
            <a:lstStyle/>
            <a:p>
              <a:pPr>
                <a:lnSpc>
                  <a:spcPct val="90000"/>
                </a:lnSpc>
              </a:pPr>
              <a:r>
                <a:rPr lang="fr-FR" sz="1000" b="1">
                  <a:solidFill>
                    <a:schemeClr val="tx1"/>
                  </a:solidFill>
                </a:rPr>
                <a:t>agenda</a:t>
              </a:r>
            </a:p>
          </p:txBody>
        </p:sp>
        <p:sp>
          <p:nvSpPr>
            <p:cNvPr id="25637" name="TextBox 127"/>
            <p:cNvSpPr txBox="1">
              <a:spLocks noChangeArrowheads="1"/>
            </p:cNvSpPr>
            <p:nvPr/>
          </p:nvSpPr>
          <p:spPr bwMode="auto">
            <a:xfrm>
              <a:off x="5657111" y="6038521"/>
              <a:ext cx="720000" cy="369332"/>
            </a:xfrm>
            <a:prstGeom prst="rect">
              <a:avLst/>
            </a:prstGeom>
            <a:noFill/>
            <a:ln w="9525">
              <a:noFill/>
              <a:miter lim="800000"/>
              <a:headEnd/>
              <a:tailEnd/>
            </a:ln>
          </p:spPr>
          <p:txBody>
            <a:bodyPr>
              <a:spAutoFit/>
            </a:bodyPr>
            <a:lstStyle/>
            <a:p>
              <a:pPr>
                <a:lnSpc>
                  <a:spcPct val="90000"/>
                </a:lnSpc>
              </a:pPr>
              <a:r>
                <a:rPr lang="fr-FR" sz="1000" b="1">
                  <a:solidFill>
                    <a:schemeClr val="tx1"/>
                  </a:solidFill>
                </a:rPr>
                <a:t>stratégie</a:t>
              </a:r>
            </a:p>
          </p:txBody>
        </p:sp>
        <p:sp>
          <p:nvSpPr>
            <p:cNvPr id="25638" name="TextBox 128"/>
            <p:cNvSpPr txBox="1">
              <a:spLocks noChangeArrowheads="1"/>
            </p:cNvSpPr>
            <p:nvPr/>
          </p:nvSpPr>
          <p:spPr bwMode="auto">
            <a:xfrm>
              <a:off x="5774131" y="6559749"/>
              <a:ext cx="447558" cy="230832"/>
            </a:xfrm>
            <a:prstGeom prst="rect">
              <a:avLst/>
            </a:prstGeom>
            <a:noFill/>
            <a:ln w="9525">
              <a:noFill/>
              <a:miter lim="800000"/>
              <a:headEnd/>
              <a:tailEnd/>
            </a:ln>
          </p:spPr>
          <p:txBody>
            <a:bodyPr>
              <a:spAutoFit/>
            </a:bodyPr>
            <a:lstStyle/>
            <a:p>
              <a:pPr>
                <a:lnSpc>
                  <a:spcPct val="90000"/>
                </a:lnSpc>
              </a:pPr>
              <a:r>
                <a:rPr lang="fr-FR" sz="1000" b="1">
                  <a:solidFill>
                    <a:schemeClr val="tx1"/>
                  </a:solidFill>
                </a:rPr>
                <a:t>tech</a:t>
              </a:r>
            </a:p>
          </p:txBody>
        </p:sp>
        <p:sp>
          <p:nvSpPr>
            <p:cNvPr id="25639" name="TextBox 129"/>
            <p:cNvSpPr txBox="1">
              <a:spLocks noChangeArrowheads="1"/>
            </p:cNvSpPr>
            <p:nvPr/>
          </p:nvSpPr>
          <p:spPr bwMode="auto">
            <a:xfrm>
              <a:off x="5774131" y="6299135"/>
              <a:ext cx="447558" cy="230832"/>
            </a:xfrm>
            <a:prstGeom prst="rect">
              <a:avLst/>
            </a:prstGeom>
            <a:noFill/>
            <a:ln w="9525">
              <a:noFill/>
              <a:miter lim="800000"/>
              <a:headEnd/>
              <a:tailEnd/>
            </a:ln>
          </p:spPr>
          <p:txBody>
            <a:bodyPr>
              <a:spAutoFit/>
            </a:bodyPr>
            <a:lstStyle/>
            <a:p>
              <a:pPr>
                <a:lnSpc>
                  <a:spcPct val="90000"/>
                </a:lnSpc>
              </a:pPr>
              <a:r>
                <a:rPr lang="fr-FR" sz="1000" b="1">
                  <a:solidFill>
                    <a:schemeClr val="tx1"/>
                  </a:solidFill>
                </a:rPr>
                <a:t>data</a:t>
              </a:r>
            </a:p>
          </p:txBody>
        </p:sp>
        <p:sp>
          <p:nvSpPr>
            <p:cNvPr id="25640" name="TextBox 130"/>
            <p:cNvSpPr txBox="1">
              <a:spLocks noChangeArrowheads="1"/>
            </p:cNvSpPr>
            <p:nvPr/>
          </p:nvSpPr>
          <p:spPr bwMode="auto">
            <a:xfrm>
              <a:off x="6616537" y="5777906"/>
              <a:ext cx="631904" cy="230832"/>
            </a:xfrm>
            <a:prstGeom prst="rect">
              <a:avLst/>
            </a:prstGeom>
            <a:noFill/>
            <a:ln w="9525">
              <a:noFill/>
              <a:miter lim="800000"/>
              <a:headEnd/>
              <a:tailEnd/>
            </a:ln>
          </p:spPr>
          <p:txBody>
            <a:bodyPr>
              <a:spAutoFit/>
            </a:bodyPr>
            <a:lstStyle/>
            <a:p>
              <a:pPr>
                <a:lnSpc>
                  <a:spcPct val="90000"/>
                </a:lnSpc>
              </a:pPr>
              <a:r>
                <a:rPr lang="fr-FR" sz="1000" b="1">
                  <a:solidFill>
                    <a:schemeClr val="tx1"/>
                  </a:solidFill>
                </a:rPr>
                <a:t>agenda</a:t>
              </a:r>
            </a:p>
          </p:txBody>
        </p:sp>
        <p:sp>
          <p:nvSpPr>
            <p:cNvPr id="25641" name="TextBox 131"/>
            <p:cNvSpPr txBox="1">
              <a:spLocks noChangeArrowheads="1"/>
            </p:cNvSpPr>
            <p:nvPr/>
          </p:nvSpPr>
          <p:spPr bwMode="auto">
            <a:xfrm>
              <a:off x="6591690" y="6038521"/>
              <a:ext cx="720000" cy="369332"/>
            </a:xfrm>
            <a:prstGeom prst="rect">
              <a:avLst/>
            </a:prstGeom>
            <a:noFill/>
            <a:ln w="9525">
              <a:noFill/>
              <a:miter lim="800000"/>
              <a:headEnd/>
              <a:tailEnd/>
            </a:ln>
          </p:spPr>
          <p:txBody>
            <a:bodyPr>
              <a:spAutoFit/>
            </a:bodyPr>
            <a:lstStyle/>
            <a:p>
              <a:pPr>
                <a:lnSpc>
                  <a:spcPct val="90000"/>
                </a:lnSpc>
              </a:pPr>
              <a:r>
                <a:rPr lang="fr-FR" sz="1000" b="1">
                  <a:solidFill>
                    <a:schemeClr val="tx1"/>
                  </a:solidFill>
                </a:rPr>
                <a:t>stratégie</a:t>
              </a:r>
            </a:p>
          </p:txBody>
        </p:sp>
        <p:sp>
          <p:nvSpPr>
            <p:cNvPr id="25642" name="TextBox 132"/>
            <p:cNvSpPr txBox="1">
              <a:spLocks noChangeArrowheads="1"/>
            </p:cNvSpPr>
            <p:nvPr/>
          </p:nvSpPr>
          <p:spPr bwMode="auto">
            <a:xfrm>
              <a:off x="6708710" y="6559749"/>
              <a:ext cx="447558" cy="230832"/>
            </a:xfrm>
            <a:prstGeom prst="rect">
              <a:avLst/>
            </a:prstGeom>
            <a:noFill/>
            <a:ln w="9525">
              <a:noFill/>
              <a:miter lim="800000"/>
              <a:headEnd/>
              <a:tailEnd/>
            </a:ln>
          </p:spPr>
          <p:txBody>
            <a:bodyPr>
              <a:spAutoFit/>
            </a:bodyPr>
            <a:lstStyle/>
            <a:p>
              <a:pPr>
                <a:lnSpc>
                  <a:spcPct val="90000"/>
                </a:lnSpc>
              </a:pPr>
              <a:r>
                <a:rPr lang="fr-FR" sz="1000" b="1">
                  <a:solidFill>
                    <a:schemeClr val="tx1"/>
                  </a:solidFill>
                </a:rPr>
                <a:t>tech</a:t>
              </a:r>
            </a:p>
          </p:txBody>
        </p:sp>
        <p:sp>
          <p:nvSpPr>
            <p:cNvPr id="25643" name="TextBox 133"/>
            <p:cNvSpPr txBox="1">
              <a:spLocks noChangeArrowheads="1"/>
            </p:cNvSpPr>
            <p:nvPr/>
          </p:nvSpPr>
          <p:spPr bwMode="auto">
            <a:xfrm>
              <a:off x="6708710" y="6299135"/>
              <a:ext cx="447558" cy="230832"/>
            </a:xfrm>
            <a:prstGeom prst="rect">
              <a:avLst/>
            </a:prstGeom>
            <a:noFill/>
            <a:ln w="9525">
              <a:noFill/>
              <a:miter lim="800000"/>
              <a:headEnd/>
              <a:tailEnd/>
            </a:ln>
          </p:spPr>
          <p:txBody>
            <a:bodyPr>
              <a:spAutoFit/>
            </a:bodyPr>
            <a:lstStyle/>
            <a:p>
              <a:pPr>
                <a:lnSpc>
                  <a:spcPct val="90000"/>
                </a:lnSpc>
              </a:pPr>
              <a:r>
                <a:rPr lang="fr-FR" sz="1000" b="1">
                  <a:solidFill>
                    <a:schemeClr val="tx1"/>
                  </a:solidFill>
                </a:rPr>
                <a:t>data</a:t>
              </a:r>
            </a:p>
          </p:txBody>
        </p:sp>
        <p:sp>
          <p:nvSpPr>
            <p:cNvPr id="25644" name="TextBox 134"/>
            <p:cNvSpPr txBox="1">
              <a:spLocks noChangeArrowheads="1"/>
            </p:cNvSpPr>
            <p:nvPr/>
          </p:nvSpPr>
          <p:spPr bwMode="auto">
            <a:xfrm>
              <a:off x="7554155" y="5777906"/>
              <a:ext cx="631904" cy="230832"/>
            </a:xfrm>
            <a:prstGeom prst="rect">
              <a:avLst/>
            </a:prstGeom>
            <a:noFill/>
            <a:ln w="9525">
              <a:noFill/>
              <a:miter lim="800000"/>
              <a:headEnd/>
              <a:tailEnd/>
            </a:ln>
          </p:spPr>
          <p:txBody>
            <a:bodyPr>
              <a:spAutoFit/>
            </a:bodyPr>
            <a:lstStyle/>
            <a:p>
              <a:pPr>
                <a:lnSpc>
                  <a:spcPct val="90000"/>
                </a:lnSpc>
              </a:pPr>
              <a:r>
                <a:rPr lang="fr-FR" sz="1000" b="1">
                  <a:solidFill>
                    <a:schemeClr val="tx1"/>
                  </a:solidFill>
                </a:rPr>
                <a:t>agenda</a:t>
              </a:r>
            </a:p>
          </p:txBody>
        </p:sp>
        <p:sp>
          <p:nvSpPr>
            <p:cNvPr id="25645" name="TextBox 138"/>
            <p:cNvSpPr txBox="1">
              <a:spLocks noChangeArrowheads="1"/>
            </p:cNvSpPr>
            <p:nvPr/>
          </p:nvSpPr>
          <p:spPr bwMode="auto">
            <a:xfrm>
              <a:off x="7529308" y="6038521"/>
              <a:ext cx="720000" cy="369332"/>
            </a:xfrm>
            <a:prstGeom prst="rect">
              <a:avLst/>
            </a:prstGeom>
            <a:noFill/>
            <a:ln w="9525">
              <a:noFill/>
              <a:miter lim="800000"/>
              <a:headEnd/>
              <a:tailEnd/>
            </a:ln>
          </p:spPr>
          <p:txBody>
            <a:bodyPr>
              <a:spAutoFit/>
            </a:bodyPr>
            <a:lstStyle/>
            <a:p>
              <a:pPr>
                <a:lnSpc>
                  <a:spcPct val="90000"/>
                </a:lnSpc>
              </a:pPr>
              <a:r>
                <a:rPr lang="fr-FR" sz="1000" b="1">
                  <a:solidFill>
                    <a:schemeClr val="tx1"/>
                  </a:solidFill>
                </a:rPr>
                <a:t>stratégie</a:t>
              </a:r>
            </a:p>
          </p:txBody>
        </p:sp>
        <p:sp>
          <p:nvSpPr>
            <p:cNvPr id="25646" name="TextBox 139"/>
            <p:cNvSpPr txBox="1">
              <a:spLocks noChangeArrowheads="1"/>
            </p:cNvSpPr>
            <p:nvPr/>
          </p:nvSpPr>
          <p:spPr bwMode="auto">
            <a:xfrm>
              <a:off x="7646328" y="6559749"/>
              <a:ext cx="447558" cy="230832"/>
            </a:xfrm>
            <a:prstGeom prst="rect">
              <a:avLst/>
            </a:prstGeom>
            <a:noFill/>
            <a:ln w="9525">
              <a:noFill/>
              <a:miter lim="800000"/>
              <a:headEnd/>
              <a:tailEnd/>
            </a:ln>
          </p:spPr>
          <p:txBody>
            <a:bodyPr>
              <a:spAutoFit/>
            </a:bodyPr>
            <a:lstStyle/>
            <a:p>
              <a:pPr>
                <a:lnSpc>
                  <a:spcPct val="90000"/>
                </a:lnSpc>
              </a:pPr>
              <a:r>
                <a:rPr lang="fr-FR" sz="1000" b="1">
                  <a:solidFill>
                    <a:schemeClr val="tx1"/>
                  </a:solidFill>
                </a:rPr>
                <a:t>tech</a:t>
              </a:r>
            </a:p>
          </p:txBody>
        </p:sp>
        <p:sp>
          <p:nvSpPr>
            <p:cNvPr id="25647" name="TextBox 140"/>
            <p:cNvSpPr txBox="1">
              <a:spLocks noChangeArrowheads="1"/>
            </p:cNvSpPr>
            <p:nvPr/>
          </p:nvSpPr>
          <p:spPr bwMode="auto">
            <a:xfrm>
              <a:off x="7646328" y="6299135"/>
              <a:ext cx="447558" cy="230832"/>
            </a:xfrm>
            <a:prstGeom prst="rect">
              <a:avLst/>
            </a:prstGeom>
            <a:noFill/>
            <a:ln w="9525">
              <a:noFill/>
              <a:miter lim="800000"/>
              <a:headEnd/>
              <a:tailEnd/>
            </a:ln>
          </p:spPr>
          <p:txBody>
            <a:bodyPr>
              <a:spAutoFit/>
            </a:bodyPr>
            <a:lstStyle/>
            <a:p>
              <a:pPr>
                <a:lnSpc>
                  <a:spcPct val="90000"/>
                </a:lnSpc>
              </a:pPr>
              <a:r>
                <a:rPr lang="fr-FR" sz="1000" b="1">
                  <a:solidFill>
                    <a:schemeClr val="tx1"/>
                  </a:solidFill>
                </a:rPr>
                <a:t>data</a:t>
              </a:r>
            </a:p>
          </p:txBody>
        </p:sp>
      </p:grpSp>
      <p:grpSp>
        <p:nvGrpSpPr>
          <p:cNvPr id="25608" name="Group 136"/>
          <p:cNvGrpSpPr>
            <a:grpSpLocks/>
          </p:cNvGrpSpPr>
          <p:nvPr/>
        </p:nvGrpSpPr>
        <p:grpSpPr bwMode="auto">
          <a:xfrm>
            <a:off x="4076700" y="1295400"/>
            <a:ext cx="2976563" cy="1347788"/>
            <a:chOff x="4038600" y="1295400"/>
            <a:chExt cx="2976942" cy="1348203"/>
          </a:xfrm>
        </p:grpSpPr>
        <p:sp>
          <p:nvSpPr>
            <p:cNvPr id="25618" name="TextBox 137"/>
            <p:cNvSpPr txBox="1">
              <a:spLocks noChangeArrowheads="1"/>
            </p:cNvSpPr>
            <p:nvPr/>
          </p:nvSpPr>
          <p:spPr bwMode="auto">
            <a:xfrm>
              <a:off x="5045131" y="1797383"/>
              <a:ext cx="1970411" cy="286232"/>
            </a:xfrm>
            <a:prstGeom prst="rect">
              <a:avLst/>
            </a:prstGeom>
            <a:noFill/>
            <a:ln w="9525">
              <a:noFill/>
              <a:miter lim="800000"/>
              <a:headEnd/>
              <a:tailEnd/>
            </a:ln>
          </p:spPr>
          <p:txBody>
            <a:bodyPr wrap="none">
              <a:spAutoFit/>
            </a:bodyPr>
            <a:lstStyle/>
            <a:p>
              <a:pPr>
                <a:lnSpc>
                  <a:spcPct val="90000"/>
                </a:lnSpc>
              </a:pPr>
              <a:r>
                <a:rPr lang="fr-FR" sz="1400" b="1">
                  <a:solidFill>
                    <a:schemeClr val="tx1"/>
                  </a:solidFill>
                </a:rPr>
                <a:t>CLIENT / PROSPECT</a:t>
              </a:r>
            </a:p>
          </p:txBody>
        </p:sp>
        <p:pic>
          <p:nvPicPr>
            <p:cNvPr id="25619" name="Picture 142" descr="Person.png"/>
            <p:cNvPicPr>
              <a:picLocks noChangeAspect="1"/>
            </p:cNvPicPr>
            <p:nvPr/>
          </p:nvPicPr>
          <p:blipFill>
            <a:blip r:embed="rId3"/>
            <a:srcRect/>
            <a:stretch>
              <a:fillRect/>
            </a:stretch>
          </p:blipFill>
          <p:spPr bwMode="auto">
            <a:xfrm>
              <a:off x="4038600" y="1295400"/>
              <a:ext cx="990600" cy="1348203"/>
            </a:xfrm>
            <a:prstGeom prst="rect">
              <a:avLst/>
            </a:prstGeom>
            <a:noFill/>
            <a:ln w="9525">
              <a:noFill/>
              <a:miter lim="800000"/>
              <a:headEnd/>
              <a:tailEnd/>
            </a:ln>
          </p:spPr>
        </p:pic>
      </p:grpSp>
      <p:grpSp>
        <p:nvGrpSpPr>
          <p:cNvPr id="25609" name="Group 142"/>
          <p:cNvGrpSpPr>
            <a:grpSpLocks/>
          </p:cNvGrpSpPr>
          <p:nvPr/>
        </p:nvGrpSpPr>
        <p:grpSpPr bwMode="auto">
          <a:xfrm>
            <a:off x="2047875" y="5159375"/>
            <a:ext cx="5957888" cy="574675"/>
            <a:chOff x="2047200" y="5159876"/>
            <a:chExt cx="5957808" cy="573405"/>
          </a:xfrm>
        </p:grpSpPr>
        <p:pic>
          <p:nvPicPr>
            <p:cNvPr id="25611" name="Picture 3"/>
            <p:cNvPicPr>
              <a:picLocks noChangeAspect="1" noChangeArrowheads="1"/>
            </p:cNvPicPr>
            <p:nvPr/>
          </p:nvPicPr>
          <p:blipFill>
            <a:blip r:embed="rId4"/>
            <a:srcRect/>
            <a:stretch>
              <a:fillRect/>
            </a:stretch>
          </p:blipFill>
          <p:spPr bwMode="auto">
            <a:xfrm>
              <a:off x="2047200" y="5159876"/>
              <a:ext cx="248031" cy="573405"/>
            </a:xfrm>
            <a:prstGeom prst="rect">
              <a:avLst/>
            </a:prstGeom>
            <a:noFill/>
            <a:ln w="9525">
              <a:noFill/>
              <a:miter lim="800000"/>
              <a:headEnd/>
              <a:tailEnd/>
            </a:ln>
          </p:spPr>
        </p:pic>
        <p:pic>
          <p:nvPicPr>
            <p:cNvPr id="25612" name="Picture 3"/>
            <p:cNvPicPr>
              <a:picLocks noChangeAspect="1" noChangeArrowheads="1"/>
            </p:cNvPicPr>
            <p:nvPr/>
          </p:nvPicPr>
          <p:blipFill>
            <a:blip r:embed="rId4"/>
            <a:srcRect/>
            <a:stretch>
              <a:fillRect/>
            </a:stretch>
          </p:blipFill>
          <p:spPr bwMode="auto">
            <a:xfrm>
              <a:off x="3024531" y="5159876"/>
              <a:ext cx="248031" cy="573405"/>
            </a:xfrm>
            <a:prstGeom prst="rect">
              <a:avLst/>
            </a:prstGeom>
            <a:noFill/>
            <a:ln w="9525">
              <a:noFill/>
              <a:miter lim="800000"/>
              <a:headEnd/>
              <a:tailEnd/>
            </a:ln>
          </p:spPr>
        </p:pic>
        <p:pic>
          <p:nvPicPr>
            <p:cNvPr id="25613" name="Picture 3"/>
            <p:cNvPicPr>
              <a:picLocks noChangeAspect="1" noChangeArrowheads="1"/>
            </p:cNvPicPr>
            <p:nvPr/>
          </p:nvPicPr>
          <p:blipFill>
            <a:blip r:embed="rId4"/>
            <a:srcRect/>
            <a:stretch>
              <a:fillRect/>
            </a:stretch>
          </p:blipFill>
          <p:spPr bwMode="auto">
            <a:xfrm>
              <a:off x="3963211" y="5159876"/>
              <a:ext cx="248031" cy="573405"/>
            </a:xfrm>
            <a:prstGeom prst="rect">
              <a:avLst/>
            </a:prstGeom>
            <a:noFill/>
            <a:ln w="9525">
              <a:noFill/>
              <a:miter lim="800000"/>
              <a:headEnd/>
              <a:tailEnd/>
            </a:ln>
          </p:spPr>
        </p:pic>
        <p:pic>
          <p:nvPicPr>
            <p:cNvPr id="25614" name="Picture 3"/>
            <p:cNvPicPr>
              <a:picLocks noChangeAspect="1" noChangeArrowheads="1"/>
            </p:cNvPicPr>
            <p:nvPr/>
          </p:nvPicPr>
          <p:blipFill>
            <a:blip r:embed="rId4"/>
            <a:srcRect/>
            <a:stretch>
              <a:fillRect/>
            </a:stretch>
          </p:blipFill>
          <p:spPr bwMode="auto">
            <a:xfrm>
              <a:off x="4923054" y="5159876"/>
              <a:ext cx="248031" cy="573405"/>
            </a:xfrm>
            <a:prstGeom prst="rect">
              <a:avLst/>
            </a:prstGeom>
            <a:noFill/>
            <a:ln w="9525">
              <a:noFill/>
              <a:miter lim="800000"/>
              <a:headEnd/>
              <a:tailEnd/>
            </a:ln>
          </p:spPr>
        </p:pic>
        <p:pic>
          <p:nvPicPr>
            <p:cNvPr id="25615" name="Picture 3"/>
            <p:cNvPicPr>
              <a:picLocks noChangeAspect="1" noChangeArrowheads="1"/>
            </p:cNvPicPr>
            <p:nvPr/>
          </p:nvPicPr>
          <p:blipFill>
            <a:blip r:embed="rId4"/>
            <a:srcRect/>
            <a:stretch>
              <a:fillRect/>
            </a:stretch>
          </p:blipFill>
          <p:spPr bwMode="auto">
            <a:xfrm>
              <a:off x="5868286" y="5159876"/>
              <a:ext cx="248031" cy="573405"/>
            </a:xfrm>
            <a:prstGeom prst="rect">
              <a:avLst/>
            </a:prstGeom>
            <a:noFill/>
            <a:ln w="9525">
              <a:noFill/>
              <a:miter lim="800000"/>
              <a:headEnd/>
              <a:tailEnd/>
            </a:ln>
          </p:spPr>
        </p:pic>
        <p:pic>
          <p:nvPicPr>
            <p:cNvPr id="25616" name="Picture 3"/>
            <p:cNvPicPr>
              <a:picLocks noChangeAspect="1" noChangeArrowheads="1"/>
            </p:cNvPicPr>
            <p:nvPr/>
          </p:nvPicPr>
          <p:blipFill>
            <a:blip r:embed="rId4"/>
            <a:srcRect/>
            <a:stretch>
              <a:fillRect/>
            </a:stretch>
          </p:blipFill>
          <p:spPr bwMode="auto">
            <a:xfrm>
              <a:off x="6808470" y="5159876"/>
              <a:ext cx="248031" cy="573405"/>
            </a:xfrm>
            <a:prstGeom prst="rect">
              <a:avLst/>
            </a:prstGeom>
            <a:noFill/>
            <a:ln w="9525">
              <a:noFill/>
              <a:miter lim="800000"/>
              <a:headEnd/>
              <a:tailEnd/>
            </a:ln>
          </p:spPr>
        </p:pic>
        <p:pic>
          <p:nvPicPr>
            <p:cNvPr id="25617" name="Picture 3"/>
            <p:cNvPicPr>
              <a:picLocks noChangeAspect="1" noChangeArrowheads="1"/>
            </p:cNvPicPr>
            <p:nvPr/>
          </p:nvPicPr>
          <p:blipFill>
            <a:blip r:embed="rId4"/>
            <a:srcRect/>
            <a:stretch>
              <a:fillRect/>
            </a:stretch>
          </p:blipFill>
          <p:spPr bwMode="auto">
            <a:xfrm>
              <a:off x="7756977" y="5159876"/>
              <a:ext cx="248031" cy="573405"/>
            </a:xfrm>
            <a:prstGeom prst="rect">
              <a:avLst/>
            </a:prstGeom>
            <a:noFill/>
            <a:ln w="9525">
              <a:noFill/>
              <a:miter lim="800000"/>
              <a:headEnd/>
              <a:tailEnd/>
            </a:ln>
          </p:spPr>
        </p:pic>
      </p:grpSp>
      <p:pic>
        <p:nvPicPr>
          <p:cNvPr id="25610" name="Picture 3"/>
          <p:cNvPicPr>
            <a:picLocks noChangeAspect="1" noChangeArrowheads="1"/>
          </p:cNvPicPr>
          <p:nvPr/>
        </p:nvPicPr>
        <p:blipFill>
          <a:blip r:embed="rId4"/>
          <a:srcRect/>
          <a:stretch>
            <a:fillRect/>
          </a:stretch>
        </p:blipFill>
        <p:spPr bwMode="auto">
          <a:xfrm>
            <a:off x="1012825" y="5159375"/>
            <a:ext cx="247650" cy="574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linds(horizontal)">
                                      <p:cBhvr>
                                        <p:cTn id="7" dur="500"/>
                                        <p:tgtEl>
                                          <p:spTgt spid="3075"/>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59"/>
                                        </p:tgtEl>
                                        <p:attrNameLst>
                                          <p:attrName>style.visibility</p:attrName>
                                        </p:attrNameLst>
                                      </p:cBhvr>
                                      <p:to>
                                        <p:strVal val="visible"/>
                                      </p:to>
                                    </p:set>
                                    <p:animEffect transition="in" filter="blinds(horizontal)">
                                      <p:cBhvr>
                                        <p:cTn id="11" dur="500"/>
                                        <p:tgtEl>
                                          <p:spTgt spid="159"/>
                                        </p:tgtEl>
                                      </p:cBhvr>
                                    </p:animEffect>
                                  </p:childTnLst>
                                </p:cTn>
                              </p:par>
                              <p:par>
                                <p:cTn id="12" presetID="3" presetClass="entr" presetSubtype="10" fill="hold" nodeType="withEffect">
                                  <p:stCondLst>
                                    <p:cond delay="0"/>
                                  </p:stCondLst>
                                  <p:childTnLst>
                                    <p:set>
                                      <p:cBhvr>
                                        <p:cTn id="13" dur="1" fill="hold">
                                          <p:stCondLst>
                                            <p:cond delay="0"/>
                                          </p:stCondLst>
                                        </p:cTn>
                                        <p:tgtEl>
                                          <p:spTgt spid="158"/>
                                        </p:tgtEl>
                                        <p:attrNameLst>
                                          <p:attrName>style.visibility</p:attrName>
                                        </p:attrNameLst>
                                      </p:cBhvr>
                                      <p:to>
                                        <p:strVal val="visible"/>
                                      </p:to>
                                    </p:set>
                                    <p:animEffect transition="in" filter="blinds(horizontal)">
                                      <p:cBhvr>
                                        <p:cTn id="14"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nica, an IBM company">
  <a:themeElements>
    <a:clrScheme name="10 September 2009 1">
      <a:dk1>
        <a:srgbClr val="000000"/>
      </a:dk1>
      <a:lt1>
        <a:srgbClr val="FFFFFF"/>
      </a:lt1>
      <a:dk2>
        <a:srgbClr val="000000"/>
      </a:dk2>
      <a:lt2>
        <a:srgbClr val="808080"/>
      </a:lt2>
      <a:accent1>
        <a:srgbClr val="7889FB"/>
      </a:accent1>
      <a:accent2>
        <a:srgbClr val="009999"/>
      </a:accent2>
      <a:accent3>
        <a:srgbClr val="FFFFFF"/>
      </a:accent3>
      <a:accent4>
        <a:srgbClr val="000000"/>
      </a:accent4>
      <a:accent5>
        <a:srgbClr val="BEC4FD"/>
      </a:accent5>
      <a:accent6>
        <a:srgbClr val="008A8A"/>
      </a:accent6>
      <a:hlink>
        <a:srgbClr val="7889FB"/>
      </a:hlink>
      <a:folHlink>
        <a:srgbClr val="9900CC"/>
      </a:folHlink>
    </a:clrScheme>
    <a:fontScheme name="10 September 20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200" b="0" i="0" u="none" strike="noStrike" cap="none" normalizeH="0" baseline="0" smtClean="0">
            <a:ln>
              <a:noFill/>
            </a:ln>
            <a:solidFill>
              <a:schemeClr val="hlink"/>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200" b="0" i="0" u="none" strike="noStrike" cap="none" normalizeH="0" baseline="0" smtClean="0">
            <a:ln>
              <a:noFill/>
            </a:ln>
            <a:solidFill>
              <a:schemeClr val="hlink"/>
            </a:solidFill>
            <a:effectLst/>
            <a:latin typeface="Arial" charset="0"/>
          </a:defRPr>
        </a:defPPr>
      </a:lstStyle>
    </a:lnDef>
  </a:objectDefaults>
  <a:extraClrSchemeLst>
    <a:extraClrScheme>
      <a:clrScheme name="10 September 2009 1">
        <a:dk1>
          <a:srgbClr val="000000"/>
        </a:dk1>
        <a:lt1>
          <a:srgbClr val="FFFFFF"/>
        </a:lt1>
        <a:dk2>
          <a:srgbClr val="000000"/>
        </a:dk2>
        <a:lt2>
          <a:srgbClr val="808080"/>
        </a:lt2>
        <a:accent1>
          <a:srgbClr val="7889FB"/>
        </a:accent1>
        <a:accent2>
          <a:srgbClr val="009999"/>
        </a:accent2>
        <a:accent3>
          <a:srgbClr val="FFFFFF"/>
        </a:accent3>
        <a:accent4>
          <a:srgbClr val="000000"/>
        </a:accent4>
        <a:accent5>
          <a:srgbClr val="BEC4FD"/>
        </a:accent5>
        <a:accent6>
          <a:srgbClr val="008A8A"/>
        </a:accent6>
        <a:hlink>
          <a:srgbClr val="7889FB"/>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Unica, an IBM company</Template>
  <TotalTime>8352</TotalTime>
  <Words>2933</Words>
  <Application>Microsoft Office PowerPoint</Application>
  <PresentationFormat>On-screen Show (4:3)</PresentationFormat>
  <Paragraphs>452</Paragraphs>
  <Slides>36</Slides>
  <Notes>17</Notes>
  <HiddenSlides>0</HiddenSlides>
  <MMClips>0</MMClips>
  <ScaleCrop>false</ScaleCrop>
  <HeadingPairs>
    <vt:vector size="8" baseType="variant">
      <vt:variant>
        <vt:lpstr>Fonts Used</vt:lpstr>
      </vt:variant>
      <vt:variant>
        <vt:i4>6</vt:i4>
      </vt:variant>
      <vt:variant>
        <vt:lpstr>Design Template</vt:lpstr>
      </vt:variant>
      <vt:variant>
        <vt:i4>3</vt:i4>
      </vt:variant>
      <vt:variant>
        <vt:lpstr>Embedded OLE Servers</vt:lpstr>
      </vt:variant>
      <vt:variant>
        <vt:i4>1</vt:i4>
      </vt:variant>
      <vt:variant>
        <vt:lpstr>Slide Titles</vt:lpstr>
      </vt:variant>
      <vt:variant>
        <vt:i4>36</vt:i4>
      </vt:variant>
    </vt:vector>
  </HeadingPairs>
  <TitlesOfParts>
    <vt:vector size="46" baseType="lpstr">
      <vt:lpstr>Arial</vt:lpstr>
      <vt:lpstr>Wingdings</vt:lpstr>
      <vt:lpstr>Calibri</vt:lpstr>
      <vt:lpstr>MS PGothic</vt:lpstr>
      <vt:lpstr>Times New Roman</vt:lpstr>
      <vt:lpstr>Verdana</vt:lpstr>
      <vt:lpstr>Unica, an IBM company</vt:lpstr>
      <vt:lpstr>Unica, an IBM company</vt:lpstr>
      <vt:lpstr>Unica, an IBM company</vt:lpstr>
      <vt:lpstr>CorelPhotoPaint.Image.7</vt:lpstr>
      <vt:lpstr> IBM Enterprise Marketing Management  Présentation de la solution d’optimisation des interactions </vt:lpstr>
      <vt:lpstr>Agenda</vt:lpstr>
      <vt:lpstr>IBM Enterprise Marketing Management</vt:lpstr>
      <vt:lpstr>Exemples de clients EMM France</vt:lpstr>
      <vt:lpstr>IBM leader reconnu du marché des solutions marketing</vt:lpstr>
      <vt:lpstr>Agenda</vt:lpstr>
      <vt:lpstr>Comment vos clients et prospects se comportent sur vos canaux</vt:lpstr>
      <vt:lpstr>Ce que vos clients &amp; prospects attendent …</vt:lpstr>
      <vt:lpstr>… et ce qu’ils perçoivent au travers de leurs interactions</vt:lpstr>
      <vt:lpstr>L’optimisation des interactions par IBM</vt:lpstr>
      <vt:lpstr>Comment notre technologie peut vous aider ?</vt:lpstr>
      <vt:lpstr>Comment notre technologie peut vous aider ?</vt:lpstr>
      <vt:lpstr>La plateforme d’Enterprise Marketing Management d’IBM</vt:lpstr>
      <vt:lpstr>La plateforme d’Enterprise Marketing Management d’IBM </vt:lpstr>
      <vt:lpstr>La plateforme d’Enterprise Marketing Management d’IBM</vt:lpstr>
      <vt:lpstr>Agenda</vt:lpstr>
      <vt:lpstr>Qu'y a t-il au cœur de la solution EMM?  Le profil Cross-canal</vt:lpstr>
      <vt:lpstr>Réconciliez données offline et online pour personnaliser vos messages</vt:lpstr>
      <vt:lpstr>Exploitez la vision 360° et gérez vos campagnes de bout en bout</vt:lpstr>
      <vt:lpstr>Préparez vos offres et produits en rebond sur vos canaux online</vt:lpstr>
      <vt:lpstr>Exemple d’application : personnalisation en temps réel sur Facebook </vt:lpstr>
      <vt:lpstr>Exemple d’application : personnalisation en temps réel sur Facebook </vt:lpstr>
      <vt:lpstr>Exemple d’application : personnalisation en temps réel sur Facebook </vt:lpstr>
      <vt:lpstr>Exemple d’application : personnalisation en temps réel sur le site</vt:lpstr>
      <vt:lpstr>Exemples de ROI</vt:lpstr>
      <vt:lpstr>Agenda</vt:lpstr>
      <vt:lpstr>Démonstration de la solution</vt:lpstr>
      <vt:lpstr>Agenda</vt:lpstr>
      <vt:lpstr>Slide 29</vt:lpstr>
      <vt:lpstr>Agenda</vt:lpstr>
      <vt:lpstr>Annexes</vt:lpstr>
      <vt:lpstr>La gestion des campagnes en mode projet pour gagner en productivité</vt:lpstr>
      <vt:lpstr>Des ciblages multicanaux et une personnalisation facilités</vt:lpstr>
      <vt:lpstr>Un reporting financier et opérationnel riche et évolutif</vt:lpstr>
      <vt:lpstr>L’accès immédiat à vos données pour une approche Quick Win</vt:lpstr>
      <vt:lpstr>Slide 36</vt:lpstr>
    </vt:vector>
  </TitlesOfParts>
  <Company>Unica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IBM’s Interaction Optimization solution</dc:title>
  <dc:creator>Alan E. Bunce</dc:creator>
  <cp:lastModifiedBy>LEFEVRE-BEDU</cp:lastModifiedBy>
  <cp:revision>75</cp:revision>
  <dcterms:created xsi:type="dcterms:W3CDTF">2012-01-13T18:26:45Z</dcterms:created>
  <dcterms:modified xsi:type="dcterms:W3CDTF">2012-04-26T09:07:43Z</dcterms:modified>
</cp:coreProperties>
</file>