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81" r:id="rId2"/>
    <p:sldId id="462" r:id="rId3"/>
    <p:sldId id="463" r:id="rId4"/>
    <p:sldId id="480" r:id="rId5"/>
    <p:sldId id="466" r:id="rId6"/>
    <p:sldId id="468" r:id="rId7"/>
    <p:sldId id="471" r:id="rId8"/>
    <p:sldId id="470" r:id="rId9"/>
    <p:sldId id="472" r:id="rId10"/>
    <p:sldId id="477" r:id="rId11"/>
    <p:sldId id="482" r:id="rId12"/>
    <p:sldId id="475" r:id="rId13"/>
    <p:sldId id="479" r:id="rId14"/>
    <p:sldId id="483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 userDrawn="1">
          <p15:clr>
            <a:srgbClr val="A4A3A4"/>
          </p15:clr>
        </p15:guide>
        <p15:guide id="2" orient="horz" pos="1485" userDrawn="1">
          <p15:clr>
            <a:srgbClr val="A4A3A4"/>
          </p15:clr>
        </p15:guide>
        <p15:guide id="3" orient="horz" pos="2375">
          <p15:clr>
            <a:srgbClr val="A4A3A4"/>
          </p15:clr>
        </p15:guide>
        <p15:guide id="4" pos="158" userDrawn="1">
          <p15:clr>
            <a:srgbClr val="A4A3A4"/>
          </p15:clr>
        </p15:guide>
        <p15:guide id="5" orient="horz" pos="1613">
          <p15:clr>
            <a:srgbClr val="A4A3A4"/>
          </p15:clr>
        </p15:guide>
        <p15:guide id="6" orient="horz" pos="3045">
          <p15:clr>
            <a:srgbClr val="A4A3A4"/>
          </p15:clr>
        </p15:guide>
        <p15:guide id="7" pos="5597">
          <p15:clr>
            <a:srgbClr val="A4A3A4"/>
          </p15:clr>
        </p15:guide>
        <p15:guide id="8" pos="2881">
          <p15:clr>
            <a:srgbClr val="A4A3A4"/>
          </p15:clr>
        </p15:guide>
        <p15:guide id="9" pos="1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1BB"/>
    <a:srgbClr val="1186C2"/>
    <a:srgbClr val="72C7F3"/>
    <a:srgbClr val="AB1A86"/>
    <a:srgbClr val="F04E37"/>
    <a:srgbClr val="00B0DA"/>
    <a:srgbClr val="FDB813"/>
    <a:srgbClr val="8CC63F"/>
    <a:srgbClr val="FBAB12"/>
    <a:srgbClr val="FEC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7" autoAdjust="0"/>
    <p:restoredTop sz="94533" autoAdjust="0"/>
  </p:normalViewPr>
  <p:slideViewPr>
    <p:cSldViewPr>
      <p:cViewPr>
        <p:scale>
          <a:sx n="98" d="100"/>
          <a:sy n="98" d="100"/>
        </p:scale>
        <p:origin x="-696" y="-6"/>
      </p:cViewPr>
      <p:guideLst>
        <p:guide orient="horz" pos="3240"/>
        <p:guide orient="horz" pos="1485"/>
        <p:guide orient="horz" pos="2375"/>
        <p:guide orient="horz" pos="1613"/>
        <p:guide orient="horz" pos="3045"/>
        <p:guide pos="158"/>
        <p:guide pos="5597"/>
        <p:guide pos="2881"/>
        <p:guide pos="1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2007_Workbook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90160085088301"/>
          <c:y val="0"/>
          <c:w val="0.67346646218174799"/>
          <c:h val="0.933287154864295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>
              <a:gsLst>
                <a:gs pos="0">
                  <a:srgbClr val="F14E37"/>
                </a:gs>
                <a:gs pos="50000">
                  <a:srgbClr val="F36C34"/>
                </a:gs>
                <a:gs pos="100000">
                  <a:srgbClr val="F6872E"/>
                </a:gs>
              </a:gsLst>
              <a:lin ang="5400000" scaled="1"/>
            </a:gradFill>
          </c:spPr>
          <c:dPt>
            <c:idx val="0"/>
            <c:bubble3D val="0"/>
            <c:spPr>
              <a:solidFill>
                <a:srgbClr val="00B0D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50-4496-BF08-2DDDC9D99E1A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50-4496-BF08-2DDDC9D99E1A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6050-4496-BF08-2DDDC9D99E1A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6050-4496-BF08-2DDDC9D99E1A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6050-4496-BF08-2DDDC9D99E1A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6050-4496-BF08-2DDDC9D99E1A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6050-4496-BF08-2DDDC9D99E1A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6050-4496-BF08-2DDDC9D99E1A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6050-4496-BF08-2DDDC9D99E1A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  <c:pt idx="0">
                  <c:v>69</c:v>
                </c:pt>
                <c:pt idx="1">
                  <c:v>31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43</c:v>
                </c:pt>
                <c:pt idx="1">
                  <c:v>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6050-4496-BF08-2DDDC9D99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 w="25414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90160085088301"/>
          <c:y val="0"/>
          <c:w val="0.67346646218174799"/>
          <c:h val="0.933287154864295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>
              <a:gsLst>
                <a:gs pos="42000">
                  <a:srgbClr val="66B547"/>
                </a:gs>
                <a:gs pos="0">
                  <a:srgbClr val="009750"/>
                </a:gs>
                <a:gs pos="100000">
                  <a:srgbClr val="8DC63E"/>
                </a:gs>
              </a:gsLst>
              <a:lin ang="5400000" scaled="1"/>
            </a:gradFill>
          </c:spPr>
          <c:dPt>
            <c:idx val="0"/>
            <c:bubble3D val="0"/>
            <c:spPr>
              <a:solidFill>
                <a:srgbClr val="8CC6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278-4F0B-9860-3DB8F4D7345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278-4F0B-9860-3DB8F4D7345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F278-4F0B-9860-3DB8F4D7345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F278-4F0B-9860-3DB8F4D73450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F278-4F0B-9860-3DB8F4D73450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F278-4F0B-9860-3DB8F4D73450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F278-4F0B-9860-3DB8F4D73450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F278-4F0B-9860-3DB8F4D73450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F278-4F0B-9860-3DB8F4D73450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  <c:pt idx="0">
                  <c:v>56</c:v>
                </c:pt>
                <c:pt idx="1">
                  <c:v>44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13</c:v>
                </c:pt>
                <c:pt idx="1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278-4F0B-9860-3DB8F4D734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17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90160085088301"/>
          <c:y val="0"/>
          <c:w val="0.67346646218174799"/>
          <c:h val="0.933287154864295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>
              <a:gsLst>
                <a:gs pos="0">
                  <a:srgbClr val="F14E37"/>
                </a:gs>
                <a:gs pos="50000">
                  <a:srgbClr val="F36C34"/>
                </a:gs>
                <a:gs pos="100000">
                  <a:srgbClr val="F6872E"/>
                </a:gs>
              </a:gsLst>
              <a:lin ang="5400000" scaled="1"/>
            </a:gradFill>
          </c:spPr>
          <c:dPt>
            <c:idx val="0"/>
            <c:bubble3D val="0"/>
            <c:spPr>
              <a:solidFill>
                <a:srgbClr val="00B0DA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0D-4A5C-B259-26391C80C538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0D-4A5C-B259-26391C80C538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F0D-4A5C-B259-26391C80C538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F0D-4A5C-B259-26391C80C538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F0D-4A5C-B259-26391C80C538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F0D-4A5C-B259-26391C80C538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AF0D-4A5C-B259-26391C80C538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F0D-4A5C-B259-26391C80C538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AF0D-4A5C-B259-26391C80C538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  <c:pt idx="0">
                  <c:v>69</c:v>
                </c:pt>
                <c:pt idx="1">
                  <c:v>31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54</c:v>
                </c:pt>
                <c:pt idx="1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F0D-4A5C-B259-26391C80C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 w="25414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390160085088301"/>
          <c:y val="0"/>
          <c:w val="0.67346646218174799"/>
          <c:h val="0.9332871548642950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gradFill>
              <a:gsLst>
                <a:gs pos="42000">
                  <a:srgbClr val="66B547"/>
                </a:gs>
                <a:gs pos="0">
                  <a:srgbClr val="009750"/>
                </a:gs>
                <a:gs pos="100000">
                  <a:srgbClr val="8DC63E"/>
                </a:gs>
              </a:gsLst>
              <a:lin ang="5400000" scaled="1"/>
            </a:gradFill>
          </c:spPr>
          <c:dPt>
            <c:idx val="0"/>
            <c:bubble3D val="0"/>
            <c:spPr>
              <a:solidFill>
                <a:srgbClr val="8CC63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5D-4413-9A06-62474B2DD3E1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5D-4413-9A06-62474B2DD3E1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405D-4413-9A06-62474B2DD3E1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405D-4413-9A06-62474B2DD3E1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405D-4413-9A06-62474B2DD3E1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05D-4413-9A06-62474B2DD3E1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05D-4413-9A06-62474B2DD3E1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405D-4413-9A06-62474B2DD3E1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405D-4413-9A06-62474B2DD3E1}"/>
              </c:ext>
            </c:extLst>
          </c:dPt>
          <c:cat>
            <c:numRef>
              <c:f>Sheet1!$A$2:$A$10</c:f>
              <c:numCache>
                <c:formatCode>General</c:formatCode>
                <c:ptCount val="9"/>
                <c:pt idx="0">
                  <c:v>56</c:v>
                </c:pt>
                <c:pt idx="1">
                  <c:v>44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30</c:v>
                </c:pt>
                <c:pt idx="1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05D-4413-9A06-62474B2DD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 w="25417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13548-83D9-BD4B-BEA5-96E05D52003B}" type="datetimeFigureOut">
              <a:rPr lang="en-US" smtClean="0">
                <a:latin typeface="Arial"/>
              </a:rPr>
              <a:t>12/14/2016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B318B-871F-2040-812B-B6DF7B4ED1D8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058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E51E9BD3-315D-CD44-B310-C0B29ED5D4AD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90A6F02E-7B12-614D-9D31-0F43C493BE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540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02E-7B12-614D-9D31-0F43C493BE7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39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02E-7B12-614D-9D31-0F43C493BE7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52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ja-JP" sz="1200" dirty="0">
                <a:latin typeface="Arial" charset="0"/>
                <a:ea typeface="MS PGothic" charset="0"/>
                <a:cs typeface="MS PGothic" charset="0"/>
              </a:rPr>
              <a:t>http://w3-01.ibm.com/sales/ssi/cgi-bin/ssialias?infotype=CR&amp;subtype=NA&amp;htmlfid=0CRDD-A9T98G&amp;appname=crmd </a:t>
            </a:r>
          </a:p>
          <a:p>
            <a:pPr marL="228600" indent="-228600">
              <a:buAutoNum type="arabicPeriod"/>
            </a:pPr>
            <a:r>
              <a:rPr lang="en-US" altLang="ja-JP" sz="1200" dirty="0">
                <a:latin typeface="Arial" pitchFamily="34" charset="0"/>
                <a:ea typeface="MS PGothic" charset="0"/>
                <a:cs typeface="Arial" pitchFamily="34" charset="0"/>
              </a:rPr>
              <a:t>http://w3-01.ibm.com/sales/ssi/cgi-bin/ssialias?infotype=CR&amp;subtype=NA&amp;htmlfid=0CRDD-A9UPN9&amp;appname=crmd</a:t>
            </a:r>
          </a:p>
          <a:p>
            <a:pPr marL="228600" indent="-228600">
              <a:buAutoNum type="arabicPeriod"/>
            </a:pPr>
            <a:r>
              <a:rPr lang="en-US" altLang="ja-JP" sz="1200" dirty="0">
                <a:latin typeface="Arial" panose="020B0604020202020204" pitchFamily="34" charset="0"/>
              </a:rPr>
              <a:t>http://w3-01.ibm.com/sales/ssi/cgi-bin/ssialias?infotype=CR&amp;subtype=NA&amp;htmlfid=</a:t>
            </a:r>
            <a:r>
              <a:rPr lang="en-US" altLang="en-US" sz="1200" dirty="0"/>
              <a:t>0CRDD-A72427</a:t>
            </a:r>
            <a:r>
              <a:rPr lang="en-US" altLang="ja-JP" sz="1200" dirty="0">
                <a:latin typeface="Arial" panose="020B0604020202020204" pitchFamily="34" charset="0"/>
              </a:rPr>
              <a:t>&amp;appname=crmd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02E-7B12-614D-9D31-0F43C493BE7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67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02E-7B12-614D-9D31-0F43C493BE7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10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02E-7B12-614D-9D31-0F43C493BE7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83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02E-7B12-614D-9D31-0F43C493BE7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23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pPr defTabSz="931774">
              <a:defRPr/>
            </a:pPr>
            <a:r>
              <a:rPr lang="en-US" dirty="0"/>
              <a:t>[1]: https://hbr.org/2014/02/banks-new-competitors-starbucks-google-and-alibaba?utm_medium=referral</a:t>
            </a:r>
          </a:p>
          <a:p>
            <a:pPr defTabSz="931774">
              <a:defRPr/>
            </a:pPr>
            <a:r>
              <a:rPr lang="en-US" dirty="0"/>
              <a:t>[2]: http://www.nasdaq.com/article/banks-profit-margins-fall--wsj-20160723-00004 </a:t>
            </a:r>
          </a:p>
          <a:p>
            <a:pPr defTabSz="931774">
              <a:defRPr/>
            </a:pPr>
            <a:r>
              <a:rPr lang="en-US" dirty="0"/>
              <a:t>[3]: http://www.bdlive.co.za/world/europe/2016/09/30/banco-santander-has-bad-news-for-shareholders</a:t>
            </a:r>
          </a:p>
          <a:p>
            <a:pPr defTabSz="931774">
              <a:defRPr/>
            </a:pPr>
            <a:r>
              <a:rPr lang="en-US" dirty="0"/>
              <a:t>[4]: https://techcrunch.com/2014/11/30/banks-as-commodity-utilities-in-a-new-payment-world/</a:t>
            </a:r>
          </a:p>
          <a:p>
            <a:pPr defTabSz="931774">
              <a:defRPr/>
            </a:pPr>
            <a:r>
              <a:rPr lang="en-US" dirty="0"/>
              <a:t>[5]: http://bankinnovation.net/2015/04/banks-are-failing-to-meet-rising-customer-expectations/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02E-7B12-614D-9D31-0F43C493BE7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2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endParaRPr lang="en-US" dirty="0"/>
          </a:p>
          <a:p>
            <a:pPr defTabSz="931774">
              <a:defRPr/>
            </a:pPr>
            <a:r>
              <a:rPr lang="en-US" dirty="0"/>
              <a:t>[1]: 2016 IBM IBV Cognitive Banking survey, (Sample size n = 2009) Q4: To what extent have fintechs (specialized technology firms that are disrupting one or more traditional banking activities) disrupted your organization? Rate on a scale of 1–5, where 1 = not disruptive at all and 5 = highly disruptive.</a:t>
            </a:r>
          </a:p>
          <a:p>
            <a:pPr defTabSz="931774">
              <a:defRPr/>
            </a:pPr>
            <a:endParaRPr lang="en-US" dirty="0"/>
          </a:p>
          <a:p>
            <a:r>
              <a:rPr lang="en-US" dirty="0"/>
              <a:t>[2]: 2016 IBM IBV Cognitive Banking survey, (Sample size n = 1427) Q5: To what extent have you adjusted your strategy to respond to </a:t>
            </a:r>
            <a:r>
              <a:rPr lang="en-US" dirty="0" err="1"/>
              <a:t>fintech</a:t>
            </a:r>
            <a:r>
              <a:rPr lang="en-US" dirty="0"/>
              <a:t> disruption? Rate on a scale of 1–5, where 1 = have not adjusted strategy at all and 5 = have adjusted strategy substantially</a:t>
            </a:r>
          </a:p>
          <a:p>
            <a:endParaRPr lang="en-US" dirty="0"/>
          </a:p>
          <a:p>
            <a:pPr defTabSz="931774">
              <a:defRPr/>
            </a:pPr>
            <a:r>
              <a:rPr lang="en-US" dirty="0"/>
              <a:t>[3]:</a:t>
            </a:r>
            <a:r>
              <a:rPr lang="en-US" baseline="0" dirty="0"/>
              <a:t> 2016 IBM IBV Cognitive Banking survey,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(Sample Size n=2009)</a:t>
            </a:r>
            <a:r>
              <a:rPr lang="en-US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aseline="0" dirty="0"/>
              <a:t>Q1: </a:t>
            </a:r>
            <a:r>
              <a:rPr lang="en-US" dirty="0"/>
              <a:t>Which of the following are the most important overall objectives for your organization today? Select the top 5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Improving operational efficiency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Improving customer engagement and experience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Growing revenues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Improving employee productivity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Improving strategic decision-making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Managing risk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Expanding into new product/service areas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Exploring new business models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Protecting against competitive threats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Complying with regulatory mandates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Adapting to changes in financial technology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Expanding into other industries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Reducing cost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Shifting geographical focus 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[4]: </a:t>
            </a:r>
            <a:r>
              <a:rPr lang="en-US" baseline="0" dirty="0"/>
              <a:t>2016 IBM IBV Cognitive Banking survey,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(Sample Size n=2009)</a:t>
            </a:r>
            <a:r>
              <a:rPr lang="en-US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aseline="0" dirty="0"/>
              <a:t>Q407: How has org's operating efficiency changed over last 3 </a:t>
            </a:r>
            <a:r>
              <a:rPr lang="en-US" baseline="0" dirty="0" err="1"/>
              <a:t>yrs</a:t>
            </a:r>
            <a:r>
              <a:rPr lang="en-US" baseline="0" dirty="0"/>
              <a:t>?</a:t>
            </a:r>
          </a:p>
          <a:p>
            <a:pPr defTabSz="931774">
              <a:defRPr/>
            </a:pPr>
            <a:r>
              <a:rPr lang="en-US" dirty="0"/>
              <a:t>Rate on a scale of 1–5, where 1 = Decreased significantly and 5 = Increased significantly</a:t>
            </a:r>
          </a:p>
          <a:p>
            <a:r>
              <a:rPr lang="en-US" b="1" dirty="0"/>
              <a:t>Criteria</a:t>
            </a:r>
            <a:r>
              <a:rPr lang="en-US" b="1" baseline="0" dirty="0"/>
              <a:t> for performance based classification of the respondents – </a:t>
            </a:r>
          </a:p>
          <a:p>
            <a:pPr rtl="0"/>
            <a:r>
              <a:rPr lang="en-US" dirty="0"/>
              <a:t>The categorization is based on response to two questions:</a:t>
            </a:r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How has org's revenue growth changed over last 3 </a:t>
            </a:r>
            <a:r>
              <a:rPr lang="en-US" dirty="0" err="1"/>
              <a:t>yrs</a:t>
            </a:r>
            <a:r>
              <a:rPr lang="en-US" dirty="0"/>
              <a:t>? Select one of the following : decreased by 5% or more, relatively unchanged, increased 5% or more</a:t>
            </a:r>
          </a:p>
          <a:p>
            <a:pPr marL="232943" indent="-232943" defTabSz="931774">
              <a:buFont typeface="+mj-lt"/>
              <a:buAutoNum type="arabicPeriod"/>
              <a:defRPr/>
            </a:pPr>
            <a:r>
              <a:rPr lang="en-US" dirty="0"/>
              <a:t>How has org's operating efficiency changed over last 3 </a:t>
            </a:r>
            <a:r>
              <a:rPr lang="en-US" dirty="0" err="1"/>
              <a:t>yrs</a:t>
            </a:r>
            <a:r>
              <a:rPr lang="en-US" dirty="0"/>
              <a:t>? Select one of the following : decreased, neutral, increased</a:t>
            </a:r>
          </a:p>
          <a:p>
            <a:pPr marL="232943" indent="-232943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So based</a:t>
            </a:r>
            <a:r>
              <a:rPr lang="en-US" baseline="0" dirty="0"/>
              <a:t> on the </a:t>
            </a:r>
            <a:r>
              <a:rPr lang="en-US" dirty="0"/>
              <a:t>performance,</a:t>
            </a:r>
            <a:r>
              <a:rPr lang="en-US" baseline="0" dirty="0"/>
              <a:t> </a:t>
            </a:r>
            <a:r>
              <a:rPr lang="en-US" dirty="0"/>
              <a:t>respondents have been</a:t>
            </a:r>
            <a:r>
              <a:rPr lang="en-US" baseline="0" dirty="0"/>
              <a:t> </a:t>
            </a:r>
            <a:r>
              <a:rPr lang="en-US" dirty="0"/>
              <a:t>categorized</a:t>
            </a:r>
            <a:r>
              <a:rPr lang="en-US" baseline="0" dirty="0"/>
              <a:t> as explained below</a:t>
            </a:r>
            <a:r>
              <a:rPr lang="en-US" dirty="0"/>
              <a:t>:</a:t>
            </a:r>
          </a:p>
          <a:p>
            <a:pPr rtl="0"/>
            <a:r>
              <a:rPr lang="en-US" b="1" dirty="0"/>
              <a:t>Outperformers</a:t>
            </a:r>
          </a:p>
          <a:p>
            <a:pPr rtl="0"/>
            <a:r>
              <a:rPr lang="en-US" dirty="0"/>
              <a:t>Their organization's revenue growth has </a:t>
            </a:r>
            <a:r>
              <a:rPr lang="en-US" b="1" dirty="0"/>
              <a:t>increased </a:t>
            </a:r>
            <a:r>
              <a:rPr lang="en-US" dirty="0"/>
              <a:t>over the last 3 years </a:t>
            </a:r>
            <a:r>
              <a:rPr lang="en-US" b="1" i="1" dirty="0"/>
              <a:t>and  </a:t>
            </a:r>
            <a:r>
              <a:rPr lang="en-US" dirty="0"/>
              <a:t>their operating efficiency has also </a:t>
            </a:r>
            <a:r>
              <a:rPr lang="en-US" b="1" dirty="0"/>
              <a:t>increased </a:t>
            </a:r>
            <a:r>
              <a:rPr lang="en-US" dirty="0"/>
              <a:t>over the last 3 years</a:t>
            </a:r>
          </a:p>
          <a:p>
            <a:pPr rtl="0"/>
            <a:endParaRPr lang="en-US" dirty="0"/>
          </a:p>
          <a:p>
            <a:pPr rtl="0"/>
            <a:r>
              <a:rPr lang="en-US" b="1" dirty="0"/>
              <a:t>Underperformers</a:t>
            </a:r>
          </a:p>
          <a:p>
            <a:pPr rtl="0"/>
            <a:r>
              <a:rPr lang="en-US" dirty="0"/>
              <a:t>Their organization's revenue growth has </a:t>
            </a:r>
            <a:r>
              <a:rPr lang="en-US" b="1" dirty="0"/>
              <a:t>decreased or remain relatively unchanged</a:t>
            </a:r>
            <a:r>
              <a:rPr lang="en-US" dirty="0"/>
              <a:t> over the last 3 years </a:t>
            </a:r>
            <a:r>
              <a:rPr lang="en-US" b="1" i="1" dirty="0"/>
              <a:t>and  </a:t>
            </a:r>
            <a:r>
              <a:rPr lang="en-US" dirty="0"/>
              <a:t>their operating efficiency has</a:t>
            </a:r>
            <a:r>
              <a:rPr lang="en-US" b="1" dirty="0"/>
              <a:t> decreased or remained neutral </a:t>
            </a:r>
            <a:r>
              <a:rPr lang="en-US" dirty="0"/>
              <a:t>over the last 3 years</a:t>
            </a:r>
          </a:p>
          <a:p>
            <a:pPr rtl="0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02E-7B12-614D-9D31-0F43C493BE7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[1]: </a:t>
            </a:r>
            <a:r>
              <a:rPr lang="en-US" baseline="0" dirty="0"/>
              <a:t>2016 IBM IBV Cognitive Banking survey, </a:t>
            </a:r>
            <a:r>
              <a:rPr lang="en-US" dirty="0"/>
              <a:t>(n= 2009);  Q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MS PGothic" charset="0"/>
              </a:rPr>
              <a:t>2a What is the target range you’re aiming at for the two indicators you picked above? (Return on Equity &amp; Revenue growth were the top 2 options)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/>
              <a:ea typeface="MS PGothic" pitchFamily="34" charset="-128"/>
              <a:cs typeface="MS PGothic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/>
                <a:ea typeface="MS PGothic" pitchFamily="34" charset="-128"/>
                <a:cs typeface="MS PGothic" charset="0"/>
              </a:rPr>
              <a:t>[2]: 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MS PGothic" pitchFamily="34" charset="-128"/>
                <a:cs typeface="MS PGothic" charset="0"/>
              </a:rPr>
              <a:t>The Fight for the Customer”, McKinsey global banking annual review, 2015, http://www.mckinseypanorama.com/media/18162/The-fight-for-the-customer-McKinsey-Global-Banking-Annual-Review-2015.pdf</a:t>
            </a:r>
            <a:endParaRPr lang="en-US" dirty="0"/>
          </a:p>
          <a:p>
            <a:pPr marL="0" lvl="0" indent="0">
              <a:buFont typeface="+mj-lt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Arial"/>
              <a:ea typeface="MS PGothic" pitchFamily="34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02E-7B12-614D-9D31-0F43C493BE7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8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endParaRPr lang="en-US" dirty="0"/>
          </a:p>
          <a:p>
            <a:pPr defTabSz="931774">
              <a:defRPr/>
            </a:pPr>
            <a:r>
              <a:rPr lang="en-US" dirty="0"/>
              <a:t>[1]:</a:t>
            </a:r>
            <a:r>
              <a:rPr lang="en-US" baseline="0" dirty="0"/>
              <a:t> 2016 IBM IBV Cognitive Banking survey,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(Sample Size n=2009)</a:t>
            </a:r>
            <a:r>
              <a:rPr lang="en-US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aseline="0" dirty="0"/>
              <a:t>Q1: </a:t>
            </a:r>
            <a:r>
              <a:rPr lang="en-US" dirty="0"/>
              <a:t>Which of the following are the most important overall objectives for your organization today? Select the top 5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Improving operational efficiency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Improving customer engagement and experience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Growing revenues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Improving employee productivity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Improving strategic decision-making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Managing risk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Expanding into new product/service areas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Exploring new business models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Protecting against competitive threats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Complying with regulatory mandates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Adapting to changes in financial technology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Expanding into other industries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Reducing cost </a:t>
            </a:r>
          </a:p>
          <a:p>
            <a:pPr marL="174708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Shifting geographical focus 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[18]: </a:t>
            </a:r>
            <a:r>
              <a:rPr lang="en-US" baseline="0" dirty="0"/>
              <a:t>2016 IBM IBV Cognitive Banking survey,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(Sample Size n=2009) Q18 : Anticipated benefits of Cognitive Computing (Select</a:t>
            </a:r>
            <a:r>
              <a:rPr lang="en-US" baseline="0" dirty="0">
                <a:solidFill>
                  <a:srgbClr val="000000"/>
                </a:solidFill>
                <a:latin typeface="Arial" panose="020B0604020202020204" pitchFamily="34" charset="0"/>
              </a:rPr>
              <a:t> top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5)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Improving operational efficiency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Improving customer engagement and experience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Growing revenues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Improving strategic decision-making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Improving employee productivity 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Managing risk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Expanding into new product/service areas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Reducing cost 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Exploring new business models 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Adapting to changes in financial technology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Protecting against competitive threats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Expanding into other industries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Responding to regulatory changes (compliance)</a:t>
            </a:r>
          </a:p>
          <a:p>
            <a:pPr marL="171450" indent="-171450" defTabSz="931774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Shifting geographical focus</a:t>
            </a:r>
          </a:p>
          <a:p>
            <a:pPr defTabSz="931774">
              <a:defRPr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02E-7B12-614D-9D31-0F43C493BE7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51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02E-7B12-614D-9D31-0F43C493BE7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2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02E-7B12-614D-9D31-0F43C493BE7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19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6F02E-7B12-614D-9D31-0F43C493BE7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77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32506"/>
            <a:ext cx="8634413" cy="929231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300">
                <a:solidFill>
                  <a:srgbClr val="00B0DA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</a:t>
            </a:r>
            <a:r>
              <a:rPr lang="en-US" dirty="0" err="1"/>
              <a:t>stylesClick</a:t>
            </a:r>
            <a:r>
              <a:rPr lang="en-US" dirty="0"/>
              <a:t> to edit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0825" y="2214563"/>
            <a:ext cx="7437437" cy="385762"/>
          </a:xfrm>
          <a:prstGeom prst="rect">
            <a:avLst/>
          </a:prstGeom>
        </p:spPr>
        <p:txBody>
          <a:bodyPr vert="horz" lIns="0"/>
          <a:lstStyle>
            <a:lvl1pPr marL="0" indent="0">
              <a:buFontTx/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73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or Picture Slides">
    <p:bg>
      <p:bgPr>
        <a:blipFill rotWithShape="1"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591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2 - last slide IBM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8" y="2220516"/>
            <a:ext cx="1547812" cy="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5"/>
          <p:cNvSpPr txBox="1">
            <a:spLocks/>
          </p:cNvSpPr>
          <p:nvPr userDrawn="1"/>
        </p:nvSpPr>
        <p:spPr>
          <a:xfrm>
            <a:off x="365125" y="4932760"/>
            <a:ext cx="1130300" cy="82153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600">
                <a:solidFill>
                  <a:srgbClr val="D9D9D9"/>
                </a:solidFill>
              </a:rPr>
              <a:t>©2015 IBM Corporation</a:t>
            </a:r>
          </a:p>
        </p:txBody>
      </p:sp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9" y="3271838"/>
            <a:ext cx="3032125" cy="191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111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"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576157"/>
            <a:ext cx="8634413" cy="433493"/>
          </a:xfrm>
          <a:prstGeom prst="rect">
            <a:avLst/>
          </a:prstGeom>
        </p:spPr>
        <p:txBody>
          <a:bodyPr vert="horz" lIns="0" rIns="0" bIns="0"/>
          <a:lstStyle>
            <a:lvl1pPr marL="0" indent="0">
              <a:lnSpc>
                <a:spcPct val="90000"/>
              </a:lnSpc>
              <a:buFontTx/>
              <a:buNone/>
              <a:defRPr sz="3400">
                <a:solidFill>
                  <a:srgbClr val="00B0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0825" y="1411923"/>
            <a:ext cx="7437437" cy="31527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00B0D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1644165"/>
            <a:ext cx="7437437" cy="23687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0825" y="2102803"/>
            <a:ext cx="7437437" cy="31527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00B0D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50825" y="2335045"/>
            <a:ext cx="7437437" cy="23687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250825" y="2793683"/>
            <a:ext cx="7437437" cy="31527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rgbClr val="00B0D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50825" y="3025925"/>
            <a:ext cx="7437437" cy="23687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987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blipFill rotWithShape="1"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40741" y="574711"/>
            <a:ext cx="7849466" cy="104453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>
                <a:solidFill>
                  <a:srgbClr val="00B0DA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 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8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">
    <p:bg>
      <p:bgPr>
        <a:blipFill rotWithShape="1"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611782"/>
            <a:ext cx="8634413" cy="576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FontTx/>
              <a:buNone/>
              <a:defRPr sz="3400">
                <a:solidFill>
                  <a:srgbClr val="00B0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2113324"/>
            <a:ext cx="7437437" cy="28661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00B0D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0825" y="2596833"/>
            <a:ext cx="7437437" cy="127031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28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Photo"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40741" y="933450"/>
            <a:ext cx="7849466" cy="104453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aseline="0">
                <a:solidFill>
                  <a:srgbClr val="00B0DA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 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Example">
    <p:bg>
      <p:bgPr>
        <a:blipFill rotWithShape="1"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231775" y="1279525"/>
            <a:ext cx="7642225" cy="301783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623171"/>
            <a:ext cx="8634413" cy="576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FontTx/>
              <a:buNone/>
              <a:defRPr sz="3400">
                <a:solidFill>
                  <a:srgbClr val="00B0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79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Example"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623171"/>
            <a:ext cx="8634413" cy="576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FontTx/>
              <a:buNone/>
              <a:defRPr sz="3400">
                <a:solidFill>
                  <a:srgbClr val="00B0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1527854"/>
            <a:ext cx="7437437" cy="28661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0825" y="3098483"/>
            <a:ext cx="1892935" cy="39655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497984" y="3098483"/>
            <a:ext cx="1892935" cy="39655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143" y="3098483"/>
            <a:ext cx="1892935" cy="39655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992303" y="3098483"/>
            <a:ext cx="1892935" cy="39655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31775" y="2021840"/>
            <a:ext cx="1607185" cy="94551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 b="1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66975" y="2021840"/>
            <a:ext cx="1607185" cy="94551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 b="1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712335" y="2021840"/>
            <a:ext cx="1607185" cy="94551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 b="1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988175" y="2021840"/>
            <a:ext cx="1607185" cy="94551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2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ogram Example"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628650"/>
            <a:ext cx="8634413" cy="94904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>
                <a:solidFill>
                  <a:srgbClr val="00B0DA"/>
                </a:solidFill>
                <a:latin typeface="+mj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 Click to edit Master text styles</a:t>
            </a:r>
          </a:p>
          <a:p>
            <a:pPr lvl="0"/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1998112"/>
            <a:ext cx="7437437" cy="28661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094479" y="2760421"/>
            <a:ext cx="3403601" cy="479036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 Click to edit Master text style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31775" y="2605677"/>
            <a:ext cx="3131185" cy="68112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400" b="1"/>
            </a:lvl1pPr>
          </a:lstStyle>
          <a:p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4094479" y="3563061"/>
            <a:ext cx="3403601" cy="479036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 Click to edit Master text style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31775" y="3408317"/>
            <a:ext cx="3131185" cy="681128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buNone/>
              <a:defRPr sz="1400"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7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ion Slide">
    <p:bg>
      <p:bgPr>
        <a:blipFill rotWithShape="1">
          <a:blip r:embed="rId2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" y="628650"/>
            <a:ext cx="8634413" cy="576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90000"/>
              </a:lnSpc>
              <a:buFontTx/>
              <a:buNone/>
              <a:defRPr sz="3400">
                <a:solidFill>
                  <a:srgbClr val="00B0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50825" y="3376613"/>
            <a:ext cx="1892935" cy="5286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497984" y="3376613"/>
            <a:ext cx="1892935" cy="5286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143" y="3376613"/>
            <a:ext cx="1892935" cy="5286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992303" y="3376613"/>
            <a:ext cx="1892935" cy="5286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31775" y="2021840"/>
            <a:ext cx="1607185" cy="106743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 b="1"/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66975" y="2021840"/>
            <a:ext cx="1607185" cy="106743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 b="1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712335" y="2021840"/>
            <a:ext cx="1607185" cy="106743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 b="1"/>
            </a:lvl1pPr>
          </a:lstStyle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988175" y="2021840"/>
            <a:ext cx="1607185" cy="106743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200"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0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50825" y="4453484"/>
            <a:ext cx="8679394" cy="439857"/>
            <a:chOff x="250825" y="4453484"/>
            <a:chExt cx="8679394" cy="4398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250825" y="4453484"/>
              <a:ext cx="1575859" cy="439857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900" dirty="0">
                  <a:solidFill>
                    <a:srgbClr val="A6A6A6"/>
                  </a:solidFill>
                  <a:latin typeface="+mn-lt"/>
                  <a:cs typeface="Arial"/>
                </a:rPr>
                <a:t>IBM </a:t>
              </a:r>
              <a:br>
                <a:rPr lang="en-US" sz="900" dirty="0">
                  <a:solidFill>
                    <a:srgbClr val="A6A6A6"/>
                  </a:solidFill>
                  <a:latin typeface="+mn-lt"/>
                  <a:cs typeface="Arial"/>
                </a:rPr>
              </a:br>
              <a:r>
                <a:rPr lang="en-US" sz="900" dirty="0">
                  <a:solidFill>
                    <a:srgbClr val="A6A6A6"/>
                  </a:solidFill>
                  <a:latin typeface="+mn-lt"/>
                  <a:cs typeface="Arial"/>
                </a:rPr>
                <a:t>Institute for </a:t>
              </a:r>
              <a:br>
                <a:rPr lang="en-US" sz="900" dirty="0">
                  <a:solidFill>
                    <a:srgbClr val="A6A6A6"/>
                  </a:solidFill>
                  <a:latin typeface="+mn-lt"/>
                  <a:cs typeface="Arial"/>
                </a:rPr>
              </a:br>
              <a:r>
                <a:rPr lang="en-US" sz="900" dirty="0">
                  <a:solidFill>
                    <a:srgbClr val="A6A6A6"/>
                  </a:solidFill>
                  <a:latin typeface="+mn-lt"/>
                  <a:cs typeface="Arial"/>
                </a:rPr>
                <a:t>Business Value</a:t>
              </a:r>
              <a:endParaRPr lang="en-US" sz="900" b="0" dirty="0">
                <a:solidFill>
                  <a:srgbClr val="A6A6A6"/>
                </a:solidFill>
                <a:latin typeface="+mn-lt"/>
                <a:cs typeface="Arial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8468573" y="4648035"/>
              <a:ext cx="461646" cy="1716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77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4" r:id="rId3"/>
    <p:sldLayoutId id="2147483657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87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8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2"/>
          <p:cNvSpPr txBox="1">
            <a:spLocks/>
          </p:cNvSpPr>
          <p:nvPr/>
        </p:nvSpPr>
        <p:spPr>
          <a:xfrm>
            <a:off x="180487" y="3820394"/>
            <a:ext cx="8963513" cy="11025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FFFFF"/>
                </a:solidFill>
                <a:latin typeface="Helvetica Neue Bold for IBM"/>
                <a:ea typeface="Helvetica Neue Bold for IBM"/>
                <a:cs typeface="Helvetica Neue Bold for IBM"/>
                <a:sym typeface="Helvetica Neue Bold for IBM"/>
              </a:defRPr>
            </a:lvl1pPr>
          </a:lstStyle>
          <a:p>
            <a:pPr>
              <a:lnSpc>
                <a:spcPts val="5380"/>
              </a:lnSpc>
              <a:defRPr sz="1800" b="0">
                <a:solidFill>
                  <a:srgbClr val="000000"/>
                </a:solidFill>
              </a:defRPr>
            </a:pPr>
            <a:r>
              <a:rPr lang="en-US" sz="4000" b="0" dirty="0">
                <a:solidFill>
                  <a:srgbClr val="74C7F3"/>
                </a:solidFill>
                <a:latin typeface="Arial"/>
                <a:ea typeface="Arial"/>
                <a:cs typeface="Arial"/>
              </a:rPr>
              <a:t>The cognitive bank</a:t>
            </a:r>
          </a:p>
        </p:txBody>
      </p:sp>
      <p:sp>
        <p:nvSpPr>
          <p:cNvPr id="7" name="Shape 53"/>
          <p:cNvSpPr txBox="1">
            <a:spLocks/>
          </p:cNvSpPr>
          <p:nvPr/>
        </p:nvSpPr>
        <p:spPr>
          <a:xfrm>
            <a:off x="193731" y="4701283"/>
            <a:ext cx="8166569" cy="4294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300"/>
              </a:spcBef>
              <a:buFont typeface="Arial"/>
              <a:buNone/>
              <a:defRPr sz="1400" kern="1200">
                <a:solidFill>
                  <a:srgbClr val="FFFFFF"/>
                </a:solidFill>
                <a:latin typeface="Helvetica Neue Light for IBM"/>
                <a:ea typeface="Helvetica Neue Light for IBM"/>
                <a:cs typeface="Helvetica Neue Light for IBM"/>
                <a:sym typeface="Helvetica Neue Light for IBM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Decoding data to bolster growth and transform the enterprise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-12700" y="1"/>
            <a:ext cx="915670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/>
              <a:t>Cognitive computing transforms the entire bank across three key dimensions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9390" y="5547933"/>
            <a:ext cx="164691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</a:rPr>
              <a:t>Sources: See speaker notes</a:t>
            </a: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228600" y="4956291"/>
            <a:ext cx="819086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0000"/>
                </a:solidFill>
              </a:rPr>
              <a:t>Sources: </a:t>
            </a:r>
            <a:r>
              <a:rPr lang="en-US" altLang="en-US" sz="800" dirty="0">
                <a:solidFill>
                  <a:schemeClr val="bg1"/>
                </a:solidFill>
              </a:rPr>
              <a:t>See</a:t>
            </a:r>
            <a:r>
              <a:rPr lang="en-US" altLang="en-US" sz="800" dirty="0">
                <a:solidFill>
                  <a:srgbClr val="000000"/>
                </a:solidFill>
              </a:rPr>
              <a:t> speaker notes</a:t>
            </a:r>
          </a:p>
        </p:txBody>
      </p:sp>
      <p:cxnSp>
        <p:nvCxnSpPr>
          <p:cNvPr id="26" name="Curved Connector 84"/>
          <p:cNvCxnSpPr>
            <a:cxnSpLocks/>
          </p:cNvCxnSpPr>
          <p:nvPr/>
        </p:nvCxnSpPr>
        <p:spPr bwMode="auto">
          <a:xfrm rot="21480000">
            <a:off x="4334023" y="2664191"/>
            <a:ext cx="933424" cy="1371600"/>
          </a:xfrm>
          <a:prstGeom prst="curvedConnector3">
            <a:avLst>
              <a:gd name="adj1" fmla="val 50000"/>
            </a:avLst>
          </a:prstGeom>
          <a:noFill/>
          <a:ln w="2762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1658613" y="1551294"/>
            <a:ext cx="2457296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Dimensions</a:t>
            </a:r>
          </a:p>
          <a:p>
            <a:pPr eaLnBrk="1" hangingPunct="1"/>
            <a:endParaRPr lang="en-US" sz="1400" b="1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1667144" y="3045438"/>
            <a:ext cx="2242821" cy="364915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 anchor="ctr"/>
          <a:lstStyle/>
          <a:p>
            <a:pPr eaLnBrk="0" hangingPunct="0"/>
            <a:r>
              <a:rPr lang="en-US" altLang="zh-CN" sz="1200" b="1" dirty="0">
                <a:solidFill>
                  <a:schemeClr val="bg1"/>
                </a:solidFill>
                <a:latin typeface="+mn-lt"/>
                <a:ea typeface="SimSun" pitchFamily="2" charset="-122"/>
                <a:cs typeface="Arial" pitchFamily="34" charset="0"/>
              </a:rPr>
              <a:t>Enterprise transformation</a:t>
            </a:r>
          </a:p>
        </p:txBody>
      </p:sp>
      <p:grpSp>
        <p:nvGrpSpPr>
          <p:cNvPr id="29" name="Group 36"/>
          <p:cNvGrpSpPr>
            <a:grpSpLocks/>
          </p:cNvGrpSpPr>
          <p:nvPr/>
        </p:nvGrpSpPr>
        <p:grpSpPr bwMode="auto">
          <a:xfrm>
            <a:off x="3944613" y="2538592"/>
            <a:ext cx="1143000" cy="292608"/>
            <a:chOff x="1393718" y="2534696"/>
            <a:chExt cx="1258041" cy="274320"/>
          </a:xfrm>
        </p:grpSpPr>
        <p:sp>
          <p:nvSpPr>
            <p:cNvPr id="30" name="Rectangle 37"/>
            <p:cNvSpPr>
              <a:spLocks noChangeArrowheads="1"/>
            </p:cNvSpPr>
            <p:nvPr/>
          </p:nvSpPr>
          <p:spPr bwMode="auto">
            <a:xfrm>
              <a:off x="1393718" y="2534696"/>
              <a:ext cx="1258041" cy="27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45720" anchor="ctr"/>
            <a:lstStyle/>
            <a:p>
              <a:pPr eaLnBrk="0" hangingPunct="0"/>
              <a:endParaRPr lang="en-US" altLang="zh-CN" sz="800" dirty="0">
                <a:solidFill>
                  <a:schemeClr val="bg1"/>
                </a:solidFill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32" name="Isosceles Triangle 31"/>
            <p:cNvSpPr/>
            <p:nvPr/>
          </p:nvSpPr>
          <p:spPr>
            <a:xfrm rot="5400000">
              <a:off x="1321208" y="2607206"/>
              <a:ext cx="274320" cy="129299"/>
            </a:xfrm>
            <a:prstGeom prst="triangle">
              <a:avLst>
                <a:gd name="adj" fmla="val 5223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1681658" y="2505997"/>
            <a:ext cx="2241712" cy="362806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 anchor="ctr"/>
          <a:lstStyle/>
          <a:p>
            <a:pPr eaLnBrk="0" hangingPunct="0"/>
            <a:r>
              <a:rPr lang="en-US" altLang="zh-CN" sz="1200" b="1" dirty="0">
                <a:solidFill>
                  <a:schemeClr val="bg1"/>
                </a:solidFill>
                <a:latin typeface="+mn-lt"/>
                <a:ea typeface="SimSun" pitchFamily="2" charset="-122"/>
                <a:cs typeface="Arial" pitchFamily="34" charset="0"/>
              </a:rPr>
              <a:t>New analytic insights</a:t>
            </a:r>
          </a:p>
        </p:txBody>
      </p:sp>
      <p:sp>
        <p:nvSpPr>
          <p:cNvPr id="48" name="Isosceles Triangle 47"/>
          <p:cNvSpPr/>
          <p:nvPr/>
        </p:nvSpPr>
        <p:spPr bwMode="auto">
          <a:xfrm rot="5400000">
            <a:off x="3806882" y="2620602"/>
            <a:ext cx="362804" cy="128587"/>
          </a:xfrm>
          <a:prstGeom prst="triangle">
            <a:avLst>
              <a:gd name="adj" fmla="val 5223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cxnSp>
        <p:nvCxnSpPr>
          <p:cNvPr id="49" name="Curved Connector 10"/>
          <p:cNvCxnSpPr>
            <a:cxnSpLocks/>
          </p:cNvCxnSpPr>
          <p:nvPr/>
        </p:nvCxnSpPr>
        <p:spPr bwMode="auto">
          <a:xfrm rot="120000" flipV="1">
            <a:off x="4319938" y="1338296"/>
            <a:ext cx="932598" cy="1371600"/>
          </a:xfrm>
          <a:prstGeom prst="curvedConnector3">
            <a:avLst>
              <a:gd name="adj1" fmla="val 50000"/>
            </a:avLst>
          </a:prstGeom>
          <a:noFill/>
          <a:ln w="2762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53"/>
          <p:cNvSpPr>
            <a:spLocks noChangeArrowheads="1"/>
          </p:cNvSpPr>
          <p:nvPr/>
        </p:nvSpPr>
        <p:spPr bwMode="auto">
          <a:xfrm>
            <a:off x="5270493" y="1214624"/>
            <a:ext cx="3291840" cy="27101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 anchor="ctr"/>
          <a:lstStyle/>
          <a:p>
            <a:pPr eaLnBrk="0" hangingPunct="0"/>
            <a:r>
              <a:rPr lang="en-US" altLang="zh-CN" sz="1400" b="1" dirty="0">
                <a:solidFill>
                  <a:schemeClr val="bg1"/>
                </a:solidFill>
                <a:ea typeface="SimSun" pitchFamily="2" charset="-122"/>
                <a:cs typeface="Arial" pitchFamily="34" charset="0"/>
              </a:rPr>
              <a:t>Deeper contextual engagement</a:t>
            </a:r>
          </a:p>
        </p:txBody>
      </p:sp>
      <p:sp>
        <p:nvSpPr>
          <p:cNvPr id="51" name="Rectangle 54"/>
          <p:cNvSpPr>
            <a:spLocks noChangeArrowheads="1"/>
          </p:cNvSpPr>
          <p:nvPr/>
        </p:nvSpPr>
        <p:spPr bwMode="auto">
          <a:xfrm>
            <a:off x="5050736" y="2538592"/>
            <a:ext cx="3450058" cy="29260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 anchor="ctr"/>
          <a:lstStyle/>
          <a:p>
            <a:pPr eaLnBrk="0" hangingPunct="0"/>
            <a:r>
              <a:rPr lang="en-US" altLang="zh-CN" sz="1400" b="1" dirty="0">
                <a:solidFill>
                  <a:schemeClr val="bg1"/>
                </a:solidFill>
                <a:ea typeface="SimSun" pitchFamily="2" charset="-122"/>
                <a:cs typeface="Arial" pitchFamily="34" charset="0"/>
              </a:rPr>
              <a:t>   New analytic insights</a:t>
            </a: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1667144" y="1985658"/>
            <a:ext cx="2242821" cy="362806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 anchor="ctr"/>
          <a:lstStyle/>
          <a:p>
            <a:pPr eaLnBrk="0" hangingPunct="0"/>
            <a:r>
              <a:rPr lang="en-US" altLang="zh-CN" sz="1200" b="1" dirty="0">
                <a:solidFill>
                  <a:schemeClr val="bg1"/>
                </a:solidFill>
                <a:latin typeface="+mn-lt"/>
                <a:ea typeface="SimSun" pitchFamily="2" charset="-122"/>
                <a:cs typeface="Arial" pitchFamily="34" charset="0"/>
              </a:rPr>
              <a:t>Deeper contextual engagement</a:t>
            </a:r>
          </a:p>
        </p:txBody>
      </p:sp>
      <p:sp>
        <p:nvSpPr>
          <p:cNvPr id="53" name="Rectangle 77"/>
          <p:cNvSpPr>
            <a:spLocks noChangeArrowheads="1"/>
          </p:cNvSpPr>
          <p:nvPr/>
        </p:nvSpPr>
        <p:spPr bwMode="auto">
          <a:xfrm>
            <a:off x="5270493" y="3882760"/>
            <a:ext cx="3217832" cy="28117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 anchor="ctr"/>
          <a:lstStyle/>
          <a:p>
            <a:pPr eaLnBrk="0" hangingPunct="0"/>
            <a:r>
              <a:rPr lang="en-US" altLang="zh-CN" sz="1400" b="1" dirty="0">
                <a:solidFill>
                  <a:schemeClr val="bg1"/>
                </a:solidFill>
                <a:ea typeface="SimSun" pitchFamily="2" charset="-122"/>
                <a:cs typeface="Arial" pitchFamily="34" charset="0"/>
              </a:rPr>
              <a:t>Enterprise transformation</a:t>
            </a:r>
          </a:p>
        </p:txBody>
      </p:sp>
      <p:sp>
        <p:nvSpPr>
          <p:cNvPr id="54" name="Isosceles Triangle 53"/>
          <p:cNvSpPr/>
          <p:nvPr/>
        </p:nvSpPr>
        <p:spPr>
          <a:xfrm rot="5400000">
            <a:off x="3788434" y="2107963"/>
            <a:ext cx="362804" cy="132254"/>
          </a:xfrm>
          <a:prstGeom prst="triangle">
            <a:avLst>
              <a:gd name="adj" fmla="val 5223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sp>
        <p:nvSpPr>
          <p:cNvPr id="56" name="Isosceles Triangle 55"/>
          <p:cNvSpPr/>
          <p:nvPr/>
        </p:nvSpPr>
        <p:spPr>
          <a:xfrm rot="5400000">
            <a:off x="3785545" y="3163602"/>
            <a:ext cx="364915" cy="128587"/>
          </a:xfrm>
          <a:prstGeom prst="triangle">
            <a:avLst>
              <a:gd name="adj" fmla="val 5223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pic>
        <p:nvPicPr>
          <p:cNvPr id="57" name="Picture 2" descr="C:\Users\IBM_ADMIN\Documents\Presentation Collateral\Watson Avatar\Watson Avatar\PNG\IBM_Watson_avatar_simple_2col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76" y="2190750"/>
            <a:ext cx="897723" cy="89772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58" name="TextBox 57"/>
          <p:cNvSpPr txBox="1"/>
          <p:nvPr/>
        </p:nvSpPr>
        <p:spPr>
          <a:xfrm>
            <a:off x="319868" y="3445506"/>
            <a:ext cx="1111881" cy="411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900"/>
              </a:spcBef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Cognitive bank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200144" y="1498176"/>
            <a:ext cx="3269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Personalizes customer engagement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Complements human expertise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Provides access to ecosystem partners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200144" y="2831200"/>
            <a:ext cx="35483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Enables seamless dialogue with user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Accelerates banking processes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Provides knowledge-driven opportunities for ecosystem partners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200144" y="4157080"/>
            <a:ext cx="37429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Redefines the business model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Redefines roles and business processes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Transforms the organization</a:t>
            </a:r>
          </a:p>
          <a:p>
            <a:pPr marL="166688" indent="-166688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/>
              </a:solidFill>
            </a:endParaRPr>
          </a:p>
          <a:p>
            <a:pPr marL="166688" indent="-166688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24" y="1956447"/>
            <a:ext cx="443463" cy="45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30" y="2483282"/>
            <a:ext cx="4016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8" y="3057551"/>
            <a:ext cx="443435" cy="32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81260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/>
              <a:t>Cognitive computing is helping banks in improving engagement, generating new analytical insights and transforming enterprise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35040" y="2423160"/>
            <a:ext cx="20730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JM" altLang="en-US" sz="1200" b="1" dirty="0">
                <a:solidFill>
                  <a:srgbClr val="2CB1EE"/>
                </a:solidFill>
                <a:ea typeface="ヒラギノ角ゴ Pro W3"/>
                <a:cs typeface="ヒラギノ角ゴ Pro W3"/>
              </a:rPr>
              <a:t>Enterprise transformation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" t="22758" r="-1"/>
          <a:stretch/>
        </p:blipFill>
        <p:spPr>
          <a:xfrm>
            <a:off x="6099884" y="2874918"/>
            <a:ext cx="2254293" cy="97775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946553" y="3893356"/>
            <a:ext cx="256095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 global financial services organization uses cognitive computing to  manage business proactively </a:t>
            </a:r>
            <a:r>
              <a:rPr lang="en-US" sz="1000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66519" y="3895237"/>
            <a:ext cx="2286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 bank in Spain exploits cognitive to trawl more data more quickly than ever imagined </a:t>
            </a:r>
            <a:r>
              <a:rPr lang="en-US" sz="1000" baseline="30000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0" t="14761" r="-793" b="3051"/>
          <a:stretch/>
        </p:blipFill>
        <p:spPr>
          <a:xfrm>
            <a:off x="3391620" y="2874918"/>
            <a:ext cx="2337343" cy="977753"/>
          </a:xfrm>
          <a:prstGeom prst="rect">
            <a:avLst/>
          </a:prstGeom>
        </p:spPr>
      </p:pic>
      <p:sp>
        <p:nvSpPr>
          <p:cNvPr id="24" name="Text Placeholder 9"/>
          <p:cNvSpPr>
            <a:spLocks/>
          </p:cNvSpPr>
          <p:nvPr/>
        </p:nvSpPr>
        <p:spPr bwMode="auto">
          <a:xfrm>
            <a:off x="3020699" y="2443844"/>
            <a:ext cx="2423160" cy="23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JM" altLang="en-US" sz="1200" b="1" dirty="0">
                <a:solidFill>
                  <a:srgbClr val="2CB1EE"/>
                </a:solidFill>
                <a:ea typeface="ヒラギノ角ゴ Pro W3"/>
                <a:cs typeface="ヒラギノ角ゴ Pro W3"/>
              </a:rPr>
              <a:t>        New analytic insights</a:t>
            </a:r>
          </a:p>
        </p:txBody>
      </p:sp>
      <p:pic>
        <p:nvPicPr>
          <p:cNvPr id="25" name="Picture 24" descr="pepper-crdit-jake-curtis_ld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" t="30337" r="9512" b="7949"/>
          <a:stretch/>
        </p:blipFill>
        <p:spPr>
          <a:xfrm>
            <a:off x="683356" y="2884825"/>
            <a:ext cx="2337343" cy="97775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63486" y="3893356"/>
            <a:ext cx="2743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 bank in Japan pioneers the building of a cognitive based customer service robotic platform that understands customer words and even expressions</a:t>
            </a:r>
            <a:r>
              <a:rPr lang="en-US" sz="1000" baseline="30000" dirty="0">
                <a:solidFill>
                  <a:schemeClr val="bg1"/>
                </a:solidFill>
              </a:rPr>
              <a:t> 1</a:t>
            </a:r>
            <a:r>
              <a:rPr lang="en-US" sz="1000" dirty="0">
                <a:solidFill>
                  <a:schemeClr val="bg1"/>
                </a:solidFill>
              </a:rPr>
              <a:t/>
            </a:r>
            <a:br>
              <a:rPr lang="en-US" sz="1000" dirty="0">
                <a:solidFill>
                  <a:schemeClr val="bg1"/>
                </a:solidFill>
              </a:rPr>
            </a:b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82" y="1723079"/>
            <a:ext cx="587209" cy="60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482" y="1706886"/>
            <a:ext cx="486074" cy="50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347" y="1908459"/>
            <a:ext cx="561332" cy="40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497315" y="2423160"/>
            <a:ext cx="2709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JM" altLang="en-US" sz="1200" b="1" dirty="0">
                <a:solidFill>
                  <a:srgbClr val="2CB1EE"/>
                </a:solidFill>
                <a:ea typeface="ヒラギノ角ゴ Pro W3"/>
                <a:cs typeface="ヒラギノ角ゴ Pro W3"/>
              </a:rPr>
              <a:t>Deeper contextual Improved engagement</a:t>
            </a:r>
            <a:endParaRPr lang="en-JM" altLang="en-US" sz="1200" b="1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43" name="TextBox 30"/>
          <p:cNvSpPr txBox="1">
            <a:spLocks noChangeArrowheads="1"/>
          </p:cNvSpPr>
          <p:nvPr/>
        </p:nvSpPr>
        <p:spPr bwMode="auto">
          <a:xfrm>
            <a:off x="228600" y="4956291"/>
            <a:ext cx="819086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bg1"/>
                </a:solidFill>
              </a:rPr>
              <a:t>Sources: See speaker notes</a:t>
            </a:r>
          </a:p>
        </p:txBody>
      </p:sp>
    </p:spTree>
    <p:extLst>
      <p:ext uri="{BB962C8B-B14F-4D97-AF65-F5344CB8AC3E}">
        <p14:creationId xmlns:p14="http://schemas.microsoft.com/office/powerpoint/2010/main" val="203214093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/>
              <a:t>Next steps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55244" y="900440"/>
            <a:ext cx="19785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B0DA"/>
                </a:solidFill>
              </a:rPr>
              <a:t>Plan your cognitive journey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25126" y="2413040"/>
            <a:ext cx="1408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8CC63F"/>
                </a:solidFill>
              </a:rPr>
              <a:t>Prepare your organization 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049048" y="830280"/>
            <a:ext cx="3603121" cy="809764"/>
          </a:xfrm>
          <a:prstGeom prst="wedgeRoundRectCallout">
            <a:avLst>
              <a:gd name="adj1" fmla="val -65868"/>
              <a:gd name="adj2" fmla="val -31135"/>
              <a:gd name="adj3" fmla="val 16667"/>
            </a:avLst>
          </a:prstGeom>
          <a:solidFill>
            <a:srgbClr val="00B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Assess the business case for cognitive bank and chart a course for your own cognitive journey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83733" y="3995800"/>
            <a:ext cx="21462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A6A0"/>
                </a:solidFill>
              </a:rPr>
              <a:t>Implement and evolve continuously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5049048" y="2269768"/>
            <a:ext cx="3603121" cy="809764"/>
          </a:xfrm>
          <a:prstGeom prst="wedgeRoundRectCallout">
            <a:avLst>
              <a:gd name="adj1" fmla="val -64538"/>
              <a:gd name="adj2" fmla="val -8246"/>
              <a:gd name="adj3" fmla="val 16667"/>
            </a:avLst>
          </a:prstGeom>
          <a:solidFill>
            <a:srgbClr val="8C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Evaluate your current capabilities and build the foundation to make your organization ready 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5129375" y="3709256"/>
            <a:ext cx="3603121" cy="809764"/>
          </a:xfrm>
          <a:prstGeom prst="wedgeRoundRectCallout">
            <a:avLst>
              <a:gd name="adj1" fmla="val -65424"/>
              <a:gd name="adj2" fmla="val 35450"/>
              <a:gd name="adj3" fmla="val 16667"/>
            </a:avLst>
          </a:prstGeom>
          <a:solidFill>
            <a:srgbClr val="00A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Use a strategic rollout for cognitive transformation, and evolve it with continuous learning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l="49595"/>
          <a:stretch/>
        </p:blipFill>
        <p:spPr>
          <a:xfrm>
            <a:off x="527373" y="1085850"/>
            <a:ext cx="2712721" cy="357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77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200" dirty="0"/>
              <a:t>Key contacts</a:t>
            </a:r>
            <a:endParaRPr lang="en-US" sz="2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348740"/>
            <a:ext cx="4800600" cy="37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09588" indent="-1635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55663" indent="-17303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19970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4542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29114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3686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en-US" sz="1200" b="1" kern="0" dirty="0">
                <a:solidFill>
                  <a:schemeClr val="accent1"/>
                </a:solidFill>
              </a:rPr>
              <a:t>Jim Brill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Director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Industry Marketing &amp; Communications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Jim.brill@us.ibm.com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200" b="1" dirty="0">
                <a:solidFill>
                  <a:schemeClr val="accent1"/>
                </a:solidFill>
                <a:latin typeface="Arial" pitchFamily="34" charset="0"/>
              </a:rPr>
              <a:t>Allan Harper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altLang="ja-JP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Cognitive Banking Leader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IBM Global Business Services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Allan.harper@au1.ibm.com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en-US" sz="1200" b="1" kern="0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endParaRPr lang="en-US" sz="14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181600" y="1348740"/>
            <a:ext cx="3514981" cy="304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3038" indent="-173038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09588" indent="-16351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55663" indent="-17303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033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1600">
                <a:solidFill>
                  <a:schemeClr val="bg1"/>
                </a:solidFill>
                <a:latin typeface="+mn-lt"/>
                <a:ea typeface="MS PGothic" pitchFamily="34" charset="-128"/>
              </a:defRPr>
            </a:lvl4pPr>
            <a:lvl5pPr marL="1539875" indent="-1635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MS PGothic" pitchFamily="34" charset="-128"/>
              </a:defRPr>
            </a:lvl5pPr>
            <a:lvl6pPr marL="19970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4542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29114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368675" indent="-163513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200" b="1" dirty="0">
                <a:solidFill>
                  <a:schemeClr val="accent1"/>
                </a:solidFill>
                <a:latin typeface="Arial" pitchFamily="34" charset="0"/>
              </a:rPr>
              <a:t>Likhit Wagle</a:t>
            </a:r>
          </a:p>
          <a:p>
            <a:pPr>
              <a:buClr>
                <a:srgbClr val="000000"/>
              </a:buClr>
              <a:buNone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Partner and Global Industry Leader – Banking &amp; Financial Markets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IBM Global Business Services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likhit.wagle@uk.ibm.com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endParaRPr lang="en-US" sz="12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endParaRPr lang="en-US" sz="1200" dirty="0">
              <a:solidFill>
                <a:srgbClr val="666666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200" b="1" dirty="0">
                <a:solidFill>
                  <a:schemeClr val="accent1"/>
                </a:solidFill>
                <a:latin typeface="Arial" pitchFamily="34" charset="0"/>
              </a:rPr>
              <a:t>Nicholas Drury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Banking &amp; Financial Markets Leader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IBM Institute for Business Value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nickd@sg.ibm.com</a:t>
            </a: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100"/>
              </a:spcBef>
              <a:buNone/>
            </a:pPr>
            <a:endParaRPr lang="en-US" sz="1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22485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Banking industry is in midst of challenges … </a:t>
            </a:r>
          </a:p>
        </p:txBody>
      </p:sp>
    </p:spTree>
    <p:extLst>
      <p:ext uri="{BB962C8B-B14F-4D97-AF65-F5344CB8AC3E}">
        <p14:creationId xmlns:p14="http://schemas.microsoft.com/office/powerpoint/2010/main" val="1707239801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81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/>
              <a:t>Executive summary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198438" y="1021443"/>
            <a:ext cx="8686800" cy="44799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It's official, the traditions of the financial services business model are in stagnation…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Customer experience and engagement are not keeping pace with greater expectations of the rapidly evolving digital world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Sustainable profitability is a serious challenge for most of the global banking industry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Even more troubling is that operational efficiency is also in decline and attempts at tactical cost reduction are failing to achieve sustainable efficiencies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IBM's latest IBV study – the cognitive bank – categorizes winners and losers by revenue growth and operating efficiency over the past three years. Data and managing it effectively is the primary source of sustainable competitive advantage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Winners have several traits in common:</a:t>
            </a:r>
          </a:p>
          <a:p>
            <a:pPr marL="228600" lvl="1" indent="0">
              <a:buNone/>
            </a:pPr>
            <a:r>
              <a:rPr lang="en-US" sz="1200">
                <a:solidFill>
                  <a:schemeClr val="bg1"/>
                </a:solidFill>
              </a:rPr>
              <a:t>Firstly, </a:t>
            </a:r>
            <a:r>
              <a:rPr lang="en-US" sz="1200" dirty="0">
                <a:solidFill>
                  <a:schemeClr val="bg1"/>
                </a:solidFill>
              </a:rPr>
              <a:t>they are re-orientating their business models, by establishing, expanding, and evolving their ecosystem of partners everywhere…transforming very deep and wide</a:t>
            </a:r>
          </a:p>
          <a:p>
            <a:pPr marL="2286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Secondly, they are investing in fintechs, as partners in sustainable business models </a:t>
            </a:r>
          </a:p>
          <a:p>
            <a:pPr marL="228600" lvl="1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Thirdly, becoming the cognitive bank, using the latest techniques in design thinking and agile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  <a:cs typeface="ＭＳ Ｐゴシック" charset="0"/>
              </a:rPr>
              <a:t>Outperforming banks are already on their journey towards becoming the cognitive bank. We are already partnering with them to plan the journey and charter the course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marL="0" indent="0">
              <a:buFont typeface="Arial"/>
              <a:buNone/>
            </a:pPr>
            <a:endParaRPr lang="en-US" alt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2636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400" dirty="0"/>
              <a:t>Banking industry is in the midst of challenges … </a:t>
            </a:r>
            <a:endParaRPr lang="en-US" sz="2200" dirty="0"/>
          </a:p>
        </p:txBody>
      </p:sp>
      <p:sp>
        <p:nvSpPr>
          <p:cNvPr id="29" name="Rectangle 28"/>
          <p:cNvSpPr/>
          <p:nvPr/>
        </p:nvSpPr>
        <p:spPr>
          <a:xfrm>
            <a:off x="323818" y="1353382"/>
            <a:ext cx="4640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Banking is being commoditized and value is moving from functional capability to relationship management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3203" y="2020874"/>
            <a:ext cx="4422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Banks are struggling to match customer expectations in terms of overall experience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21567" y="2688367"/>
            <a:ext cx="4385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New breeds of competitors are attacking banks on all sides – with low costs and new value to customers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34484" y="3424083"/>
            <a:ext cx="4385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Financial performance has plateaued with many banks struggling to pare costs further 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18" y="2596659"/>
            <a:ext cx="3484842" cy="4745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920" y="3304688"/>
            <a:ext cx="2307459" cy="3845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836" y="2975785"/>
            <a:ext cx="781543" cy="34585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418" y="1297934"/>
            <a:ext cx="3995235" cy="32930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1418" y="1891852"/>
            <a:ext cx="2828952" cy="4560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1418" y="1635892"/>
            <a:ext cx="1010156" cy="301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8522" y="3813969"/>
            <a:ext cx="3589888" cy="453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8350" y="3496458"/>
            <a:ext cx="1165264" cy="3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7546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/>
              <a:t>Successful organizations tend to have stronger capabilities in discovery of new ideas and effective decision-making</a:t>
            </a:r>
          </a:p>
        </p:txBody>
      </p:sp>
      <p:sp>
        <p:nvSpPr>
          <p:cNvPr id="66" name="TextBox 30"/>
          <p:cNvSpPr txBox="1">
            <a:spLocks noChangeArrowheads="1"/>
          </p:cNvSpPr>
          <p:nvPr/>
        </p:nvSpPr>
        <p:spPr bwMode="auto">
          <a:xfrm>
            <a:off x="228600" y="4956291"/>
            <a:ext cx="819086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bg1"/>
                </a:solidFill>
              </a:rPr>
              <a:t>Sources : See speaker notes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05383" y="3365950"/>
            <a:ext cx="42062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The response of many banking leaders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 is to cut costs</a:t>
            </a:r>
            <a:r>
              <a:rPr lang="en-US" sz="1200" b="1" baseline="30000" dirty="0">
                <a:solidFill>
                  <a:schemeClr val="bg1"/>
                </a:solidFill>
              </a:rPr>
              <a:t>3</a:t>
            </a:r>
            <a:r>
              <a:rPr lang="en-US" sz="12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93576" y="3374742"/>
            <a:ext cx="3749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But many now struggle to achieve additional efficiencies</a:t>
            </a:r>
            <a:r>
              <a:rPr lang="en-US" sz="1200" b="1" baseline="30000" dirty="0">
                <a:solidFill>
                  <a:schemeClr val="bg1"/>
                </a:solidFill>
              </a:rPr>
              <a:t>4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28189" y="4190859"/>
            <a:ext cx="2866969" cy="360811"/>
            <a:chOff x="556536" y="3387336"/>
            <a:chExt cx="3165597" cy="384048"/>
          </a:xfrm>
        </p:grpSpPr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556536" y="3387336"/>
              <a:ext cx="3165597" cy="3840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0" tIns="0" bIns="0" anchor="ctr"/>
            <a:lstStyle/>
            <a:p>
              <a:pPr algn="r"/>
              <a:r>
                <a:rPr lang="en-US" sz="1000" b="1" dirty="0">
                  <a:solidFill>
                    <a:schemeClr val="bg1"/>
                  </a:solidFill>
                </a:rPr>
                <a:t>51</a:t>
              </a:r>
              <a:r>
                <a:rPr lang="en-US" sz="1000" b="1" baseline="30000" dirty="0">
                  <a:solidFill>
                    <a:schemeClr val="bg1"/>
                  </a:solidFill>
                </a:rPr>
                <a:t>%</a:t>
              </a:r>
            </a:p>
          </p:txBody>
        </p:sp>
        <p:sp>
          <p:nvSpPr>
            <p:cNvPr id="30" name="TextBox 11"/>
            <p:cNvSpPr txBox="1">
              <a:spLocks noChangeArrowheads="1"/>
            </p:cNvSpPr>
            <p:nvPr/>
          </p:nvSpPr>
          <p:spPr bwMode="auto">
            <a:xfrm flipH="1">
              <a:off x="612014" y="3453026"/>
              <a:ext cx="2639612" cy="252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27432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sz="1000" b="1" dirty="0">
                  <a:solidFill>
                    <a:schemeClr val="bg1"/>
                  </a:solidFill>
                </a:rPr>
                <a:t>Improve customer engagement and experience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28189" y="3878618"/>
            <a:ext cx="3260474" cy="342949"/>
            <a:chOff x="465095" y="2765708"/>
            <a:chExt cx="3600090" cy="384048"/>
          </a:xfrm>
        </p:grpSpPr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465095" y="2765708"/>
              <a:ext cx="3600090" cy="384048"/>
            </a:xfrm>
            <a:prstGeom prst="rect">
              <a:avLst/>
            </a:prstGeom>
            <a:solidFill>
              <a:srgbClr val="00B0DA"/>
            </a:solidFill>
            <a:ln>
              <a:noFill/>
            </a:ln>
          </p:spPr>
          <p:txBody>
            <a:bodyPr lIns="0" tIns="0" bIns="0" anchor="ctr"/>
            <a:lstStyle/>
            <a:p>
              <a:pPr algn="r"/>
              <a:r>
                <a:rPr lang="en-US" sz="1000" b="1" dirty="0">
                  <a:solidFill>
                    <a:schemeClr val="bg1"/>
                  </a:solidFill>
                </a:rPr>
                <a:t>58</a:t>
              </a:r>
              <a:r>
                <a:rPr lang="en-US" sz="1000" b="1" baseline="30000" dirty="0">
                  <a:solidFill>
                    <a:schemeClr val="bg1"/>
                  </a:solidFill>
                </a:rPr>
                <a:t>%</a:t>
              </a:r>
            </a:p>
          </p:txBody>
        </p:sp>
        <p:sp>
          <p:nvSpPr>
            <p:cNvPr id="54" name="TextBox 19"/>
            <p:cNvSpPr txBox="1">
              <a:spLocks noChangeArrowheads="1"/>
            </p:cNvSpPr>
            <p:nvPr/>
          </p:nvSpPr>
          <p:spPr bwMode="auto">
            <a:xfrm flipH="1">
              <a:off x="520573" y="2841407"/>
              <a:ext cx="3008228" cy="232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274320" bIns="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  <a:buFont typeface="Wingdings" pitchFamily="2" charset="2"/>
                <a:buNone/>
                <a:defRPr/>
              </a:pPr>
              <a:r>
                <a:rPr lang="en-US" sz="1000" b="1" dirty="0">
                  <a:solidFill>
                    <a:schemeClr val="bg1"/>
                  </a:solidFill>
                </a:rPr>
                <a:t>Improve operational efficiency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4927220" y="3789249"/>
            <a:ext cx="12025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B0DA"/>
                </a:solidFill>
                <a:latin typeface="Arial"/>
              </a:rPr>
              <a:t>64</a:t>
            </a:r>
            <a:r>
              <a:rPr lang="en-US" sz="4000" baseline="30000" dirty="0">
                <a:solidFill>
                  <a:srgbClr val="00B0DA"/>
                </a:solidFill>
                <a:latin typeface="Arial"/>
              </a:rPr>
              <a:t>%</a:t>
            </a:r>
            <a:r>
              <a:rPr lang="en-US" sz="4000" dirty="0">
                <a:solidFill>
                  <a:srgbClr val="00B0DA"/>
                </a:solidFill>
                <a:latin typeface="Arial"/>
              </a:rPr>
              <a:t> </a:t>
            </a:r>
            <a:endParaRPr lang="en-US" sz="4000" dirty="0">
              <a:solidFill>
                <a:srgbClr val="00B0DA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 bwMode="auto">
          <a:xfrm rot="5400000">
            <a:off x="3735087" y="3920259"/>
            <a:ext cx="1651455" cy="28322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AU" altLang="zh-TW" sz="2200" dirty="0">
              <a:solidFill>
                <a:srgbClr val="00B0DA"/>
              </a:solidFill>
              <a:ea typeface="ＭＳ Ｐゴシック" pitchFamily="34" charset="-128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07266" y="3775360"/>
            <a:ext cx="2595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900"/>
              </a:spcBef>
            </a:pPr>
            <a:r>
              <a:rPr lang="en-US" sz="1200" dirty="0">
                <a:solidFill>
                  <a:schemeClr val="bg1"/>
                </a:solidFill>
                <a:latin typeface="Arial"/>
              </a:rPr>
              <a:t>report that their bank’s </a:t>
            </a:r>
            <a:r>
              <a:rPr lang="en-US" sz="1200" b="1" dirty="0">
                <a:solidFill>
                  <a:srgbClr val="00B0DA"/>
                </a:solidFill>
                <a:latin typeface="Arial"/>
              </a:rPr>
              <a:t>operational efficiency remained the same or </a:t>
            </a:r>
            <a:br>
              <a:rPr lang="en-US" sz="1200" b="1" dirty="0">
                <a:solidFill>
                  <a:srgbClr val="00B0DA"/>
                </a:solidFill>
                <a:latin typeface="Arial"/>
              </a:rPr>
            </a:br>
            <a:r>
              <a:rPr lang="en-US" sz="1200" b="1" dirty="0">
                <a:solidFill>
                  <a:srgbClr val="00B0DA"/>
                </a:solidFill>
                <a:latin typeface="Arial"/>
              </a:rPr>
              <a:t>declined further</a:t>
            </a:r>
            <a:br>
              <a:rPr lang="en-US" sz="1200" b="1" dirty="0">
                <a:solidFill>
                  <a:srgbClr val="00B0DA"/>
                </a:solidFill>
                <a:latin typeface="Arial"/>
              </a:rPr>
            </a:br>
            <a:r>
              <a:rPr lang="en-US" sz="1200" b="1" dirty="0">
                <a:solidFill>
                  <a:schemeClr val="bg1"/>
                </a:solidFill>
                <a:latin typeface="Arial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/>
              </a:rPr>
              <a:t>over the last 3 years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02428" y="1335477"/>
            <a:ext cx="40233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1200" b="1" dirty="0">
                <a:solidFill>
                  <a:schemeClr val="bg1"/>
                </a:solidFill>
              </a:rPr>
              <a:t>…and more likely to prepare for disruption</a:t>
            </a:r>
            <a:r>
              <a:rPr lang="en-US" sz="120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05383" y="1308128"/>
            <a:ext cx="42970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US" sz="1200" b="1" dirty="0">
                <a:solidFill>
                  <a:schemeClr val="bg1"/>
                </a:solidFill>
              </a:rPr>
              <a:t>Outperforming banks are much more aware of disruption</a:t>
            </a:r>
            <a:r>
              <a:rPr lang="en-US" sz="1200" b="1" baseline="30000" dirty="0">
                <a:solidFill>
                  <a:schemeClr val="bg1"/>
                </a:solidFill>
              </a:rPr>
              <a:t>1</a:t>
            </a:r>
            <a:r>
              <a:rPr lang="en-US" sz="1200" b="1" dirty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64" name="Group 9"/>
          <p:cNvGrpSpPr>
            <a:grpSpLocks noChangeAspect="1"/>
          </p:cNvGrpSpPr>
          <p:nvPr/>
        </p:nvGrpSpPr>
        <p:grpSpPr bwMode="auto">
          <a:xfrm>
            <a:off x="267589" y="1740305"/>
            <a:ext cx="2388383" cy="1736373"/>
            <a:chOff x="2559493" y="1907656"/>
            <a:chExt cx="5008925" cy="3642672"/>
          </a:xfrm>
        </p:grpSpPr>
        <p:graphicFrame>
          <p:nvGraphicFramePr>
            <p:cNvPr id="65" name="Chart 36"/>
            <p:cNvGraphicFramePr>
              <a:graphicFrameLocks noChangeAspect="1"/>
            </p:cNvGraphicFramePr>
            <p:nvPr>
              <p:extLst/>
            </p:nvPr>
          </p:nvGraphicFramePr>
          <p:xfrm>
            <a:off x="2559493" y="1907656"/>
            <a:ext cx="5008925" cy="3642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7" name="Chart 38"/>
            <p:cNvGraphicFramePr>
              <a:graphicFrameLocks noChangeAspect="1"/>
            </p:cNvGraphicFramePr>
            <p:nvPr>
              <p:extLst/>
            </p:nvPr>
          </p:nvGraphicFramePr>
          <p:xfrm>
            <a:off x="3434013" y="2431761"/>
            <a:ext cx="3361583" cy="25367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68" name="TextBox 67"/>
          <p:cNvSpPr txBox="1"/>
          <p:nvPr/>
        </p:nvSpPr>
        <p:spPr>
          <a:xfrm>
            <a:off x="462242" y="2303787"/>
            <a:ext cx="1341998" cy="500137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231</a:t>
            </a:r>
            <a:r>
              <a:rPr lang="en-US" sz="1600" baseline="30000" dirty="0">
                <a:solidFill>
                  <a:schemeClr val="bg1"/>
                </a:solidFill>
                <a:latin typeface="+mn-lt"/>
                <a:cs typeface="Arial" pitchFamily="34" charset="0"/>
              </a:rPr>
              <a:t>%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  <a:p>
            <a:pPr algn="r">
              <a:lnSpc>
                <a:spcPts val="1500"/>
              </a:lnSpc>
            </a:pP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more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2188078" y="2501578"/>
            <a:ext cx="2377439" cy="510380"/>
            <a:chOff x="5648014" y="3224190"/>
            <a:chExt cx="3283400" cy="398164"/>
          </a:xfrm>
        </p:grpSpPr>
        <p:sp>
          <p:nvSpPr>
            <p:cNvPr id="71" name="TextBox 70"/>
            <p:cNvSpPr txBox="1"/>
            <p:nvPr/>
          </p:nvSpPr>
          <p:spPr>
            <a:xfrm>
              <a:off x="5648014" y="3232181"/>
              <a:ext cx="1341998" cy="390173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43</a:t>
              </a:r>
              <a:r>
                <a:rPr lang="en-US" sz="2800" baseline="30000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%</a:t>
              </a:r>
              <a:r>
                <a:rPr lang="en-US" sz="2800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 </a:t>
              </a:r>
            </a:p>
            <a:p>
              <a:pPr algn="r">
                <a:lnSpc>
                  <a:spcPts val="1500"/>
                </a:lnSpc>
              </a:pPr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Outperformers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454299" y="3224190"/>
              <a:ext cx="1477115" cy="390173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800" dirty="0">
                  <a:solidFill>
                    <a:schemeClr val="accent4"/>
                  </a:solidFill>
                  <a:latin typeface="+mn-lt"/>
                  <a:cs typeface="Arial" pitchFamily="34" charset="0"/>
                </a:rPr>
                <a:t>13</a:t>
              </a:r>
              <a:r>
                <a:rPr lang="en-US" sz="2800" baseline="30000" dirty="0">
                  <a:solidFill>
                    <a:schemeClr val="accent4"/>
                  </a:solidFill>
                  <a:latin typeface="+mn-lt"/>
                  <a:cs typeface="Arial" pitchFamily="34" charset="0"/>
                </a:rPr>
                <a:t>%</a:t>
              </a:r>
              <a:r>
                <a:rPr lang="en-US" sz="2800" dirty="0">
                  <a:solidFill>
                    <a:schemeClr val="accent4"/>
                  </a:solidFill>
                  <a:latin typeface="+mn-lt"/>
                  <a:cs typeface="Arial" pitchFamily="34" charset="0"/>
                </a:rPr>
                <a:t> </a:t>
              </a:r>
            </a:p>
            <a:p>
              <a:pPr>
                <a:lnSpc>
                  <a:spcPts val="1500"/>
                </a:lnSpc>
              </a:pPr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Underperformers</a:t>
              </a:r>
            </a:p>
          </p:txBody>
        </p:sp>
      </p:grpSp>
      <p:grpSp>
        <p:nvGrpSpPr>
          <p:cNvPr id="73" name="Group 9"/>
          <p:cNvGrpSpPr>
            <a:grpSpLocks noChangeAspect="1"/>
          </p:cNvGrpSpPr>
          <p:nvPr/>
        </p:nvGrpSpPr>
        <p:grpSpPr bwMode="auto">
          <a:xfrm>
            <a:off x="4425947" y="1774682"/>
            <a:ext cx="2395588" cy="1741611"/>
            <a:chOff x="2559493" y="1907656"/>
            <a:chExt cx="5008926" cy="3642672"/>
          </a:xfrm>
        </p:grpSpPr>
        <p:graphicFrame>
          <p:nvGraphicFramePr>
            <p:cNvPr id="74" name="Chart 36"/>
            <p:cNvGraphicFramePr>
              <a:graphicFrameLocks noChangeAspect="1"/>
            </p:cNvGraphicFramePr>
            <p:nvPr>
              <p:extLst/>
            </p:nvPr>
          </p:nvGraphicFramePr>
          <p:xfrm>
            <a:off x="2559493" y="1907656"/>
            <a:ext cx="5008926" cy="3642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75" name="Chart 38"/>
            <p:cNvGraphicFramePr>
              <a:graphicFrameLocks noChangeAspect="1"/>
            </p:cNvGraphicFramePr>
            <p:nvPr>
              <p:extLst/>
            </p:nvPr>
          </p:nvGraphicFramePr>
          <p:xfrm>
            <a:off x="3434013" y="2431761"/>
            <a:ext cx="3361583" cy="25367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76" name="TextBox 75"/>
          <p:cNvSpPr txBox="1"/>
          <p:nvPr/>
        </p:nvSpPr>
        <p:spPr>
          <a:xfrm>
            <a:off x="4565268" y="2301560"/>
            <a:ext cx="1341998" cy="500137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80</a:t>
            </a:r>
            <a:r>
              <a:rPr lang="en-US" sz="1400" baseline="30000" dirty="0">
                <a:solidFill>
                  <a:schemeClr val="bg1"/>
                </a:solidFill>
                <a:latin typeface="+mn-lt"/>
                <a:cs typeface="Arial" pitchFamily="34" charset="0"/>
              </a:rPr>
              <a:t>%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</a:p>
          <a:p>
            <a:pPr algn="r">
              <a:lnSpc>
                <a:spcPts val="1500"/>
              </a:lnSpc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</a:rPr>
              <a:t>more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6060581" y="2391912"/>
            <a:ext cx="2983485" cy="640080"/>
            <a:chOff x="5648014" y="3141289"/>
            <a:chExt cx="2983485" cy="640080"/>
          </a:xfrm>
        </p:grpSpPr>
        <p:cxnSp>
          <p:nvCxnSpPr>
            <p:cNvPr id="78" name="Straight Connector 77"/>
            <p:cNvCxnSpPr/>
            <p:nvPr/>
          </p:nvCxnSpPr>
          <p:spPr>
            <a:xfrm rot="16200000" flipH="1">
              <a:off x="6813367" y="3461329"/>
              <a:ext cx="64008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5648014" y="3232181"/>
              <a:ext cx="1341998" cy="500137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2800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54</a:t>
              </a:r>
              <a:r>
                <a:rPr lang="en-US" sz="2800" baseline="30000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%</a:t>
              </a:r>
              <a:r>
                <a:rPr lang="en-US" sz="2800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 </a:t>
              </a:r>
            </a:p>
            <a:p>
              <a:pPr algn="r">
                <a:lnSpc>
                  <a:spcPts val="1500"/>
                </a:lnSpc>
              </a:pPr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Outperformers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289501" y="3211261"/>
              <a:ext cx="1341998" cy="500137"/>
            </a:xfrm>
            <a:prstGeom prst="rect">
              <a:avLst/>
            </a:prstGeom>
            <a:noFill/>
          </p:spPr>
          <p:txBody>
            <a:bodyPr wrap="square" tIns="0" rIns="0" bIns="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800" dirty="0">
                  <a:solidFill>
                    <a:schemeClr val="accent4"/>
                  </a:solidFill>
                  <a:latin typeface="+mn-lt"/>
                  <a:cs typeface="Arial" pitchFamily="34" charset="0"/>
                </a:rPr>
                <a:t>30</a:t>
              </a:r>
              <a:r>
                <a:rPr lang="en-US" sz="2800" baseline="30000" dirty="0">
                  <a:solidFill>
                    <a:schemeClr val="accent4"/>
                  </a:solidFill>
                  <a:latin typeface="+mn-lt"/>
                  <a:cs typeface="Arial" pitchFamily="34" charset="0"/>
                </a:rPr>
                <a:t>%</a:t>
              </a:r>
              <a:r>
                <a:rPr lang="en-US" sz="2800" dirty="0">
                  <a:solidFill>
                    <a:schemeClr val="accent2"/>
                  </a:solidFill>
                  <a:latin typeface="+mn-lt"/>
                  <a:cs typeface="Arial" pitchFamily="34" charset="0"/>
                </a:rPr>
                <a:t> </a:t>
              </a:r>
            </a:p>
            <a:p>
              <a:pPr>
                <a:lnSpc>
                  <a:spcPts val="1500"/>
                </a:lnSpc>
              </a:pPr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Underperformers</a:t>
              </a:r>
            </a:p>
          </p:txBody>
        </p:sp>
      </p:grpSp>
      <p:cxnSp>
        <p:nvCxnSpPr>
          <p:cNvPr id="36" name="Straight Connector 35"/>
          <p:cNvCxnSpPr/>
          <p:nvPr/>
        </p:nvCxnSpPr>
        <p:spPr>
          <a:xfrm rot="16200000" flipH="1">
            <a:off x="3064887" y="2711952"/>
            <a:ext cx="64008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09950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/>
              <a:t>But incremental change is not sufficient and banks need more radical and rapid measures to achieve the desired performance </a:t>
            </a:r>
          </a:p>
        </p:txBody>
      </p:sp>
      <p:sp>
        <p:nvSpPr>
          <p:cNvPr id="66" name="TextBox 30"/>
          <p:cNvSpPr txBox="1">
            <a:spLocks noChangeArrowheads="1"/>
          </p:cNvSpPr>
          <p:nvPr/>
        </p:nvSpPr>
        <p:spPr bwMode="auto">
          <a:xfrm>
            <a:off x="228600" y="4956291"/>
            <a:ext cx="819086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bg1"/>
                </a:solidFill>
              </a:rPr>
              <a:t>Sources : See speaker notes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32406" y="1530273"/>
            <a:ext cx="33830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indent="-1651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Banks are looking beyond immediate gains to tackle the effects of  disruption</a:t>
            </a:r>
            <a:br>
              <a:rPr lang="en-US" sz="1200" dirty="0">
                <a:solidFill>
                  <a:schemeClr val="bg1"/>
                </a:solidFill>
              </a:rPr>
            </a:br>
            <a:endParaRPr lang="en-US" sz="1200" dirty="0">
              <a:solidFill>
                <a:schemeClr val="bg1"/>
              </a:solidFill>
            </a:endParaRPr>
          </a:p>
          <a:p>
            <a:pPr marL="165100" indent="-16510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The industry is rapidly embracing new technologies to renew growth prospects through a reshaping of the business</a:t>
            </a:r>
          </a:p>
          <a:p>
            <a:pPr marL="165100" indent="-165100"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bg1"/>
              </a:solidFill>
            </a:endParaRPr>
          </a:p>
          <a:p>
            <a:pPr marL="179388" indent="-179388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bg1"/>
                </a:solidFill>
              </a:rPr>
              <a:t>Cognitive computing is enabling banks to exploit the benefits of the data available to them by: </a:t>
            </a:r>
          </a:p>
          <a:p>
            <a:pPr marL="401638" lvl="1" indent="-1635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Providing deeper and more personalized customer insights</a:t>
            </a:r>
          </a:p>
          <a:p>
            <a:pPr marL="401638" lvl="1" indent="-1635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Supporting more informed decisions across the whole bank</a:t>
            </a:r>
          </a:p>
          <a:p>
            <a:pPr marL="401638" lvl="1" indent="-1635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Accelerating operational and organizational efficiencies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11539" y="1251411"/>
            <a:ext cx="4916969" cy="3450069"/>
            <a:chOff x="409392" y="2254152"/>
            <a:chExt cx="5108880" cy="3586256"/>
          </a:xfrm>
        </p:grpSpPr>
        <p:grpSp>
          <p:nvGrpSpPr>
            <p:cNvPr id="16" name="Group 15"/>
            <p:cNvGrpSpPr/>
            <p:nvPr/>
          </p:nvGrpSpPr>
          <p:grpSpPr>
            <a:xfrm>
              <a:off x="1911596" y="4893559"/>
              <a:ext cx="2226320" cy="434245"/>
              <a:chOff x="1236924" y="3470014"/>
              <a:chExt cx="2676696" cy="457200"/>
            </a:xfrm>
          </p:grpSpPr>
          <p:cxnSp>
            <p:nvCxnSpPr>
              <p:cNvPr id="55" name="Straight Connector 23"/>
              <p:cNvCxnSpPr>
                <a:cxnSpLocks noChangeShapeType="1"/>
              </p:cNvCxnSpPr>
              <p:nvPr/>
            </p:nvCxnSpPr>
            <p:spPr bwMode="auto">
              <a:xfrm flipV="1">
                <a:off x="3045365" y="3470014"/>
                <a:ext cx="680721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56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1236924" y="3927214"/>
                <a:ext cx="248916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cxnSp>
            <p:nvCxnSpPr>
              <p:cNvPr id="57" name="Straight Connector 23"/>
              <p:cNvCxnSpPr>
                <a:cxnSpLocks noChangeShapeType="1"/>
              </p:cNvCxnSpPr>
              <p:nvPr/>
            </p:nvCxnSpPr>
            <p:spPr bwMode="auto">
              <a:xfrm>
                <a:off x="3726085" y="3470014"/>
                <a:ext cx="0" cy="45720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58" name="Line 34"/>
              <p:cNvSpPr>
                <a:spLocks noChangeShapeType="1"/>
              </p:cNvSpPr>
              <p:nvPr/>
            </p:nvSpPr>
            <p:spPr bwMode="auto">
              <a:xfrm>
                <a:off x="3726085" y="3711314"/>
                <a:ext cx="187535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28167" y="3200400"/>
              <a:ext cx="3135737" cy="2312398"/>
              <a:chOff x="591007" y="3200400"/>
              <a:chExt cx="3483864" cy="2312398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1317235" y="3333694"/>
                <a:ext cx="2757636" cy="501401"/>
                <a:chOff x="1236924" y="3470014"/>
                <a:chExt cx="2676696" cy="457200"/>
              </a:xfrm>
            </p:grpSpPr>
            <p:cxnSp>
              <p:nvCxnSpPr>
                <p:cNvPr id="51" name="Straight Connector 23"/>
                <p:cNvCxnSpPr>
                  <a:cxnSpLocks noChangeShapeType="1"/>
                </p:cNvCxnSpPr>
                <p:nvPr/>
              </p:nvCxnSpPr>
              <p:spPr bwMode="auto">
                <a:xfrm flipV="1">
                  <a:off x="3045365" y="3470014"/>
                  <a:ext cx="680721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2" name="Straight Connector 23"/>
                <p:cNvCxnSpPr>
                  <a:cxnSpLocks noChangeShapeType="1"/>
                </p:cNvCxnSpPr>
                <p:nvPr/>
              </p:nvCxnSpPr>
              <p:spPr bwMode="auto">
                <a:xfrm>
                  <a:off x="1236924" y="3927214"/>
                  <a:ext cx="2489162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3" name="Straight Connector 23"/>
                <p:cNvCxnSpPr>
                  <a:cxnSpLocks noChangeShapeType="1"/>
                </p:cNvCxnSpPr>
                <p:nvPr/>
              </p:nvCxnSpPr>
              <p:spPr bwMode="auto">
                <a:xfrm>
                  <a:off x="3726085" y="3470014"/>
                  <a:ext cx="0" cy="45720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</p:cxnSp>
            <p:sp>
              <p:nvSpPr>
                <p:cNvPr id="54" name="Line 34"/>
                <p:cNvSpPr>
                  <a:spLocks noChangeShapeType="1"/>
                </p:cNvSpPr>
                <p:nvPr/>
              </p:nvSpPr>
              <p:spPr bwMode="auto">
                <a:xfrm>
                  <a:off x="3726085" y="3711314"/>
                  <a:ext cx="187535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8" name="Rectangle 35"/>
              <p:cNvSpPr>
                <a:spLocks/>
              </p:cNvSpPr>
              <p:nvPr/>
            </p:nvSpPr>
            <p:spPr bwMode="auto">
              <a:xfrm>
                <a:off x="591007" y="3584574"/>
                <a:ext cx="1106424" cy="366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vert" wrap="none" rIns="45720"/>
              <a:lstStyle/>
              <a:p>
                <a:pPr algn="ctr">
                  <a:lnSpc>
                    <a:spcPct val="90000"/>
                  </a:lnSpc>
                  <a:defRPr/>
                </a:pPr>
                <a:endParaRPr lang="en-US" sz="1200" b="1" dirty="0">
                  <a:solidFill>
                    <a:prstClr val="white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1" name="Rectangle 40"/>
              <p:cNvSpPr>
                <a:spLocks/>
              </p:cNvSpPr>
              <p:nvPr/>
            </p:nvSpPr>
            <p:spPr bwMode="auto">
              <a:xfrm>
                <a:off x="591007" y="3200400"/>
                <a:ext cx="2743200" cy="3667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76200" dist="63500" dir="2700000" algn="tl" rotWithShape="0">
                  <a:srgbClr val="C0C0C0"/>
                </a:outerShdw>
              </a:effectLst>
              <a:extLst/>
            </p:spPr>
            <p:txBody>
              <a:bodyPr vert="vert" wrap="none" rIns="45720"/>
              <a:lstStyle/>
              <a:p>
                <a:pPr algn="ctr">
                  <a:lnSpc>
                    <a:spcPct val="90000"/>
                  </a:lnSpc>
                  <a:defRPr/>
                </a:pPr>
                <a:endParaRPr lang="en-US" sz="1200" b="1" dirty="0">
                  <a:solidFill>
                    <a:prstClr val="white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739847" y="3245481"/>
                <a:ext cx="594360" cy="3303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 fontScale="85000" lnSpcReduction="10000"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en-US" sz="1600" dirty="0">
                    <a:solidFill>
                      <a:schemeClr val="bg1"/>
                    </a:solidFill>
                  </a:rPr>
                  <a:t>10.6%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139647" y="3627956"/>
                <a:ext cx="594360" cy="3303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en-US" sz="1600" dirty="0">
                    <a:solidFill>
                      <a:schemeClr val="bg1"/>
                    </a:solidFill>
                  </a:rPr>
                  <a:t>4.3%</a:t>
                </a:r>
              </a:p>
            </p:txBody>
          </p:sp>
          <p:sp>
            <p:nvSpPr>
              <p:cNvPr id="44" name="Rectangle 35"/>
              <p:cNvSpPr>
                <a:spLocks/>
              </p:cNvSpPr>
              <p:nvPr/>
            </p:nvSpPr>
            <p:spPr bwMode="auto">
              <a:xfrm>
                <a:off x="627473" y="5088361"/>
                <a:ext cx="2404872" cy="36671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xtLst/>
            </p:spPr>
            <p:txBody>
              <a:bodyPr vert="vert" wrap="none" rIns="45720"/>
              <a:lstStyle/>
              <a:p>
                <a:pPr algn="ctr">
                  <a:lnSpc>
                    <a:spcPct val="90000"/>
                  </a:lnSpc>
                  <a:defRPr/>
                </a:pPr>
                <a:endParaRPr lang="en-US" sz="1200" b="1" dirty="0">
                  <a:solidFill>
                    <a:prstClr val="white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5" name="Rectangle 44"/>
              <p:cNvSpPr>
                <a:spLocks/>
              </p:cNvSpPr>
              <p:nvPr/>
            </p:nvSpPr>
            <p:spPr bwMode="auto">
              <a:xfrm>
                <a:off x="627583" y="4754880"/>
                <a:ext cx="3392424" cy="36671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76200" dist="63500" dir="2700000" algn="tl" rotWithShape="0">
                  <a:srgbClr val="C0C0C0"/>
                </a:outerShdw>
              </a:effectLst>
              <a:extLst/>
            </p:spPr>
            <p:txBody>
              <a:bodyPr vert="vert" wrap="none" rIns="45720"/>
              <a:lstStyle/>
              <a:p>
                <a:pPr algn="ctr">
                  <a:lnSpc>
                    <a:spcPct val="90000"/>
                  </a:lnSpc>
                  <a:defRPr/>
                </a:pPr>
                <a:endParaRPr lang="en-US" sz="1200" b="1" dirty="0">
                  <a:solidFill>
                    <a:prstClr val="white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379927" y="4799961"/>
                <a:ext cx="594360" cy="3303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 fontScale="85000" lnSpcReduction="10000"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en-US" sz="1600" dirty="0">
                    <a:solidFill>
                      <a:schemeClr val="bg1"/>
                    </a:solidFill>
                  </a:rPr>
                  <a:t>13.1%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511247" y="5182436"/>
                <a:ext cx="594360" cy="3303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en-US" sz="1600" dirty="0">
                    <a:solidFill>
                      <a:schemeClr val="bg1"/>
                    </a:solidFill>
                  </a:rPr>
                  <a:t>9.3%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36727" y="4195283"/>
                <a:ext cx="91440" cy="9144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76239" y="4149563"/>
                <a:ext cx="3095112" cy="113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spcBef>
                    <a:spcPts val="900"/>
                  </a:spcBef>
                </a:pPr>
                <a:r>
                  <a:rPr lang="en-US" sz="1050" dirty="0">
                    <a:solidFill>
                      <a:schemeClr val="bg1"/>
                    </a:solidFill>
                  </a:rPr>
                  <a:t>Target revenue growth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2382737" y="4195283"/>
                <a:ext cx="91440" cy="9144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423160" y="4151376"/>
              <a:ext cx="3095112" cy="1130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900"/>
                </a:spcBef>
              </a:pPr>
              <a:r>
                <a:rPr lang="en-US" sz="1050" dirty="0">
                  <a:solidFill>
                    <a:schemeClr val="bg1"/>
                  </a:solidFill>
                </a:rPr>
                <a:t> Actual revenue growth (2012-14)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8096" y="5748968"/>
              <a:ext cx="91440" cy="914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05256" y="5703248"/>
              <a:ext cx="3095112" cy="1130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900"/>
                </a:spcBef>
              </a:pPr>
              <a:r>
                <a:rPr lang="en-US" sz="1050" dirty="0">
                  <a:solidFill>
                    <a:schemeClr val="bg1"/>
                  </a:solidFill>
                </a:rPr>
                <a:t>Target </a:t>
              </a:r>
              <a:r>
                <a:rPr lang="en-US" sz="1050" dirty="0" err="1">
                  <a:solidFill>
                    <a:schemeClr val="bg1"/>
                  </a:solidFill>
                </a:rPr>
                <a:t>RoE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36927" y="5748968"/>
              <a:ext cx="9144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91288" y="5703248"/>
              <a:ext cx="3095112" cy="11306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900"/>
                </a:spcBef>
              </a:pPr>
              <a:r>
                <a:rPr lang="en-US" sz="1050" dirty="0">
                  <a:solidFill>
                    <a:schemeClr val="bg1"/>
                  </a:solidFill>
                </a:rPr>
                <a:t> Actual </a:t>
              </a:r>
              <a:r>
                <a:rPr lang="en-US" sz="1050" dirty="0" err="1">
                  <a:solidFill>
                    <a:schemeClr val="bg1"/>
                  </a:solidFill>
                </a:rPr>
                <a:t>RoE</a:t>
              </a:r>
              <a:r>
                <a:rPr lang="en-US" sz="1050" dirty="0">
                  <a:solidFill>
                    <a:schemeClr val="bg1"/>
                  </a:solidFill>
                </a:rPr>
                <a:t> (2012-14)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-279738" y="2943282"/>
              <a:ext cx="1645920" cy="2676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>
              <a:defPPr>
                <a:defRPr lang="en-US"/>
              </a:defPPr>
              <a:lvl1pPr>
                <a:spcBef>
                  <a:spcPts val="900"/>
                </a:spcBef>
                <a:defRPr sz="1400">
                  <a:solidFill>
                    <a:schemeClr val="tx2"/>
                  </a:solidFill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sz="1200" dirty="0">
                  <a:solidFill>
                    <a:schemeClr val="bg1"/>
                  </a:solidFill>
                </a:rPr>
                <a:t>Revenue growth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267056" y="4784117"/>
              <a:ext cx="1645920" cy="2676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 fontScale="85000" lnSpcReduction="10000"/>
            </a:bodyPr>
            <a:lstStyle/>
            <a:p>
              <a:pPr>
                <a:spcBef>
                  <a:spcPts val="9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Return on Equity (</a:t>
              </a:r>
              <a:r>
                <a:rPr lang="en-US" sz="1400" dirty="0" err="1">
                  <a:solidFill>
                    <a:schemeClr val="bg1"/>
                  </a:solidFill>
                </a:rPr>
                <a:t>RoE</a:t>
              </a:r>
              <a:r>
                <a:rPr lang="en-US" sz="14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31920" y="3464081"/>
              <a:ext cx="640080" cy="502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>
                <a:spcBef>
                  <a:spcPts val="9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6.3</a:t>
              </a:r>
              <a:r>
                <a:rPr lang="en-US" sz="1400" i="1" dirty="0">
                  <a:solidFill>
                    <a:schemeClr val="bg1"/>
                  </a:solidFill>
                </a:rPr>
                <a:t>pp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31920" y="3659212"/>
              <a:ext cx="929990" cy="3840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900"/>
                </a:spcBef>
              </a:pPr>
              <a:r>
                <a:rPr lang="en-US" sz="1200" i="1" dirty="0">
                  <a:solidFill>
                    <a:schemeClr val="bg1"/>
                  </a:solidFill>
                </a:rPr>
                <a:t>Performance gap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06240" y="5002847"/>
              <a:ext cx="640080" cy="502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>
                <a:spcBef>
                  <a:spcPts val="9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3.8</a:t>
              </a:r>
              <a:r>
                <a:rPr lang="en-US" sz="1400" i="1" dirty="0">
                  <a:solidFill>
                    <a:schemeClr val="bg1"/>
                  </a:solidFill>
                </a:rPr>
                <a:t>pp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07770" y="5215569"/>
              <a:ext cx="929990" cy="3840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900"/>
                </a:spcBef>
              </a:pPr>
              <a:r>
                <a:rPr lang="en-US" sz="1200" i="1" dirty="0">
                  <a:solidFill>
                    <a:schemeClr val="bg1"/>
                  </a:solidFill>
                </a:rPr>
                <a:t>Performance gap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7078" y="2507077"/>
              <a:ext cx="4575354" cy="479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i="1" dirty="0">
                  <a:solidFill>
                    <a:schemeClr val="bg1"/>
                  </a:solidFill>
                </a:rPr>
                <a:t>Performance of global banks compared with bankers’ own performance targets in our survey</a:t>
              </a:r>
              <a:r>
                <a:rPr lang="en-US" sz="1200" i="1" baseline="30000" dirty="0">
                  <a:solidFill>
                    <a:schemeClr val="bg1"/>
                  </a:solidFill>
                </a:rPr>
                <a:t>1,2</a:t>
              </a:r>
              <a:r>
                <a:rPr lang="en-US" sz="1200" i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33" name="Isosceles Triangle 32"/>
            <p:cNvSpPr/>
            <p:nvPr/>
          </p:nvSpPr>
          <p:spPr bwMode="auto">
            <a:xfrm rot="5400000">
              <a:off x="3794760" y="4069080"/>
              <a:ext cx="2880360" cy="320040"/>
            </a:xfrm>
            <a:prstGeom prst="triangl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en-AU" altLang="zh-TW" sz="2200" dirty="0">
                <a:solidFill>
                  <a:srgbClr val="00B0DA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1547444" y="1265558"/>
            <a:ext cx="6258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Banks are performing below targets and responding to the headwinds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930518" y="3107377"/>
            <a:ext cx="88005" cy="879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5788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/>
              <a:t>They are faced with few key challenges pertaining to changing skill set and lack of effective decision making</a:t>
            </a:r>
          </a:p>
        </p:txBody>
      </p:sp>
      <p:sp>
        <p:nvSpPr>
          <p:cNvPr id="66" name="TextBox 30"/>
          <p:cNvSpPr txBox="1">
            <a:spLocks noChangeArrowheads="1"/>
          </p:cNvSpPr>
          <p:nvPr/>
        </p:nvSpPr>
        <p:spPr bwMode="auto">
          <a:xfrm>
            <a:off x="228600" y="4956291"/>
            <a:ext cx="819086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chemeClr val="bg1"/>
                </a:solidFill>
              </a:rPr>
              <a:t>Sources : See speaker notes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9572" y="1331411"/>
            <a:ext cx="4008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Top 3 strategic priorities stated by the banking executives surveyed</a:t>
            </a:r>
            <a:r>
              <a:rPr lang="en-US" sz="1200" baseline="30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89065" y="1339214"/>
            <a:ext cx="3771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Top 3 benefits anticipated from cognitive computing as surveyed</a:t>
            </a:r>
            <a:r>
              <a:rPr lang="en-US" sz="1200" baseline="30000" dirty="0">
                <a:solidFill>
                  <a:schemeClr val="bg1"/>
                </a:solidFill>
              </a:rPr>
              <a:t>2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898648" y="2103706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DA"/>
                </a:solidFill>
                <a:latin typeface="Arial"/>
              </a:rPr>
              <a:t>58</a:t>
            </a:r>
            <a:r>
              <a:rPr lang="en-US" sz="3600" baseline="30000" dirty="0">
                <a:solidFill>
                  <a:srgbClr val="00B0DA"/>
                </a:solidFill>
                <a:latin typeface="Arial"/>
              </a:rPr>
              <a:t>% </a:t>
            </a:r>
            <a:endParaRPr lang="en-US" sz="3600" baseline="30000" dirty="0">
              <a:solidFill>
                <a:srgbClr val="00B0DA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 bwMode="auto">
          <a:xfrm rot="5400000">
            <a:off x="3125834" y="2968114"/>
            <a:ext cx="2880360" cy="36204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AU" altLang="zh-TW" sz="2200" dirty="0">
              <a:solidFill>
                <a:srgbClr val="00B0DA"/>
              </a:solidFill>
              <a:ea typeface="ＭＳ Ｐゴシック" pitchFamily="34" charset="-128"/>
            </a:endParaRP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 flipH="1">
            <a:off x="299127" y="2079522"/>
            <a:ext cx="2553971" cy="604044"/>
            <a:chOff x="6224937" y="5303519"/>
            <a:chExt cx="2553307" cy="777240"/>
          </a:xfrm>
          <a:solidFill>
            <a:srgbClr val="00B0DA"/>
          </a:solidFill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401423" y="5303519"/>
              <a:ext cx="2376821" cy="7772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9728" rIns="45720" anchor="ctr"/>
            <a:lstStyle/>
            <a:p>
              <a:pPr lvl="0" eaLnBrk="1" hangingPunct="1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Improving operational efficiency</a:t>
              </a:r>
            </a:p>
          </p:txBody>
        </p:sp>
        <p:sp>
          <p:nvSpPr>
            <p:cNvPr id="27" name="Isosceles Triangle 26"/>
            <p:cNvSpPr/>
            <p:nvPr/>
          </p:nvSpPr>
          <p:spPr>
            <a:xfrm rot="5400000" flipV="1">
              <a:off x="6057807" y="5632032"/>
              <a:ext cx="510746" cy="176486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 flipH="1">
            <a:off x="299127" y="2897702"/>
            <a:ext cx="2377440" cy="604044"/>
          </a:xfrm>
          <a:prstGeom prst="rect">
            <a:avLst/>
          </a:prstGeom>
          <a:solidFill>
            <a:srgbClr val="00B0DA"/>
          </a:solidFill>
          <a:ln>
            <a:noFill/>
          </a:ln>
          <a:effectLst/>
        </p:spPr>
        <p:txBody>
          <a:bodyPr lIns="109728" rIns="45720" anchor="ctr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</a:rPr>
              <a:t>Improving customer engagement &amp; experience</a:t>
            </a:r>
          </a:p>
        </p:txBody>
      </p:sp>
      <p:grpSp>
        <p:nvGrpSpPr>
          <p:cNvPr id="29" name="Group 49"/>
          <p:cNvGrpSpPr>
            <a:grpSpLocks/>
          </p:cNvGrpSpPr>
          <p:nvPr/>
        </p:nvGrpSpPr>
        <p:grpSpPr bwMode="auto">
          <a:xfrm flipH="1">
            <a:off x="299837" y="3797571"/>
            <a:ext cx="2562255" cy="476549"/>
            <a:chOff x="6216656" y="5305613"/>
            <a:chExt cx="2561588" cy="777240"/>
          </a:xfrm>
          <a:solidFill>
            <a:srgbClr val="00B0DA"/>
          </a:solidFill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401423" y="5305613"/>
              <a:ext cx="2376821" cy="7772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9728" rIns="45720" anchor="ctr"/>
            <a:lstStyle/>
            <a:p>
              <a:pPr eaLnBrk="1" hangingPunct="1">
                <a:lnSpc>
                  <a:spcPct val="90000"/>
                </a:lnSpc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Growing revenues</a:t>
              </a:r>
            </a:p>
          </p:txBody>
        </p:sp>
        <p:sp>
          <p:nvSpPr>
            <p:cNvPr id="32" name="Isosceles Triangle 31"/>
            <p:cNvSpPr/>
            <p:nvPr/>
          </p:nvSpPr>
          <p:spPr>
            <a:xfrm rot="5400000" flipV="1">
              <a:off x="6013566" y="5588718"/>
              <a:ext cx="617210" cy="21103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33" name="Rectangle 32"/>
          <p:cNvSpPr/>
          <p:nvPr/>
        </p:nvSpPr>
        <p:spPr>
          <a:xfrm>
            <a:off x="2923063" y="2902233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DA"/>
                </a:solidFill>
                <a:latin typeface="Arial"/>
              </a:rPr>
              <a:t>51</a:t>
            </a:r>
            <a:r>
              <a:rPr lang="en-US" sz="3600" baseline="30000" dirty="0">
                <a:solidFill>
                  <a:srgbClr val="00B0DA"/>
                </a:solidFill>
                <a:latin typeface="Arial"/>
              </a:rPr>
              <a:t>%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01384" y="3712681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B0DA"/>
                </a:solidFill>
                <a:latin typeface="Arial"/>
              </a:rPr>
              <a:t>50</a:t>
            </a:r>
            <a:r>
              <a:rPr lang="en-US" sz="3600" baseline="30000" dirty="0">
                <a:solidFill>
                  <a:srgbClr val="00B0DA"/>
                </a:solidFill>
                <a:latin typeface="Arial"/>
              </a:rPr>
              <a:t>%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912917" y="2079522"/>
            <a:ext cx="2599689" cy="602777"/>
            <a:chOff x="6033435" y="2777109"/>
            <a:chExt cx="2599689" cy="721405"/>
          </a:xfrm>
          <a:solidFill>
            <a:srgbClr val="92D050"/>
          </a:solidFill>
        </p:grpSpPr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 flipH="1">
              <a:off x="6255684" y="2777109"/>
              <a:ext cx="2377440" cy="72140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9728" rIns="45720" anchor="ctr"/>
            <a:lstStyle/>
            <a:p>
              <a:pPr lvl="0" eaLnBrk="1" hangingPunct="1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Improve operational efficiency</a:t>
              </a:r>
            </a:p>
          </p:txBody>
        </p:sp>
        <p:sp>
          <p:nvSpPr>
            <p:cNvPr id="37" name="Isosceles Triangle 36"/>
            <p:cNvSpPr/>
            <p:nvPr/>
          </p:nvSpPr>
          <p:spPr bwMode="auto">
            <a:xfrm rot="5400000" flipV="1">
              <a:off x="5928660" y="2999245"/>
              <a:ext cx="431800" cy="22225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38" name="Isosceles Triangle 37"/>
          <p:cNvSpPr/>
          <p:nvPr/>
        </p:nvSpPr>
        <p:spPr bwMode="auto">
          <a:xfrm rot="16200000" flipH="1" flipV="1">
            <a:off x="2556132" y="3122824"/>
            <a:ext cx="431800" cy="222250"/>
          </a:xfrm>
          <a:prstGeom prst="triangle">
            <a:avLst/>
          </a:prstGeom>
          <a:solidFill>
            <a:srgbClr val="00B0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878637" y="2953799"/>
            <a:ext cx="2587722" cy="547948"/>
            <a:chOff x="6017966" y="2767066"/>
            <a:chExt cx="2587722" cy="643921"/>
          </a:xfrm>
          <a:solidFill>
            <a:srgbClr val="92D050"/>
          </a:solidFill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 flipH="1">
              <a:off x="6228248" y="2767066"/>
              <a:ext cx="2377440" cy="64392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9728" rIns="45720" anchor="ctr"/>
            <a:lstStyle/>
            <a:p>
              <a:pPr lvl="0" eaLnBrk="1" hangingPunct="1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Improving customer engagement &amp; experience</a:t>
              </a:r>
            </a:p>
          </p:txBody>
        </p:sp>
        <p:sp>
          <p:nvSpPr>
            <p:cNvPr id="53" name="Isosceles Triangle 52"/>
            <p:cNvSpPr/>
            <p:nvPr/>
          </p:nvSpPr>
          <p:spPr bwMode="auto">
            <a:xfrm rot="5400000" flipV="1">
              <a:off x="5913190" y="2970141"/>
              <a:ext cx="431801" cy="222250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928373" y="3793484"/>
            <a:ext cx="2565422" cy="480636"/>
            <a:chOff x="6067702" y="2722227"/>
            <a:chExt cx="2565422" cy="696800"/>
          </a:xfrm>
          <a:solidFill>
            <a:srgbClr val="92D050"/>
          </a:solidFill>
        </p:grpSpPr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 flipH="1">
              <a:off x="6255684" y="2722227"/>
              <a:ext cx="2377440" cy="6968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109728" rIns="45720" anchor="ctr"/>
            <a:lstStyle/>
            <a:p>
              <a:pPr eaLnBrk="1" hangingPunct="1">
                <a:lnSpc>
                  <a:spcPct val="90000"/>
                </a:lnSpc>
                <a:defRPr/>
              </a:pPr>
              <a:r>
                <a:rPr lang="en-US" sz="1200" b="1" dirty="0">
                  <a:solidFill>
                    <a:schemeClr val="bg1"/>
                  </a:solidFill>
                </a:rPr>
                <a:t>Growing revenues</a:t>
              </a:r>
            </a:p>
          </p:txBody>
        </p:sp>
        <p:sp>
          <p:nvSpPr>
            <p:cNvPr id="60" name="Isosceles Triangle 59"/>
            <p:cNvSpPr/>
            <p:nvPr/>
          </p:nvSpPr>
          <p:spPr bwMode="auto">
            <a:xfrm rot="5400000" flipV="1">
              <a:off x="5937802" y="2967230"/>
              <a:ext cx="466593" cy="206794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28" anchor="ctr"/>
            <a:lstStyle/>
            <a:p>
              <a:pPr algn="ctr">
                <a:defRPr/>
              </a:pPr>
              <a:endParaRPr lang="en-US" sz="1200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4904150" y="2079830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Arial"/>
              </a:rPr>
              <a:t>49</a:t>
            </a:r>
            <a:r>
              <a:rPr lang="en-US" sz="3600" baseline="30000" dirty="0">
                <a:solidFill>
                  <a:srgbClr val="92D050"/>
                </a:solidFill>
                <a:latin typeface="Arial"/>
              </a:rPr>
              <a:t>% </a:t>
            </a:r>
            <a:endParaRPr lang="en-US" sz="3600" baseline="30000" dirty="0">
              <a:solidFill>
                <a:srgbClr val="92D05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949317" y="2907203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Arial"/>
              </a:rPr>
              <a:t>46</a:t>
            </a:r>
            <a:r>
              <a:rPr lang="en-US" sz="3600" baseline="30000" dirty="0">
                <a:solidFill>
                  <a:srgbClr val="92D050"/>
                </a:solidFill>
                <a:latin typeface="Arial"/>
              </a:rPr>
              <a:t>% </a:t>
            </a:r>
            <a:endParaRPr lang="en-US" sz="3600" baseline="30000" dirty="0">
              <a:solidFill>
                <a:srgbClr val="92D05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52544" y="3729436"/>
            <a:ext cx="10567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2D050"/>
                </a:solidFill>
                <a:latin typeface="Arial"/>
              </a:rPr>
              <a:t>39</a:t>
            </a:r>
            <a:r>
              <a:rPr lang="en-US" sz="3600" baseline="30000" dirty="0">
                <a:solidFill>
                  <a:srgbClr val="92D050"/>
                </a:solidFill>
                <a:latin typeface="Arial"/>
              </a:rPr>
              <a:t>% </a:t>
            </a:r>
            <a:endParaRPr lang="en-US" sz="3600" baseline="30000" dirty="0">
              <a:solidFill>
                <a:srgbClr val="92D050"/>
              </a:solidFill>
            </a:endParaRPr>
          </a:p>
        </p:txBody>
      </p:sp>
      <p:sp>
        <p:nvSpPr>
          <p:cNvPr id="64" name="Isosceles Triangle 63"/>
          <p:cNvSpPr/>
          <p:nvPr/>
        </p:nvSpPr>
        <p:spPr bwMode="auto">
          <a:xfrm rot="16200000" flipH="1">
            <a:off x="2747965" y="2994003"/>
            <a:ext cx="2880360" cy="36204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AU" altLang="zh-TW" sz="2200" dirty="0">
              <a:solidFill>
                <a:srgbClr val="00B0DA"/>
              </a:solidFill>
              <a:ea typeface="ＭＳ Ｐゴシック" pitchFamily="34" charset="-12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09077" y="1692459"/>
            <a:ext cx="168793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en-US" sz="1000" dirty="0">
                <a:solidFill>
                  <a:schemeClr val="bg1"/>
                </a:solidFill>
                <a:cs typeface="Arial" pitchFamily="34" charset="0"/>
              </a:rPr>
              <a:t>Of banking executives surveyed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495170" y="1702877"/>
            <a:ext cx="1687931" cy="458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500"/>
              </a:lnSpc>
            </a:pPr>
            <a:r>
              <a:rPr lang="en-US" sz="1000" dirty="0">
                <a:solidFill>
                  <a:schemeClr val="bg1"/>
                </a:solidFill>
                <a:cs typeface="Arial" pitchFamily="34" charset="0"/>
              </a:rPr>
              <a:t>Of banking executives surveyed</a:t>
            </a:r>
          </a:p>
        </p:txBody>
      </p:sp>
      <p:sp>
        <p:nvSpPr>
          <p:cNvPr id="81" name="Isosceles Triangle 80"/>
          <p:cNvSpPr/>
          <p:nvPr/>
        </p:nvSpPr>
        <p:spPr bwMode="auto">
          <a:xfrm rot="5400000">
            <a:off x="3107122" y="3051289"/>
            <a:ext cx="2880360" cy="294457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AU" altLang="zh-TW" sz="2200" dirty="0">
              <a:solidFill>
                <a:srgbClr val="00B0DA"/>
              </a:solidFill>
              <a:ea typeface="ＭＳ Ｐゴシック" pitchFamily="34" charset="-128"/>
            </a:endParaRPr>
          </a:p>
        </p:txBody>
      </p:sp>
      <p:sp>
        <p:nvSpPr>
          <p:cNvPr id="82" name="Isosceles Triangle 81"/>
          <p:cNvSpPr/>
          <p:nvPr/>
        </p:nvSpPr>
        <p:spPr bwMode="auto">
          <a:xfrm rot="16200000" flipH="1">
            <a:off x="2736527" y="2989893"/>
            <a:ext cx="2880360" cy="362047"/>
          </a:xfrm>
          <a:prstGeom prst="triangle">
            <a:avLst>
              <a:gd name="adj" fmla="val 51107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AU" altLang="zh-TW" sz="2200" dirty="0">
              <a:solidFill>
                <a:srgbClr val="00B0DA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49621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z="2200" dirty="0"/>
              <a:t>Cognitive computing enables systems that process and act on data like humans</a:t>
            </a:r>
            <a:endParaRPr lang="en-US" sz="2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47082" y="1824729"/>
            <a:ext cx="2667618" cy="2575821"/>
            <a:chOff x="798594" y="2631687"/>
            <a:chExt cx="3018620" cy="3018620"/>
          </a:xfrm>
        </p:grpSpPr>
        <p:sp>
          <p:nvSpPr>
            <p:cNvPr id="16" name="Donut 15"/>
            <p:cNvSpPr>
              <a:spLocks noChangeAspect="1"/>
            </p:cNvSpPr>
            <p:nvPr/>
          </p:nvSpPr>
          <p:spPr>
            <a:xfrm>
              <a:off x="798594" y="2631687"/>
              <a:ext cx="3018620" cy="3018620"/>
            </a:xfrm>
            <a:prstGeom prst="donut">
              <a:avLst/>
            </a:prstGeom>
            <a:gradFill flip="none" rotWithShape="1">
              <a:gsLst>
                <a:gs pos="0">
                  <a:schemeClr val="bg2">
                    <a:lumMod val="20000"/>
                    <a:lumOff val="80000"/>
                  </a:schemeClr>
                </a:gs>
                <a:gs pos="18000">
                  <a:schemeClr val="bg2">
                    <a:lumMod val="20000"/>
                    <a:lumOff val="80000"/>
                  </a:schemeClr>
                </a:gs>
                <a:gs pos="100000">
                  <a:schemeClr val="bg2"/>
                </a:gs>
              </a:gsLst>
              <a:lin ang="540000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164904" y="2997997"/>
              <a:ext cx="2286000" cy="228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18" name="Freeform 17"/>
          <p:cNvSpPr>
            <a:spLocks noChangeAspect="1"/>
          </p:cNvSpPr>
          <p:nvPr/>
        </p:nvSpPr>
        <p:spPr>
          <a:xfrm>
            <a:off x="1503013" y="1491738"/>
            <a:ext cx="1050497" cy="1050497"/>
          </a:xfrm>
          <a:custGeom>
            <a:avLst/>
            <a:gdLst>
              <a:gd name="connsiteX0" fmla="*/ 0 w 916668"/>
              <a:gd name="connsiteY0" fmla="*/ 458334 h 916668"/>
              <a:gd name="connsiteX1" fmla="*/ 458334 w 916668"/>
              <a:gd name="connsiteY1" fmla="*/ 0 h 916668"/>
              <a:gd name="connsiteX2" fmla="*/ 916668 w 916668"/>
              <a:gd name="connsiteY2" fmla="*/ 458334 h 916668"/>
              <a:gd name="connsiteX3" fmla="*/ 458334 w 916668"/>
              <a:gd name="connsiteY3" fmla="*/ 916668 h 916668"/>
              <a:gd name="connsiteX4" fmla="*/ 0 w 916668"/>
              <a:gd name="connsiteY4" fmla="*/ 458334 h 9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668" h="916668">
                <a:moveTo>
                  <a:pt x="0" y="458334"/>
                </a:moveTo>
                <a:cubicBezTo>
                  <a:pt x="0" y="205203"/>
                  <a:pt x="205203" y="0"/>
                  <a:pt x="458334" y="0"/>
                </a:cubicBezTo>
                <a:cubicBezTo>
                  <a:pt x="711465" y="0"/>
                  <a:pt x="916668" y="205203"/>
                  <a:pt x="916668" y="458334"/>
                </a:cubicBezTo>
                <a:cubicBezTo>
                  <a:pt x="916668" y="711465"/>
                  <a:pt x="711465" y="916668"/>
                  <a:pt x="458334" y="916668"/>
                </a:cubicBezTo>
                <a:cubicBezTo>
                  <a:pt x="205203" y="916668"/>
                  <a:pt x="0" y="711465"/>
                  <a:pt x="0" y="45833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943" tIns="146943" rIns="146943" bIns="146943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>
                <a:solidFill>
                  <a:schemeClr val="tx1"/>
                </a:solidFill>
              </a:rPr>
              <a:t>Learn and improve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0825" y="1245087"/>
            <a:ext cx="838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</a:pPr>
            <a:r>
              <a:rPr lang="en-US" sz="1200" b="1" dirty="0">
                <a:solidFill>
                  <a:schemeClr val="bg1"/>
                </a:solidFill>
              </a:rPr>
              <a:t>Cognitive computing is based on four principles  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831968" y="2347960"/>
            <a:ext cx="3749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Build speed and scale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Uses machine learning to carry out complex tasks repeatedly, much more efficiently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841314" y="3162153"/>
            <a:ext cx="3749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Collate human intelligence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Makes collective knowledge accessible for reuse, trained by subject matter experts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4817812" y="1581061"/>
            <a:ext cx="37490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Learn and improve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Improves with each outcome, action, iteration – with each new piece of information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877688" y="3928399"/>
            <a:ext cx="35803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hlink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</a:rPr>
              <a:t>Interact in a natural way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</a:rPr>
              <a:t>Adapts to human approach and interfaces, understands context and reason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786884" y="1524762"/>
            <a:ext cx="3794124" cy="37484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14300" marR="0" indent="-1143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</a:endParaRPr>
          </a:p>
        </p:txBody>
      </p:sp>
      <p:sp>
        <p:nvSpPr>
          <p:cNvPr id="25" name="Isosceles Triangle 24"/>
          <p:cNvSpPr/>
          <p:nvPr/>
        </p:nvSpPr>
        <p:spPr bwMode="auto">
          <a:xfrm rot="5400000">
            <a:off x="3079647" y="2992987"/>
            <a:ext cx="2885974" cy="251604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en-AU" altLang="zh-TW" sz="2200">
              <a:solidFill>
                <a:schemeClr val="hlink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506515" y="2575259"/>
            <a:ext cx="1007431" cy="865891"/>
          </a:xfrm>
          <a:prstGeom prst="rect">
            <a:avLst/>
          </a:prstGeom>
        </p:spPr>
      </p:pic>
      <p:sp>
        <p:nvSpPr>
          <p:cNvPr id="27" name="Freeform 26"/>
          <p:cNvSpPr>
            <a:spLocks noChangeAspect="1"/>
          </p:cNvSpPr>
          <p:nvPr/>
        </p:nvSpPr>
        <p:spPr>
          <a:xfrm>
            <a:off x="1503014" y="3875301"/>
            <a:ext cx="1050497" cy="963204"/>
          </a:xfrm>
          <a:custGeom>
            <a:avLst/>
            <a:gdLst>
              <a:gd name="connsiteX0" fmla="*/ 0 w 916668"/>
              <a:gd name="connsiteY0" fmla="*/ 458334 h 916668"/>
              <a:gd name="connsiteX1" fmla="*/ 458334 w 916668"/>
              <a:gd name="connsiteY1" fmla="*/ 0 h 916668"/>
              <a:gd name="connsiteX2" fmla="*/ 916668 w 916668"/>
              <a:gd name="connsiteY2" fmla="*/ 458334 h 916668"/>
              <a:gd name="connsiteX3" fmla="*/ 458334 w 916668"/>
              <a:gd name="connsiteY3" fmla="*/ 916668 h 916668"/>
              <a:gd name="connsiteX4" fmla="*/ 0 w 916668"/>
              <a:gd name="connsiteY4" fmla="*/ 458334 h 9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668" h="916668">
                <a:moveTo>
                  <a:pt x="0" y="458334"/>
                </a:moveTo>
                <a:cubicBezTo>
                  <a:pt x="0" y="205203"/>
                  <a:pt x="205203" y="0"/>
                  <a:pt x="458334" y="0"/>
                </a:cubicBezTo>
                <a:cubicBezTo>
                  <a:pt x="711465" y="0"/>
                  <a:pt x="916668" y="205203"/>
                  <a:pt x="916668" y="458334"/>
                </a:cubicBezTo>
                <a:cubicBezTo>
                  <a:pt x="916668" y="711465"/>
                  <a:pt x="711465" y="916668"/>
                  <a:pt x="458334" y="916668"/>
                </a:cubicBezTo>
                <a:cubicBezTo>
                  <a:pt x="205203" y="916668"/>
                  <a:pt x="0" y="711465"/>
                  <a:pt x="0" y="45833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943" tIns="146943" rIns="146943" bIns="146943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chemeClr val="tx1"/>
                </a:solidFill>
              </a:rPr>
              <a:t>Collate human intelligence</a:t>
            </a:r>
            <a:endParaRPr lang="en-US" sz="1100" kern="12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>
            <a:spLocks noChangeAspect="1"/>
          </p:cNvSpPr>
          <p:nvPr/>
        </p:nvSpPr>
        <p:spPr>
          <a:xfrm>
            <a:off x="2718706" y="2671125"/>
            <a:ext cx="1050497" cy="1050497"/>
          </a:xfrm>
          <a:custGeom>
            <a:avLst/>
            <a:gdLst>
              <a:gd name="connsiteX0" fmla="*/ 0 w 916668"/>
              <a:gd name="connsiteY0" fmla="*/ 458334 h 916668"/>
              <a:gd name="connsiteX1" fmla="*/ 458334 w 916668"/>
              <a:gd name="connsiteY1" fmla="*/ 0 h 916668"/>
              <a:gd name="connsiteX2" fmla="*/ 916668 w 916668"/>
              <a:gd name="connsiteY2" fmla="*/ 458334 h 916668"/>
              <a:gd name="connsiteX3" fmla="*/ 458334 w 916668"/>
              <a:gd name="connsiteY3" fmla="*/ 916668 h 916668"/>
              <a:gd name="connsiteX4" fmla="*/ 0 w 916668"/>
              <a:gd name="connsiteY4" fmla="*/ 458334 h 9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668" h="916668">
                <a:moveTo>
                  <a:pt x="0" y="458334"/>
                </a:moveTo>
                <a:cubicBezTo>
                  <a:pt x="0" y="205203"/>
                  <a:pt x="205203" y="0"/>
                  <a:pt x="458334" y="0"/>
                </a:cubicBezTo>
                <a:cubicBezTo>
                  <a:pt x="711465" y="0"/>
                  <a:pt x="916668" y="205203"/>
                  <a:pt x="916668" y="458334"/>
                </a:cubicBezTo>
                <a:cubicBezTo>
                  <a:pt x="916668" y="711465"/>
                  <a:pt x="711465" y="916668"/>
                  <a:pt x="458334" y="916668"/>
                </a:cubicBezTo>
                <a:cubicBezTo>
                  <a:pt x="205203" y="916668"/>
                  <a:pt x="0" y="711465"/>
                  <a:pt x="0" y="45833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943" tIns="146943" rIns="146943" bIns="146943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>
                <a:solidFill>
                  <a:schemeClr val="tx1"/>
                </a:solidFill>
              </a:rPr>
              <a:t>Build speed and scale</a:t>
            </a:r>
          </a:p>
        </p:txBody>
      </p:sp>
      <p:sp>
        <p:nvSpPr>
          <p:cNvPr id="29" name="Freeform 28"/>
          <p:cNvSpPr>
            <a:spLocks noChangeAspect="1"/>
          </p:cNvSpPr>
          <p:nvPr/>
        </p:nvSpPr>
        <p:spPr>
          <a:xfrm>
            <a:off x="251258" y="2739679"/>
            <a:ext cx="1050497" cy="1050497"/>
          </a:xfrm>
          <a:custGeom>
            <a:avLst/>
            <a:gdLst>
              <a:gd name="connsiteX0" fmla="*/ 0 w 916668"/>
              <a:gd name="connsiteY0" fmla="*/ 458334 h 916668"/>
              <a:gd name="connsiteX1" fmla="*/ 458334 w 916668"/>
              <a:gd name="connsiteY1" fmla="*/ 0 h 916668"/>
              <a:gd name="connsiteX2" fmla="*/ 916668 w 916668"/>
              <a:gd name="connsiteY2" fmla="*/ 458334 h 916668"/>
              <a:gd name="connsiteX3" fmla="*/ 458334 w 916668"/>
              <a:gd name="connsiteY3" fmla="*/ 916668 h 916668"/>
              <a:gd name="connsiteX4" fmla="*/ 0 w 916668"/>
              <a:gd name="connsiteY4" fmla="*/ 458334 h 9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668" h="916668">
                <a:moveTo>
                  <a:pt x="0" y="458334"/>
                </a:moveTo>
                <a:cubicBezTo>
                  <a:pt x="0" y="205203"/>
                  <a:pt x="205203" y="0"/>
                  <a:pt x="458334" y="0"/>
                </a:cubicBezTo>
                <a:cubicBezTo>
                  <a:pt x="711465" y="0"/>
                  <a:pt x="916668" y="205203"/>
                  <a:pt x="916668" y="458334"/>
                </a:cubicBezTo>
                <a:cubicBezTo>
                  <a:pt x="916668" y="711465"/>
                  <a:pt x="711465" y="916668"/>
                  <a:pt x="458334" y="916668"/>
                </a:cubicBezTo>
                <a:cubicBezTo>
                  <a:pt x="205203" y="916668"/>
                  <a:pt x="0" y="711465"/>
                  <a:pt x="0" y="45833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943" tIns="146943" rIns="146943" bIns="146943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kern="1200" dirty="0">
                <a:solidFill>
                  <a:schemeClr val="tx1"/>
                </a:solidFill>
              </a:rPr>
              <a:t>Interact in a natural way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61733" y="3494751"/>
            <a:ext cx="1133060" cy="2589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Bef>
                <a:spcPts val="900"/>
              </a:spcBef>
            </a:pPr>
            <a:r>
              <a:rPr lang="en-US" sz="1200" b="1" dirty="0"/>
              <a:t>Cognitive computing</a:t>
            </a:r>
          </a:p>
        </p:txBody>
      </p:sp>
    </p:spTree>
    <p:extLst>
      <p:ext uri="{BB962C8B-B14F-4D97-AF65-F5344CB8AC3E}">
        <p14:creationId xmlns:p14="http://schemas.microsoft.com/office/powerpoint/2010/main" val="320915603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/>
              <a:t>This performance gap can be bridged by cognitive computing, overcoming human and current systems’ limitations</a:t>
            </a: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>
            <a:off x="6100832" y="1366043"/>
            <a:ext cx="17964" cy="3305652"/>
          </a:xfrm>
          <a:prstGeom prst="line">
            <a:avLst/>
          </a:prstGeom>
          <a:noFill/>
          <a:ln w="19050">
            <a:solidFill>
              <a:srgbClr val="00B2F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4000" kern="0" dirty="0">
              <a:solidFill>
                <a:srgbClr val="004266"/>
              </a:solidFill>
              <a:ea typeface="ヒラギノ角ゴ Pro W3" charset="-128"/>
            </a:endParaRPr>
          </a:p>
        </p:txBody>
      </p:sp>
      <p:grpSp>
        <p:nvGrpSpPr>
          <p:cNvPr id="33" name="Group 40"/>
          <p:cNvGrpSpPr>
            <a:grpSpLocks/>
          </p:cNvGrpSpPr>
          <p:nvPr/>
        </p:nvGrpSpPr>
        <p:grpSpPr bwMode="auto">
          <a:xfrm>
            <a:off x="6316322" y="1819701"/>
            <a:ext cx="2179637" cy="2005013"/>
            <a:chOff x="5389936" y="449459"/>
            <a:chExt cx="2180752" cy="2002536"/>
          </a:xfrm>
        </p:grpSpPr>
        <p:sp>
          <p:nvSpPr>
            <p:cNvPr id="34" name="Rectangle 33"/>
            <p:cNvSpPr/>
            <p:nvPr/>
          </p:nvSpPr>
          <p:spPr>
            <a:xfrm>
              <a:off x="5431843" y="449459"/>
              <a:ext cx="2104513" cy="2002536"/>
            </a:xfrm>
            <a:prstGeom prst="rect">
              <a:avLst/>
            </a:prstGeom>
            <a:noFill/>
            <a:ln w="19050" cap="flat" cmpd="sng" algn="ctr">
              <a:solidFill>
                <a:srgbClr val="7030A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kern="0" dirty="0">
                <a:solidFill>
                  <a:srgbClr val="004266"/>
                </a:solidFill>
                <a:latin typeface="Arial"/>
                <a:ea typeface="+mn-ea"/>
              </a:endParaRPr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5761601" y="781362"/>
              <a:ext cx="1445364" cy="4629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2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42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200" b="1" i="1" kern="0" dirty="0">
                  <a:solidFill>
                    <a:schemeClr val="bg1"/>
                  </a:solidFill>
                  <a:ea typeface="MS PGothic" panose="020B0600070205080204" pitchFamily="34" charset="-128"/>
                  <a:cs typeface="Arial" pitchFamily="34" charset="0"/>
                </a:rPr>
                <a:t>Risk and compliance</a:t>
              </a:r>
              <a:endParaRPr lang="en-US" altLang="en-US" sz="1200" kern="0" dirty="0">
                <a:solidFill>
                  <a:schemeClr val="bg1"/>
                </a:solidFill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5389936" y="1989543"/>
              <a:ext cx="2180752" cy="43126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2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42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ts val="300"/>
                </a:spcBef>
                <a:buFontTx/>
                <a:buNone/>
                <a:defRPr/>
              </a:pPr>
              <a:r>
                <a:rPr lang="en-GB" altLang="en-US" sz="1100" i="1" kern="0" dirty="0">
                  <a:solidFill>
                    <a:schemeClr val="bg1"/>
                  </a:solidFill>
                  <a:ea typeface="MS PGothic" panose="020B0600070205080204" pitchFamily="34" charset="-128"/>
                  <a:cs typeface="Arial" pitchFamily="34" charset="0"/>
                </a:rPr>
                <a:t>Enabling assurance across all business processes</a:t>
              </a:r>
            </a:p>
          </p:txBody>
        </p:sp>
        <p:sp>
          <p:nvSpPr>
            <p:cNvPr id="37" name="Rectangle 41"/>
            <p:cNvSpPr>
              <a:spLocks noChangeArrowheads="1"/>
            </p:cNvSpPr>
            <p:nvPr/>
          </p:nvSpPr>
          <p:spPr bwMode="auto">
            <a:xfrm>
              <a:off x="6017605" y="490455"/>
              <a:ext cx="840725" cy="30739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2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42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400" b="1" i="1" kern="0" dirty="0">
                  <a:solidFill>
                    <a:schemeClr val="bg1"/>
                  </a:solidFill>
                  <a:ea typeface="MS PGothic" panose="020B0600070205080204" pitchFamily="34" charset="-128"/>
                  <a:cs typeface="Arial" pitchFamily="34" charset="0"/>
                </a:rPr>
                <a:t>Monitor</a:t>
              </a:r>
              <a:endParaRPr lang="en-US" altLang="en-US" sz="1400" kern="0" dirty="0">
                <a:solidFill>
                  <a:schemeClr val="bg1"/>
                </a:solidFill>
                <a:ea typeface="MS PGothic" panose="020B0600070205080204" pitchFamily="34" charset="-128"/>
                <a:cs typeface="Arial" pitchFamily="34" charset="0"/>
              </a:endParaRPr>
            </a:p>
          </p:txBody>
        </p:sp>
        <p:pic>
          <p:nvPicPr>
            <p:cNvPr id="38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3537" y="1343691"/>
              <a:ext cx="61264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6"/>
          <p:cNvGrpSpPr>
            <a:grpSpLocks/>
          </p:cNvGrpSpPr>
          <p:nvPr/>
        </p:nvGrpSpPr>
        <p:grpSpPr bwMode="auto">
          <a:xfrm>
            <a:off x="2878138" y="1819910"/>
            <a:ext cx="1628775" cy="2000250"/>
            <a:chOff x="2798319" y="0"/>
            <a:chExt cx="1629602" cy="1998662"/>
          </a:xfrm>
        </p:grpSpPr>
        <p:sp>
          <p:nvSpPr>
            <p:cNvPr id="40" name="Rectangle 39"/>
            <p:cNvSpPr/>
            <p:nvPr/>
          </p:nvSpPr>
          <p:spPr>
            <a:xfrm>
              <a:off x="2852321" y="0"/>
              <a:ext cx="1472359" cy="1998662"/>
            </a:xfrm>
            <a:prstGeom prst="rect">
              <a:avLst/>
            </a:prstGeom>
            <a:noFill/>
            <a:ln w="19050" cap="flat" cmpd="sng" algn="ctr">
              <a:solidFill>
                <a:srgbClr val="00B2F2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kern="0" dirty="0">
                <a:solidFill>
                  <a:srgbClr val="004266"/>
                </a:solidFill>
                <a:latin typeface="Arial"/>
                <a:ea typeface="+mn-ea"/>
              </a:endParaRPr>
            </a:p>
          </p:txBody>
        </p:sp>
        <p:sp>
          <p:nvSpPr>
            <p:cNvPr id="41" name="Rectangle 13"/>
            <p:cNvSpPr>
              <a:spLocks noChangeArrowheads="1"/>
            </p:cNvSpPr>
            <p:nvPr/>
          </p:nvSpPr>
          <p:spPr bwMode="auto">
            <a:xfrm>
              <a:off x="2958737" y="350559"/>
              <a:ext cx="1307176" cy="46159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2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42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200" b="1" i="1" kern="0" dirty="0">
                  <a:solidFill>
                    <a:schemeClr val="bg1"/>
                  </a:solidFill>
                  <a:ea typeface="MS PGothic" panose="020B0600070205080204" pitchFamily="34" charset="-128"/>
                  <a:cs typeface="Arial" pitchFamily="34" charset="0"/>
                </a:rPr>
                <a:t>Wealth advisor assist</a:t>
              </a:r>
              <a:endParaRPr lang="en-US" altLang="en-US" sz="1200" kern="0" dirty="0">
                <a:solidFill>
                  <a:schemeClr val="bg1"/>
                </a:solidFill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2798319" y="1500583"/>
              <a:ext cx="1629602" cy="4314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2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42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ts val="300"/>
                </a:spcBef>
                <a:buFontTx/>
                <a:buNone/>
                <a:defRPr/>
              </a:pPr>
              <a:r>
                <a:rPr lang="en-GB" altLang="en-US" sz="1100" i="1" kern="0" dirty="0">
                  <a:solidFill>
                    <a:schemeClr val="bg1"/>
                  </a:solidFill>
                  <a:ea typeface="MS PGothic" panose="020B0600070205080204" pitchFamily="34" charset="-128"/>
                  <a:cs typeface="Arial" pitchFamily="34" charset="0"/>
                </a:rPr>
                <a:t>Scaling sales and service expertise</a:t>
              </a:r>
            </a:p>
          </p:txBody>
        </p:sp>
        <p:sp>
          <p:nvSpPr>
            <p:cNvPr id="43" name="Rectangle 40"/>
            <p:cNvSpPr>
              <a:spLocks noChangeArrowheads="1"/>
            </p:cNvSpPr>
            <p:nvPr/>
          </p:nvSpPr>
          <p:spPr bwMode="auto">
            <a:xfrm>
              <a:off x="3133451" y="12690"/>
              <a:ext cx="771757" cy="3075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2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42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400" b="1" i="1" kern="0" dirty="0">
                  <a:solidFill>
                    <a:schemeClr val="bg1"/>
                  </a:solidFill>
                  <a:ea typeface="MS PGothic" panose="020B0600070205080204" pitchFamily="34" charset="-128"/>
                  <a:cs typeface="Arial" pitchFamily="34" charset="0"/>
                </a:rPr>
                <a:t>Decide</a:t>
              </a:r>
              <a:endParaRPr lang="en-US" altLang="en-US" sz="1400" kern="0" dirty="0">
                <a:solidFill>
                  <a:schemeClr val="bg1"/>
                </a:solidFill>
                <a:ea typeface="MS PGothic" panose="020B0600070205080204" pitchFamily="34" charset="-128"/>
                <a:cs typeface="Arial" pitchFamily="34" charset="0"/>
              </a:endParaRPr>
            </a:p>
          </p:txBody>
        </p:sp>
        <p:pic>
          <p:nvPicPr>
            <p:cNvPr id="44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1916" y="884237"/>
              <a:ext cx="61264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Rectangle 44"/>
          <p:cNvSpPr/>
          <p:nvPr/>
        </p:nvSpPr>
        <p:spPr bwMode="auto">
          <a:xfrm>
            <a:off x="537096" y="1831022"/>
            <a:ext cx="2103438" cy="2000250"/>
          </a:xfrm>
          <a:prstGeom prst="rect">
            <a:avLst/>
          </a:prstGeom>
          <a:noFill/>
          <a:ln w="190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kern="0" dirty="0">
              <a:solidFill>
                <a:srgbClr val="004266"/>
              </a:solidFill>
              <a:latin typeface="Arial"/>
              <a:ea typeface="+mn-ea"/>
            </a:endParaRP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584200" y="2225675"/>
            <a:ext cx="1868488" cy="463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004266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266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200" b="1" i="1" kern="0" dirty="0">
                <a:solidFill>
                  <a:schemeClr val="bg1"/>
                </a:solidFill>
                <a:ea typeface="MS PGothic" panose="020B0600070205080204" pitchFamily="34" charset="-128"/>
                <a:cs typeface="Arial" pitchFamily="34" charset="0"/>
              </a:rPr>
              <a:t>Self-service engagement</a:t>
            </a:r>
            <a:endParaRPr lang="en-US" altLang="en-US" sz="1200" kern="0" dirty="0">
              <a:solidFill>
                <a:schemeClr val="bg1"/>
              </a:solidFill>
              <a:ea typeface="MS PGothic" panose="020B0600070205080204" pitchFamily="34" charset="-128"/>
              <a:cs typeface="Arial" pitchFamily="34" charset="0"/>
            </a:endParaRPr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596900" y="3352800"/>
            <a:ext cx="1855788" cy="430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004266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266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buFontTx/>
              <a:buNone/>
              <a:defRPr/>
            </a:pPr>
            <a:r>
              <a:rPr lang="en-GB" altLang="en-US" sz="1100" i="1" kern="0" dirty="0">
                <a:solidFill>
                  <a:schemeClr val="bg1"/>
                </a:solidFill>
                <a:ea typeface="MS PGothic" panose="020B0600070205080204" pitchFamily="34" charset="-128"/>
                <a:cs typeface="Arial" pitchFamily="34" charset="0"/>
              </a:rPr>
              <a:t>Delivering one-on-one experiences at scale</a:t>
            </a:r>
          </a:p>
        </p:txBody>
      </p:sp>
      <p:sp>
        <p:nvSpPr>
          <p:cNvPr id="48" name="Rectangle 27"/>
          <p:cNvSpPr>
            <a:spLocks noChangeArrowheads="1"/>
          </p:cNvSpPr>
          <p:nvPr/>
        </p:nvSpPr>
        <p:spPr bwMode="auto">
          <a:xfrm>
            <a:off x="1069975" y="1893888"/>
            <a:ext cx="830677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004266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266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1" i="1" kern="0" dirty="0">
                <a:solidFill>
                  <a:schemeClr val="bg1"/>
                </a:solidFill>
                <a:ea typeface="MS PGothic" panose="020B0600070205080204" pitchFamily="34" charset="-128"/>
                <a:cs typeface="Arial" pitchFamily="34" charset="0"/>
              </a:rPr>
              <a:t>Engage</a:t>
            </a:r>
            <a:endParaRPr lang="en-US" altLang="en-US" sz="1400" kern="0" dirty="0">
              <a:solidFill>
                <a:schemeClr val="bg1"/>
              </a:solidFill>
              <a:ea typeface="MS PGothic" panose="020B0600070205080204" pitchFamily="34" charset="-128"/>
              <a:cs typeface="Arial" pitchFamily="34" charset="0"/>
            </a:endParaRPr>
          </a:p>
        </p:txBody>
      </p:sp>
      <p:pic>
        <p:nvPicPr>
          <p:cNvPr id="49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752725"/>
            <a:ext cx="6127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" name="Group 41"/>
          <p:cNvGrpSpPr>
            <a:grpSpLocks/>
          </p:cNvGrpSpPr>
          <p:nvPr/>
        </p:nvGrpSpPr>
        <p:grpSpPr bwMode="auto">
          <a:xfrm>
            <a:off x="4400555" y="1819910"/>
            <a:ext cx="1625601" cy="2000250"/>
            <a:chOff x="6092800" y="2823683"/>
            <a:chExt cx="1625811" cy="1998662"/>
          </a:xfrm>
        </p:grpSpPr>
        <p:sp>
          <p:nvSpPr>
            <p:cNvPr id="56" name="Rectangle 55"/>
            <p:cNvSpPr/>
            <p:nvPr/>
          </p:nvSpPr>
          <p:spPr>
            <a:xfrm>
              <a:off x="6167423" y="2823683"/>
              <a:ext cx="1470216" cy="1998662"/>
            </a:xfrm>
            <a:prstGeom prst="rect">
              <a:avLst/>
            </a:prstGeom>
            <a:noFill/>
            <a:ln w="19050" cap="flat" cmpd="sng" algn="ctr">
              <a:solidFill>
                <a:srgbClr val="155586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kern="0" dirty="0">
                <a:solidFill>
                  <a:schemeClr val="bg1"/>
                </a:solidFill>
                <a:latin typeface="Arial"/>
                <a:ea typeface="+mn-ea"/>
              </a:endParaRPr>
            </a:p>
          </p:txBody>
        </p: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6107090" y="3186931"/>
              <a:ext cx="1584531" cy="46159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2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42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200" b="1" i="1" kern="0" dirty="0">
                  <a:solidFill>
                    <a:schemeClr val="bg1"/>
                  </a:solidFill>
                  <a:ea typeface="MS PGothic" panose="020B0600070205080204" pitchFamily="34" charset="-128"/>
                  <a:cs typeface="Arial" pitchFamily="34" charset="0"/>
                </a:rPr>
                <a:t>Customer service support </a:t>
              </a:r>
              <a:endParaRPr lang="en-US" altLang="en-US" sz="1200" kern="0" dirty="0">
                <a:solidFill>
                  <a:schemeClr val="bg1"/>
                </a:solidFill>
                <a:ea typeface="MS PGothic" panose="020B0600070205080204" pitchFamily="34" charset="-128"/>
                <a:cs typeface="Arial" pitchFamily="34" charset="0"/>
              </a:endParaRPr>
            </a:p>
          </p:txBody>
        </p:sp>
        <p:sp>
          <p:nvSpPr>
            <p:cNvPr id="58" name="Rectangle 20"/>
            <p:cNvSpPr>
              <a:spLocks noChangeArrowheads="1"/>
            </p:cNvSpPr>
            <p:nvPr/>
          </p:nvSpPr>
          <p:spPr bwMode="auto">
            <a:xfrm>
              <a:off x="6092800" y="4321093"/>
              <a:ext cx="1625811" cy="4314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2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42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ts val="300"/>
                </a:spcBef>
                <a:buFontTx/>
                <a:buNone/>
                <a:defRPr/>
              </a:pPr>
              <a:r>
                <a:rPr lang="en-GB" altLang="en-US" sz="1100" i="1" kern="0" dirty="0">
                  <a:solidFill>
                    <a:schemeClr val="bg1"/>
                  </a:solidFill>
                  <a:ea typeface="MS PGothic" panose="020B0600070205080204" pitchFamily="34" charset="-128"/>
                  <a:cs typeface="Arial" pitchFamily="34" charset="0"/>
                </a:rPr>
                <a:t>Accelerating expertise on demand</a:t>
              </a:r>
            </a:p>
          </p:txBody>
        </p:sp>
        <p:sp>
          <p:nvSpPr>
            <p:cNvPr id="59" name="Rectangle 39"/>
            <p:cNvSpPr>
              <a:spLocks noChangeArrowheads="1"/>
            </p:cNvSpPr>
            <p:nvPr/>
          </p:nvSpPr>
          <p:spPr bwMode="auto">
            <a:xfrm>
              <a:off x="6397640" y="2834786"/>
              <a:ext cx="842006" cy="3075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rgbClr val="004266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rgbClr val="004266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en-US" sz="1400" b="1" i="1" kern="0" dirty="0">
                  <a:solidFill>
                    <a:schemeClr val="bg1"/>
                  </a:solidFill>
                  <a:ea typeface="MS PGothic" panose="020B0600070205080204" pitchFamily="34" charset="-128"/>
                  <a:cs typeface="Arial" pitchFamily="34" charset="0"/>
                </a:rPr>
                <a:t>Explore</a:t>
              </a:r>
              <a:endParaRPr lang="en-US" altLang="en-US" sz="1400" kern="0" dirty="0">
                <a:solidFill>
                  <a:schemeClr val="bg1"/>
                </a:solidFill>
                <a:ea typeface="MS PGothic" panose="020B0600070205080204" pitchFamily="34" charset="-128"/>
                <a:cs typeface="Arial" pitchFamily="34" charset="0"/>
              </a:endParaRPr>
            </a:p>
          </p:txBody>
        </p:sp>
        <p:pic>
          <p:nvPicPr>
            <p:cNvPr id="60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7000" y="3718059"/>
              <a:ext cx="61264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Text Placeholder 5"/>
          <p:cNvSpPr>
            <a:spLocks/>
          </p:cNvSpPr>
          <p:nvPr/>
        </p:nvSpPr>
        <p:spPr bwMode="auto">
          <a:xfrm>
            <a:off x="501650" y="3834574"/>
            <a:ext cx="2233613" cy="8651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33363" indent="-115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19063" algn="ctr" eaLnBrk="1" hangingPunct="1">
              <a:spcBef>
                <a:spcPct val="20000"/>
              </a:spcBef>
              <a:defRPr/>
            </a:pPr>
            <a:r>
              <a:rPr lang="en-US" altLang="en-US" sz="1200" i="1" dirty="0">
                <a:solidFill>
                  <a:schemeClr val="bg1"/>
                </a:solidFill>
                <a:ea typeface="ヒラギノ角ゴ Pro W3"/>
                <a:cs typeface="ヒラギノ角ゴ Pro W3"/>
              </a:rPr>
              <a:t>Direct-to-consumer cognitive virtual agents serving, guiding and advising via web and mobile</a:t>
            </a:r>
          </a:p>
          <a:p>
            <a:pPr algn="ctr" eaLnBrk="1" hangingPunct="1">
              <a:spcBef>
                <a:spcPct val="20000"/>
              </a:spcBef>
              <a:defRPr/>
            </a:pPr>
            <a:endParaRPr lang="en-US" altLang="en-US" sz="1200" dirty="0">
              <a:solidFill>
                <a:schemeClr val="bg1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3" name="Text Placeholder 5"/>
          <p:cNvSpPr>
            <a:spLocks/>
          </p:cNvSpPr>
          <p:nvPr/>
        </p:nvSpPr>
        <p:spPr bwMode="auto">
          <a:xfrm>
            <a:off x="3398330" y="3806507"/>
            <a:ext cx="21034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9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200" i="1" dirty="0">
                <a:solidFill>
                  <a:schemeClr val="bg1"/>
                </a:solidFill>
                <a:ea typeface="ヒラギノ角ゴ Pro W3"/>
                <a:cs typeface="ヒラギノ角ゴ Pro W3"/>
              </a:rPr>
              <a:t>Employee-facing applications that supplement service across the customer life-cycle </a:t>
            </a:r>
          </a:p>
        </p:txBody>
      </p:sp>
      <p:sp>
        <p:nvSpPr>
          <p:cNvPr id="64" name="Text Placeholder 5"/>
          <p:cNvSpPr>
            <a:spLocks/>
          </p:cNvSpPr>
          <p:nvPr/>
        </p:nvSpPr>
        <p:spPr bwMode="auto">
          <a:xfrm>
            <a:off x="6383338" y="3849112"/>
            <a:ext cx="21034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90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1200" i="1" dirty="0">
                <a:solidFill>
                  <a:schemeClr val="bg1"/>
                </a:solidFill>
                <a:ea typeface="ヒラギノ角ゴ Pro W3"/>
                <a:cs typeface="ヒラギノ角ゴ Pro W3"/>
              </a:rPr>
              <a:t>Employee-facing applications that enhance wealth management operations</a:t>
            </a:r>
          </a:p>
        </p:txBody>
      </p:sp>
      <p:sp>
        <p:nvSpPr>
          <p:cNvPr id="65" name="Text Placeholder 9"/>
          <p:cNvSpPr>
            <a:spLocks/>
          </p:cNvSpPr>
          <p:nvPr/>
        </p:nvSpPr>
        <p:spPr bwMode="auto">
          <a:xfrm>
            <a:off x="987430" y="1366043"/>
            <a:ext cx="20034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JM" altLang="en-US" sz="1200" b="1" dirty="0">
                <a:solidFill>
                  <a:srgbClr val="2CB1EE"/>
                </a:solidFill>
                <a:ea typeface="ヒラギノ角ゴ Pro W3"/>
                <a:cs typeface="ヒラギノ角ゴ Pro W3"/>
              </a:rPr>
              <a:t>Improved engagement</a:t>
            </a:r>
            <a:endParaRPr lang="en-JM" altLang="en-US" sz="1200" b="1" dirty="0">
              <a:solidFill>
                <a:srgbClr val="00B0F0"/>
              </a:solidFill>
              <a:ea typeface="ヒラギノ角ゴ Pro W3"/>
              <a:cs typeface="ヒラギノ角ゴ Pro W3"/>
            </a:endParaRPr>
          </a:p>
        </p:txBody>
      </p:sp>
      <p:sp>
        <p:nvSpPr>
          <p:cNvPr id="66" name="Text Placeholder 10"/>
          <p:cNvSpPr>
            <a:spLocks/>
          </p:cNvSpPr>
          <p:nvPr/>
        </p:nvSpPr>
        <p:spPr bwMode="auto">
          <a:xfrm>
            <a:off x="4052092" y="1348002"/>
            <a:ext cx="161448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JM" altLang="en-US" sz="1200" b="1" dirty="0">
                <a:solidFill>
                  <a:srgbClr val="2CB1EE"/>
                </a:solidFill>
                <a:ea typeface="ヒラギノ角ゴ Pro W3"/>
                <a:cs typeface="ヒラギノ角ゴ Pro W3"/>
              </a:rPr>
              <a:t>Actionable insights</a:t>
            </a: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38250"/>
            <a:ext cx="4746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48" y="1238090"/>
            <a:ext cx="763587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1274763"/>
            <a:ext cx="4016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Line 12"/>
          <p:cNvSpPr>
            <a:spLocks noChangeShapeType="1"/>
          </p:cNvSpPr>
          <p:nvPr/>
        </p:nvSpPr>
        <p:spPr bwMode="auto">
          <a:xfrm>
            <a:off x="2779735" y="1366805"/>
            <a:ext cx="17964" cy="3305652"/>
          </a:xfrm>
          <a:prstGeom prst="line">
            <a:avLst/>
          </a:prstGeom>
          <a:noFill/>
          <a:ln w="19050">
            <a:solidFill>
              <a:srgbClr val="00B2F2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US" sz="4000" kern="0" dirty="0">
              <a:solidFill>
                <a:srgbClr val="004266"/>
              </a:solidFill>
              <a:ea typeface="ヒラギノ角ゴ Pro W3" charset="-128"/>
            </a:endParaRPr>
          </a:p>
        </p:txBody>
      </p:sp>
      <p:sp>
        <p:nvSpPr>
          <p:cNvPr id="71" name="Text Placeholder 12"/>
          <p:cNvSpPr>
            <a:spLocks/>
          </p:cNvSpPr>
          <p:nvPr/>
        </p:nvSpPr>
        <p:spPr bwMode="auto">
          <a:xfrm>
            <a:off x="7012935" y="1193587"/>
            <a:ext cx="1779270" cy="1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JM" altLang="en-US" sz="1200" b="1" dirty="0">
                <a:solidFill>
                  <a:srgbClr val="2CB1EE"/>
                </a:solidFill>
                <a:ea typeface="ヒラギノ角ゴ Pro W3"/>
                <a:cs typeface="ヒラギノ角ゴ Pro W3"/>
              </a:rPr>
              <a:t>Operational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03928890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200" dirty="0"/>
              <a:t>Above all, the cognitive bank enables decision-making to be enhanced by dynamic learning across the whole organization </a:t>
            </a:r>
          </a:p>
        </p:txBody>
      </p:sp>
      <p:grpSp>
        <p:nvGrpSpPr>
          <p:cNvPr id="7" name="Group 6"/>
          <p:cNvGrpSpPr/>
          <p:nvPr/>
        </p:nvGrpSpPr>
        <p:grpSpPr>
          <a:xfrm rot="20934558">
            <a:off x="935518" y="1781110"/>
            <a:ext cx="7529464" cy="2069953"/>
            <a:chOff x="1523999" y="2285850"/>
            <a:chExt cx="5536209" cy="3048150"/>
          </a:xfrm>
        </p:grpSpPr>
        <p:sp>
          <p:nvSpPr>
            <p:cNvPr id="8" name="Shape 7"/>
            <p:cNvSpPr/>
            <p:nvPr/>
          </p:nvSpPr>
          <p:spPr>
            <a:xfrm>
              <a:off x="1523999" y="2285850"/>
              <a:ext cx="5536209" cy="3048148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accent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2377440" y="4232910"/>
              <a:ext cx="1420368" cy="1101090"/>
            </a:xfrm>
            <a:custGeom>
              <a:avLst/>
              <a:gdLst>
                <a:gd name="connsiteX0" fmla="*/ 0 w 1420368"/>
                <a:gd name="connsiteY0" fmla="*/ 0 h 1101090"/>
                <a:gd name="connsiteX1" fmla="*/ 1420368 w 1420368"/>
                <a:gd name="connsiteY1" fmla="*/ 0 h 1101090"/>
                <a:gd name="connsiteX2" fmla="*/ 1420368 w 1420368"/>
                <a:gd name="connsiteY2" fmla="*/ 1101090 h 1101090"/>
                <a:gd name="connsiteX3" fmla="*/ 0 w 1420368"/>
                <a:gd name="connsiteY3" fmla="*/ 1101090 h 1101090"/>
                <a:gd name="connsiteX4" fmla="*/ 0 w 1420368"/>
                <a:gd name="connsiteY4" fmla="*/ 0 h 110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368" h="1101090">
                  <a:moveTo>
                    <a:pt x="0" y="0"/>
                  </a:moveTo>
                  <a:lnTo>
                    <a:pt x="1420368" y="0"/>
                  </a:lnTo>
                  <a:lnTo>
                    <a:pt x="1420368" y="1101090"/>
                  </a:lnTo>
                  <a:lnTo>
                    <a:pt x="0" y="11010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984" tIns="0" rIns="0" bIns="0" numCol="1" spcCol="1270" anchor="t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4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840480" y="3261359"/>
              <a:ext cx="1463040" cy="2072640"/>
            </a:xfrm>
            <a:custGeom>
              <a:avLst/>
              <a:gdLst>
                <a:gd name="connsiteX0" fmla="*/ 0 w 1463040"/>
                <a:gd name="connsiteY0" fmla="*/ 0 h 2072640"/>
                <a:gd name="connsiteX1" fmla="*/ 1463040 w 1463040"/>
                <a:gd name="connsiteY1" fmla="*/ 0 h 2072640"/>
                <a:gd name="connsiteX2" fmla="*/ 1463040 w 1463040"/>
                <a:gd name="connsiteY2" fmla="*/ 2072640 h 2072640"/>
                <a:gd name="connsiteX3" fmla="*/ 0 w 1463040"/>
                <a:gd name="connsiteY3" fmla="*/ 2072640 h 2072640"/>
                <a:gd name="connsiteX4" fmla="*/ 0 w 1463040"/>
                <a:gd name="connsiteY4" fmla="*/ 0 h 20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040" h="2072640">
                  <a:moveTo>
                    <a:pt x="0" y="0"/>
                  </a:moveTo>
                  <a:lnTo>
                    <a:pt x="1463040" y="0"/>
                  </a:lnTo>
                  <a:lnTo>
                    <a:pt x="1463040" y="2072640"/>
                  </a:lnTo>
                  <a:lnTo>
                    <a:pt x="0" y="20726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1817" tIns="0" rIns="0" bIns="0" numCol="1" spcCol="1270" anchor="t" anchorCtr="0">
              <a:noAutofit/>
            </a:bodyPr>
            <a:lstStyle/>
            <a:p>
              <a:pPr lvl="0" algn="l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577840" y="2686049"/>
              <a:ext cx="1463040" cy="2647950"/>
            </a:xfrm>
            <a:custGeom>
              <a:avLst/>
              <a:gdLst>
                <a:gd name="connsiteX0" fmla="*/ 0 w 1463040"/>
                <a:gd name="connsiteY0" fmla="*/ 0 h 2647950"/>
                <a:gd name="connsiteX1" fmla="*/ 1463040 w 1463040"/>
                <a:gd name="connsiteY1" fmla="*/ 0 h 2647950"/>
                <a:gd name="connsiteX2" fmla="*/ 1463040 w 1463040"/>
                <a:gd name="connsiteY2" fmla="*/ 2647950 h 2647950"/>
                <a:gd name="connsiteX3" fmla="*/ 0 w 1463040"/>
                <a:gd name="connsiteY3" fmla="*/ 2647950 h 2647950"/>
                <a:gd name="connsiteX4" fmla="*/ 0 w 1463040"/>
                <a:gd name="connsiteY4" fmla="*/ 0 h 264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040" h="2647950">
                  <a:moveTo>
                    <a:pt x="0" y="0"/>
                  </a:moveTo>
                  <a:lnTo>
                    <a:pt x="1463040" y="0"/>
                  </a:lnTo>
                  <a:lnTo>
                    <a:pt x="1463040" y="2647950"/>
                  </a:lnTo>
                  <a:lnTo>
                    <a:pt x="0" y="2647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959" tIns="0" rIns="0" bIns="0" numCol="1" spcCol="1270" anchor="t" anchorCtr="0">
              <a:noAutofit/>
            </a:bodyPr>
            <a:lstStyle/>
            <a:p>
              <a:pPr lvl="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100" kern="1200"/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2067049" y="3949307"/>
            <a:ext cx="1887128" cy="420172"/>
            <a:chOff x="1371600" y="1225982"/>
            <a:chExt cx="2757783" cy="419938"/>
          </a:xfrm>
        </p:grpSpPr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1371600" y="1280160"/>
              <a:ext cx="1828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/>
            <a:p>
              <a:pPr eaLnBrk="0" hangingPunct="0"/>
              <a:endParaRPr lang="en-US" altLang="zh-CN" sz="900" dirty="0">
                <a:solidFill>
                  <a:schemeClr val="bg1"/>
                </a:solidFill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1378585" y="1225982"/>
              <a:ext cx="275079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bIns="91440"/>
            <a:lstStyle/>
            <a:p>
              <a:pPr eaLnBrk="0" hangingPunct="0">
                <a:buClr>
                  <a:schemeClr val="tx1"/>
                </a:buClr>
              </a:pPr>
              <a:r>
                <a:rPr lang="en-GB" sz="900" dirty="0">
                  <a:solidFill>
                    <a:schemeClr val="bg1"/>
                  </a:solidFill>
                  <a:cs typeface="Arial" pitchFamily="34" charset="0"/>
                </a:rPr>
                <a:t>Deals with what happened</a:t>
              </a:r>
            </a:p>
            <a:p>
              <a:pPr marL="171450" indent="-171450" eaLnBrk="0" hangingPunct="0">
                <a:buClr>
                  <a:schemeClr val="bg1"/>
                </a:buClr>
                <a:buFont typeface="Arial" panose="020B0604020202020204" pitchFamily="34" charset="0"/>
                <a:buChar char="−"/>
              </a:pPr>
              <a:r>
                <a:rPr lang="en-GB" sz="900" dirty="0">
                  <a:solidFill>
                    <a:schemeClr val="bg1"/>
                  </a:solidFill>
                  <a:cs typeface="Arial" pitchFamily="34" charset="0"/>
                </a:rPr>
                <a:t>Reports</a:t>
              </a:r>
            </a:p>
            <a:p>
              <a:pPr marL="171450" indent="-171450" eaLnBrk="0" hangingPunct="0">
                <a:buClr>
                  <a:schemeClr val="bg1"/>
                </a:buClr>
                <a:buFont typeface="Arial" panose="020B0604020202020204" pitchFamily="34" charset="0"/>
                <a:buChar char="−"/>
              </a:pPr>
              <a:r>
                <a:rPr lang="en-GB" sz="900" dirty="0">
                  <a:solidFill>
                    <a:schemeClr val="bg1"/>
                  </a:solidFill>
                  <a:cs typeface="Arial" pitchFamily="34" charset="0"/>
                </a:rPr>
                <a:t>Dashboards</a:t>
              </a:r>
            </a:p>
            <a:p>
              <a:pPr marL="171450" indent="-171450" eaLnBrk="0" hangingPunct="0">
                <a:buClr>
                  <a:schemeClr val="bg1"/>
                </a:buClr>
                <a:buFont typeface="Arial" panose="020B0604020202020204" pitchFamily="34" charset="0"/>
                <a:buChar char="−"/>
              </a:pPr>
              <a:r>
                <a:rPr lang="en-GB" sz="900" dirty="0">
                  <a:solidFill>
                    <a:schemeClr val="bg1"/>
                  </a:solidFill>
                  <a:cs typeface="Arial" pitchFamily="34" charset="0"/>
                </a:rPr>
                <a:t>Visualization 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 flipH="1">
            <a:off x="1783365" y="3991594"/>
            <a:ext cx="553417" cy="9505"/>
          </a:xfrm>
          <a:prstGeom prst="line">
            <a:avLst/>
          </a:prstGeom>
          <a:ln w="63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089700" y="2942789"/>
            <a:ext cx="2881594" cy="61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 anchor="ctr"/>
          <a:lstStyle/>
          <a:p>
            <a:pPr eaLnBrk="0" hangingPunct="0"/>
            <a:endParaRPr lang="en-US" altLang="zh-CN" sz="1200" dirty="0">
              <a:solidFill>
                <a:schemeClr val="bg2"/>
              </a:solidFill>
              <a:ea typeface="SimSun" pitchFamily="2" charset="-122"/>
              <a:cs typeface="Arial" pitchFamily="34" charset="0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3142261" y="3237771"/>
            <a:ext cx="1645643" cy="61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0" bIns="91440"/>
          <a:lstStyle/>
          <a:p>
            <a:pPr eaLnBrk="0" hangingPunct="0">
              <a:buClr>
                <a:schemeClr val="tx1"/>
              </a:buClr>
            </a:pPr>
            <a:r>
              <a:rPr lang="en-US" sz="900" dirty="0">
                <a:solidFill>
                  <a:schemeClr val="bg1"/>
                </a:solidFill>
                <a:cs typeface="Arial" pitchFamily="34" charset="0"/>
              </a:rPr>
              <a:t>Deals with what can happen</a:t>
            </a:r>
          </a:p>
          <a:p>
            <a:pPr marL="171450" indent="-171450" eaLnBrk="0" hangingPunct="0">
              <a:buClr>
                <a:schemeClr val="bg1"/>
              </a:buClr>
              <a:buFont typeface="Arial" panose="020B0604020202020204" pitchFamily="34" charset="0"/>
              <a:buChar char="−"/>
            </a:pPr>
            <a:r>
              <a:rPr lang="en-US" sz="900" dirty="0">
                <a:solidFill>
                  <a:schemeClr val="bg1"/>
                </a:solidFill>
                <a:cs typeface="Arial" pitchFamily="34" charset="0"/>
              </a:rPr>
              <a:t>Predictive models</a:t>
            </a:r>
          </a:p>
          <a:p>
            <a:pPr marL="171450" indent="-171450" eaLnBrk="0" hangingPunct="0">
              <a:buClr>
                <a:schemeClr val="bg1"/>
              </a:buClr>
              <a:buFont typeface="Arial" panose="020B0604020202020204" pitchFamily="34" charset="0"/>
              <a:buChar char="−"/>
            </a:pPr>
            <a:r>
              <a:rPr lang="en-US" sz="900" dirty="0">
                <a:solidFill>
                  <a:schemeClr val="bg1"/>
                </a:solidFill>
                <a:cs typeface="Arial" pitchFamily="34" charset="0"/>
              </a:rPr>
              <a:t>Scores</a:t>
            </a:r>
          </a:p>
          <a:p>
            <a:pPr marL="171450" indent="-171450" eaLnBrk="0" hangingPunct="0">
              <a:buClr>
                <a:schemeClr val="bg1"/>
              </a:buClr>
              <a:buFont typeface="Arial" panose="020B0604020202020204" pitchFamily="34" charset="0"/>
              <a:buChar char="−"/>
            </a:pPr>
            <a:r>
              <a:rPr lang="en-US" sz="900" dirty="0">
                <a:solidFill>
                  <a:schemeClr val="bg1"/>
                </a:solidFill>
                <a:cs typeface="Arial" pitchFamily="34" charset="0"/>
              </a:rPr>
              <a:t>Forecasts</a:t>
            </a:r>
            <a:endParaRPr lang="en-GB" sz="9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918231" y="3250535"/>
            <a:ext cx="553417" cy="9505"/>
          </a:xfrm>
          <a:prstGeom prst="line">
            <a:avLst/>
          </a:prstGeom>
          <a:ln w="63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23"/>
          <p:cNvGrpSpPr>
            <a:grpSpLocks/>
          </p:cNvGrpSpPr>
          <p:nvPr/>
        </p:nvGrpSpPr>
        <p:grpSpPr bwMode="auto">
          <a:xfrm>
            <a:off x="6527651" y="1422705"/>
            <a:ext cx="1828859" cy="1114408"/>
            <a:chOff x="1318457" y="1280160"/>
            <a:chExt cx="1899203" cy="659491"/>
          </a:xfrm>
        </p:grpSpPr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371600" y="1280160"/>
              <a:ext cx="1828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/>
            <a:p>
              <a:pPr eaLnBrk="0" hangingPunct="0"/>
              <a:endParaRPr lang="en-US" altLang="zh-CN" sz="1000" dirty="0">
                <a:solidFill>
                  <a:schemeClr val="bg1"/>
                </a:solidFill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1318457" y="1573891"/>
              <a:ext cx="1899203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bIns="91440"/>
            <a:lstStyle/>
            <a:p>
              <a:pPr eaLnBrk="0" hangingPunct="0">
                <a:buClr>
                  <a:schemeClr val="tx1"/>
                </a:buClr>
              </a:pPr>
              <a:r>
                <a:rPr lang="en-US" sz="900" dirty="0">
                  <a:solidFill>
                    <a:schemeClr val="bg1"/>
                  </a:solidFill>
                  <a:cs typeface="Arial" pitchFamily="34" charset="0"/>
                </a:rPr>
                <a:t>Deals with dynamic learning</a:t>
              </a:r>
            </a:p>
            <a:p>
              <a:pPr marL="171450" indent="-171450" eaLnBrk="0" hangingPunct="0">
                <a:buClr>
                  <a:schemeClr val="bg1"/>
                </a:buClr>
                <a:buFont typeface="Arial" panose="020B0604020202020204" pitchFamily="34" charset="0"/>
                <a:buChar char="−"/>
              </a:pPr>
              <a:r>
                <a:rPr lang="en-US" sz="900" dirty="0">
                  <a:solidFill>
                    <a:schemeClr val="bg1"/>
                  </a:solidFill>
                  <a:cs typeface="Arial" pitchFamily="34" charset="0"/>
                </a:rPr>
                <a:t>Learning models</a:t>
              </a:r>
            </a:p>
            <a:p>
              <a:pPr marL="171450" indent="-171450" eaLnBrk="0" hangingPunct="0">
                <a:buClr>
                  <a:schemeClr val="bg1"/>
                </a:buClr>
                <a:buFont typeface="Arial" panose="020B0604020202020204" pitchFamily="34" charset="0"/>
                <a:buChar char="−"/>
              </a:pPr>
              <a:r>
                <a:rPr lang="en-US" sz="900" dirty="0">
                  <a:solidFill>
                    <a:schemeClr val="bg1"/>
                  </a:solidFill>
                  <a:cs typeface="Arial" pitchFamily="34" charset="0"/>
                </a:rPr>
                <a:t>Experience based</a:t>
              </a:r>
            </a:p>
            <a:p>
              <a:pPr marL="171450" indent="-171450" eaLnBrk="0" hangingPunct="0">
                <a:buClr>
                  <a:schemeClr val="bg1"/>
                </a:buClr>
                <a:buFont typeface="Arial" panose="020B0604020202020204" pitchFamily="34" charset="0"/>
                <a:buChar char="−"/>
              </a:pPr>
              <a:r>
                <a:rPr lang="en-US" sz="900" dirty="0">
                  <a:solidFill>
                    <a:schemeClr val="bg1"/>
                  </a:solidFill>
                  <a:cs typeface="Arial" pitchFamily="34" charset="0"/>
                </a:rPr>
                <a:t>Feedback mechanisms</a:t>
              </a:r>
              <a:endParaRPr lang="en-GB" sz="9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H="1" flipV="1">
            <a:off x="6318950" y="1927445"/>
            <a:ext cx="643183" cy="15726"/>
          </a:xfrm>
          <a:prstGeom prst="line">
            <a:avLst/>
          </a:prstGeom>
          <a:ln w="63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36056" y="3724869"/>
            <a:ext cx="1573523" cy="38228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spcBef>
                <a:spcPts val="900"/>
              </a:spcBef>
            </a:pPr>
            <a:r>
              <a:rPr lang="en-US" sz="1200" b="1" dirty="0">
                <a:solidFill>
                  <a:schemeClr val="bg1"/>
                </a:solidFill>
              </a:rPr>
              <a:t>Descriptive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54860" y="2996117"/>
            <a:ext cx="1573523" cy="38228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>
              <a:spcBef>
                <a:spcPts val="900"/>
              </a:spcBef>
            </a:pPr>
            <a:r>
              <a:rPr lang="en-US" sz="1200" b="1" dirty="0">
                <a:solidFill>
                  <a:schemeClr val="bg1"/>
                </a:solidFill>
              </a:rPr>
              <a:t>Predictive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7435" y="1682664"/>
            <a:ext cx="1573523" cy="38228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>
              <a:spcBef>
                <a:spcPts val="900"/>
              </a:spcBef>
            </a:pPr>
            <a:r>
              <a:rPr lang="en-US" sz="1200" b="1" dirty="0">
                <a:solidFill>
                  <a:schemeClr val="bg1"/>
                </a:solidFill>
              </a:rPr>
              <a:t>Cognitive</a:t>
            </a:r>
          </a:p>
        </p:txBody>
      </p:sp>
      <p:grpSp>
        <p:nvGrpSpPr>
          <p:cNvPr id="31" name="Group 23"/>
          <p:cNvGrpSpPr>
            <a:grpSpLocks/>
          </p:cNvGrpSpPr>
          <p:nvPr/>
        </p:nvGrpSpPr>
        <p:grpSpPr bwMode="auto">
          <a:xfrm>
            <a:off x="4779434" y="2528095"/>
            <a:ext cx="1551766" cy="420172"/>
            <a:chOff x="1371600" y="1225982"/>
            <a:chExt cx="2267697" cy="419938"/>
          </a:xfrm>
        </p:grpSpPr>
        <p:sp>
          <p:nvSpPr>
            <p:cNvPr id="32" name="Rectangle 25"/>
            <p:cNvSpPr>
              <a:spLocks noChangeArrowheads="1"/>
            </p:cNvSpPr>
            <p:nvPr/>
          </p:nvSpPr>
          <p:spPr bwMode="auto">
            <a:xfrm>
              <a:off x="1371600" y="1280160"/>
              <a:ext cx="1828800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bIns="0" anchor="ctr"/>
            <a:lstStyle/>
            <a:p>
              <a:pPr eaLnBrk="0" hangingPunct="0"/>
              <a:endParaRPr lang="en-US" altLang="zh-CN" sz="900" dirty="0">
                <a:solidFill>
                  <a:schemeClr val="bg1"/>
                </a:solidFill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33" name="Rectangle 26"/>
            <p:cNvSpPr>
              <a:spLocks noChangeArrowheads="1"/>
            </p:cNvSpPr>
            <p:nvPr/>
          </p:nvSpPr>
          <p:spPr bwMode="auto">
            <a:xfrm>
              <a:off x="1378585" y="1225982"/>
              <a:ext cx="2260712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91440" bIns="91440"/>
            <a:lstStyle/>
            <a:p>
              <a:pPr eaLnBrk="0" hangingPunct="0">
                <a:buClr>
                  <a:schemeClr val="tx1"/>
                </a:buClr>
              </a:pPr>
              <a:r>
                <a:rPr lang="en-GB" sz="900" dirty="0">
                  <a:solidFill>
                    <a:schemeClr val="bg1"/>
                  </a:solidFill>
                  <a:cs typeface="Arial" pitchFamily="34" charset="0"/>
                </a:rPr>
                <a:t>Deals with optimizing outcomes</a:t>
              </a:r>
            </a:p>
            <a:p>
              <a:pPr marL="171450" indent="-171450" eaLnBrk="0" hangingPunct="0">
                <a:buClr>
                  <a:schemeClr val="bg1"/>
                </a:buClr>
                <a:buFont typeface="Arial" panose="020B0604020202020204" pitchFamily="34" charset="0"/>
                <a:buChar char="−"/>
              </a:pPr>
              <a:r>
                <a:rPr lang="en-GB" sz="900" dirty="0">
                  <a:solidFill>
                    <a:schemeClr val="bg1"/>
                  </a:solidFill>
                  <a:cs typeface="Arial" pitchFamily="34" charset="0"/>
                </a:rPr>
                <a:t>Rules</a:t>
              </a:r>
            </a:p>
            <a:p>
              <a:pPr marL="171450" indent="-171450" eaLnBrk="0" hangingPunct="0">
                <a:buClr>
                  <a:schemeClr val="bg1"/>
                </a:buClr>
                <a:buFont typeface="Arial" panose="020B0604020202020204" pitchFamily="34" charset="0"/>
                <a:buChar char="−"/>
              </a:pPr>
              <a:r>
                <a:rPr lang="en-GB" sz="900" dirty="0">
                  <a:solidFill>
                    <a:schemeClr val="bg1"/>
                  </a:solidFill>
                  <a:cs typeface="Arial" pitchFamily="34" charset="0"/>
                </a:rPr>
                <a:t>Optimization models</a:t>
              </a:r>
            </a:p>
            <a:p>
              <a:pPr marL="171450" indent="-171450" eaLnBrk="0" hangingPunct="0">
                <a:buClr>
                  <a:schemeClr val="bg1"/>
                </a:buClr>
                <a:buFont typeface="Arial" panose="020B0604020202020204" pitchFamily="34" charset="0"/>
                <a:buChar char="−"/>
              </a:pPr>
              <a:r>
                <a:rPr lang="en-GB" sz="900" dirty="0">
                  <a:solidFill>
                    <a:schemeClr val="bg1"/>
                  </a:solidFill>
                  <a:cs typeface="Arial" pitchFamily="34" charset="0"/>
                </a:rPr>
                <a:t>Recommendations 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 flipH="1">
            <a:off x="4581774" y="2563305"/>
            <a:ext cx="553417" cy="9505"/>
          </a:xfrm>
          <a:prstGeom prst="line">
            <a:avLst/>
          </a:prstGeom>
          <a:ln w="635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29488" y="2309161"/>
            <a:ext cx="1573523" cy="38228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spcBef>
                <a:spcPts val="900"/>
              </a:spcBef>
            </a:pPr>
            <a:r>
              <a:rPr lang="en-US" sz="1200" b="1" dirty="0">
                <a:solidFill>
                  <a:schemeClr val="bg1"/>
                </a:solidFill>
              </a:rPr>
              <a:t>Prescriptive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8625" y="1293054"/>
            <a:ext cx="8413749" cy="366713"/>
          </a:xfrm>
          <a:prstGeom prst="rect">
            <a:avLst/>
          </a:prstGeom>
          <a:noFill/>
        </p:spPr>
        <p:txBody>
          <a:bodyPr wrap="square" lIns="91440" tIns="0" rIns="0" bIns="0" rtlCol="0" anchor="t">
            <a:normAutofit/>
          </a:bodyPr>
          <a:lstStyle/>
          <a:p>
            <a:pPr>
              <a:spcBef>
                <a:spcPts val="900"/>
              </a:spcBef>
              <a:tabLst>
                <a:tab pos="1201738" algn="l"/>
              </a:tabLst>
            </a:pPr>
            <a:r>
              <a:rPr lang="en-US" sz="1200" b="1" dirty="0">
                <a:solidFill>
                  <a:schemeClr val="bg1"/>
                </a:solidFill>
              </a:rPr>
              <a:t>Cognitive computing enables decision-making to be forward-looking and continuous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815727" y="1480024"/>
            <a:ext cx="30040" cy="3103780"/>
          </a:xfrm>
          <a:prstGeom prst="straightConnector1">
            <a:avLst/>
          </a:prstGeom>
          <a:ln w="603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800104" y="4578824"/>
            <a:ext cx="7490108" cy="27876"/>
          </a:xfrm>
          <a:prstGeom prst="straightConnector1">
            <a:avLst/>
          </a:prstGeom>
          <a:ln w="6032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6200000">
            <a:off x="-1053501" y="3114206"/>
            <a:ext cx="3316766" cy="29036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>
              <a:spcBef>
                <a:spcPts val="900"/>
              </a:spcBef>
            </a:pPr>
            <a:r>
              <a:rPr lang="en-US" sz="1200" b="1" dirty="0">
                <a:solidFill>
                  <a:schemeClr val="bg1"/>
                </a:solidFill>
              </a:rPr>
              <a:t>Depth of insights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62059" y="4707761"/>
            <a:ext cx="3316766" cy="29036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>
              <a:spcBef>
                <a:spcPts val="900"/>
              </a:spcBef>
            </a:pPr>
            <a:r>
              <a:rPr lang="en-US" sz="1200" b="1" dirty="0">
                <a:solidFill>
                  <a:schemeClr val="bg1"/>
                </a:solidFill>
              </a:rPr>
              <a:t>Levels of human interaction</a:t>
            </a:r>
          </a:p>
        </p:txBody>
      </p:sp>
    </p:spTree>
    <p:extLst>
      <p:ext uri="{BB962C8B-B14F-4D97-AF65-F5344CB8AC3E}">
        <p14:creationId xmlns:p14="http://schemas.microsoft.com/office/powerpoint/2010/main" val="203014106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IBV Theme">
  <a:themeElements>
    <a:clrScheme name="IBV Template Final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B0DA"/>
      </a:accent1>
      <a:accent2>
        <a:srgbClr val="FDB813"/>
      </a:accent2>
      <a:accent3>
        <a:srgbClr val="F04E37"/>
      </a:accent3>
      <a:accent4>
        <a:srgbClr val="8CC63F"/>
      </a:accent4>
      <a:accent5>
        <a:srgbClr val="AB1A86"/>
      </a:accent5>
      <a:accent6>
        <a:srgbClr val="B3B3B3"/>
      </a:accent6>
      <a:hlink>
        <a:srgbClr val="B3B3B3"/>
      </a:hlink>
      <a:folHlink>
        <a:srgbClr val="B3B3B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2C7F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 anchor="ctr">
        <a:noAutofit/>
      </a:bodyPr>
      <a:lstStyle>
        <a:defPPr>
          <a:lnSpc>
            <a:spcPts val="5380"/>
          </a:lnSpc>
          <a:defRPr sz="2400" b="0" dirty="0" smtClean="0">
            <a:solidFill>
              <a:schemeClr val="tx1"/>
            </a:solidFill>
            <a:cs typeface="Helvetica Neue Thi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IBM January 2015 Presentation Palette">
    <a:dk1>
      <a:srgbClr val="191919"/>
    </a:dk1>
    <a:lt1>
      <a:srgbClr val="FFFFFF"/>
    </a:lt1>
    <a:dk2>
      <a:srgbClr val="666666"/>
    </a:dk2>
    <a:lt2>
      <a:srgbClr val="00B0DA"/>
    </a:lt2>
    <a:accent1>
      <a:srgbClr val="00A6A0"/>
    </a:accent1>
    <a:accent2>
      <a:srgbClr val="8CC63F"/>
    </a:accent2>
    <a:accent3>
      <a:srgbClr val="FDB813"/>
    </a:accent3>
    <a:accent4>
      <a:srgbClr val="F19027"/>
    </a:accent4>
    <a:accent5>
      <a:srgbClr val="F04E37"/>
    </a:accent5>
    <a:accent6>
      <a:srgbClr val="AB1A86"/>
    </a:accent6>
    <a:hlink>
      <a:srgbClr val="00B0DA"/>
    </a:hlink>
    <a:folHlink>
      <a:srgbClr val="7F1C7D"/>
    </a:folHlink>
  </a:clrScheme>
  <a:fontScheme name="2015 IBM Presentation Template-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BM January 2015 Presentation Palette">
    <a:dk1>
      <a:srgbClr val="191919"/>
    </a:dk1>
    <a:lt1>
      <a:srgbClr val="FFFFFF"/>
    </a:lt1>
    <a:dk2>
      <a:srgbClr val="666666"/>
    </a:dk2>
    <a:lt2>
      <a:srgbClr val="00B0DA"/>
    </a:lt2>
    <a:accent1>
      <a:srgbClr val="00A6A0"/>
    </a:accent1>
    <a:accent2>
      <a:srgbClr val="8CC63F"/>
    </a:accent2>
    <a:accent3>
      <a:srgbClr val="FDB813"/>
    </a:accent3>
    <a:accent4>
      <a:srgbClr val="F19027"/>
    </a:accent4>
    <a:accent5>
      <a:srgbClr val="F04E37"/>
    </a:accent5>
    <a:accent6>
      <a:srgbClr val="AB1A86"/>
    </a:accent6>
    <a:hlink>
      <a:srgbClr val="00B0DA"/>
    </a:hlink>
    <a:folHlink>
      <a:srgbClr val="7F1C7D"/>
    </a:folHlink>
  </a:clrScheme>
  <a:fontScheme name="2015 IBM Presentation Template-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BM January 2015 Presentation Palette">
    <a:dk1>
      <a:srgbClr val="191919"/>
    </a:dk1>
    <a:lt1>
      <a:srgbClr val="FFFFFF"/>
    </a:lt1>
    <a:dk2>
      <a:srgbClr val="666666"/>
    </a:dk2>
    <a:lt2>
      <a:srgbClr val="00B0DA"/>
    </a:lt2>
    <a:accent1>
      <a:srgbClr val="00A6A0"/>
    </a:accent1>
    <a:accent2>
      <a:srgbClr val="8CC63F"/>
    </a:accent2>
    <a:accent3>
      <a:srgbClr val="FDB813"/>
    </a:accent3>
    <a:accent4>
      <a:srgbClr val="F19027"/>
    </a:accent4>
    <a:accent5>
      <a:srgbClr val="F04E37"/>
    </a:accent5>
    <a:accent6>
      <a:srgbClr val="AB1A86"/>
    </a:accent6>
    <a:hlink>
      <a:srgbClr val="00B0DA"/>
    </a:hlink>
    <a:folHlink>
      <a:srgbClr val="7F1C7D"/>
    </a:folHlink>
  </a:clrScheme>
  <a:fontScheme name="2015 IBM Presentation Template-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IBM January 2015 Presentation Palette">
    <a:dk1>
      <a:srgbClr val="191919"/>
    </a:dk1>
    <a:lt1>
      <a:srgbClr val="FFFFFF"/>
    </a:lt1>
    <a:dk2>
      <a:srgbClr val="666666"/>
    </a:dk2>
    <a:lt2>
      <a:srgbClr val="00B0DA"/>
    </a:lt2>
    <a:accent1>
      <a:srgbClr val="00A6A0"/>
    </a:accent1>
    <a:accent2>
      <a:srgbClr val="8CC63F"/>
    </a:accent2>
    <a:accent3>
      <a:srgbClr val="FDB813"/>
    </a:accent3>
    <a:accent4>
      <a:srgbClr val="F19027"/>
    </a:accent4>
    <a:accent5>
      <a:srgbClr val="F04E37"/>
    </a:accent5>
    <a:accent6>
      <a:srgbClr val="AB1A86"/>
    </a:accent6>
    <a:hlink>
      <a:srgbClr val="00B0DA"/>
    </a:hlink>
    <a:folHlink>
      <a:srgbClr val="7F1C7D"/>
    </a:folHlink>
  </a:clrScheme>
  <a:fontScheme name="2015 IBM Presentation Template-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22926</TotalTime>
  <Words>1774</Words>
  <Application>Microsoft Office PowerPoint</Application>
  <PresentationFormat>On-screen Show (16:9)</PresentationFormat>
  <Paragraphs>301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IBV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GPJ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IBV PPT TEMPLATE</dc:title>
  <dc:creator>GPJ NYC</dc:creator>
  <cp:lastModifiedBy>ADMINIBM</cp:lastModifiedBy>
  <cp:revision>545</cp:revision>
  <cp:lastPrinted>2014-06-18T13:54:21Z</cp:lastPrinted>
  <dcterms:created xsi:type="dcterms:W3CDTF">2014-06-09T10:32:27Z</dcterms:created>
  <dcterms:modified xsi:type="dcterms:W3CDTF">2016-12-14T06:23:51Z</dcterms:modified>
</cp:coreProperties>
</file>