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287" r:id="rId5"/>
    <p:sldId id="288" r:id="rId6"/>
    <p:sldId id="289" r:id="rId7"/>
    <p:sldId id="261" r:id="rId8"/>
    <p:sldId id="262" r:id="rId9"/>
    <p:sldId id="263" r:id="rId10"/>
    <p:sldId id="264" r:id="rId11"/>
    <p:sldId id="265" r:id="rId12"/>
    <p:sldId id="290" r:id="rId13"/>
    <p:sldId id="291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92" r:id="rId28"/>
    <p:sldId id="278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9C7CB-838D-9846-B777-02F9088583C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664F2-C6EE-2B4E-92CF-F211BBF5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0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676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44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68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99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36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201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6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64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53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002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64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172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609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54B128-A5C8-4B33-B008-E4DB2C34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2" y="807521"/>
            <a:ext cx="10379076" cy="42751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High Availability Features</a:t>
            </a:r>
            <a:br>
              <a:rPr lang="en-US" sz="3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en-US" sz="3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F55F4-79EA-435B-A0A0-D4BE553F1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/>
              <a:t>             </a:t>
            </a:r>
          </a:p>
          <a:p>
            <a:r>
              <a:rPr lang="en-US" dirty="0"/>
              <a:t>	</a:t>
            </a:r>
          </a:p>
          <a:p>
            <a:r>
              <a:rPr lang="en-US" sz="7400" dirty="0">
                <a:solidFill>
                  <a:schemeClr val="accent1">
                    <a:lumMod val="75000"/>
                  </a:schemeClr>
                </a:solidFill>
              </a:rPr>
              <a:t>	 Fault Tolerance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8F199-380A-4C74-98D1-AAF609727A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0363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/>
                </a:solidFill>
              </a:rPr>
              <a:t>Survive the loss of: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5"/>
                </a:solidFill>
              </a:rPr>
              <a:t>Individual nodes in a data center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5"/>
                </a:solidFill>
              </a:rPr>
              <a:t>An entire data center</a:t>
            </a:r>
          </a:p>
          <a:p>
            <a:pPr marL="360363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/>
                </a:solidFill>
              </a:rPr>
              <a:t>No single point of failure</a:t>
            </a:r>
          </a:p>
          <a:p>
            <a:pPr marL="360363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/>
                </a:solidFill>
              </a:rPr>
              <a:t>Tolerate planned and unplanned outages</a:t>
            </a:r>
            <a:endParaRPr lang="en-CA" sz="2400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49ECCE-5476-475F-8A27-541145A69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5049"/>
            <a:ext cx="5183188" cy="700026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                  </a:t>
            </a:r>
            <a:br>
              <a:rPr lang="en-US" dirty="0"/>
            </a:br>
            <a:endParaRPr lang="en-US" dirty="0"/>
          </a:p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	 Data Redundancy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CA87DE-8217-4040-9610-5402C4676E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7466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Replication of data to other data centers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Ensures data is not lost</a:t>
            </a:r>
          </a:p>
          <a:p>
            <a:pPr marL="47466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Immediate or delayed replication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9" name="Picture 5" descr="C:\Users\IBM_ADMIN\Desktop\gdha presentations\replication_icon.png">
            <a:extLst>
              <a:ext uri="{FF2B5EF4-FFF2-40B4-BE49-F238E27FC236}">
                <a16:creationId xmlns:a16="http://schemas.microsoft.com/office/drawing/2014/main" id="{0EE5D0BC-F29F-465D-869A-14CC08542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805049"/>
            <a:ext cx="673100" cy="56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AA853-A062-49F3-8CE1-CC646D727C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312" y="1805049"/>
            <a:ext cx="685800" cy="6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145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54B128-A5C8-4B33-B008-E4DB2C34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92" y="807521"/>
            <a:ext cx="10378995" cy="734441"/>
          </a:xfrm>
        </p:spPr>
        <p:txBody>
          <a:bodyPr>
            <a:noAutofit/>
          </a:bodyPr>
          <a:lstStyle/>
          <a:p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High Availability Features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en-US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F55F4-79EA-435B-A0A0-D4BE553F1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           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8F199-380A-4C74-98D1-AAF609727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8779" y="1900052"/>
            <a:ext cx="4928796" cy="4289611"/>
          </a:xfrm>
        </p:spPr>
        <p:txBody>
          <a:bodyPr/>
          <a:lstStyle/>
          <a:p>
            <a:pPr marL="17463" indent="0">
              <a:buFont typeface="Wingdings" pitchFamily="2" charset="2"/>
              <a:buNone/>
            </a:pPr>
            <a:endParaRPr lang="en-US" dirty="0"/>
          </a:p>
          <a:p>
            <a:pPr marL="17463" indent="0">
              <a:buFont typeface="Wingdings" pitchFamily="2" charset="2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Deployment Topologies</a:t>
            </a:r>
          </a:p>
          <a:p>
            <a:pPr marL="17463" indent="0">
              <a:buFont typeface="Wingdings" pitchFamily="2" charset="2"/>
              <a:buNone/>
            </a:pPr>
            <a:endParaRPr lang="en-US" dirty="0"/>
          </a:p>
          <a:p>
            <a:pPr marL="474663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Active/Active deployments</a:t>
            </a:r>
          </a:p>
          <a:p>
            <a:pPr marL="474663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Active/Passive deployments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49ECCE-5476-475F-8A27-541145A69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5049"/>
            <a:ext cx="5183188" cy="7000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               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CA87DE-8217-4040-9610-5402C4676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00052"/>
            <a:ext cx="5183188" cy="4289611"/>
          </a:xfrm>
        </p:spPr>
        <p:txBody>
          <a:bodyPr/>
          <a:lstStyle/>
          <a:p>
            <a:pPr marL="17463" indent="0">
              <a:buFont typeface="Wingdings" pitchFamily="2" charset="2"/>
              <a:buNone/>
            </a:pPr>
            <a:endParaRPr lang="en-US" sz="2400" dirty="0"/>
          </a:p>
          <a:p>
            <a:pPr marL="17463" indent="0">
              <a:buFont typeface="Wingdings" pitchFamily="2" charset="2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	Fixes &amp;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Fixpacks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463" indent="0">
              <a:buFont typeface="Wingdings" pitchFamily="2" charset="2"/>
              <a:buNone/>
            </a:pPr>
            <a:endParaRPr lang="en-US" sz="2400" dirty="0"/>
          </a:p>
          <a:p>
            <a:pPr marL="360363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Partner access available during software updates</a:t>
            </a:r>
          </a:p>
          <a:p>
            <a:pPr marL="360363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Partners can still upload and download files when: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Individual servers are down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 entire data center is down</a:t>
            </a:r>
            <a:endParaRPr lang="en-CA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1" name="picture 15" descr="C:\Users\IBM_ADMIN\Desktop\gdha presentations\topology_icon.png">
            <a:extLst>
              <a:ext uri="{FF2B5EF4-FFF2-40B4-BE49-F238E27FC236}">
                <a16:creationId xmlns:a16="http://schemas.microsoft.com/office/drawing/2014/main" id="{5AFD568C-0812-495D-87FB-1F38FEC966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779" y="2155062"/>
            <a:ext cx="85240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C0BF6247-3EBE-4A04-97DE-7C25C733AD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6356" y="2043831"/>
            <a:ext cx="5730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25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Supported Protocols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F031A7-ECA2-4D76-9EE4-6A65E16A5522}"/>
              </a:ext>
            </a:extLst>
          </p:cNvPr>
          <p:cNvSpPr/>
          <p:nvPr/>
        </p:nvSpPr>
        <p:spPr>
          <a:xfrm>
            <a:off x="950025" y="2149433"/>
            <a:ext cx="80047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Protocol actions can be completed by using one of the following methods:</a:t>
            </a:r>
          </a:p>
          <a:p>
            <a:pPr marL="17463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7466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File Transfer Protocol (FTP)</a:t>
            </a:r>
          </a:p>
          <a:p>
            <a:pPr marL="47466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Secure File Transfer Protocol (SFTP)</a:t>
            </a:r>
          </a:p>
          <a:p>
            <a:pPr marL="474663" indent="-4572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Connect:Direct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74663" indent="-457200" algn="just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myFileGateway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4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Mailbox Deployment Consideration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F031A7-ECA2-4D76-9EE4-6A65E16A5522}"/>
              </a:ext>
            </a:extLst>
          </p:cNvPr>
          <p:cNvSpPr/>
          <p:nvPr/>
        </p:nvSpPr>
        <p:spPr>
          <a:xfrm>
            <a:off x="950025" y="2149433"/>
            <a:ext cx="9560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Cassandra must have an equal number of nodes in each data center.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Replication setting </a:t>
            </a:r>
            <a:r>
              <a:rPr lang="mr-IN" sz="24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default is delayed (Asynchronous), or it can be synchronous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Run Cassandra repairs on a regular basis. 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Cassandra nodes be kept in tight synchronization. 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High speed disks for Cass and ZK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Reliable, high speed network between data centers</a:t>
            </a:r>
          </a:p>
        </p:txBody>
      </p:sp>
    </p:spTree>
    <p:extLst>
      <p:ext uri="{BB962C8B-B14F-4D97-AF65-F5344CB8AC3E}">
        <p14:creationId xmlns:p14="http://schemas.microsoft.com/office/powerpoint/2010/main" val="321239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Topology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D06F662-124E-4FC2-B047-7A11E73DE9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026" y="1448790"/>
            <a:ext cx="5822734" cy="498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972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Global Mailbox Management Tool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F031A7-ECA2-4D76-9EE4-6A65E16A5522}"/>
              </a:ext>
            </a:extLst>
          </p:cNvPr>
          <p:cNvSpPr/>
          <p:nvPr/>
        </p:nvSpPr>
        <p:spPr>
          <a:xfrm>
            <a:off x="950025" y="2149433"/>
            <a:ext cx="73864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2" indent="-342900"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Single sign-on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from the B2Bi dashboard</a:t>
            </a:r>
          </a:p>
          <a:p>
            <a:pPr marL="727075" lvl="1" indent="-342900">
              <a:buClr>
                <a:srgbClr val="003F6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Requires one of the following group permissions:</a:t>
            </a:r>
          </a:p>
          <a:p>
            <a:pPr marL="1092200" lvl="2" indent="-342900">
              <a:buClr>
                <a:srgbClr val="003F6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Sterling B2B Integrator Admin</a:t>
            </a:r>
          </a:p>
          <a:p>
            <a:pPr marL="1092200" lvl="2" indent="-342900">
              <a:buClr>
                <a:srgbClr val="003F6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Mailbox Administrator</a:t>
            </a:r>
          </a:p>
          <a:p>
            <a:pPr marL="1092200" lvl="2" indent="-342900">
              <a:buClr>
                <a:srgbClr val="003F6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Deployment</a:t>
            </a:r>
          </a:p>
          <a:p>
            <a:pPr marL="1092200" lvl="2" indent="-342900">
              <a:buClr>
                <a:srgbClr val="003F6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MAILBOX</a:t>
            </a:r>
          </a:p>
        </p:txBody>
      </p:sp>
      <p:pic>
        <p:nvPicPr>
          <p:cNvPr id="6" name="picture 49">
            <a:extLst>
              <a:ext uri="{FF2B5EF4-FFF2-40B4-BE49-F238E27FC236}">
                <a16:creationId xmlns:a16="http://schemas.microsoft.com/office/drawing/2014/main" id="{0545472B-41E0-4A57-BDB2-803AB17D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6088" y="2982920"/>
            <a:ext cx="2468563" cy="315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Arrow1">
            <a:extLst>
              <a:ext uri="{FF2B5EF4-FFF2-40B4-BE49-F238E27FC236}">
                <a16:creationId xmlns:a16="http://schemas.microsoft.com/office/drawing/2014/main" id="{6AB0FC97-8B1A-4F47-B4D5-AC8CF8417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988" y="5614919"/>
            <a:ext cx="927100" cy="534988"/>
          </a:xfrm>
          <a:prstGeom prst="rightArrow">
            <a:avLst>
              <a:gd name="adj1" fmla="val 50000"/>
              <a:gd name="adj2" fmla="val 37571"/>
            </a:avLst>
          </a:prstGeom>
          <a:solidFill>
            <a:schemeClr val="accent2"/>
          </a:solidFill>
          <a:ln w="12700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ellipse1">
            <a:extLst>
              <a:ext uri="{FF2B5EF4-FFF2-40B4-BE49-F238E27FC236}">
                <a16:creationId xmlns:a16="http://schemas.microsoft.com/office/drawing/2014/main" id="{565F186C-B06B-43D8-9F77-93652CF21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088" y="5470903"/>
            <a:ext cx="2468563" cy="82302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6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7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Mailbox Management Tool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F031A7-ECA2-4D76-9EE4-6A65E16A5522}"/>
              </a:ext>
            </a:extLst>
          </p:cNvPr>
          <p:cNvSpPr/>
          <p:nvPr/>
        </p:nvSpPr>
        <p:spPr>
          <a:xfrm>
            <a:off x="1033153" y="2149432"/>
            <a:ext cx="8288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2" indent="-342900"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New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graphical user interface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managing mailboxes, messages and related objects</a:t>
            </a:r>
          </a:p>
          <a:p>
            <a:pPr marL="360362" indent="-342900"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Used by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B2Bi mailbox administrators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only,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not trading partners or business users</a:t>
            </a:r>
          </a:p>
          <a:p>
            <a:pPr marL="244475" indent="-342900"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SFG administrators continue to use SFG dashboard</a:t>
            </a:r>
          </a:p>
        </p:txBody>
      </p:sp>
    </p:spTree>
    <p:extLst>
      <p:ext uri="{BB962C8B-B14F-4D97-AF65-F5344CB8AC3E}">
        <p14:creationId xmlns:p14="http://schemas.microsoft.com/office/powerpoint/2010/main" val="3849095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Mailbox Explorer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19DEF-DC9A-4FB8-94D1-4B07B855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282" y="1983783"/>
            <a:ext cx="8008721" cy="415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61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Explorer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36CFF97-F2EE-4067-A8A1-CC221F871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530" y="2018806"/>
            <a:ext cx="8181241" cy="404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0644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 Explorer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D0DC4E-09E5-43F3-94FD-3D58BCD0B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8624"/>
          <a:stretch>
            <a:fillRect/>
          </a:stretch>
        </p:blipFill>
        <p:spPr bwMode="auto">
          <a:xfrm>
            <a:off x="1069382" y="1923802"/>
            <a:ext cx="8332247" cy="396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198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1056904" y="2185059"/>
            <a:ext cx="7671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Highly Available B2Bi Mailbox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8924" y="3951890"/>
            <a:ext cx="8332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Devendra </a:t>
            </a:r>
            <a:r>
              <a:rPr lang="en-US" sz="2400" b="1" dirty="0" err="1">
                <a:solidFill>
                  <a:schemeClr val="accent1"/>
                </a:solidFill>
              </a:rPr>
              <a:t>Sahu</a:t>
            </a:r>
            <a:r>
              <a:rPr lang="en-US" sz="2400" b="1" dirty="0">
                <a:solidFill>
                  <a:schemeClr val="accent1"/>
                </a:solidFill>
              </a:rPr>
              <a:t> – B2B Support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Balasubramanian </a:t>
            </a:r>
            <a:r>
              <a:rPr lang="en-US" sz="2400" b="1" dirty="0" err="1">
                <a:solidFill>
                  <a:schemeClr val="accent1"/>
                </a:solidFill>
              </a:rPr>
              <a:t>Dhanavel</a:t>
            </a:r>
            <a:r>
              <a:rPr lang="en-US" sz="2400" b="1" dirty="0">
                <a:solidFill>
                  <a:schemeClr val="accent1"/>
                </a:solidFill>
              </a:rPr>
              <a:t> – </a:t>
            </a:r>
            <a:r>
              <a:rPr lang="en-US" sz="2400" b="1">
                <a:solidFill>
                  <a:schemeClr val="accent1"/>
                </a:solidFill>
              </a:rPr>
              <a:t>B2B Support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5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Portfolio Integration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33149-7AD3-4723-B37B-A5DAA88B924E}"/>
              </a:ext>
            </a:extLst>
          </p:cNvPr>
          <p:cNvSpPr/>
          <p:nvPr/>
        </p:nvSpPr>
        <p:spPr>
          <a:xfrm>
            <a:off x="950025" y="1720840"/>
            <a:ext cx="89777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Sterling B2B Integrator 5.2.6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Sterling File Gateway 2.2.6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FTP, FTPS, SFTP,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Connect:Direct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MyFileGateway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Trading Partner Conversion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Seamless conversion of SFG partners from traditional to global mailboxes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62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Co-existence of mailbox types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AC41B-7F20-4F25-83C1-6323C99ABD85}"/>
              </a:ext>
            </a:extLst>
          </p:cNvPr>
          <p:cNvSpPr/>
          <p:nvPr/>
        </p:nvSpPr>
        <p:spPr>
          <a:xfrm>
            <a:off x="950025" y="1572662"/>
            <a:ext cx="84077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Traditional mailboxes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 Current mailbox implementation that you know and love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Global mailboxes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New highly available mailbox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You can use both in the same system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  You don't need to move all mailboxes to global mailboxes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  Decide which partners you want to have global mailboxes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          Use SFG convert tool for SFG Trading Partner</a:t>
            </a:r>
          </a:p>
        </p:txBody>
      </p:sp>
    </p:spTree>
    <p:extLst>
      <p:ext uri="{BB962C8B-B14F-4D97-AF65-F5344CB8AC3E}">
        <p14:creationId xmlns:p14="http://schemas.microsoft.com/office/powerpoint/2010/main" val="2456318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AC41B-7F20-4F25-83C1-6323C99ABD85}"/>
              </a:ext>
            </a:extLst>
          </p:cNvPr>
          <p:cNvSpPr/>
          <p:nvPr/>
        </p:nvSpPr>
        <p:spPr>
          <a:xfrm>
            <a:off x="950025" y="1572662"/>
            <a:ext cx="8372105" cy="4378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</a:rPr>
              <a:t>File Transfer Specialist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Responsibilities</a:t>
            </a:r>
          </a:p>
          <a:p>
            <a:pPr marL="595313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On-boarding Partners</a:t>
            </a:r>
          </a:p>
          <a:p>
            <a:pPr marL="595313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Managing File Transfers</a:t>
            </a:r>
          </a:p>
          <a:p>
            <a:pPr marL="595313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Maintaining the systems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Pain Points</a:t>
            </a:r>
          </a:p>
          <a:p>
            <a:pPr marL="595313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Difficult to troubleshoot the problem</a:t>
            </a:r>
          </a:p>
          <a:p>
            <a:pPr marL="595313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Need to monitor multiple systems continuously</a:t>
            </a:r>
          </a:p>
          <a:p>
            <a:pPr marL="595313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Issue can be found only when raised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F1B8CC9-77EA-4870-9F1F-E5D44ED716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7266" y="1738862"/>
            <a:ext cx="18954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8438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Angela and Daniella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AC41B-7F20-4F25-83C1-6323C99ABD85}"/>
              </a:ext>
            </a:extLst>
          </p:cNvPr>
          <p:cNvSpPr/>
          <p:nvPr/>
        </p:nvSpPr>
        <p:spPr>
          <a:xfrm>
            <a:off x="950025" y="2054430"/>
            <a:ext cx="8372105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</a:rPr>
              <a:t>Trading Partners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Responsibilities</a:t>
            </a:r>
          </a:p>
          <a:p>
            <a:pPr marL="595313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Transfers files (Uploads / Downloads files)</a:t>
            </a:r>
          </a:p>
          <a:p>
            <a:pPr marL="481013" lvl="1" indent="-228600">
              <a:spcBef>
                <a:spcPts val="450"/>
              </a:spcBef>
              <a:spcAft>
                <a:spcPts val="450"/>
              </a:spcAft>
            </a:pPr>
            <a:endParaRPr lang="en-US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Pain Points</a:t>
            </a:r>
          </a:p>
          <a:p>
            <a:pPr marL="709613" lvl="1" indent="-4572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Unable to transfer files all the time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77FBF95-9F93-4A40-B33C-1F6DD402A4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665" y="1667610"/>
            <a:ext cx="187284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241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FD8E64-752C-4F50-95CD-71459255F037}"/>
              </a:ext>
            </a:extLst>
          </p:cNvPr>
          <p:cNvSpPr/>
          <p:nvPr/>
        </p:nvSpPr>
        <p:spPr>
          <a:xfrm>
            <a:off x="985652" y="1092529"/>
            <a:ext cx="8193974" cy="5352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</a:rPr>
              <a:t>Narrative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</a:rPr>
              <a:t>: As Bill, I want 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onboards Angela (Producer) in to Global Mailbox. Also, converts Daniella (Consumer) from B2Bi traditional mailbox to Global Mailbox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User: Bill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User Story Introduction:</a:t>
            </a:r>
          </a:p>
          <a:p>
            <a:pPr marL="595313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Bill can use SFG Partner Creation UI to onboard Angela in to Global Mailbox</a:t>
            </a:r>
          </a:p>
          <a:p>
            <a:pPr marL="595313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Bill can convert Daniella from B2Bi Traditional Mailbox to Global Mailbox using SFG Partner screen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Scenario 1: Bill creates a Partner by enabling “Use Global Mailbox” checkbox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Scenario 2: Bill selects the existing Partner and use Convert button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1F9FF62-3ED8-48CC-85CE-5D4D144E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9626" y="1092529"/>
            <a:ext cx="1895475" cy="211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639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IBM Control Center Integration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13765-3EEE-4958-A8A5-49EFADE22FE9}"/>
              </a:ext>
            </a:extLst>
          </p:cNvPr>
          <p:cNvSpPr/>
          <p:nvPr/>
        </p:nvSpPr>
        <p:spPr>
          <a:xfrm>
            <a:off x="950025" y="1710047"/>
            <a:ext cx="66145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685800">
              <a:spcBef>
                <a:spcPts val="600"/>
              </a:spcBef>
              <a:buClr>
                <a:srgbClr val="00B2EF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Global Mailbox integrates with IBM Control Center V6.1</a:t>
            </a:r>
          </a:p>
          <a:p>
            <a:pPr marL="171450" lvl="1" indent="-171450" defTabSz="685800">
              <a:spcBef>
                <a:spcPts val="600"/>
              </a:spcBef>
              <a:buClr>
                <a:srgbClr val="00B2EF"/>
              </a:buClr>
              <a:buSzPct val="1000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Monitors</a:t>
            </a:r>
          </a:p>
          <a:p>
            <a:pPr marL="628650" lvl="2" indent="-171450" defTabSz="685800">
              <a:spcBef>
                <a:spcPts val="600"/>
              </a:spcBef>
              <a:buClr>
                <a:srgbClr val="00B2EF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Global Mailbox System Health</a:t>
            </a:r>
          </a:p>
          <a:p>
            <a:pPr marL="628650" lvl="2" indent="-171450" defTabSz="685800">
              <a:spcBef>
                <a:spcPts val="600"/>
              </a:spcBef>
              <a:buClr>
                <a:srgbClr val="00B2EF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Global Mailbox Message Creation</a:t>
            </a:r>
          </a:p>
          <a:p>
            <a:pPr marL="628650" lvl="2" indent="-171450" defTabSz="685800">
              <a:spcBef>
                <a:spcPts val="600"/>
              </a:spcBef>
              <a:buClr>
                <a:srgbClr val="00B2EF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Global Mailbox Payload Replication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E39CF3-0FA9-4F55-ABB1-E64043B3B7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2301" y="2363512"/>
            <a:ext cx="4091553" cy="420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0D71F-D512-42EA-9070-3016BDB780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59" t="25659" r="6121" b="26234"/>
          <a:stretch/>
        </p:blipFill>
        <p:spPr>
          <a:xfrm>
            <a:off x="950025" y="4780710"/>
            <a:ext cx="4056063" cy="1459994"/>
          </a:xfrm>
          <a:prstGeom prst="rect">
            <a:avLst/>
          </a:prstGeom>
          <a:effectLst>
            <a:outerShdw blurRad="187325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761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FD8E64-752C-4F50-95CD-71459255F037}"/>
              </a:ext>
            </a:extLst>
          </p:cNvPr>
          <p:cNvSpPr/>
          <p:nvPr/>
        </p:nvSpPr>
        <p:spPr>
          <a:xfrm>
            <a:off x="985652" y="1092529"/>
            <a:ext cx="8193974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</a:rPr>
              <a:t>Narrative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</a:rPr>
              <a:t>: As Angela, I uploaded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files to Global Mailbox to transfer to Daniella. Though the Data center goes down, Daniella is able to download the files successfully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User: Angela and Daniella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User Story Introduction:</a:t>
            </a:r>
          </a:p>
          <a:p>
            <a:pPr marL="595313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Angela can upload file using myfilegateway URL</a:t>
            </a:r>
          </a:p>
          <a:p>
            <a:pPr marL="595313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Data center where it is uploaded goes down suddenly</a:t>
            </a:r>
          </a:p>
          <a:p>
            <a:pPr marL="595313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Daniella still can download the files successfully using myfilegateway URL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4ECECC1-C9B9-4EE6-A7EB-DA5598B647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980" y="973776"/>
            <a:ext cx="1962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3380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FD8E64-752C-4F50-95CD-71459255F037}"/>
              </a:ext>
            </a:extLst>
          </p:cNvPr>
          <p:cNvSpPr/>
          <p:nvPr/>
        </p:nvSpPr>
        <p:spPr>
          <a:xfrm>
            <a:off x="985652" y="1092529"/>
            <a:ext cx="819397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accent5"/>
                </a:solidFill>
              </a:rPr>
              <a:t>Key Points for GM</a:t>
            </a:r>
          </a:p>
          <a:p>
            <a:pPr lvl="0"/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Provide data storage across geographically distributed locations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Create a highly available, high-performance solution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Provide advanced operational capabilities for the management of mailboxes and users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Have a consistent view across data centers of what files got processed and where, regardless of data center status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Extend and enhance existing deployments of IBM Sterling File Gateway &amp; IBM Sterling B2B Integrator</a:t>
            </a:r>
          </a:p>
          <a:p>
            <a:pPr lvl="0"/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874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82587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428625" y="2500313"/>
            <a:ext cx="92260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/>
              <a:t>Disclaimer</a:t>
            </a:r>
          </a:p>
          <a:p>
            <a:pPr eaLnBrk="0" hangingPunct="0"/>
            <a:r>
              <a:rPr lang="en-US" sz="1200" dirty="0"/>
              <a:t>The information contained in this presentation is provided for informational purposes only.</a:t>
            </a:r>
          </a:p>
          <a:p>
            <a:pPr eaLnBrk="0" hangingPunct="0"/>
            <a:endParaRPr lang="en-US" sz="1200" dirty="0"/>
          </a:p>
          <a:p>
            <a:pPr eaLnBrk="0" hangingPunct="0"/>
            <a:r>
              <a:rPr lang="en-US" sz="1200" dirty="0"/>
              <a:t>While efforts were made to verify the completeness and accuracy of the information contained  in this presentation, it is provided “As Is”, without warranty of any kind, express or implied. </a:t>
            </a:r>
          </a:p>
          <a:p>
            <a:pPr eaLnBrk="0" hangingPunct="0"/>
            <a:endParaRPr lang="en-US" sz="1200" dirty="0"/>
          </a:p>
          <a:p>
            <a:pPr eaLnBrk="0" hangingPunct="0"/>
            <a:r>
              <a:rPr lang="en-US" sz="1200" dirty="0"/>
              <a:t>In addition, this information is based on IBM’s current product plans and strategy, which are subject to change by IBM without notice.</a:t>
            </a:r>
          </a:p>
          <a:p>
            <a:pPr eaLnBrk="0" hangingPunct="0"/>
            <a:endParaRPr lang="en-US" sz="1200" dirty="0"/>
          </a:p>
          <a:p>
            <a:pPr eaLnBrk="0" hangingPunct="0"/>
            <a:r>
              <a:rPr lang="en-US" sz="1200" dirty="0"/>
              <a:t>IBM shall not be responsible for any damages arising out of the use of, or otherwise related to, this presentation or any other documentation.</a:t>
            </a:r>
          </a:p>
          <a:p>
            <a:pPr eaLnBrk="0" hangingPunct="0"/>
            <a:endParaRPr lang="en-US" sz="1200" dirty="0"/>
          </a:p>
          <a:p>
            <a:pPr eaLnBrk="0" hangingPunct="0"/>
            <a:r>
              <a:rPr lang="en-US" sz="1200" dirty="0"/>
              <a:t>Nothing contained in this presentation is intended to, or shall have the effect of:</a:t>
            </a:r>
          </a:p>
          <a:p>
            <a:pPr eaLnBrk="0" hangingPunct="0"/>
            <a:r>
              <a:rPr lang="en-US" sz="1200" dirty="0"/>
              <a:t>Creating any warranty or representation from IBM (or its affiliates or its or their supplies and/or licensors); or</a:t>
            </a:r>
          </a:p>
          <a:p>
            <a:pPr eaLnBrk="0" hangingPunct="0"/>
            <a:r>
              <a:rPr lang="en-US" sz="1200" dirty="0"/>
              <a:t>Altering the terms and conditions of the applicable license agreement governing the use of IBM software.</a:t>
            </a:r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07190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73777" y="1033153"/>
            <a:ext cx="782583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Agenda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What is Global Mailbox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Existing Challenges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Architecture Overview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High Availability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Topology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Global Mailbox Management Tool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73777" y="1033153"/>
            <a:ext cx="78258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Existing Challenges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Example: Automotive and retail value chains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Any order, anytime, immediate deliveries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 downtime opportunity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Constant document exchanges</a:t>
            </a:r>
          </a:p>
          <a:p>
            <a:pPr lvl="1">
              <a:buFont typeface="Arial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Real need for high availability 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5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73777" y="1033153"/>
            <a:ext cx="91371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Highlights with GM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Provide a purpose built multi-data center mailbox architecture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Deliver a true geographically distributed mailbox capability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Eliminate the need for custom solutions, database replication or other approaches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Deliver a consistent view so you know exactly where your files 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9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73777" y="1033153"/>
            <a:ext cx="91371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High Availability for Disaster Recovery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4472C4"/>
                </a:solidFill>
              </a:rPr>
              <a:t>Prevalent techniques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A data base driven strategy that utilizes the DR capabilities of their database vendor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Operating at a 3rd party hot site by transferring copies of their latest operations backup</a:t>
            </a:r>
          </a:p>
          <a:p>
            <a:r>
              <a:rPr lang="en-US" sz="2000" b="1" dirty="0">
                <a:solidFill>
                  <a:srgbClr val="4472C4"/>
                </a:solidFill>
              </a:rPr>
              <a:t>Drawbacks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Typically downtime,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Latency to recover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Cost to your business</a:t>
            </a:r>
          </a:p>
          <a:p>
            <a:r>
              <a:rPr lang="en-US" sz="2000" b="1" dirty="0">
                <a:solidFill>
                  <a:srgbClr val="4472C4"/>
                </a:solidFill>
              </a:rPr>
              <a:t>Benefits with GM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Active/passive disaster recovery architecture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Minimizes the outage impact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DB replication not needed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Cost reduction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6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B7EE3A-F07D-467D-BE53-9433B9CF0BB5}"/>
              </a:ext>
            </a:extLst>
          </p:cNvPr>
          <p:cNvSpPr/>
          <p:nvPr/>
        </p:nvSpPr>
        <p:spPr>
          <a:xfrm>
            <a:off x="973777" y="1068779"/>
            <a:ext cx="1011777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What is Global Mailbox?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DD9DA5A4-8AC1-47AD-B96A-9A2BE0D91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84" y="1772936"/>
            <a:ext cx="9414526" cy="1611532"/>
          </a:xfrm>
          <a:prstGeom prst="roundRect">
            <a:avLst>
              <a:gd name="adj" fmla="val 7500"/>
            </a:avLst>
          </a:prstGeom>
          <a:solidFill>
            <a:srgbClr val="F2F2F2"/>
          </a:solidFill>
          <a:ln w="28575" algn="ctr">
            <a:solidFill>
              <a:srgbClr val="D3D3D3"/>
            </a:solidFill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marL="228600" algn="ctr" defTabSz="825500" hangingPunct="0"/>
            <a:endParaRPr lang="en-US" sz="5000">
              <a:solidFill>
                <a:srgbClr val="000000"/>
              </a:solidFill>
              <a:latin typeface="Helvetica Light"/>
              <a:ea typeface="MS PGothic" pitchFamily="34" charset="-128"/>
              <a:cs typeface="Helvetica Light"/>
              <a:sym typeface="Helvetica Light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0E4F066-74A7-4016-92B9-7C713EFA5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405" y="1840675"/>
            <a:ext cx="9196185" cy="142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22325" hangingPunct="0"/>
            <a:r>
              <a:rPr lang="en-US" altLang="en-US" sz="2000" b="1" dirty="0">
                <a:solidFill>
                  <a:srgbClr val="00649D"/>
                </a:solidFill>
                <a:sym typeface="Helvetica"/>
              </a:rPr>
              <a:t>Global Mailboxes are the simple, robust, and reliable way </a:t>
            </a:r>
            <a:br>
              <a:rPr lang="en-US" sz="2000" b="1" dirty="0">
                <a:solidFill>
                  <a:srgbClr val="00649D"/>
                </a:solidFill>
              </a:rPr>
            </a:br>
            <a:r>
              <a:rPr lang="en-US" altLang="en-US" sz="2000" b="1" dirty="0">
                <a:solidFill>
                  <a:srgbClr val="00649D"/>
                </a:solidFill>
                <a:sym typeface="Helvetica"/>
              </a:rPr>
              <a:t>to store message data from any partner in any geography.</a:t>
            </a:r>
            <a:br>
              <a:rPr lang="en-US" sz="2000" dirty="0">
                <a:solidFill>
                  <a:srgbClr val="00C0F2"/>
                </a:solidFill>
              </a:rPr>
            </a:br>
            <a:br>
              <a:rPr lang="en-US" sz="1400" dirty="0">
                <a:solidFill>
                  <a:srgbClr val="7F7F7F"/>
                </a:solidFill>
              </a:rPr>
            </a:br>
            <a:r>
              <a:rPr lang="en-US" altLang="en-US" sz="1600" b="1" dirty="0">
                <a:solidFill>
                  <a:srgbClr val="595959"/>
                </a:solidFill>
                <a:sym typeface="Helvetica"/>
              </a:rPr>
              <a:t>Global Mailboxes </a:t>
            </a:r>
            <a:r>
              <a:rPr lang="en-US" altLang="en-US" sz="1600" dirty="0">
                <a:solidFill>
                  <a:srgbClr val="595959"/>
                </a:solidFill>
                <a:sym typeface="Helvetica"/>
              </a:rPr>
              <a:t>provide data storage across geographically distributed locations.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DB4FA82-CEDD-4F12-8B07-D2D965BEA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84" y="3820332"/>
            <a:ext cx="941452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8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1045030" y="1033153"/>
            <a:ext cx="102602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Guiding Principles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/>
                </a:solidFill>
              </a:rPr>
              <a:t>Global Mailboxes should always appear available for Trading Partners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/>
                </a:solidFill>
              </a:rPr>
              <a:t>Trading Partners always connect to the closest available data center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/>
                </a:solidFill>
              </a:rPr>
              <a:t>Improves performance of transfers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/>
                </a:solidFill>
              </a:rPr>
              <a:t>Trading Partners are unaware that there are multiple data centers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/>
                </a:solidFill>
              </a:rPr>
              <a:t>Appears as a single system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/>
                </a:solidFill>
              </a:rPr>
              <a:t>Can configure when replication to other data centers happens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0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3314F-FEEB-4E2B-B6D8-60FB799804DD}"/>
              </a:ext>
            </a:extLst>
          </p:cNvPr>
          <p:cNvSpPr/>
          <p:nvPr/>
        </p:nvSpPr>
        <p:spPr>
          <a:xfrm>
            <a:off x="950025" y="1092531"/>
            <a:ext cx="89777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Architecture Overview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0BD7565E-5A9C-4AA1-AA1B-5B99936523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882" y="2076773"/>
            <a:ext cx="6502480" cy="423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6323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1003</Words>
  <Application>Microsoft Office PowerPoint</Application>
  <PresentationFormat>Widescreen</PresentationFormat>
  <Paragraphs>200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MS PGothic</vt:lpstr>
      <vt:lpstr>宋体</vt:lpstr>
      <vt:lpstr>Arial</vt:lpstr>
      <vt:lpstr>Calibri</vt:lpstr>
      <vt:lpstr>Calibri Light</vt:lpstr>
      <vt:lpstr>Helvetica</vt:lpstr>
      <vt:lpstr>Helvetica Light</vt:lpstr>
      <vt:lpstr>Mangal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High Availability Features </vt:lpstr>
      <vt:lpstr>   High Availability Features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Creative2</dc:creator>
  <cp:lastModifiedBy>Valerie Thomas</cp:lastModifiedBy>
  <cp:revision>63</cp:revision>
  <dcterms:created xsi:type="dcterms:W3CDTF">2017-06-29T12:54:25Z</dcterms:created>
  <dcterms:modified xsi:type="dcterms:W3CDTF">2017-11-28T17:05:26Z</dcterms:modified>
</cp:coreProperties>
</file>