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0" r:id="rId3"/>
    <p:sldId id="282" r:id="rId4"/>
    <p:sldId id="261"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5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0" autoAdjust="0"/>
    <p:restoredTop sz="94660"/>
  </p:normalViewPr>
  <p:slideViewPr>
    <p:cSldViewPr snapToGrid="0">
      <p:cViewPr varScale="1">
        <p:scale>
          <a:sx n="69" d="100"/>
          <a:sy n="69" d="100"/>
        </p:scale>
        <p:origin x="56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0B89B3-FEEE-E240-9F5E-CF582D9B83DE}" type="datetimeFigureOut">
              <a:rPr lang="en-US" smtClean="0"/>
              <a:t>11/28/2017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25E7DC-839E-B64F-BB70-6C75085112A2}" type="slidenum">
              <a:rPr lang="en-US" smtClean="0"/>
              <a:t>‹#›</a:t>
            </a:fld>
            <a:endParaRPr lang="en-US"/>
          </a:p>
        </p:txBody>
      </p:sp>
    </p:spTree>
    <p:extLst>
      <p:ext uri="{BB962C8B-B14F-4D97-AF65-F5344CB8AC3E}">
        <p14:creationId xmlns:p14="http://schemas.microsoft.com/office/powerpoint/2010/main" val="1652811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Tealeaf</a:t>
            </a:r>
            <a:r>
              <a:rPr lang="en-US" baseline="0" dirty="0"/>
              <a:t> – an Analytics platform that allows you to see exactly what your customer(s) are actually doing on their websites and mobile applications. </a:t>
            </a:r>
          </a:p>
          <a:p>
            <a:r>
              <a:rPr lang="en-US" baseline="0" dirty="0"/>
              <a:t>It allows you to understand the customer experience at a level that you’ve never seen before. It allows you to truly understand your customers experiences on your web site or mobile application</a:t>
            </a:r>
          </a:p>
          <a:p>
            <a:endParaRPr lang="en-US" baseline="0" dirty="0"/>
          </a:p>
          <a:p>
            <a:pPr defTabSz="949991">
              <a:defRPr/>
            </a:pPr>
            <a:r>
              <a:rPr lang="en-US" baseline="0" dirty="0"/>
              <a:t>Identify Struggle – not just identify when someone receives an error code once but understand when a customer is entering the same information multiple times. </a:t>
            </a:r>
            <a:endParaRPr lang="en-US" dirty="0"/>
          </a:p>
          <a:p>
            <a:endParaRPr lang="en-US" baseline="0" dirty="0"/>
          </a:p>
          <a:p>
            <a:r>
              <a:rPr lang="en-US" baseline="0" dirty="0"/>
              <a:t>Isolate Problems – not just identify what page their following off or what form field but </a:t>
            </a:r>
            <a:r>
              <a:rPr lang="en-US" baseline="0" dirty="0" err="1"/>
              <a:t>realy</a:t>
            </a:r>
            <a:r>
              <a:rPr lang="en-US" baseline="0" dirty="0"/>
              <a:t> what are entering into a certain field. What error message are they seeing?</a:t>
            </a:r>
          </a:p>
        </p:txBody>
      </p:sp>
      <p:sp>
        <p:nvSpPr>
          <p:cNvPr id="4" name="Slide Number Placeholder 3"/>
          <p:cNvSpPr>
            <a:spLocks noGrp="1"/>
          </p:cNvSpPr>
          <p:nvPr>
            <p:ph type="sldNum" sz="quarter" idx="10"/>
          </p:nvPr>
        </p:nvSpPr>
        <p:spPr/>
        <p:txBody>
          <a:bodyPr/>
          <a:lstStyle/>
          <a:p>
            <a:pPr>
              <a:defRPr/>
            </a:pPr>
            <a:fld id="{0F08DD4F-2C75-46C3-8E92-AF3F5425B169}" type="slidenum">
              <a:rPr lang="en-US" smtClean="0"/>
              <a:pPr>
                <a:defRPr/>
              </a:pPr>
              <a:t>9</a:t>
            </a:fld>
            <a:endParaRPr lang="en-US"/>
          </a:p>
        </p:txBody>
      </p:sp>
    </p:spTree>
    <p:extLst>
      <p:ext uri="{BB962C8B-B14F-4D97-AF65-F5344CB8AC3E}">
        <p14:creationId xmlns:p14="http://schemas.microsoft.com/office/powerpoint/2010/main" val="44884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Tealeaf</a:t>
            </a:r>
            <a:r>
              <a:rPr lang="en-US" baseline="0" dirty="0"/>
              <a:t> – an Analytics platform that allows you to see exactly what your customer(s) are actually doing on their websites and mobile applications. </a:t>
            </a:r>
          </a:p>
          <a:p>
            <a:r>
              <a:rPr lang="en-US" baseline="0" dirty="0"/>
              <a:t>It allows you to understand the customer experience at a level that you’ve never seen before. It allows you to truly understand your customers experiences on your web site or mobile application</a:t>
            </a:r>
          </a:p>
          <a:p>
            <a:endParaRPr lang="en-US" baseline="0" dirty="0"/>
          </a:p>
          <a:p>
            <a:pPr defTabSz="949991">
              <a:defRPr/>
            </a:pPr>
            <a:r>
              <a:rPr lang="en-US" baseline="0" dirty="0"/>
              <a:t>Identify Struggle – not just identify when someone receives an error code once but understand when a customer is entering the same information multiple times. </a:t>
            </a:r>
            <a:endParaRPr lang="en-US" dirty="0"/>
          </a:p>
          <a:p>
            <a:endParaRPr lang="en-US" baseline="0" dirty="0"/>
          </a:p>
          <a:p>
            <a:r>
              <a:rPr lang="en-US" baseline="0" dirty="0"/>
              <a:t>Isolate Problems – not just identify what page their following off or what form field but </a:t>
            </a:r>
            <a:r>
              <a:rPr lang="en-US" baseline="0" dirty="0" err="1"/>
              <a:t>realy</a:t>
            </a:r>
            <a:r>
              <a:rPr lang="en-US" baseline="0" dirty="0"/>
              <a:t> what are entering into a certain field. What error message are they seeing?</a:t>
            </a:r>
          </a:p>
        </p:txBody>
      </p:sp>
      <p:sp>
        <p:nvSpPr>
          <p:cNvPr id="4" name="Slide Number Placeholder 3"/>
          <p:cNvSpPr>
            <a:spLocks noGrp="1"/>
          </p:cNvSpPr>
          <p:nvPr>
            <p:ph type="sldNum" sz="quarter" idx="10"/>
          </p:nvPr>
        </p:nvSpPr>
        <p:spPr/>
        <p:txBody>
          <a:bodyPr/>
          <a:lstStyle/>
          <a:p>
            <a:pPr>
              <a:defRPr/>
            </a:pPr>
            <a:fld id="{0F08DD4F-2C75-46C3-8E92-AF3F5425B169}" type="slidenum">
              <a:rPr lang="en-US" smtClean="0"/>
              <a:pPr>
                <a:defRPr/>
              </a:pPr>
              <a:t>10</a:t>
            </a:fld>
            <a:endParaRPr lang="en-US"/>
          </a:p>
        </p:txBody>
      </p:sp>
    </p:spTree>
    <p:extLst>
      <p:ext uri="{BB962C8B-B14F-4D97-AF65-F5344CB8AC3E}">
        <p14:creationId xmlns:p14="http://schemas.microsoft.com/office/powerpoint/2010/main" val="967866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With traditional analytics solutions you can see at what point a customer is falling off or how many customers are falling but what you don’t get is WHY they’re falling off. </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Without the why you’re only guessing on how to fix the problem. </a:t>
            </a:r>
          </a:p>
          <a:p>
            <a:endParaRPr lang="en-US" baseline="0" dirty="0"/>
          </a:p>
          <a:p>
            <a:r>
              <a:rPr lang="en-US" baseline="0" dirty="0"/>
              <a:t>Each department in an organization has tools to monitor effectiveness; it only makes sense to have a tool that monitors your website to discover the why.</a:t>
            </a:r>
          </a:p>
        </p:txBody>
      </p:sp>
      <p:sp>
        <p:nvSpPr>
          <p:cNvPr id="4" name="Slide Number Placeholder 3"/>
          <p:cNvSpPr>
            <a:spLocks noGrp="1"/>
          </p:cNvSpPr>
          <p:nvPr>
            <p:ph type="sldNum" sz="quarter" idx="10"/>
          </p:nvPr>
        </p:nvSpPr>
        <p:spPr/>
        <p:txBody>
          <a:bodyPr/>
          <a:lstStyle/>
          <a:p>
            <a:pPr>
              <a:defRPr/>
            </a:pPr>
            <a:fld id="{AA141EB5-6E4D-4C8D-BF22-8F3E73795ECA}" type="slidenum">
              <a:rPr lang="en-US" smtClean="0"/>
              <a:pPr>
                <a:defRPr/>
              </a:pPr>
              <a:t>11</a:t>
            </a:fld>
            <a:endParaRPr lang="en-US"/>
          </a:p>
        </p:txBody>
      </p:sp>
    </p:spTree>
    <p:extLst>
      <p:ext uri="{BB962C8B-B14F-4D97-AF65-F5344CB8AC3E}">
        <p14:creationId xmlns:p14="http://schemas.microsoft.com/office/powerpoint/2010/main" val="1668497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SaaS based solution</a:t>
            </a:r>
            <a:r>
              <a:rPr lang="en-US" b="1" baseline="0" dirty="0"/>
              <a:t> leveraging IBM’s SoftLayer to bring you a true SaaS solution.  What does this mean for you?</a:t>
            </a:r>
          </a:p>
          <a:p>
            <a:endParaRPr lang="en-US" baseline="0" dirty="0"/>
          </a:p>
          <a:p>
            <a:pPr marL="178123" indent="-178123">
              <a:buFontTx/>
              <a:buChar char="-"/>
            </a:pPr>
            <a:r>
              <a:rPr lang="en-US" baseline="0" dirty="0"/>
              <a:t>No investment in hardware and software.  No need to worry about purchasing and configuring HW, SW, firmware networking etc.  No need to have an operations or IT team own and manager this, we do that for you. No need to worry about maintenance costs or software upgrades/downgrades and eventually obsolete hardware. </a:t>
            </a:r>
          </a:p>
          <a:p>
            <a:pPr marL="178123" indent="-178123">
              <a:buFontTx/>
              <a:buChar char="-"/>
            </a:pPr>
            <a:r>
              <a:rPr lang="en-US" baseline="0" dirty="0"/>
              <a:t>Ease of deployment.  We collect our data from 3 sources (3 SDKS) depending on what solution you’re looking we implement one or more SDKs to help you send data to our TL datacenter.  Implementation and provisioning takes days instead of weeks to get the customer up and running. </a:t>
            </a:r>
          </a:p>
          <a:p>
            <a:pPr marL="178123" indent="-178123">
              <a:buFontTx/>
              <a:buChar char="-"/>
            </a:pPr>
            <a:r>
              <a:rPr lang="en-US" baseline="0" dirty="0"/>
              <a:t>Lower cost of entry: Allows the customer to get up and running without a lot of overhead costs and investment. The only investment is investing in the power of Tealeaf. </a:t>
            </a:r>
          </a:p>
          <a:p>
            <a:pPr marL="178123" indent="-178123">
              <a:buFontTx/>
              <a:buChar char="-"/>
            </a:pPr>
            <a:r>
              <a:rPr lang="en-US" baseline="0" dirty="0"/>
              <a:t>Brand new UI and workflow. We listened to our customers and listened to the pain points. Through a new IBM Design thinking process we’re completely reworked the UI and workflow. </a:t>
            </a:r>
          </a:p>
          <a:p>
            <a:pPr marL="178123" indent="-178123">
              <a:buFontTx/>
              <a:buChar char="-"/>
            </a:pPr>
            <a:r>
              <a:rPr lang="en-US" baseline="0" dirty="0"/>
              <a:t>Using a monthly cadence we’re able to deliver key features and functionality to you more often. We can listen to our customer’s requests and turn them around quicker. Faster Evolution. </a:t>
            </a:r>
          </a:p>
          <a:p>
            <a:pPr marL="178123" indent="-178123">
              <a:buFontTx/>
              <a:buChar char="-"/>
            </a:pPr>
            <a:endParaRPr lang="en-US" baseline="0" dirty="0"/>
          </a:p>
          <a:p>
            <a:r>
              <a:rPr lang="en-US" b="1" baseline="0" dirty="0"/>
              <a:t>Capture Data – what do you get?</a:t>
            </a:r>
          </a:p>
          <a:p>
            <a:pPr marL="178123" indent="-178123">
              <a:buFontTx/>
              <a:buChar char="-"/>
            </a:pPr>
            <a:r>
              <a:rPr lang="en-US" baseline="0" dirty="0"/>
              <a:t>User interactions:</a:t>
            </a:r>
          </a:p>
          <a:p>
            <a:pPr marL="178123" indent="-178123">
              <a:buFontTx/>
              <a:buChar char="-"/>
            </a:pPr>
            <a:r>
              <a:rPr lang="en-US" baseline="0" dirty="0"/>
              <a:t>Environmental Data</a:t>
            </a:r>
          </a:p>
          <a:p>
            <a:pPr marL="178123" indent="-178123">
              <a:buFontTx/>
              <a:buChar char="-"/>
            </a:pPr>
            <a:r>
              <a:rPr lang="en-US" baseline="0" dirty="0"/>
              <a:t>Contextual Information:</a:t>
            </a:r>
          </a:p>
          <a:p>
            <a:pPr marL="178123" indent="-178123">
              <a:buFontTx/>
              <a:buChar char="-"/>
            </a:pPr>
            <a:endParaRPr lang="en-US" baseline="0" dirty="0"/>
          </a:p>
          <a:p>
            <a:r>
              <a:rPr lang="en-US" b="1" baseline="0" dirty="0"/>
              <a:t>TL SaaS Solution: Ultimately what do you get a</a:t>
            </a:r>
            <a:r>
              <a:rPr lang="en-US" baseline="0" dirty="0"/>
              <a:t> </a:t>
            </a:r>
          </a:p>
          <a:p>
            <a:r>
              <a:rPr lang="en-US" baseline="0" dirty="0"/>
              <a:t>A powerful analytics platform for web and mobile apps</a:t>
            </a:r>
          </a:p>
          <a:p>
            <a:r>
              <a:rPr lang="en-US" baseline="0" dirty="0"/>
              <a:t>Part of the IBM Customer Analytics Solution: DA, Journey Analytics. </a:t>
            </a:r>
          </a:p>
          <a:p>
            <a:endParaRPr lang="en-US" baseline="0" dirty="0"/>
          </a:p>
        </p:txBody>
      </p:sp>
      <p:sp>
        <p:nvSpPr>
          <p:cNvPr id="4" name="Slide Number Placeholder 3"/>
          <p:cNvSpPr>
            <a:spLocks noGrp="1"/>
          </p:cNvSpPr>
          <p:nvPr>
            <p:ph type="sldNum" sz="quarter" idx="10"/>
          </p:nvPr>
        </p:nvSpPr>
        <p:spPr/>
        <p:txBody>
          <a:bodyPr/>
          <a:lstStyle/>
          <a:p>
            <a:pPr>
              <a:defRPr/>
            </a:pPr>
            <a:fld id="{5BBF1921-43FD-48CE-9E88-B58410AEF0BD}" type="slidenum">
              <a:rPr lang="en-US" smtClean="0"/>
              <a:pPr>
                <a:defRPr/>
              </a:pPr>
              <a:t>12</a:t>
            </a:fld>
            <a:endParaRPr lang="en-US"/>
          </a:p>
        </p:txBody>
      </p:sp>
    </p:spTree>
    <p:extLst>
      <p:ext uri="{BB962C8B-B14F-4D97-AF65-F5344CB8AC3E}">
        <p14:creationId xmlns:p14="http://schemas.microsoft.com/office/powerpoint/2010/main" val="129741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latin typeface="Arial" pitchFamily="34" charset="0"/>
                <a:ea typeface="+mn-ea"/>
                <a:cs typeface="Arial" pitchFamily="34" charset="0"/>
              </a:rPr>
              <a:t>Tealeaf CBA on Cloud – Works with desktop web, mobile web, native apps (iOS and Android) and hybrid apps.</a:t>
            </a:r>
          </a:p>
          <a:p>
            <a:endParaRPr lang="en-US" dirty="0">
              <a:latin typeface="Arial" pitchFamily="34" charset="0"/>
              <a:ea typeface="+mn-ea"/>
              <a:cs typeface="Arial" pitchFamily="34" charset="0"/>
            </a:endParaRPr>
          </a:p>
          <a:p>
            <a:r>
              <a:rPr lang="en-US" b="1" dirty="0">
                <a:latin typeface="Arial" pitchFamily="34" charset="0"/>
                <a:ea typeface="+mn-ea"/>
                <a:cs typeface="Arial" pitchFamily="34" charset="0"/>
              </a:rPr>
              <a:t>Mobile Web</a:t>
            </a:r>
            <a:endParaRPr lang="en-US" dirty="0">
              <a:latin typeface="Arial" pitchFamily="34" charset="0"/>
              <a:ea typeface="+mn-ea"/>
              <a:cs typeface="Arial" pitchFamily="34" charset="0"/>
            </a:endParaRPr>
          </a:p>
          <a:p>
            <a:r>
              <a:rPr lang="en-US" dirty="0">
                <a:latin typeface="Arial" pitchFamily="34" charset="0"/>
                <a:ea typeface="+mn-ea"/>
                <a:cs typeface="Arial" pitchFamily="34" charset="0"/>
              </a:rPr>
              <a:t>Tealeaf can capture visitor sessions to your web application initiated from mobile web browsers through the UI Capture for Ajax solution. (UIC Framework). It also works with desktop websites via the same UIC Framework. </a:t>
            </a:r>
          </a:p>
          <a:p>
            <a:endParaRPr lang="en-US" b="1" dirty="0">
              <a:latin typeface="Arial" pitchFamily="34" charset="0"/>
              <a:ea typeface="+mn-ea"/>
              <a:cs typeface="Arial" pitchFamily="34" charset="0"/>
            </a:endParaRPr>
          </a:p>
          <a:p>
            <a:r>
              <a:rPr lang="en-US" b="1" dirty="0">
                <a:latin typeface="Arial" pitchFamily="34" charset="0"/>
                <a:ea typeface="+mn-ea"/>
                <a:cs typeface="Arial" pitchFamily="34" charset="0"/>
              </a:rPr>
              <a:t>Native Application </a:t>
            </a:r>
            <a:endParaRPr lang="en-US" dirty="0">
              <a:latin typeface="Arial" pitchFamily="34" charset="0"/>
              <a:ea typeface="+mn-ea"/>
              <a:cs typeface="Arial" pitchFamily="34" charset="0"/>
            </a:endParaRPr>
          </a:p>
          <a:p>
            <a:r>
              <a:rPr lang="en-US" dirty="0">
                <a:latin typeface="Arial" pitchFamily="34" charset="0"/>
                <a:ea typeface="+mn-ea"/>
                <a:cs typeface="Arial" pitchFamily="34" charset="0"/>
              </a:rPr>
              <a:t>Tealeaf can capture user interaction data for a native application when the appropriate Tealeaf Logging Framework (iOS or Android) is instrumented in the application. </a:t>
            </a:r>
          </a:p>
          <a:p>
            <a:r>
              <a:rPr lang="en-US" dirty="0">
                <a:latin typeface="Arial" pitchFamily="34" charset="0"/>
                <a:ea typeface="+mn-ea"/>
                <a:cs typeface="Arial" pitchFamily="34" charset="0"/>
              </a:rPr>
              <a:t>The following logging frameworks are available: </a:t>
            </a:r>
          </a:p>
          <a:p>
            <a:r>
              <a:rPr lang="en-US" dirty="0">
                <a:latin typeface="Arial" pitchFamily="34" charset="0"/>
                <a:ea typeface="+mn-ea"/>
                <a:cs typeface="Arial" pitchFamily="34" charset="0"/>
              </a:rPr>
              <a:t>•Android </a:t>
            </a:r>
          </a:p>
          <a:p>
            <a:r>
              <a:rPr lang="en-US" dirty="0">
                <a:latin typeface="Arial" pitchFamily="34" charset="0"/>
                <a:ea typeface="+mn-ea"/>
                <a:cs typeface="Arial" pitchFamily="34" charset="0"/>
              </a:rPr>
              <a:t>•iOS </a:t>
            </a:r>
          </a:p>
          <a:p>
            <a:endParaRPr lang="en-US" dirty="0">
              <a:latin typeface="Arial" pitchFamily="34" charset="0"/>
              <a:ea typeface="+mn-ea"/>
              <a:cs typeface="Arial" pitchFamily="34" charset="0"/>
            </a:endParaRPr>
          </a:p>
          <a:p>
            <a:r>
              <a:rPr lang="en-US" dirty="0">
                <a:latin typeface="Arial" pitchFamily="34" charset="0"/>
                <a:ea typeface="+mn-ea"/>
                <a:cs typeface="Arial" pitchFamily="34" charset="0"/>
              </a:rPr>
              <a:t>Once the Tealeaf Logging Framework is deployed, it uses the Session </a:t>
            </a:r>
            <a:r>
              <a:rPr lang="en-US" dirty="0" err="1">
                <a:latin typeface="Arial" pitchFamily="34" charset="0"/>
                <a:ea typeface="+mn-ea"/>
                <a:cs typeface="Arial" pitchFamily="34" charset="0"/>
              </a:rPr>
              <a:t>identifer</a:t>
            </a:r>
            <a:r>
              <a:rPr lang="en-US" dirty="0">
                <a:latin typeface="Arial" pitchFamily="34" charset="0"/>
                <a:ea typeface="+mn-ea"/>
                <a:cs typeface="Arial" pitchFamily="34" charset="0"/>
              </a:rPr>
              <a:t> that is provided by the web server. User interaction data is collected and periodically </a:t>
            </a:r>
            <a:r>
              <a:rPr lang="en-US" dirty="0" err="1">
                <a:latin typeface="Arial" pitchFamily="34" charset="0"/>
                <a:ea typeface="+mn-ea"/>
                <a:cs typeface="Arial" pitchFamily="34" charset="0"/>
              </a:rPr>
              <a:t>POSTed</a:t>
            </a:r>
            <a:r>
              <a:rPr lang="en-US" dirty="0">
                <a:latin typeface="Arial" pitchFamily="34" charset="0"/>
                <a:ea typeface="+mn-ea"/>
                <a:cs typeface="Arial" pitchFamily="34" charset="0"/>
              </a:rPr>
              <a:t> (sent back) to a placeholder page on </a:t>
            </a:r>
            <a:r>
              <a:rPr lang="en-US" dirty="0" err="1">
                <a:latin typeface="Arial" pitchFamily="34" charset="0"/>
                <a:ea typeface="+mn-ea"/>
                <a:cs typeface="Arial" pitchFamily="34" charset="0"/>
              </a:rPr>
              <a:t>SoftLayer</a:t>
            </a:r>
            <a:r>
              <a:rPr lang="en-US" dirty="0">
                <a:latin typeface="Arial" pitchFamily="34" charset="0"/>
                <a:ea typeface="+mn-ea"/>
                <a:cs typeface="Arial" pitchFamily="34" charset="0"/>
              </a:rPr>
              <a:t>. Tealeaf can to capture and process this data using the </a:t>
            </a:r>
            <a:r>
              <a:rPr lang="en-US" dirty="0" err="1">
                <a:latin typeface="Arial" pitchFamily="34" charset="0"/>
                <a:ea typeface="+mn-ea"/>
                <a:cs typeface="Arial" pitchFamily="34" charset="0"/>
              </a:rPr>
              <a:t>onCloud</a:t>
            </a:r>
            <a:r>
              <a:rPr lang="en-US" dirty="0">
                <a:latin typeface="Arial" pitchFamily="34" charset="0"/>
                <a:ea typeface="+mn-ea"/>
                <a:cs typeface="Arial" pitchFamily="34" charset="0"/>
              </a:rPr>
              <a:t> system.</a:t>
            </a:r>
          </a:p>
          <a:p>
            <a:endParaRPr lang="en-US" dirty="0">
              <a:latin typeface="Arial" pitchFamily="34" charset="0"/>
              <a:ea typeface="+mn-ea"/>
              <a:cs typeface="Arial" pitchFamily="34" charset="0"/>
            </a:endParaRPr>
          </a:p>
          <a:p>
            <a:r>
              <a:rPr lang="en-US" b="1" dirty="0">
                <a:latin typeface="Arial" pitchFamily="34" charset="0"/>
                <a:ea typeface="+mn-ea"/>
                <a:cs typeface="Arial" pitchFamily="34" charset="0"/>
              </a:rPr>
              <a:t>Hybrid Mobile (Web and Native Application combination)</a:t>
            </a:r>
          </a:p>
          <a:p>
            <a:r>
              <a:rPr lang="en-US" dirty="0">
                <a:latin typeface="Arial" pitchFamily="34" charset="0"/>
                <a:ea typeface="+mn-ea"/>
                <a:cs typeface="Arial" pitchFamily="34" charset="0"/>
              </a:rPr>
              <a:t>A hybrid app is a native app that uses the device’s browser engine to access the web. Like native apps, hybrid apps use the session identifier provided by </a:t>
            </a:r>
            <a:r>
              <a:rPr lang="en-US" dirty="0" err="1">
                <a:latin typeface="Arial" pitchFamily="34" charset="0"/>
                <a:ea typeface="+mn-ea"/>
                <a:cs typeface="Arial" pitchFamily="34" charset="0"/>
              </a:rPr>
              <a:t>Softlayer</a:t>
            </a:r>
            <a:r>
              <a:rPr lang="en-US" dirty="0">
                <a:latin typeface="Arial" pitchFamily="34" charset="0"/>
                <a:ea typeface="+mn-ea"/>
                <a:cs typeface="Arial" pitchFamily="34" charset="0"/>
              </a:rPr>
              <a:t>. Mobile data is captured through both the mobile web and through the Tealeaf UIC Logging Framework. </a:t>
            </a:r>
            <a:endParaRPr lang="en-US" dirty="0"/>
          </a:p>
        </p:txBody>
      </p:sp>
      <p:sp>
        <p:nvSpPr>
          <p:cNvPr id="4" name="Footer Placeholder 3"/>
          <p:cNvSpPr>
            <a:spLocks noGrp="1"/>
          </p:cNvSpPr>
          <p:nvPr>
            <p:ph type="ftr" sz="quarter" idx="10"/>
          </p:nvPr>
        </p:nvSpPr>
        <p:spPr/>
        <p:txBody>
          <a:bodyPr/>
          <a:lstStyle/>
          <a:p>
            <a:r>
              <a:rPr lang="en-US" dirty="0"/>
              <a:t>© Copyright IBM Corp. 2015</a:t>
            </a:r>
          </a:p>
        </p:txBody>
      </p:sp>
      <p:sp>
        <p:nvSpPr>
          <p:cNvPr id="5" name="Slide Number Placeholder 4"/>
          <p:cNvSpPr>
            <a:spLocks noGrp="1"/>
          </p:cNvSpPr>
          <p:nvPr>
            <p:ph type="sldNum" sz="quarter" idx="11"/>
          </p:nvPr>
        </p:nvSpPr>
        <p:spPr/>
        <p:txBody>
          <a:bodyPr/>
          <a:lstStyle/>
          <a:p>
            <a:fld id="{59B41BCF-F07C-4001-9668-5B4729C8093B}" type="slidenum">
              <a:rPr lang="en-US" smtClean="0"/>
              <a:pPr/>
              <a:t>13</a:t>
            </a:fld>
            <a:endParaRPr lang="en-US"/>
          </a:p>
        </p:txBody>
      </p:sp>
    </p:spTree>
    <p:extLst>
      <p:ext uri="{BB962C8B-B14F-4D97-AF65-F5344CB8AC3E}">
        <p14:creationId xmlns:p14="http://schemas.microsoft.com/office/powerpoint/2010/main" val="368255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F08DD4F-2C75-46C3-8E92-AF3F5425B169}" type="slidenum">
              <a:rPr lang="en-US" smtClean="0"/>
              <a:pPr>
                <a:defRPr/>
              </a:pPr>
              <a:t>19</a:t>
            </a:fld>
            <a:endParaRPr lang="en-US"/>
          </a:p>
        </p:txBody>
      </p:sp>
    </p:spTree>
    <p:extLst>
      <p:ext uri="{BB962C8B-B14F-4D97-AF65-F5344CB8AC3E}">
        <p14:creationId xmlns:p14="http://schemas.microsoft.com/office/powerpoint/2010/main" val="2125252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sz="1400" b="1" i="0" u="none" strike="noStrike" kern="1200" baseline="0" dirty="0">
                <a:solidFill>
                  <a:schemeClr val="tx1"/>
                </a:solidFill>
                <a:latin typeface="Arial" panose="020B0604020202020204" pitchFamily="34" charset="0"/>
                <a:ea typeface="+mn-ea"/>
                <a:cs typeface="+mn-cs"/>
              </a:rPr>
              <a:t>Demonstration Scenario:</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400" b="0" i="0" u="none" strike="noStrike" kern="1200" baseline="0" dirty="0">
              <a:solidFill>
                <a:schemeClr val="tx1"/>
              </a:solidFill>
              <a:latin typeface="Arial" panose="020B0604020202020204" pitchFamily="34" charset="0"/>
              <a:ea typeface="+mn-ea"/>
              <a:cs typeface="+mn-cs"/>
            </a:endParaRPr>
          </a:p>
          <a:p>
            <a:pPr marL="285750" marR="0" indent="-285750" algn="l" defTabSz="914400" rtl="0" eaLnBrk="0" fontAlgn="base" latinLnBrk="0" hangingPunct="0">
              <a:lnSpc>
                <a:spcPct val="100000"/>
              </a:lnSpc>
              <a:spcBef>
                <a:spcPct val="30000"/>
              </a:spcBef>
              <a:spcAft>
                <a:spcPct val="0"/>
              </a:spcAft>
              <a:buClrTx/>
              <a:buSzTx/>
              <a:buFont typeface="Arial"/>
              <a:buChar char="•"/>
              <a:tabLst/>
              <a:defRPr/>
            </a:pPr>
            <a:r>
              <a:rPr lang="en-US" sz="1400" b="0" i="0" u="none" strike="noStrike" kern="1200" baseline="0" dirty="0">
                <a:solidFill>
                  <a:schemeClr val="tx1"/>
                </a:solidFill>
                <a:latin typeface="Arial" panose="020B0604020202020204" pitchFamily="34" charset="0"/>
                <a:ea typeface="+mn-ea"/>
                <a:cs typeface="+mn-cs"/>
              </a:rPr>
              <a:t>The Aurora marketing group sent out an email with a promotional code. They neglected to activate the code.</a:t>
            </a:r>
          </a:p>
          <a:p>
            <a:pPr marL="285750" marR="0" indent="-285750" algn="l" defTabSz="914400" rtl="0" eaLnBrk="0" fontAlgn="base" latinLnBrk="0" hangingPunct="0">
              <a:lnSpc>
                <a:spcPct val="100000"/>
              </a:lnSpc>
              <a:spcBef>
                <a:spcPct val="30000"/>
              </a:spcBef>
              <a:spcAft>
                <a:spcPct val="0"/>
              </a:spcAft>
              <a:buClrTx/>
              <a:buSzTx/>
              <a:buFont typeface="Arial"/>
              <a:buChar char="•"/>
              <a:tabLst/>
              <a:defRPr/>
            </a:pPr>
            <a:r>
              <a:rPr lang="en-US" sz="1400" b="0" i="0" u="none" strike="noStrike" kern="1200" baseline="0" dirty="0">
                <a:solidFill>
                  <a:schemeClr val="tx1"/>
                </a:solidFill>
                <a:latin typeface="Arial" panose="020B0604020202020204" pitchFamily="34" charset="0"/>
                <a:ea typeface="+mn-ea"/>
                <a:cs typeface="+mn-cs"/>
              </a:rPr>
              <a:t>The number of visitors who experience promo code failure issues has increased beyond expected levels.</a:t>
            </a:r>
          </a:p>
          <a:p>
            <a:pPr marL="285750" marR="0" indent="-285750" algn="l" defTabSz="914400" rtl="0" eaLnBrk="0" fontAlgn="base" latinLnBrk="0" hangingPunct="0">
              <a:lnSpc>
                <a:spcPct val="100000"/>
              </a:lnSpc>
              <a:spcBef>
                <a:spcPct val="30000"/>
              </a:spcBef>
              <a:spcAft>
                <a:spcPct val="0"/>
              </a:spcAft>
              <a:buClrTx/>
              <a:buSzTx/>
              <a:buFont typeface="Arial"/>
              <a:buChar char="•"/>
              <a:tabLst/>
              <a:defRPr/>
            </a:pPr>
            <a:r>
              <a:rPr lang="en-US" sz="1400" b="0" i="0" u="none" strike="noStrike" kern="1200" baseline="0" dirty="0">
                <a:solidFill>
                  <a:schemeClr val="tx1"/>
                </a:solidFill>
                <a:latin typeface="Arial" panose="020B0604020202020204" pitchFamily="34" charset="0"/>
                <a:ea typeface="+mn-ea"/>
                <a:cs typeface="+mn-cs"/>
              </a:rPr>
              <a:t>Perform a search by the Session Attribute </a:t>
            </a:r>
            <a:r>
              <a:rPr lang="en-US" sz="1400" b="1" i="0" u="none" strike="noStrike" kern="1200" baseline="0" dirty="0">
                <a:solidFill>
                  <a:schemeClr val="tx1"/>
                </a:solidFill>
                <a:latin typeface="Arial" panose="020B0604020202020204" pitchFamily="34" charset="0"/>
                <a:ea typeface="+mn-ea"/>
                <a:cs typeface="+mn-cs"/>
              </a:rPr>
              <a:t>Promo Code </a:t>
            </a:r>
            <a:r>
              <a:rPr lang="en-US" sz="1400" b="0" i="0" u="none" strike="noStrike" kern="1200" baseline="0" dirty="0">
                <a:solidFill>
                  <a:schemeClr val="tx1"/>
                </a:solidFill>
                <a:latin typeface="Arial" panose="020B0604020202020204" pitchFamily="34" charset="0"/>
                <a:ea typeface="+mn-ea"/>
                <a:cs typeface="+mn-cs"/>
              </a:rPr>
              <a:t>with a value of</a:t>
            </a:r>
            <a:r>
              <a:rPr lang="en-US" sz="1400" b="1" i="0" u="none" strike="noStrike" kern="1200" baseline="0" dirty="0">
                <a:solidFill>
                  <a:schemeClr val="tx1"/>
                </a:solidFill>
                <a:latin typeface="Arial" panose="020B0604020202020204" pitchFamily="34" charset="0"/>
                <a:ea typeface="+mn-ea"/>
                <a:cs typeface="+mn-cs"/>
              </a:rPr>
              <a:t> save10.</a:t>
            </a:r>
          </a:p>
          <a:p>
            <a:pPr marL="285750" marR="0" indent="-285750" algn="l" defTabSz="914400" rtl="0" eaLnBrk="0" fontAlgn="base" latinLnBrk="0" hangingPunct="0">
              <a:lnSpc>
                <a:spcPct val="100000"/>
              </a:lnSpc>
              <a:spcBef>
                <a:spcPct val="30000"/>
              </a:spcBef>
              <a:spcAft>
                <a:spcPct val="0"/>
              </a:spcAft>
              <a:buClrTx/>
              <a:buSzTx/>
              <a:buFont typeface="Arial"/>
              <a:buChar char="•"/>
              <a:tabLst/>
              <a:defRPr/>
            </a:pPr>
            <a:r>
              <a:rPr lang="en-US" sz="1400" b="0" i="0" u="none" strike="noStrike" kern="1200" baseline="0" dirty="0">
                <a:solidFill>
                  <a:schemeClr val="tx1"/>
                </a:solidFill>
                <a:latin typeface="Arial" panose="020B0604020202020204" pitchFamily="34" charset="0"/>
                <a:ea typeface="+mn-ea"/>
                <a:cs typeface="+mn-cs"/>
              </a:rPr>
              <a:t>Analyze Session List data. Segment and filter data.</a:t>
            </a:r>
          </a:p>
          <a:p>
            <a:pPr marL="285750" marR="0" indent="-285750" algn="l" defTabSz="914400" rtl="0" eaLnBrk="0" fontAlgn="base" latinLnBrk="0" hangingPunct="0">
              <a:lnSpc>
                <a:spcPct val="100000"/>
              </a:lnSpc>
              <a:spcBef>
                <a:spcPct val="30000"/>
              </a:spcBef>
              <a:spcAft>
                <a:spcPct val="0"/>
              </a:spcAft>
              <a:buClrTx/>
              <a:buSzTx/>
              <a:buFont typeface="Arial"/>
              <a:buChar char="•"/>
              <a:tabLst/>
              <a:defRPr/>
            </a:pPr>
            <a:r>
              <a:rPr lang="en-US" sz="1400" b="0" i="0" u="none" strike="noStrike" kern="1200" baseline="0" dirty="0">
                <a:solidFill>
                  <a:schemeClr val="tx1"/>
                </a:solidFill>
                <a:latin typeface="Arial" panose="020B0604020202020204" pitchFamily="34" charset="0"/>
                <a:ea typeface="+mn-ea"/>
                <a:cs typeface="+mn-cs"/>
              </a:rPr>
              <a:t>Create a new View to include user Duration, User Login ID, Promo Code, and Mini Cart Value </a:t>
            </a:r>
          </a:p>
        </p:txBody>
      </p:sp>
      <p:sp>
        <p:nvSpPr>
          <p:cNvPr id="4" name="Footer Placeholder 3"/>
          <p:cNvSpPr>
            <a:spLocks noGrp="1"/>
          </p:cNvSpPr>
          <p:nvPr>
            <p:ph type="ftr" sz="quarter" idx="10"/>
          </p:nvPr>
        </p:nvSpPr>
        <p:spPr/>
        <p:txBody>
          <a:bodyPr/>
          <a:lstStyle/>
          <a:p>
            <a:r>
              <a:rPr lang="en-US"/>
              <a:t>© Copyright IBM Corp. 2012</a:t>
            </a:r>
          </a:p>
        </p:txBody>
      </p:sp>
      <p:sp>
        <p:nvSpPr>
          <p:cNvPr id="5" name="Slide Number Placeholder 4"/>
          <p:cNvSpPr>
            <a:spLocks noGrp="1"/>
          </p:cNvSpPr>
          <p:nvPr>
            <p:ph type="sldNum" sz="quarter" idx="11"/>
          </p:nvPr>
        </p:nvSpPr>
        <p:spPr/>
        <p:txBody>
          <a:bodyPr/>
          <a:lstStyle/>
          <a:p>
            <a:fld id="{59B41BCF-F07C-4001-9668-5B4729C8093B}" type="slidenum">
              <a:rPr lang="en-US" smtClean="0"/>
              <a:pPr/>
              <a:t>20</a:t>
            </a:fld>
            <a:endParaRPr lang="en-US"/>
          </a:p>
        </p:txBody>
      </p:sp>
    </p:spTree>
    <p:extLst>
      <p:ext uri="{BB962C8B-B14F-4D97-AF65-F5344CB8AC3E}">
        <p14:creationId xmlns:p14="http://schemas.microsoft.com/office/powerpoint/2010/main" val="76475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7A1C3EF4-67AB-40C3-B4CD-ABA0406444C3}" type="datetimeFigureOut">
              <a:rPr lang="en-IN" smtClean="0"/>
              <a:t>28-11-2017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B28EB47-7EEC-4FAC-B28B-93E05A7ADBFA}" type="slidenum">
              <a:rPr lang="en-IN" smtClean="0"/>
              <a:t>‹#›</a:t>
            </a:fld>
            <a:endParaRPr lang="en-IN"/>
          </a:p>
        </p:txBody>
      </p:sp>
    </p:spTree>
    <p:extLst>
      <p:ext uri="{BB962C8B-B14F-4D97-AF65-F5344CB8AC3E}">
        <p14:creationId xmlns:p14="http://schemas.microsoft.com/office/powerpoint/2010/main" val="3656767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7A1C3EF4-67AB-40C3-B4CD-ABA0406444C3}" type="datetimeFigureOut">
              <a:rPr lang="en-IN" smtClean="0"/>
              <a:t>28-11-2017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B28EB47-7EEC-4FAC-B28B-93E05A7ADBFA}" type="slidenum">
              <a:rPr lang="en-IN" smtClean="0"/>
              <a:t>‹#›</a:t>
            </a:fld>
            <a:endParaRPr lang="en-IN"/>
          </a:p>
        </p:txBody>
      </p:sp>
    </p:spTree>
    <p:extLst>
      <p:ext uri="{BB962C8B-B14F-4D97-AF65-F5344CB8AC3E}">
        <p14:creationId xmlns:p14="http://schemas.microsoft.com/office/powerpoint/2010/main" val="2211443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7A1C3EF4-67AB-40C3-B4CD-ABA0406444C3}" type="datetimeFigureOut">
              <a:rPr lang="en-IN" smtClean="0"/>
              <a:t>28-11-2017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B28EB47-7EEC-4FAC-B28B-93E05A7ADBFA}" type="slidenum">
              <a:rPr lang="en-IN" smtClean="0"/>
              <a:t>‹#›</a:t>
            </a:fld>
            <a:endParaRPr lang="en-IN"/>
          </a:p>
        </p:txBody>
      </p:sp>
    </p:spTree>
    <p:extLst>
      <p:ext uri="{BB962C8B-B14F-4D97-AF65-F5344CB8AC3E}">
        <p14:creationId xmlns:p14="http://schemas.microsoft.com/office/powerpoint/2010/main" val="3136681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OneColumn_White">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Slide Number Placeholder 3"/>
          <p:cNvSpPr>
            <a:spLocks noGrp="1"/>
          </p:cNvSpPr>
          <p:nvPr>
            <p:ph type="sldNum" sz="quarter" idx="10"/>
          </p:nvPr>
        </p:nvSpPr>
        <p:spPr/>
        <p:txBody>
          <a:bodyPr/>
          <a:lstStyle>
            <a:lvl1pPr>
              <a:defRPr/>
            </a:lvl1pPr>
          </a:lstStyle>
          <a:p>
            <a:pPr>
              <a:defRPr/>
            </a:pPr>
            <a:fld id="{7DB01B5D-F551-4FAD-9B37-110B1225EE5B}" type="slidenum">
              <a:rPr lang="en-US"/>
              <a:pPr>
                <a:defRPr/>
              </a:pPr>
              <a:t>‹#›</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dirty="0"/>
              <a:t>© Copyright IBM Corporation </a:t>
            </a:r>
            <a:r>
              <a:rPr lang="is-IS" dirty="0"/>
              <a:t>2017</a:t>
            </a:r>
            <a:endParaRPr lang="en-US" dirty="0"/>
          </a:p>
        </p:txBody>
      </p:sp>
    </p:spTree>
    <p:extLst>
      <p:ext uri="{BB962C8B-B14F-4D97-AF65-F5344CB8AC3E}">
        <p14:creationId xmlns:p14="http://schemas.microsoft.com/office/powerpoint/2010/main" val="854517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7A1C3EF4-67AB-40C3-B4CD-ABA0406444C3}" type="datetimeFigureOut">
              <a:rPr lang="en-IN" smtClean="0"/>
              <a:t>28-11-2017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B28EB47-7EEC-4FAC-B28B-93E05A7ADBFA}" type="slidenum">
              <a:rPr lang="en-IN" smtClean="0"/>
              <a:t>‹#›</a:t>
            </a:fld>
            <a:endParaRPr lang="en-IN"/>
          </a:p>
        </p:txBody>
      </p:sp>
    </p:spTree>
    <p:extLst>
      <p:ext uri="{BB962C8B-B14F-4D97-AF65-F5344CB8AC3E}">
        <p14:creationId xmlns:p14="http://schemas.microsoft.com/office/powerpoint/2010/main" val="712998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1C3EF4-67AB-40C3-B4CD-ABA0406444C3}" type="datetimeFigureOut">
              <a:rPr lang="en-IN" smtClean="0"/>
              <a:t>28-11-2017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B28EB47-7EEC-4FAC-B28B-93E05A7ADBFA}" type="slidenum">
              <a:rPr lang="en-IN" smtClean="0"/>
              <a:t>‹#›</a:t>
            </a:fld>
            <a:endParaRPr lang="en-IN"/>
          </a:p>
        </p:txBody>
      </p:sp>
    </p:spTree>
    <p:extLst>
      <p:ext uri="{BB962C8B-B14F-4D97-AF65-F5344CB8AC3E}">
        <p14:creationId xmlns:p14="http://schemas.microsoft.com/office/powerpoint/2010/main" val="2518363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7A1C3EF4-67AB-40C3-B4CD-ABA0406444C3}" type="datetimeFigureOut">
              <a:rPr lang="en-IN" smtClean="0"/>
              <a:t>28-11-2017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B28EB47-7EEC-4FAC-B28B-93E05A7ADBFA}" type="slidenum">
              <a:rPr lang="en-IN" smtClean="0"/>
              <a:t>‹#›</a:t>
            </a:fld>
            <a:endParaRPr lang="en-IN"/>
          </a:p>
        </p:txBody>
      </p:sp>
    </p:spTree>
    <p:extLst>
      <p:ext uri="{BB962C8B-B14F-4D97-AF65-F5344CB8AC3E}">
        <p14:creationId xmlns:p14="http://schemas.microsoft.com/office/powerpoint/2010/main" val="2862015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7A1C3EF4-67AB-40C3-B4CD-ABA0406444C3}" type="datetimeFigureOut">
              <a:rPr lang="en-IN" smtClean="0"/>
              <a:t>28-11-2017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B28EB47-7EEC-4FAC-B28B-93E05A7ADBFA}" type="slidenum">
              <a:rPr lang="en-IN" smtClean="0"/>
              <a:t>‹#›</a:t>
            </a:fld>
            <a:endParaRPr lang="en-IN"/>
          </a:p>
        </p:txBody>
      </p:sp>
    </p:spTree>
    <p:extLst>
      <p:ext uri="{BB962C8B-B14F-4D97-AF65-F5344CB8AC3E}">
        <p14:creationId xmlns:p14="http://schemas.microsoft.com/office/powerpoint/2010/main" val="3355620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7A1C3EF4-67AB-40C3-B4CD-ABA0406444C3}" type="datetimeFigureOut">
              <a:rPr lang="en-IN" smtClean="0"/>
              <a:t>28-11-2017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B28EB47-7EEC-4FAC-B28B-93E05A7ADBFA}" type="slidenum">
              <a:rPr lang="en-IN" smtClean="0"/>
              <a:t>‹#›</a:t>
            </a:fld>
            <a:endParaRPr lang="en-IN"/>
          </a:p>
        </p:txBody>
      </p:sp>
    </p:spTree>
    <p:extLst>
      <p:ext uri="{BB962C8B-B14F-4D97-AF65-F5344CB8AC3E}">
        <p14:creationId xmlns:p14="http://schemas.microsoft.com/office/powerpoint/2010/main" val="89640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1C3EF4-67AB-40C3-B4CD-ABA0406444C3}" type="datetimeFigureOut">
              <a:rPr lang="en-IN" smtClean="0"/>
              <a:t>28-11-2017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B28EB47-7EEC-4FAC-B28B-93E05A7ADBFA}" type="slidenum">
              <a:rPr lang="en-IN" smtClean="0"/>
              <a:t>‹#›</a:t>
            </a:fld>
            <a:endParaRPr lang="en-IN"/>
          </a:p>
        </p:txBody>
      </p:sp>
    </p:spTree>
    <p:extLst>
      <p:ext uri="{BB962C8B-B14F-4D97-AF65-F5344CB8AC3E}">
        <p14:creationId xmlns:p14="http://schemas.microsoft.com/office/powerpoint/2010/main" val="243531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1C3EF4-67AB-40C3-B4CD-ABA0406444C3}" type="datetimeFigureOut">
              <a:rPr lang="en-IN" smtClean="0"/>
              <a:t>28-11-2017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B28EB47-7EEC-4FAC-B28B-93E05A7ADBFA}" type="slidenum">
              <a:rPr lang="en-IN" smtClean="0"/>
              <a:t>‹#›</a:t>
            </a:fld>
            <a:endParaRPr lang="en-IN"/>
          </a:p>
        </p:txBody>
      </p:sp>
    </p:spTree>
    <p:extLst>
      <p:ext uri="{BB962C8B-B14F-4D97-AF65-F5344CB8AC3E}">
        <p14:creationId xmlns:p14="http://schemas.microsoft.com/office/powerpoint/2010/main" val="81002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1C3EF4-67AB-40C3-B4CD-ABA0406444C3}" type="datetimeFigureOut">
              <a:rPr lang="en-IN" smtClean="0"/>
              <a:t>28-11-2017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B28EB47-7EEC-4FAC-B28B-93E05A7ADBFA}" type="slidenum">
              <a:rPr lang="en-IN" smtClean="0"/>
              <a:t>‹#›</a:t>
            </a:fld>
            <a:endParaRPr lang="en-IN"/>
          </a:p>
        </p:txBody>
      </p:sp>
    </p:spTree>
    <p:extLst>
      <p:ext uri="{BB962C8B-B14F-4D97-AF65-F5344CB8AC3E}">
        <p14:creationId xmlns:p14="http://schemas.microsoft.com/office/powerpoint/2010/main" val="629641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1C3EF4-67AB-40C3-B4CD-ABA0406444C3}" type="datetimeFigureOut">
              <a:rPr lang="en-IN" smtClean="0"/>
              <a:t>28-11-2017</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28EB47-7EEC-4FAC-B28B-93E05A7ADBFA}" type="slidenum">
              <a:rPr lang="en-IN" smtClean="0"/>
              <a:t>‹#›</a:t>
            </a:fld>
            <a:endParaRPr lang="en-IN"/>
          </a:p>
        </p:txBody>
      </p:sp>
    </p:spTree>
    <p:extLst>
      <p:ext uri="{BB962C8B-B14F-4D97-AF65-F5344CB8AC3E}">
        <p14:creationId xmlns:p14="http://schemas.microsoft.com/office/powerpoint/2010/main" val="1481723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382" y="2410691"/>
            <a:ext cx="11754196" cy="1077218"/>
          </a:xfrm>
          <a:prstGeom prst="rect">
            <a:avLst/>
          </a:prstGeom>
        </p:spPr>
        <p:txBody>
          <a:bodyPr wrap="square">
            <a:spAutoFit/>
          </a:bodyPr>
          <a:lstStyle/>
          <a:p>
            <a:r>
              <a:rPr lang="en-US" sz="3200" b="1" dirty="0">
                <a:solidFill>
                  <a:schemeClr val="accent1">
                    <a:lumMod val="75000"/>
                  </a:schemeClr>
                </a:solidFill>
                <a:latin typeface="Arial" charset="0"/>
                <a:ea typeface="Arial" charset="0"/>
                <a:cs typeface="Arial" charset="0"/>
              </a:rPr>
              <a:t>Understanding a store associate's journey by integrating Tealeaf CX with IBM Store Engagement</a:t>
            </a:r>
          </a:p>
        </p:txBody>
      </p:sp>
      <p:sp>
        <p:nvSpPr>
          <p:cNvPr id="3" name="TextBox 2"/>
          <p:cNvSpPr txBox="1"/>
          <p:nvPr/>
        </p:nvSpPr>
        <p:spPr>
          <a:xfrm>
            <a:off x="4387064" y="4212404"/>
            <a:ext cx="6842589" cy="923330"/>
          </a:xfrm>
          <a:prstGeom prst="rect">
            <a:avLst/>
          </a:prstGeom>
          <a:noFill/>
        </p:spPr>
        <p:txBody>
          <a:bodyPr wrap="square" rtlCol="0">
            <a:spAutoFit/>
          </a:bodyPr>
          <a:lstStyle/>
          <a:p>
            <a:r>
              <a:rPr lang="en-US" dirty="0" err="1">
                <a:solidFill>
                  <a:srgbClr val="0070C0"/>
                </a:solidFill>
              </a:rPr>
              <a:t>Hansraj</a:t>
            </a:r>
            <a:r>
              <a:rPr lang="en-US" dirty="0">
                <a:solidFill>
                  <a:srgbClr val="0070C0"/>
                </a:solidFill>
              </a:rPr>
              <a:t> Mali – Advisory Software Engineer- Tealeaf Support</a:t>
            </a:r>
          </a:p>
          <a:p>
            <a:endParaRPr lang="en-US" dirty="0">
              <a:solidFill>
                <a:srgbClr val="0070C0"/>
              </a:solidFill>
            </a:endParaRPr>
          </a:p>
          <a:p>
            <a:r>
              <a:rPr lang="en-US" dirty="0" err="1">
                <a:solidFill>
                  <a:srgbClr val="0070C0"/>
                </a:solidFill>
              </a:rPr>
              <a:t>Murali</a:t>
            </a:r>
            <a:r>
              <a:rPr lang="en-US" dirty="0">
                <a:solidFill>
                  <a:srgbClr val="0070C0"/>
                </a:solidFill>
              </a:rPr>
              <a:t> J </a:t>
            </a:r>
            <a:r>
              <a:rPr lang="en-US" dirty="0" err="1">
                <a:solidFill>
                  <a:srgbClr val="0070C0"/>
                </a:solidFill>
              </a:rPr>
              <a:t>Iyengar</a:t>
            </a:r>
            <a:r>
              <a:rPr lang="en-US" dirty="0">
                <a:solidFill>
                  <a:srgbClr val="0070C0"/>
                </a:solidFill>
              </a:rPr>
              <a:t>- Advisory software Engineer- Commerce Application</a:t>
            </a:r>
          </a:p>
        </p:txBody>
      </p:sp>
    </p:spTree>
    <p:extLst>
      <p:ext uri="{BB962C8B-B14F-4D97-AF65-F5344CB8AC3E}">
        <p14:creationId xmlns:p14="http://schemas.microsoft.com/office/powerpoint/2010/main" val="2156609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070" y="839125"/>
            <a:ext cx="10617485" cy="860270"/>
          </a:xfrm>
        </p:spPr>
        <p:txBody>
          <a:bodyPr>
            <a:noAutofit/>
          </a:bodyPr>
          <a:lstStyle/>
          <a:p>
            <a:r>
              <a:rPr lang="en-US" sz="3200" b="1" dirty="0">
                <a:solidFill>
                  <a:schemeClr val="accent1">
                    <a:lumMod val="75000"/>
                  </a:schemeClr>
                </a:solidFill>
                <a:latin typeface="Arial" charset="0"/>
                <a:ea typeface="Arial" charset="0"/>
                <a:cs typeface="Arial" charset="0"/>
              </a:rPr>
              <a:t>IBM Tealeaf Bridges the Gap </a:t>
            </a:r>
          </a:p>
        </p:txBody>
      </p:sp>
      <p:sp>
        <p:nvSpPr>
          <p:cNvPr id="5" name="Slide Number Placeholder 4"/>
          <p:cNvSpPr>
            <a:spLocks noGrp="1"/>
          </p:cNvSpPr>
          <p:nvPr>
            <p:ph type="sldNum" sz="quarter" idx="10"/>
          </p:nvPr>
        </p:nvSpPr>
        <p:spPr/>
        <p:txBody>
          <a:bodyPr/>
          <a:lstStyle/>
          <a:p>
            <a:pPr>
              <a:defRPr/>
            </a:pPr>
            <a:fld id="{7DB01B5D-F551-4FAD-9B37-110B1225EE5B}" type="slidenum">
              <a:rPr lang="en-US" smtClean="0"/>
              <a:pPr>
                <a:defRPr/>
              </a:pPr>
              <a:t>10</a:t>
            </a:fld>
            <a:endParaRPr lang="en-US"/>
          </a:p>
        </p:txBody>
      </p:sp>
      <p:sp>
        <p:nvSpPr>
          <p:cNvPr id="16" name="Rectangle 45"/>
          <p:cNvSpPr>
            <a:spLocks noChangeArrowheads="1"/>
          </p:cNvSpPr>
          <p:nvPr/>
        </p:nvSpPr>
        <p:spPr bwMode="auto">
          <a:xfrm>
            <a:off x="2180968" y="1956689"/>
            <a:ext cx="1883626" cy="861122"/>
          </a:xfrm>
          <a:prstGeom prst="rect">
            <a:avLst/>
          </a:prstGeom>
          <a:solidFill>
            <a:schemeClr val="bg1">
              <a:lumMod val="75000"/>
              <a:alpha val="50000"/>
            </a:schemeClr>
          </a:solidFill>
          <a:ln w="9525">
            <a:noFill/>
            <a:miter lim="800000"/>
            <a:headEnd/>
            <a:tailEnd/>
          </a:ln>
          <a:effectLst/>
        </p:spPr>
        <p:txBody>
          <a:bodyPr tIns="91440" bIns="91440" anchor="ctr"/>
          <a:lstStyle/>
          <a:p>
            <a:pPr marL="182880" indent="-182880" defTabSz="457200">
              <a:buFont typeface="Arial" pitchFamily="34" charset="0"/>
              <a:buChar char="•"/>
              <a:defRPr/>
            </a:pPr>
            <a:r>
              <a:rPr lang="en-US" sz="1400" b="1" dirty="0">
                <a:latin typeface="+mj-lt"/>
              </a:rPr>
              <a:t>Site and application performance</a:t>
            </a:r>
          </a:p>
          <a:p>
            <a:pPr marL="182880" indent="-182880" defTabSz="457200">
              <a:buFont typeface="Arial" pitchFamily="34" charset="0"/>
              <a:buChar char="•"/>
              <a:defRPr/>
            </a:pPr>
            <a:r>
              <a:rPr lang="en-US" sz="1400" b="1" dirty="0">
                <a:latin typeface="+mj-lt"/>
              </a:rPr>
              <a:t>Technical health monitoring</a:t>
            </a:r>
          </a:p>
        </p:txBody>
      </p:sp>
      <p:sp>
        <p:nvSpPr>
          <p:cNvPr id="17" name="Rectangle 45"/>
          <p:cNvSpPr>
            <a:spLocks noChangeArrowheads="1"/>
          </p:cNvSpPr>
          <p:nvPr/>
        </p:nvSpPr>
        <p:spPr bwMode="auto">
          <a:xfrm>
            <a:off x="8070506" y="2055334"/>
            <a:ext cx="1843782" cy="762478"/>
          </a:xfrm>
          <a:prstGeom prst="rect">
            <a:avLst/>
          </a:prstGeom>
          <a:solidFill>
            <a:schemeClr val="bg1">
              <a:lumMod val="75000"/>
              <a:alpha val="50000"/>
            </a:schemeClr>
          </a:solidFill>
          <a:ln w="9525">
            <a:noFill/>
            <a:miter lim="800000"/>
            <a:headEnd/>
            <a:tailEnd/>
          </a:ln>
          <a:effectLst/>
        </p:spPr>
        <p:txBody>
          <a:bodyPr tIns="91440" bIns="91440" anchor="ctr"/>
          <a:lstStyle/>
          <a:p>
            <a:pPr marL="182880" indent="-182880" defTabSz="457200">
              <a:buFont typeface="Arial" pitchFamily="34" charset="0"/>
              <a:buChar char="•"/>
              <a:defRPr/>
            </a:pPr>
            <a:r>
              <a:rPr lang="en-US" sz="1400" b="1" dirty="0">
                <a:latin typeface="+mj-lt"/>
              </a:rPr>
              <a:t>Web analytics</a:t>
            </a:r>
          </a:p>
          <a:p>
            <a:pPr marL="182880" indent="-182880" defTabSz="457200">
              <a:buFont typeface="Arial" pitchFamily="34" charset="0"/>
              <a:buChar char="•"/>
              <a:defRPr/>
            </a:pPr>
            <a:r>
              <a:rPr lang="en-US" sz="1400" b="1" dirty="0">
                <a:latin typeface="+mj-lt"/>
              </a:rPr>
              <a:t>Business Intelligence</a:t>
            </a:r>
          </a:p>
        </p:txBody>
      </p:sp>
      <p:sp>
        <p:nvSpPr>
          <p:cNvPr id="18" name="Rectangle 45"/>
          <p:cNvSpPr>
            <a:spLocks noChangeArrowheads="1"/>
          </p:cNvSpPr>
          <p:nvPr/>
        </p:nvSpPr>
        <p:spPr bwMode="auto">
          <a:xfrm>
            <a:off x="5137264" y="4565612"/>
            <a:ext cx="1811223" cy="672321"/>
          </a:xfrm>
          <a:prstGeom prst="rect">
            <a:avLst/>
          </a:prstGeom>
          <a:solidFill>
            <a:schemeClr val="bg1">
              <a:lumMod val="75000"/>
              <a:alpha val="50000"/>
            </a:schemeClr>
          </a:solidFill>
          <a:ln w="9525">
            <a:noFill/>
            <a:miter lim="800000"/>
            <a:headEnd/>
            <a:tailEnd/>
          </a:ln>
          <a:effectLst/>
        </p:spPr>
        <p:txBody>
          <a:bodyPr tIns="91440" bIns="91440" anchor="ctr"/>
          <a:lstStyle/>
          <a:p>
            <a:pPr marL="182880" indent="-182880" defTabSz="457200">
              <a:buFont typeface="Arial" pitchFamily="34" charset="0"/>
              <a:buChar char="•"/>
              <a:defRPr/>
            </a:pPr>
            <a:r>
              <a:rPr lang="en-US" sz="1400" b="1" dirty="0">
                <a:latin typeface="+mj-lt"/>
              </a:rPr>
              <a:t>Email, Surveys</a:t>
            </a:r>
          </a:p>
          <a:p>
            <a:pPr marL="182880" indent="-182880" defTabSz="457200">
              <a:buFont typeface="Arial" pitchFamily="34" charset="0"/>
              <a:buChar char="•"/>
              <a:defRPr/>
            </a:pPr>
            <a:r>
              <a:rPr lang="en-US" sz="1400" b="1" dirty="0">
                <a:latin typeface="+mj-lt"/>
              </a:rPr>
              <a:t>Customer Service</a:t>
            </a:r>
          </a:p>
          <a:p>
            <a:pPr marL="182880" indent="-182880" defTabSz="457200">
              <a:buFont typeface="Arial" pitchFamily="34" charset="0"/>
              <a:buChar char="•"/>
              <a:defRPr/>
            </a:pPr>
            <a:r>
              <a:rPr lang="en-US" sz="1400" b="1" dirty="0">
                <a:latin typeface="+mj-lt"/>
              </a:rPr>
              <a:t>App store ratings</a:t>
            </a:r>
          </a:p>
        </p:txBody>
      </p:sp>
      <p:pic>
        <p:nvPicPr>
          <p:cNvPr id="19" name="Picture 16" descr="C:\Users\IBM_ADMIN\Pictures\IBM Stock Images\Technology\iStock_000002328995Large.jpg"/>
          <p:cNvPicPr>
            <a:picLocks noChangeAspect="1" noChangeArrowheads="1"/>
          </p:cNvPicPr>
          <p:nvPr/>
        </p:nvPicPr>
        <p:blipFill>
          <a:blip r:embed="rId3" cstate="print"/>
          <a:srcRect/>
          <a:stretch>
            <a:fillRect/>
          </a:stretch>
        </p:blipFill>
        <p:spPr bwMode="auto">
          <a:xfrm>
            <a:off x="2160697" y="2827534"/>
            <a:ext cx="1893489" cy="1559742"/>
          </a:xfrm>
          <a:prstGeom prst="rect">
            <a:avLst/>
          </a:prstGeom>
          <a:noFill/>
          <a:ln w="9525">
            <a:noFill/>
            <a:miter lim="800000"/>
            <a:headEnd/>
            <a:tailEnd/>
          </a:ln>
        </p:spPr>
      </p:pic>
      <p:pic>
        <p:nvPicPr>
          <p:cNvPr id="20" name="Picture 2"/>
          <p:cNvPicPr>
            <a:picLocks noChangeAspect="1" noChangeArrowheads="1"/>
          </p:cNvPicPr>
          <p:nvPr/>
        </p:nvPicPr>
        <p:blipFill>
          <a:blip r:embed="rId4" cstate="print"/>
          <a:srcRect/>
          <a:stretch>
            <a:fillRect/>
          </a:stretch>
        </p:blipFill>
        <p:spPr bwMode="auto">
          <a:xfrm>
            <a:off x="8060098" y="2820072"/>
            <a:ext cx="1796140" cy="1494498"/>
          </a:xfrm>
          <a:prstGeom prst="rect">
            <a:avLst/>
          </a:prstGeom>
          <a:noFill/>
          <a:ln w="9525">
            <a:noFill/>
            <a:miter lim="800000"/>
            <a:headEnd/>
            <a:tailEnd/>
          </a:ln>
        </p:spPr>
      </p:pic>
      <p:pic>
        <p:nvPicPr>
          <p:cNvPr id="21" name="Picture 2" descr="C:\Users\IBM_ADMIN\Pictures\IBM Stock Images\People\80284115.jpg"/>
          <p:cNvPicPr>
            <a:picLocks noChangeAspect="1" noChangeArrowheads="1"/>
          </p:cNvPicPr>
          <p:nvPr/>
        </p:nvPicPr>
        <p:blipFill>
          <a:blip r:embed="rId5" cstate="print"/>
          <a:srcRect/>
          <a:stretch>
            <a:fillRect/>
          </a:stretch>
        </p:blipFill>
        <p:spPr bwMode="auto">
          <a:xfrm>
            <a:off x="5137264" y="5237933"/>
            <a:ext cx="1811223" cy="1206568"/>
          </a:xfrm>
          <a:prstGeom prst="rect">
            <a:avLst/>
          </a:prstGeom>
          <a:noFill/>
          <a:ln w="9525">
            <a:noFill/>
            <a:miter lim="800000"/>
            <a:headEnd/>
            <a:tailEnd/>
          </a:ln>
        </p:spPr>
      </p:pic>
      <p:sp>
        <p:nvSpPr>
          <p:cNvPr id="22" name="Oval 15"/>
          <p:cNvSpPr>
            <a:spLocks noChangeAspect="1"/>
          </p:cNvSpPr>
          <p:nvPr/>
        </p:nvSpPr>
        <p:spPr bwMode="auto">
          <a:xfrm>
            <a:off x="4912679" y="1593850"/>
            <a:ext cx="2299334" cy="2299334"/>
          </a:xfrm>
          <a:prstGeom prst="ellipse">
            <a:avLst/>
          </a:prstGeom>
          <a:solidFill>
            <a:srgbClr val="00B1EE"/>
          </a:solidFill>
          <a:ln w="28575" algn="ctr">
            <a:noFill/>
            <a:round/>
            <a:headEnd/>
            <a:tailEnd/>
          </a:ln>
        </p:spPr>
        <p:txBody>
          <a:bodyPr anchor="ctr"/>
          <a:lstStyle/>
          <a:p>
            <a:pPr algn="ctr" defTabSz="457200">
              <a:spcBef>
                <a:spcPct val="50000"/>
              </a:spcBef>
            </a:pPr>
            <a:r>
              <a:rPr lang="en-US" sz="2400" b="1">
                <a:solidFill>
                  <a:schemeClr val="bg1"/>
                </a:solidFill>
              </a:rPr>
              <a:t>IBM Tealeaf</a:t>
            </a:r>
          </a:p>
          <a:p>
            <a:pPr algn="ctr" defTabSz="457200">
              <a:spcBef>
                <a:spcPct val="50000"/>
              </a:spcBef>
            </a:pPr>
            <a:r>
              <a:rPr lang="en-US" sz="2000">
                <a:solidFill>
                  <a:schemeClr val="bg1"/>
                </a:solidFill>
              </a:rPr>
              <a:t>Actions</a:t>
            </a:r>
            <a:br>
              <a:rPr lang="en-US" sz="2000">
                <a:solidFill>
                  <a:schemeClr val="bg1"/>
                </a:solidFill>
              </a:rPr>
            </a:br>
            <a:r>
              <a:rPr lang="en-US" sz="2000">
                <a:solidFill>
                  <a:schemeClr val="bg1"/>
                </a:solidFill>
              </a:rPr>
              <a:t>Interactions</a:t>
            </a:r>
            <a:br>
              <a:rPr lang="en-US" sz="2000">
                <a:solidFill>
                  <a:schemeClr val="bg1"/>
                </a:solidFill>
              </a:rPr>
            </a:br>
            <a:r>
              <a:rPr lang="en-US" sz="2000">
                <a:solidFill>
                  <a:schemeClr val="bg1"/>
                </a:solidFill>
              </a:rPr>
              <a:t>Issues</a:t>
            </a:r>
          </a:p>
        </p:txBody>
      </p:sp>
      <p:sp>
        <p:nvSpPr>
          <p:cNvPr id="23" name="TextBox 22"/>
          <p:cNvSpPr txBox="1"/>
          <p:nvPr/>
        </p:nvSpPr>
        <p:spPr>
          <a:xfrm>
            <a:off x="8070506" y="1470558"/>
            <a:ext cx="1843782" cy="584775"/>
          </a:xfrm>
          <a:prstGeom prst="rect">
            <a:avLst/>
          </a:prstGeom>
          <a:noFill/>
        </p:spPr>
        <p:txBody>
          <a:bodyPr wrap="square" rtlCol="0">
            <a:spAutoFit/>
          </a:bodyPr>
          <a:lstStyle/>
          <a:p>
            <a:pPr algn="ctr"/>
            <a:r>
              <a:rPr lang="en-US" sz="1600" b="1" dirty="0">
                <a:solidFill>
                  <a:srgbClr val="00B1EE"/>
                </a:solidFill>
                <a:ea typeface="Verdana" pitchFamily="34" charset="0"/>
                <a:cs typeface="Arial" pitchFamily="34" charset="0"/>
              </a:rPr>
              <a:t>Traditional Analytics</a:t>
            </a:r>
          </a:p>
        </p:txBody>
      </p:sp>
      <p:sp>
        <p:nvSpPr>
          <p:cNvPr id="24" name="TextBox 23"/>
          <p:cNvSpPr txBox="1"/>
          <p:nvPr/>
        </p:nvSpPr>
        <p:spPr>
          <a:xfrm>
            <a:off x="5109369" y="4236267"/>
            <a:ext cx="1843782" cy="338554"/>
          </a:xfrm>
          <a:prstGeom prst="rect">
            <a:avLst/>
          </a:prstGeom>
          <a:noFill/>
        </p:spPr>
        <p:txBody>
          <a:bodyPr wrap="square" rtlCol="0">
            <a:spAutoFit/>
          </a:bodyPr>
          <a:lstStyle/>
          <a:p>
            <a:pPr algn="ctr"/>
            <a:r>
              <a:rPr lang="en-US" sz="1600" b="1" dirty="0">
                <a:solidFill>
                  <a:srgbClr val="00B1EE"/>
                </a:solidFill>
                <a:ea typeface="Verdana" pitchFamily="34" charset="0"/>
                <a:cs typeface="Arial" pitchFamily="34" charset="0"/>
              </a:rPr>
              <a:t>Customer Voice</a:t>
            </a:r>
          </a:p>
        </p:txBody>
      </p:sp>
    </p:spTree>
    <p:extLst>
      <p:ext uri="{BB962C8B-B14F-4D97-AF65-F5344CB8AC3E}">
        <p14:creationId xmlns:p14="http://schemas.microsoft.com/office/powerpoint/2010/main" val="598930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838200" y="1016950"/>
            <a:ext cx="10515600" cy="673738"/>
          </a:xfrm>
        </p:spPr>
        <p:txBody>
          <a:bodyPr>
            <a:normAutofit/>
          </a:bodyPr>
          <a:lstStyle/>
          <a:p>
            <a:r>
              <a:rPr lang="en-US" sz="3200" b="1" dirty="0">
                <a:solidFill>
                  <a:schemeClr val="accent1">
                    <a:lumMod val="75000"/>
                  </a:schemeClr>
                </a:solidFill>
                <a:latin typeface="Arial" pitchFamily="34" charset="0"/>
                <a:ea typeface="ＭＳ Ｐゴシック" pitchFamily="34" charset="-128"/>
              </a:rPr>
              <a:t>The power of understanding why…</a:t>
            </a:r>
          </a:p>
        </p:txBody>
      </p:sp>
      <p:sp>
        <p:nvSpPr>
          <p:cNvPr id="3" name="Slide Number Placeholder 2"/>
          <p:cNvSpPr>
            <a:spLocks noGrp="1"/>
          </p:cNvSpPr>
          <p:nvPr>
            <p:ph type="sldNum" sz="quarter" idx="10"/>
          </p:nvPr>
        </p:nvSpPr>
        <p:spPr/>
        <p:txBody>
          <a:bodyPr/>
          <a:lstStyle/>
          <a:p>
            <a:pPr>
              <a:defRPr/>
            </a:pPr>
            <a:fld id="{7DB01B5D-F551-4FAD-9B37-110B1225EE5B}" type="slidenum">
              <a:rPr lang="en-US" smtClean="0"/>
              <a:pPr>
                <a:defRPr/>
              </a:pPr>
              <a:t>11</a:t>
            </a:fld>
            <a:endParaRPr lang="en-US"/>
          </a:p>
        </p:txBody>
      </p:sp>
      <p:pic>
        <p:nvPicPr>
          <p:cNvPr id="21511" name="Picture 26" descr="consumer.png"/>
          <p:cNvPicPr>
            <a:picLocks noChangeAspect="1"/>
          </p:cNvPicPr>
          <p:nvPr/>
        </p:nvPicPr>
        <p:blipFill>
          <a:blip r:embed="rId3" cstate="print"/>
          <a:srcRect/>
          <a:stretch>
            <a:fillRect/>
          </a:stretch>
        </p:blipFill>
        <p:spPr bwMode="auto">
          <a:xfrm>
            <a:off x="2183607" y="2278435"/>
            <a:ext cx="393331" cy="983596"/>
          </a:xfrm>
          <a:prstGeom prst="rect">
            <a:avLst/>
          </a:prstGeom>
          <a:noFill/>
          <a:ln w="9525">
            <a:noFill/>
            <a:miter lim="800000"/>
            <a:headEnd/>
            <a:tailEnd/>
          </a:ln>
        </p:spPr>
      </p:pic>
      <p:pic>
        <p:nvPicPr>
          <p:cNvPr id="21512" name="Picture 27" descr="arrow1.png"/>
          <p:cNvPicPr>
            <a:picLocks noChangeAspect="1"/>
          </p:cNvPicPr>
          <p:nvPr/>
        </p:nvPicPr>
        <p:blipFill>
          <a:blip r:embed="rId4" cstate="print"/>
          <a:srcRect/>
          <a:stretch>
            <a:fillRect/>
          </a:stretch>
        </p:blipFill>
        <p:spPr bwMode="auto">
          <a:xfrm>
            <a:off x="2748363" y="2843610"/>
            <a:ext cx="854737" cy="204285"/>
          </a:xfrm>
          <a:prstGeom prst="rect">
            <a:avLst/>
          </a:prstGeom>
          <a:noFill/>
          <a:ln w="9525">
            <a:noFill/>
            <a:miter lim="800000"/>
            <a:headEnd/>
            <a:tailEnd/>
          </a:ln>
        </p:spPr>
      </p:pic>
      <p:pic>
        <p:nvPicPr>
          <p:cNvPr id="21513" name="Picture 28" descr="internet.png"/>
          <p:cNvPicPr>
            <a:picLocks noChangeAspect="1"/>
          </p:cNvPicPr>
          <p:nvPr/>
        </p:nvPicPr>
        <p:blipFill>
          <a:blip r:embed="rId5" cstate="print"/>
          <a:srcRect/>
          <a:stretch>
            <a:fillRect/>
          </a:stretch>
        </p:blipFill>
        <p:spPr bwMode="auto">
          <a:xfrm>
            <a:off x="3769951" y="2359641"/>
            <a:ext cx="1119479" cy="938198"/>
          </a:xfrm>
          <a:prstGeom prst="rect">
            <a:avLst/>
          </a:prstGeom>
          <a:noFill/>
          <a:ln w="9525">
            <a:noFill/>
            <a:miter lim="800000"/>
            <a:headEnd/>
            <a:tailEnd/>
          </a:ln>
        </p:spPr>
      </p:pic>
      <p:pic>
        <p:nvPicPr>
          <p:cNvPr id="21514" name="Picture 29" descr="arrow2.png"/>
          <p:cNvPicPr>
            <a:picLocks noChangeAspect="1"/>
          </p:cNvPicPr>
          <p:nvPr/>
        </p:nvPicPr>
        <p:blipFill>
          <a:blip r:embed="rId6" cstate="print"/>
          <a:srcRect/>
          <a:stretch>
            <a:fillRect/>
          </a:stretch>
        </p:blipFill>
        <p:spPr bwMode="auto">
          <a:xfrm>
            <a:off x="5082196" y="2855311"/>
            <a:ext cx="854737" cy="204285"/>
          </a:xfrm>
          <a:prstGeom prst="rect">
            <a:avLst/>
          </a:prstGeom>
          <a:noFill/>
          <a:ln w="9525">
            <a:noFill/>
            <a:miter lim="800000"/>
            <a:headEnd/>
            <a:tailEnd/>
          </a:ln>
        </p:spPr>
      </p:pic>
      <p:pic>
        <p:nvPicPr>
          <p:cNvPr id="21515" name="Picture 30" descr="shopping.png"/>
          <p:cNvPicPr>
            <a:picLocks noChangeAspect="1"/>
          </p:cNvPicPr>
          <p:nvPr/>
        </p:nvPicPr>
        <p:blipFill>
          <a:blip r:embed="rId7" cstate="print"/>
          <a:srcRect/>
          <a:stretch>
            <a:fillRect/>
          </a:stretch>
        </p:blipFill>
        <p:spPr bwMode="auto">
          <a:xfrm>
            <a:off x="6037940" y="2121219"/>
            <a:ext cx="1043840" cy="1157615"/>
          </a:xfrm>
          <a:prstGeom prst="rect">
            <a:avLst/>
          </a:prstGeom>
          <a:noFill/>
          <a:ln w="9525">
            <a:noFill/>
            <a:miter lim="800000"/>
            <a:headEnd/>
            <a:tailEnd/>
          </a:ln>
        </p:spPr>
      </p:pic>
      <p:pic>
        <p:nvPicPr>
          <p:cNvPr id="21516" name="Picture 31" descr="arrow3.png"/>
          <p:cNvPicPr>
            <a:picLocks noChangeAspect="1"/>
          </p:cNvPicPr>
          <p:nvPr/>
        </p:nvPicPr>
        <p:blipFill>
          <a:blip r:embed="rId8" cstate="print"/>
          <a:srcRect/>
          <a:stretch>
            <a:fillRect/>
          </a:stretch>
        </p:blipFill>
        <p:spPr bwMode="auto">
          <a:xfrm>
            <a:off x="7229580" y="2855312"/>
            <a:ext cx="854737" cy="204285"/>
          </a:xfrm>
          <a:prstGeom prst="rect">
            <a:avLst/>
          </a:prstGeom>
          <a:noFill/>
          <a:ln w="9525">
            <a:noFill/>
            <a:miter lim="800000"/>
            <a:headEnd/>
            <a:tailEnd/>
          </a:ln>
        </p:spPr>
      </p:pic>
      <p:pic>
        <p:nvPicPr>
          <p:cNvPr id="21517" name="Picture 32" descr="dropped.png"/>
          <p:cNvPicPr>
            <a:picLocks noChangeAspect="1"/>
          </p:cNvPicPr>
          <p:nvPr/>
        </p:nvPicPr>
        <p:blipFill>
          <a:blip r:embed="rId9" cstate="print"/>
          <a:srcRect/>
          <a:stretch>
            <a:fillRect/>
          </a:stretch>
        </p:blipFill>
        <p:spPr bwMode="auto">
          <a:xfrm>
            <a:off x="8244017" y="2461256"/>
            <a:ext cx="983327" cy="1203012"/>
          </a:xfrm>
          <a:prstGeom prst="rect">
            <a:avLst/>
          </a:prstGeom>
          <a:noFill/>
          <a:ln w="9525">
            <a:noFill/>
            <a:miter lim="800000"/>
            <a:headEnd/>
            <a:tailEnd/>
          </a:ln>
        </p:spPr>
      </p:pic>
      <p:sp>
        <p:nvSpPr>
          <p:cNvPr id="19" name="TextBox 18"/>
          <p:cNvSpPr txBox="1"/>
          <p:nvPr/>
        </p:nvSpPr>
        <p:spPr bwMode="auto">
          <a:xfrm>
            <a:off x="2139157" y="3821431"/>
            <a:ext cx="6218237" cy="1090613"/>
          </a:xfrm>
          <a:prstGeom prst="rect">
            <a:avLst/>
          </a:prstGeom>
          <a:solidFill>
            <a:schemeClr val="bg1">
              <a:lumMod val="75000"/>
              <a:alpha val="50000"/>
            </a:schemeClr>
          </a:solidFill>
          <a:ln w="9525">
            <a:noFill/>
            <a:miter lim="800000"/>
            <a:headEnd/>
            <a:tailEnd/>
          </a:ln>
          <a:effectLst/>
        </p:spPr>
        <p:txBody>
          <a:bodyPr>
            <a:spAutoFit/>
          </a:bodyPr>
          <a:lstStyle/>
          <a:p>
            <a:pPr>
              <a:lnSpc>
                <a:spcPct val="90000"/>
              </a:lnSpc>
              <a:defRPr/>
            </a:pPr>
            <a:r>
              <a:rPr lang="en-US" sz="2400" dirty="0">
                <a:solidFill>
                  <a:srgbClr val="00B1EE"/>
                </a:solidFill>
                <a:sym typeface="Gill Sans"/>
              </a:rPr>
              <a:t>Without understanding </a:t>
            </a:r>
            <a:r>
              <a:rPr lang="en-US" sz="2400" b="1" dirty="0">
                <a:solidFill>
                  <a:srgbClr val="007670"/>
                </a:solidFill>
                <a:sym typeface="Gill Sans"/>
              </a:rPr>
              <a:t>WHY</a:t>
            </a:r>
            <a:r>
              <a:rPr lang="en-US" sz="2400" b="1" dirty="0">
                <a:solidFill>
                  <a:srgbClr val="00B1EE"/>
                </a:solidFill>
                <a:sym typeface="Gill Sans"/>
              </a:rPr>
              <a:t> </a:t>
            </a:r>
            <a:r>
              <a:rPr lang="en-US" sz="2400" dirty="0">
                <a:solidFill>
                  <a:srgbClr val="00B1EE"/>
                </a:solidFill>
                <a:sym typeface="Gill Sans"/>
              </a:rPr>
              <a:t>and fixing the problem, all other services and solutions are either </a:t>
            </a:r>
            <a:r>
              <a:rPr lang="en-US" sz="2400" b="1" dirty="0">
                <a:solidFill>
                  <a:srgbClr val="007670"/>
                </a:solidFill>
                <a:sym typeface="Gill Sans"/>
              </a:rPr>
              <a:t>ineffective</a:t>
            </a:r>
            <a:r>
              <a:rPr lang="en-US" sz="2400" dirty="0">
                <a:solidFill>
                  <a:srgbClr val="00B1EE"/>
                </a:solidFill>
                <a:sym typeface="Gill Sans"/>
              </a:rPr>
              <a:t> or </a:t>
            </a:r>
            <a:r>
              <a:rPr lang="en-US" sz="2400" b="1" dirty="0">
                <a:solidFill>
                  <a:srgbClr val="007670"/>
                </a:solidFill>
                <a:sym typeface="Gill Sans"/>
              </a:rPr>
              <a:t>inefficient</a:t>
            </a:r>
          </a:p>
        </p:txBody>
      </p:sp>
    </p:spTree>
    <p:extLst>
      <p:ext uri="{BB962C8B-B14F-4D97-AF65-F5344CB8AC3E}">
        <p14:creationId xmlns:p14="http://schemas.microsoft.com/office/powerpoint/2010/main" val="1894719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2"/>
          <p:cNvSpPr txBox="1">
            <a:spLocks/>
          </p:cNvSpPr>
          <p:nvPr/>
        </p:nvSpPr>
        <p:spPr bwMode="auto">
          <a:xfrm>
            <a:off x="5847909" y="3843088"/>
            <a:ext cx="4398598" cy="1514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82880" indent="-182880">
              <a:spcBef>
                <a:spcPts val="400"/>
              </a:spcBef>
              <a:buClr>
                <a:schemeClr val="accent1">
                  <a:lumMod val="50000"/>
                </a:schemeClr>
              </a:buClr>
              <a:buSzPct val="100000"/>
              <a:buFont typeface="Wingdings" pitchFamily="2" charset="2"/>
              <a:buChar char="§"/>
              <a:defRPr/>
            </a:pPr>
            <a:r>
              <a:rPr lang="en-US" altLang="en-US" sz="1400" b="1" kern="0" dirty="0"/>
              <a:t>Web and mobile applications</a:t>
            </a:r>
          </a:p>
          <a:p>
            <a:pPr marL="182880" indent="-182880">
              <a:spcBef>
                <a:spcPts val="400"/>
              </a:spcBef>
              <a:buClr>
                <a:schemeClr val="accent1">
                  <a:lumMod val="50000"/>
                </a:schemeClr>
              </a:buClr>
              <a:buSzPct val="100000"/>
              <a:buFont typeface="Wingdings" pitchFamily="2" charset="2"/>
              <a:buChar char="§"/>
              <a:defRPr/>
            </a:pPr>
            <a:r>
              <a:rPr lang="en-US" altLang="en-US" sz="1400" b="1" kern="0" dirty="0"/>
              <a:t>Each interaction for each customer</a:t>
            </a:r>
          </a:p>
          <a:p>
            <a:pPr marL="182880" indent="-182880">
              <a:spcBef>
                <a:spcPts val="400"/>
              </a:spcBef>
              <a:buClr>
                <a:schemeClr val="accent1">
                  <a:lumMod val="50000"/>
                </a:schemeClr>
              </a:buClr>
              <a:buSzPct val="100000"/>
              <a:buFont typeface="Wingdings" pitchFamily="2" charset="2"/>
              <a:buChar char="§"/>
              <a:defRPr/>
            </a:pPr>
            <a:r>
              <a:rPr lang="en-US" altLang="en-US" sz="1400" b="1" kern="0" dirty="0"/>
              <a:t>Understand your user base</a:t>
            </a:r>
          </a:p>
          <a:p>
            <a:pPr marL="182880" indent="-182880">
              <a:spcBef>
                <a:spcPts val="400"/>
              </a:spcBef>
              <a:buClr>
                <a:schemeClr val="accent1">
                  <a:lumMod val="50000"/>
                </a:schemeClr>
              </a:buClr>
              <a:buSzPct val="100000"/>
              <a:buFont typeface="Wingdings" pitchFamily="2" charset="2"/>
              <a:buChar char="§"/>
              <a:defRPr/>
            </a:pPr>
            <a:r>
              <a:rPr lang="en-US" altLang="en-US" sz="1400" b="1" kern="0" dirty="0"/>
              <a:t>Identify issues or opportunities</a:t>
            </a:r>
          </a:p>
          <a:p>
            <a:pPr marL="182880" indent="-182880">
              <a:spcBef>
                <a:spcPts val="400"/>
              </a:spcBef>
              <a:buClr>
                <a:schemeClr val="accent1">
                  <a:lumMod val="50000"/>
                </a:schemeClr>
              </a:buClr>
              <a:buSzPct val="100000"/>
              <a:buFont typeface="Wingdings" pitchFamily="2" charset="2"/>
              <a:buChar char="§"/>
              <a:defRPr/>
            </a:pPr>
            <a:r>
              <a:rPr lang="en-US" altLang="en-US" sz="1400" b="1" kern="0" dirty="0"/>
              <a:t>Part of IBM Customer Analytics SaaS platform</a:t>
            </a:r>
          </a:p>
        </p:txBody>
      </p:sp>
      <p:sp>
        <p:nvSpPr>
          <p:cNvPr id="16" name="Rectangle 99"/>
          <p:cNvSpPr>
            <a:spLocks noChangeArrowheads="1"/>
          </p:cNvSpPr>
          <p:nvPr/>
        </p:nvSpPr>
        <p:spPr bwMode="auto">
          <a:xfrm>
            <a:off x="2247097" y="2349711"/>
            <a:ext cx="2628901" cy="2971800"/>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2700000" scaled="1"/>
            <a:tileRect/>
          </a:gradFill>
          <a:ln>
            <a:noFill/>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8" name="Text Box 50"/>
          <p:cNvSpPr txBox="1">
            <a:spLocks noChangeArrowheads="1"/>
          </p:cNvSpPr>
          <p:nvPr/>
        </p:nvSpPr>
        <p:spPr bwMode="auto">
          <a:xfrm>
            <a:off x="2237572" y="2340186"/>
            <a:ext cx="2628901" cy="381643"/>
          </a:xfrm>
          <a:prstGeom prst="rect">
            <a:avLst/>
          </a:prstGeom>
          <a:solidFill>
            <a:schemeClr val="accent1">
              <a:lumMod val="50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38100" algn="ctr">
                <a:solidFill>
                  <a:srgbClr val="000000"/>
                </a:solidFill>
                <a:miter lim="800000"/>
                <a:headEnd/>
                <a:tailEnd/>
              </a14:hiddenLine>
            </a:ext>
          </a:extLst>
        </p:spPr>
        <p:txBody>
          <a:bodyPr wrap="square" tIns="137160" bIns="91440">
            <a:spAutoFit/>
          </a:bodyPr>
          <a:lstStyle>
            <a:lvl1pPr eaLnBrk="0" hangingPunct="0">
              <a:defRPr sz="2200">
                <a:solidFill>
                  <a:schemeClr val="hlink"/>
                </a:solidFill>
                <a:latin typeface="Arial" pitchFamily="34" charset="0"/>
                <a:ea typeface="MS PGothic" pitchFamily="34" charset="-128"/>
              </a:defRPr>
            </a:lvl1pPr>
            <a:lvl2pPr marL="742950" indent="-285750" eaLnBrk="0" hangingPunct="0">
              <a:defRPr sz="2200">
                <a:solidFill>
                  <a:schemeClr val="hlink"/>
                </a:solidFill>
                <a:latin typeface="Arial" pitchFamily="34" charset="0"/>
                <a:ea typeface="MS PGothic" pitchFamily="34" charset="-128"/>
              </a:defRPr>
            </a:lvl2pPr>
            <a:lvl3pPr marL="1143000" indent="-228600" eaLnBrk="0" hangingPunct="0">
              <a:defRPr sz="2200">
                <a:solidFill>
                  <a:schemeClr val="hlink"/>
                </a:solidFill>
                <a:latin typeface="Arial" pitchFamily="34" charset="0"/>
                <a:ea typeface="MS PGothic" pitchFamily="34" charset="-128"/>
              </a:defRPr>
            </a:lvl3pPr>
            <a:lvl4pPr marL="1600200" indent="-228600" eaLnBrk="0" hangingPunct="0">
              <a:defRPr sz="2200">
                <a:solidFill>
                  <a:schemeClr val="hlink"/>
                </a:solidFill>
                <a:latin typeface="Arial" pitchFamily="34" charset="0"/>
                <a:ea typeface="MS PGothic" pitchFamily="34" charset="-128"/>
              </a:defRPr>
            </a:lvl4pPr>
            <a:lvl5pPr marL="2057400" indent="-228600" eaLnBrk="0" hangingPunct="0">
              <a:defRPr sz="2200">
                <a:solidFill>
                  <a:schemeClr val="hlink"/>
                </a:solidFill>
                <a:latin typeface="Arial" pitchFamily="34" charset="0"/>
                <a:ea typeface="MS PGothic" pitchFamily="34" charset="-128"/>
              </a:defRPr>
            </a:lvl5pPr>
            <a:lvl6pPr marL="2514600" indent="-228600" eaLnBrk="0" fontAlgn="base" hangingPunct="0">
              <a:lnSpc>
                <a:spcPct val="90000"/>
              </a:lnSpc>
              <a:spcBef>
                <a:spcPct val="0"/>
              </a:spcBef>
              <a:spcAft>
                <a:spcPct val="0"/>
              </a:spcAft>
              <a:defRPr sz="2200">
                <a:solidFill>
                  <a:schemeClr val="hlink"/>
                </a:solidFill>
                <a:latin typeface="Arial" pitchFamily="34" charset="0"/>
                <a:ea typeface="MS PGothic" pitchFamily="34" charset="-128"/>
              </a:defRPr>
            </a:lvl6pPr>
            <a:lvl7pPr marL="2971800" indent="-228600" eaLnBrk="0" fontAlgn="base" hangingPunct="0">
              <a:lnSpc>
                <a:spcPct val="90000"/>
              </a:lnSpc>
              <a:spcBef>
                <a:spcPct val="0"/>
              </a:spcBef>
              <a:spcAft>
                <a:spcPct val="0"/>
              </a:spcAft>
              <a:defRPr sz="2200">
                <a:solidFill>
                  <a:schemeClr val="hlink"/>
                </a:solidFill>
                <a:latin typeface="Arial" pitchFamily="34" charset="0"/>
                <a:ea typeface="MS PGothic" pitchFamily="34" charset="-128"/>
              </a:defRPr>
            </a:lvl7pPr>
            <a:lvl8pPr marL="3429000" indent="-228600" eaLnBrk="0" fontAlgn="base" hangingPunct="0">
              <a:lnSpc>
                <a:spcPct val="90000"/>
              </a:lnSpc>
              <a:spcBef>
                <a:spcPct val="0"/>
              </a:spcBef>
              <a:spcAft>
                <a:spcPct val="0"/>
              </a:spcAft>
              <a:defRPr sz="2200">
                <a:solidFill>
                  <a:schemeClr val="hlink"/>
                </a:solidFill>
                <a:latin typeface="Arial" pitchFamily="34" charset="0"/>
                <a:ea typeface="MS PGothic" pitchFamily="34" charset="-128"/>
              </a:defRPr>
            </a:lvl8pPr>
            <a:lvl9pPr marL="3886200" indent="-228600" eaLnBrk="0" fontAlgn="base" hangingPunct="0">
              <a:lnSpc>
                <a:spcPct val="90000"/>
              </a:lnSpc>
              <a:spcBef>
                <a:spcPct val="0"/>
              </a:spcBef>
              <a:spcAft>
                <a:spcPct val="0"/>
              </a:spcAft>
              <a:defRPr sz="2200">
                <a:solidFill>
                  <a:schemeClr val="hlink"/>
                </a:solidFill>
                <a:latin typeface="Arial" pitchFamily="34" charset="0"/>
                <a:ea typeface="MS PGothic" pitchFamily="34" charset="-128"/>
              </a:defRPr>
            </a:lvl9pPr>
          </a:lstStyle>
          <a:p>
            <a:pPr algn="ctr" eaLnBrk="1" hangingPunct="1">
              <a:lnSpc>
                <a:spcPct val="70000"/>
              </a:lnSpc>
              <a:spcBef>
                <a:spcPct val="20000"/>
              </a:spcBef>
            </a:pPr>
            <a:r>
              <a:rPr lang="en-GB" altLang="en-US" sz="1400" b="1" dirty="0">
                <a:solidFill>
                  <a:schemeClr val="bg1"/>
                </a:solidFill>
                <a:latin typeface="+mn-lt"/>
              </a:rPr>
              <a:t>Capture Data</a:t>
            </a:r>
          </a:p>
        </p:txBody>
      </p:sp>
      <p:sp>
        <p:nvSpPr>
          <p:cNvPr id="19" name="TextBox 26"/>
          <p:cNvSpPr txBox="1">
            <a:spLocks noChangeArrowheads="1"/>
          </p:cNvSpPr>
          <p:nvPr/>
        </p:nvSpPr>
        <p:spPr bwMode="auto">
          <a:xfrm>
            <a:off x="2294092" y="4027219"/>
            <a:ext cx="2435357" cy="1308050"/>
          </a:xfrm>
          <a:prstGeom prst="rect">
            <a:avLst/>
          </a:prstGeom>
          <a:noFill/>
          <a:ln w="9525">
            <a:noFill/>
            <a:miter lim="800000"/>
            <a:headEnd/>
            <a:tailEnd/>
          </a:ln>
        </p:spPr>
        <p:txBody>
          <a:bodyPr wrap="square">
            <a:spAutoFit/>
          </a:bodyPr>
          <a:lstStyle/>
          <a:p>
            <a:pPr marL="91440" indent="-91440">
              <a:spcBef>
                <a:spcPts val="600"/>
              </a:spcBef>
              <a:buFont typeface="Wingdings" pitchFamily="2" charset="2"/>
              <a:buChar char="§"/>
            </a:pPr>
            <a:r>
              <a:rPr lang="en-US" sz="1600" dirty="0">
                <a:solidFill>
                  <a:srgbClr val="000000"/>
                </a:solidFill>
              </a:rPr>
              <a:t>User Interactions</a:t>
            </a:r>
          </a:p>
          <a:p>
            <a:pPr marL="91440" indent="-91440">
              <a:spcBef>
                <a:spcPts val="600"/>
              </a:spcBef>
              <a:buFont typeface="Wingdings" pitchFamily="2" charset="2"/>
              <a:buChar char="§"/>
            </a:pPr>
            <a:r>
              <a:rPr lang="en-US" sz="1600" dirty="0">
                <a:solidFill>
                  <a:srgbClr val="000000"/>
                </a:solidFill>
              </a:rPr>
              <a:t>Business Data</a:t>
            </a:r>
          </a:p>
          <a:p>
            <a:pPr marL="91440" indent="-91440">
              <a:spcBef>
                <a:spcPts val="600"/>
              </a:spcBef>
              <a:buFont typeface="Wingdings" pitchFamily="2" charset="2"/>
              <a:buChar char="§"/>
            </a:pPr>
            <a:r>
              <a:rPr lang="en-US" sz="1600" dirty="0">
                <a:solidFill>
                  <a:srgbClr val="000000"/>
                </a:solidFill>
              </a:rPr>
              <a:t>Environmental Data</a:t>
            </a:r>
          </a:p>
          <a:p>
            <a:pPr marL="91440" indent="-91440">
              <a:spcBef>
                <a:spcPts val="600"/>
              </a:spcBef>
              <a:buFont typeface="Wingdings" pitchFamily="2" charset="2"/>
              <a:buChar char="§"/>
            </a:pPr>
            <a:r>
              <a:rPr lang="en-US" sz="1600" dirty="0">
                <a:solidFill>
                  <a:srgbClr val="000000"/>
                </a:solidFill>
              </a:rPr>
              <a:t>Contextual Information</a:t>
            </a:r>
          </a:p>
        </p:txBody>
      </p:sp>
      <p:grpSp>
        <p:nvGrpSpPr>
          <p:cNvPr id="25" name="Group 24"/>
          <p:cNvGrpSpPr>
            <a:grpSpLocks noChangeAspect="1"/>
          </p:cNvGrpSpPr>
          <p:nvPr/>
        </p:nvGrpSpPr>
        <p:grpSpPr>
          <a:xfrm>
            <a:off x="3953299" y="2931260"/>
            <a:ext cx="504175" cy="966857"/>
            <a:chOff x="1857375" y="2780270"/>
            <a:chExt cx="1048551" cy="2010806"/>
          </a:xfrm>
        </p:grpSpPr>
        <p:pic>
          <p:nvPicPr>
            <p:cNvPr id="17" name="Picture 3"/>
            <p:cNvPicPr>
              <a:picLocks noChangeAspect="1"/>
            </p:cNvPicPr>
            <p:nvPr/>
          </p:nvPicPr>
          <p:blipFill>
            <a:blip r:embed="rId3" cstate="print"/>
            <a:srcRect l="5354" t="6027" r="69797" b="13187"/>
            <a:stretch>
              <a:fillRect/>
            </a:stretch>
          </p:blipFill>
          <p:spPr bwMode="auto">
            <a:xfrm>
              <a:off x="1857375" y="2780270"/>
              <a:ext cx="1048551" cy="201080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10493" t="17888" r="8598" b="19241"/>
            <a:stretch>
              <a:fillRect/>
            </a:stretch>
          </p:blipFill>
          <p:spPr bwMode="auto">
            <a:xfrm>
              <a:off x="1921388" y="3073353"/>
              <a:ext cx="957262" cy="1379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26" name="Isosceles Triangle 25"/>
          <p:cNvSpPr/>
          <p:nvPr/>
        </p:nvSpPr>
        <p:spPr bwMode="auto">
          <a:xfrm rot="5400000">
            <a:off x="4371855" y="3800842"/>
            <a:ext cx="2076450" cy="346075"/>
          </a:xfrm>
          <a:prstGeom prst="triangle">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2700000" scaled="1"/>
            <a:tileRect/>
          </a:gradFill>
          <a:ln w="9525" cap="flat" cmpd="sng" algn="ctr">
            <a:noFill/>
            <a:prstDash val="solid"/>
            <a:headEnd type="none" w="med" len="med"/>
            <a:tailEnd type="none" w="med" len="med"/>
          </a:ln>
          <a:effectLst>
            <a:outerShdw blurRad="50800" dist="38100" dir="2700000" algn="tl" rotWithShape="0">
              <a:prstClr val="black">
                <a:alpha val="40000"/>
              </a:prstClr>
            </a:outerShdw>
          </a:effectLst>
        </p:spPr>
        <p:txBody>
          <a:bodyPr/>
          <a:lstStyle/>
          <a:p>
            <a:pPr>
              <a:lnSpc>
                <a:spcPct val="90000"/>
              </a:lnSpc>
              <a:defRPr/>
            </a:pPr>
            <a:endParaRPr lang="en-US" altLang="en-US" sz="2200" kern="0">
              <a:solidFill>
                <a:srgbClr val="CCCCFF"/>
              </a:solidFill>
              <a:latin typeface="Arial"/>
              <a:cs typeface="Arial" charset="0"/>
            </a:endParaRPr>
          </a:p>
        </p:txBody>
      </p:sp>
      <p:grpSp>
        <p:nvGrpSpPr>
          <p:cNvPr id="35" name="Group 34"/>
          <p:cNvGrpSpPr/>
          <p:nvPr/>
        </p:nvGrpSpPr>
        <p:grpSpPr>
          <a:xfrm>
            <a:off x="2589021" y="2884377"/>
            <a:ext cx="1058251" cy="966114"/>
            <a:chOff x="1913549" y="2662911"/>
            <a:chExt cx="890704" cy="809416"/>
          </a:xfrm>
        </p:grpSpPr>
        <p:pic>
          <p:nvPicPr>
            <p:cNvPr id="21" name="Picture 35" descr="computer"/>
            <p:cNvPicPr>
              <a:picLocks noChangeAspect="1" noChangeArrowheads="1"/>
            </p:cNvPicPr>
            <p:nvPr/>
          </p:nvPicPr>
          <p:blipFill>
            <a:blip r:embed="rId5" cstate="print"/>
            <a:srcRect l="40057" t="11940"/>
            <a:stretch>
              <a:fillRect/>
            </a:stretch>
          </p:blipFill>
          <p:spPr bwMode="auto">
            <a:xfrm>
              <a:off x="1913549" y="2662911"/>
              <a:ext cx="890704" cy="809416"/>
            </a:xfrm>
            <a:prstGeom prst="rect">
              <a:avLst/>
            </a:prstGeom>
            <a:noFill/>
          </p:spPr>
        </p:pic>
        <p:pic>
          <p:nvPicPr>
            <p:cNvPr id="22" name="Picture 3"/>
            <p:cNvPicPr preferRelativeResize="0">
              <a:picLocks noChangeArrowheads="1"/>
            </p:cNvPicPr>
            <p:nvPr/>
          </p:nvPicPr>
          <p:blipFill>
            <a:blip r:embed="rId6" cstate="print"/>
            <a:srcRect/>
            <a:stretch>
              <a:fillRect/>
            </a:stretch>
          </p:blipFill>
          <p:spPr bwMode="auto">
            <a:xfrm>
              <a:off x="1984792" y="2773533"/>
              <a:ext cx="719406" cy="450701"/>
            </a:xfrm>
            <a:prstGeom prst="rect">
              <a:avLst/>
            </a:prstGeom>
            <a:noFill/>
            <a:ln w="9525">
              <a:noFill/>
              <a:miter lim="800000"/>
              <a:headEnd/>
              <a:tailEnd/>
            </a:ln>
          </p:spPr>
        </p:pic>
      </p:grpSp>
      <p:sp>
        <p:nvSpPr>
          <p:cNvPr id="32" name="Oval 31"/>
          <p:cNvSpPr/>
          <p:nvPr/>
        </p:nvSpPr>
        <p:spPr bwMode="auto">
          <a:xfrm>
            <a:off x="6173305" y="2304024"/>
            <a:ext cx="1302906" cy="1294558"/>
          </a:xfrm>
          <a:prstGeom prst="ellipse">
            <a:avLst/>
          </a:prstGeom>
          <a:solidFill>
            <a:srgbClr val="003F69"/>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114300" indent="-114300" algn="ctr" fontAlgn="base">
              <a:lnSpc>
                <a:spcPct val="90000"/>
              </a:lnSpc>
              <a:spcBef>
                <a:spcPct val="0"/>
              </a:spcBef>
              <a:spcAft>
                <a:spcPct val="0"/>
              </a:spcAft>
              <a:buFont typeface="Wingdings" pitchFamily="2" charset="2"/>
              <a:buChar char="§"/>
            </a:pPr>
            <a:endParaRPr lang="en-US" sz="1400">
              <a:latin typeface="Arial" pitchFamily="34" charset="0"/>
            </a:endParaRPr>
          </a:p>
        </p:txBody>
      </p:sp>
      <p:sp>
        <p:nvSpPr>
          <p:cNvPr id="31" name="Rounded Rectangle 30"/>
          <p:cNvSpPr/>
          <p:nvPr/>
        </p:nvSpPr>
        <p:spPr bwMode="auto">
          <a:xfrm>
            <a:off x="5905061" y="3038134"/>
            <a:ext cx="2314575" cy="694641"/>
          </a:xfrm>
          <a:prstGeom prst="roundRect">
            <a:avLst>
              <a:gd name="adj" fmla="val 50000"/>
            </a:avLst>
          </a:prstGeom>
          <a:solidFill>
            <a:srgbClr val="003F69"/>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114300" indent="-114300" algn="ctr" fontAlgn="base">
              <a:lnSpc>
                <a:spcPct val="90000"/>
              </a:lnSpc>
              <a:spcBef>
                <a:spcPct val="0"/>
              </a:spcBef>
              <a:spcAft>
                <a:spcPct val="0"/>
              </a:spcAft>
              <a:buFont typeface="Wingdings" pitchFamily="2" charset="2"/>
              <a:buChar char="§"/>
            </a:pPr>
            <a:endParaRPr lang="en-US" sz="1400">
              <a:latin typeface="Arial" pitchFamily="34" charset="0"/>
            </a:endParaRPr>
          </a:p>
        </p:txBody>
      </p:sp>
      <p:sp>
        <p:nvSpPr>
          <p:cNvPr id="23" name="Title 1"/>
          <p:cNvSpPr>
            <a:spLocks noGrp="1"/>
          </p:cNvSpPr>
          <p:nvPr>
            <p:ph type="title"/>
          </p:nvPr>
        </p:nvSpPr>
        <p:spPr>
          <a:xfrm>
            <a:off x="1007244" y="1012440"/>
            <a:ext cx="8805672" cy="501393"/>
          </a:xfrm>
        </p:spPr>
        <p:txBody>
          <a:bodyPr>
            <a:noAutofit/>
          </a:bodyPr>
          <a:lstStyle/>
          <a:p>
            <a:r>
              <a:rPr lang="en-US" sz="3200" b="1" dirty="0">
                <a:solidFill>
                  <a:schemeClr val="accent1">
                    <a:lumMod val="75000"/>
                  </a:schemeClr>
                </a:solidFill>
                <a:latin typeface="Arial" charset="0"/>
                <a:ea typeface="Arial" charset="0"/>
                <a:cs typeface="Arial" charset="0"/>
              </a:rPr>
              <a:t>Tealeaf Customer Experience on Cloud</a:t>
            </a:r>
            <a:endParaRPr lang="en-US" sz="3200" b="1" i="1" dirty="0">
              <a:solidFill>
                <a:schemeClr val="accent1">
                  <a:lumMod val="75000"/>
                </a:schemeClr>
              </a:solidFill>
              <a:latin typeface="Arial" charset="0"/>
              <a:ea typeface="Arial" charset="0"/>
              <a:cs typeface="Arial" charset="0"/>
            </a:endParaRPr>
          </a:p>
        </p:txBody>
      </p:sp>
      <p:sp>
        <p:nvSpPr>
          <p:cNvPr id="3" name="Slide Number Placeholder 2"/>
          <p:cNvSpPr>
            <a:spLocks noGrp="1"/>
          </p:cNvSpPr>
          <p:nvPr>
            <p:ph type="sldNum" sz="quarter" idx="10"/>
          </p:nvPr>
        </p:nvSpPr>
        <p:spPr/>
        <p:txBody>
          <a:bodyPr/>
          <a:lstStyle/>
          <a:p>
            <a:pPr>
              <a:defRPr/>
            </a:pPr>
            <a:fld id="{7DB01B5D-F551-4FAD-9B37-110B1225EE5B}" type="slidenum">
              <a:rPr lang="en-US" smtClean="0"/>
              <a:pPr>
                <a:defRPr/>
              </a:pPr>
              <a:t>12</a:t>
            </a:fld>
            <a:endParaRPr lang="en-US"/>
          </a:p>
        </p:txBody>
      </p:sp>
      <p:sp>
        <p:nvSpPr>
          <p:cNvPr id="36" name="Footer Placeholder 4"/>
          <p:cNvSpPr>
            <a:spLocks noGrp="1"/>
          </p:cNvSpPr>
          <p:nvPr>
            <p:ph type="ftr" sz="quarter" idx="11"/>
          </p:nvPr>
        </p:nvSpPr>
        <p:spPr>
          <a:xfrm>
            <a:off x="7693025" y="6443663"/>
            <a:ext cx="2743200" cy="228600"/>
          </a:xfrm>
          <a:prstGeom prst="rect">
            <a:avLst/>
          </a:prstGeom>
        </p:spPr>
        <p:txBody>
          <a:bodyPr vert="horz" wrap="none" lIns="0" tIns="0" rIns="0" bIns="0" numCol="1" rtlCol="0" anchor="ctr" anchorCtr="0" compatLnSpc="1">
            <a:prstTxWarp prst="textNoShape">
              <a:avLst/>
            </a:prstTxWarp>
          </a:bodyPr>
          <a:lstStyle>
            <a:lvl1pPr algn="r">
              <a:defRPr sz="800">
                <a:solidFill>
                  <a:schemeClr val="bg2"/>
                </a:solidFill>
                <a:latin typeface="Arial" pitchFamily="34" charset="0"/>
              </a:defRPr>
            </a:lvl1pPr>
          </a:lstStyle>
          <a:p>
            <a:pPr>
              <a:defRPr/>
            </a:pPr>
            <a:r>
              <a:rPr lang="en-US" dirty="0"/>
              <a:t>© Copyright IBM Corporation </a:t>
            </a:r>
            <a:r>
              <a:rPr lang="is-IS" dirty="0"/>
              <a:t>2017</a:t>
            </a:r>
            <a:endParaRPr lang="en-US" dirty="0"/>
          </a:p>
        </p:txBody>
      </p:sp>
      <p:sp>
        <p:nvSpPr>
          <p:cNvPr id="2" name="TextBox 1"/>
          <p:cNvSpPr txBox="1"/>
          <p:nvPr/>
        </p:nvSpPr>
        <p:spPr>
          <a:xfrm>
            <a:off x="6098628" y="3179870"/>
            <a:ext cx="2209800" cy="646331"/>
          </a:xfrm>
          <a:prstGeom prst="rect">
            <a:avLst/>
          </a:prstGeom>
          <a:noFill/>
        </p:spPr>
        <p:txBody>
          <a:bodyPr wrap="square" rtlCol="0">
            <a:spAutoFit/>
          </a:bodyPr>
          <a:lstStyle/>
          <a:p>
            <a:r>
              <a:rPr lang="en-US" altLang="en-US" b="1" kern="0" dirty="0">
                <a:solidFill>
                  <a:schemeClr val="bg1"/>
                </a:solidFill>
              </a:rPr>
              <a:t>Tealeaf on Cloud</a:t>
            </a:r>
          </a:p>
          <a:p>
            <a:endParaRPr lang="en-US" b="1" dirty="0">
              <a:solidFill>
                <a:schemeClr val="bg2"/>
              </a:solidFill>
            </a:endParaRPr>
          </a:p>
        </p:txBody>
      </p:sp>
    </p:spTree>
    <p:extLst>
      <p:ext uri="{BB962C8B-B14F-4D97-AF65-F5344CB8AC3E}">
        <p14:creationId xmlns:p14="http://schemas.microsoft.com/office/powerpoint/2010/main" val="588019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a:xfrm>
            <a:off x="1050870" y="744228"/>
            <a:ext cx="10063107" cy="865046"/>
          </a:xfrm>
        </p:spPr>
        <p:txBody>
          <a:bodyPr>
            <a:normAutofit/>
          </a:bodyPr>
          <a:lstStyle/>
          <a:p>
            <a:pPr eaLnBrk="1" hangingPunct="1"/>
            <a:r>
              <a:rPr lang="en-US" sz="3200" b="1" dirty="0">
                <a:solidFill>
                  <a:schemeClr val="accent1">
                    <a:lumMod val="75000"/>
                  </a:schemeClr>
                </a:solidFill>
                <a:latin typeface="Arial" charset="0"/>
                <a:ea typeface="Arial" charset="0"/>
                <a:cs typeface="Arial" charset="0"/>
              </a:rPr>
              <a:t>Tealeaf Covers Web and Mobile Applications</a:t>
            </a:r>
          </a:p>
        </p:txBody>
      </p:sp>
      <p:pic>
        <p:nvPicPr>
          <p:cNvPr id="12292" name="Picture 7" descr="mobile icon 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6082424" y="1981615"/>
            <a:ext cx="3179762" cy="3179763"/>
          </a:xfrm>
          <a:prstGeom prst="rect">
            <a:avLst/>
          </a:prstGeom>
          <a:noFill/>
        </p:spPr>
      </p:pic>
      <p:sp>
        <p:nvSpPr>
          <p:cNvPr id="2" name="Footer Placeholder 1"/>
          <p:cNvSpPr>
            <a:spLocks noGrp="1"/>
          </p:cNvSpPr>
          <p:nvPr>
            <p:ph type="ftr" sz="quarter" idx="11"/>
          </p:nvPr>
        </p:nvSpPr>
        <p:spPr>
          <a:xfrm>
            <a:off x="4051853" y="6594889"/>
            <a:ext cx="4114800" cy="365125"/>
          </a:xfrm>
        </p:spPr>
        <p:txBody>
          <a:bodyPr/>
          <a:lstStyle/>
          <a:p>
            <a:pPr>
              <a:defRPr/>
            </a:pPr>
            <a:r>
              <a:rPr lang="en-US" dirty="0"/>
              <a:t>© Copyright IBM Corporation </a:t>
            </a:r>
            <a:r>
              <a:rPr lang="is-IS" dirty="0"/>
              <a:t>2017</a:t>
            </a:r>
            <a:endParaRPr lang="en-US" dirty="0"/>
          </a:p>
        </p:txBody>
      </p:sp>
      <p:sp>
        <p:nvSpPr>
          <p:cNvPr id="3" name="Slide Number Placeholder 2"/>
          <p:cNvSpPr>
            <a:spLocks noGrp="1"/>
          </p:cNvSpPr>
          <p:nvPr>
            <p:ph type="sldNum" sz="quarter" idx="12"/>
          </p:nvPr>
        </p:nvSpPr>
        <p:spPr>
          <a:xfrm>
            <a:off x="7407986" y="6877083"/>
            <a:ext cx="827088" cy="165100"/>
          </a:xfrm>
        </p:spPr>
        <p:txBody>
          <a:bodyPr/>
          <a:lstStyle/>
          <a:p>
            <a:pPr>
              <a:defRPr/>
            </a:pPr>
            <a:fld id="{11A68DD8-55F1-4DDB-A894-47428CF80362}" type="slidenum">
              <a:rPr lang="en-US" smtClean="0"/>
              <a:pPr>
                <a:defRPr/>
              </a:pPr>
              <a:t>13</a:t>
            </a:fld>
            <a:endParaRPr lang="en-US" dirty="0"/>
          </a:p>
        </p:txBody>
      </p:sp>
      <p:sp>
        <p:nvSpPr>
          <p:cNvPr id="12293" name="Rectangle 5"/>
          <p:cNvSpPr>
            <a:spLocks noChangeArrowheads="1"/>
          </p:cNvSpPr>
          <p:nvPr/>
        </p:nvSpPr>
        <p:spPr bwMode="auto">
          <a:xfrm>
            <a:off x="6930150" y="2557877"/>
            <a:ext cx="1470025" cy="1179512"/>
          </a:xfrm>
          <a:prstGeom prst="rect">
            <a:avLst/>
          </a:prstGeom>
          <a:solidFill>
            <a:schemeClr val="accent1"/>
          </a:solidFill>
          <a:ln w="9360" algn="ctr">
            <a:solidFill>
              <a:srgbClr val="0B41D9"/>
            </a:solidFill>
            <a:round/>
            <a:headEnd/>
            <a:tailEnd type="triangle" w="med" len="med"/>
          </a:ln>
        </p:spPr>
        <p:txBody>
          <a:bodyPr/>
          <a:lstStyle/>
          <a:p>
            <a:pPr algn="ctr"/>
            <a:r>
              <a:rPr lang="en-US" sz="1200" dirty="0"/>
              <a:t>Native Application</a:t>
            </a:r>
          </a:p>
        </p:txBody>
      </p:sp>
      <p:sp>
        <p:nvSpPr>
          <p:cNvPr id="12294" name="Rectangle 6"/>
          <p:cNvSpPr>
            <a:spLocks noChangeArrowheads="1"/>
          </p:cNvSpPr>
          <p:nvPr/>
        </p:nvSpPr>
        <p:spPr bwMode="auto">
          <a:xfrm>
            <a:off x="6930150" y="4373978"/>
            <a:ext cx="1470025" cy="250825"/>
          </a:xfrm>
          <a:prstGeom prst="rect">
            <a:avLst/>
          </a:prstGeom>
          <a:solidFill>
            <a:srgbClr val="00B050"/>
          </a:solidFill>
          <a:ln w="9360" algn="ctr">
            <a:solidFill>
              <a:srgbClr val="00B050"/>
            </a:solidFill>
            <a:round/>
            <a:headEnd/>
            <a:tailEnd type="triangle" w="med" len="med"/>
          </a:ln>
        </p:spPr>
        <p:txBody>
          <a:bodyPr/>
          <a:lstStyle/>
          <a:p>
            <a:pPr algn="ctr"/>
            <a:r>
              <a:rPr lang="en-US" sz="1200">
                <a:solidFill>
                  <a:schemeClr val="bg1"/>
                </a:solidFill>
              </a:rPr>
              <a:t>Device APIs</a:t>
            </a:r>
          </a:p>
        </p:txBody>
      </p:sp>
      <p:sp>
        <p:nvSpPr>
          <p:cNvPr id="8" name="Rectangle 7"/>
          <p:cNvSpPr/>
          <p:nvPr/>
        </p:nvSpPr>
        <p:spPr bwMode="auto">
          <a:xfrm>
            <a:off x="6988887" y="2988089"/>
            <a:ext cx="1319213" cy="642938"/>
          </a:xfrm>
          <a:prstGeom prst="rect">
            <a:avLst/>
          </a:prstGeom>
          <a:ln>
            <a:headEnd type="none" w="med" len="med"/>
            <a:tailEnd type="triangle" w="med" len="med"/>
          </a:ln>
        </p:spPr>
        <p:style>
          <a:lnRef idx="2">
            <a:schemeClr val="accent1"/>
          </a:lnRef>
          <a:fillRef idx="1">
            <a:schemeClr val="lt1"/>
          </a:fillRef>
          <a:effectRef idx="0">
            <a:schemeClr val="accent1"/>
          </a:effectRef>
          <a:fontRef idx="minor">
            <a:schemeClr val="dk1"/>
          </a:fontRef>
        </p:style>
        <p:txBody>
          <a:bodyPr/>
          <a:lstStyle/>
          <a:p>
            <a:pPr algn="ctr">
              <a:defRPr/>
            </a:pPr>
            <a:r>
              <a:rPr lang="en-US" sz="1200" dirty="0">
                <a:solidFill>
                  <a:schemeClr val="tx1"/>
                </a:solidFill>
              </a:rPr>
              <a:t>010101001101010100101010101010101001010</a:t>
            </a:r>
          </a:p>
        </p:txBody>
      </p:sp>
      <p:sp>
        <p:nvSpPr>
          <p:cNvPr id="13" name="Up-Down Arrow 12"/>
          <p:cNvSpPr/>
          <p:nvPr/>
        </p:nvSpPr>
        <p:spPr bwMode="auto">
          <a:xfrm>
            <a:off x="7592136" y="3829464"/>
            <a:ext cx="158750" cy="450850"/>
          </a:xfrm>
          <a:prstGeom prst="upDownArrow">
            <a:avLst/>
          </a:prstGeom>
          <a:ln>
            <a:headEnd type="none" w="med" len="med"/>
            <a:tailEnd type="triangle" w="med" len="med"/>
          </a:ln>
        </p:spPr>
        <p:style>
          <a:lnRef idx="2">
            <a:schemeClr val="dk1">
              <a:shade val="50000"/>
            </a:schemeClr>
          </a:lnRef>
          <a:fillRef idx="1">
            <a:schemeClr val="dk1"/>
          </a:fillRef>
          <a:effectRef idx="0">
            <a:schemeClr val="dk1"/>
          </a:effectRef>
          <a:fontRef idx="minor">
            <a:schemeClr val="lt1"/>
          </a:fontRef>
        </p:style>
        <p:txBody>
          <a:bodyPr/>
          <a:lstStyle/>
          <a:p>
            <a:pPr algn="ctr">
              <a:defRPr/>
            </a:pPr>
            <a:endParaRPr lang="en-US">
              <a:solidFill>
                <a:schemeClr val="tx1"/>
              </a:solidFill>
            </a:endParaRPr>
          </a:p>
        </p:txBody>
      </p:sp>
      <p:pic>
        <p:nvPicPr>
          <p:cNvPr id="12297" name="Picture 7" descr="mobile icon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1854" y="1981615"/>
            <a:ext cx="3179763" cy="317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8" name="Rectangle 14"/>
          <p:cNvSpPr>
            <a:spLocks noChangeArrowheads="1"/>
          </p:cNvSpPr>
          <p:nvPr/>
        </p:nvSpPr>
        <p:spPr bwMode="auto">
          <a:xfrm>
            <a:off x="4899579" y="2557878"/>
            <a:ext cx="1471613" cy="2066925"/>
          </a:xfrm>
          <a:prstGeom prst="rect">
            <a:avLst/>
          </a:prstGeom>
          <a:solidFill>
            <a:schemeClr val="accent1"/>
          </a:solidFill>
          <a:ln w="9360" algn="ctr">
            <a:solidFill>
              <a:srgbClr val="0B41D9"/>
            </a:solidFill>
            <a:round/>
            <a:headEnd/>
            <a:tailEnd type="triangle" w="med" len="med"/>
          </a:ln>
        </p:spPr>
        <p:txBody>
          <a:bodyPr/>
          <a:lstStyle/>
          <a:p>
            <a:pPr algn="ctr"/>
            <a:r>
              <a:rPr lang="en-US" sz="1200" dirty="0"/>
              <a:t>Mobile Browser</a:t>
            </a:r>
          </a:p>
        </p:txBody>
      </p:sp>
      <p:sp>
        <p:nvSpPr>
          <p:cNvPr id="17" name="Rectangle 16"/>
          <p:cNvSpPr/>
          <p:nvPr/>
        </p:nvSpPr>
        <p:spPr bwMode="auto">
          <a:xfrm>
            <a:off x="4986892" y="2908715"/>
            <a:ext cx="1317625" cy="1636713"/>
          </a:xfrm>
          <a:prstGeom prst="rect">
            <a:avLst/>
          </a:prstGeom>
          <a:solidFill>
            <a:schemeClr val="accent3">
              <a:lumMod val="85000"/>
            </a:schemeClr>
          </a:solidFill>
          <a:ln>
            <a:headEnd type="none" w="med" len="med"/>
            <a:tailEnd type="triangle" w="med" len="med"/>
          </a:ln>
        </p:spPr>
        <p:style>
          <a:lnRef idx="2">
            <a:schemeClr val="accent1"/>
          </a:lnRef>
          <a:fillRef idx="1">
            <a:schemeClr val="lt1"/>
          </a:fillRef>
          <a:effectRef idx="0">
            <a:schemeClr val="accent1"/>
          </a:effectRef>
          <a:fontRef idx="minor">
            <a:schemeClr val="dk1"/>
          </a:fontRef>
        </p:style>
        <p:txBody>
          <a:bodyPr/>
          <a:lstStyle/>
          <a:p>
            <a:pPr algn="ctr">
              <a:defRPr/>
            </a:pPr>
            <a:r>
              <a:rPr lang="en-US" sz="1200" dirty="0">
                <a:solidFill>
                  <a:schemeClr val="tx1"/>
                </a:solidFill>
              </a:rPr>
              <a:t>Web Code</a:t>
            </a:r>
          </a:p>
        </p:txBody>
      </p:sp>
      <p:sp>
        <p:nvSpPr>
          <p:cNvPr id="19" name="Rectangle 18"/>
          <p:cNvSpPr/>
          <p:nvPr/>
        </p:nvSpPr>
        <p:spPr bwMode="auto">
          <a:xfrm>
            <a:off x="5105953" y="3350040"/>
            <a:ext cx="1066800" cy="1063625"/>
          </a:xfrm>
          <a:prstGeom prst="rect">
            <a:avLst/>
          </a:prstGeom>
          <a:ln>
            <a:headEnd type="none" w="med" len="med"/>
            <a:tailEnd type="triangle" w="med" len="med"/>
          </a:ln>
        </p:spPr>
        <p:style>
          <a:lnRef idx="2">
            <a:schemeClr val="accent1"/>
          </a:lnRef>
          <a:fillRef idx="1">
            <a:schemeClr val="lt1"/>
          </a:fillRef>
          <a:effectRef idx="0">
            <a:schemeClr val="accent1"/>
          </a:effectRef>
          <a:fontRef idx="minor">
            <a:schemeClr val="dk1"/>
          </a:fontRef>
        </p:style>
        <p:txBody>
          <a:bodyPr/>
          <a:lstStyle/>
          <a:p>
            <a:pPr algn="ctr">
              <a:defRPr/>
            </a:pPr>
            <a:r>
              <a:rPr lang="en-US" sz="1200" dirty="0">
                <a:solidFill>
                  <a:schemeClr val="tx1"/>
                </a:solidFill>
              </a:rPr>
              <a:t>&lt;html&gt;</a:t>
            </a:r>
          </a:p>
          <a:p>
            <a:pPr algn="ctr">
              <a:defRPr/>
            </a:pPr>
            <a:r>
              <a:rPr lang="en-US" sz="1200" dirty="0">
                <a:solidFill>
                  <a:schemeClr val="tx1"/>
                </a:solidFill>
              </a:rPr>
              <a:t>&lt;/body&gt;</a:t>
            </a:r>
          </a:p>
          <a:p>
            <a:pPr algn="ctr">
              <a:defRPr/>
            </a:pPr>
            <a:r>
              <a:rPr lang="en-US" sz="1200" dirty="0">
                <a:solidFill>
                  <a:schemeClr val="tx1"/>
                </a:solidFill>
              </a:rPr>
              <a:t>&lt;/head&gt;</a:t>
            </a:r>
          </a:p>
        </p:txBody>
      </p:sp>
      <p:pic>
        <p:nvPicPr>
          <p:cNvPr id="12301" name="Picture 7" descr="mobile icon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3629" y="1981615"/>
            <a:ext cx="3179763" cy="317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302" name="Rectangle 20"/>
          <p:cNvSpPr>
            <a:spLocks noChangeArrowheads="1"/>
          </p:cNvSpPr>
          <p:nvPr/>
        </p:nvSpPr>
        <p:spPr bwMode="auto">
          <a:xfrm>
            <a:off x="8946116" y="2570578"/>
            <a:ext cx="1471612" cy="1417637"/>
          </a:xfrm>
          <a:prstGeom prst="rect">
            <a:avLst/>
          </a:prstGeom>
          <a:solidFill>
            <a:schemeClr val="accent1"/>
          </a:solidFill>
          <a:ln w="9360" algn="ctr">
            <a:solidFill>
              <a:srgbClr val="0B41D9"/>
            </a:solidFill>
            <a:round/>
            <a:headEnd/>
            <a:tailEnd type="triangle" w="med" len="med"/>
          </a:ln>
        </p:spPr>
        <p:txBody>
          <a:bodyPr/>
          <a:lstStyle/>
          <a:p>
            <a:pPr algn="ctr"/>
            <a:r>
              <a:rPr lang="en-US" sz="1200" dirty="0"/>
              <a:t>Native Container</a:t>
            </a:r>
          </a:p>
        </p:txBody>
      </p:sp>
      <p:sp>
        <p:nvSpPr>
          <p:cNvPr id="22" name="Rectangle 21"/>
          <p:cNvSpPr/>
          <p:nvPr/>
        </p:nvSpPr>
        <p:spPr bwMode="auto">
          <a:xfrm>
            <a:off x="9022316" y="2813464"/>
            <a:ext cx="1319212" cy="1136650"/>
          </a:xfrm>
          <a:prstGeom prst="rect">
            <a:avLst/>
          </a:prstGeom>
          <a:solidFill>
            <a:schemeClr val="accent3">
              <a:lumMod val="85000"/>
            </a:schemeClr>
          </a:solidFill>
          <a:ln>
            <a:headEnd type="none" w="med" len="med"/>
            <a:tailEnd type="triangle" w="med" len="med"/>
          </a:ln>
        </p:spPr>
        <p:style>
          <a:lnRef idx="2">
            <a:schemeClr val="accent1"/>
          </a:lnRef>
          <a:fillRef idx="1">
            <a:schemeClr val="lt1"/>
          </a:fillRef>
          <a:effectRef idx="0">
            <a:schemeClr val="accent1"/>
          </a:effectRef>
          <a:fontRef idx="minor">
            <a:schemeClr val="dk1"/>
          </a:fontRef>
        </p:style>
        <p:txBody>
          <a:bodyPr/>
          <a:lstStyle/>
          <a:p>
            <a:pPr algn="ctr">
              <a:defRPr/>
            </a:pPr>
            <a:r>
              <a:rPr lang="en-US" sz="1200" dirty="0">
                <a:solidFill>
                  <a:schemeClr val="tx1"/>
                </a:solidFill>
              </a:rPr>
              <a:t>Web Code</a:t>
            </a:r>
          </a:p>
        </p:txBody>
      </p:sp>
      <p:sp>
        <p:nvSpPr>
          <p:cNvPr id="23" name="Rectangle 22"/>
          <p:cNvSpPr/>
          <p:nvPr/>
        </p:nvSpPr>
        <p:spPr bwMode="auto">
          <a:xfrm>
            <a:off x="9142966" y="3075402"/>
            <a:ext cx="1066800" cy="785812"/>
          </a:xfrm>
          <a:prstGeom prst="rect">
            <a:avLst/>
          </a:prstGeom>
          <a:ln>
            <a:headEnd type="none" w="med" len="med"/>
            <a:tailEnd type="triangle" w="med" len="med"/>
          </a:ln>
        </p:spPr>
        <p:style>
          <a:lnRef idx="2">
            <a:schemeClr val="accent1"/>
          </a:lnRef>
          <a:fillRef idx="1">
            <a:schemeClr val="lt1"/>
          </a:fillRef>
          <a:effectRef idx="0">
            <a:schemeClr val="accent1"/>
          </a:effectRef>
          <a:fontRef idx="minor">
            <a:schemeClr val="dk1"/>
          </a:fontRef>
        </p:style>
        <p:txBody>
          <a:bodyPr/>
          <a:lstStyle/>
          <a:p>
            <a:pPr algn="ctr">
              <a:defRPr/>
            </a:pPr>
            <a:r>
              <a:rPr lang="en-US" sz="1200" dirty="0">
                <a:solidFill>
                  <a:schemeClr val="tx1"/>
                </a:solidFill>
              </a:rPr>
              <a:t>&lt;html&gt;</a:t>
            </a:r>
          </a:p>
          <a:p>
            <a:pPr algn="ctr">
              <a:defRPr/>
            </a:pPr>
            <a:r>
              <a:rPr lang="en-US" sz="1200" dirty="0">
                <a:solidFill>
                  <a:schemeClr val="tx1"/>
                </a:solidFill>
              </a:rPr>
              <a:t>&lt;/body&gt;</a:t>
            </a:r>
          </a:p>
          <a:p>
            <a:pPr algn="ctr">
              <a:defRPr/>
            </a:pPr>
            <a:r>
              <a:rPr lang="en-US" sz="1200" dirty="0">
                <a:solidFill>
                  <a:schemeClr val="tx1"/>
                </a:solidFill>
              </a:rPr>
              <a:t>&lt;/head&gt;</a:t>
            </a:r>
          </a:p>
        </p:txBody>
      </p:sp>
      <p:sp>
        <p:nvSpPr>
          <p:cNvPr id="12305" name="Rectangle 23"/>
          <p:cNvSpPr>
            <a:spLocks noChangeArrowheads="1"/>
          </p:cNvSpPr>
          <p:nvPr/>
        </p:nvSpPr>
        <p:spPr bwMode="auto">
          <a:xfrm>
            <a:off x="8946116" y="4373978"/>
            <a:ext cx="1471612" cy="250825"/>
          </a:xfrm>
          <a:prstGeom prst="rect">
            <a:avLst/>
          </a:prstGeom>
          <a:solidFill>
            <a:srgbClr val="00B050"/>
          </a:solidFill>
          <a:ln w="9360" algn="ctr">
            <a:solidFill>
              <a:srgbClr val="00B050"/>
            </a:solidFill>
            <a:round/>
            <a:headEnd/>
            <a:tailEnd type="triangle" w="med" len="med"/>
          </a:ln>
        </p:spPr>
        <p:txBody>
          <a:bodyPr/>
          <a:lstStyle/>
          <a:p>
            <a:pPr algn="ctr"/>
            <a:r>
              <a:rPr lang="en-US" sz="1200">
                <a:solidFill>
                  <a:schemeClr val="bg1"/>
                </a:solidFill>
              </a:rPr>
              <a:t>Device APIs</a:t>
            </a:r>
          </a:p>
        </p:txBody>
      </p:sp>
      <p:sp>
        <p:nvSpPr>
          <p:cNvPr id="25" name="Up-Down Arrow 24"/>
          <p:cNvSpPr/>
          <p:nvPr/>
        </p:nvSpPr>
        <p:spPr bwMode="auto">
          <a:xfrm>
            <a:off x="9609691" y="4026314"/>
            <a:ext cx="158750" cy="292100"/>
          </a:xfrm>
          <a:prstGeom prst="upDownArrow">
            <a:avLst/>
          </a:prstGeom>
          <a:ln>
            <a:headEnd type="none" w="med" len="med"/>
            <a:tailEnd type="triangle" w="med" len="med"/>
          </a:ln>
        </p:spPr>
        <p:style>
          <a:lnRef idx="2">
            <a:schemeClr val="dk1">
              <a:shade val="50000"/>
            </a:schemeClr>
          </a:lnRef>
          <a:fillRef idx="1">
            <a:schemeClr val="dk1"/>
          </a:fillRef>
          <a:effectRef idx="0">
            <a:schemeClr val="dk1"/>
          </a:effectRef>
          <a:fontRef idx="minor">
            <a:schemeClr val="lt1"/>
          </a:fontRef>
        </p:style>
        <p:txBody>
          <a:bodyPr/>
          <a:lstStyle/>
          <a:p>
            <a:pPr algn="ctr">
              <a:defRPr/>
            </a:pPr>
            <a:endParaRPr lang="en-US">
              <a:solidFill>
                <a:schemeClr val="tx1"/>
              </a:solidFill>
            </a:endParaRPr>
          </a:p>
        </p:txBody>
      </p:sp>
      <p:sp>
        <p:nvSpPr>
          <p:cNvPr id="12307" name="TextBox 25"/>
          <p:cNvSpPr txBox="1">
            <a:spLocks noChangeArrowheads="1"/>
          </p:cNvSpPr>
          <p:nvPr/>
        </p:nvSpPr>
        <p:spPr bwMode="auto">
          <a:xfrm>
            <a:off x="6749174" y="1562514"/>
            <a:ext cx="18415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a:t>Native App</a:t>
            </a:r>
          </a:p>
        </p:txBody>
      </p:sp>
      <p:sp>
        <p:nvSpPr>
          <p:cNvPr id="12309" name="TextBox 27"/>
          <p:cNvSpPr txBox="1">
            <a:spLocks noChangeArrowheads="1"/>
          </p:cNvSpPr>
          <p:nvPr/>
        </p:nvSpPr>
        <p:spPr bwMode="auto">
          <a:xfrm>
            <a:off x="8762759" y="1562514"/>
            <a:ext cx="18415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a:t>Hybrid App</a:t>
            </a:r>
          </a:p>
        </p:txBody>
      </p:sp>
      <p:sp>
        <p:nvSpPr>
          <p:cNvPr id="12310" name="TextBox 28"/>
          <p:cNvSpPr txBox="1">
            <a:spLocks noChangeArrowheads="1"/>
          </p:cNvSpPr>
          <p:nvPr/>
        </p:nvSpPr>
        <p:spPr bwMode="auto">
          <a:xfrm>
            <a:off x="4636847" y="5358007"/>
            <a:ext cx="1997075" cy="11285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marL="285750" indent="-285750">
              <a:spcAft>
                <a:spcPts val="400"/>
              </a:spcAft>
              <a:buFont typeface="Arial" pitchFamily="34" charset="0"/>
              <a:buChar char="•"/>
            </a:pPr>
            <a:r>
              <a:rPr lang="en-US" sz="1600" dirty="0"/>
              <a:t>Responsive Web Design (RWD)</a:t>
            </a:r>
          </a:p>
          <a:p>
            <a:pPr marL="285750" indent="-285750">
              <a:buFont typeface="Arial" pitchFamily="34" charset="0"/>
              <a:buChar char="•"/>
            </a:pPr>
            <a:r>
              <a:rPr lang="en-US" sz="1600" dirty="0"/>
              <a:t>HTML5</a:t>
            </a:r>
          </a:p>
        </p:txBody>
      </p:sp>
      <p:sp>
        <p:nvSpPr>
          <p:cNvPr id="27" name="TextBox 28"/>
          <p:cNvSpPr txBox="1">
            <a:spLocks noChangeArrowheads="1"/>
          </p:cNvSpPr>
          <p:nvPr/>
        </p:nvSpPr>
        <p:spPr bwMode="auto">
          <a:xfrm>
            <a:off x="8704340" y="5358503"/>
            <a:ext cx="1997075" cy="636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marL="285750" indent="-285750">
              <a:spcAft>
                <a:spcPts val="400"/>
              </a:spcAft>
              <a:buFont typeface="Arial" pitchFamily="34" charset="0"/>
              <a:buChar char="•"/>
            </a:pPr>
            <a:r>
              <a:rPr lang="en-US" sz="1600" dirty="0"/>
              <a:t>Worklight</a:t>
            </a:r>
          </a:p>
          <a:p>
            <a:pPr marL="285750" indent="-285750">
              <a:buFont typeface="Arial" pitchFamily="34" charset="0"/>
              <a:buChar char="•"/>
            </a:pPr>
            <a:r>
              <a:rPr lang="en-US" sz="1600" dirty="0"/>
              <a:t>PhoneGap</a:t>
            </a:r>
          </a:p>
        </p:txBody>
      </p:sp>
      <p:sp>
        <p:nvSpPr>
          <p:cNvPr id="28" name="TextBox 28"/>
          <p:cNvSpPr txBox="1">
            <a:spLocks noChangeArrowheads="1"/>
          </p:cNvSpPr>
          <p:nvPr/>
        </p:nvSpPr>
        <p:spPr bwMode="auto">
          <a:xfrm>
            <a:off x="6640273" y="5358007"/>
            <a:ext cx="1997075" cy="687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marL="285750" indent="-285750">
              <a:spcAft>
                <a:spcPts val="800"/>
              </a:spcAft>
              <a:buFont typeface="Arial" pitchFamily="34" charset="0"/>
              <a:buChar char="•"/>
            </a:pPr>
            <a:r>
              <a:rPr lang="en-US" sz="1600" dirty="0"/>
              <a:t>iOS</a:t>
            </a:r>
          </a:p>
          <a:p>
            <a:pPr marL="285750" indent="-285750">
              <a:spcAft>
                <a:spcPts val="400"/>
              </a:spcAft>
              <a:buFont typeface="Arial" pitchFamily="34" charset="0"/>
              <a:buChar char="•"/>
            </a:pPr>
            <a:r>
              <a:rPr lang="en-US" sz="1600" dirty="0"/>
              <a:t>Android</a:t>
            </a:r>
          </a:p>
        </p:txBody>
      </p:sp>
      <p:sp>
        <p:nvSpPr>
          <p:cNvPr id="6" name="Left-Right-Up Arrow 5"/>
          <p:cNvSpPr/>
          <p:nvPr/>
        </p:nvSpPr>
        <p:spPr bwMode="auto">
          <a:xfrm>
            <a:off x="2545921" y="3792952"/>
            <a:ext cx="1069242" cy="439736"/>
          </a:xfrm>
          <a:prstGeom prst="leftRightUpArrow">
            <a:avLst>
              <a:gd name="adj1" fmla="val 19299"/>
              <a:gd name="adj2" fmla="val 13402"/>
              <a:gd name="adj3" fmla="val 0"/>
            </a:avLst>
          </a:prstGeom>
          <a:solidFill>
            <a:schemeClr val="tx1"/>
          </a:solidFill>
          <a:ln w="1270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a:latin typeface="Arial" panose="020B0604020202020204" pitchFamily="34" charset="0"/>
            </a:endParaRPr>
          </a:p>
        </p:txBody>
      </p:sp>
      <p:sp>
        <p:nvSpPr>
          <p:cNvPr id="4" name="Rounded Rectangle 3"/>
          <p:cNvSpPr/>
          <p:nvPr/>
        </p:nvSpPr>
        <p:spPr bwMode="auto">
          <a:xfrm>
            <a:off x="1635827" y="1981615"/>
            <a:ext cx="2805122" cy="1900237"/>
          </a:xfrm>
          <a:prstGeom prst="roundRect">
            <a:avLst/>
          </a:prstGeom>
          <a:solidFill>
            <a:schemeClr val="bg1">
              <a:lumMod val="65000"/>
            </a:schemeClr>
          </a:solidFill>
          <a:ln w="10160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a:latin typeface="Arial" panose="020B0604020202020204" pitchFamily="34" charset="0"/>
            </a:endParaRPr>
          </a:p>
        </p:txBody>
      </p:sp>
      <p:sp>
        <p:nvSpPr>
          <p:cNvPr id="29" name="Rectangle 14"/>
          <p:cNvSpPr>
            <a:spLocks noChangeArrowheads="1"/>
          </p:cNvSpPr>
          <p:nvPr/>
        </p:nvSpPr>
        <p:spPr bwMode="auto">
          <a:xfrm>
            <a:off x="1811097" y="2153716"/>
            <a:ext cx="2432845" cy="1583674"/>
          </a:xfrm>
          <a:prstGeom prst="rect">
            <a:avLst/>
          </a:prstGeom>
          <a:solidFill>
            <a:schemeClr val="accent1"/>
          </a:solidFill>
          <a:ln w="9360" algn="ctr">
            <a:solidFill>
              <a:srgbClr val="0B41D9"/>
            </a:solidFill>
            <a:round/>
            <a:headEnd/>
            <a:tailEnd type="triangle" w="med" len="med"/>
          </a:ln>
        </p:spPr>
        <p:txBody>
          <a:bodyPr/>
          <a:lstStyle/>
          <a:p>
            <a:pPr algn="ctr"/>
            <a:r>
              <a:rPr lang="en-US" sz="1200" dirty="0"/>
              <a:t>Web Browser</a:t>
            </a:r>
          </a:p>
        </p:txBody>
      </p:sp>
      <p:sp>
        <p:nvSpPr>
          <p:cNvPr id="30" name="Rectangle 29"/>
          <p:cNvSpPr/>
          <p:nvPr/>
        </p:nvSpPr>
        <p:spPr bwMode="auto">
          <a:xfrm>
            <a:off x="1898410" y="2504553"/>
            <a:ext cx="2178275" cy="1045899"/>
          </a:xfrm>
          <a:prstGeom prst="rect">
            <a:avLst/>
          </a:prstGeom>
          <a:solidFill>
            <a:schemeClr val="accent3">
              <a:lumMod val="85000"/>
            </a:schemeClr>
          </a:solidFill>
          <a:ln>
            <a:headEnd type="none" w="med" len="med"/>
            <a:tailEnd type="triangle" w="med" len="med"/>
          </a:ln>
        </p:spPr>
        <p:style>
          <a:lnRef idx="2">
            <a:schemeClr val="accent1"/>
          </a:lnRef>
          <a:fillRef idx="1">
            <a:schemeClr val="lt1"/>
          </a:fillRef>
          <a:effectRef idx="0">
            <a:schemeClr val="accent1"/>
          </a:effectRef>
          <a:fontRef idx="minor">
            <a:schemeClr val="dk1"/>
          </a:fontRef>
        </p:style>
        <p:txBody>
          <a:bodyPr/>
          <a:lstStyle/>
          <a:p>
            <a:pPr algn="ctr">
              <a:defRPr/>
            </a:pPr>
            <a:r>
              <a:rPr lang="en-US" sz="1200" dirty="0">
                <a:solidFill>
                  <a:schemeClr val="tx1"/>
                </a:solidFill>
              </a:rPr>
              <a:t>Web Code</a:t>
            </a:r>
          </a:p>
        </p:txBody>
      </p:sp>
      <p:sp>
        <p:nvSpPr>
          <p:cNvPr id="31" name="Rectangle 30"/>
          <p:cNvSpPr/>
          <p:nvPr/>
        </p:nvSpPr>
        <p:spPr bwMode="auto">
          <a:xfrm>
            <a:off x="2075007" y="2794598"/>
            <a:ext cx="1763615" cy="655493"/>
          </a:xfrm>
          <a:prstGeom prst="rect">
            <a:avLst/>
          </a:prstGeom>
          <a:ln>
            <a:headEnd type="none" w="med" len="med"/>
            <a:tailEnd type="triangle" w="med" len="med"/>
          </a:ln>
        </p:spPr>
        <p:style>
          <a:lnRef idx="2">
            <a:schemeClr val="accent1"/>
          </a:lnRef>
          <a:fillRef idx="1">
            <a:schemeClr val="lt1"/>
          </a:fillRef>
          <a:effectRef idx="0">
            <a:schemeClr val="accent1"/>
          </a:effectRef>
          <a:fontRef idx="minor">
            <a:schemeClr val="dk1"/>
          </a:fontRef>
        </p:style>
        <p:txBody>
          <a:bodyPr/>
          <a:lstStyle/>
          <a:p>
            <a:pPr algn="ctr">
              <a:defRPr/>
            </a:pPr>
            <a:r>
              <a:rPr lang="en-US" sz="1200" dirty="0">
                <a:solidFill>
                  <a:schemeClr val="tx1"/>
                </a:solidFill>
              </a:rPr>
              <a:t>&lt;html&gt;</a:t>
            </a:r>
          </a:p>
          <a:p>
            <a:pPr algn="ctr">
              <a:defRPr/>
            </a:pPr>
            <a:r>
              <a:rPr lang="en-US" sz="1200" dirty="0">
                <a:solidFill>
                  <a:schemeClr val="tx1"/>
                </a:solidFill>
              </a:rPr>
              <a:t>&lt;/body&gt;</a:t>
            </a:r>
          </a:p>
          <a:p>
            <a:pPr algn="ctr">
              <a:defRPr/>
            </a:pPr>
            <a:r>
              <a:rPr lang="en-US" sz="1200" dirty="0">
                <a:solidFill>
                  <a:schemeClr val="tx1"/>
                </a:solidFill>
              </a:rPr>
              <a:t>&lt;/head&gt;</a:t>
            </a:r>
          </a:p>
        </p:txBody>
      </p:sp>
      <p:sp>
        <p:nvSpPr>
          <p:cNvPr id="5" name="Trapezoid 4"/>
          <p:cNvSpPr/>
          <p:nvPr/>
        </p:nvSpPr>
        <p:spPr bwMode="auto">
          <a:xfrm>
            <a:off x="1809272" y="4566065"/>
            <a:ext cx="2542540" cy="595313"/>
          </a:xfrm>
          <a:prstGeom prst="trapezoid">
            <a:avLst/>
          </a:prstGeom>
          <a:pattFill prst="lgGrid">
            <a:fgClr>
              <a:schemeClr val="bg1"/>
            </a:fgClr>
            <a:bgClr>
              <a:schemeClr val="tx1"/>
            </a:bgClr>
          </a:pattFill>
          <a:ln w="6350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a:latin typeface="Arial" panose="020B0604020202020204" pitchFamily="34" charset="0"/>
            </a:endParaRPr>
          </a:p>
        </p:txBody>
      </p:sp>
      <p:sp>
        <p:nvSpPr>
          <p:cNvPr id="32" name="TextBox 28"/>
          <p:cNvSpPr txBox="1">
            <a:spLocks noChangeArrowheads="1"/>
          </p:cNvSpPr>
          <p:nvPr/>
        </p:nvSpPr>
        <p:spPr bwMode="auto">
          <a:xfrm>
            <a:off x="2028981" y="5358007"/>
            <a:ext cx="1997075" cy="11798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marL="285750" indent="-285750">
              <a:spcAft>
                <a:spcPts val="400"/>
              </a:spcAft>
              <a:buFont typeface="Arial" pitchFamily="34" charset="0"/>
              <a:buChar char="•"/>
            </a:pPr>
            <a:r>
              <a:rPr lang="en-US" sz="1600" dirty="0"/>
              <a:t>Web1.0</a:t>
            </a:r>
          </a:p>
          <a:p>
            <a:pPr marL="285750" indent="-285750">
              <a:spcAft>
                <a:spcPts val="400"/>
              </a:spcAft>
              <a:buFont typeface="Arial" pitchFamily="34" charset="0"/>
              <a:buChar char="•"/>
            </a:pPr>
            <a:r>
              <a:rPr lang="en-US" sz="1600" dirty="0"/>
              <a:t>Web2.0 (RIA)</a:t>
            </a:r>
          </a:p>
          <a:p>
            <a:pPr marL="285750" indent="-285750">
              <a:spcAft>
                <a:spcPts val="400"/>
              </a:spcAft>
              <a:buFont typeface="Arial" pitchFamily="34" charset="0"/>
              <a:buChar char="•"/>
            </a:pPr>
            <a:r>
              <a:rPr lang="en-US" sz="1600" dirty="0"/>
              <a:t>Single Page Applications</a:t>
            </a:r>
          </a:p>
        </p:txBody>
      </p:sp>
      <p:sp>
        <p:nvSpPr>
          <p:cNvPr id="34" name="TextBox 25"/>
          <p:cNvSpPr txBox="1">
            <a:spLocks noChangeArrowheads="1"/>
          </p:cNvSpPr>
          <p:nvPr/>
        </p:nvSpPr>
        <p:spPr bwMode="auto">
          <a:xfrm>
            <a:off x="1898409" y="1562514"/>
            <a:ext cx="234553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a:t>Desktop Web App</a:t>
            </a:r>
          </a:p>
        </p:txBody>
      </p:sp>
      <p:sp>
        <p:nvSpPr>
          <p:cNvPr id="35" name="TextBox 25"/>
          <p:cNvSpPr txBox="1">
            <a:spLocks noChangeArrowheads="1"/>
          </p:cNvSpPr>
          <p:nvPr/>
        </p:nvSpPr>
        <p:spPr bwMode="auto">
          <a:xfrm>
            <a:off x="4714633" y="1562514"/>
            <a:ext cx="18415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a:t>Mobile Web</a:t>
            </a:r>
          </a:p>
        </p:txBody>
      </p:sp>
    </p:spTree>
    <p:extLst>
      <p:ext uri="{BB962C8B-B14F-4D97-AF65-F5344CB8AC3E}">
        <p14:creationId xmlns:p14="http://schemas.microsoft.com/office/powerpoint/2010/main" val="861085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1007164" y="921717"/>
            <a:ext cx="10280375" cy="778465"/>
          </a:xfrm>
        </p:spPr>
        <p:txBody>
          <a:bodyPr>
            <a:normAutofit/>
          </a:bodyPr>
          <a:lstStyle/>
          <a:p>
            <a:r>
              <a:rPr lang="en-US" sz="3200" b="1" dirty="0">
                <a:solidFill>
                  <a:schemeClr val="accent1">
                    <a:lumMod val="75000"/>
                  </a:schemeClr>
                </a:solidFill>
                <a:latin typeface="Arial" charset="0"/>
                <a:ea typeface="Arial" charset="0"/>
                <a:cs typeface="Arial" charset="0"/>
              </a:rPr>
              <a:t>Session Timeline</a:t>
            </a:r>
            <a:endParaRPr lang="en-US" sz="3200" b="1" i="1" dirty="0">
              <a:solidFill>
                <a:schemeClr val="accent1">
                  <a:lumMod val="75000"/>
                </a:schemeClr>
              </a:solidFill>
              <a:latin typeface="Arial" charset="0"/>
              <a:ea typeface="Arial" charset="0"/>
              <a:cs typeface="Arial" charset="0"/>
            </a:endParaRPr>
          </a:p>
        </p:txBody>
      </p:sp>
      <p:sp>
        <p:nvSpPr>
          <p:cNvPr id="3" name="Slide Number Placeholder 2"/>
          <p:cNvSpPr>
            <a:spLocks noGrp="1"/>
          </p:cNvSpPr>
          <p:nvPr>
            <p:ph type="sldNum" sz="quarter" idx="10"/>
          </p:nvPr>
        </p:nvSpPr>
        <p:spPr>
          <a:xfrm>
            <a:off x="8544340" y="6912942"/>
            <a:ext cx="2743200" cy="365125"/>
          </a:xfrm>
        </p:spPr>
        <p:txBody>
          <a:bodyPr/>
          <a:lstStyle/>
          <a:p>
            <a:pPr>
              <a:defRPr/>
            </a:pPr>
            <a:fld id="{7DB01B5D-F551-4FAD-9B37-110B1225EE5B}" type="slidenum">
              <a:rPr lang="en-US" smtClean="0"/>
              <a:pPr>
                <a:defRPr/>
              </a:pPr>
              <a:t>14</a:t>
            </a:fld>
            <a:endParaRPr lang="en-US"/>
          </a:p>
        </p:txBody>
      </p:sp>
      <p:sp>
        <p:nvSpPr>
          <p:cNvPr id="2" name="Footer Placeholder 1"/>
          <p:cNvSpPr>
            <a:spLocks noGrp="1"/>
          </p:cNvSpPr>
          <p:nvPr>
            <p:ph type="ftr" sz="quarter" idx="11"/>
          </p:nvPr>
        </p:nvSpPr>
        <p:spPr>
          <a:xfrm>
            <a:off x="3972340" y="6912942"/>
            <a:ext cx="4114800" cy="365125"/>
          </a:xfrm>
        </p:spPr>
        <p:txBody>
          <a:bodyPr/>
          <a:lstStyle/>
          <a:p>
            <a:pPr>
              <a:defRPr/>
            </a:pPr>
            <a:r>
              <a:rPr lang="en-US" dirty="0"/>
              <a:t>© Copyright IBM Corporation </a:t>
            </a:r>
            <a:r>
              <a:rPr lang="is-IS" dirty="0"/>
              <a:t>2017</a:t>
            </a:r>
            <a:endParaRPr lang="en-US" dirty="0"/>
          </a:p>
        </p:txBody>
      </p:sp>
      <p:sp>
        <p:nvSpPr>
          <p:cNvPr id="5" name="Content Placeholder 22"/>
          <p:cNvSpPr txBox="1">
            <a:spLocks/>
          </p:cNvSpPr>
          <p:nvPr/>
        </p:nvSpPr>
        <p:spPr bwMode="auto">
          <a:xfrm>
            <a:off x="1758201" y="1700182"/>
            <a:ext cx="7754767" cy="694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ts val="400"/>
              </a:spcBef>
              <a:buClr>
                <a:schemeClr val="tx1"/>
              </a:buClr>
              <a:buSzPct val="100000"/>
              <a:defRPr/>
            </a:pPr>
            <a:r>
              <a:rPr lang="en-US" altLang="en-US" sz="2000" b="1" kern="0" dirty="0">
                <a:solidFill>
                  <a:srgbClr val="000000"/>
                </a:solidFill>
              </a:rPr>
              <a:t>Step by step actions within a user’s individual session</a:t>
            </a:r>
          </a:p>
        </p:txBody>
      </p:sp>
      <p:pic>
        <p:nvPicPr>
          <p:cNvPr id="4" name="Picture 3" descr="Screen Shot 2015-08-23 at 1.17.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4517" y="2324730"/>
            <a:ext cx="8791599" cy="3719830"/>
          </a:xfrm>
          <a:prstGeom prst="rect">
            <a:avLst/>
          </a:prstGeom>
          <a:ln>
            <a:solidFill>
              <a:schemeClr val="tx1"/>
            </a:solidFill>
          </a:ln>
        </p:spPr>
      </p:pic>
    </p:spTree>
    <p:extLst>
      <p:ext uri="{BB962C8B-B14F-4D97-AF65-F5344CB8AC3E}">
        <p14:creationId xmlns:p14="http://schemas.microsoft.com/office/powerpoint/2010/main" val="229578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1089992" y="875687"/>
            <a:ext cx="10515600" cy="600646"/>
          </a:xfrm>
        </p:spPr>
        <p:txBody>
          <a:bodyPr>
            <a:noAutofit/>
          </a:bodyPr>
          <a:lstStyle/>
          <a:p>
            <a:r>
              <a:rPr lang="en-US" sz="3200" b="1" dirty="0">
                <a:solidFill>
                  <a:schemeClr val="accent1">
                    <a:lumMod val="75000"/>
                  </a:schemeClr>
                </a:solidFill>
                <a:latin typeface="Arial" charset="0"/>
                <a:ea typeface="Arial" charset="0"/>
                <a:cs typeface="Arial" charset="0"/>
              </a:rPr>
              <a:t>Session Replay</a:t>
            </a:r>
            <a:endParaRPr lang="en-US" sz="3200" b="1" i="1" dirty="0">
              <a:solidFill>
                <a:schemeClr val="accent1">
                  <a:lumMod val="75000"/>
                </a:schemeClr>
              </a:solidFill>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pPr>
              <a:defRPr/>
            </a:pPr>
            <a:fld id="{7DB01B5D-F551-4FAD-9B37-110B1225EE5B}" type="slidenum">
              <a:rPr lang="en-US" smtClean="0"/>
              <a:pPr>
                <a:defRPr/>
              </a:pPr>
              <a:t>15</a:t>
            </a:fld>
            <a:endParaRPr lang="en-US"/>
          </a:p>
        </p:txBody>
      </p:sp>
      <p:sp>
        <p:nvSpPr>
          <p:cNvPr id="7" name="Content Placeholder 22"/>
          <p:cNvSpPr txBox="1">
            <a:spLocks/>
          </p:cNvSpPr>
          <p:nvPr/>
        </p:nvSpPr>
        <p:spPr bwMode="auto">
          <a:xfrm>
            <a:off x="1583039" y="1514612"/>
            <a:ext cx="7040813" cy="420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ts val="400"/>
              </a:spcBef>
              <a:buClr>
                <a:schemeClr val="tx1"/>
              </a:buClr>
              <a:buSzPct val="100000"/>
              <a:defRPr/>
            </a:pPr>
            <a:r>
              <a:rPr lang="en-US" altLang="en-US" sz="2000" b="1" kern="0" dirty="0">
                <a:solidFill>
                  <a:srgbClr val="000000"/>
                </a:solidFill>
              </a:rPr>
              <a:t>DOM Capture replay</a:t>
            </a:r>
          </a:p>
        </p:txBody>
      </p:sp>
      <p:pic>
        <p:nvPicPr>
          <p:cNvPr id="8" name="Picture 7" descr="Screen Shot 2015-09-30 at 10.44.01 AM (2).png"/>
          <p:cNvPicPr>
            <a:picLocks noChangeAspect="1"/>
          </p:cNvPicPr>
          <p:nvPr/>
        </p:nvPicPr>
        <p:blipFill rotWithShape="1">
          <a:blip r:embed="rId2">
            <a:extLst>
              <a:ext uri="{28A0092B-C50C-407E-A947-70E740481C1C}">
                <a14:useLocalDpi xmlns:a14="http://schemas.microsoft.com/office/drawing/2010/main" val="0"/>
              </a:ext>
            </a:extLst>
          </a:blip>
          <a:srcRect t="12653"/>
          <a:stretch/>
        </p:blipFill>
        <p:spPr>
          <a:xfrm>
            <a:off x="1718668" y="2011305"/>
            <a:ext cx="8808884" cy="4345045"/>
          </a:xfrm>
          <a:prstGeom prst="rect">
            <a:avLst/>
          </a:prstGeom>
          <a:ln w="28575" cmpd="sng">
            <a:solidFill>
              <a:schemeClr val="tx1"/>
            </a:solidFill>
          </a:ln>
        </p:spPr>
      </p:pic>
    </p:spTree>
    <p:extLst>
      <p:ext uri="{BB962C8B-B14F-4D97-AF65-F5344CB8AC3E}">
        <p14:creationId xmlns:p14="http://schemas.microsoft.com/office/powerpoint/2010/main" val="1644715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7652" y="737072"/>
            <a:ext cx="10426148" cy="684697"/>
          </a:xfrm>
        </p:spPr>
        <p:txBody>
          <a:bodyPr>
            <a:normAutofit/>
          </a:bodyPr>
          <a:lstStyle/>
          <a:p>
            <a:r>
              <a:rPr lang="en-US" sz="3200" b="1" dirty="0">
                <a:solidFill>
                  <a:schemeClr val="accent1">
                    <a:lumMod val="75000"/>
                  </a:schemeClr>
                </a:solidFill>
                <a:latin typeface="Arial" charset="0"/>
                <a:ea typeface="Arial" charset="0"/>
                <a:cs typeface="Arial" charset="0"/>
              </a:rPr>
              <a:t>Event Manager</a:t>
            </a:r>
          </a:p>
        </p:txBody>
      </p:sp>
      <p:sp>
        <p:nvSpPr>
          <p:cNvPr id="7" name="Slide Number Placeholder 6"/>
          <p:cNvSpPr>
            <a:spLocks noGrp="1"/>
          </p:cNvSpPr>
          <p:nvPr>
            <p:ph type="sldNum" sz="quarter" idx="10"/>
          </p:nvPr>
        </p:nvSpPr>
        <p:spPr/>
        <p:txBody>
          <a:bodyPr/>
          <a:lstStyle/>
          <a:p>
            <a:pPr>
              <a:defRPr/>
            </a:pPr>
            <a:fld id="{7DB01B5D-F551-4FAD-9B37-110B1225EE5B}" type="slidenum">
              <a:rPr lang="en-US" smtClean="0"/>
              <a:pPr>
                <a:defRPr/>
              </a:pPr>
              <a:t>16</a:t>
            </a:fld>
            <a:endParaRPr lang="en-US"/>
          </a:p>
        </p:txBody>
      </p:sp>
      <p:sp>
        <p:nvSpPr>
          <p:cNvPr id="5" name="Content Placeholder 22"/>
          <p:cNvSpPr txBox="1">
            <a:spLocks/>
          </p:cNvSpPr>
          <p:nvPr/>
        </p:nvSpPr>
        <p:spPr bwMode="auto">
          <a:xfrm>
            <a:off x="1710106" y="1245704"/>
            <a:ext cx="7778150" cy="6270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85750" indent="-285750">
              <a:spcBef>
                <a:spcPts val="400"/>
              </a:spcBef>
              <a:buClr>
                <a:schemeClr val="tx1"/>
              </a:buClr>
              <a:buSzPct val="100000"/>
              <a:buFont typeface="Arial" pitchFamily="34" charset="0"/>
              <a:buChar char="•"/>
              <a:defRPr/>
            </a:pPr>
            <a:r>
              <a:rPr lang="en-US" altLang="en-US" sz="2000" b="1" dirty="0">
                <a:ea typeface="Verdana" pitchFamily="34" charset="0"/>
                <a:cs typeface="Arial" pitchFamily="34" charset="0"/>
              </a:rPr>
              <a:t>Create custom events to understand the user experience</a:t>
            </a:r>
          </a:p>
          <a:p>
            <a:pPr marL="285750" indent="-285750">
              <a:spcBef>
                <a:spcPts val="400"/>
              </a:spcBef>
              <a:buClr>
                <a:schemeClr val="tx1"/>
              </a:buClr>
              <a:buSzPct val="100000"/>
              <a:buFont typeface="Arial" pitchFamily="34" charset="0"/>
              <a:buChar char="•"/>
              <a:defRPr/>
            </a:pPr>
            <a:r>
              <a:rPr lang="en-US" altLang="en-US" sz="2000" b="1" dirty="0">
                <a:ea typeface="Verdana" pitchFamily="34" charset="0"/>
                <a:cs typeface="Arial" pitchFamily="34" charset="0"/>
              </a:rPr>
              <a:t>Understand WHY</a:t>
            </a:r>
          </a:p>
        </p:txBody>
      </p:sp>
      <p:pic>
        <p:nvPicPr>
          <p:cNvPr id="4" name="Picture 3" descr="Screen Shot 2015-03-06 at 3.26.54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7534" y="2143929"/>
            <a:ext cx="7113066" cy="3667819"/>
          </a:xfrm>
          <a:prstGeom prst="rect">
            <a:avLst/>
          </a:prstGeom>
          <a:ln>
            <a:solidFill>
              <a:srgbClr val="003F69"/>
            </a:solidFill>
          </a:ln>
        </p:spPr>
      </p:pic>
      <p:pic>
        <p:nvPicPr>
          <p:cNvPr id="6" name="Picture 5" descr="Screen Shot 2015-03-06 at 3.27.44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4473" y="3083174"/>
            <a:ext cx="6741867" cy="3472018"/>
          </a:xfrm>
          <a:prstGeom prst="rect">
            <a:avLst/>
          </a:prstGeom>
          <a:ln>
            <a:solidFill>
              <a:srgbClr val="003F69"/>
            </a:solidFill>
          </a:ln>
        </p:spPr>
      </p:pic>
    </p:spTree>
    <p:extLst>
      <p:ext uri="{BB962C8B-B14F-4D97-AF65-F5344CB8AC3E}">
        <p14:creationId xmlns:p14="http://schemas.microsoft.com/office/powerpoint/2010/main" val="32017316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983974" y="1131777"/>
            <a:ext cx="10515600" cy="408252"/>
          </a:xfrm>
        </p:spPr>
        <p:txBody>
          <a:bodyPr>
            <a:noAutofit/>
          </a:bodyPr>
          <a:lstStyle/>
          <a:p>
            <a:r>
              <a:rPr lang="en-US" sz="3200" b="1" dirty="0">
                <a:solidFill>
                  <a:schemeClr val="accent1">
                    <a:lumMod val="75000"/>
                  </a:schemeClr>
                </a:solidFill>
                <a:latin typeface="Arial" charset="0"/>
                <a:ea typeface="Arial" charset="0"/>
                <a:cs typeface="Arial" charset="0"/>
              </a:rPr>
              <a:t>Session Search</a:t>
            </a:r>
            <a:br>
              <a:rPr lang="en-US" sz="3200" b="1" dirty="0">
                <a:solidFill>
                  <a:schemeClr val="accent1">
                    <a:lumMod val="75000"/>
                  </a:schemeClr>
                </a:solidFill>
                <a:latin typeface="Arial" charset="0"/>
                <a:ea typeface="Arial" charset="0"/>
                <a:cs typeface="Arial" charset="0"/>
              </a:rPr>
            </a:br>
            <a:endParaRPr lang="en-US" sz="3200" b="1" dirty="0">
              <a:solidFill>
                <a:schemeClr val="accent1">
                  <a:lumMod val="75000"/>
                </a:schemeClr>
              </a:solidFill>
              <a:latin typeface="Arial" charset="0"/>
              <a:ea typeface="Arial" charset="0"/>
              <a:cs typeface="Arial" charset="0"/>
            </a:endParaRPr>
          </a:p>
        </p:txBody>
      </p:sp>
      <p:sp>
        <p:nvSpPr>
          <p:cNvPr id="3" name="Slide Number Placeholder 2"/>
          <p:cNvSpPr>
            <a:spLocks noGrp="1"/>
          </p:cNvSpPr>
          <p:nvPr>
            <p:ph type="sldNum" sz="quarter" idx="10"/>
          </p:nvPr>
        </p:nvSpPr>
        <p:spPr/>
        <p:txBody>
          <a:bodyPr/>
          <a:lstStyle/>
          <a:p>
            <a:pPr>
              <a:defRPr/>
            </a:pPr>
            <a:fld id="{7DB01B5D-F551-4FAD-9B37-110B1225EE5B}" type="slidenum">
              <a:rPr lang="en-US" smtClean="0"/>
              <a:pPr>
                <a:defRPr/>
              </a:pPr>
              <a:t>17</a:t>
            </a:fld>
            <a:endParaRPr lang="en-US"/>
          </a:p>
        </p:txBody>
      </p:sp>
      <p:sp>
        <p:nvSpPr>
          <p:cNvPr id="2" name="Footer Placeholder 1"/>
          <p:cNvSpPr>
            <a:spLocks noGrp="1"/>
          </p:cNvSpPr>
          <p:nvPr>
            <p:ph type="ftr" sz="quarter" idx="11"/>
          </p:nvPr>
        </p:nvSpPr>
        <p:spPr/>
        <p:txBody>
          <a:bodyPr/>
          <a:lstStyle/>
          <a:p>
            <a:pPr>
              <a:defRPr/>
            </a:pPr>
            <a:r>
              <a:rPr lang="en-US" dirty="0"/>
              <a:t>© Copyright IBM Corporation </a:t>
            </a:r>
            <a:r>
              <a:rPr lang="is-IS" dirty="0"/>
              <a:t>2017</a:t>
            </a:r>
            <a:endParaRPr lang="en-US" dirty="0"/>
          </a:p>
        </p:txBody>
      </p:sp>
      <p:sp>
        <p:nvSpPr>
          <p:cNvPr id="5" name="Content Placeholder 22"/>
          <p:cNvSpPr txBox="1">
            <a:spLocks/>
          </p:cNvSpPr>
          <p:nvPr/>
        </p:nvSpPr>
        <p:spPr bwMode="auto">
          <a:xfrm>
            <a:off x="1624791" y="1335903"/>
            <a:ext cx="8306928" cy="694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ts val="400"/>
              </a:spcBef>
              <a:buClr>
                <a:schemeClr val="tx1"/>
              </a:buClr>
              <a:buSzPct val="100000"/>
              <a:defRPr/>
            </a:pPr>
            <a:r>
              <a:rPr lang="en-US" altLang="en-US" sz="2000" b="1" kern="0" dirty="0"/>
              <a:t>Perform complex searches based on any criteria available</a:t>
            </a:r>
          </a:p>
        </p:txBody>
      </p:sp>
      <p:pic>
        <p:nvPicPr>
          <p:cNvPr id="4" name="Picture 3" descr="Screen Shot 2015-10-20 at 1.24.5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4791" y="1888709"/>
            <a:ext cx="9729009" cy="4274765"/>
          </a:xfrm>
          <a:prstGeom prst="rect">
            <a:avLst/>
          </a:prstGeom>
          <a:ln>
            <a:solidFill>
              <a:schemeClr val="tx1"/>
            </a:solidFill>
          </a:ln>
        </p:spPr>
      </p:pic>
    </p:spTree>
    <p:extLst>
      <p:ext uri="{BB962C8B-B14F-4D97-AF65-F5344CB8AC3E}">
        <p14:creationId xmlns:p14="http://schemas.microsoft.com/office/powerpoint/2010/main" val="1703797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57469" y="812630"/>
            <a:ext cx="10515600" cy="562682"/>
          </a:xfrm>
        </p:spPr>
        <p:txBody>
          <a:bodyPr>
            <a:normAutofit/>
          </a:bodyPr>
          <a:lstStyle/>
          <a:p>
            <a:r>
              <a:rPr lang="en-US" sz="3200" b="1" dirty="0">
                <a:solidFill>
                  <a:schemeClr val="accent1">
                    <a:lumMod val="75000"/>
                  </a:schemeClr>
                </a:solidFill>
                <a:latin typeface="Arial" charset="0"/>
                <a:ea typeface="Arial" charset="0"/>
                <a:cs typeface="Arial" charset="0"/>
              </a:rPr>
              <a:t>Report Builder</a:t>
            </a:r>
          </a:p>
        </p:txBody>
      </p:sp>
      <p:sp>
        <p:nvSpPr>
          <p:cNvPr id="6" name="Slide Number Placeholder 5"/>
          <p:cNvSpPr>
            <a:spLocks noGrp="1"/>
          </p:cNvSpPr>
          <p:nvPr>
            <p:ph type="sldNum" sz="quarter" idx="10"/>
          </p:nvPr>
        </p:nvSpPr>
        <p:spPr/>
        <p:txBody>
          <a:bodyPr/>
          <a:lstStyle/>
          <a:p>
            <a:pPr>
              <a:defRPr/>
            </a:pPr>
            <a:fld id="{7DB01B5D-F551-4FAD-9B37-110B1225EE5B}" type="slidenum">
              <a:rPr lang="en-US" smtClean="0"/>
              <a:pPr>
                <a:defRPr/>
              </a:pPr>
              <a:t>18</a:t>
            </a:fld>
            <a:endParaRPr lang="en-US"/>
          </a:p>
        </p:txBody>
      </p:sp>
      <p:sp>
        <p:nvSpPr>
          <p:cNvPr id="2" name="Footer Placeholder 1"/>
          <p:cNvSpPr>
            <a:spLocks noGrp="1"/>
          </p:cNvSpPr>
          <p:nvPr>
            <p:ph type="ftr" sz="quarter" idx="11"/>
          </p:nvPr>
        </p:nvSpPr>
        <p:spPr/>
        <p:txBody>
          <a:bodyPr/>
          <a:lstStyle/>
          <a:p>
            <a:pPr>
              <a:defRPr/>
            </a:pPr>
            <a:r>
              <a:rPr lang="en-US" dirty="0"/>
              <a:t>© Copyright IBM Corporation </a:t>
            </a:r>
            <a:r>
              <a:rPr lang="is-IS" dirty="0"/>
              <a:t>2017</a:t>
            </a:r>
            <a:endParaRPr lang="en-US" dirty="0"/>
          </a:p>
        </p:txBody>
      </p:sp>
      <p:sp>
        <p:nvSpPr>
          <p:cNvPr id="5" name="Content Placeholder 22"/>
          <p:cNvSpPr txBox="1">
            <a:spLocks/>
          </p:cNvSpPr>
          <p:nvPr/>
        </p:nvSpPr>
        <p:spPr bwMode="auto">
          <a:xfrm>
            <a:off x="1644948" y="1375312"/>
            <a:ext cx="7346653" cy="8229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85750" indent="-285750">
              <a:spcBef>
                <a:spcPts val="400"/>
              </a:spcBef>
              <a:buClr>
                <a:schemeClr val="tx1"/>
              </a:buClr>
              <a:buSzPct val="100000"/>
              <a:buFont typeface="Arial" pitchFamily="34" charset="0"/>
              <a:buChar char="•"/>
              <a:defRPr/>
            </a:pPr>
            <a:r>
              <a:rPr lang="en-US" altLang="en-US" sz="2000" b="1" dirty="0">
                <a:solidFill>
                  <a:srgbClr val="000000"/>
                </a:solidFill>
                <a:ea typeface="Verdana" pitchFamily="34" charset="0"/>
                <a:cs typeface="Arial" pitchFamily="34" charset="0"/>
              </a:rPr>
              <a:t>Easily configure reports that fit your business need</a:t>
            </a:r>
          </a:p>
          <a:p>
            <a:pPr marL="285750" indent="-285750">
              <a:spcBef>
                <a:spcPts val="400"/>
              </a:spcBef>
              <a:buClr>
                <a:schemeClr val="tx1"/>
              </a:buClr>
              <a:buSzPct val="100000"/>
              <a:buFont typeface="Arial" pitchFamily="34" charset="0"/>
              <a:buChar char="•"/>
              <a:defRPr/>
            </a:pPr>
            <a:r>
              <a:rPr lang="en-US" altLang="en-US" sz="2000" b="1" dirty="0">
                <a:solidFill>
                  <a:srgbClr val="000000"/>
                </a:solidFill>
                <a:ea typeface="Verdana" pitchFamily="34" charset="0"/>
                <a:cs typeface="Arial" pitchFamily="34" charset="0"/>
              </a:rPr>
              <a:t>Refine your report with dimensions and filtering</a:t>
            </a:r>
          </a:p>
        </p:txBody>
      </p:sp>
      <p:pic>
        <p:nvPicPr>
          <p:cNvPr id="8" name="Picture 7" descr="Screen Shot 2015-10-20 at 1.30.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4948" y="2339344"/>
            <a:ext cx="8889510" cy="3875925"/>
          </a:xfrm>
          <a:prstGeom prst="rect">
            <a:avLst/>
          </a:prstGeom>
          <a:ln>
            <a:solidFill>
              <a:srgbClr val="000000"/>
            </a:solidFill>
          </a:ln>
        </p:spPr>
      </p:pic>
    </p:spTree>
    <p:extLst>
      <p:ext uri="{BB962C8B-B14F-4D97-AF65-F5344CB8AC3E}">
        <p14:creationId xmlns:p14="http://schemas.microsoft.com/office/powerpoint/2010/main" val="118602009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10478" y="893530"/>
            <a:ext cx="10515600" cy="518453"/>
          </a:xfrm>
        </p:spPr>
        <p:txBody>
          <a:bodyPr>
            <a:noAutofit/>
          </a:bodyPr>
          <a:lstStyle/>
          <a:p>
            <a:r>
              <a:rPr lang="en-US" sz="3200" b="1" dirty="0">
                <a:solidFill>
                  <a:schemeClr val="accent1">
                    <a:lumMod val="75000"/>
                  </a:schemeClr>
                </a:solidFill>
                <a:latin typeface="Arial" charset="0"/>
                <a:ea typeface="Arial" charset="0"/>
                <a:cs typeface="Arial" charset="0"/>
              </a:rPr>
              <a:t>Workspaces</a:t>
            </a:r>
          </a:p>
        </p:txBody>
      </p:sp>
      <p:sp>
        <p:nvSpPr>
          <p:cNvPr id="6" name="Slide Number Placeholder 5"/>
          <p:cNvSpPr>
            <a:spLocks noGrp="1"/>
          </p:cNvSpPr>
          <p:nvPr>
            <p:ph type="sldNum" sz="quarter" idx="10"/>
          </p:nvPr>
        </p:nvSpPr>
        <p:spPr/>
        <p:txBody>
          <a:bodyPr/>
          <a:lstStyle/>
          <a:p>
            <a:pPr>
              <a:defRPr/>
            </a:pPr>
            <a:fld id="{7DB01B5D-F551-4FAD-9B37-110B1225EE5B}" type="slidenum">
              <a:rPr lang="en-US" smtClean="0"/>
              <a:pPr>
                <a:defRPr/>
              </a:pPr>
              <a:t>19</a:t>
            </a:fld>
            <a:endParaRPr lang="en-US"/>
          </a:p>
        </p:txBody>
      </p:sp>
      <p:sp>
        <p:nvSpPr>
          <p:cNvPr id="2" name="Footer Placeholder 1"/>
          <p:cNvSpPr>
            <a:spLocks noGrp="1"/>
          </p:cNvSpPr>
          <p:nvPr>
            <p:ph type="ftr" sz="quarter" idx="11"/>
          </p:nvPr>
        </p:nvSpPr>
        <p:spPr/>
        <p:txBody>
          <a:bodyPr/>
          <a:lstStyle/>
          <a:p>
            <a:pPr>
              <a:defRPr/>
            </a:pPr>
            <a:r>
              <a:rPr lang="en-US" dirty="0"/>
              <a:t>© Copyright IBM Corporation </a:t>
            </a:r>
            <a:r>
              <a:rPr lang="is-IS" dirty="0"/>
              <a:t>2017</a:t>
            </a:r>
            <a:endParaRPr lang="en-US" dirty="0"/>
          </a:p>
        </p:txBody>
      </p:sp>
      <p:sp>
        <p:nvSpPr>
          <p:cNvPr id="5" name="Content Placeholder 22"/>
          <p:cNvSpPr txBox="1">
            <a:spLocks/>
          </p:cNvSpPr>
          <p:nvPr/>
        </p:nvSpPr>
        <p:spPr bwMode="auto">
          <a:xfrm>
            <a:off x="1677701" y="1278437"/>
            <a:ext cx="8950542" cy="626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85750" indent="-285750">
              <a:spcBef>
                <a:spcPts val="400"/>
              </a:spcBef>
              <a:buClr>
                <a:schemeClr val="tx1"/>
              </a:buClr>
              <a:buSzPct val="100000"/>
              <a:buFont typeface="Arial" pitchFamily="34" charset="0"/>
              <a:buChar char="•"/>
              <a:defRPr/>
            </a:pPr>
            <a:r>
              <a:rPr lang="en-US" altLang="en-US" sz="2000" b="1" dirty="0">
                <a:solidFill>
                  <a:srgbClr val="000000"/>
                </a:solidFill>
                <a:ea typeface="Verdana" pitchFamily="34" charset="0"/>
                <a:cs typeface="Arial" pitchFamily="34" charset="0"/>
              </a:rPr>
              <a:t>Customizable widgets to monitor report data</a:t>
            </a:r>
          </a:p>
          <a:p>
            <a:pPr marL="285750" indent="-285750">
              <a:spcBef>
                <a:spcPts val="400"/>
              </a:spcBef>
              <a:buClr>
                <a:schemeClr val="tx1"/>
              </a:buClr>
              <a:buSzPct val="100000"/>
              <a:buFont typeface="Arial" pitchFamily="34" charset="0"/>
              <a:buChar char="•"/>
              <a:defRPr/>
            </a:pPr>
            <a:r>
              <a:rPr lang="en-US" altLang="en-US" sz="2000" b="1" dirty="0">
                <a:solidFill>
                  <a:srgbClr val="000000"/>
                </a:solidFill>
                <a:ea typeface="Verdana" pitchFamily="34" charset="0"/>
                <a:cs typeface="Arial" pitchFamily="34" charset="0"/>
              </a:rPr>
              <a:t>Shareable workspaces</a:t>
            </a:r>
          </a:p>
        </p:txBody>
      </p:sp>
      <p:pic>
        <p:nvPicPr>
          <p:cNvPr id="8" name="Picture 7" descr="Screen Shot 2015-10-20 at 1.27.3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7700" y="2030681"/>
            <a:ext cx="8849195" cy="4204517"/>
          </a:xfrm>
          <a:prstGeom prst="rect">
            <a:avLst/>
          </a:prstGeom>
          <a:ln>
            <a:solidFill>
              <a:srgbClr val="000000"/>
            </a:solidFill>
          </a:ln>
        </p:spPr>
      </p:pic>
    </p:spTree>
    <p:extLst>
      <p:ext uri="{BB962C8B-B14F-4D97-AF65-F5344CB8AC3E}">
        <p14:creationId xmlns:p14="http://schemas.microsoft.com/office/powerpoint/2010/main" val="49652521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12800" y="843280"/>
            <a:ext cx="10541000" cy="847408"/>
          </a:xfrm>
        </p:spPr>
        <p:txBody>
          <a:bodyPr>
            <a:normAutofit/>
          </a:bodyPr>
          <a:lstStyle/>
          <a:p>
            <a:r>
              <a:rPr lang="en-US" sz="4000" b="1" dirty="0">
                <a:solidFill>
                  <a:schemeClr val="accent1">
                    <a:lumMod val="75000"/>
                  </a:schemeClr>
                </a:solidFill>
              </a:rPr>
              <a:t>What is IBM Store Engagement?</a:t>
            </a:r>
          </a:p>
        </p:txBody>
      </p:sp>
      <p:sp>
        <p:nvSpPr>
          <p:cNvPr id="7" name="Content Placeholder 6"/>
          <p:cNvSpPr>
            <a:spLocks noGrp="1"/>
          </p:cNvSpPr>
          <p:nvPr>
            <p:ph idx="1"/>
          </p:nvPr>
        </p:nvSpPr>
        <p:spPr>
          <a:xfrm>
            <a:off x="812800" y="1786759"/>
            <a:ext cx="10541000" cy="4390204"/>
          </a:xfrm>
        </p:spPr>
        <p:txBody>
          <a:bodyPr>
            <a:normAutofit fontScale="70000" lnSpcReduction="20000"/>
          </a:bodyPr>
          <a:lstStyle/>
          <a:p>
            <a:pPr marL="0" indent="0">
              <a:buNone/>
            </a:pPr>
            <a:endParaRPr lang="en-US" sz="3600" b="1" dirty="0">
              <a:latin typeface="Centaur" panose="02030504050205020304" pitchFamily="18" charset="0"/>
            </a:endParaRPr>
          </a:p>
          <a:p>
            <a:pPr marL="0" indent="0">
              <a:buNone/>
            </a:pPr>
            <a:r>
              <a:rPr lang="en-US" sz="3600" b="1" dirty="0">
                <a:latin typeface="Arial" charset="0"/>
                <a:ea typeface="Arial" charset="0"/>
                <a:cs typeface="Arial" charset="0"/>
              </a:rPr>
              <a:t>What</a:t>
            </a:r>
            <a:r>
              <a:rPr lang="en-US" sz="3600" b="1" dirty="0">
                <a:latin typeface="Centaur" panose="02030504050205020304" pitchFamily="18" charset="0"/>
              </a:rPr>
              <a:t>?</a:t>
            </a:r>
          </a:p>
          <a:p>
            <a:pPr>
              <a:buFont typeface="Wingdings" charset="2"/>
              <a:buChar char="v"/>
            </a:pPr>
            <a:r>
              <a:rPr lang="en-US" sz="2600" b="1" dirty="0">
                <a:latin typeface="Centaur" panose="02030504050205020304" pitchFamily="18" charset="0"/>
              </a:rPr>
              <a:t> </a:t>
            </a:r>
            <a:r>
              <a:rPr lang="en-US" sz="2600" dirty="0">
                <a:latin typeface="Arial" charset="0"/>
                <a:ea typeface="Arial" charset="0"/>
                <a:cs typeface="Arial" charset="0"/>
              </a:rPr>
              <a:t>A user friendly application which runs on various devices like mobile, tabs, desktop etc. across various platforms like IOS, Android , Windows etc.</a:t>
            </a:r>
          </a:p>
          <a:p>
            <a:pPr marL="0" indent="0">
              <a:buNone/>
            </a:pPr>
            <a:endParaRPr lang="en-US" b="1" dirty="0">
              <a:latin typeface="Centaur" panose="02030504050205020304" pitchFamily="18" charset="0"/>
            </a:endParaRPr>
          </a:p>
          <a:p>
            <a:pPr marL="0" indent="0">
              <a:buNone/>
            </a:pPr>
            <a:r>
              <a:rPr lang="en-US" sz="3600" b="1" dirty="0">
                <a:latin typeface="Arial" charset="0"/>
                <a:ea typeface="Arial" charset="0"/>
                <a:cs typeface="Arial" charset="0"/>
              </a:rPr>
              <a:t>Why</a:t>
            </a:r>
            <a:r>
              <a:rPr lang="en-US" sz="3600" b="1" dirty="0">
                <a:latin typeface="Centaur" panose="02030504050205020304" pitchFamily="18" charset="0"/>
              </a:rPr>
              <a:t>?</a:t>
            </a:r>
          </a:p>
          <a:p>
            <a:pPr>
              <a:buFont typeface="Wingdings" charset="2"/>
              <a:buChar char="v"/>
            </a:pPr>
            <a:r>
              <a:rPr lang="en-US" sz="2600" dirty="0">
                <a:latin typeface="Arial" charset="0"/>
                <a:ea typeface="Arial" charset="0"/>
                <a:cs typeface="Arial" charset="0"/>
              </a:rPr>
              <a:t>Transforms traditional brick and mortar store to a digital store.</a:t>
            </a:r>
          </a:p>
          <a:p>
            <a:pPr>
              <a:buFont typeface="Wingdings" charset="2"/>
              <a:buChar char="v"/>
            </a:pPr>
            <a:r>
              <a:rPr lang="en-US" sz="2600" dirty="0">
                <a:latin typeface="Arial" charset="0"/>
                <a:ea typeface="Arial" charset="0"/>
                <a:cs typeface="Arial" charset="0"/>
              </a:rPr>
              <a:t>Provides better understanding of customer interests by analyzing digital data and enable Store Associates to take meaningful action in responsive and real-time fashion.</a:t>
            </a:r>
          </a:p>
          <a:p>
            <a:endParaRPr lang="en-US" sz="2600" dirty="0">
              <a:latin typeface="Arial" charset="0"/>
              <a:ea typeface="Arial" charset="0"/>
              <a:cs typeface="Arial" charset="0"/>
            </a:endParaRPr>
          </a:p>
          <a:p>
            <a:pPr marL="0" indent="0">
              <a:buNone/>
            </a:pPr>
            <a:r>
              <a:rPr lang="en-US" sz="3600" b="1" dirty="0">
                <a:latin typeface="Arial" charset="0"/>
                <a:ea typeface="Arial" charset="0"/>
                <a:cs typeface="Arial" charset="0"/>
              </a:rPr>
              <a:t>How do we achieve it</a:t>
            </a:r>
            <a:r>
              <a:rPr lang="en-US" sz="3600" b="1" dirty="0">
                <a:latin typeface="Centaur" panose="02030504050205020304" pitchFamily="18" charset="0"/>
              </a:rPr>
              <a:t>?</a:t>
            </a:r>
          </a:p>
          <a:p>
            <a:pPr>
              <a:buFont typeface="Wingdings" charset="2"/>
              <a:buChar char="v"/>
            </a:pPr>
            <a:r>
              <a:rPr lang="en-US" sz="2600" dirty="0">
                <a:latin typeface="Arial" charset="0"/>
                <a:ea typeface="Arial" charset="0"/>
                <a:cs typeface="Arial" charset="0"/>
              </a:rPr>
              <a:t>Supporting each retailer in their unique journey to bring their store value proposition to life. </a:t>
            </a:r>
          </a:p>
          <a:p>
            <a:pPr>
              <a:buFont typeface="Wingdings" charset="2"/>
              <a:buChar char="v"/>
            </a:pPr>
            <a:r>
              <a:rPr lang="en-US" sz="2600" dirty="0">
                <a:latin typeface="Arial" charset="0"/>
                <a:ea typeface="Arial" charset="0"/>
                <a:cs typeface="Arial" charset="0"/>
              </a:rPr>
              <a:t>Provide step by step instruction to each and every persona using the application</a:t>
            </a:r>
            <a:r>
              <a:rPr lang="en-US" sz="2600" dirty="0">
                <a:latin typeface="Centaur" panose="02030504050205020304" pitchFamily="18" charset="0"/>
              </a:rPr>
              <a:t>.</a:t>
            </a:r>
          </a:p>
        </p:txBody>
      </p:sp>
    </p:spTree>
    <p:extLst>
      <p:ext uri="{BB962C8B-B14F-4D97-AF65-F5344CB8AC3E}">
        <p14:creationId xmlns:p14="http://schemas.microsoft.com/office/powerpoint/2010/main" val="1809376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983" y="868017"/>
            <a:ext cx="8491027" cy="822960"/>
          </a:xfrm>
        </p:spPr>
        <p:txBody>
          <a:bodyPr>
            <a:normAutofit/>
          </a:bodyPr>
          <a:lstStyle/>
          <a:p>
            <a:r>
              <a:rPr lang="en-US" sz="3200" b="1" dirty="0">
                <a:solidFill>
                  <a:schemeClr val="accent1">
                    <a:lumMod val="75000"/>
                  </a:schemeClr>
                </a:solidFill>
                <a:latin typeface="Arial" charset="0"/>
                <a:ea typeface="Arial" charset="0"/>
                <a:cs typeface="Arial" charset="0"/>
              </a:rPr>
              <a:t>DEMO: Use Tealeaf for Issue Analysis</a:t>
            </a:r>
          </a:p>
        </p:txBody>
      </p:sp>
      <p:sp>
        <p:nvSpPr>
          <p:cNvPr id="4" name="Footer Placeholder 3"/>
          <p:cNvSpPr>
            <a:spLocks noGrp="1"/>
          </p:cNvSpPr>
          <p:nvPr>
            <p:ph type="ftr" sz="quarter" idx="11"/>
          </p:nvPr>
        </p:nvSpPr>
        <p:spPr/>
        <p:txBody>
          <a:bodyPr/>
          <a:lstStyle/>
          <a:p>
            <a:pPr>
              <a:defRPr/>
            </a:pPr>
            <a:r>
              <a:rPr lang="en-US" dirty="0"/>
              <a:t>© Copyright IBM Corporation </a:t>
            </a:r>
            <a:r>
              <a:rPr lang="is-IS" dirty="0"/>
              <a:t>2017</a:t>
            </a:r>
            <a:endParaRPr lang="en-US" dirty="0"/>
          </a:p>
        </p:txBody>
      </p:sp>
      <p:sp>
        <p:nvSpPr>
          <p:cNvPr id="6" name="Slide Number Placeholder 5"/>
          <p:cNvSpPr>
            <a:spLocks noGrp="1"/>
          </p:cNvSpPr>
          <p:nvPr>
            <p:ph type="sldNum" sz="quarter" idx="12"/>
          </p:nvPr>
        </p:nvSpPr>
        <p:spPr/>
        <p:txBody>
          <a:bodyPr/>
          <a:lstStyle/>
          <a:p>
            <a:pPr>
              <a:defRPr/>
            </a:pPr>
            <a:fld id="{11A68DD8-55F1-4DDB-A894-47428CF80362}" type="slidenum">
              <a:rPr lang="en-US" smtClean="0"/>
              <a:pPr>
                <a:defRPr/>
              </a:pPr>
              <a:t>20</a:t>
            </a:fld>
            <a:endParaRPr lang="en-US" dirty="0"/>
          </a:p>
        </p:txBody>
      </p:sp>
      <p:pic>
        <p:nvPicPr>
          <p:cNvPr id="5" name="Picture 4"/>
          <p:cNvPicPr>
            <a:picLocks noChangeAspect="1"/>
          </p:cNvPicPr>
          <p:nvPr/>
        </p:nvPicPr>
        <p:blipFill>
          <a:blip r:embed="rId3"/>
          <a:stretch>
            <a:fillRect/>
          </a:stretch>
        </p:blipFill>
        <p:spPr>
          <a:xfrm>
            <a:off x="2748347" y="1597462"/>
            <a:ext cx="6499533" cy="4723781"/>
          </a:xfrm>
          <a:prstGeom prst="rect">
            <a:avLst/>
          </a:prstGeom>
        </p:spPr>
      </p:pic>
    </p:spTree>
    <p:extLst>
      <p:ext uri="{BB962C8B-B14F-4D97-AF65-F5344CB8AC3E}">
        <p14:creationId xmlns:p14="http://schemas.microsoft.com/office/powerpoint/2010/main" val="26325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a:spLocks noChangeArrowheads="1"/>
          </p:cNvSpPr>
          <p:nvPr/>
        </p:nvSpPr>
        <p:spPr bwMode="auto">
          <a:xfrm>
            <a:off x="428625" y="2500313"/>
            <a:ext cx="9226014" cy="2677656"/>
          </a:xfrm>
          <a:prstGeom prst="rect">
            <a:avLst/>
          </a:prstGeom>
          <a:noFill/>
          <a:ln w="9525">
            <a:noFill/>
            <a:miter lim="800000"/>
            <a:headEnd/>
            <a:tailEnd/>
          </a:ln>
        </p:spPr>
        <p:txBody>
          <a:bodyPr wrap="square">
            <a:spAutoFit/>
          </a:bodyPr>
          <a:lstStyle/>
          <a:p>
            <a:pPr eaLnBrk="0" hangingPunct="0"/>
            <a:r>
              <a:rPr lang="en-US" sz="1200" b="1" dirty="0"/>
              <a:t>Disclaimer</a:t>
            </a:r>
          </a:p>
          <a:p>
            <a:pPr eaLnBrk="0" hangingPunct="0"/>
            <a:r>
              <a:rPr lang="en-US" sz="1200" dirty="0"/>
              <a:t>The information contained in this presentation is provided for informational purposes only.</a:t>
            </a:r>
          </a:p>
          <a:p>
            <a:pPr eaLnBrk="0" hangingPunct="0"/>
            <a:endParaRPr lang="en-US" sz="1200" dirty="0"/>
          </a:p>
          <a:p>
            <a:pPr eaLnBrk="0" hangingPunct="0"/>
            <a:r>
              <a:rPr lang="en-US" sz="1200" dirty="0"/>
              <a:t>While efforts were made to verify the completeness and accuracy of the information contained  in this presentation, it is provided “As Is”, without warranty of any kind, express or implied. </a:t>
            </a:r>
          </a:p>
          <a:p>
            <a:pPr eaLnBrk="0" hangingPunct="0"/>
            <a:endParaRPr lang="en-US" sz="1200" dirty="0"/>
          </a:p>
          <a:p>
            <a:pPr eaLnBrk="0" hangingPunct="0"/>
            <a:r>
              <a:rPr lang="en-US" sz="1200" dirty="0"/>
              <a:t>In addition, this information is based on IBM’s current product plans and strategy, which are subject to change by IBM without notice.</a:t>
            </a:r>
          </a:p>
          <a:p>
            <a:pPr eaLnBrk="0" hangingPunct="0"/>
            <a:endParaRPr lang="en-US" sz="1200" dirty="0"/>
          </a:p>
          <a:p>
            <a:pPr eaLnBrk="0" hangingPunct="0"/>
            <a:r>
              <a:rPr lang="en-US" sz="1200" dirty="0"/>
              <a:t>IBM shall not be responsible for any damages arising out of the use of, or otherwise related to, this presentation or any other documentation.</a:t>
            </a:r>
          </a:p>
          <a:p>
            <a:pPr eaLnBrk="0" hangingPunct="0"/>
            <a:endParaRPr lang="en-US" sz="1200" dirty="0"/>
          </a:p>
          <a:p>
            <a:pPr eaLnBrk="0" hangingPunct="0"/>
            <a:r>
              <a:rPr lang="en-US" sz="1200" dirty="0"/>
              <a:t>Nothing contained in this presentation is intended to, or shall have the effect of:</a:t>
            </a:r>
          </a:p>
          <a:p>
            <a:pPr eaLnBrk="0" hangingPunct="0"/>
            <a:r>
              <a:rPr lang="en-US" sz="1200" dirty="0"/>
              <a:t>Creating any warranty or representation from IBM (or its affiliates or its or their supplies and/or licensors); or</a:t>
            </a:r>
          </a:p>
          <a:p>
            <a:pPr eaLnBrk="0" hangingPunct="0"/>
            <a:r>
              <a:rPr lang="en-US" sz="1200" dirty="0"/>
              <a:t>Altering the terms and conditions of the applicable license agreement governing the use of IBM software.</a:t>
            </a:r>
          </a:p>
          <a:p>
            <a:endParaRPr lang="en-IN" sz="1200" dirty="0"/>
          </a:p>
        </p:txBody>
      </p:sp>
    </p:spTree>
    <p:extLst>
      <p:ext uri="{BB962C8B-B14F-4D97-AF65-F5344CB8AC3E}">
        <p14:creationId xmlns:p14="http://schemas.microsoft.com/office/powerpoint/2010/main" val="2071904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4F273-CDDA-4D5F-8D7A-ECA35BC42D69}"/>
              </a:ext>
            </a:extLst>
          </p:cNvPr>
          <p:cNvSpPr>
            <a:spLocks noGrp="1"/>
          </p:cNvSpPr>
          <p:nvPr>
            <p:ph type="title"/>
          </p:nvPr>
        </p:nvSpPr>
        <p:spPr>
          <a:xfrm>
            <a:off x="957812" y="2738173"/>
            <a:ext cx="10555014" cy="807819"/>
          </a:xfrm>
        </p:spPr>
        <p:txBody>
          <a:bodyPr>
            <a:normAutofit/>
          </a:bodyPr>
          <a:lstStyle/>
          <a:p>
            <a:pPr algn="ctr"/>
            <a:r>
              <a:rPr lang="en-US" sz="4000" b="1" dirty="0">
                <a:solidFill>
                  <a:schemeClr val="accent1">
                    <a:lumMod val="75000"/>
                  </a:schemeClr>
                </a:solidFill>
              </a:rPr>
              <a:t>Store Personas</a:t>
            </a:r>
            <a:endParaRPr lang="en-US" sz="4000" dirty="0">
              <a:solidFill>
                <a:schemeClr val="accent1">
                  <a:lumMod val="75000"/>
                </a:schemeClr>
              </a:solidFill>
            </a:endParaRPr>
          </a:p>
        </p:txBody>
      </p:sp>
      <p:sp>
        <p:nvSpPr>
          <p:cNvPr id="25" name="Slide Number Placeholder 1"/>
          <p:cNvSpPr>
            <a:spLocks noGrp="1"/>
          </p:cNvSpPr>
          <p:nvPr>
            <p:ph type="sldNum" sz="quarter" idx="12"/>
          </p:nvPr>
        </p:nvSpPr>
        <p:spPr/>
        <p:txBody>
          <a:bodyPr/>
          <a:lstStyle/>
          <a:p>
            <a:fld id="{6826F9A1-9B46-4608-B497-7E101192DDCD}" type="slidenum">
              <a:rPr lang="en-US" smtClean="0"/>
              <a:pPr/>
              <a:t>3</a:t>
            </a:fld>
            <a:endParaRPr lang="en-US" dirty="0"/>
          </a:p>
        </p:txBody>
      </p:sp>
      <p:sp>
        <p:nvSpPr>
          <p:cNvPr id="43" name="TextBox 42"/>
          <p:cNvSpPr txBox="1"/>
          <p:nvPr/>
        </p:nvSpPr>
        <p:spPr>
          <a:xfrm>
            <a:off x="5539409" y="119269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96644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6331" y="987972"/>
            <a:ext cx="11017469" cy="702716"/>
          </a:xfrm>
        </p:spPr>
        <p:txBody>
          <a:bodyPr>
            <a:normAutofit/>
          </a:bodyPr>
          <a:lstStyle/>
          <a:p>
            <a:r>
              <a:rPr lang="en-US" sz="3200" b="1" dirty="0">
                <a:solidFill>
                  <a:schemeClr val="accent1">
                    <a:lumMod val="75000"/>
                  </a:schemeClr>
                </a:solidFill>
                <a:latin typeface="Arial" charset="0"/>
                <a:ea typeface="Arial" charset="0"/>
                <a:cs typeface="Arial" charset="0"/>
              </a:rPr>
              <a:t>Personas-Store Associate</a:t>
            </a:r>
          </a:p>
        </p:txBody>
      </p:sp>
      <p:sp>
        <p:nvSpPr>
          <p:cNvPr id="5" name="Content Placeholder 4"/>
          <p:cNvSpPr>
            <a:spLocks noGrp="1"/>
          </p:cNvSpPr>
          <p:nvPr>
            <p:ph sz="half" idx="1"/>
          </p:nvPr>
        </p:nvSpPr>
        <p:spPr/>
        <p:txBody>
          <a:bodyPr>
            <a:normAutofit/>
          </a:bodyPr>
          <a:lstStyle/>
          <a:p>
            <a:pPr marL="0" indent="0">
              <a:buNone/>
            </a:pPr>
            <a:endParaRPr lang="en-US" b="1" dirty="0"/>
          </a:p>
          <a:p>
            <a:pPr marL="0" indent="0">
              <a:buNone/>
            </a:pPr>
            <a:endParaRPr lang="en-US" b="1" dirty="0"/>
          </a:p>
          <a:p>
            <a:pPr marL="0" indent="0">
              <a:buNone/>
            </a:pPr>
            <a:endParaRPr lang="en-US" sz="2200" b="1" dirty="0"/>
          </a:p>
          <a:p>
            <a:pPr marL="0" indent="0">
              <a:buNone/>
            </a:pPr>
            <a:r>
              <a:rPr lang="en-US" dirty="0">
                <a:latin typeface="Arial" charset="0"/>
                <a:ea typeface="Arial" charset="0"/>
                <a:cs typeface="Arial" charset="0"/>
              </a:rPr>
              <a:t>Associates who interact with the customer at the store frontend or billing counter.</a:t>
            </a:r>
            <a:r>
              <a:rPr lang="en-US" b="1" dirty="0"/>
              <a:t>	</a:t>
            </a:r>
          </a:p>
        </p:txBody>
      </p:sp>
      <p:pic>
        <p:nvPicPr>
          <p:cNvPr id="6" name="Content Placeholder 5">
            <a:extLst>
              <a:ext uri="{FF2B5EF4-FFF2-40B4-BE49-F238E27FC236}">
                <a16:creationId xmlns:a16="http://schemas.microsoft.com/office/drawing/2014/main" id="{002F63E4-6A69-4CBC-97D6-AEC13209768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19800" y="2268639"/>
            <a:ext cx="5334000" cy="3144740"/>
          </a:xfrm>
        </p:spPr>
      </p:pic>
    </p:spTree>
    <p:extLst>
      <p:ext uri="{BB962C8B-B14F-4D97-AF65-F5344CB8AC3E}">
        <p14:creationId xmlns:p14="http://schemas.microsoft.com/office/powerpoint/2010/main" val="1652281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6331" y="987972"/>
            <a:ext cx="11017469" cy="702716"/>
          </a:xfrm>
        </p:spPr>
        <p:txBody>
          <a:bodyPr>
            <a:normAutofit/>
          </a:bodyPr>
          <a:lstStyle/>
          <a:p>
            <a:r>
              <a:rPr lang="en-US" sz="3200" b="1" dirty="0">
                <a:solidFill>
                  <a:schemeClr val="accent1">
                    <a:lumMod val="75000"/>
                  </a:schemeClr>
                </a:solidFill>
                <a:latin typeface="Arial" charset="0"/>
                <a:ea typeface="Arial" charset="0"/>
                <a:cs typeface="Arial" charset="0"/>
              </a:rPr>
              <a:t>Personas-Back of the Store Associate</a:t>
            </a:r>
          </a:p>
        </p:txBody>
      </p:sp>
      <p:sp>
        <p:nvSpPr>
          <p:cNvPr id="5" name="Content Placeholder 4"/>
          <p:cNvSpPr>
            <a:spLocks noGrp="1"/>
          </p:cNvSpPr>
          <p:nvPr>
            <p:ph sz="half" idx="1"/>
          </p:nvPr>
        </p:nvSpPr>
        <p:spPr/>
        <p:txBody>
          <a:bodyPr>
            <a:normAutofit/>
          </a:bodyPr>
          <a:lstStyle/>
          <a:p>
            <a:pPr marL="0" indent="0">
              <a:buNone/>
            </a:pPr>
            <a:endParaRPr lang="en-US" b="1" dirty="0"/>
          </a:p>
          <a:p>
            <a:pPr marL="0" indent="0">
              <a:buNone/>
            </a:pPr>
            <a:endParaRPr lang="en-US" b="1" dirty="0"/>
          </a:p>
          <a:p>
            <a:pPr marL="0" indent="0">
              <a:buNone/>
            </a:pPr>
            <a:endParaRPr lang="en-US" sz="2200" b="1" dirty="0"/>
          </a:p>
          <a:p>
            <a:pPr marL="0" indent="0">
              <a:buNone/>
            </a:pPr>
            <a:r>
              <a:rPr lang="en-US" dirty="0">
                <a:latin typeface="Arial" charset="0"/>
                <a:ea typeface="Arial" charset="0"/>
                <a:cs typeface="Arial" charset="0"/>
              </a:rPr>
              <a:t>Associates who perform back of the store operations like fulfilling BOPIS and BOSFS orders, inventory management etc.</a:t>
            </a:r>
          </a:p>
          <a:p>
            <a:pPr marL="0" indent="0">
              <a:buNone/>
            </a:pPr>
            <a:r>
              <a:rPr lang="en-US" b="1" dirty="0"/>
              <a:t>	</a:t>
            </a:r>
          </a:p>
        </p:txBody>
      </p:sp>
      <p:pic>
        <p:nvPicPr>
          <p:cNvPr id="8" name="Content Placeholder 7" descr="A picture containing building, indoor, person, ceiling&#10;&#10;Description generated with high confidence">
            <a:extLst>
              <a:ext uri="{FF2B5EF4-FFF2-40B4-BE49-F238E27FC236}">
                <a16:creationId xmlns:a16="http://schemas.microsoft.com/office/drawing/2014/main" id="{2CB77836-9709-45E3-A5B3-53020BD4EFF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19800" y="2196662"/>
            <a:ext cx="5835275" cy="3541986"/>
          </a:xfrm>
        </p:spPr>
      </p:pic>
    </p:spTree>
    <p:extLst>
      <p:ext uri="{BB962C8B-B14F-4D97-AF65-F5344CB8AC3E}">
        <p14:creationId xmlns:p14="http://schemas.microsoft.com/office/powerpoint/2010/main" val="1992098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6331" y="987972"/>
            <a:ext cx="11017469" cy="702716"/>
          </a:xfrm>
        </p:spPr>
        <p:txBody>
          <a:bodyPr>
            <a:normAutofit/>
          </a:bodyPr>
          <a:lstStyle/>
          <a:p>
            <a:r>
              <a:rPr lang="en-US" sz="3200" b="1" dirty="0">
                <a:solidFill>
                  <a:schemeClr val="accent1">
                    <a:lumMod val="75000"/>
                  </a:schemeClr>
                </a:solidFill>
                <a:latin typeface="Arial" charset="0"/>
                <a:ea typeface="Arial" charset="0"/>
                <a:cs typeface="Arial" charset="0"/>
              </a:rPr>
              <a:t>Personas-Store Manager</a:t>
            </a:r>
          </a:p>
        </p:txBody>
      </p:sp>
      <p:sp>
        <p:nvSpPr>
          <p:cNvPr id="5" name="Content Placeholder 4"/>
          <p:cNvSpPr>
            <a:spLocks noGrp="1"/>
          </p:cNvSpPr>
          <p:nvPr>
            <p:ph sz="half" idx="1"/>
          </p:nvPr>
        </p:nvSpPr>
        <p:spPr/>
        <p:txBody>
          <a:bodyPr>
            <a:normAutofit/>
          </a:bodyPr>
          <a:lstStyle/>
          <a:p>
            <a:pPr marL="0" indent="0">
              <a:buNone/>
            </a:pPr>
            <a:endParaRPr lang="en-US" b="1" dirty="0"/>
          </a:p>
          <a:p>
            <a:pPr marL="0" indent="0">
              <a:buNone/>
            </a:pPr>
            <a:endParaRPr lang="en-US" b="1" dirty="0"/>
          </a:p>
          <a:p>
            <a:pPr marL="0" indent="0">
              <a:buNone/>
            </a:pPr>
            <a:endParaRPr lang="en-US" sz="2200" b="1" dirty="0"/>
          </a:p>
          <a:p>
            <a:pPr marL="0" lvl="1" indent="0">
              <a:buNone/>
            </a:pPr>
            <a:r>
              <a:rPr lang="en-US" sz="2800" dirty="0">
                <a:latin typeface="Arial" charset="0"/>
                <a:ea typeface="Arial" charset="0"/>
                <a:cs typeface="Arial" charset="0"/>
              </a:rPr>
              <a:t>Associates who will monitor different store operations day in and day out.</a:t>
            </a:r>
            <a:endParaRPr lang="en-US" sz="2800" b="1" dirty="0">
              <a:latin typeface="Arial" charset="0"/>
              <a:ea typeface="Arial" charset="0"/>
              <a:cs typeface="Arial" charset="0"/>
            </a:endParaRPr>
          </a:p>
        </p:txBody>
      </p:sp>
      <p:pic>
        <p:nvPicPr>
          <p:cNvPr id="7" name="Content Placeholder 6" descr="A person sitting at a table in front of a window&#10;&#10;Description generated with very high confidence">
            <a:extLst>
              <a:ext uri="{FF2B5EF4-FFF2-40B4-BE49-F238E27FC236}">
                <a16:creationId xmlns:a16="http://schemas.microsoft.com/office/drawing/2014/main" id="{47E7FBE6-0FF9-4A11-8941-81BCE025AAB2}"/>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19800" y="2274094"/>
            <a:ext cx="5334000" cy="3454400"/>
          </a:xfrm>
        </p:spPr>
      </p:pic>
    </p:spTree>
    <p:extLst>
      <p:ext uri="{BB962C8B-B14F-4D97-AF65-F5344CB8AC3E}">
        <p14:creationId xmlns:p14="http://schemas.microsoft.com/office/powerpoint/2010/main" val="2281552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12800" y="843280"/>
            <a:ext cx="10541000" cy="847408"/>
          </a:xfrm>
        </p:spPr>
        <p:txBody>
          <a:bodyPr>
            <a:normAutofit/>
          </a:bodyPr>
          <a:lstStyle/>
          <a:p>
            <a:r>
              <a:rPr lang="en-US" sz="3200" b="1" dirty="0">
                <a:solidFill>
                  <a:schemeClr val="accent1">
                    <a:lumMod val="75000"/>
                  </a:schemeClr>
                </a:solidFill>
                <a:latin typeface="Arial" charset="0"/>
                <a:ea typeface="Arial" charset="0"/>
                <a:cs typeface="Arial" charset="0"/>
              </a:rPr>
              <a:t>Why Integrate Store with Tealeaf ?</a:t>
            </a:r>
          </a:p>
        </p:txBody>
      </p:sp>
      <p:sp>
        <p:nvSpPr>
          <p:cNvPr id="7" name="Content Placeholder 6"/>
          <p:cNvSpPr>
            <a:spLocks noGrp="1"/>
          </p:cNvSpPr>
          <p:nvPr>
            <p:ph idx="1"/>
          </p:nvPr>
        </p:nvSpPr>
        <p:spPr>
          <a:xfrm>
            <a:off x="812800" y="1786759"/>
            <a:ext cx="10541000" cy="4390204"/>
          </a:xfrm>
        </p:spPr>
        <p:txBody>
          <a:bodyPr>
            <a:normAutofit fontScale="85000" lnSpcReduction="10000"/>
          </a:bodyPr>
          <a:lstStyle/>
          <a:p>
            <a:pPr marR="0" lvl="0" defTabSz="914400" eaLnBrk="1" fontAlgn="auto" latinLnBrk="0" hangingPunct="1">
              <a:lnSpc>
                <a:spcPct val="100000"/>
              </a:lnSpc>
              <a:spcBef>
                <a:spcPts val="0"/>
              </a:spcBef>
              <a:spcAft>
                <a:spcPts val="0"/>
              </a:spcAft>
              <a:buClrTx/>
              <a:buSzTx/>
              <a:buFont typeface="Wingdings" charset="2"/>
              <a:buChar char="v"/>
              <a:tabLst/>
              <a:defRPr/>
            </a:pPr>
            <a:r>
              <a:rPr lang="en-US" sz="2400" dirty="0">
                <a:latin typeface="Arial" charset="0"/>
                <a:ea typeface="Arial" charset="0"/>
                <a:cs typeface="Arial" charset="0"/>
              </a:rPr>
              <a:t> In their day to day activities, the store associate or the back of the store associate performs various UI operations.</a:t>
            </a:r>
          </a:p>
          <a:p>
            <a:pPr marR="0" lvl="0" defTabSz="914400" eaLnBrk="1" fontAlgn="auto" latinLnBrk="0" hangingPunct="1">
              <a:lnSpc>
                <a:spcPct val="100000"/>
              </a:lnSpc>
              <a:spcBef>
                <a:spcPts val="0"/>
              </a:spcBef>
              <a:spcAft>
                <a:spcPts val="0"/>
              </a:spcAft>
              <a:buClrTx/>
              <a:buSzTx/>
              <a:buFont typeface="Wingdings" charset="2"/>
              <a:buChar char="v"/>
              <a:tabLst/>
              <a:defRPr/>
            </a:pPr>
            <a:endParaRPr lang="en-US" sz="2400" dirty="0">
              <a:latin typeface="Arial" charset="0"/>
              <a:ea typeface="Arial" charset="0"/>
              <a:cs typeface="Arial" charset="0"/>
            </a:endParaRPr>
          </a:p>
          <a:p>
            <a:pPr marR="0" lvl="0" defTabSz="914400" eaLnBrk="1" fontAlgn="auto" latinLnBrk="0" hangingPunct="1">
              <a:lnSpc>
                <a:spcPct val="100000"/>
              </a:lnSpc>
              <a:spcBef>
                <a:spcPts val="0"/>
              </a:spcBef>
              <a:spcAft>
                <a:spcPts val="0"/>
              </a:spcAft>
              <a:buClrTx/>
              <a:buSzTx/>
              <a:buFont typeface="Wingdings" charset="2"/>
              <a:buChar char="v"/>
              <a:tabLst/>
              <a:defRPr/>
            </a:pPr>
            <a:r>
              <a:rPr lang="en-US" sz="2400" dirty="0">
                <a:latin typeface="Arial" charset="0"/>
                <a:ea typeface="Arial" charset="0"/>
                <a:cs typeface="Arial" charset="0"/>
              </a:rPr>
              <a:t> Some operations may be simple, while others may be time consuming. </a:t>
            </a:r>
          </a:p>
          <a:p>
            <a:pPr lvl="1">
              <a:lnSpc>
                <a:spcPct val="100000"/>
              </a:lnSpc>
              <a:spcBef>
                <a:spcPts val="0"/>
              </a:spcBef>
              <a:buFont typeface="Wingdings" charset="2"/>
              <a:buChar char="v"/>
            </a:pPr>
            <a:r>
              <a:rPr lang="en-US" sz="2000" dirty="0">
                <a:latin typeface="Arial" charset="0"/>
                <a:ea typeface="Arial" charset="0"/>
                <a:cs typeface="Arial" charset="0"/>
              </a:rPr>
              <a:t>UI operations which takes more time can be due to various factors. For example, A new associate may take more time than a regular store associate to create an order or to perform any UI operation. In few scenarios, even an experienced associate can take more time to complete an UI operation due to some unforeseen errors or due to some incorrect configurations. </a:t>
            </a:r>
          </a:p>
          <a:p>
            <a:pPr lvl="1">
              <a:lnSpc>
                <a:spcPct val="100000"/>
              </a:lnSpc>
              <a:spcBef>
                <a:spcPts val="0"/>
              </a:spcBef>
              <a:buFont typeface="Wingdings" charset="2"/>
              <a:buChar char="v"/>
            </a:pPr>
            <a:endParaRPr lang="en-US" sz="2000" dirty="0">
              <a:latin typeface="Arial" charset="0"/>
              <a:ea typeface="Arial" charset="0"/>
              <a:cs typeface="Arial" charset="0"/>
            </a:endParaRPr>
          </a:p>
          <a:p>
            <a:pPr>
              <a:lnSpc>
                <a:spcPct val="100000"/>
              </a:lnSpc>
              <a:spcBef>
                <a:spcPts val="0"/>
              </a:spcBef>
              <a:buFont typeface="Wingdings" charset="2"/>
              <a:buChar char="v"/>
            </a:pPr>
            <a:r>
              <a:rPr lang="en-US" sz="2400" dirty="0">
                <a:latin typeface="Arial" charset="0"/>
                <a:ea typeface="Arial" charset="0"/>
                <a:cs typeface="Arial" charset="0"/>
              </a:rPr>
              <a:t> More number of time consuming operations hampers the day to day activities and results in loss of business and revenue for the store.</a:t>
            </a:r>
          </a:p>
          <a:p>
            <a:pPr>
              <a:lnSpc>
                <a:spcPct val="100000"/>
              </a:lnSpc>
              <a:spcBef>
                <a:spcPts val="0"/>
              </a:spcBef>
              <a:buFont typeface="Wingdings" charset="2"/>
              <a:buChar char="v"/>
            </a:pPr>
            <a:endParaRPr lang="en-US" sz="2400" dirty="0">
              <a:latin typeface="Arial" charset="0"/>
              <a:ea typeface="Arial" charset="0"/>
              <a:cs typeface="Arial" charset="0"/>
            </a:endParaRPr>
          </a:p>
          <a:p>
            <a:pPr>
              <a:lnSpc>
                <a:spcPct val="100000"/>
              </a:lnSpc>
              <a:spcBef>
                <a:spcPts val="0"/>
              </a:spcBef>
              <a:buFont typeface="Wingdings" charset="2"/>
              <a:buChar char="v"/>
            </a:pPr>
            <a:r>
              <a:rPr lang="en-US" sz="2400" dirty="0">
                <a:latin typeface="Arial" charset="0"/>
                <a:ea typeface="Arial" charset="0"/>
                <a:cs typeface="Arial" charset="0"/>
              </a:rPr>
              <a:t>By integrating with Tealeaf, the store administrator can view the recorded sessions and identify the root cause of the issue by analyzing the data capture patterns.</a:t>
            </a:r>
          </a:p>
          <a:p>
            <a:pPr>
              <a:lnSpc>
                <a:spcPct val="100000"/>
              </a:lnSpc>
              <a:spcBef>
                <a:spcPts val="0"/>
              </a:spcBef>
              <a:buFont typeface="Wingdings" charset="2"/>
              <a:buChar char="v"/>
            </a:pPr>
            <a:endParaRPr lang="en-US" sz="2400" dirty="0">
              <a:latin typeface="Arial" charset="0"/>
              <a:ea typeface="Arial" charset="0"/>
              <a:cs typeface="Arial" charset="0"/>
            </a:endParaRPr>
          </a:p>
          <a:p>
            <a:pPr>
              <a:lnSpc>
                <a:spcPct val="100000"/>
              </a:lnSpc>
              <a:spcBef>
                <a:spcPts val="0"/>
              </a:spcBef>
              <a:buFont typeface="Wingdings" charset="2"/>
              <a:buChar char="v"/>
            </a:pPr>
            <a:r>
              <a:rPr lang="en-US" sz="2400" dirty="0">
                <a:latin typeface="Arial" charset="0"/>
                <a:ea typeface="Arial" charset="0"/>
                <a:cs typeface="Arial" charset="0"/>
              </a:rPr>
              <a:t>Store administrators can also use events framework for further analysis of data.</a:t>
            </a:r>
          </a:p>
          <a:p>
            <a:pPr lvl="1">
              <a:lnSpc>
                <a:spcPct val="100000"/>
              </a:lnSpc>
              <a:spcBef>
                <a:spcPts val="0"/>
              </a:spcBef>
              <a:buFont typeface="Wingdings" charset="2"/>
              <a:buChar char="Ø"/>
            </a:pPr>
            <a:endParaRPr lang="en-US" sz="2000" dirty="0">
              <a:latin typeface="Arial" charset="0"/>
              <a:ea typeface="Arial" charset="0"/>
              <a:cs typeface="Arial" charset="0"/>
            </a:endParaRPr>
          </a:p>
        </p:txBody>
      </p:sp>
    </p:spTree>
    <p:extLst>
      <p:ext uri="{BB962C8B-B14F-4D97-AF65-F5344CB8AC3E}">
        <p14:creationId xmlns:p14="http://schemas.microsoft.com/office/powerpoint/2010/main" val="283043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12800" y="843280"/>
            <a:ext cx="10541000" cy="847408"/>
          </a:xfrm>
        </p:spPr>
        <p:txBody>
          <a:bodyPr>
            <a:normAutofit/>
          </a:bodyPr>
          <a:lstStyle/>
          <a:p>
            <a:r>
              <a:rPr lang="en-US" sz="3200" b="1" dirty="0">
                <a:solidFill>
                  <a:schemeClr val="accent1">
                    <a:lumMod val="75000"/>
                  </a:schemeClr>
                </a:solidFill>
                <a:latin typeface="Arial" charset="0"/>
                <a:ea typeface="Arial" charset="0"/>
                <a:cs typeface="Arial" charset="0"/>
              </a:rPr>
              <a:t>How to Integrate Store with Tealeaf ?</a:t>
            </a:r>
          </a:p>
        </p:txBody>
      </p:sp>
      <p:sp>
        <p:nvSpPr>
          <p:cNvPr id="7" name="Content Placeholder 6"/>
          <p:cNvSpPr>
            <a:spLocks noGrp="1"/>
          </p:cNvSpPr>
          <p:nvPr>
            <p:ph idx="1"/>
          </p:nvPr>
        </p:nvSpPr>
        <p:spPr>
          <a:xfrm>
            <a:off x="812800" y="1786759"/>
            <a:ext cx="10541000" cy="4390204"/>
          </a:xfrm>
        </p:spPr>
        <p:txBody>
          <a:bodyPr>
            <a:normAutofit/>
          </a:bodyPr>
          <a:lstStyle/>
          <a:p>
            <a:pPr marR="0" lvl="0" defTabSz="914400" eaLnBrk="1" fontAlgn="auto" latinLnBrk="0" hangingPunct="1">
              <a:lnSpc>
                <a:spcPct val="100000"/>
              </a:lnSpc>
              <a:spcBef>
                <a:spcPts val="0"/>
              </a:spcBef>
              <a:spcAft>
                <a:spcPts val="0"/>
              </a:spcAft>
              <a:buClrTx/>
              <a:buSzTx/>
              <a:buFont typeface="Wingdings" charset="2"/>
              <a:buChar char="Ø"/>
              <a:tabLst/>
              <a:defRPr/>
            </a:pPr>
            <a:r>
              <a:rPr lang="en-US" sz="2400" dirty="0">
                <a:latin typeface="Arial" charset="0"/>
                <a:ea typeface="Arial" charset="0"/>
                <a:cs typeface="Arial" charset="0"/>
              </a:rPr>
              <a:t> Create a Tealeaf SaaS account for IBM Store Engagement application.</a:t>
            </a:r>
          </a:p>
          <a:p>
            <a:pPr marR="0" lvl="0" defTabSz="914400" eaLnBrk="1" fontAlgn="auto" latinLnBrk="0" hangingPunct="1">
              <a:lnSpc>
                <a:spcPct val="100000"/>
              </a:lnSpc>
              <a:spcBef>
                <a:spcPts val="0"/>
              </a:spcBef>
              <a:spcAft>
                <a:spcPts val="0"/>
              </a:spcAft>
              <a:buClrTx/>
              <a:buSzTx/>
              <a:buFont typeface="Wingdings" charset="2"/>
              <a:buChar char="Ø"/>
              <a:tabLst/>
              <a:defRPr/>
            </a:pPr>
            <a:endParaRPr lang="en-US" sz="2400" dirty="0">
              <a:latin typeface="Arial" charset="0"/>
              <a:ea typeface="Arial" charset="0"/>
              <a:cs typeface="Arial" charset="0"/>
            </a:endParaRPr>
          </a:p>
          <a:p>
            <a:pPr marR="0" lvl="0" defTabSz="914400" eaLnBrk="1" fontAlgn="auto" latinLnBrk="0" hangingPunct="1">
              <a:lnSpc>
                <a:spcPct val="100000"/>
              </a:lnSpc>
              <a:spcBef>
                <a:spcPts val="0"/>
              </a:spcBef>
              <a:spcAft>
                <a:spcPts val="0"/>
              </a:spcAft>
              <a:buClrTx/>
              <a:buSzTx/>
              <a:buFont typeface="Wingdings" charset="2"/>
              <a:buChar char="Ø"/>
              <a:tabLst/>
              <a:defRPr/>
            </a:pPr>
            <a:r>
              <a:rPr lang="en-US" sz="2400" dirty="0">
                <a:latin typeface="Arial" charset="0"/>
                <a:ea typeface="Arial" charset="0"/>
                <a:cs typeface="Arial" charset="0"/>
              </a:rPr>
              <a:t> Using Tealeaf SaaS Wizard, generate the </a:t>
            </a:r>
            <a:r>
              <a:rPr lang="en-US" sz="2400" dirty="0" err="1">
                <a:latin typeface="Arial" charset="0"/>
                <a:ea typeface="Arial" charset="0"/>
                <a:cs typeface="Arial" charset="0"/>
              </a:rPr>
              <a:t>tealeaf.js</a:t>
            </a:r>
            <a:r>
              <a:rPr lang="en-US" sz="2400" dirty="0">
                <a:latin typeface="Arial" charset="0"/>
                <a:ea typeface="Arial" charset="0"/>
                <a:cs typeface="Arial" charset="0"/>
              </a:rPr>
              <a:t> file by selecting all the required components required for application.</a:t>
            </a:r>
          </a:p>
          <a:p>
            <a:pPr marR="0" lvl="0" defTabSz="914400" eaLnBrk="1" fontAlgn="auto" latinLnBrk="0" hangingPunct="1">
              <a:lnSpc>
                <a:spcPct val="100000"/>
              </a:lnSpc>
              <a:spcBef>
                <a:spcPts val="0"/>
              </a:spcBef>
              <a:spcAft>
                <a:spcPts val="0"/>
              </a:spcAft>
              <a:buClrTx/>
              <a:buSzTx/>
              <a:buFont typeface="Wingdings" charset="2"/>
              <a:buChar char="Ø"/>
              <a:tabLst/>
              <a:defRPr/>
            </a:pPr>
            <a:endParaRPr lang="en-US" sz="2400" dirty="0">
              <a:latin typeface="Arial" charset="0"/>
              <a:ea typeface="Arial" charset="0"/>
              <a:cs typeface="Arial" charset="0"/>
            </a:endParaRPr>
          </a:p>
          <a:p>
            <a:pPr marR="0" lvl="0" defTabSz="914400" eaLnBrk="1" fontAlgn="auto" latinLnBrk="0" hangingPunct="1">
              <a:lnSpc>
                <a:spcPct val="100000"/>
              </a:lnSpc>
              <a:spcBef>
                <a:spcPts val="0"/>
              </a:spcBef>
              <a:spcAft>
                <a:spcPts val="0"/>
              </a:spcAft>
              <a:buClrTx/>
              <a:buSzTx/>
              <a:buFont typeface="Wingdings" charset="2"/>
              <a:buChar char="Ø"/>
              <a:tabLst/>
              <a:defRPr/>
            </a:pPr>
            <a:r>
              <a:rPr lang="en-US" sz="2400" dirty="0">
                <a:latin typeface="Arial" charset="0"/>
                <a:ea typeface="Arial" charset="0"/>
                <a:cs typeface="Arial" charset="0"/>
              </a:rPr>
              <a:t>Download the generated </a:t>
            </a:r>
            <a:r>
              <a:rPr lang="en-US" sz="2400" dirty="0" err="1">
                <a:latin typeface="Arial" charset="0"/>
                <a:ea typeface="Arial" charset="0"/>
                <a:cs typeface="Arial" charset="0"/>
              </a:rPr>
              <a:t>tealeaf.js</a:t>
            </a:r>
            <a:r>
              <a:rPr lang="en-US" sz="2400" dirty="0">
                <a:latin typeface="Arial" charset="0"/>
                <a:ea typeface="Arial" charset="0"/>
                <a:cs typeface="Arial" charset="0"/>
              </a:rPr>
              <a:t> file and include it in all the JSPs of the Store Engagement application. </a:t>
            </a:r>
          </a:p>
          <a:p>
            <a:pPr lvl="1">
              <a:lnSpc>
                <a:spcPct val="100000"/>
              </a:lnSpc>
              <a:spcBef>
                <a:spcPts val="0"/>
              </a:spcBef>
              <a:buFont typeface="Wingdings" charset="2"/>
              <a:buChar char="Ø"/>
            </a:pPr>
            <a:endParaRPr lang="en-US" sz="2000" dirty="0">
              <a:latin typeface="Arial" charset="0"/>
              <a:ea typeface="Arial" charset="0"/>
              <a:cs typeface="Arial" charset="0"/>
            </a:endParaRPr>
          </a:p>
        </p:txBody>
      </p:sp>
    </p:spTree>
    <p:extLst>
      <p:ext uri="{BB962C8B-B14F-4D97-AF65-F5344CB8AC3E}">
        <p14:creationId xmlns:p14="http://schemas.microsoft.com/office/powerpoint/2010/main" val="1574942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070" y="839125"/>
            <a:ext cx="10617485" cy="860270"/>
          </a:xfrm>
        </p:spPr>
        <p:txBody>
          <a:bodyPr>
            <a:noAutofit/>
          </a:bodyPr>
          <a:lstStyle/>
          <a:p>
            <a:r>
              <a:rPr lang="en-US" sz="3200" b="1" dirty="0">
                <a:solidFill>
                  <a:schemeClr val="accent1">
                    <a:lumMod val="75000"/>
                  </a:schemeClr>
                </a:solidFill>
                <a:latin typeface="Arial" charset="0"/>
                <a:ea typeface="Arial" charset="0"/>
                <a:cs typeface="Arial" charset="0"/>
              </a:rPr>
              <a:t>IBM Tealeaf SaaS </a:t>
            </a:r>
            <a:r>
              <a:rPr lang="en-US" sz="3200" b="1" i="1" dirty="0">
                <a:solidFill>
                  <a:schemeClr val="accent1">
                    <a:lumMod val="75000"/>
                  </a:schemeClr>
                </a:solidFill>
                <a:latin typeface="Arial" charset="0"/>
                <a:ea typeface="Arial" charset="0"/>
                <a:cs typeface="Arial" charset="0"/>
              </a:rPr>
              <a:t>(Tealeaf Customer Experience on Cloud)</a:t>
            </a:r>
            <a:endParaRPr lang="en-US" sz="3200" b="1" dirty="0">
              <a:solidFill>
                <a:schemeClr val="accent1">
                  <a:lumMod val="75000"/>
                </a:schemeClr>
              </a:solidFill>
              <a:latin typeface="Arial" charset="0"/>
              <a:ea typeface="Arial" charset="0"/>
              <a:cs typeface="Arial" charset="0"/>
            </a:endParaRPr>
          </a:p>
        </p:txBody>
      </p:sp>
      <p:sp>
        <p:nvSpPr>
          <p:cNvPr id="5" name="Slide Number Placeholder 4"/>
          <p:cNvSpPr>
            <a:spLocks noGrp="1"/>
          </p:cNvSpPr>
          <p:nvPr>
            <p:ph type="sldNum" sz="quarter" idx="10"/>
          </p:nvPr>
        </p:nvSpPr>
        <p:spPr/>
        <p:txBody>
          <a:bodyPr/>
          <a:lstStyle/>
          <a:p>
            <a:pPr>
              <a:defRPr/>
            </a:pPr>
            <a:fld id="{7DB01B5D-F551-4FAD-9B37-110B1225EE5B}" type="slidenum">
              <a:rPr lang="en-US" smtClean="0"/>
              <a:pPr>
                <a:defRPr/>
              </a:pPr>
              <a:t>9</a:t>
            </a:fld>
            <a:endParaRPr lang="en-US"/>
          </a:p>
        </p:txBody>
      </p:sp>
      <p:sp>
        <p:nvSpPr>
          <p:cNvPr id="9" name="Rounded Rectangle 8"/>
          <p:cNvSpPr/>
          <p:nvPr/>
        </p:nvSpPr>
        <p:spPr bwMode="auto">
          <a:xfrm>
            <a:off x="1869881" y="1748384"/>
            <a:ext cx="8484406" cy="2069307"/>
          </a:xfrm>
          <a:prstGeom prst="roundRect">
            <a:avLst/>
          </a:prstGeom>
          <a:solidFill>
            <a:schemeClr val="bg1">
              <a:lumMod val="75000"/>
            </a:schemeClr>
          </a:solidFill>
          <a:ln w="9525" cap="flat" cmpd="sng" algn="ctr">
            <a:noFill/>
            <a:prstDash val="solid"/>
            <a:round/>
            <a:headEnd type="none" w="med" len="med"/>
            <a:tailEnd type="none" w="med" len="med"/>
          </a:ln>
          <a:effectLst/>
        </p:spPr>
        <p:txBody>
          <a:bodyPr vert="horz" wrap="square" lIns="18288" tIns="91440" rIns="18288" bIns="91440" numCol="1" rtlCol="0" anchor="ctr" anchorCtr="0" compatLnSpc="1">
            <a:prstTxWarp prst="textNoShape">
              <a:avLst/>
            </a:prstTxWarp>
          </a:bodyPr>
          <a:lstStyle/>
          <a:p>
            <a:pPr marL="119063" indent="-119063" fontAlgn="base">
              <a:spcBef>
                <a:spcPct val="0"/>
              </a:spcBef>
              <a:spcAft>
                <a:spcPct val="0"/>
              </a:spcAft>
              <a:buFontTx/>
              <a:buChar char="•"/>
            </a:pPr>
            <a:endParaRPr lang="en-US" sz="1000">
              <a:solidFill>
                <a:srgbClr val="CC0000"/>
              </a:solidFill>
              <a:latin typeface="Arial" charset="0"/>
              <a:cs typeface="Arial" charset="0"/>
            </a:endParaRPr>
          </a:p>
        </p:txBody>
      </p:sp>
      <p:sp>
        <p:nvSpPr>
          <p:cNvPr id="8" name="Rectangle 7"/>
          <p:cNvSpPr/>
          <p:nvPr/>
        </p:nvSpPr>
        <p:spPr>
          <a:xfrm>
            <a:off x="2119633" y="2063898"/>
            <a:ext cx="8184358" cy="1200329"/>
          </a:xfrm>
          <a:prstGeom prst="rect">
            <a:avLst/>
          </a:prstGeom>
        </p:spPr>
        <p:txBody>
          <a:bodyPr wrap="square">
            <a:spAutoFit/>
          </a:bodyPr>
          <a:lstStyle/>
          <a:p>
            <a:r>
              <a:rPr lang="en-US" sz="2400" b="1" dirty="0">
                <a:solidFill>
                  <a:srgbClr val="00B1EE"/>
                </a:solidFill>
                <a:ea typeface="Verdana" pitchFamily="34" charset="0"/>
                <a:cs typeface="Arial" pitchFamily="34" charset="0"/>
              </a:rPr>
              <a:t>IBM Tealeaf Customer Experience on Cloud </a:t>
            </a:r>
            <a:r>
              <a:rPr lang="en-US" sz="2400" dirty="0">
                <a:ea typeface="Verdana" pitchFamily="34" charset="0"/>
                <a:cs typeface="Arial" pitchFamily="34" charset="0"/>
              </a:rPr>
              <a:t>is a robust analytics platform that gives companies insight as to what their customers are actually doing on their websites and mobile applications. </a:t>
            </a:r>
            <a:endParaRPr lang="en-US" sz="2400" dirty="0"/>
          </a:p>
        </p:txBody>
      </p:sp>
      <p:sp>
        <p:nvSpPr>
          <p:cNvPr id="10" name="Oval 9"/>
          <p:cNvSpPr/>
          <p:nvPr/>
        </p:nvSpPr>
        <p:spPr bwMode="auto">
          <a:xfrm>
            <a:off x="2016630" y="3849094"/>
            <a:ext cx="2397529" cy="2052262"/>
          </a:xfrm>
          <a:prstGeom prst="ellipse">
            <a:avLst/>
          </a:prstGeom>
          <a:noFill/>
          <a:ln w="19050" cap="flat" cmpd="sng" algn="ctr">
            <a:solidFill>
              <a:srgbClr val="0000FF"/>
            </a:solidFill>
            <a:prstDash val="dash"/>
            <a:round/>
            <a:headEnd type="none" w="med" len="med"/>
            <a:tailEnd type="none" w="med" len="med"/>
          </a:ln>
          <a:effectLst/>
        </p:spPr>
        <p:txBody>
          <a:bodyPr vert="horz" wrap="square" lIns="18288" tIns="91440" rIns="18288" bIns="91440" numCol="1" rtlCol="0" anchor="ctr" anchorCtr="0" compatLnSpc="1">
            <a:prstTxWarp prst="textNoShape">
              <a:avLst/>
            </a:prstTxWarp>
          </a:bodyPr>
          <a:lstStyle/>
          <a:p>
            <a:pPr marL="119063" indent="-119063" fontAlgn="base">
              <a:spcBef>
                <a:spcPct val="0"/>
              </a:spcBef>
              <a:spcAft>
                <a:spcPct val="0"/>
              </a:spcAft>
              <a:buFontTx/>
              <a:buChar char="•"/>
            </a:pPr>
            <a:endParaRPr lang="en-US" sz="1000">
              <a:solidFill>
                <a:srgbClr val="CC0000"/>
              </a:solidFill>
              <a:latin typeface="Arial" charset="0"/>
              <a:cs typeface="Arial" charset="0"/>
            </a:endParaRPr>
          </a:p>
        </p:txBody>
      </p:sp>
      <p:sp>
        <p:nvSpPr>
          <p:cNvPr id="11" name="TextBox 10"/>
          <p:cNvSpPr txBox="1"/>
          <p:nvPr/>
        </p:nvSpPr>
        <p:spPr>
          <a:xfrm>
            <a:off x="2071367" y="4368538"/>
            <a:ext cx="2277105" cy="646331"/>
          </a:xfrm>
          <a:prstGeom prst="rect">
            <a:avLst/>
          </a:prstGeom>
          <a:noFill/>
        </p:spPr>
        <p:txBody>
          <a:bodyPr wrap="square" rtlCol="0">
            <a:spAutoFit/>
          </a:bodyPr>
          <a:lstStyle/>
          <a:p>
            <a:pPr algn="ctr"/>
            <a:r>
              <a:rPr lang="en-US" b="1" dirty="0">
                <a:solidFill>
                  <a:srgbClr val="00B1EE"/>
                </a:solidFill>
                <a:ea typeface="Verdana" pitchFamily="34" charset="0"/>
                <a:cs typeface="Arial" pitchFamily="34" charset="0"/>
              </a:rPr>
              <a:t>Understand Experience</a:t>
            </a:r>
            <a:endParaRPr lang="en-US" dirty="0"/>
          </a:p>
        </p:txBody>
      </p:sp>
      <p:sp>
        <p:nvSpPr>
          <p:cNvPr id="12" name="Oval 11"/>
          <p:cNvSpPr/>
          <p:nvPr/>
        </p:nvSpPr>
        <p:spPr bwMode="auto">
          <a:xfrm>
            <a:off x="7796270" y="3849094"/>
            <a:ext cx="2397529" cy="2051379"/>
          </a:xfrm>
          <a:prstGeom prst="ellipse">
            <a:avLst/>
          </a:prstGeom>
          <a:noFill/>
          <a:ln w="19050" cap="flat" cmpd="sng" algn="ctr">
            <a:solidFill>
              <a:srgbClr val="0000FF"/>
            </a:solidFill>
            <a:prstDash val="dash"/>
            <a:round/>
            <a:headEnd type="none" w="med" len="med"/>
            <a:tailEnd type="none" w="med" len="med"/>
          </a:ln>
          <a:effectLst/>
        </p:spPr>
        <p:txBody>
          <a:bodyPr vert="horz" wrap="square" lIns="18288" tIns="91440" rIns="18288" bIns="91440" numCol="1" rtlCol="0" anchor="ctr" anchorCtr="0" compatLnSpc="1">
            <a:prstTxWarp prst="textNoShape">
              <a:avLst/>
            </a:prstTxWarp>
          </a:bodyPr>
          <a:lstStyle/>
          <a:p>
            <a:pPr marL="119063" indent="-119063" fontAlgn="base">
              <a:spcBef>
                <a:spcPct val="0"/>
              </a:spcBef>
              <a:spcAft>
                <a:spcPct val="0"/>
              </a:spcAft>
              <a:buFontTx/>
              <a:buChar char="•"/>
            </a:pPr>
            <a:endParaRPr lang="en-US" sz="1000">
              <a:solidFill>
                <a:srgbClr val="CC0000"/>
              </a:solidFill>
              <a:latin typeface="Arial" charset="0"/>
              <a:cs typeface="Arial" charset="0"/>
            </a:endParaRPr>
          </a:p>
        </p:txBody>
      </p:sp>
      <p:sp>
        <p:nvSpPr>
          <p:cNvPr id="13" name="TextBox 12"/>
          <p:cNvSpPr txBox="1"/>
          <p:nvPr/>
        </p:nvSpPr>
        <p:spPr>
          <a:xfrm>
            <a:off x="7851007" y="4488094"/>
            <a:ext cx="2277105" cy="369332"/>
          </a:xfrm>
          <a:prstGeom prst="rect">
            <a:avLst/>
          </a:prstGeom>
          <a:noFill/>
        </p:spPr>
        <p:txBody>
          <a:bodyPr wrap="square" rtlCol="0">
            <a:spAutoFit/>
          </a:bodyPr>
          <a:lstStyle/>
          <a:p>
            <a:pPr algn="ctr"/>
            <a:r>
              <a:rPr lang="en-US" b="1" dirty="0">
                <a:solidFill>
                  <a:srgbClr val="00B1EE"/>
                </a:solidFill>
                <a:ea typeface="Verdana" pitchFamily="34" charset="0"/>
                <a:cs typeface="Arial" pitchFamily="34" charset="0"/>
              </a:rPr>
              <a:t>Isolate Problems</a:t>
            </a:r>
            <a:endParaRPr lang="en-US" dirty="0"/>
          </a:p>
        </p:txBody>
      </p:sp>
      <p:sp>
        <p:nvSpPr>
          <p:cNvPr id="14" name="Oval 13"/>
          <p:cNvSpPr/>
          <p:nvPr/>
        </p:nvSpPr>
        <p:spPr bwMode="auto">
          <a:xfrm>
            <a:off x="4913320" y="3849094"/>
            <a:ext cx="2397529" cy="2051380"/>
          </a:xfrm>
          <a:prstGeom prst="ellipse">
            <a:avLst/>
          </a:prstGeom>
          <a:noFill/>
          <a:ln w="19050" cap="flat" cmpd="sng" algn="ctr">
            <a:solidFill>
              <a:srgbClr val="0000FF"/>
            </a:solidFill>
            <a:prstDash val="dash"/>
            <a:round/>
            <a:headEnd type="none" w="med" len="med"/>
            <a:tailEnd type="none" w="med" len="med"/>
          </a:ln>
          <a:effectLst/>
        </p:spPr>
        <p:txBody>
          <a:bodyPr vert="horz" wrap="square" lIns="18288" tIns="91440" rIns="18288" bIns="91440" numCol="1" rtlCol="0" anchor="ctr" anchorCtr="0" compatLnSpc="1">
            <a:prstTxWarp prst="textNoShape">
              <a:avLst/>
            </a:prstTxWarp>
          </a:bodyPr>
          <a:lstStyle/>
          <a:p>
            <a:pPr marL="119063" indent="-119063" fontAlgn="base">
              <a:spcBef>
                <a:spcPct val="0"/>
              </a:spcBef>
              <a:spcAft>
                <a:spcPct val="0"/>
              </a:spcAft>
              <a:buFontTx/>
              <a:buChar char="•"/>
            </a:pPr>
            <a:endParaRPr lang="en-US" sz="1000">
              <a:solidFill>
                <a:srgbClr val="CC0000"/>
              </a:solidFill>
              <a:latin typeface="Arial" charset="0"/>
              <a:cs typeface="Arial" charset="0"/>
            </a:endParaRPr>
          </a:p>
        </p:txBody>
      </p:sp>
      <p:sp>
        <p:nvSpPr>
          <p:cNvPr id="15" name="TextBox 14"/>
          <p:cNvSpPr txBox="1"/>
          <p:nvPr/>
        </p:nvSpPr>
        <p:spPr>
          <a:xfrm>
            <a:off x="4957110" y="4499040"/>
            <a:ext cx="2277105" cy="369332"/>
          </a:xfrm>
          <a:prstGeom prst="rect">
            <a:avLst/>
          </a:prstGeom>
          <a:noFill/>
        </p:spPr>
        <p:txBody>
          <a:bodyPr wrap="square" rtlCol="0">
            <a:spAutoFit/>
          </a:bodyPr>
          <a:lstStyle/>
          <a:p>
            <a:pPr algn="ctr"/>
            <a:r>
              <a:rPr lang="en-US" b="1" dirty="0">
                <a:solidFill>
                  <a:srgbClr val="00B1EE"/>
                </a:solidFill>
                <a:ea typeface="Verdana" pitchFamily="34" charset="0"/>
                <a:cs typeface="Arial" pitchFamily="34" charset="0"/>
              </a:rPr>
              <a:t>Identify Struggle</a:t>
            </a:r>
            <a:endParaRPr lang="en-US" dirty="0"/>
          </a:p>
        </p:txBody>
      </p:sp>
    </p:spTree>
    <p:extLst>
      <p:ext uri="{BB962C8B-B14F-4D97-AF65-F5344CB8AC3E}">
        <p14:creationId xmlns:p14="http://schemas.microsoft.com/office/powerpoint/2010/main" val="10960409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2529</TotalTime>
  <Words>1831</Words>
  <Application>Microsoft Office PowerPoint</Application>
  <PresentationFormat>Widescreen</PresentationFormat>
  <Paragraphs>226</Paragraphs>
  <Slides>21</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MS PGothic</vt:lpstr>
      <vt:lpstr>MS PGothic</vt:lpstr>
      <vt:lpstr>Arial</vt:lpstr>
      <vt:lpstr>Calibri</vt:lpstr>
      <vt:lpstr>Calibri Light</vt:lpstr>
      <vt:lpstr>Centaur</vt:lpstr>
      <vt:lpstr>Gill Sans</vt:lpstr>
      <vt:lpstr>Verdana</vt:lpstr>
      <vt:lpstr>Wingdings</vt:lpstr>
      <vt:lpstr>Office Theme</vt:lpstr>
      <vt:lpstr>PowerPoint Presentation</vt:lpstr>
      <vt:lpstr>What is IBM Store Engagement?</vt:lpstr>
      <vt:lpstr>Store Personas</vt:lpstr>
      <vt:lpstr>Personas-Store Associate</vt:lpstr>
      <vt:lpstr>Personas-Back of the Store Associate</vt:lpstr>
      <vt:lpstr>Personas-Store Manager</vt:lpstr>
      <vt:lpstr>Why Integrate Store with Tealeaf ?</vt:lpstr>
      <vt:lpstr>How to Integrate Store with Tealeaf ?</vt:lpstr>
      <vt:lpstr>IBM Tealeaf SaaS (Tealeaf Customer Experience on Cloud)</vt:lpstr>
      <vt:lpstr>IBM Tealeaf Bridges the Gap </vt:lpstr>
      <vt:lpstr>The power of understanding why…</vt:lpstr>
      <vt:lpstr>Tealeaf Customer Experience on Cloud</vt:lpstr>
      <vt:lpstr>Tealeaf Covers Web and Mobile Applications</vt:lpstr>
      <vt:lpstr>Session Timeline</vt:lpstr>
      <vt:lpstr>Session Replay</vt:lpstr>
      <vt:lpstr>Event Manager</vt:lpstr>
      <vt:lpstr>Session Search </vt:lpstr>
      <vt:lpstr>Report Builder</vt:lpstr>
      <vt:lpstr>Workspaces</vt:lpstr>
      <vt:lpstr>DEMO: Use Tealeaf for Issue Analysis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Creative2</dc:creator>
  <cp:lastModifiedBy>Valerie Thomas</cp:lastModifiedBy>
  <cp:revision>71</cp:revision>
  <dcterms:created xsi:type="dcterms:W3CDTF">2017-06-29T12:54:25Z</dcterms:created>
  <dcterms:modified xsi:type="dcterms:W3CDTF">2017-11-28T17:53:12Z</dcterms:modified>
</cp:coreProperties>
</file>