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handoutMasterIdLst>
    <p:handoutMasterId r:id="rId29"/>
  </p:handoutMasterIdLst>
  <p:sldIdLst>
    <p:sldId id="258" r:id="rId2"/>
    <p:sldId id="281" r:id="rId3"/>
    <p:sldId id="257" r:id="rId4"/>
    <p:sldId id="260" r:id="rId5"/>
    <p:sldId id="265" r:id="rId6"/>
    <p:sldId id="264" r:id="rId7"/>
    <p:sldId id="259" r:id="rId8"/>
    <p:sldId id="287" r:id="rId9"/>
    <p:sldId id="262" r:id="rId10"/>
    <p:sldId id="268" r:id="rId11"/>
    <p:sldId id="269" r:id="rId12"/>
    <p:sldId id="275" r:id="rId13"/>
    <p:sldId id="279" r:id="rId14"/>
    <p:sldId id="271" r:id="rId15"/>
    <p:sldId id="270" r:id="rId16"/>
    <p:sldId id="276" r:id="rId17"/>
    <p:sldId id="280" r:id="rId18"/>
    <p:sldId id="273" r:id="rId19"/>
    <p:sldId id="278" r:id="rId20"/>
    <p:sldId id="284" r:id="rId21"/>
    <p:sldId id="266" r:id="rId22"/>
    <p:sldId id="285" r:id="rId23"/>
    <p:sldId id="286" r:id="rId24"/>
    <p:sldId id="282" r:id="rId25"/>
    <p:sldId id="283" r:id="rId26"/>
    <p:sldId id="274" r:id="rId27"/>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2">
          <p15:clr>
            <a:srgbClr val="A4A3A4"/>
          </p15:clr>
        </p15:guide>
        <p15:guide id="2" orient="horz" pos="3792">
          <p15:clr>
            <a:srgbClr val="A4A3A4"/>
          </p15:clr>
        </p15:guide>
        <p15:guide id="3" pos="576">
          <p15:clr>
            <a:srgbClr val="A4A3A4"/>
          </p15:clr>
        </p15:guide>
        <p15:guide id="4" pos="5616">
          <p15:clr>
            <a:srgbClr val="A4A3A4"/>
          </p15:clr>
        </p15:guide>
      </p15:sldGuideLst>
    </p:ext>
    <p:ext uri="{2D200454-40CA-4A62-9FC3-DE9A4176ACB9}">
      <p15:notesGuideLst xmlns:p15="http://schemas.microsoft.com/office/powerpoint/2012/main">
        <p15:guide id="1" orient="horz" pos="2951">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75C"/>
    <a:srgbClr val="BFDF95"/>
    <a:srgbClr val="8CC63F"/>
    <a:srgbClr val="FFFFFF"/>
    <a:srgbClr val="00263E"/>
    <a:srgbClr val="003F69"/>
    <a:srgbClr val="83D1F5"/>
    <a:srgbClr val="BA006E"/>
    <a:srgbClr val="009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1" autoAdjust="0"/>
    <p:restoredTop sz="93103" autoAdjust="0"/>
  </p:normalViewPr>
  <p:slideViewPr>
    <p:cSldViewPr showGuides="1">
      <p:cViewPr varScale="1">
        <p:scale>
          <a:sx n="87" d="100"/>
          <a:sy n="87" d="100"/>
        </p:scale>
        <p:origin x="1410" y="84"/>
      </p:cViewPr>
      <p:guideLst>
        <p:guide orient="horz" pos="912"/>
        <p:guide orient="horz" pos="3792"/>
        <p:guide pos="576"/>
        <p:guide pos="5616"/>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252" y="-96"/>
      </p:cViewPr>
      <p:guideLst>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471"/>
          </a:xfrm>
          <a:prstGeom prst="rect">
            <a:avLst/>
          </a:prstGeom>
        </p:spPr>
        <p:txBody>
          <a:bodyPr vert="horz" lIns="94119" tIns="47060" rIns="94119" bIns="47060" rtlCol="0"/>
          <a:lstStyle>
            <a:lvl1pPr algn="r">
              <a:defRPr sz="1200"/>
            </a:lvl1pPr>
          </a:lstStyle>
          <a:p>
            <a:fld id="{1C644BCB-F03D-402E-96F8-C5F792D90B47}" type="datetimeFigureOut">
              <a:rPr lang="en-US" smtClean="0"/>
              <a:t>5/26/2015</a:t>
            </a:fld>
            <a:endParaRPr lang="en-US"/>
          </a:p>
        </p:txBody>
      </p:sp>
      <p:sp>
        <p:nvSpPr>
          <p:cNvPr id="4" name="Footer Placeholder 3"/>
          <p:cNvSpPr>
            <a:spLocks noGrp="1"/>
          </p:cNvSpPr>
          <p:nvPr>
            <p:ph type="ftr" sz="quarter" idx="2"/>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899328"/>
            <a:ext cx="3077739" cy="468471"/>
          </a:xfrm>
          <a:prstGeom prst="rect">
            <a:avLst/>
          </a:prstGeom>
        </p:spPr>
        <p:txBody>
          <a:bodyPr vert="horz" lIns="94119" tIns="47060" rIns="94119" bIns="47060" rtlCol="0" anchor="b"/>
          <a:lstStyle>
            <a:lvl1pPr algn="r">
              <a:defRPr sz="1200"/>
            </a:lvl1pPr>
          </a:lstStyle>
          <a:p>
            <a:fld id="{B927D29E-891C-407B-B640-CF827916DA3E}" type="slidenum">
              <a:rPr lang="en-US" smtClean="0"/>
              <a:t>‹#›</a:t>
            </a:fld>
            <a:endParaRPr lang="en-US"/>
          </a:p>
        </p:txBody>
      </p:sp>
    </p:spTree>
    <p:extLst>
      <p:ext uri="{BB962C8B-B14F-4D97-AF65-F5344CB8AC3E}">
        <p14:creationId xmlns:p14="http://schemas.microsoft.com/office/powerpoint/2010/main" val="395550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CE17BD76-BCC3-45E4-9E85-97DF8C4AA6EC}" type="datetimeFigureOut">
              <a:rPr lang="en-US" smtClean="0"/>
              <a:t>5/26/2015</a:t>
            </a:fld>
            <a:endParaRPr lang="en-US"/>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0243DB2D-5C9C-408B-8EBA-AC4240A04A8B}" type="slidenum">
              <a:rPr lang="en-US" smtClean="0"/>
              <a:t>‹#›</a:t>
            </a:fld>
            <a:endParaRPr lang="en-US"/>
          </a:p>
        </p:txBody>
      </p:sp>
    </p:spTree>
    <p:extLst>
      <p:ext uri="{BB962C8B-B14F-4D97-AF65-F5344CB8AC3E}">
        <p14:creationId xmlns:p14="http://schemas.microsoft.com/office/powerpoint/2010/main" val="2380858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p>
        </p:txBody>
      </p:sp>
      <p:sp>
        <p:nvSpPr>
          <p:cNvPr id="4" name="Slide Number Placeholder 3"/>
          <p:cNvSpPr>
            <a:spLocks noGrp="1"/>
          </p:cNvSpPr>
          <p:nvPr>
            <p:ph type="sldNum" sz="quarter" idx="10"/>
          </p:nvPr>
        </p:nvSpPr>
        <p:spPr/>
        <p:txBody>
          <a:bodyPr/>
          <a:lstStyle/>
          <a:p>
            <a:fld id="{0243DB2D-5C9C-408B-8EBA-AC4240A04A8B}" type="slidenum">
              <a:rPr lang="en-US" smtClean="0"/>
              <a:t>1</a:t>
            </a:fld>
            <a:endParaRPr lang="en-US"/>
          </a:p>
        </p:txBody>
      </p:sp>
    </p:spTree>
    <p:extLst>
      <p:ext uri="{BB962C8B-B14F-4D97-AF65-F5344CB8AC3E}">
        <p14:creationId xmlns:p14="http://schemas.microsoft.com/office/powerpoint/2010/main" val="176936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t>10</a:t>
            </a:fld>
            <a:endParaRPr lang="en-US"/>
          </a:p>
        </p:txBody>
      </p:sp>
    </p:spTree>
    <p:extLst>
      <p:ext uri="{BB962C8B-B14F-4D97-AF65-F5344CB8AC3E}">
        <p14:creationId xmlns:p14="http://schemas.microsoft.com/office/powerpoint/2010/main" val="2903970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t>11</a:t>
            </a:fld>
            <a:endParaRPr lang="en-US"/>
          </a:p>
        </p:txBody>
      </p:sp>
    </p:spTree>
    <p:extLst>
      <p:ext uri="{BB962C8B-B14F-4D97-AF65-F5344CB8AC3E}">
        <p14:creationId xmlns:p14="http://schemas.microsoft.com/office/powerpoint/2010/main" val="811922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endParaRPr lang="en-US" sz="1400" dirty="0">
              <a:latin typeface="Calibri" pitchFamily="34" charset="0"/>
              <a:cs typeface="Calibri" pitchFamily="34" charset="0"/>
            </a:endParaRPr>
          </a:p>
          <a:p>
            <a:pPr>
              <a:buFont typeface="Wingdings" pitchFamily="2" charset="2"/>
              <a:buNone/>
            </a:pPr>
            <a:endParaRPr lang="en-US" sz="1400" dirty="0">
              <a:latin typeface="Calibri" pitchFamily="34" charset="0"/>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t>12</a:t>
            </a:fld>
            <a:endParaRPr lang="en-US"/>
          </a:p>
        </p:txBody>
      </p:sp>
    </p:spTree>
    <p:extLst>
      <p:ext uri="{BB962C8B-B14F-4D97-AF65-F5344CB8AC3E}">
        <p14:creationId xmlns:p14="http://schemas.microsoft.com/office/powerpoint/2010/main" val="1029364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3DB2D-5C9C-408B-8EBA-AC4240A04A8B}" type="slidenum">
              <a:rPr lang="en-US" smtClean="0"/>
              <a:t>13</a:t>
            </a:fld>
            <a:endParaRPr lang="en-US"/>
          </a:p>
        </p:txBody>
      </p:sp>
    </p:spTree>
    <p:extLst>
      <p:ext uri="{BB962C8B-B14F-4D97-AF65-F5344CB8AC3E}">
        <p14:creationId xmlns:p14="http://schemas.microsoft.com/office/powerpoint/2010/main" val="1993306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t>14</a:t>
            </a:fld>
            <a:endParaRPr lang="en-US"/>
          </a:p>
        </p:txBody>
      </p:sp>
    </p:spTree>
    <p:extLst>
      <p:ext uri="{BB962C8B-B14F-4D97-AF65-F5344CB8AC3E}">
        <p14:creationId xmlns:p14="http://schemas.microsoft.com/office/powerpoint/2010/main" val="826316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t>15</a:t>
            </a:fld>
            <a:endParaRPr lang="en-US"/>
          </a:p>
        </p:txBody>
      </p:sp>
    </p:spTree>
    <p:extLst>
      <p:ext uri="{BB962C8B-B14F-4D97-AF65-F5344CB8AC3E}">
        <p14:creationId xmlns:p14="http://schemas.microsoft.com/office/powerpoint/2010/main" val="294321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t>16</a:t>
            </a:fld>
            <a:endParaRPr lang="en-US"/>
          </a:p>
        </p:txBody>
      </p:sp>
    </p:spTree>
    <p:extLst>
      <p:ext uri="{BB962C8B-B14F-4D97-AF65-F5344CB8AC3E}">
        <p14:creationId xmlns:p14="http://schemas.microsoft.com/office/powerpoint/2010/main" val="2364823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t>17</a:t>
            </a:fld>
            <a:endParaRPr lang="en-US"/>
          </a:p>
        </p:txBody>
      </p:sp>
    </p:spTree>
    <p:extLst>
      <p:ext uri="{BB962C8B-B14F-4D97-AF65-F5344CB8AC3E}">
        <p14:creationId xmlns:p14="http://schemas.microsoft.com/office/powerpoint/2010/main" val="2938480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243DB2D-5C9C-408B-8EBA-AC4240A04A8B}" type="slidenum">
              <a:rPr lang="en-US" smtClean="0"/>
              <a:t>18</a:t>
            </a:fld>
            <a:endParaRPr lang="en-US"/>
          </a:p>
        </p:txBody>
      </p:sp>
    </p:spTree>
    <p:extLst>
      <p:ext uri="{BB962C8B-B14F-4D97-AF65-F5344CB8AC3E}">
        <p14:creationId xmlns:p14="http://schemas.microsoft.com/office/powerpoint/2010/main" val="1956647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t>19</a:t>
            </a:fld>
            <a:endParaRPr lang="en-US"/>
          </a:p>
        </p:txBody>
      </p:sp>
    </p:spTree>
    <p:extLst>
      <p:ext uri="{BB962C8B-B14F-4D97-AF65-F5344CB8AC3E}">
        <p14:creationId xmlns:p14="http://schemas.microsoft.com/office/powerpoint/2010/main" val="3652135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3DB2D-5C9C-408B-8EBA-AC4240A04A8B}" type="slidenum">
              <a:rPr lang="en-US" smtClean="0"/>
              <a:t>2</a:t>
            </a:fld>
            <a:endParaRPr lang="en-US"/>
          </a:p>
        </p:txBody>
      </p:sp>
    </p:spTree>
    <p:extLst>
      <p:ext uri="{BB962C8B-B14F-4D97-AF65-F5344CB8AC3E}">
        <p14:creationId xmlns:p14="http://schemas.microsoft.com/office/powerpoint/2010/main" val="2515795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t>20</a:t>
            </a:fld>
            <a:endParaRPr lang="en-US"/>
          </a:p>
        </p:txBody>
      </p:sp>
    </p:spTree>
    <p:extLst>
      <p:ext uri="{BB962C8B-B14F-4D97-AF65-F5344CB8AC3E}">
        <p14:creationId xmlns:p14="http://schemas.microsoft.com/office/powerpoint/2010/main" val="1015104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t>21</a:t>
            </a:fld>
            <a:endParaRPr lang="en-US"/>
          </a:p>
        </p:txBody>
      </p:sp>
    </p:spTree>
    <p:extLst>
      <p:ext uri="{BB962C8B-B14F-4D97-AF65-F5344CB8AC3E}">
        <p14:creationId xmlns:p14="http://schemas.microsoft.com/office/powerpoint/2010/main" val="892443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t>22</a:t>
            </a:fld>
            <a:endParaRPr lang="en-US"/>
          </a:p>
        </p:txBody>
      </p:sp>
    </p:spTree>
    <p:extLst>
      <p:ext uri="{BB962C8B-B14F-4D97-AF65-F5344CB8AC3E}">
        <p14:creationId xmlns:p14="http://schemas.microsoft.com/office/powerpoint/2010/main" val="892443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t>23</a:t>
            </a:fld>
            <a:endParaRPr lang="en-US"/>
          </a:p>
        </p:txBody>
      </p:sp>
    </p:spTree>
    <p:extLst>
      <p:ext uri="{BB962C8B-B14F-4D97-AF65-F5344CB8AC3E}">
        <p14:creationId xmlns:p14="http://schemas.microsoft.com/office/powerpoint/2010/main" val="892443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smtClean="0"/>
          </a:p>
        </p:txBody>
      </p:sp>
      <p:sp>
        <p:nvSpPr>
          <p:cNvPr id="4" name="Slide Number Placeholder 3"/>
          <p:cNvSpPr>
            <a:spLocks noGrp="1"/>
          </p:cNvSpPr>
          <p:nvPr>
            <p:ph type="sldNum" sz="quarter" idx="10"/>
          </p:nvPr>
        </p:nvSpPr>
        <p:spPr/>
        <p:txBody>
          <a:bodyPr/>
          <a:lstStyle/>
          <a:p>
            <a:fld id="{0243DB2D-5C9C-408B-8EBA-AC4240A04A8B}" type="slidenum">
              <a:rPr lang="en-US" smtClean="0"/>
              <a:pPr/>
              <a:t>24</a:t>
            </a:fld>
            <a:endParaRPr lang="en-US"/>
          </a:p>
        </p:txBody>
      </p:sp>
    </p:spTree>
    <p:extLst>
      <p:ext uri="{BB962C8B-B14F-4D97-AF65-F5344CB8AC3E}">
        <p14:creationId xmlns:p14="http://schemas.microsoft.com/office/powerpoint/2010/main" val="998843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25</a:t>
            </a:fld>
            <a:endParaRPr lang="en-US" dirty="0"/>
          </a:p>
        </p:txBody>
      </p:sp>
    </p:spTree>
    <p:extLst>
      <p:ext uri="{BB962C8B-B14F-4D97-AF65-F5344CB8AC3E}">
        <p14:creationId xmlns:p14="http://schemas.microsoft.com/office/powerpoint/2010/main" val="4085186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t>26</a:t>
            </a:fld>
            <a:endParaRPr lang="en-US"/>
          </a:p>
        </p:txBody>
      </p:sp>
    </p:spTree>
    <p:extLst>
      <p:ext uri="{BB962C8B-B14F-4D97-AF65-F5344CB8AC3E}">
        <p14:creationId xmlns:p14="http://schemas.microsoft.com/office/powerpoint/2010/main" val="3693101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t>3</a:t>
            </a:fld>
            <a:endParaRPr lang="en-US"/>
          </a:p>
        </p:txBody>
      </p:sp>
    </p:spTree>
    <p:extLst>
      <p:ext uri="{BB962C8B-B14F-4D97-AF65-F5344CB8AC3E}">
        <p14:creationId xmlns:p14="http://schemas.microsoft.com/office/powerpoint/2010/main" val="3152109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t>4</a:t>
            </a:fld>
            <a:endParaRPr lang="en-US"/>
          </a:p>
        </p:txBody>
      </p:sp>
    </p:spTree>
    <p:extLst>
      <p:ext uri="{BB962C8B-B14F-4D97-AF65-F5344CB8AC3E}">
        <p14:creationId xmlns:p14="http://schemas.microsoft.com/office/powerpoint/2010/main" val="2413078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3DB2D-5C9C-408B-8EBA-AC4240A04A8B}" type="slidenum">
              <a:rPr lang="en-US" smtClean="0"/>
              <a:t>5</a:t>
            </a:fld>
            <a:endParaRPr lang="en-US"/>
          </a:p>
        </p:txBody>
      </p:sp>
    </p:spTree>
    <p:extLst>
      <p:ext uri="{BB962C8B-B14F-4D97-AF65-F5344CB8AC3E}">
        <p14:creationId xmlns:p14="http://schemas.microsoft.com/office/powerpoint/2010/main" val="1973412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t>6</a:t>
            </a:fld>
            <a:endParaRPr lang="en-US"/>
          </a:p>
        </p:txBody>
      </p:sp>
    </p:spTree>
    <p:extLst>
      <p:ext uri="{BB962C8B-B14F-4D97-AF65-F5344CB8AC3E}">
        <p14:creationId xmlns:p14="http://schemas.microsoft.com/office/powerpoint/2010/main" val="109804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t>7</a:t>
            </a:fld>
            <a:endParaRPr lang="en-US"/>
          </a:p>
        </p:txBody>
      </p:sp>
    </p:spTree>
    <p:extLst>
      <p:ext uri="{BB962C8B-B14F-4D97-AF65-F5344CB8AC3E}">
        <p14:creationId xmlns:p14="http://schemas.microsoft.com/office/powerpoint/2010/main" val="3483717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8</a:t>
            </a:fld>
            <a:endParaRPr lang="en-US"/>
          </a:p>
        </p:txBody>
      </p:sp>
    </p:spTree>
    <p:extLst>
      <p:ext uri="{BB962C8B-B14F-4D97-AF65-F5344CB8AC3E}">
        <p14:creationId xmlns:p14="http://schemas.microsoft.com/office/powerpoint/2010/main" val="1717308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t>9</a:t>
            </a:fld>
            <a:endParaRPr lang="en-US"/>
          </a:p>
        </p:txBody>
      </p:sp>
    </p:spTree>
    <p:extLst>
      <p:ext uri="{BB962C8B-B14F-4D97-AF65-F5344CB8AC3E}">
        <p14:creationId xmlns:p14="http://schemas.microsoft.com/office/powerpoint/2010/main" val="3155073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838200" y="2133600"/>
            <a:ext cx="5105400" cy="2152651"/>
          </a:xfrm>
        </p:spPr>
        <p:txBody>
          <a:bodyPr anchor="b" anchorCtr="0">
            <a:noAutofit/>
          </a:bodyPr>
          <a:lstStyle>
            <a:lvl1pPr>
              <a:lnSpc>
                <a:spcPts val="4400"/>
              </a:lnSpc>
              <a:defRPr sz="4000" b="1">
                <a:solidFill>
                  <a:schemeClr val="tx1"/>
                </a:solidFill>
                <a:effectLst/>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838200" y="4267200"/>
            <a:ext cx="5105400" cy="990601"/>
          </a:xfrm>
        </p:spPr>
        <p:txBody>
          <a:bodyPr anchor="t" anchorCtr="0">
            <a:noAutofit/>
          </a:bodyPr>
          <a:lstStyle>
            <a:lvl1pPr marL="0" indent="0" algn="l">
              <a:buNone/>
              <a:defRPr sz="2400" b="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1676401"/>
            <a:ext cx="7924800" cy="34289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422E24-933E-43E5-A4CC-C1E0D3F274E3}" type="datetime1">
              <a:rPr lang="en-US" smtClean="0"/>
              <a:t>5/26/2015</a:t>
            </a:fld>
            <a:endParaRPr lang="en-US"/>
          </a:p>
        </p:txBody>
      </p:sp>
      <p:sp>
        <p:nvSpPr>
          <p:cNvPr id="5" name="Footer Placeholder 4"/>
          <p:cNvSpPr>
            <a:spLocks noGrp="1"/>
          </p:cNvSpPr>
          <p:nvPr>
            <p:ph type="ftr" sz="quarter" idx="11"/>
          </p:nvPr>
        </p:nvSpPr>
        <p:spPr/>
        <p:txBody>
          <a:bodyPr/>
          <a:lstStyle/>
          <a:p>
            <a:r>
              <a:rPr lang="en-US" smtClean="0"/>
              <a:t>© 2015 IBM</a:t>
            </a:r>
            <a:endParaRPr lang="en-US"/>
          </a:p>
        </p:txBody>
      </p:sp>
      <p:sp>
        <p:nvSpPr>
          <p:cNvPr id="6" name="Slide Number Placeholder 5"/>
          <p:cNvSpPr>
            <a:spLocks noGrp="1"/>
          </p:cNvSpPr>
          <p:nvPr>
            <p:ph type="sldNum" sz="quarter" idx="12"/>
          </p:nvPr>
        </p:nvSpPr>
        <p:spPr/>
        <p:txBody>
          <a:bodyPr/>
          <a:lstStyle/>
          <a:p>
            <a:fld id="{8F7DDCC4-01E7-47EA-AF1A-B80225BF6E7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33400" y="1676399"/>
            <a:ext cx="7924800" cy="4343401"/>
          </a:xfrm>
        </p:spPr>
        <p:txBody>
          <a:bodyPr vert="eaVert" ancho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D5AC06C-3C0D-4CC6-9ECB-4649C52AAB03}" type="datetime1">
              <a:rPr lang="en-US" smtClean="0"/>
              <a:t>5/26/2015</a:t>
            </a:fld>
            <a:endParaRPr lang="en-US"/>
          </a:p>
        </p:txBody>
      </p:sp>
      <p:sp>
        <p:nvSpPr>
          <p:cNvPr id="5" name="Footer Placeholder 4"/>
          <p:cNvSpPr>
            <a:spLocks noGrp="1"/>
          </p:cNvSpPr>
          <p:nvPr>
            <p:ph type="ftr" sz="quarter" idx="11"/>
          </p:nvPr>
        </p:nvSpPr>
        <p:spPr/>
        <p:txBody>
          <a:bodyPr/>
          <a:lstStyle/>
          <a:p>
            <a:r>
              <a:rPr lang="en-US" smtClean="0"/>
              <a:t>© 2015 IBM</a:t>
            </a:r>
            <a:endParaRPr lang="en-US"/>
          </a:p>
        </p:txBody>
      </p:sp>
      <p:sp>
        <p:nvSpPr>
          <p:cNvPr id="6" name="Slide Number Placeholder 5"/>
          <p:cNvSpPr>
            <a:spLocks noGrp="1"/>
          </p:cNvSpPr>
          <p:nvPr>
            <p:ph type="sldNum" sz="quarter" idx="12"/>
          </p:nvPr>
        </p:nvSpPr>
        <p:spPr/>
        <p:txBody>
          <a:bodyPr/>
          <a:lstStyle/>
          <a:p>
            <a:fld id="{8F7DDCC4-01E7-47EA-AF1A-B80225BF6E78}" type="slidenum">
              <a:rPr lang="en-US" smtClean="0"/>
              <a:t>‹#›</a:t>
            </a:fld>
            <a:endParaRPr lang="en-US"/>
          </a:p>
        </p:txBody>
      </p:sp>
      <p:sp>
        <p:nvSpPr>
          <p:cNvPr id="7" name="Title 1"/>
          <p:cNvSpPr>
            <a:spLocks noGrp="1"/>
          </p:cNvSpPr>
          <p:nvPr>
            <p:ph type="title"/>
          </p:nvPr>
        </p:nvSpPr>
        <p:spPr>
          <a:xfrm>
            <a:off x="228600" y="457200"/>
            <a:ext cx="7086600" cy="990600"/>
          </a:xfrm>
        </p:spPr>
        <p:txBody>
          <a:bodyPr/>
          <a:lstStyle/>
          <a:p>
            <a:r>
              <a:rPr lang="en-US"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bg>
      <p:bgRef idx="1001">
        <a:schemeClr val="bg1"/>
      </p:bgRef>
    </p:bg>
    <p:spTree>
      <p:nvGrpSpPr>
        <p:cNvPr id="1" name=""/>
        <p:cNvGrpSpPr/>
        <p:nvPr/>
      </p:nvGrpSpPr>
      <p:grpSpPr>
        <a:xfrm>
          <a:off x="0" y="0"/>
          <a:ext cx="0" cy="0"/>
          <a:chOff x="0" y="0"/>
          <a:chExt cx="0" cy="0"/>
        </a:xfrm>
      </p:grpSpPr>
      <p:sp>
        <p:nvSpPr>
          <p:cNvPr id="14" name="Footer Placeholder 4"/>
          <p:cNvSpPr txBox="1">
            <a:spLocks/>
          </p:cNvSpPr>
          <p:nvPr userDrawn="1"/>
        </p:nvSpPr>
        <p:spPr bwMode="auto">
          <a:xfrm>
            <a:off x="6619485" y="6397625"/>
            <a:ext cx="2323650" cy="460375"/>
          </a:xfrm>
          <a:prstGeom prst="rect">
            <a:avLst/>
          </a:prstGeom>
          <a:noFill/>
          <a:ln w="9525">
            <a:noFill/>
            <a:miter lim="800000"/>
            <a:headEnd/>
            <a:tailEnd/>
          </a:ln>
        </p:spPr>
        <p:txBody>
          <a:bodyPr vert="horz" wrap="square" lIns="91415" tIns="45708" rIns="91415" bIns="45708" numCol="1" anchor="ctr" anchorCtr="0" compatLnSpc="1">
            <a:prstTxWarp prst="textNoShape">
              <a:avLst/>
            </a:prstTxWarp>
          </a:bodyPr>
          <a:lstStyle>
            <a:lvl1pPr>
              <a:defRPr sz="400">
                <a:solidFill>
                  <a:schemeClr val="tx1"/>
                </a:solidFill>
                <a:latin typeface="Arial" pitchFamily="34" charset="0"/>
                <a:cs typeface="Arial" pitchFamily="34" charset="0"/>
              </a:defRPr>
            </a:lvl1pPr>
          </a:lstStyle>
          <a:p>
            <a:pPr algn="r">
              <a:lnSpc>
                <a:spcPct val="100000"/>
              </a:lnSpc>
              <a:buFontTx/>
              <a:buNone/>
            </a:pPr>
            <a:r>
              <a:rPr lang="en-US" sz="900" dirty="0" smtClean="0"/>
              <a:t>© 2014 IBM Corporation</a:t>
            </a:r>
            <a:endParaRPr lang="en-US" sz="900" dirty="0"/>
          </a:p>
        </p:txBody>
      </p:sp>
      <p:pic>
        <p:nvPicPr>
          <p:cNvPr id="16" name="Picture 3" descr="E:\new sc template_not for summit\Smarter_Commerce_wordmark_black.png"/>
          <p:cNvPicPr>
            <a:picLocks noChangeAspect="1" noChangeArrowheads="1"/>
          </p:cNvPicPr>
          <p:nvPr userDrawn="1"/>
        </p:nvPicPr>
        <p:blipFill>
          <a:blip r:embed="rId2"/>
          <a:srcRect/>
          <a:stretch>
            <a:fillRect/>
          </a:stretch>
        </p:blipFill>
        <p:spPr bwMode="auto">
          <a:xfrm>
            <a:off x="243845" y="396135"/>
            <a:ext cx="1595080" cy="127145"/>
          </a:xfrm>
          <a:prstGeom prst="rect">
            <a:avLst/>
          </a:prstGeom>
          <a:noFill/>
          <a:ln w="9525">
            <a:noFill/>
            <a:miter lim="800000"/>
            <a:headEnd/>
            <a:tailEnd/>
          </a:ln>
        </p:spPr>
      </p:pic>
      <p:pic>
        <p:nvPicPr>
          <p:cNvPr id="17" name="Picture 14" descr="blue-logo"/>
          <p:cNvPicPr>
            <a:picLocks noChangeAspect="1" noChangeArrowheads="1"/>
          </p:cNvPicPr>
          <p:nvPr userDrawn="1"/>
        </p:nvPicPr>
        <p:blipFill>
          <a:blip r:embed="rId3"/>
          <a:srcRect/>
          <a:stretch>
            <a:fillRect/>
          </a:stretch>
        </p:blipFill>
        <p:spPr bwMode="auto">
          <a:xfrm>
            <a:off x="8243386" y="285340"/>
            <a:ext cx="586918" cy="237940"/>
          </a:xfrm>
          <a:prstGeom prst="rect">
            <a:avLst/>
          </a:prstGeom>
          <a:noFill/>
        </p:spPr>
      </p:pic>
      <p:sp>
        <p:nvSpPr>
          <p:cNvPr id="18" name="Line 4"/>
          <p:cNvSpPr>
            <a:spLocks noChangeShapeType="1"/>
          </p:cNvSpPr>
          <p:nvPr userDrawn="1"/>
        </p:nvSpPr>
        <p:spPr bwMode="auto">
          <a:xfrm flipV="1">
            <a:off x="243844" y="607350"/>
            <a:ext cx="8588048" cy="0"/>
          </a:xfrm>
          <a:prstGeom prst="line">
            <a:avLst/>
          </a:prstGeom>
          <a:noFill/>
          <a:ln w="3175">
            <a:solidFill>
              <a:schemeClr val="tx1"/>
            </a:solidFill>
            <a:round/>
            <a:headEnd/>
            <a:tailEnd/>
          </a:ln>
          <a:effectLst/>
        </p:spPr>
        <p:txBody>
          <a:bodyPr lIns="228600" tIns="114300" rIns="228600" bIns="114300"/>
          <a:lstStyle/>
          <a:p>
            <a:endParaRPr lang="en-US"/>
          </a:p>
        </p:txBody>
      </p:sp>
      <p:sp>
        <p:nvSpPr>
          <p:cNvPr id="22" name="Slide Number Placeholder 3"/>
          <p:cNvSpPr>
            <a:spLocks noGrp="1"/>
          </p:cNvSpPr>
          <p:nvPr>
            <p:ph type="sldNum" sz="quarter" idx="4"/>
          </p:nvPr>
        </p:nvSpPr>
        <p:spPr>
          <a:xfrm>
            <a:off x="0" y="6397625"/>
            <a:ext cx="916780" cy="460375"/>
          </a:xfrm>
          <a:prstGeom prst="rect">
            <a:avLst/>
          </a:prstGeom>
        </p:spPr>
        <p:txBody>
          <a:bodyPr/>
          <a:lstStyle>
            <a:lvl1pPr>
              <a:defRPr sz="900">
                <a:solidFill>
                  <a:schemeClr val="tx1"/>
                </a:solidFill>
                <a:latin typeface="Arial" pitchFamily="34" charset="0"/>
                <a:cs typeface="Arial" pitchFamily="34" charset="0"/>
              </a:defRPr>
            </a:lvl1pPr>
          </a:lstStyle>
          <a:p>
            <a:fld id="{A74F5FA7-0330-4E48-83B0-E4D4F93AD0A0}" type="slidenum">
              <a:rPr lang="en-US" smtClean="0"/>
              <a:pPr/>
              <a:t>‹#›</a:t>
            </a:fld>
            <a:endParaRPr lang="en-US" dirty="0"/>
          </a:p>
        </p:txBody>
      </p:sp>
      <p:sp>
        <p:nvSpPr>
          <p:cNvPr id="23" name="Date Placeholder 5"/>
          <p:cNvSpPr>
            <a:spLocks noGrp="1"/>
          </p:cNvSpPr>
          <p:nvPr>
            <p:ph type="dt" sz="half" idx="2"/>
          </p:nvPr>
        </p:nvSpPr>
        <p:spPr>
          <a:xfrm>
            <a:off x="916781" y="6397625"/>
            <a:ext cx="1612383" cy="460375"/>
          </a:xfrm>
          <a:prstGeom prst="rect">
            <a:avLst/>
          </a:prstGeom>
        </p:spPr>
        <p:txBody>
          <a:bodyPr/>
          <a:lstStyle>
            <a:lvl1pPr>
              <a:defRPr sz="900">
                <a:solidFill>
                  <a:schemeClr val="tx1"/>
                </a:solidFill>
                <a:latin typeface="Arial" pitchFamily="34" charset="0"/>
                <a:cs typeface="Arial" pitchFamily="34" charset="0"/>
              </a:defRPr>
            </a:lvl1pPr>
          </a:lstStyle>
          <a:p>
            <a:fld id="{403CD236-EE68-41D0-A59C-0523382906C7}" type="datetime1">
              <a:rPr lang="en-US" smtClean="0"/>
              <a:t>5/26/2015</a:t>
            </a:fld>
            <a:endParaRPr lang="en-US" dirty="0"/>
          </a:p>
        </p:txBody>
      </p:sp>
    </p:spTree>
    <p:extLst>
      <p:ext uri="{BB962C8B-B14F-4D97-AF65-F5344CB8AC3E}">
        <p14:creationId xmlns:p14="http://schemas.microsoft.com/office/powerpoint/2010/main" val="4102407598"/>
      </p:ext>
    </p:extLst>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lvl1pPr>
              <a:lnSpc>
                <a:spcPts val="3400"/>
              </a:lnSpc>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0A814D81-7772-4D16-A46A-DACAA8D1BFC0}" type="datetime1">
              <a:rPr lang="en-US" smtClean="0"/>
              <a:t>5/26/2015</a:t>
            </a:fld>
            <a:endParaRPr lang="en-US"/>
          </a:p>
        </p:txBody>
      </p:sp>
      <p:sp>
        <p:nvSpPr>
          <p:cNvPr id="5" name="Footer Placeholder 4"/>
          <p:cNvSpPr>
            <a:spLocks noGrp="1"/>
          </p:cNvSpPr>
          <p:nvPr>
            <p:ph type="ftr" sz="quarter" idx="11"/>
          </p:nvPr>
        </p:nvSpPr>
        <p:spPr/>
        <p:txBody>
          <a:bodyPr/>
          <a:lstStyle/>
          <a:p>
            <a:r>
              <a:rPr lang="en-US" smtClean="0"/>
              <a:t>© 2015 IBM</a:t>
            </a:r>
            <a:endParaRPr lang="en-US" dirty="0"/>
          </a:p>
        </p:txBody>
      </p:sp>
      <p:sp>
        <p:nvSpPr>
          <p:cNvPr id="6" name="Slide Number Placeholder 5"/>
          <p:cNvSpPr>
            <a:spLocks noGrp="1"/>
          </p:cNvSpPr>
          <p:nvPr>
            <p:ph type="sldNum" sz="quarter" idx="12"/>
          </p:nvPr>
        </p:nvSpPr>
        <p:spPr/>
        <p:txBody>
          <a:bodyPr/>
          <a:lstStyle/>
          <a:p>
            <a:fld id="{8F7DDCC4-01E7-47EA-AF1A-B80225BF6E78}" type="slidenum">
              <a:rPr lang="en-US" smtClean="0"/>
              <a:pPr/>
              <a:t>‹#›</a:t>
            </a:fld>
            <a:endParaRPr lang="en-US"/>
          </a:p>
        </p:txBody>
      </p:sp>
      <p:sp>
        <p:nvSpPr>
          <p:cNvPr id="19" name="Content Placeholder 18"/>
          <p:cNvSpPr>
            <a:spLocks noGrp="1"/>
          </p:cNvSpPr>
          <p:nvPr>
            <p:ph sz="quarter" idx="13"/>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Date Placeholder 11"/>
          <p:cNvSpPr>
            <a:spLocks noGrp="1"/>
          </p:cNvSpPr>
          <p:nvPr>
            <p:ph type="dt" sz="half" idx="10"/>
          </p:nvPr>
        </p:nvSpPr>
        <p:spPr/>
        <p:txBody>
          <a:bodyPr/>
          <a:lstStyle>
            <a:lvl1pPr>
              <a:defRPr>
                <a:solidFill>
                  <a:schemeClr val="bg2"/>
                </a:solidFill>
              </a:defRPr>
            </a:lvl1pPr>
          </a:lstStyle>
          <a:p>
            <a:fld id="{B8ED436E-5D99-4818-805F-8D31FCAA02DD}" type="datetime1">
              <a:rPr lang="en-US" smtClean="0"/>
              <a:t>5/26/2015</a:t>
            </a:fld>
            <a:endParaRPr lang="en-US"/>
          </a:p>
        </p:txBody>
      </p:sp>
      <p:sp>
        <p:nvSpPr>
          <p:cNvPr id="13" name="Slide Number Placeholder 12"/>
          <p:cNvSpPr>
            <a:spLocks noGrp="1"/>
          </p:cNvSpPr>
          <p:nvPr>
            <p:ph type="sldNum" sz="quarter" idx="11"/>
          </p:nvPr>
        </p:nvSpPr>
        <p:spPr/>
        <p:txBody>
          <a:bodyPr/>
          <a:lstStyle>
            <a:lvl1pPr>
              <a:defRPr>
                <a:solidFill>
                  <a:schemeClr val="bg2"/>
                </a:solidFill>
              </a:defRPr>
            </a:lvl1pPr>
          </a:lstStyle>
          <a:p>
            <a:fld id="{8F7DDCC4-01E7-47EA-AF1A-B80225BF6E78}" type="slidenum">
              <a:rPr lang="en-US" smtClean="0"/>
              <a:pPr/>
              <a:t>‹#›</a:t>
            </a:fld>
            <a:endParaRPr lang="en-US"/>
          </a:p>
        </p:txBody>
      </p:sp>
      <p:sp>
        <p:nvSpPr>
          <p:cNvPr id="14" name="Footer Placeholder 13"/>
          <p:cNvSpPr>
            <a:spLocks noGrp="1"/>
          </p:cNvSpPr>
          <p:nvPr>
            <p:ph type="ftr" sz="quarter" idx="12"/>
          </p:nvPr>
        </p:nvSpPr>
        <p:spPr/>
        <p:txBody>
          <a:bodyPr/>
          <a:lstStyle>
            <a:lvl1pPr>
              <a:defRPr>
                <a:solidFill>
                  <a:schemeClr val="bg2"/>
                </a:solidFill>
              </a:defRPr>
            </a:lvl1pPr>
          </a:lstStyle>
          <a:p>
            <a:r>
              <a:rPr lang="en-US" smtClean="0"/>
              <a:t>© 2015 IBM</a:t>
            </a:r>
            <a:endParaRPr lang="en-US"/>
          </a:p>
        </p:txBody>
      </p:sp>
      <p:sp>
        <p:nvSpPr>
          <p:cNvPr id="4" name="Title 3"/>
          <p:cNvSpPr>
            <a:spLocks noGrp="1"/>
          </p:cNvSpPr>
          <p:nvPr>
            <p:ph type="title" hasCustomPrompt="1"/>
          </p:nvPr>
        </p:nvSpPr>
        <p:spPr>
          <a:xfrm>
            <a:off x="533400" y="2819400"/>
            <a:ext cx="4648200" cy="2350008"/>
          </a:xfrm>
          <a:effectLst/>
        </p:spPr>
        <p:txBody>
          <a:bodyPr/>
          <a:lstStyle>
            <a:lvl1pPr marL="0" algn="l" defTabSz="914400" rtl="0" eaLnBrk="1" latinLnBrk="0" hangingPunct="1">
              <a:lnSpc>
                <a:spcPts val="4400"/>
              </a:lnSpc>
              <a:spcBef>
                <a:spcPct val="0"/>
              </a:spcBef>
              <a:buNone/>
              <a:defRPr lang="en-US" sz="3600" b="1" kern="1200" cap="none" dirty="0" smtClean="0">
                <a:solidFill>
                  <a:schemeClr val="bg2"/>
                </a:solidFill>
                <a:effectLst/>
                <a:latin typeface="+mj-lt"/>
                <a:ea typeface="+mj-ea"/>
                <a:cs typeface="+mj-cs"/>
              </a:defRPr>
            </a:lvl1pPr>
          </a:lstStyle>
          <a:p>
            <a:r>
              <a:rPr lang="en-US" dirty="0" smtClean="0"/>
              <a:t>Click to edit Master section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409086B-62EE-433B-8DA2-BC246019A1BB}" type="datetime1">
              <a:rPr lang="en-US" smtClean="0"/>
              <a:t>5/26/2015</a:t>
            </a:fld>
            <a:endParaRPr lang="en-US"/>
          </a:p>
        </p:txBody>
      </p:sp>
      <p:sp>
        <p:nvSpPr>
          <p:cNvPr id="9" name="Slide Number Placeholder 8"/>
          <p:cNvSpPr>
            <a:spLocks noGrp="1"/>
          </p:cNvSpPr>
          <p:nvPr>
            <p:ph type="sldNum" sz="quarter" idx="11"/>
          </p:nvPr>
        </p:nvSpPr>
        <p:spPr/>
        <p:txBody>
          <a:bodyPr/>
          <a:lstStyle/>
          <a:p>
            <a:fld id="{8F7DDCC4-01E7-47EA-AF1A-B80225BF6E78}" type="slidenum">
              <a:rPr lang="en-US" smtClean="0"/>
              <a:t>‹#›</a:t>
            </a:fld>
            <a:endParaRPr lang="en-US"/>
          </a:p>
        </p:txBody>
      </p:sp>
      <p:sp>
        <p:nvSpPr>
          <p:cNvPr id="10" name="Footer Placeholder 9"/>
          <p:cNvSpPr>
            <a:spLocks noGrp="1"/>
          </p:cNvSpPr>
          <p:nvPr>
            <p:ph type="ftr" sz="quarter" idx="12"/>
          </p:nvPr>
        </p:nvSpPr>
        <p:spPr/>
        <p:txBody>
          <a:bodyPr/>
          <a:lstStyle/>
          <a:p>
            <a:r>
              <a:rPr lang="en-US" smtClean="0"/>
              <a:t>© 2015 IBM</a:t>
            </a:r>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609600" y="1597025"/>
            <a:ext cx="3782568"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4675632" y="1597025"/>
            <a:ext cx="3782568"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86024"/>
            <a:ext cx="3886200"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6448" y="2295647"/>
            <a:ext cx="3889818" cy="3571753"/>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0" y="1586024"/>
            <a:ext cx="3886200"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0" y="2295647"/>
            <a:ext cx="3886200" cy="3571753"/>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dirty="0" smtClean="0"/>
              <a:t>Click to edit Master title style</a:t>
            </a:r>
            <a:endParaRPr lang="en-US" dirty="0"/>
          </a:p>
        </p:txBody>
      </p:sp>
      <p:sp>
        <p:nvSpPr>
          <p:cNvPr id="14" name="Date Placeholder 13"/>
          <p:cNvSpPr>
            <a:spLocks noGrp="1"/>
          </p:cNvSpPr>
          <p:nvPr>
            <p:ph type="dt" sz="half" idx="10"/>
          </p:nvPr>
        </p:nvSpPr>
        <p:spPr/>
        <p:txBody>
          <a:bodyPr/>
          <a:lstStyle/>
          <a:p>
            <a:fld id="{4167BFA0-D435-4563-8F39-B10E1697341C}" type="datetime1">
              <a:rPr lang="en-US" smtClean="0"/>
              <a:t>5/26/2015</a:t>
            </a:fld>
            <a:endParaRPr lang="en-US"/>
          </a:p>
        </p:txBody>
      </p:sp>
      <p:sp>
        <p:nvSpPr>
          <p:cNvPr id="15" name="Slide Number Placeholder 14"/>
          <p:cNvSpPr>
            <a:spLocks noGrp="1"/>
          </p:cNvSpPr>
          <p:nvPr>
            <p:ph type="sldNum" sz="quarter" idx="11"/>
          </p:nvPr>
        </p:nvSpPr>
        <p:spPr/>
        <p:txBody>
          <a:bodyPr/>
          <a:lstStyle/>
          <a:p>
            <a:fld id="{8F7DDCC4-01E7-47EA-AF1A-B80225BF6E78}" type="slidenum">
              <a:rPr lang="en-US" smtClean="0"/>
              <a:t>‹#›</a:t>
            </a:fld>
            <a:endParaRPr lang="en-US"/>
          </a:p>
        </p:txBody>
      </p:sp>
      <p:sp>
        <p:nvSpPr>
          <p:cNvPr id="16" name="Footer Placeholder 15"/>
          <p:cNvSpPr>
            <a:spLocks noGrp="1"/>
          </p:cNvSpPr>
          <p:nvPr>
            <p:ph type="ftr" sz="quarter" idx="12"/>
          </p:nvPr>
        </p:nvSpPr>
        <p:spPr/>
        <p:txBody>
          <a:bodyPr/>
          <a:lstStyle/>
          <a:p>
            <a:r>
              <a:rPr lang="en-US" smtClean="0"/>
              <a:t>© 2015 IBM</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005D3068-CAC0-44C0-A233-B373F0170A9A}" type="datetime1">
              <a:rPr lang="en-US" smtClean="0"/>
              <a:t>5/26/2015</a:t>
            </a:fld>
            <a:endParaRPr lang="en-US"/>
          </a:p>
        </p:txBody>
      </p:sp>
      <p:sp>
        <p:nvSpPr>
          <p:cNvPr id="8" name="Slide Number Placeholder 7"/>
          <p:cNvSpPr>
            <a:spLocks noGrp="1"/>
          </p:cNvSpPr>
          <p:nvPr>
            <p:ph type="sldNum" sz="quarter" idx="11"/>
          </p:nvPr>
        </p:nvSpPr>
        <p:spPr/>
        <p:txBody>
          <a:bodyPr/>
          <a:lstStyle/>
          <a:p>
            <a:fld id="{8F7DDCC4-01E7-47EA-AF1A-B80225BF6E78}" type="slidenum">
              <a:rPr lang="en-US" smtClean="0"/>
              <a:t>‹#›</a:t>
            </a:fld>
            <a:endParaRPr lang="en-US"/>
          </a:p>
        </p:txBody>
      </p:sp>
      <p:sp>
        <p:nvSpPr>
          <p:cNvPr id="9" name="Footer Placeholder 8"/>
          <p:cNvSpPr>
            <a:spLocks noGrp="1"/>
          </p:cNvSpPr>
          <p:nvPr>
            <p:ph type="ftr" sz="quarter" idx="12"/>
          </p:nvPr>
        </p:nvSpPr>
        <p:spPr/>
        <p:txBody>
          <a:bodyPr/>
          <a:lstStyle/>
          <a:p>
            <a:r>
              <a:rPr lang="en-US" smtClean="0"/>
              <a:t>© 2015 IBM</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70CFA18-458A-46EA-B61B-6A606082507A}" type="datetime1">
              <a:rPr lang="en-US" smtClean="0"/>
              <a:t>5/26/2015</a:t>
            </a:fld>
            <a:endParaRPr lang="en-US"/>
          </a:p>
        </p:txBody>
      </p:sp>
      <p:sp>
        <p:nvSpPr>
          <p:cNvPr id="6" name="Slide Number Placeholder 5"/>
          <p:cNvSpPr>
            <a:spLocks noGrp="1"/>
          </p:cNvSpPr>
          <p:nvPr>
            <p:ph type="sldNum" sz="quarter" idx="11"/>
          </p:nvPr>
        </p:nvSpPr>
        <p:spPr/>
        <p:txBody>
          <a:bodyPr/>
          <a:lstStyle/>
          <a:p>
            <a:fld id="{8F7DDCC4-01E7-47EA-AF1A-B80225BF6E78}" type="slidenum">
              <a:rPr lang="en-US" smtClean="0"/>
              <a:t>‹#›</a:t>
            </a:fld>
            <a:endParaRPr lang="en-US"/>
          </a:p>
        </p:txBody>
      </p:sp>
      <p:sp>
        <p:nvSpPr>
          <p:cNvPr id="7" name="Footer Placeholder 6"/>
          <p:cNvSpPr>
            <a:spLocks noGrp="1"/>
          </p:cNvSpPr>
          <p:nvPr>
            <p:ph type="ftr" sz="quarter" idx="12"/>
          </p:nvPr>
        </p:nvSpPr>
        <p:spPr/>
        <p:txBody>
          <a:bodyPr/>
          <a:lstStyle/>
          <a:p>
            <a:r>
              <a:rPr lang="en-US" smtClean="0"/>
              <a:t>© 2015 IBM</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1972"/>
            <a:ext cx="4648200" cy="4113028"/>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562600" y="1601972"/>
            <a:ext cx="2895600" cy="4113028"/>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246A8250-B426-4BEA-AD14-2C0B4C6616FE}" type="datetime1">
              <a:rPr lang="en-US" smtClean="0"/>
              <a:t>5/26/2015</a:t>
            </a:fld>
            <a:endParaRPr lang="en-US"/>
          </a:p>
        </p:txBody>
      </p:sp>
      <p:sp>
        <p:nvSpPr>
          <p:cNvPr id="16" name="Slide Number Placeholder 15"/>
          <p:cNvSpPr>
            <a:spLocks noGrp="1"/>
          </p:cNvSpPr>
          <p:nvPr>
            <p:ph type="sldNum" sz="quarter" idx="11"/>
          </p:nvPr>
        </p:nvSpPr>
        <p:spPr/>
        <p:txBody>
          <a:bodyPr/>
          <a:lstStyle/>
          <a:p>
            <a:fld id="{8F7DDCC4-01E7-47EA-AF1A-B80225BF6E78}" type="slidenum">
              <a:rPr lang="en-US" smtClean="0"/>
              <a:t>‹#›</a:t>
            </a:fld>
            <a:endParaRPr lang="en-US"/>
          </a:p>
        </p:txBody>
      </p:sp>
      <p:sp>
        <p:nvSpPr>
          <p:cNvPr id="17" name="Footer Placeholder 16"/>
          <p:cNvSpPr>
            <a:spLocks noGrp="1"/>
          </p:cNvSpPr>
          <p:nvPr>
            <p:ph type="ftr" sz="quarter" idx="12"/>
          </p:nvPr>
        </p:nvSpPr>
        <p:spPr/>
        <p:txBody>
          <a:bodyPr/>
          <a:lstStyle/>
          <a:p>
            <a:r>
              <a:rPr lang="en-US" smtClean="0"/>
              <a:t>© 2015 IBM</a:t>
            </a:r>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7450" y="1620524"/>
            <a:ext cx="7940749"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533400" y="4460796"/>
            <a:ext cx="7463613"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AF6243A6-825F-47AF-850B-198AD9AB7BB9}" type="datetime1">
              <a:rPr lang="en-US" smtClean="0"/>
              <a:t>5/26/2015</a:t>
            </a:fld>
            <a:endParaRPr lang="en-US"/>
          </a:p>
        </p:txBody>
      </p:sp>
      <p:sp>
        <p:nvSpPr>
          <p:cNvPr id="14" name="Slide Number Placeholder 13"/>
          <p:cNvSpPr>
            <a:spLocks noGrp="1"/>
          </p:cNvSpPr>
          <p:nvPr>
            <p:ph type="sldNum" sz="quarter" idx="11"/>
          </p:nvPr>
        </p:nvSpPr>
        <p:spPr/>
        <p:txBody>
          <a:bodyPr/>
          <a:lstStyle/>
          <a:p>
            <a:fld id="{8F7DDCC4-01E7-47EA-AF1A-B80225BF6E78}" type="slidenum">
              <a:rPr lang="en-US" smtClean="0"/>
              <a:t>‹#›</a:t>
            </a:fld>
            <a:endParaRPr lang="en-US"/>
          </a:p>
        </p:txBody>
      </p:sp>
      <p:sp>
        <p:nvSpPr>
          <p:cNvPr id="15" name="Footer Placeholder 14"/>
          <p:cNvSpPr>
            <a:spLocks noGrp="1"/>
          </p:cNvSpPr>
          <p:nvPr>
            <p:ph type="ftr" sz="quarter" idx="12"/>
          </p:nvPr>
        </p:nvSpPr>
        <p:spPr/>
        <p:txBody>
          <a:bodyPr/>
          <a:lstStyle/>
          <a:p>
            <a:r>
              <a:rPr lang="en-US" smtClean="0"/>
              <a:t>© 2015 IBM</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799" y="457200"/>
            <a:ext cx="8491027" cy="822960"/>
          </a:xfrm>
          <a:prstGeom prst="rect">
            <a:avLst/>
          </a:prstGeom>
        </p:spPr>
        <p:txBody>
          <a:bodyPr vert="horz" lIns="91440" tIns="45720" rIns="91440" bIns="4572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371600"/>
            <a:ext cx="8477249" cy="4724400"/>
          </a:xfrm>
          <a:prstGeom prst="rect">
            <a:avLst/>
          </a:prstGeom>
        </p:spPr>
        <p:txBody>
          <a:bodyPr vert="horz" lIns="91440" tIns="45720" rIns="91440" bIns="4572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576626" y="6373873"/>
            <a:ext cx="1219200" cy="299275"/>
          </a:xfrm>
          <a:prstGeom prst="rect">
            <a:avLst/>
          </a:prstGeom>
        </p:spPr>
        <p:txBody>
          <a:bodyPr vert="horz" lIns="91440" tIns="45720" rIns="91440" bIns="45720" rtlCol="0" anchor="ctr" anchorCtr="0"/>
          <a:lstStyle>
            <a:lvl1pPr algn="r">
              <a:defRPr sz="1000" b="0">
                <a:solidFill>
                  <a:schemeClr val="tx1">
                    <a:alpha val="60000"/>
                  </a:schemeClr>
                </a:solidFill>
                <a:effectLst/>
              </a:defRPr>
            </a:lvl1pPr>
          </a:lstStyle>
          <a:p>
            <a:fld id="{FDDD9FAB-F5A0-42AC-8ECD-FD2D0BFF3495}" type="datetime1">
              <a:rPr lang="en-US" smtClean="0"/>
              <a:t>5/26/2015</a:t>
            </a:fld>
            <a:endParaRPr lang="en-US" dirty="0"/>
          </a:p>
        </p:txBody>
      </p:sp>
      <p:sp>
        <p:nvSpPr>
          <p:cNvPr id="5" name="Footer Placeholder 4"/>
          <p:cNvSpPr>
            <a:spLocks noGrp="1"/>
          </p:cNvSpPr>
          <p:nvPr>
            <p:ph type="ftr" sz="quarter" idx="3"/>
          </p:nvPr>
        </p:nvSpPr>
        <p:spPr>
          <a:xfrm>
            <a:off x="2743200" y="6373873"/>
            <a:ext cx="3657600" cy="299275"/>
          </a:xfrm>
          <a:prstGeom prst="rect">
            <a:avLst/>
          </a:prstGeom>
        </p:spPr>
        <p:txBody>
          <a:bodyPr vert="horz" lIns="91440" tIns="45720" rIns="91440" bIns="45720" rtlCol="0" anchor="ctr" anchorCtr="0"/>
          <a:lstStyle>
            <a:lvl1pPr algn="ctr">
              <a:defRPr sz="1000" b="0">
                <a:solidFill>
                  <a:schemeClr val="tx1">
                    <a:alpha val="60000"/>
                  </a:schemeClr>
                </a:solidFill>
                <a:effectLst/>
              </a:defRPr>
            </a:lvl1pPr>
          </a:lstStyle>
          <a:p>
            <a:r>
              <a:rPr lang="en-US" dirty="0" smtClean="0"/>
              <a:t>© 2015 IBM</a:t>
            </a:r>
          </a:p>
        </p:txBody>
      </p:sp>
      <p:sp>
        <p:nvSpPr>
          <p:cNvPr id="6" name="Slide Number Placeholder 5"/>
          <p:cNvSpPr>
            <a:spLocks noGrp="1"/>
          </p:cNvSpPr>
          <p:nvPr>
            <p:ph type="sldNum" sz="quarter" idx="4"/>
          </p:nvPr>
        </p:nvSpPr>
        <p:spPr>
          <a:xfrm>
            <a:off x="304799" y="6385817"/>
            <a:ext cx="914400" cy="249830"/>
          </a:xfrm>
          <a:prstGeom prst="rect">
            <a:avLst/>
          </a:prstGeom>
        </p:spPr>
        <p:txBody>
          <a:bodyPr vert="horz" lIns="91440" tIns="45720" rIns="91440" bIns="9144" rtlCol="0" anchor="ctr" anchorCtr="0"/>
          <a:lstStyle>
            <a:lvl1pPr algn="l">
              <a:defRPr sz="1000" b="0">
                <a:solidFill>
                  <a:schemeClr val="tx1">
                    <a:alpha val="60000"/>
                  </a:schemeClr>
                </a:solidFill>
                <a:effectLst/>
              </a:defRPr>
            </a:lvl1pPr>
          </a:lstStyle>
          <a:p>
            <a:fld id="{8F7DDCC4-01E7-47EA-AF1A-B80225BF6E78}" type="slidenum">
              <a:rPr lang="en-US" smtClean="0"/>
              <a:pPr/>
              <a:t>‹#›</a:t>
            </a:fld>
            <a:endParaRPr lang="en-US" dirty="0"/>
          </a:p>
        </p:txBody>
      </p:sp>
      <p:pic>
        <p:nvPicPr>
          <p:cNvPr id="15" name="Picture 1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75778" y="128016"/>
            <a:ext cx="1324422" cy="213378"/>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273970" y="128016"/>
            <a:ext cx="457200" cy="183548"/>
          </a:xfrm>
          <a:prstGeom prst="rect">
            <a:avLst/>
          </a:prstGeom>
        </p:spPr>
      </p:pic>
      <p:pic>
        <p:nvPicPr>
          <p:cNvPr id="10" name="Picture 9"/>
          <p:cNvPicPr preferRelativeResize="0">
            <a:picLocks/>
          </p:cNvPicPr>
          <p:nvPr userDrawn="1"/>
        </p:nvPicPr>
        <p:blipFill>
          <a:blip r:embed="rId16">
            <a:extLst>
              <a:ext uri="{28A0092B-C50C-407E-A947-70E740481C1C}">
                <a14:useLocalDpi xmlns:a14="http://schemas.microsoft.com/office/drawing/2010/main" val="0"/>
              </a:ext>
            </a:extLst>
          </a:blip>
          <a:stretch>
            <a:fillRect/>
          </a:stretch>
        </p:blipFill>
        <p:spPr>
          <a:xfrm>
            <a:off x="14" y="6766560"/>
            <a:ext cx="9143971" cy="91440"/>
          </a:xfrm>
          <a:prstGeom prst="rect">
            <a:avLst/>
          </a:prstGeom>
        </p:spPr>
      </p:pic>
      <p:pic>
        <p:nvPicPr>
          <p:cNvPr id="14" name="Picture 1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04800" y="402341"/>
            <a:ext cx="8491027" cy="54859"/>
          </a:xfrm>
          <a:prstGeom prst="rect">
            <a:avLst/>
          </a:prstGeom>
        </p:spPr>
      </p:pic>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Lst>
  <p:timing>
    <p:tnLst>
      <p:par>
        <p:cTn id="1" dur="indefinite" restart="never" nodeType="tmRoot"/>
      </p:par>
    </p:tnLst>
  </p:timing>
  <p:hf hdr="0"/>
  <p:txStyles>
    <p:titleStyle>
      <a:lvl1pPr algn="l" defTabSz="914400" rtl="0" eaLnBrk="1" latinLnBrk="0" hangingPunct="1">
        <a:spcBef>
          <a:spcPct val="0"/>
        </a:spcBef>
        <a:buNone/>
        <a:defRPr sz="2600" b="1" kern="1200">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33363" indent="-215900" algn="l" defTabSz="914400" rtl="0" eaLnBrk="1" latinLnBrk="0" hangingPunct="1">
        <a:lnSpc>
          <a:spcPct val="100000"/>
        </a:lnSpc>
        <a:spcBef>
          <a:spcPts val="1200"/>
        </a:spcBef>
        <a:spcAft>
          <a:spcPts val="0"/>
        </a:spcAft>
        <a:buClr>
          <a:srgbClr val="00B0DA"/>
        </a:buClr>
        <a:buSzPct val="90000"/>
        <a:buFont typeface="Wingdings" pitchFamily="2" charset="2"/>
        <a:buChar char="§"/>
        <a:defRPr sz="2000" b="1" kern="1200">
          <a:solidFill>
            <a:schemeClr val="tx1"/>
          </a:solidFill>
          <a:effectLst/>
          <a:latin typeface="+mn-lt"/>
          <a:ea typeface="+mn-ea"/>
          <a:cs typeface="+mn-cs"/>
        </a:defRPr>
      </a:lvl1pPr>
      <a:lvl2pPr marL="574675" indent="-190500" algn="l" defTabSz="914400" rtl="0" eaLnBrk="1" latinLnBrk="0" hangingPunct="1">
        <a:lnSpc>
          <a:spcPct val="100000"/>
        </a:lnSpc>
        <a:spcBef>
          <a:spcPct val="20000"/>
        </a:spcBef>
        <a:buClr>
          <a:srgbClr val="00B0DA"/>
        </a:buClr>
        <a:buSzPct val="90000"/>
        <a:buFont typeface="Wingdings" pitchFamily="2" charset="2"/>
        <a:buChar char="§"/>
        <a:defRPr sz="1800" b="0" kern="1200">
          <a:solidFill>
            <a:schemeClr val="tx1"/>
          </a:solidFill>
          <a:effectLst/>
          <a:latin typeface="+mn-lt"/>
          <a:ea typeface="+mn-ea"/>
          <a:cs typeface="+mn-cs"/>
        </a:defRPr>
      </a:lvl2pPr>
      <a:lvl3pPr marL="966788" indent="-217488" algn="l" defTabSz="914400" rtl="0" eaLnBrk="1" latinLnBrk="0" hangingPunct="1">
        <a:lnSpc>
          <a:spcPct val="100000"/>
        </a:lnSpc>
        <a:spcBef>
          <a:spcPct val="20000"/>
        </a:spcBef>
        <a:buClr>
          <a:srgbClr val="00B0DA"/>
        </a:buClr>
        <a:buSzPct val="90000"/>
        <a:buFont typeface="Wingdings" pitchFamily="2" charset="2"/>
        <a:buChar char="§"/>
        <a:defRPr sz="1600" b="0" kern="1200">
          <a:solidFill>
            <a:schemeClr val="tx1"/>
          </a:solidFill>
          <a:effectLst/>
          <a:latin typeface="+mn-lt"/>
          <a:ea typeface="+mn-ea"/>
          <a:cs typeface="+mn-cs"/>
        </a:defRPr>
      </a:lvl3pPr>
      <a:lvl4pPr marL="1319213" indent="-203200" algn="l" defTabSz="914400" rtl="0" eaLnBrk="1" latinLnBrk="0" hangingPunct="1">
        <a:lnSpc>
          <a:spcPct val="100000"/>
        </a:lnSpc>
        <a:spcBef>
          <a:spcPct val="20000"/>
        </a:spcBef>
        <a:buClr>
          <a:srgbClr val="00B0DA"/>
        </a:buClr>
        <a:buSzPct val="90000"/>
        <a:buFont typeface="Wingdings" pitchFamily="2" charset="2"/>
        <a:buChar char="§"/>
        <a:defRPr sz="1400" b="0" kern="1200">
          <a:solidFill>
            <a:schemeClr val="tx1"/>
          </a:solidFill>
          <a:effectLst/>
          <a:latin typeface="+mn-lt"/>
          <a:ea typeface="+mn-ea"/>
          <a:cs typeface="+mn-cs"/>
        </a:defRPr>
      </a:lvl4pPr>
      <a:lvl5pPr marL="1541463" indent="-152400" algn="l" defTabSz="914400" rtl="0" eaLnBrk="1" latinLnBrk="0" hangingPunct="1">
        <a:lnSpc>
          <a:spcPct val="100000"/>
        </a:lnSpc>
        <a:spcBef>
          <a:spcPct val="20000"/>
        </a:spcBef>
        <a:buClr>
          <a:srgbClr val="00B0DA"/>
        </a:buClr>
        <a:buSzPct val="90000"/>
        <a:buFont typeface="Wingdings" pitchFamily="2" charset="2"/>
        <a:buChar char="§"/>
        <a:defRPr sz="1400" b="0" kern="1200">
          <a:solidFill>
            <a:schemeClr val="tx1"/>
          </a:solidFill>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upport.coremetrics.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cm_support@us.ibm.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support.coremetrics.co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57200" y="2743200"/>
            <a:ext cx="5867400" cy="857251"/>
          </a:xfrm>
        </p:spPr>
        <p:txBody>
          <a:bodyPr/>
          <a:lstStyle/>
          <a:p>
            <a:r>
              <a:rPr lang="en-US" dirty="0" smtClean="0">
                <a:latin typeface="Arial" pitchFamily="34" charset="0"/>
                <a:cs typeface="Arial" pitchFamily="34" charset="0"/>
              </a:rPr>
              <a:t>IBM Digital Analytics</a:t>
            </a:r>
            <a:endParaRPr lang="en-US" dirty="0">
              <a:latin typeface="Arial" pitchFamily="34" charset="0"/>
              <a:cs typeface="Arial" pitchFamily="34" charset="0"/>
            </a:endParaRPr>
          </a:p>
        </p:txBody>
      </p:sp>
      <p:sp>
        <p:nvSpPr>
          <p:cNvPr id="8" name="Subtitle 7"/>
          <p:cNvSpPr>
            <a:spLocks noGrp="1"/>
          </p:cNvSpPr>
          <p:nvPr>
            <p:ph type="subTitle" idx="1"/>
          </p:nvPr>
        </p:nvSpPr>
        <p:spPr>
          <a:xfrm>
            <a:off x="533400" y="3657600"/>
            <a:ext cx="8305800" cy="762000"/>
          </a:xfrm>
        </p:spPr>
        <p:txBody>
          <a:bodyPr/>
          <a:lstStyle/>
          <a:p>
            <a:r>
              <a:rPr lang="en-US" sz="3200" dirty="0"/>
              <a:t>Introduction to Tracking Offsite and Onsite </a:t>
            </a:r>
            <a:r>
              <a:rPr lang="en-US" sz="3200" dirty="0" smtClean="0"/>
              <a:t>Links</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1390043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DD88903-DEC4-4C5C-BC33-6C191E5599B9}" type="datetime1">
              <a:rPr lang="en-US" smtClean="0"/>
              <a:t>5/26/2015</a:t>
            </a:fld>
            <a:endParaRPr lang="en-US"/>
          </a:p>
        </p:txBody>
      </p:sp>
      <p:sp>
        <p:nvSpPr>
          <p:cNvPr id="4" name="Footer Placeholder 3"/>
          <p:cNvSpPr>
            <a:spLocks noGrp="1"/>
          </p:cNvSpPr>
          <p:nvPr>
            <p:ph type="ftr" sz="quarter" idx="11"/>
          </p:nvPr>
        </p:nvSpPr>
        <p:spPr/>
        <p:txBody>
          <a:bodyPr/>
          <a:lstStyle/>
          <a:p>
            <a:r>
              <a:rPr lang="en-US" dirty="0"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10</a:t>
            </a:fld>
            <a:endParaRPr lang="en-US"/>
          </a:p>
        </p:txBody>
      </p:sp>
      <p:sp>
        <p:nvSpPr>
          <p:cNvPr id="9" name="TextBox 4"/>
          <p:cNvSpPr txBox="1">
            <a:spLocks noChangeArrowheads="1"/>
          </p:cNvSpPr>
          <p:nvPr/>
        </p:nvSpPr>
        <p:spPr bwMode="auto">
          <a:xfrm>
            <a:off x="457200" y="914400"/>
            <a:ext cx="8342313"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hlink"/>
                </a:solidFill>
                <a:latin typeface="Arial" charset="0"/>
                <a:ea typeface="MS PGothic" pitchFamily="32" charset="-128"/>
              </a:defRPr>
            </a:lvl1pPr>
            <a:lvl2pPr marL="742950" indent="-285750" eaLnBrk="0" hangingPunct="0">
              <a:defRPr sz="2200">
                <a:solidFill>
                  <a:schemeClr val="hlink"/>
                </a:solidFill>
                <a:latin typeface="Arial" charset="0"/>
                <a:ea typeface="MS PGothic" pitchFamily="32" charset="-128"/>
              </a:defRPr>
            </a:lvl2pPr>
            <a:lvl3pPr marL="1143000" indent="-228600" eaLnBrk="0" hangingPunct="0">
              <a:defRPr sz="2200">
                <a:solidFill>
                  <a:schemeClr val="hlink"/>
                </a:solidFill>
                <a:latin typeface="Arial" charset="0"/>
                <a:ea typeface="MS PGothic" pitchFamily="32" charset="-128"/>
              </a:defRPr>
            </a:lvl3pPr>
            <a:lvl4pPr marL="1600200" indent="-228600" eaLnBrk="0" hangingPunct="0">
              <a:defRPr sz="2200">
                <a:solidFill>
                  <a:schemeClr val="hlink"/>
                </a:solidFill>
                <a:latin typeface="Arial" charset="0"/>
                <a:ea typeface="MS PGothic" pitchFamily="32" charset="-128"/>
              </a:defRPr>
            </a:lvl4pPr>
            <a:lvl5pPr marL="2057400" indent="-228600" eaLnBrk="0" hangingPunct="0">
              <a:defRPr sz="2200">
                <a:solidFill>
                  <a:schemeClr val="hlink"/>
                </a:solidFill>
                <a:latin typeface="Arial" charset="0"/>
                <a:ea typeface="MS PGothic" pitchFamily="32"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2"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2"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2"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2" charset="-128"/>
              </a:defRPr>
            </a:lvl9pPr>
          </a:lstStyle>
          <a:p>
            <a:pPr marL="285750" indent="-285750" eaLnBrk="1" hangingPunct="1">
              <a:buFont typeface="Wingdings" pitchFamily="2" charset="2"/>
              <a:buChar char="§"/>
              <a:defRPr/>
            </a:pPr>
            <a:r>
              <a:rPr lang="en-US" sz="1800" dirty="0" smtClean="0">
                <a:solidFill>
                  <a:srgbClr val="000000"/>
                </a:solidFill>
              </a:rPr>
              <a:t>Terms used within marketing parameter should use the naming conventions reflected in the reports so it is best to choose a naming pattern for your links and remain consistent to allow for historic analysis.</a:t>
            </a:r>
          </a:p>
          <a:p>
            <a:pPr marL="285750" indent="-285750" eaLnBrk="1" hangingPunct="1">
              <a:buFont typeface="Wingdings" pitchFamily="2" charset="2"/>
              <a:buChar char="§"/>
              <a:defRPr/>
            </a:pPr>
            <a:endParaRPr lang="en-US" sz="1800" dirty="0" smtClean="0">
              <a:solidFill>
                <a:srgbClr val="000000"/>
              </a:solidFill>
            </a:endParaRPr>
          </a:p>
          <a:p>
            <a:pPr marL="285750" indent="-285750" eaLnBrk="1" hangingPunct="1">
              <a:buFont typeface="Wingdings" pitchFamily="2" charset="2"/>
              <a:buChar char="§"/>
              <a:defRPr/>
            </a:pPr>
            <a:r>
              <a:rPr lang="en-US" sz="1800" dirty="0" smtClean="0">
                <a:solidFill>
                  <a:srgbClr val="000000"/>
                </a:solidFill>
              </a:rPr>
              <a:t>When using terms and descriptions be sure to use those that </a:t>
            </a:r>
            <a:r>
              <a:rPr lang="en-US" sz="1800" dirty="0">
                <a:solidFill>
                  <a:srgbClr val="000000"/>
                </a:solidFill>
              </a:rPr>
              <a:t>that are </a:t>
            </a:r>
            <a:r>
              <a:rPr lang="en-US" sz="1800" dirty="0" smtClean="0">
                <a:solidFill>
                  <a:srgbClr val="000000"/>
                </a:solidFill>
              </a:rPr>
              <a:t>intuitive. For example: Vendor is Google NOT Vendor B613.</a:t>
            </a:r>
          </a:p>
          <a:p>
            <a:pPr marL="285750" indent="-285750" eaLnBrk="1" hangingPunct="1">
              <a:buFont typeface="Wingdings" pitchFamily="2" charset="2"/>
              <a:buChar char="§"/>
              <a:defRPr/>
            </a:pPr>
            <a:endParaRPr lang="en-US" sz="1800" dirty="0" smtClean="0">
              <a:solidFill>
                <a:srgbClr val="000000"/>
              </a:solidFill>
            </a:endParaRPr>
          </a:p>
          <a:p>
            <a:pPr marL="285750" indent="-285750" eaLnBrk="1" hangingPunct="1">
              <a:buFont typeface="Wingdings" pitchFamily="2" charset="2"/>
              <a:buChar char="§"/>
              <a:defRPr/>
            </a:pPr>
            <a:r>
              <a:rPr lang="en-US" sz="1800" dirty="0" smtClean="0">
                <a:solidFill>
                  <a:srgbClr val="000000"/>
                </a:solidFill>
              </a:rPr>
              <a:t>Terms used in these parameters will be visible in the URL unless you choose to obfuscate</a:t>
            </a:r>
            <a:r>
              <a:rPr lang="en-US" sz="1800" dirty="0">
                <a:solidFill>
                  <a:srgbClr val="000000"/>
                </a:solidFill>
              </a:rPr>
              <a:t> </a:t>
            </a:r>
            <a:r>
              <a:rPr lang="en-US" sz="1800" dirty="0" smtClean="0">
                <a:solidFill>
                  <a:srgbClr val="000000"/>
                </a:solidFill>
              </a:rPr>
              <a:t>them.</a:t>
            </a:r>
          </a:p>
          <a:p>
            <a:pPr marL="285750" indent="-285750" eaLnBrk="1" hangingPunct="1">
              <a:buFont typeface="Wingdings" pitchFamily="2" charset="2"/>
              <a:buChar char="§"/>
              <a:defRPr/>
            </a:pPr>
            <a:endParaRPr lang="en-US" sz="1800" dirty="0">
              <a:solidFill>
                <a:srgbClr val="000000"/>
              </a:solidFill>
            </a:endParaRPr>
          </a:p>
          <a:p>
            <a:pPr marL="285750" indent="-285750" eaLnBrk="1" hangingPunct="1">
              <a:buFont typeface="Wingdings" pitchFamily="2" charset="2"/>
              <a:buChar char="§"/>
              <a:defRPr/>
            </a:pPr>
            <a:r>
              <a:rPr lang="en-US" sz="1800" dirty="0" smtClean="0">
                <a:solidFill>
                  <a:srgbClr val="000000"/>
                </a:solidFill>
              </a:rPr>
              <a:t>MMC parameters must be present in the destination URL in order for a MMC to be tracked as a valid link. If you only need three parameters then ‘null’ or ‘NA’ can be passed to fill the fourth parameter</a:t>
            </a:r>
          </a:p>
          <a:p>
            <a:pPr marL="285750" indent="-285750" eaLnBrk="1" hangingPunct="1">
              <a:buFont typeface="Wingdings" pitchFamily="2" charset="2"/>
              <a:buChar char="§"/>
              <a:defRPr/>
            </a:pPr>
            <a:endParaRPr lang="en-US" sz="1800" dirty="0" smtClean="0">
              <a:solidFill>
                <a:srgbClr val="000000"/>
              </a:solidFill>
            </a:endParaRPr>
          </a:p>
          <a:p>
            <a:pPr marL="285750" indent="-285750" eaLnBrk="1" hangingPunct="1">
              <a:buFont typeface="Wingdings" pitchFamily="2" charset="2"/>
              <a:buChar char="§"/>
              <a:defRPr/>
            </a:pPr>
            <a:r>
              <a:rPr lang="en-US" sz="1800" dirty="0" smtClean="0">
                <a:solidFill>
                  <a:srgbClr val="000000"/>
                </a:solidFill>
              </a:rPr>
              <a:t>We recommend using the Tracking Code generator to create MMC links. You can access this by going to the left navigation pane and at the bottom and then click on Manage -&gt; Marketing -&gt; Tracking Codes.</a:t>
            </a:r>
          </a:p>
          <a:p>
            <a:pPr eaLnBrk="1" hangingPunct="1">
              <a:defRPr/>
            </a:pPr>
            <a:endParaRPr lang="en-US" sz="1800" dirty="0" smtClean="0">
              <a:solidFill>
                <a:srgbClr val="000000"/>
              </a:solidFill>
            </a:endParaRPr>
          </a:p>
          <a:p>
            <a:pPr eaLnBrk="1" hangingPunct="1">
              <a:defRPr/>
            </a:pPr>
            <a:r>
              <a:rPr lang="en-US" sz="1200" dirty="0" smtClean="0">
                <a:solidFill>
                  <a:srgbClr val="000000"/>
                </a:solidFill>
              </a:rPr>
              <a:t>Additional Information can be found in: </a:t>
            </a:r>
          </a:p>
          <a:p>
            <a:pPr eaLnBrk="1" hangingPunct="1">
              <a:defRPr/>
            </a:pPr>
            <a:endParaRPr lang="en-US" sz="1200" dirty="0" smtClean="0">
              <a:solidFill>
                <a:srgbClr val="000000"/>
              </a:solidFill>
            </a:endParaRPr>
          </a:p>
          <a:p>
            <a:pPr marL="1028700" lvl="1" eaLnBrk="1" hangingPunct="1">
              <a:buFont typeface="Wingdings" pitchFamily="2" charset="2"/>
              <a:buChar char="§"/>
              <a:defRPr/>
            </a:pPr>
            <a:r>
              <a:rPr lang="en-US" sz="1200" dirty="0" smtClean="0">
                <a:solidFill>
                  <a:srgbClr val="000000"/>
                </a:solidFill>
              </a:rPr>
              <a:t>IBM Digital Analytics Implementation Guide</a:t>
            </a:r>
          </a:p>
          <a:p>
            <a:pPr marL="1028700" lvl="1" eaLnBrk="1" hangingPunct="1">
              <a:buFont typeface="Wingdings" pitchFamily="2" charset="2"/>
              <a:buChar char="§"/>
              <a:defRPr/>
            </a:pPr>
            <a:r>
              <a:rPr lang="en-US" sz="1200" dirty="0" smtClean="0">
                <a:solidFill>
                  <a:srgbClr val="000000"/>
                </a:solidFill>
                <a:hlinkClick r:id="rId3"/>
              </a:rPr>
              <a:t>https</a:t>
            </a:r>
            <a:r>
              <a:rPr lang="en-US" sz="1200" dirty="0">
                <a:solidFill>
                  <a:srgbClr val="000000"/>
                </a:solidFill>
                <a:hlinkClick r:id="rId3"/>
              </a:rPr>
              <a:t>://</a:t>
            </a:r>
            <a:r>
              <a:rPr lang="en-US" sz="1200" dirty="0" smtClean="0">
                <a:solidFill>
                  <a:srgbClr val="000000"/>
                </a:solidFill>
                <a:hlinkClick r:id="rId3"/>
              </a:rPr>
              <a:t>support.coremetrics.com</a:t>
            </a:r>
            <a:endParaRPr lang="en-US" sz="1200" dirty="0" smtClean="0">
              <a:solidFill>
                <a:srgbClr val="000000"/>
              </a:solidFill>
            </a:endParaRPr>
          </a:p>
        </p:txBody>
      </p:sp>
      <p:sp>
        <p:nvSpPr>
          <p:cNvPr id="12" name="TextBox 5"/>
          <p:cNvSpPr txBox="1">
            <a:spLocks noChangeArrowheads="1"/>
          </p:cNvSpPr>
          <p:nvPr/>
        </p:nvSpPr>
        <p:spPr bwMode="auto">
          <a:xfrm>
            <a:off x="1847055" y="490764"/>
            <a:ext cx="5562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hlink"/>
                </a:solidFill>
                <a:latin typeface="Arial" charset="0"/>
                <a:ea typeface="MS PGothic" pitchFamily="34" charset="-128"/>
              </a:defRPr>
            </a:lvl1pPr>
            <a:lvl2pPr marL="742950" indent="-2857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eaLnBrk="1" hangingPunct="1"/>
            <a:r>
              <a:rPr lang="en-US" sz="2400" b="1" dirty="0">
                <a:solidFill>
                  <a:srgbClr val="000000"/>
                </a:solidFill>
              </a:rPr>
              <a:t>Best Practices for MMC Parameters </a:t>
            </a:r>
          </a:p>
        </p:txBody>
      </p:sp>
    </p:spTree>
    <p:extLst>
      <p:ext uri="{BB962C8B-B14F-4D97-AF65-F5344CB8AC3E}">
        <p14:creationId xmlns:p14="http://schemas.microsoft.com/office/powerpoint/2010/main" val="147414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sz="2400" dirty="0" smtClean="0">
                <a:solidFill>
                  <a:srgbClr val="000000"/>
                </a:solidFill>
                <a:latin typeface="Arial" pitchFamily="34" charset="0"/>
                <a:cs typeface="Arial" pitchFamily="34" charset="0"/>
              </a:rPr>
              <a:t>Site Promotion Parameters</a:t>
            </a:r>
            <a:endParaRPr lang="en-US" sz="2400" dirty="0">
              <a:solidFill>
                <a:srgbClr val="000000"/>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fld id="{8DD88903-DEC4-4C5C-BC33-6C191E5599B9}" type="datetime1">
              <a:rPr lang="en-US" smtClean="0"/>
              <a:t>5/26/2015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11</a:t>
            </a:fld>
            <a:endParaRPr lang="en-US"/>
          </a:p>
        </p:txBody>
      </p:sp>
      <p:sp>
        <p:nvSpPr>
          <p:cNvPr id="11" name="Content Placeholder 10"/>
          <p:cNvSpPr>
            <a:spLocks noGrp="1"/>
          </p:cNvSpPr>
          <p:nvPr>
            <p:ph sz="quarter" idx="13"/>
          </p:nvPr>
        </p:nvSpPr>
        <p:spPr>
          <a:xfrm>
            <a:off x="304800" y="1371600"/>
            <a:ext cx="8477249" cy="2667000"/>
          </a:xfrm>
        </p:spPr>
        <p:txBody>
          <a:bodyPr/>
          <a:lstStyle/>
          <a:p>
            <a:pPr marL="17463" indent="0">
              <a:buNone/>
            </a:pPr>
            <a:r>
              <a:rPr lang="en-US" dirty="0">
                <a:solidFill>
                  <a:srgbClr val="000000"/>
                </a:solidFill>
              </a:rPr>
              <a:t>What is a Site Promotion?</a:t>
            </a:r>
            <a:endParaRPr lang="en-US" dirty="0" smtClean="0">
              <a:solidFill>
                <a:srgbClr val="000000"/>
              </a:solidFill>
              <a:latin typeface="Arial" pitchFamily="34" charset="0"/>
              <a:cs typeface="Arial" pitchFamily="34" charset="0"/>
            </a:endParaRPr>
          </a:p>
          <a:p>
            <a:r>
              <a:rPr lang="en-US" b="0" dirty="0" smtClean="0">
                <a:solidFill>
                  <a:srgbClr val="000000"/>
                </a:solidFill>
                <a:latin typeface="Arial" pitchFamily="34" charset="0"/>
                <a:cs typeface="Arial" pitchFamily="34" charset="0"/>
              </a:rPr>
              <a:t>A site promotion can be one of the following;</a:t>
            </a:r>
          </a:p>
          <a:p>
            <a:r>
              <a:rPr lang="en-US" b="0" dirty="0" smtClean="0">
                <a:solidFill>
                  <a:srgbClr val="000000"/>
                </a:solidFill>
                <a:latin typeface="Arial" pitchFamily="34" charset="0"/>
                <a:cs typeface="Arial" pitchFamily="34" charset="0"/>
              </a:rPr>
              <a:t>Banner or a unique offer</a:t>
            </a:r>
          </a:p>
          <a:p>
            <a:r>
              <a:rPr lang="en-US" b="0" dirty="0" smtClean="0">
                <a:solidFill>
                  <a:srgbClr val="000000"/>
                </a:solidFill>
                <a:latin typeface="Arial" pitchFamily="34" charset="0"/>
                <a:cs typeface="Arial" pitchFamily="34" charset="0"/>
              </a:rPr>
              <a:t>Links to the same destination reside on multiple pages</a:t>
            </a:r>
          </a:p>
          <a:p>
            <a:r>
              <a:rPr lang="en-US" b="0" dirty="0" smtClean="0">
                <a:solidFill>
                  <a:srgbClr val="000000"/>
                </a:solidFill>
                <a:latin typeface="Arial" pitchFamily="34" charset="0"/>
                <a:cs typeface="Arial" pitchFamily="34" charset="0"/>
              </a:rPr>
              <a:t>Different links can be found throughout the site</a:t>
            </a:r>
          </a:p>
          <a:p>
            <a:r>
              <a:rPr lang="en-US" b="0" dirty="0" smtClean="0">
                <a:solidFill>
                  <a:srgbClr val="000000"/>
                </a:solidFill>
                <a:latin typeface="Arial" pitchFamily="34" charset="0"/>
                <a:cs typeface="Arial" pitchFamily="34" charset="0"/>
              </a:rPr>
              <a:t>All links from the same promotion lead to the same place</a:t>
            </a:r>
            <a:endParaRPr lang="en-US" b="0" dirty="0">
              <a:solidFill>
                <a:srgbClr val="000000"/>
              </a:solidFill>
            </a:endParaRPr>
          </a:p>
        </p:txBody>
      </p:sp>
    </p:spTree>
    <p:extLst>
      <p:ext uri="{BB962C8B-B14F-4D97-AF65-F5344CB8AC3E}">
        <p14:creationId xmlns:p14="http://schemas.microsoft.com/office/powerpoint/2010/main" val="147414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066800" y="609600"/>
            <a:ext cx="7238999" cy="822960"/>
          </a:xfrm>
        </p:spPr>
        <p:txBody>
          <a:bodyPr/>
          <a:lstStyle/>
          <a:p>
            <a:r>
              <a:rPr lang="en-US" sz="2400" dirty="0">
                <a:solidFill>
                  <a:srgbClr val="000000"/>
                </a:solidFill>
                <a:latin typeface="Arial" pitchFamily="34" charset="0"/>
                <a:cs typeface="Arial" pitchFamily="34" charset="0"/>
              </a:rPr>
              <a:t>How does Site </a:t>
            </a:r>
            <a:r>
              <a:rPr lang="en-US" sz="2400" dirty="0" smtClean="0">
                <a:solidFill>
                  <a:srgbClr val="000000"/>
                </a:solidFill>
                <a:latin typeface="Arial" pitchFamily="34" charset="0"/>
                <a:cs typeface="Arial" pitchFamily="34" charset="0"/>
              </a:rPr>
              <a:t>Promotion Parameters </a:t>
            </a:r>
            <a:r>
              <a:rPr lang="en-US" sz="2400" dirty="0">
                <a:solidFill>
                  <a:srgbClr val="000000"/>
                </a:solidFill>
                <a:latin typeface="Arial" pitchFamily="34" charset="0"/>
                <a:cs typeface="Arial" pitchFamily="34" charset="0"/>
              </a:rPr>
              <a:t>Work? </a:t>
            </a:r>
          </a:p>
        </p:txBody>
      </p:sp>
      <p:sp>
        <p:nvSpPr>
          <p:cNvPr id="3" name="Date Placeholder 2"/>
          <p:cNvSpPr>
            <a:spLocks noGrp="1"/>
          </p:cNvSpPr>
          <p:nvPr>
            <p:ph type="dt" sz="half" idx="10"/>
          </p:nvPr>
        </p:nvSpPr>
        <p:spPr/>
        <p:txBody>
          <a:bodyPr/>
          <a:lstStyle/>
          <a:p>
            <a:fld id="{8DD88903-DEC4-4C5C-BC33-6C191E5599B9}" type="datetime1">
              <a:rPr lang="en-US" smtClean="0"/>
              <a:t>5/26/2015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12</a:t>
            </a:fld>
            <a:endParaRPr lang="en-US"/>
          </a:p>
        </p:txBody>
      </p:sp>
      <p:sp>
        <p:nvSpPr>
          <p:cNvPr id="11" name="Content Placeholder 10"/>
          <p:cNvSpPr>
            <a:spLocks noGrp="1"/>
          </p:cNvSpPr>
          <p:nvPr>
            <p:ph sz="quarter" idx="13"/>
          </p:nvPr>
        </p:nvSpPr>
        <p:spPr>
          <a:xfrm>
            <a:off x="381000" y="1676400"/>
            <a:ext cx="8477249" cy="2819400"/>
          </a:xfrm>
        </p:spPr>
        <p:txBody>
          <a:bodyPr/>
          <a:lstStyle/>
          <a:p>
            <a:pPr marL="18288" lvl="1" indent="-215900">
              <a:spcBef>
                <a:spcPts val="1200"/>
              </a:spcBef>
            </a:pPr>
            <a:r>
              <a:rPr lang="en-US" sz="2000" dirty="0" smtClean="0">
                <a:solidFill>
                  <a:srgbClr val="000000"/>
                </a:solidFill>
                <a:latin typeface="Arial" pitchFamily="34" charset="0"/>
                <a:cs typeface="Arial" pitchFamily="34" charset="0"/>
              </a:rPr>
              <a:t>To </a:t>
            </a:r>
            <a:r>
              <a:rPr lang="en-US" sz="2000" dirty="0">
                <a:solidFill>
                  <a:srgbClr val="000000"/>
                </a:solidFill>
                <a:latin typeface="Arial" pitchFamily="34" charset="0"/>
                <a:cs typeface="Arial" pitchFamily="34" charset="0"/>
              </a:rPr>
              <a:t>create site promotions you should utilize the tracking code generator to create the parameters for you </a:t>
            </a:r>
            <a:r>
              <a:rPr lang="en-US" sz="2000" dirty="0" smtClean="0">
                <a:solidFill>
                  <a:srgbClr val="000000"/>
                </a:solidFill>
                <a:latin typeface="Arial" pitchFamily="34" charset="0"/>
                <a:cs typeface="Arial" pitchFamily="34" charset="0"/>
              </a:rPr>
              <a:t>URL</a:t>
            </a:r>
          </a:p>
          <a:p>
            <a:pPr marL="18288" lvl="1" indent="-215900">
              <a:spcBef>
                <a:spcPts val="1200"/>
              </a:spcBef>
            </a:pPr>
            <a:endParaRPr lang="en-US" sz="2000" dirty="0" smtClean="0">
              <a:solidFill>
                <a:srgbClr val="000000"/>
              </a:solidFill>
              <a:latin typeface="Arial" pitchFamily="34" charset="0"/>
              <a:cs typeface="Arial" pitchFamily="34" charset="0"/>
            </a:endParaRPr>
          </a:p>
          <a:p>
            <a:pPr marL="18288" lvl="1" indent="-215900">
              <a:spcBef>
                <a:spcPts val="1200"/>
              </a:spcBef>
            </a:pPr>
            <a:r>
              <a:rPr lang="en-US" sz="2000" dirty="0" smtClean="0">
                <a:solidFill>
                  <a:srgbClr val="000000"/>
                </a:solidFill>
                <a:latin typeface="Arial" pitchFamily="34" charset="0"/>
                <a:cs typeface="Arial" pitchFamily="34" charset="0"/>
              </a:rPr>
              <a:t>A query </a:t>
            </a:r>
            <a:r>
              <a:rPr lang="en-US" sz="2000" dirty="0">
                <a:solidFill>
                  <a:srgbClr val="000000"/>
                </a:solidFill>
                <a:latin typeface="Arial" pitchFamily="34" charset="0"/>
                <a:cs typeface="Arial" pitchFamily="34" charset="0"/>
              </a:rPr>
              <a:t>string is placed on a URL</a:t>
            </a:r>
            <a:r>
              <a:rPr lang="en-US" sz="2000" dirty="0" smtClean="0">
                <a:solidFill>
                  <a:srgbClr val="000000"/>
                </a:solidFill>
                <a:latin typeface="Arial" pitchFamily="34" charset="0"/>
                <a:cs typeface="Arial" pitchFamily="34" charset="0"/>
              </a:rPr>
              <a:t>:</a:t>
            </a:r>
          </a:p>
          <a:p>
            <a:pPr marL="18288" lvl="1" indent="-215900">
              <a:spcBef>
                <a:spcPts val="1200"/>
              </a:spcBef>
            </a:pPr>
            <a:endParaRPr lang="en-US" sz="2000" dirty="0">
              <a:solidFill>
                <a:srgbClr val="000000"/>
              </a:solidFill>
              <a:latin typeface="Arial" pitchFamily="34" charset="0"/>
              <a:cs typeface="Arial" pitchFamily="34" charset="0"/>
            </a:endParaRPr>
          </a:p>
          <a:p>
            <a:pPr marL="18288" lvl="2" indent="-215900">
              <a:spcBef>
                <a:spcPts val="1200"/>
              </a:spcBef>
            </a:pPr>
            <a:r>
              <a:rPr lang="en-US" sz="2000" b="1" dirty="0">
                <a:solidFill>
                  <a:schemeClr val="tx1">
                    <a:lumMod val="50000"/>
                  </a:schemeClr>
                </a:solidFill>
                <a:latin typeface="Arial" pitchFamily="34" charset="0"/>
                <a:cs typeface="Arial" pitchFamily="34" charset="0"/>
              </a:rPr>
              <a:t>cm_sp = </a:t>
            </a:r>
            <a:r>
              <a:rPr lang="en-US" sz="2000" b="1" dirty="0" err="1">
                <a:solidFill>
                  <a:schemeClr val="bg2">
                    <a:lumMod val="75000"/>
                  </a:schemeClr>
                </a:solidFill>
                <a:latin typeface="Arial" pitchFamily="34" charset="0"/>
                <a:cs typeface="Arial" pitchFamily="34" charset="0"/>
              </a:rPr>
              <a:t>p</a:t>
            </a:r>
            <a:r>
              <a:rPr lang="en-US" sz="2000" b="1" dirty="0" err="1" smtClean="0">
                <a:solidFill>
                  <a:schemeClr val="bg2">
                    <a:lumMod val="75000"/>
                  </a:schemeClr>
                </a:solidFill>
                <a:latin typeface="Arial" pitchFamily="34" charset="0"/>
                <a:cs typeface="Arial" pitchFamily="34" charset="0"/>
              </a:rPr>
              <a:t>romotiontype</a:t>
            </a:r>
            <a:r>
              <a:rPr lang="en-US" sz="2000" b="1" dirty="0" smtClean="0">
                <a:solidFill>
                  <a:schemeClr val="tx1">
                    <a:lumMod val="50000"/>
                  </a:schemeClr>
                </a:solidFill>
                <a:latin typeface="Arial" pitchFamily="34" charset="0"/>
                <a:cs typeface="Arial" pitchFamily="34" charset="0"/>
              </a:rPr>
              <a:t>-</a:t>
            </a:r>
            <a:r>
              <a:rPr lang="en-US" sz="2000" b="1" dirty="0">
                <a:solidFill>
                  <a:schemeClr val="tx1">
                    <a:lumMod val="50000"/>
                  </a:schemeClr>
                </a:solidFill>
                <a:latin typeface="Arial" pitchFamily="34" charset="0"/>
                <a:cs typeface="Arial" pitchFamily="34" charset="0"/>
              </a:rPr>
              <a:t>_-</a:t>
            </a:r>
            <a:r>
              <a:rPr lang="en-US" sz="2000" b="1" dirty="0">
                <a:solidFill>
                  <a:srgbClr val="00B050"/>
                </a:solidFill>
                <a:latin typeface="Arial" pitchFamily="34" charset="0"/>
                <a:cs typeface="Arial" pitchFamily="34" charset="0"/>
              </a:rPr>
              <a:t>promotion</a:t>
            </a:r>
            <a:r>
              <a:rPr lang="en-US" sz="2000" b="1" dirty="0">
                <a:solidFill>
                  <a:schemeClr val="tx1">
                    <a:lumMod val="50000"/>
                  </a:schemeClr>
                </a:solidFill>
                <a:latin typeface="Arial" pitchFamily="34" charset="0"/>
                <a:cs typeface="Arial" pitchFamily="34" charset="0"/>
              </a:rPr>
              <a:t>-_-</a:t>
            </a:r>
            <a:r>
              <a:rPr lang="en-US" sz="2000" b="1" dirty="0" smtClean="0">
                <a:solidFill>
                  <a:srgbClr val="7030A0"/>
                </a:solidFill>
                <a:latin typeface="Arial" pitchFamily="34" charset="0"/>
                <a:cs typeface="Arial" pitchFamily="34" charset="0"/>
              </a:rPr>
              <a:t>link</a:t>
            </a:r>
            <a:endParaRPr lang="en-US" b="1" dirty="0" smtClean="0">
              <a:solidFill>
                <a:srgbClr val="7030A0"/>
              </a:solidFill>
              <a:latin typeface="Arial" pitchFamily="34" charset="0"/>
              <a:cs typeface="Arial" pitchFamily="34" charset="0"/>
            </a:endParaRPr>
          </a:p>
          <a:p>
            <a:endParaRPr lang="en-US" dirty="0" smtClean="0">
              <a:solidFill>
                <a:schemeClr val="tx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528991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6096001" cy="822960"/>
          </a:xfrm>
        </p:spPr>
        <p:txBody>
          <a:bodyPr/>
          <a:lstStyle/>
          <a:p>
            <a:r>
              <a:rPr lang="en-US" sz="2400" dirty="0" smtClean="0">
                <a:solidFill>
                  <a:srgbClr val="000000"/>
                </a:solidFill>
                <a:latin typeface="Arial" pitchFamily="34" charset="0"/>
                <a:cs typeface="Arial" pitchFamily="34" charset="0"/>
              </a:rPr>
              <a:t>Examples of Site Promotion Parameters</a:t>
            </a:r>
            <a:endParaRPr lang="en-US" sz="2400" dirty="0">
              <a:solidFill>
                <a:srgbClr val="000000"/>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fld id="{0A814D81-7772-4D16-A46A-DACAA8D1BFC0}" type="datetime1">
              <a:rPr lang="en-US" smtClean="0"/>
              <a:t>5/26/2015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13</a:t>
            </a:fld>
            <a:endParaRPr lang="en-US"/>
          </a:p>
        </p:txBody>
      </p:sp>
      <p:sp>
        <p:nvSpPr>
          <p:cNvPr id="6" name="Content Placeholder 5"/>
          <p:cNvSpPr>
            <a:spLocks noGrp="1"/>
          </p:cNvSpPr>
          <p:nvPr>
            <p:ph sz="quarter" idx="13"/>
          </p:nvPr>
        </p:nvSpPr>
        <p:spPr>
          <a:xfrm>
            <a:off x="76200" y="1371600"/>
            <a:ext cx="8705849" cy="4038600"/>
          </a:xfrm>
        </p:spPr>
        <p:txBody>
          <a:bodyPr/>
          <a:lstStyle/>
          <a:p>
            <a:r>
              <a:rPr lang="en-US" sz="1800" b="0" dirty="0" smtClean="0">
                <a:solidFill>
                  <a:srgbClr val="000000"/>
                </a:solidFill>
                <a:latin typeface="Arial" pitchFamily="34" charset="0"/>
                <a:cs typeface="Arial" pitchFamily="34" charset="0"/>
              </a:rPr>
              <a:t>You have a Gift Guide on </a:t>
            </a:r>
            <a:r>
              <a:rPr lang="en-US" sz="1800" b="0" dirty="0">
                <a:solidFill>
                  <a:srgbClr val="000000"/>
                </a:solidFill>
                <a:latin typeface="Arial" pitchFamily="34" charset="0"/>
                <a:cs typeface="Arial" pitchFamily="34" charset="0"/>
              </a:rPr>
              <a:t>site, year round. During the </a:t>
            </a:r>
            <a:r>
              <a:rPr lang="en-US" sz="1800" b="0" dirty="0" smtClean="0">
                <a:solidFill>
                  <a:srgbClr val="000000"/>
                </a:solidFill>
                <a:latin typeface="Arial" pitchFamily="34" charset="0"/>
                <a:cs typeface="Arial" pitchFamily="34" charset="0"/>
              </a:rPr>
              <a:t>Spring </a:t>
            </a:r>
            <a:r>
              <a:rPr lang="en-US" sz="1800" b="0" dirty="0">
                <a:solidFill>
                  <a:srgbClr val="000000"/>
                </a:solidFill>
                <a:latin typeface="Arial" pitchFamily="34" charset="0"/>
                <a:cs typeface="Arial" pitchFamily="34" charset="0"/>
              </a:rPr>
              <a:t>season, </a:t>
            </a:r>
            <a:r>
              <a:rPr lang="en-US" sz="1800" b="0" dirty="0" smtClean="0">
                <a:solidFill>
                  <a:srgbClr val="000000"/>
                </a:solidFill>
                <a:latin typeface="Arial" pitchFamily="34" charset="0"/>
                <a:cs typeface="Arial" pitchFamily="34" charset="0"/>
              </a:rPr>
              <a:t>you run </a:t>
            </a:r>
            <a:r>
              <a:rPr lang="en-US" sz="1800" b="0" dirty="0">
                <a:solidFill>
                  <a:srgbClr val="000000"/>
                </a:solidFill>
                <a:latin typeface="Arial" pitchFamily="34" charset="0"/>
                <a:cs typeface="Arial" pitchFamily="34" charset="0"/>
              </a:rPr>
              <a:t>two gift guide promotions, each with different creative elements. One features </a:t>
            </a:r>
            <a:r>
              <a:rPr lang="en-US" sz="1800" b="0" dirty="0" smtClean="0">
                <a:solidFill>
                  <a:srgbClr val="000000"/>
                </a:solidFill>
                <a:latin typeface="Arial" pitchFamily="34" charset="0"/>
                <a:cs typeface="Arial" pitchFamily="34" charset="0"/>
              </a:rPr>
              <a:t>kids playing in the park with their parents and </a:t>
            </a:r>
            <a:r>
              <a:rPr lang="en-US" sz="1800" b="0" dirty="0">
                <a:solidFill>
                  <a:srgbClr val="000000"/>
                </a:solidFill>
                <a:latin typeface="Arial" pitchFamily="34" charset="0"/>
                <a:cs typeface="Arial" pitchFamily="34" charset="0"/>
              </a:rPr>
              <a:t>the other features a </a:t>
            </a:r>
            <a:r>
              <a:rPr lang="en-US" sz="1800" b="0" dirty="0" smtClean="0">
                <a:solidFill>
                  <a:srgbClr val="000000"/>
                </a:solidFill>
                <a:latin typeface="Arial" pitchFamily="34" charset="0"/>
                <a:cs typeface="Arial" pitchFamily="34" charset="0"/>
              </a:rPr>
              <a:t>boy eating ice-cream at the zoo. </a:t>
            </a:r>
            <a:r>
              <a:rPr lang="en-US" sz="1800" b="0" dirty="0">
                <a:solidFill>
                  <a:srgbClr val="000000"/>
                </a:solidFill>
                <a:latin typeface="Arial" pitchFamily="34" charset="0"/>
                <a:cs typeface="Arial" pitchFamily="34" charset="0"/>
              </a:rPr>
              <a:t>The site promotions tags for each of these would look like </a:t>
            </a:r>
            <a:r>
              <a:rPr lang="en-US" sz="1800" b="0" dirty="0" smtClean="0">
                <a:solidFill>
                  <a:srgbClr val="000000"/>
                </a:solidFill>
                <a:latin typeface="Arial" pitchFamily="34" charset="0"/>
                <a:cs typeface="Arial" pitchFamily="34" charset="0"/>
              </a:rPr>
              <a:t>this:</a:t>
            </a:r>
            <a:endParaRPr lang="en-US" sz="1800" b="0" dirty="0">
              <a:solidFill>
                <a:srgbClr val="000000"/>
              </a:solidFill>
              <a:latin typeface="Arial" pitchFamily="34" charset="0"/>
              <a:cs typeface="Arial" pitchFamily="34" charset="0"/>
            </a:endParaRPr>
          </a:p>
          <a:p>
            <a:pPr marL="17463" indent="0">
              <a:buNone/>
            </a:pPr>
            <a:r>
              <a:rPr lang="en-US" sz="1800" b="0" dirty="0" smtClean="0">
                <a:solidFill>
                  <a:srgbClr val="000000"/>
                </a:solidFill>
                <a:latin typeface="Arial" pitchFamily="34" charset="0"/>
                <a:cs typeface="Arial" pitchFamily="34" charset="0"/>
              </a:rPr>
              <a:t>	Home page</a:t>
            </a:r>
            <a:r>
              <a:rPr lang="en-US" sz="1800" b="0" dirty="0">
                <a:solidFill>
                  <a:srgbClr val="000000"/>
                </a:solidFill>
                <a:latin typeface="Arial" pitchFamily="34" charset="0"/>
                <a:cs typeface="Arial" pitchFamily="34" charset="0"/>
              </a:rPr>
              <a:t>: cm_sp=</a:t>
            </a:r>
            <a:r>
              <a:rPr lang="en-US" sz="1800" b="0" dirty="0" err="1">
                <a:solidFill>
                  <a:schemeClr val="accent1">
                    <a:lumMod val="75000"/>
                  </a:schemeClr>
                </a:solidFill>
                <a:latin typeface="Arial" pitchFamily="34" charset="0"/>
                <a:cs typeface="Arial" pitchFamily="34" charset="0"/>
              </a:rPr>
              <a:t>gift_guide</a:t>
            </a:r>
            <a:r>
              <a:rPr lang="en-US" sz="1800" b="0" dirty="0">
                <a:solidFill>
                  <a:schemeClr val="accent1">
                    <a:lumMod val="75000"/>
                  </a:schemeClr>
                </a:solidFill>
                <a:latin typeface="Arial" pitchFamily="34" charset="0"/>
                <a:cs typeface="Arial" pitchFamily="34" charset="0"/>
              </a:rPr>
              <a:t>-</a:t>
            </a:r>
            <a:r>
              <a:rPr lang="en-US" sz="1800" b="0" dirty="0" smtClean="0">
                <a:solidFill>
                  <a:srgbClr val="000000"/>
                </a:solidFill>
                <a:latin typeface="Arial" pitchFamily="34" charset="0"/>
                <a:cs typeface="Arial" pitchFamily="34" charset="0"/>
              </a:rPr>
              <a:t>_-</a:t>
            </a:r>
            <a:r>
              <a:rPr lang="en-US" sz="1800" b="0" dirty="0" smtClean="0">
                <a:solidFill>
                  <a:srgbClr val="00B050"/>
                </a:solidFill>
                <a:latin typeface="Arial" pitchFamily="34" charset="0"/>
                <a:cs typeface="Arial" pitchFamily="34" charset="0"/>
              </a:rPr>
              <a:t>spring_season</a:t>
            </a:r>
            <a:r>
              <a:rPr lang="en-US" sz="1800" b="0" dirty="0" smtClean="0">
                <a:solidFill>
                  <a:srgbClr val="000000"/>
                </a:solidFill>
                <a:latin typeface="Arial" pitchFamily="34" charset="0"/>
                <a:cs typeface="Arial" pitchFamily="34" charset="0"/>
              </a:rPr>
              <a:t>-_-</a:t>
            </a:r>
            <a:r>
              <a:rPr lang="en-US" sz="1800" b="0" dirty="0" err="1" smtClean="0">
                <a:solidFill>
                  <a:srgbClr val="C00000"/>
                </a:solidFill>
                <a:latin typeface="Arial" pitchFamily="34" charset="0"/>
                <a:cs typeface="Arial" pitchFamily="34" charset="0"/>
              </a:rPr>
              <a:t>kids_play</a:t>
            </a:r>
            <a:endParaRPr lang="en-US" sz="1800" b="0" dirty="0">
              <a:solidFill>
                <a:srgbClr val="C00000"/>
              </a:solidFill>
              <a:latin typeface="Arial" pitchFamily="34" charset="0"/>
              <a:cs typeface="Arial" pitchFamily="34" charset="0"/>
            </a:endParaRPr>
          </a:p>
          <a:p>
            <a:pPr marL="17463" indent="0">
              <a:buNone/>
            </a:pPr>
            <a:r>
              <a:rPr lang="en-US" sz="1800" b="0" dirty="0" smtClean="0">
                <a:solidFill>
                  <a:srgbClr val="000000"/>
                </a:solidFill>
                <a:latin typeface="Arial" pitchFamily="34" charset="0"/>
                <a:cs typeface="Arial" pitchFamily="34" charset="0"/>
              </a:rPr>
              <a:t>	Product page</a:t>
            </a:r>
            <a:r>
              <a:rPr lang="en-US" sz="1800" b="0" dirty="0">
                <a:solidFill>
                  <a:srgbClr val="000000"/>
                </a:solidFill>
                <a:latin typeface="Arial" pitchFamily="34" charset="0"/>
                <a:cs typeface="Arial" pitchFamily="34" charset="0"/>
              </a:rPr>
              <a:t>: cm_sp=</a:t>
            </a:r>
            <a:r>
              <a:rPr lang="en-US" sz="1800" b="0" dirty="0" err="1">
                <a:solidFill>
                  <a:schemeClr val="accent1">
                    <a:lumMod val="75000"/>
                  </a:schemeClr>
                </a:solidFill>
                <a:latin typeface="Arial" pitchFamily="34" charset="0"/>
                <a:cs typeface="Arial" pitchFamily="34" charset="0"/>
              </a:rPr>
              <a:t>gift_guide</a:t>
            </a:r>
            <a:r>
              <a:rPr lang="en-US" sz="1800" b="0" dirty="0">
                <a:solidFill>
                  <a:srgbClr val="000000"/>
                </a:solidFill>
                <a:latin typeface="Arial" pitchFamily="34" charset="0"/>
                <a:cs typeface="Arial" pitchFamily="34" charset="0"/>
              </a:rPr>
              <a:t>-</a:t>
            </a:r>
            <a:r>
              <a:rPr lang="en-US" sz="1800" b="0" dirty="0" smtClean="0">
                <a:solidFill>
                  <a:srgbClr val="000000"/>
                </a:solidFill>
                <a:latin typeface="Arial" pitchFamily="34" charset="0"/>
                <a:cs typeface="Arial" pitchFamily="34" charset="0"/>
              </a:rPr>
              <a:t>_-</a:t>
            </a:r>
            <a:r>
              <a:rPr lang="en-US" sz="1800" b="0" dirty="0" smtClean="0">
                <a:solidFill>
                  <a:srgbClr val="00B050"/>
                </a:solidFill>
                <a:latin typeface="Arial" pitchFamily="34" charset="0"/>
                <a:cs typeface="Arial" pitchFamily="34" charset="0"/>
              </a:rPr>
              <a:t>spring_season</a:t>
            </a:r>
            <a:r>
              <a:rPr lang="en-US" sz="1800" b="0" dirty="0" smtClean="0">
                <a:solidFill>
                  <a:srgbClr val="000000"/>
                </a:solidFill>
                <a:latin typeface="Arial" pitchFamily="34" charset="0"/>
                <a:cs typeface="Arial" pitchFamily="34" charset="0"/>
              </a:rPr>
              <a:t>-_-</a:t>
            </a:r>
            <a:r>
              <a:rPr lang="en-US" sz="1800" b="0" dirty="0" err="1" smtClean="0">
                <a:solidFill>
                  <a:srgbClr val="C00000"/>
                </a:solidFill>
                <a:latin typeface="Arial" pitchFamily="34" charset="0"/>
                <a:cs typeface="Arial" pitchFamily="34" charset="0"/>
              </a:rPr>
              <a:t>icecream_zoo</a:t>
            </a:r>
            <a:endParaRPr lang="en-US" sz="1800" b="0" dirty="0" smtClean="0">
              <a:solidFill>
                <a:srgbClr val="C00000"/>
              </a:solidFill>
              <a:latin typeface="Arial" pitchFamily="34" charset="0"/>
              <a:cs typeface="Arial" pitchFamily="34" charset="0"/>
            </a:endParaRPr>
          </a:p>
          <a:p>
            <a:pPr marL="17463" indent="0">
              <a:buNone/>
            </a:pPr>
            <a:endParaRPr lang="en-US" sz="1800" b="0" dirty="0">
              <a:solidFill>
                <a:srgbClr val="C00000"/>
              </a:solidFill>
              <a:latin typeface="Arial" pitchFamily="34" charset="0"/>
              <a:cs typeface="Arial" pitchFamily="34" charset="0"/>
            </a:endParaRPr>
          </a:p>
          <a:p>
            <a:r>
              <a:rPr lang="en-US" sz="1800" b="0" dirty="0">
                <a:solidFill>
                  <a:srgbClr val="000000"/>
                </a:solidFill>
                <a:latin typeface="Arial" pitchFamily="34" charset="0"/>
                <a:cs typeface="Arial" pitchFamily="34" charset="0"/>
              </a:rPr>
              <a:t>The example would change for different seasonal gift guides, like </a:t>
            </a:r>
            <a:r>
              <a:rPr lang="en-US" sz="1800" b="0" dirty="0" smtClean="0">
                <a:solidFill>
                  <a:srgbClr val="000000"/>
                </a:solidFill>
                <a:latin typeface="Arial" pitchFamily="34" charset="0"/>
                <a:cs typeface="Arial" pitchFamily="34" charset="0"/>
              </a:rPr>
              <a:t>July 4th, </a:t>
            </a:r>
            <a:r>
              <a:rPr lang="en-US" sz="1800" b="0" dirty="0">
                <a:solidFill>
                  <a:srgbClr val="000000"/>
                </a:solidFill>
                <a:latin typeface="Arial" pitchFamily="34" charset="0"/>
                <a:cs typeface="Arial" pitchFamily="34" charset="0"/>
              </a:rPr>
              <a:t>or for different promotion types besides a gift guide, such as free shipping:</a:t>
            </a:r>
          </a:p>
          <a:p>
            <a:pPr marL="18288">
              <a:buNone/>
            </a:pPr>
            <a:r>
              <a:rPr lang="en-US" sz="1800" b="0" dirty="0">
                <a:solidFill>
                  <a:srgbClr val="000000"/>
                </a:solidFill>
                <a:latin typeface="Arial" pitchFamily="34" charset="0"/>
                <a:cs typeface="Arial" pitchFamily="34" charset="0"/>
              </a:rPr>
              <a:t>	</a:t>
            </a:r>
            <a:r>
              <a:rPr lang="en-US" sz="1800" b="0" dirty="0" smtClean="0">
                <a:solidFill>
                  <a:srgbClr val="000000"/>
                </a:solidFill>
                <a:latin typeface="Arial" pitchFamily="34" charset="0"/>
                <a:cs typeface="Arial" pitchFamily="34" charset="0"/>
              </a:rPr>
              <a:t>	</a:t>
            </a:r>
            <a:r>
              <a:rPr lang="en-US" sz="1800" b="0" dirty="0" err="1" smtClean="0">
                <a:solidFill>
                  <a:srgbClr val="000000"/>
                </a:solidFill>
                <a:latin typeface="Arial" pitchFamily="34" charset="0"/>
                <a:cs typeface="Arial" pitchFamily="34" charset="0"/>
              </a:rPr>
              <a:t>cm_sp</a:t>
            </a:r>
            <a:r>
              <a:rPr lang="en-US" sz="1800" b="0" dirty="0" smtClean="0">
                <a:solidFill>
                  <a:srgbClr val="000000"/>
                </a:solidFill>
                <a:latin typeface="Arial" pitchFamily="34" charset="0"/>
                <a:cs typeface="Arial" pitchFamily="34" charset="0"/>
              </a:rPr>
              <a:t>=</a:t>
            </a:r>
            <a:r>
              <a:rPr lang="en-US" sz="1800" b="0" dirty="0" err="1" smtClean="0">
                <a:solidFill>
                  <a:schemeClr val="bg2">
                    <a:lumMod val="75000"/>
                  </a:schemeClr>
                </a:solidFill>
                <a:latin typeface="Arial" pitchFamily="34" charset="0"/>
                <a:cs typeface="Arial" pitchFamily="34" charset="0"/>
              </a:rPr>
              <a:t>gift_guide</a:t>
            </a:r>
            <a:r>
              <a:rPr lang="en-US" sz="1800" b="0" dirty="0" smtClean="0">
                <a:solidFill>
                  <a:srgbClr val="000000"/>
                </a:solidFill>
                <a:latin typeface="Arial" pitchFamily="34" charset="0"/>
                <a:cs typeface="Arial" pitchFamily="34" charset="0"/>
              </a:rPr>
              <a:t>-_-</a:t>
            </a:r>
            <a:r>
              <a:rPr lang="en-US" sz="1800" b="0" dirty="0" smtClean="0">
                <a:solidFill>
                  <a:srgbClr val="00B050"/>
                </a:solidFill>
                <a:latin typeface="Arial" pitchFamily="34" charset="0"/>
                <a:cs typeface="Arial" pitchFamily="34" charset="0"/>
              </a:rPr>
              <a:t>july4</a:t>
            </a:r>
            <a:r>
              <a:rPr lang="en-US" sz="1800" b="0" dirty="0" smtClean="0">
                <a:solidFill>
                  <a:srgbClr val="000000"/>
                </a:solidFill>
                <a:latin typeface="Arial" pitchFamily="34" charset="0"/>
                <a:cs typeface="Arial" pitchFamily="34" charset="0"/>
              </a:rPr>
              <a:t>-_-</a:t>
            </a:r>
            <a:r>
              <a:rPr lang="en-US" sz="1800" b="0" dirty="0" err="1" smtClean="0">
                <a:solidFill>
                  <a:schemeClr val="accent6">
                    <a:lumMod val="75000"/>
                  </a:schemeClr>
                </a:solidFill>
                <a:latin typeface="Arial" pitchFamily="34" charset="0"/>
                <a:cs typeface="Arial" pitchFamily="34" charset="0"/>
              </a:rPr>
              <a:t>outdoorfurniture</a:t>
            </a:r>
            <a:endParaRPr lang="en-US" sz="1800" b="0" dirty="0" smtClean="0">
              <a:solidFill>
                <a:schemeClr val="accent6">
                  <a:lumMod val="75000"/>
                </a:schemeClr>
              </a:solidFill>
              <a:latin typeface="Arial" pitchFamily="34" charset="0"/>
              <a:cs typeface="Arial" pitchFamily="34" charset="0"/>
            </a:endParaRPr>
          </a:p>
          <a:p>
            <a:pPr marL="18288">
              <a:buNone/>
            </a:pPr>
            <a:r>
              <a:rPr lang="en-US" sz="1800" b="0" dirty="0" smtClean="0">
                <a:solidFill>
                  <a:srgbClr val="000000"/>
                </a:solidFill>
                <a:latin typeface="Arial" pitchFamily="34" charset="0"/>
                <a:cs typeface="Arial" pitchFamily="34" charset="0"/>
              </a:rPr>
              <a:t>		</a:t>
            </a:r>
            <a:r>
              <a:rPr lang="en-US" sz="1800" b="0" dirty="0" err="1" smtClean="0">
                <a:solidFill>
                  <a:srgbClr val="000000"/>
                </a:solidFill>
                <a:latin typeface="Arial" pitchFamily="34" charset="0"/>
                <a:cs typeface="Arial" pitchFamily="34" charset="0"/>
              </a:rPr>
              <a:t>cm_sp</a:t>
            </a:r>
            <a:r>
              <a:rPr lang="en-US" sz="1800" b="0" dirty="0" smtClean="0">
                <a:solidFill>
                  <a:srgbClr val="000000"/>
                </a:solidFill>
                <a:latin typeface="Arial" pitchFamily="34" charset="0"/>
                <a:cs typeface="Arial" pitchFamily="34" charset="0"/>
              </a:rPr>
              <a:t>=</a:t>
            </a:r>
            <a:r>
              <a:rPr lang="en-US" sz="1800" b="0" dirty="0" err="1" smtClean="0">
                <a:solidFill>
                  <a:schemeClr val="bg2">
                    <a:lumMod val="75000"/>
                  </a:schemeClr>
                </a:solidFill>
                <a:latin typeface="Arial" pitchFamily="34" charset="0"/>
                <a:cs typeface="Arial" pitchFamily="34" charset="0"/>
              </a:rPr>
              <a:t>free_shipping</a:t>
            </a:r>
            <a:r>
              <a:rPr lang="en-US" sz="1800" b="0" dirty="0" smtClean="0">
                <a:solidFill>
                  <a:srgbClr val="000000"/>
                </a:solidFill>
                <a:latin typeface="Arial" pitchFamily="34" charset="0"/>
                <a:cs typeface="Arial" pitchFamily="34" charset="0"/>
              </a:rPr>
              <a:t>-_-</a:t>
            </a:r>
            <a:r>
              <a:rPr lang="en-US" sz="1800" b="0" dirty="0" smtClean="0">
                <a:solidFill>
                  <a:srgbClr val="00B050"/>
                </a:solidFill>
                <a:latin typeface="Arial" pitchFamily="34" charset="0"/>
                <a:cs typeface="Arial" pitchFamily="34" charset="0"/>
              </a:rPr>
              <a:t>july4</a:t>
            </a:r>
            <a:r>
              <a:rPr lang="en-US" sz="1800" b="0" dirty="0" smtClean="0">
                <a:solidFill>
                  <a:srgbClr val="000000"/>
                </a:solidFill>
                <a:latin typeface="Arial" pitchFamily="34" charset="0"/>
                <a:cs typeface="Arial" pitchFamily="34" charset="0"/>
              </a:rPr>
              <a:t>-_-</a:t>
            </a:r>
            <a:r>
              <a:rPr lang="en-US" sz="1800" b="0" dirty="0" smtClean="0">
                <a:solidFill>
                  <a:schemeClr val="accent6">
                    <a:lumMod val="75000"/>
                  </a:schemeClr>
                </a:solidFill>
                <a:latin typeface="Arial" pitchFamily="34" charset="0"/>
                <a:cs typeface="Arial" pitchFamily="34" charset="0"/>
              </a:rPr>
              <a:t>ordersover70</a:t>
            </a:r>
            <a:endParaRPr lang="en-US" sz="1800" b="0" dirty="0">
              <a:solidFill>
                <a:schemeClr val="accent6">
                  <a:lumMod val="75000"/>
                </a:schemeClr>
              </a:solidFill>
              <a:latin typeface="Arial" pitchFamily="34" charset="0"/>
              <a:cs typeface="Arial" pitchFamily="34" charset="0"/>
            </a:endParaRPr>
          </a:p>
          <a:p>
            <a:endParaRPr lang="en-US" sz="1800" dirty="0"/>
          </a:p>
        </p:txBody>
      </p:sp>
    </p:spTree>
    <p:extLst>
      <p:ext uri="{BB962C8B-B14F-4D97-AF65-F5344CB8AC3E}">
        <p14:creationId xmlns:p14="http://schemas.microsoft.com/office/powerpoint/2010/main" val="2364598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676400" y="457200"/>
            <a:ext cx="5105400" cy="609600"/>
          </a:xfrm>
        </p:spPr>
        <p:txBody>
          <a:bodyPr/>
          <a:lstStyle/>
          <a:p>
            <a:pPr algn="ctr"/>
            <a:r>
              <a:rPr lang="en-US" sz="2400" dirty="0" smtClean="0">
                <a:solidFill>
                  <a:srgbClr val="000000"/>
                </a:solidFill>
                <a:latin typeface="Arial" pitchFamily="34" charset="0"/>
                <a:cs typeface="Arial" pitchFamily="34" charset="0"/>
              </a:rPr>
              <a:t>Site Promotion Reports</a:t>
            </a:r>
            <a:endParaRPr lang="en-US" sz="2400" dirty="0">
              <a:solidFill>
                <a:srgbClr val="000000"/>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fld id="{8DD88903-DEC4-4C5C-BC33-6C191E5599B9}" type="datetime1">
              <a:rPr lang="en-US" smtClean="0"/>
              <a:t>5/26/2015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14</a:t>
            </a:fld>
            <a:endParaRPr lang="en-US"/>
          </a:p>
        </p:txBody>
      </p:sp>
      <p:sp>
        <p:nvSpPr>
          <p:cNvPr id="11" name="Content Placeholder 10"/>
          <p:cNvSpPr>
            <a:spLocks noGrp="1"/>
          </p:cNvSpPr>
          <p:nvPr>
            <p:ph sz="quarter" idx="13"/>
          </p:nvPr>
        </p:nvSpPr>
        <p:spPr>
          <a:xfrm>
            <a:off x="304801" y="1143000"/>
            <a:ext cx="7620000" cy="1295400"/>
          </a:xfrm>
        </p:spPr>
        <p:txBody>
          <a:bodyPr/>
          <a:lstStyle/>
          <a:p>
            <a:pPr marL="17463" indent="0">
              <a:buNone/>
            </a:pPr>
            <a:r>
              <a:rPr lang="en-US" b="0" dirty="0" smtClean="0">
                <a:solidFill>
                  <a:srgbClr val="000000"/>
                </a:solidFill>
                <a:latin typeface="Arial" pitchFamily="34" charset="0"/>
                <a:cs typeface="Arial" pitchFamily="34" charset="0"/>
              </a:rPr>
              <a:t>Site promotions reporting can be located in two places:</a:t>
            </a:r>
          </a:p>
          <a:p>
            <a:r>
              <a:rPr lang="en-US" b="0" dirty="0" smtClean="0">
                <a:solidFill>
                  <a:srgbClr val="000000"/>
                </a:solidFill>
                <a:latin typeface="Arial" pitchFamily="34" charset="0"/>
                <a:cs typeface="Arial" pitchFamily="34" charset="0"/>
              </a:rPr>
              <a:t>Marketing &gt; Site Promotions &gt; By Promotion or Full List</a:t>
            </a:r>
          </a:p>
          <a:p>
            <a:r>
              <a:rPr lang="en-US" b="0" dirty="0" smtClean="0">
                <a:solidFill>
                  <a:srgbClr val="000000"/>
                </a:solidFill>
                <a:latin typeface="Arial" pitchFamily="34" charset="0"/>
                <a:cs typeface="Arial" pitchFamily="34" charset="0"/>
              </a:rPr>
              <a:t>Content &gt; Site Promotions &gt; By Promotion or Full List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667000"/>
            <a:ext cx="6559151" cy="2819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414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sz="2400" dirty="0" smtClean="0">
                <a:solidFill>
                  <a:srgbClr val="000000"/>
                </a:solidFill>
                <a:latin typeface="Arial" pitchFamily="34" charset="0"/>
                <a:cs typeface="Arial" pitchFamily="34" charset="0"/>
              </a:rPr>
              <a:t>Real Estate Parameters</a:t>
            </a:r>
            <a:endParaRPr lang="en-US" sz="2400" dirty="0">
              <a:solidFill>
                <a:srgbClr val="000000"/>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fld id="{8DD88903-DEC4-4C5C-BC33-6C191E5599B9}" type="datetime1">
              <a:rPr lang="en-US" smtClean="0"/>
              <a:t>5/26/2015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15</a:t>
            </a:fld>
            <a:endParaRPr lang="en-US"/>
          </a:p>
        </p:txBody>
      </p:sp>
      <p:sp>
        <p:nvSpPr>
          <p:cNvPr id="11" name="Content Placeholder 10"/>
          <p:cNvSpPr>
            <a:spLocks noGrp="1"/>
          </p:cNvSpPr>
          <p:nvPr>
            <p:ph sz="quarter" idx="13"/>
          </p:nvPr>
        </p:nvSpPr>
        <p:spPr>
          <a:xfrm>
            <a:off x="304800" y="1371600"/>
            <a:ext cx="8477249" cy="3581400"/>
          </a:xfrm>
        </p:spPr>
        <p:txBody>
          <a:bodyPr/>
          <a:lstStyle/>
          <a:p>
            <a:r>
              <a:rPr lang="en-US" dirty="0" smtClean="0">
                <a:solidFill>
                  <a:srgbClr val="000000"/>
                </a:solidFill>
                <a:latin typeface="Arial" pitchFamily="34" charset="0"/>
                <a:cs typeface="Arial" pitchFamily="34" charset="0"/>
              </a:rPr>
              <a:t>What </a:t>
            </a:r>
            <a:r>
              <a:rPr lang="en-US" dirty="0">
                <a:solidFill>
                  <a:srgbClr val="000000"/>
                </a:solidFill>
                <a:latin typeface="Arial" pitchFamily="34" charset="0"/>
                <a:cs typeface="Arial" pitchFamily="34" charset="0"/>
              </a:rPr>
              <a:t>is Real Estate? </a:t>
            </a:r>
          </a:p>
          <a:p>
            <a:pPr lvl="1"/>
            <a:r>
              <a:rPr lang="en-US" sz="2000" dirty="0">
                <a:solidFill>
                  <a:srgbClr val="000000"/>
                </a:solidFill>
                <a:latin typeface="Arial" pitchFamily="34" charset="0"/>
                <a:cs typeface="Arial" pitchFamily="34" charset="0"/>
              </a:rPr>
              <a:t>Multiple links on one page that direct visitor to the same destination</a:t>
            </a:r>
          </a:p>
          <a:p>
            <a:pPr lvl="1"/>
            <a:r>
              <a:rPr lang="en-US" sz="2000" dirty="0">
                <a:solidFill>
                  <a:srgbClr val="000000"/>
                </a:solidFill>
                <a:latin typeface="Arial" pitchFamily="34" charset="0"/>
                <a:cs typeface="Arial" pitchFamily="34" charset="0"/>
              </a:rPr>
              <a:t>The same offers can reside in different locations on the same page</a:t>
            </a:r>
          </a:p>
          <a:p>
            <a:pPr lvl="1"/>
            <a:r>
              <a:rPr lang="en-US" sz="2000" dirty="0">
                <a:solidFill>
                  <a:srgbClr val="000000"/>
                </a:solidFill>
                <a:latin typeface="Arial" pitchFamily="34" charset="0"/>
                <a:cs typeface="Arial" pitchFamily="34" charset="0"/>
              </a:rPr>
              <a:t>Offers that are different formats on the same page</a:t>
            </a:r>
          </a:p>
          <a:p>
            <a:pPr lvl="1">
              <a:buFont typeface="Arial" charset="0"/>
              <a:buNone/>
            </a:pPr>
            <a:endParaRPr lang="en-US" sz="2000" dirty="0">
              <a:solidFill>
                <a:srgbClr val="000000"/>
              </a:solidFill>
              <a:latin typeface="Arial" pitchFamily="34" charset="0"/>
              <a:cs typeface="Arial" pitchFamily="34" charset="0"/>
            </a:endParaRPr>
          </a:p>
          <a:p>
            <a:r>
              <a:rPr lang="en-US" dirty="0">
                <a:solidFill>
                  <a:srgbClr val="000000"/>
                </a:solidFill>
                <a:latin typeface="Arial" pitchFamily="34" charset="0"/>
                <a:cs typeface="Arial" pitchFamily="34" charset="0"/>
              </a:rPr>
              <a:t>Some Examples</a:t>
            </a:r>
          </a:p>
          <a:p>
            <a:pPr lvl="1"/>
            <a:r>
              <a:rPr lang="en-US" sz="2000" dirty="0">
                <a:solidFill>
                  <a:srgbClr val="000000"/>
                </a:solidFill>
                <a:latin typeface="Arial" pitchFamily="34" charset="0"/>
                <a:cs typeface="Arial" pitchFamily="34" charset="0"/>
              </a:rPr>
              <a:t>Email sign up</a:t>
            </a:r>
          </a:p>
          <a:p>
            <a:pPr lvl="1"/>
            <a:r>
              <a:rPr lang="en-US" sz="2000" dirty="0">
                <a:solidFill>
                  <a:srgbClr val="000000"/>
                </a:solidFill>
                <a:latin typeface="Arial" pitchFamily="34" charset="0"/>
                <a:cs typeface="Arial" pitchFamily="34" charset="0"/>
              </a:rPr>
              <a:t>A link for Free Shipping offer that appears in multiple locations</a:t>
            </a:r>
          </a:p>
          <a:p>
            <a:pPr lvl="1"/>
            <a:r>
              <a:rPr lang="en-US" sz="2000" dirty="0">
                <a:solidFill>
                  <a:srgbClr val="000000"/>
                </a:solidFill>
                <a:latin typeface="Arial" pitchFamily="34" charset="0"/>
                <a:cs typeface="Arial" pitchFamily="34" charset="0"/>
              </a:rPr>
              <a:t>A sales promotion or offer that appears in multiple locations</a:t>
            </a:r>
          </a:p>
          <a:p>
            <a:pPr marL="384175" lvl="1" indent="0">
              <a:buNone/>
            </a:pPr>
            <a:endParaRPr lang="en-US" dirty="0"/>
          </a:p>
        </p:txBody>
      </p:sp>
    </p:spTree>
    <p:extLst>
      <p:ext uri="{BB962C8B-B14F-4D97-AF65-F5344CB8AC3E}">
        <p14:creationId xmlns:p14="http://schemas.microsoft.com/office/powerpoint/2010/main" val="147414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447800" y="533400"/>
            <a:ext cx="6172201" cy="822960"/>
          </a:xfrm>
        </p:spPr>
        <p:txBody>
          <a:bodyPr/>
          <a:lstStyle/>
          <a:p>
            <a:r>
              <a:rPr lang="en-US" sz="2400" dirty="0" smtClean="0">
                <a:solidFill>
                  <a:srgbClr val="000000"/>
                </a:solidFill>
                <a:latin typeface="Arial" pitchFamily="34" charset="0"/>
                <a:cs typeface="Arial" pitchFamily="34" charset="0"/>
              </a:rPr>
              <a:t>How does Real Estate Promotions work?</a:t>
            </a:r>
            <a:endParaRPr lang="en-US" sz="2400" dirty="0">
              <a:solidFill>
                <a:srgbClr val="000000"/>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fld id="{8DD88903-DEC4-4C5C-BC33-6C191E5599B9}" type="datetime1">
              <a:rPr lang="en-US" smtClean="0"/>
              <a:t>5/26/2015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16</a:t>
            </a:fld>
            <a:endParaRPr lang="en-US"/>
          </a:p>
        </p:txBody>
      </p:sp>
      <p:sp>
        <p:nvSpPr>
          <p:cNvPr id="11" name="Content Placeholder 10"/>
          <p:cNvSpPr>
            <a:spLocks noGrp="1"/>
          </p:cNvSpPr>
          <p:nvPr>
            <p:ph sz="quarter" idx="13"/>
          </p:nvPr>
        </p:nvSpPr>
        <p:spPr>
          <a:xfrm>
            <a:off x="304800" y="1676400"/>
            <a:ext cx="8477249" cy="2895600"/>
          </a:xfrm>
        </p:spPr>
        <p:txBody>
          <a:bodyPr/>
          <a:lstStyle/>
          <a:p>
            <a:r>
              <a:rPr lang="en-US" b="0" dirty="0">
                <a:solidFill>
                  <a:srgbClr val="000000"/>
                </a:solidFill>
                <a:latin typeface="Arial" pitchFamily="34" charset="0"/>
                <a:cs typeface="Arial" pitchFamily="34" charset="0"/>
              </a:rPr>
              <a:t>Activate your Real Estate pages via a technical support ticket. </a:t>
            </a:r>
            <a:endParaRPr lang="en-US" b="0" dirty="0" smtClean="0">
              <a:solidFill>
                <a:srgbClr val="000000"/>
              </a:solidFill>
              <a:latin typeface="Arial" pitchFamily="34" charset="0"/>
              <a:cs typeface="Arial" pitchFamily="34" charset="0"/>
            </a:endParaRPr>
          </a:p>
          <a:p>
            <a:endParaRPr lang="en-US" b="0" dirty="0">
              <a:solidFill>
                <a:srgbClr val="000000"/>
              </a:solidFill>
              <a:latin typeface="Arial" pitchFamily="34" charset="0"/>
              <a:cs typeface="Arial" pitchFamily="34" charset="0"/>
            </a:endParaRPr>
          </a:p>
          <a:p>
            <a:r>
              <a:rPr lang="en-US" b="0" dirty="0">
                <a:solidFill>
                  <a:srgbClr val="000000"/>
                </a:solidFill>
                <a:latin typeface="Arial" pitchFamily="34" charset="0"/>
                <a:cs typeface="Arial" pitchFamily="34" charset="0"/>
              </a:rPr>
              <a:t>Use the tracking code generator to build out the links. </a:t>
            </a:r>
            <a:endParaRPr lang="en-US" b="0" dirty="0" smtClean="0">
              <a:solidFill>
                <a:srgbClr val="000000"/>
              </a:solidFill>
              <a:latin typeface="Arial" pitchFamily="34" charset="0"/>
              <a:cs typeface="Arial" pitchFamily="34" charset="0"/>
            </a:endParaRPr>
          </a:p>
          <a:p>
            <a:endParaRPr lang="en-US" b="0" dirty="0">
              <a:solidFill>
                <a:srgbClr val="000000"/>
              </a:solidFill>
              <a:latin typeface="Arial" pitchFamily="34" charset="0"/>
              <a:cs typeface="Arial" pitchFamily="34" charset="0"/>
            </a:endParaRPr>
          </a:p>
          <a:p>
            <a:r>
              <a:rPr lang="en-US" b="0" dirty="0">
                <a:solidFill>
                  <a:srgbClr val="000000"/>
                </a:solidFill>
                <a:latin typeface="Arial" pitchFamily="34" charset="0"/>
                <a:cs typeface="Arial" pitchFamily="34" charset="0"/>
              </a:rPr>
              <a:t>Query String for a real Estate link:</a:t>
            </a:r>
            <a:r>
              <a:rPr lang="en-US" dirty="0">
                <a:solidFill>
                  <a:srgbClr val="000000"/>
                </a:solidFill>
                <a:latin typeface="Arial" pitchFamily="34" charset="0"/>
                <a:cs typeface="Arial" pitchFamily="34" charset="0"/>
              </a:rPr>
              <a:t/>
            </a:r>
            <a:br>
              <a:rPr lang="en-US" dirty="0">
                <a:solidFill>
                  <a:srgbClr val="000000"/>
                </a:solidFill>
                <a:latin typeface="Arial" pitchFamily="34" charset="0"/>
                <a:cs typeface="Arial" pitchFamily="34" charset="0"/>
              </a:rPr>
            </a:b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cm_re</a:t>
            </a:r>
            <a:r>
              <a:rPr lang="en-US" dirty="0">
                <a:solidFill>
                  <a:srgbClr val="000000"/>
                </a:solidFill>
                <a:latin typeface="Arial" pitchFamily="34" charset="0"/>
                <a:cs typeface="Arial" pitchFamily="34" charset="0"/>
              </a:rPr>
              <a:t>= </a:t>
            </a:r>
            <a:r>
              <a:rPr lang="en-US" dirty="0" err="1">
                <a:solidFill>
                  <a:srgbClr val="C00000"/>
                </a:solidFill>
                <a:latin typeface="Arial" pitchFamily="34" charset="0"/>
                <a:cs typeface="Arial" pitchFamily="34" charset="0"/>
              </a:rPr>
              <a:t>Page_Version</a:t>
            </a:r>
            <a:r>
              <a:rPr lang="en-US" dirty="0">
                <a:solidFill>
                  <a:srgbClr val="000000"/>
                </a:solidFill>
                <a:latin typeface="Arial" pitchFamily="34" charset="0"/>
                <a:cs typeface="Arial" pitchFamily="34" charset="0"/>
              </a:rPr>
              <a:t>-_-</a:t>
            </a:r>
            <a:r>
              <a:rPr lang="en-US" dirty="0" err="1">
                <a:solidFill>
                  <a:schemeClr val="accent1">
                    <a:lumMod val="50000"/>
                  </a:schemeClr>
                </a:solidFill>
                <a:latin typeface="Arial" pitchFamily="34" charset="0"/>
                <a:cs typeface="Arial" pitchFamily="34" charset="0"/>
              </a:rPr>
              <a:t>Page_Area</a:t>
            </a:r>
            <a:r>
              <a:rPr lang="en-US" dirty="0">
                <a:solidFill>
                  <a:srgbClr val="000000"/>
                </a:solidFill>
                <a:latin typeface="Arial" pitchFamily="34" charset="0"/>
                <a:cs typeface="Arial" pitchFamily="34" charset="0"/>
              </a:rPr>
              <a:t>-_-</a:t>
            </a:r>
            <a:r>
              <a:rPr lang="en-US" dirty="0" err="1">
                <a:solidFill>
                  <a:schemeClr val="accent6">
                    <a:lumMod val="50000"/>
                  </a:schemeClr>
                </a:solidFill>
                <a:latin typeface="Arial" pitchFamily="34" charset="0"/>
                <a:cs typeface="Arial" pitchFamily="34" charset="0"/>
              </a:rPr>
              <a:t>Link_Name</a:t>
            </a:r>
            <a:endParaRPr lang="en-US" dirty="0">
              <a:solidFill>
                <a:schemeClr val="accent6">
                  <a:lumMod val="50000"/>
                </a:schemeClr>
              </a:solidFill>
              <a:latin typeface="Arial" pitchFamily="34" charset="0"/>
              <a:cs typeface="Arial" pitchFamily="34" charset="0"/>
            </a:endParaRPr>
          </a:p>
          <a:p>
            <a:endParaRPr lang="en-US" sz="20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528991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solidFill>
                  <a:srgbClr val="000000"/>
                </a:solidFill>
                <a:latin typeface="Arial" pitchFamily="34" charset="0"/>
                <a:cs typeface="Arial" pitchFamily="34" charset="0"/>
              </a:rPr>
              <a:t>Example of Real Estate Parameters</a:t>
            </a:r>
            <a:endParaRPr lang="en-US" sz="2400" dirty="0">
              <a:solidFill>
                <a:srgbClr val="000000"/>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fld id="{0A814D81-7772-4D16-A46A-DACAA8D1BFC0}" type="datetime1">
              <a:rPr lang="en-US" smtClean="0"/>
              <a:t>5/26/2015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17</a:t>
            </a:fld>
            <a:endParaRPr lang="en-US"/>
          </a:p>
        </p:txBody>
      </p:sp>
      <p:sp>
        <p:nvSpPr>
          <p:cNvPr id="6" name="Content Placeholder 5"/>
          <p:cNvSpPr>
            <a:spLocks noGrp="1"/>
          </p:cNvSpPr>
          <p:nvPr>
            <p:ph sz="quarter" idx="13"/>
          </p:nvPr>
        </p:nvSpPr>
        <p:spPr>
          <a:xfrm>
            <a:off x="304800" y="1371600"/>
            <a:ext cx="8477249" cy="3276600"/>
          </a:xfrm>
        </p:spPr>
        <p:txBody>
          <a:bodyPr/>
          <a:lstStyle/>
          <a:p>
            <a:pPr marL="233363" lvl="2" indent="-215900">
              <a:spcBef>
                <a:spcPts val="1200"/>
              </a:spcBef>
            </a:pPr>
            <a:r>
              <a:rPr lang="en-US" sz="2000" dirty="0" smtClean="0">
                <a:solidFill>
                  <a:srgbClr val="000000"/>
                </a:solidFill>
                <a:latin typeface="Arial" pitchFamily="34" charset="0"/>
                <a:cs typeface="Arial" pitchFamily="34" charset="0"/>
              </a:rPr>
              <a:t>You decide to run </a:t>
            </a:r>
            <a:r>
              <a:rPr lang="en-US" sz="2000" dirty="0">
                <a:solidFill>
                  <a:srgbClr val="000000"/>
                </a:solidFill>
                <a:latin typeface="Arial" pitchFamily="34" charset="0"/>
                <a:cs typeface="Arial" pitchFamily="34" charset="0"/>
              </a:rPr>
              <a:t>a free shipping offer during </a:t>
            </a:r>
            <a:r>
              <a:rPr lang="en-US" sz="2000" dirty="0" smtClean="0">
                <a:solidFill>
                  <a:srgbClr val="000000"/>
                </a:solidFill>
                <a:latin typeface="Arial" pitchFamily="34" charset="0"/>
                <a:cs typeface="Arial" pitchFamily="34" charset="0"/>
              </a:rPr>
              <a:t>Memorial Day on </a:t>
            </a:r>
            <a:r>
              <a:rPr lang="en-US" sz="2000" dirty="0">
                <a:solidFill>
                  <a:srgbClr val="000000"/>
                </a:solidFill>
                <a:latin typeface="Arial" pitchFamily="34" charset="0"/>
                <a:cs typeface="Arial" pitchFamily="34" charset="0"/>
              </a:rPr>
              <a:t>the home page. One link is text only, while the other link is an animation. The text only link resides in the header and the creative link is an image that appears </a:t>
            </a:r>
            <a:r>
              <a:rPr lang="en-US" sz="2000" dirty="0" smtClean="0">
                <a:solidFill>
                  <a:srgbClr val="000000"/>
                </a:solidFill>
                <a:latin typeface="Arial" pitchFamily="34" charset="0"/>
                <a:cs typeface="Arial" pitchFamily="34" charset="0"/>
              </a:rPr>
              <a:t>in </a:t>
            </a:r>
            <a:r>
              <a:rPr lang="en-US" sz="2000" dirty="0">
                <a:solidFill>
                  <a:srgbClr val="000000"/>
                </a:solidFill>
                <a:latin typeface="Arial" pitchFamily="34" charset="0"/>
                <a:cs typeface="Arial" pitchFamily="34" charset="0"/>
              </a:rPr>
              <a:t>the </a:t>
            </a:r>
            <a:r>
              <a:rPr lang="en-US" sz="2000" dirty="0" smtClean="0">
                <a:solidFill>
                  <a:srgbClr val="000000"/>
                </a:solidFill>
                <a:latin typeface="Arial" pitchFamily="34" charset="0"/>
                <a:cs typeface="Arial" pitchFamily="34" charset="0"/>
              </a:rPr>
              <a:t>main body </a:t>
            </a:r>
            <a:r>
              <a:rPr lang="en-US" sz="2000" dirty="0">
                <a:solidFill>
                  <a:srgbClr val="000000"/>
                </a:solidFill>
                <a:latin typeface="Arial" pitchFamily="34" charset="0"/>
                <a:cs typeface="Arial" pitchFamily="34" charset="0"/>
              </a:rPr>
              <a:t>of the page. The Real Estate tags for each of these links would look like this:</a:t>
            </a:r>
            <a:r>
              <a:rPr lang="en-US" sz="2000" dirty="0">
                <a:latin typeface="Arial" pitchFamily="34" charset="0"/>
                <a:cs typeface="Arial" pitchFamily="34" charset="0"/>
              </a:rPr>
              <a:t/>
            </a:r>
            <a:br>
              <a:rPr lang="en-US" sz="2000" dirty="0">
                <a:latin typeface="Arial" pitchFamily="34" charset="0"/>
                <a:cs typeface="Arial" pitchFamily="34" charset="0"/>
              </a:rPr>
            </a:br>
            <a:r>
              <a:rPr lang="en-US" sz="2000" dirty="0">
                <a:latin typeface="Arial" pitchFamily="34" charset="0"/>
                <a:cs typeface="Arial" pitchFamily="34" charset="0"/>
              </a:rPr>
              <a:t/>
            </a:r>
            <a:br>
              <a:rPr lang="en-US" sz="2000" dirty="0">
                <a:latin typeface="Arial" pitchFamily="34" charset="0"/>
                <a:cs typeface="Arial" pitchFamily="34" charset="0"/>
              </a:rPr>
            </a:br>
            <a:r>
              <a:rPr lang="en-US" sz="2000" dirty="0" err="1">
                <a:solidFill>
                  <a:srgbClr val="000000"/>
                </a:solidFill>
                <a:latin typeface="Arial" pitchFamily="34" charset="0"/>
                <a:cs typeface="Arial" pitchFamily="34" charset="0"/>
              </a:rPr>
              <a:t>cm_re</a:t>
            </a:r>
            <a:r>
              <a:rPr lang="en-US" sz="2000" dirty="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MemorialDay</a:t>
            </a:r>
            <a:r>
              <a:rPr lang="en-US" sz="2000" dirty="0" smtClean="0">
                <a:solidFill>
                  <a:srgbClr val="000000"/>
                </a:solidFill>
                <a:latin typeface="Arial" pitchFamily="34" charset="0"/>
                <a:cs typeface="Arial" pitchFamily="34" charset="0"/>
              </a:rPr>
              <a:t>-_-</a:t>
            </a:r>
            <a:r>
              <a:rPr lang="en-US" sz="2000" dirty="0">
                <a:solidFill>
                  <a:srgbClr val="000000"/>
                </a:solidFill>
                <a:latin typeface="Arial" pitchFamily="34" charset="0"/>
                <a:cs typeface="Arial" pitchFamily="34" charset="0"/>
              </a:rPr>
              <a:t>Header-_-</a:t>
            </a:r>
            <a:r>
              <a:rPr lang="en-US" sz="2000" dirty="0" err="1" smtClean="0">
                <a:solidFill>
                  <a:srgbClr val="000000"/>
                </a:solidFill>
                <a:latin typeface="Arial" pitchFamily="34" charset="0"/>
                <a:cs typeface="Arial" pitchFamily="34" charset="0"/>
              </a:rPr>
              <a:t>FreeShippingText</a:t>
            </a:r>
            <a:endParaRPr lang="en-US" sz="2000" dirty="0" smtClean="0">
              <a:solidFill>
                <a:srgbClr val="000000"/>
              </a:solidFill>
              <a:latin typeface="Arial" pitchFamily="34" charset="0"/>
              <a:cs typeface="Arial" pitchFamily="34" charset="0"/>
            </a:endParaRPr>
          </a:p>
          <a:p>
            <a:pPr marL="17463" lvl="2" indent="0">
              <a:spcBef>
                <a:spcPts val="1200"/>
              </a:spcBef>
              <a:buNone/>
            </a:pPr>
            <a:r>
              <a:rPr lang="en-US" sz="2000" dirty="0">
                <a:solidFill>
                  <a:srgbClr val="000000"/>
                </a:solidFill>
                <a:latin typeface="Arial" pitchFamily="34" charset="0"/>
                <a:cs typeface="Arial" pitchFamily="34" charset="0"/>
              </a:rPr>
              <a:t/>
            </a:r>
            <a:br>
              <a:rPr lang="en-US" sz="2000" dirty="0">
                <a:solidFill>
                  <a:srgbClr val="000000"/>
                </a:solidFill>
                <a:latin typeface="Arial" pitchFamily="34" charset="0"/>
                <a:cs typeface="Arial" pitchFamily="34" charset="0"/>
              </a:rPr>
            </a:b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cm_re</a:t>
            </a:r>
            <a:r>
              <a:rPr lang="en-US" sz="2000" dirty="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MemorialDay</a:t>
            </a:r>
            <a:r>
              <a:rPr lang="en-US" sz="2000" dirty="0" smtClean="0">
                <a:solidFill>
                  <a:srgbClr val="000000"/>
                </a:solidFill>
                <a:latin typeface="Arial" pitchFamily="34" charset="0"/>
                <a:cs typeface="Arial" pitchFamily="34" charset="0"/>
              </a:rPr>
              <a:t>-_-Body-</a:t>
            </a:r>
            <a:r>
              <a:rPr lang="en-US" sz="2000" dirty="0">
                <a:solidFill>
                  <a:srgbClr val="000000"/>
                </a:solidFill>
                <a:latin typeface="Arial" pitchFamily="34" charset="0"/>
                <a:cs typeface="Arial" pitchFamily="34" charset="0"/>
              </a:rPr>
              <a:t>_-</a:t>
            </a:r>
            <a:r>
              <a:rPr lang="en-US" sz="2000" dirty="0" err="1">
                <a:solidFill>
                  <a:srgbClr val="000000"/>
                </a:solidFill>
                <a:latin typeface="Arial" pitchFamily="34" charset="0"/>
                <a:cs typeface="Arial" pitchFamily="34" charset="0"/>
              </a:rPr>
              <a:t>FreeShippingCreative</a:t>
            </a:r>
            <a:endParaRPr lang="en-US" sz="2000" dirty="0">
              <a:solidFill>
                <a:srgbClr val="000000"/>
              </a:solidFill>
              <a:latin typeface="Arial" pitchFamily="34" charset="0"/>
              <a:cs typeface="Arial" pitchFamily="34" charset="0"/>
            </a:endParaRPr>
          </a:p>
          <a:p>
            <a:endParaRPr lang="en-US" dirty="0"/>
          </a:p>
        </p:txBody>
      </p:sp>
    </p:spTree>
    <p:extLst>
      <p:ext uri="{BB962C8B-B14F-4D97-AF65-F5344CB8AC3E}">
        <p14:creationId xmlns:p14="http://schemas.microsoft.com/office/powerpoint/2010/main" val="3049993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457200"/>
            <a:ext cx="8491027" cy="685800"/>
          </a:xfrm>
        </p:spPr>
        <p:txBody>
          <a:bodyPr/>
          <a:lstStyle/>
          <a:p>
            <a:pPr algn="ctr"/>
            <a:r>
              <a:rPr lang="en-US" sz="2400" dirty="0" smtClean="0">
                <a:solidFill>
                  <a:srgbClr val="000000"/>
                </a:solidFill>
                <a:latin typeface="Arial" pitchFamily="34" charset="0"/>
                <a:cs typeface="Arial" pitchFamily="34" charset="0"/>
              </a:rPr>
              <a:t>Real Estate Reports</a:t>
            </a:r>
            <a:endParaRPr lang="en-US" sz="2400" dirty="0">
              <a:solidFill>
                <a:srgbClr val="000000"/>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fld id="{8DD88903-DEC4-4C5C-BC33-6C191E5599B9}" type="datetime1">
              <a:rPr lang="en-US" smtClean="0"/>
              <a:t>5/26/2015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18</a:t>
            </a:fld>
            <a:endParaRPr lang="en-US"/>
          </a:p>
        </p:txBody>
      </p:sp>
      <p:sp>
        <p:nvSpPr>
          <p:cNvPr id="11" name="Content Placeholder 10"/>
          <p:cNvSpPr>
            <a:spLocks noGrp="1"/>
          </p:cNvSpPr>
          <p:nvPr>
            <p:ph sz="quarter" idx="13"/>
          </p:nvPr>
        </p:nvSpPr>
        <p:spPr>
          <a:xfrm>
            <a:off x="304800" y="1143000"/>
            <a:ext cx="8477249" cy="1143000"/>
          </a:xfrm>
        </p:spPr>
        <p:txBody>
          <a:bodyPr/>
          <a:lstStyle/>
          <a:p>
            <a:pPr marL="384175" lvl="1" indent="0">
              <a:buNone/>
            </a:pPr>
            <a:r>
              <a:rPr lang="en-US" sz="2000" dirty="0" smtClean="0">
                <a:solidFill>
                  <a:srgbClr val="000000"/>
                </a:solidFill>
                <a:latin typeface="Arial" pitchFamily="34" charset="0"/>
                <a:cs typeface="Arial" pitchFamily="34" charset="0"/>
              </a:rPr>
              <a:t>Real Estate </a:t>
            </a:r>
            <a:r>
              <a:rPr lang="en-US" sz="2000" dirty="0">
                <a:solidFill>
                  <a:srgbClr val="000000"/>
                </a:solidFill>
                <a:latin typeface="Arial" pitchFamily="34" charset="0"/>
                <a:cs typeface="Arial" pitchFamily="34" charset="0"/>
              </a:rPr>
              <a:t>promotions reporting can be </a:t>
            </a:r>
            <a:r>
              <a:rPr lang="en-US" sz="2000" dirty="0" smtClean="0">
                <a:solidFill>
                  <a:srgbClr val="000000"/>
                </a:solidFill>
                <a:latin typeface="Arial" pitchFamily="34" charset="0"/>
                <a:cs typeface="Arial" pitchFamily="34" charset="0"/>
              </a:rPr>
              <a:t>located within the </a:t>
            </a:r>
          </a:p>
          <a:p>
            <a:pPr lvl="1"/>
            <a:r>
              <a:rPr lang="en-US" sz="2000" dirty="0" smtClean="0">
                <a:solidFill>
                  <a:srgbClr val="000000"/>
                </a:solidFill>
                <a:latin typeface="Arial" pitchFamily="34" charset="0"/>
                <a:cs typeface="Arial" pitchFamily="34" charset="0"/>
              </a:rPr>
              <a:t>Content &gt; Real Estate &gt; </a:t>
            </a:r>
            <a:r>
              <a:rPr lang="en-US" sz="2000" dirty="0">
                <a:solidFill>
                  <a:srgbClr val="000000"/>
                </a:solidFill>
                <a:latin typeface="Arial" pitchFamily="34" charset="0"/>
                <a:cs typeface="Arial" pitchFamily="34" charset="0"/>
              </a:rPr>
              <a:t>By </a:t>
            </a:r>
            <a:r>
              <a:rPr lang="en-US" sz="2000" dirty="0" smtClean="0">
                <a:solidFill>
                  <a:srgbClr val="000000"/>
                </a:solidFill>
                <a:latin typeface="Arial" pitchFamily="34" charset="0"/>
                <a:cs typeface="Arial" pitchFamily="34" charset="0"/>
              </a:rPr>
              <a:t>Page </a:t>
            </a:r>
            <a:r>
              <a:rPr lang="en-US" sz="2000" dirty="0">
                <a:solidFill>
                  <a:srgbClr val="000000"/>
                </a:solidFill>
                <a:latin typeface="Arial" pitchFamily="34" charset="0"/>
                <a:cs typeface="Arial" pitchFamily="34" charset="0"/>
              </a:rPr>
              <a:t>or Full List </a:t>
            </a:r>
          </a:p>
          <a:p>
            <a:pPr lvl="1"/>
            <a:endParaRPr lang="en-US" sz="2000" dirty="0">
              <a:solidFill>
                <a:srgbClr val="000000"/>
              </a:solidFill>
              <a:latin typeface="Arial" pitchFamily="34" charset="0"/>
              <a:cs typeface="Arial"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09800"/>
            <a:ext cx="6638309" cy="3902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7345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solidFill>
                  <a:srgbClr val="000000"/>
                </a:solidFill>
                <a:latin typeface="Arial" pitchFamily="34" charset="0"/>
                <a:cs typeface="Arial" pitchFamily="34" charset="0"/>
              </a:rPr>
              <a:t>Site Promotions and Real Estate Best Practices</a:t>
            </a:r>
            <a:endParaRPr lang="en-US" sz="2400" dirty="0">
              <a:solidFill>
                <a:srgbClr val="000000"/>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fld id="{0A814D81-7772-4D16-A46A-DACAA8D1BFC0}" type="datetime1">
              <a:rPr lang="en-US" smtClean="0"/>
              <a:t>5/26/2015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19</a:t>
            </a:fld>
            <a:endParaRPr lang="en-US"/>
          </a:p>
        </p:txBody>
      </p:sp>
      <p:sp>
        <p:nvSpPr>
          <p:cNvPr id="6" name="Content Placeholder 5"/>
          <p:cNvSpPr>
            <a:spLocks noGrp="1"/>
          </p:cNvSpPr>
          <p:nvPr>
            <p:ph sz="quarter" idx="13"/>
          </p:nvPr>
        </p:nvSpPr>
        <p:spPr>
          <a:xfrm>
            <a:off x="304800" y="1371600"/>
            <a:ext cx="8477249" cy="3886200"/>
          </a:xfrm>
        </p:spPr>
        <p:txBody>
          <a:bodyPr/>
          <a:lstStyle/>
          <a:p>
            <a:r>
              <a:rPr lang="en-US" b="0" dirty="0">
                <a:solidFill>
                  <a:srgbClr val="000000"/>
                </a:solidFill>
                <a:latin typeface="Arial" pitchFamily="34" charset="0"/>
                <a:cs typeface="Arial" pitchFamily="34" charset="0"/>
              </a:rPr>
              <a:t>Use SP and RE tags to track the performance of online offers and links that when clicked on take the visitor to the same destination. </a:t>
            </a:r>
          </a:p>
          <a:p>
            <a:r>
              <a:rPr lang="en-US" b="0" dirty="0">
                <a:solidFill>
                  <a:srgbClr val="000000"/>
                </a:solidFill>
                <a:latin typeface="Arial" pitchFamily="34" charset="0"/>
                <a:cs typeface="Arial" pitchFamily="34" charset="0"/>
              </a:rPr>
              <a:t>SP tracking is used when links reside on multiple pages throughout the website, but not more than once on any one page. </a:t>
            </a:r>
          </a:p>
          <a:p>
            <a:r>
              <a:rPr lang="en-US" b="0" dirty="0">
                <a:solidFill>
                  <a:srgbClr val="000000"/>
                </a:solidFill>
                <a:latin typeface="Arial" pitchFamily="34" charset="0"/>
                <a:cs typeface="Arial" pitchFamily="34" charset="0"/>
              </a:rPr>
              <a:t>RE tracking is used when links reside in multiple locations of the same </a:t>
            </a:r>
            <a:r>
              <a:rPr lang="en-US" b="0" dirty="0" smtClean="0">
                <a:solidFill>
                  <a:srgbClr val="000000"/>
                </a:solidFill>
                <a:latin typeface="Arial" pitchFamily="34" charset="0"/>
                <a:cs typeface="Arial" pitchFamily="34" charset="0"/>
              </a:rPr>
              <a:t>page. </a:t>
            </a:r>
            <a:endParaRPr lang="en-US" b="0" dirty="0">
              <a:solidFill>
                <a:srgbClr val="000000"/>
              </a:solidFill>
              <a:latin typeface="Arial" pitchFamily="34" charset="0"/>
              <a:cs typeface="Arial" pitchFamily="34" charset="0"/>
            </a:endParaRPr>
          </a:p>
          <a:p>
            <a:r>
              <a:rPr lang="en-US" b="0" dirty="0">
                <a:solidFill>
                  <a:srgbClr val="000000"/>
                </a:solidFill>
                <a:latin typeface="Arial" pitchFamily="34" charset="0"/>
                <a:cs typeface="Arial" pitchFamily="34" charset="0"/>
              </a:rPr>
              <a:t>Measure performance of SP/RE parameters in the default Analytics </a:t>
            </a:r>
            <a:r>
              <a:rPr lang="en-US" b="0" dirty="0" smtClean="0">
                <a:solidFill>
                  <a:srgbClr val="000000"/>
                </a:solidFill>
                <a:latin typeface="Arial" pitchFamily="34" charset="0"/>
                <a:cs typeface="Arial" pitchFamily="34" charset="0"/>
              </a:rPr>
              <a:t>reporting.</a:t>
            </a:r>
            <a:endParaRPr lang="en-US" b="0" dirty="0">
              <a:solidFill>
                <a:srgbClr val="000000"/>
              </a:solidFill>
              <a:latin typeface="Arial" pitchFamily="34" charset="0"/>
              <a:cs typeface="Arial" pitchFamily="34" charset="0"/>
            </a:endParaRPr>
          </a:p>
          <a:p>
            <a:r>
              <a:rPr lang="en-US" b="0" dirty="0">
                <a:solidFill>
                  <a:srgbClr val="000000"/>
                </a:solidFill>
                <a:latin typeface="Arial" pitchFamily="34" charset="0"/>
                <a:cs typeface="Arial" pitchFamily="34" charset="0"/>
              </a:rPr>
              <a:t>Dig deeper with Explore to get more details and insight into your visitor’s total experience. </a:t>
            </a:r>
            <a:endParaRPr lang="en-US" b="0" dirty="0">
              <a:solidFill>
                <a:srgbClr val="000000"/>
              </a:solidFill>
            </a:endParaRPr>
          </a:p>
        </p:txBody>
      </p:sp>
    </p:spTree>
    <p:extLst>
      <p:ext uri="{BB962C8B-B14F-4D97-AF65-F5344CB8AC3E}">
        <p14:creationId xmlns:p14="http://schemas.microsoft.com/office/powerpoint/2010/main" val="3569465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000000"/>
                </a:solidFill>
                <a:latin typeface="Arial" pitchFamily="34" charset="0"/>
                <a:cs typeface="Arial" pitchFamily="34" charset="0"/>
              </a:rPr>
              <a:t>Agenda</a:t>
            </a:r>
            <a:endParaRPr lang="en-US" sz="2400" dirty="0">
              <a:solidFill>
                <a:srgbClr val="000000"/>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fld id="{0A814D81-7772-4D16-A46A-DACAA8D1BFC0}" type="datetime1">
              <a:rPr lang="en-US" smtClean="0"/>
              <a:t>5/26/2015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2</a:t>
            </a:fld>
            <a:endParaRPr lang="en-US"/>
          </a:p>
        </p:txBody>
      </p:sp>
      <p:sp>
        <p:nvSpPr>
          <p:cNvPr id="6" name="Content Placeholder 5"/>
          <p:cNvSpPr>
            <a:spLocks noGrp="1"/>
          </p:cNvSpPr>
          <p:nvPr>
            <p:ph sz="quarter" idx="13"/>
          </p:nvPr>
        </p:nvSpPr>
        <p:spPr>
          <a:xfrm>
            <a:off x="304800" y="1371600"/>
            <a:ext cx="8477249" cy="3124200"/>
          </a:xfrm>
        </p:spPr>
        <p:txBody>
          <a:bodyPr/>
          <a:lstStyle/>
          <a:p>
            <a:r>
              <a:rPr lang="en-US" b="0" dirty="0" smtClean="0">
                <a:solidFill>
                  <a:srgbClr val="000000"/>
                </a:solidFill>
                <a:latin typeface="Arial" pitchFamily="34" charset="0"/>
                <a:cs typeface="Arial" pitchFamily="34" charset="0"/>
              </a:rPr>
              <a:t>Track performance of your offsite links via MMC</a:t>
            </a:r>
          </a:p>
          <a:p>
            <a:r>
              <a:rPr lang="en-US" b="0" dirty="0" smtClean="0">
                <a:solidFill>
                  <a:srgbClr val="000000"/>
                </a:solidFill>
                <a:latin typeface="Arial" pitchFamily="34" charset="0"/>
                <a:cs typeface="Arial" pitchFamily="34" charset="0"/>
              </a:rPr>
              <a:t>Track onsite links via Site Promotion parameters</a:t>
            </a:r>
          </a:p>
          <a:p>
            <a:r>
              <a:rPr lang="en-US" b="0" dirty="0" smtClean="0">
                <a:solidFill>
                  <a:srgbClr val="000000"/>
                </a:solidFill>
                <a:latin typeface="Arial" pitchFamily="34" charset="0"/>
                <a:cs typeface="Arial" pitchFamily="34" charset="0"/>
              </a:rPr>
              <a:t>Track onsite links via Real Estate parameters</a:t>
            </a:r>
          </a:p>
          <a:p>
            <a:r>
              <a:rPr lang="en-US" b="0" dirty="0" smtClean="0">
                <a:solidFill>
                  <a:srgbClr val="000000"/>
                </a:solidFill>
                <a:latin typeface="Arial" pitchFamily="34" charset="0"/>
                <a:cs typeface="Arial" pitchFamily="34" charset="0"/>
              </a:rPr>
              <a:t>Generate Tracking Parameters for URLs</a:t>
            </a:r>
          </a:p>
          <a:p>
            <a:r>
              <a:rPr lang="en-US" b="0" dirty="0" smtClean="0">
                <a:solidFill>
                  <a:srgbClr val="000000"/>
                </a:solidFill>
                <a:latin typeface="Arial" pitchFamily="34" charset="0"/>
                <a:cs typeface="Arial" pitchFamily="34" charset="0"/>
              </a:rPr>
              <a:t>Diagnose and fix Invalid Tracking Parameters</a:t>
            </a:r>
          </a:p>
          <a:p>
            <a:r>
              <a:rPr lang="en-US" b="0" dirty="0" smtClean="0">
                <a:solidFill>
                  <a:srgbClr val="000000"/>
                </a:solidFill>
                <a:latin typeface="Arial" pitchFamily="34" charset="0"/>
                <a:cs typeface="Arial" pitchFamily="34" charset="0"/>
              </a:rPr>
              <a:t>Support Resources</a:t>
            </a:r>
          </a:p>
          <a:p>
            <a:r>
              <a:rPr lang="en-US" b="0" dirty="0" smtClean="0">
                <a:solidFill>
                  <a:srgbClr val="000000"/>
                </a:solidFill>
                <a:latin typeface="Arial" pitchFamily="34" charset="0"/>
                <a:cs typeface="Arial" pitchFamily="34" charset="0"/>
              </a:rPr>
              <a:t>Q &amp; A</a:t>
            </a:r>
            <a:endParaRPr lang="en-US" b="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768878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566" y="448731"/>
            <a:ext cx="6781801" cy="685800"/>
          </a:xfrm>
        </p:spPr>
        <p:txBody>
          <a:bodyPr/>
          <a:lstStyle/>
          <a:p>
            <a:pPr algn="ctr"/>
            <a:r>
              <a:rPr lang="en-US" sz="2400" dirty="0" smtClean="0">
                <a:solidFill>
                  <a:srgbClr val="000000"/>
                </a:solidFill>
                <a:latin typeface="Arial" pitchFamily="34" charset="0"/>
                <a:cs typeface="Arial" pitchFamily="34" charset="0"/>
              </a:rPr>
              <a:t>Generating Tracking Code Parameters</a:t>
            </a:r>
            <a:endParaRPr lang="en-US" sz="2400" dirty="0">
              <a:solidFill>
                <a:srgbClr val="000000"/>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fld id="{0A814D81-7772-4D16-A46A-DACAA8D1BFC0}" type="datetime1">
              <a:rPr lang="en-US" smtClean="0"/>
              <a:t>5/26/2015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20</a:t>
            </a:fld>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190999"/>
            <a:ext cx="7175500" cy="18557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216399"/>
            <a:ext cx="1307607" cy="21689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1450" y="1134531"/>
            <a:ext cx="5664200" cy="27966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03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DD88903-DEC4-4C5C-BC33-6C191E5599B9}" type="datetime1">
              <a:rPr lang="en-US" smtClean="0"/>
              <a:t>5/26/2015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21</a:t>
            </a:fld>
            <a:endParaRPr lang="en-US"/>
          </a:p>
        </p:txBody>
      </p:sp>
      <p:sp>
        <p:nvSpPr>
          <p:cNvPr id="19" name="TextBox 5"/>
          <p:cNvSpPr txBox="1">
            <a:spLocks noChangeArrowheads="1"/>
          </p:cNvSpPr>
          <p:nvPr/>
        </p:nvSpPr>
        <p:spPr bwMode="auto">
          <a:xfrm>
            <a:off x="1642534" y="618067"/>
            <a:ext cx="6507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hlink"/>
                </a:solidFill>
                <a:latin typeface="Arial" charset="0"/>
                <a:ea typeface="MS PGothic" pitchFamily="34" charset="-128"/>
              </a:defRPr>
            </a:lvl1pPr>
            <a:lvl2pPr marL="742950" indent="-2857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eaLnBrk="1" hangingPunct="1"/>
            <a:r>
              <a:rPr lang="en-US" sz="2400" b="1" dirty="0">
                <a:solidFill>
                  <a:srgbClr val="000000"/>
                </a:solidFill>
              </a:rPr>
              <a:t>Invalid Marketing Programs Report (Chart) </a:t>
            </a: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8" y="1689100"/>
            <a:ext cx="7451725" cy="3863975"/>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
          <p:cNvSpPr txBox="1">
            <a:spLocks noChangeArrowheads="1"/>
          </p:cNvSpPr>
          <p:nvPr/>
        </p:nvSpPr>
        <p:spPr bwMode="auto">
          <a:xfrm>
            <a:off x="244475" y="1220788"/>
            <a:ext cx="3073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hlink"/>
                </a:solidFill>
                <a:latin typeface="Arial" charset="0"/>
                <a:ea typeface="MS PGothic" pitchFamily="34" charset="-128"/>
              </a:defRPr>
            </a:lvl1pPr>
            <a:lvl2pPr marL="742950" indent="-2857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eaLnBrk="1" hangingPunct="1"/>
            <a:r>
              <a:rPr lang="en-US" sz="1600">
                <a:solidFill>
                  <a:srgbClr val="000000"/>
                </a:solidFill>
              </a:rPr>
              <a:t>Invalid Marketing Programs</a:t>
            </a:r>
          </a:p>
        </p:txBody>
      </p:sp>
      <p:cxnSp>
        <p:nvCxnSpPr>
          <p:cNvPr id="22" name="Straight Arrow Connector 4"/>
          <p:cNvCxnSpPr>
            <a:cxnSpLocks noChangeShapeType="1"/>
          </p:cNvCxnSpPr>
          <p:nvPr/>
        </p:nvCxnSpPr>
        <p:spPr bwMode="auto">
          <a:xfrm>
            <a:off x="549275" y="1535113"/>
            <a:ext cx="639763" cy="1604962"/>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3" name="TextBox 5"/>
          <p:cNvSpPr txBox="1">
            <a:spLocks noChangeArrowheads="1"/>
          </p:cNvSpPr>
          <p:nvPr/>
        </p:nvSpPr>
        <p:spPr bwMode="auto">
          <a:xfrm>
            <a:off x="8366125" y="4146550"/>
            <a:ext cx="777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hlink"/>
                </a:solidFill>
                <a:latin typeface="Arial" charset="0"/>
                <a:ea typeface="MS PGothic" pitchFamily="34" charset="-128"/>
              </a:defRPr>
            </a:lvl1pPr>
            <a:lvl2pPr marL="742950" indent="-2857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eaLnBrk="1" hangingPunct="1"/>
            <a:r>
              <a:rPr lang="en-US" sz="1600" dirty="0">
                <a:solidFill>
                  <a:srgbClr val="000000"/>
                </a:solidFill>
              </a:rPr>
              <a:t>Clicks</a:t>
            </a:r>
          </a:p>
        </p:txBody>
      </p:sp>
      <p:cxnSp>
        <p:nvCxnSpPr>
          <p:cNvPr id="24" name="Straight Arrow Connector 7"/>
          <p:cNvCxnSpPr>
            <a:cxnSpLocks noChangeShapeType="1"/>
          </p:cNvCxnSpPr>
          <p:nvPr/>
        </p:nvCxnSpPr>
        <p:spPr bwMode="auto">
          <a:xfrm flipH="1">
            <a:off x="8183563" y="4460875"/>
            <a:ext cx="457200" cy="325438"/>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5" name="TextBox 8"/>
          <p:cNvSpPr txBox="1">
            <a:spLocks noChangeArrowheads="1"/>
          </p:cNvSpPr>
          <p:nvPr/>
        </p:nvSpPr>
        <p:spPr bwMode="auto">
          <a:xfrm>
            <a:off x="4975225" y="4460875"/>
            <a:ext cx="20986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hlink"/>
                </a:solidFill>
                <a:latin typeface="Arial" charset="0"/>
                <a:ea typeface="MS PGothic" pitchFamily="34" charset="-128"/>
              </a:defRPr>
            </a:lvl1pPr>
            <a:lvl2pPr marL="742950" indent="-2857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eaLnBrk="1" hangingPunct="1"/>
            <a:r>
              <a:rPr lang="en-US" sz="1600" dirty="0">
                <a:solidFill>
                  <a:srgbClr val="000000"/>
                </a:solidFill>
              </a:rPr>
              <a:t>Reason for Rejection</a:t>
            </a:r>
          </a:p>
        </p:txBody>
      </p:sp>
      <p:cxnSp>
        <p:nvCxnSpPr>
          <p:cNvPr id="26" name="Straight Arrow Connector 10"/>
          <p:cNvCxnSpPr>
            <a:cxnSpLocks noChangeShapeType="1"/>
          </p:cNvCxnSpPr>
          <p:nvPr/>
        </p:nvCxnSpPr>
        <p:spPr bwMode="auto">
          <a:xfrm>
            <a:off x="5486400" y="4786313"/>
            <a:ext cx="661988" cy="36512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7" name="TextBox 11"/>
          <p:cNvSpPr txBox="1">
            <a:spLocks noChangeArrowheads="1"/>
          </p:cNvSpPr>
          <p:nvPr/>
        </p:nvSpPr>
        <p:spPr bwMode="auto">
          <a:xfrm>
            <a:off x="992188" y="5884863"/>
            <a:ext cx="35353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hlink"/>
                </a:solidFill>
                <a:latin typeface="Arial" charset="0"/>
                <a:ea typeface="MS PGothic" pitchFamily="34" charset="-128"/>
              </a:defRPr>
            </a:lvl1pPr>
            <a:lvl2pPr marL="742950" indent="-2857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eaLnBrk="1" hangingPunct="1"/>
            <a:r>
              <a:rPr lang="en-US" sz="1600" dirty="0">
                <a:solidFill>
                  <a:srgbClr val="000000"/>
                </a:solidFill>
              </a:rPr>
              <a:t>Rejected MMC Marketing Programs</a:t>
            </a:r>
          </a:p>
        </p:txBody>
      </p:sp>
      <p:cxnSp>
        <p:nvCxnSpPr>
          <p:cNvPr id="28" name="Straight Arrow Connector 13"/>
          <p:cNvCxnSpPr>
            <a:cxnSpLocks noChangeShapeType="1"/>
            <a:stCxn id="27" idx="0"/>
          </p:cNvCxnSpPr>
          <p:nvPr/>
        </p:nvCxnSpPr>
        <p:spPr bwMode="auto">
          <a:xfrm flipV="1">
            <a:off x="2759869" y="5335589"/>
            <a:ext cx="1134269" cy="549274"/>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7414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596705"/>
            <a:ext cx="6323011" cy="396599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8DD88903-DEC4-4C5C-BC33-6C191E5599B9}" type="datetime1">
              <a:rPr lang="en-US" smtClean="0"/>
              <a:t>5/26/2015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22</a:t>
            </a:fld>
            <a:endParaRPr lang="en-US"/>
          </a:p>
        </p:txBody>
      </p:sp>
      <p:sp>
        <p:nvSpPr>
          <p:cNvPr id="19" name="TextBox 5"/>
          <p:cNvSpPr txBox="1">
            <a:spLocks noChangeArrowheads="1"/>
          </p:cNvSpPr>
          <p:nvPr/>
        </p:nvSpPr>
        <p:spPr bwMode="auto">
          <a:xfrm>
            <a:off x="1642534" y="618067"/>
            <a:ext cx="6507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hlink"/>
                </a:solidFill>
                <a:latin typeface="Arial" charset="0"/>
                <a:ea typeface="MS PGothic" pitchFamily="34" charset="-128"/>
              </a:defRPr>
            </a:lvl1pPr>
            <a:lvl2pPr marL="742950" indent="-2857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eaLnBrk="1" hangingPunct="1"/>
            <a:r>
              <a:rPr lang="en-US" sz="2400" b="1" dirty="0">
                <a:solidFill>
                  <a:srgbClr val="000000"/>
                </a:solidFill>
              </a:rPr>
              <a:t>Invalid </a:t>
            </a:r>
            <a:r>
              <a:rPr lang="en-US" sz="2400" b="1" dirty="0" smtClean="0">
                <a:solidFill>
                  <a:srgbClr val="000000"/>
                </a:solidFill>
              </a:rPr>
              <a:t>Site Promotions </a:t>
            </a:r>
            <a:r>
              <a:rPr lang="en-US" sz="2400" b="1" dirty="0">
                <a:solidFill>
                  <a:srgbClr val="000000"/>
                </a:solidFill>
              </a:rPr>
              <a:t>Report (Chart) </a:t>
            </a:r>
          </a:p>
        </p:txBody>
      </p:sp>
      <p:sp>
        <p:nvSpPr>
          <p:cNvPr id="21" name="TextBox 2"/>
          <p:cNvSpPr txBox="1">
            <a:spLocks noChangeArrowheads="1"/>
          </p:cNvSpPr>
          <p:nvPr/>
        </p:nvSpPr>
        <p:spPr bwMode="auto">
          <a:xfrm>
            <a:off x="244475" y="1220788"/>
            <a:ext cx="3073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hlink"/>
                </a:solidFill>
                <a:latin typeface="Arial" charset="0"/>
                <a:ea typeface="MS PGothic" pitchFamily="34" charset="-128"/>
              </a:defRPr>
            </a:lvl1pPr>
            <a:lvl2pPr marL="742950" indent="-2857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eaLnBrk="1" hangingPunct="1"/>
            <a:r>
              <a:rPr lang="en-US" sz="1600" dirty="0">
                <a:solidFill>
                  <a:srgbClr val="000000"/>
                </a:solidFill>
              </a:rPr>
              <a:t>Invalid </a:t>
            </a:r>
            <a:r>
              <a:rPr lang="en-US" sz="1600" dirty="0" smtClean="0">
                <a:solidFill>
                  <a:srgbClr val="000000"/>
                </a:solidFill>
              </a:rPr>
              <a:t>Site Promotions</a:t>
            </a:r>
            <a:endParaRPr lang="en-US" sz="1600" dirty="0">
              <a:solidFill>
                <a:srgbClr val="000000"/>
              </a:solidFill>
            </a:endParaRPr>
          </a:p>
        </p:txBody>
      </p:sp>
      <p:cxnSp>
        <p:nvCxnSpPr>
          <p:cNvPr id="22" name="Straight Arrow Connector 4"/>
          <p:cNvCxnSpPr>
            <a:cxnSpLocks noChangeShapeType="1"/>
          </p:cNvCxnSpPr>
          <p:nvPr/>
        </p:nvCxnSpPr>
        <p:spPr bwMode="auto">
          <a:xfrm>
            <a:off x="992187" y="1676400"/>
            <a:ext cx="1005681" cy="172202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3" name="TextBox 5"/>
          <p:cNvSpPr txBox="1">
            <a:spLocks noChangeArrowheads="1"/>
          </p:cNvSpPr>
          <p:nvPr/>
        </p:nvSpPr>
        <p:spPr bwMode="auto">
          <a:xfrm>
            <a:off x="8149696" y="4568881"/>
            <a:ext cx="777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hlink"/>
                </a:solidFill>
                <a:latin typeface="Arial" charset="0"/>
                <a:ea typeface="MS PGothic" pitchFamily="34" charset="-128"/>
              </a:defRPr>
            </a:lvl1pPr>
            <a:lvl2pPr marL="742950" indent="-2857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eaLnBrk="1" hangingPunct="1"/>
            <a:r>
              <a:rPr lang="en-US" sz="1600" dirty="0">
                <a:solidFill>
                  <a:srgbClr val="000000"/>
                </a:solidFill>
              </a:rPr>
              <a:t>Clicks</a:t>
            </a:r>
          </a:p>
        </p:txBody>
      </p:sp>
      <p:cxnSp>
        <p:nvCxnSpPr>
          <p:cNvPr id="24" name="Straight Arrow Connector 7"/>
          <p:cNvCxnSpPr>
            <a:cxnSpLocks noChangeShapeType="1"/>
          </p:cNvCxnSpPr>
          <p:nvPr/>
        </p:nvCxnSpPr>
        <p:spPr bwMode="auto">
          <a:xfrm flipH="1">
            <a:off x="7972955" y="4907435"/>
            <a:ext cx="457200" cy="325438"/>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5" name="TextBox 8"/>
          <p:cNvSpPr txBox="1">
            <a:spLocks noChangeArrowheads="1"/>
          </p:cNvSpPr>
          <p:nvPr/>
        </p:nvSpPr>
        <p:spPr bwMode="auto">
          <a:xfrm>
            <a:off x="4703232" y="4460875"/>
            <a:ext cx="20986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hlink"/>
                </a:solidFill>
                <a:latin typeface="Arial" charset="0"/>
                <a:ea typeface="MS PGothic" pitchFamily="34" charset="-128"/>
              </a:defRPr>
            </a:lvl1pPr>
            <a:lvl2pPr marL="742950" indent="-2857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eaLnBrk="1" hangingPunct="1"/>
            <a:r>
              <a:rPr lang="en-US" sz="1600" dirty="0">
                <a:solidFill>
                  <a:srgbClr val="000000"/>
                </a:solidFill>
              </a:rPr>
              <a:t>Reason for Rejection</a:t>
            </a:r>
          </a:p>
        </p:txBody>
      </p:sp>
      <p:cxnSp>
        <p:nvCxnSpPr>
          <p:cNvPr id="26" name="Straight Arrow Connector 10"/>
          <p:cNvCxnSpPr>
            <a:cxnSpLocks noChangeShapeType="1"/>
          </p:cNvCxnSpPr>
          <p:nvPr/>
        </p:nvCxnSpPr>
        <p:spPr bwMode="auto">
          <a:xfrm>
            <a:off x="5562600" y="4786312"/>
            <a:ext cx="661988" cy="36512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7" name="TextBox 11"/>
          <p:cNvSpPr txBox="1">
            <a:spLocks noChangeArrowheads="1"/>
          </p:cNvSpPr>
          <p:nvPr/>
        </p:nvSpPr>
        <p:spPr bwMode="auto">
          <a:xfrm>
            <a:off x="992188" y="5884863"/>
            <a:ext cx="35353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hlink"/>
                </a:solidFill>
                <a:latin typeface="Arial" charset="0"/>
                <a:ea typeface="MS PGothic" pitchFamily="34" charset="-128"/>
              </a:defRPr>
            </a:lvl1pPr>
            <a:lvl2pPr marL="742950" indent="-2857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eaLnBrk="1" hangingPunct="1"/>
            <a:r>
              <a:rPr lang="en-US" sz="1600" dirty="0">
                <a:solidFill>
                  <a:srgbClr val="000000"/>
                </a:solidFill>
              </a:rPr>
              <a:t>Rejected </a:t>
            </a:r>
            <a:r>
              <a:rPr lang="en-US" sz="1600" dirty="0" smtClean="0">
                <a:solidFill>
                  <a:srgbClr val="000000"/>
                </a:solidFill>
              </a:rPr>
              <a:t>Site Promotion Parameters</a:t>
            </a:r>
            <a:endParaRPr lang="en-US" sz="1600" dirty="0">
              <a:solidFill>
                <a:srgbClr val="000000"/>
              </a:solidFill>
            </a:endParaRPr>
          </a:p>
        </p:txBody>
      </p:sp>
      <p:cxnSp>
        <p:nvCxnSpPr>
          <p:cNvPr id="28" name="Straight Arrow Connector 13"/>
          <p:cNvCxnSpPr>
            <a:cxnSpLocks noChangeShapeType="1"/>
            <a:stCxn id="27" idx="0"/>
          </p:cNvCxnSpPr>
          <p:nvPr/>
        </p:nvCxnSpPr>
        <p:spPr bwMode="auto">
          <a:xfrm flipV="1">
            <a:off x="2759869" y="5232873"/>
            <a:ext cx="1134269" cy="65199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95249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029" y="1651000"/>
            <a:ext cx="6867525" cy="428793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8DD88903-DEC4-4C5C-BC33-6C191E5599B9}" type="datetime1">
              <a:rPr lang="en-US" smtClean="0"/>
              <a:t>5/26/2015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23</a:t>
            </a:fld>
            <a:endParaRPr lang="en-US"/>
          </a:p>
        </p:txBody>
      </p:sp>
      <p:sp>
        <p:nvSpPr>
          <p:cNvPr id="19" name="TextBox 5"/>
          <p:cNvSpPr txBox="1">
            <a:spLocks noChangeArrowheads="1"/>
          </p:cNvSpPr>
          <p:nvPr/>
        </p:nvSpPr>
        <p:spPr bwMode="auto">
          <a:xfrm>
            <a:off x="1642534" y="618067"/>
            <a:ext cx="6507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hlink"/>
                </a:solidFill>
                <a:latin typeface="Arial" charset="0"/>
                <a:ea typeface="MS PGothic" pitchFamily="34" charset="-128"/>
              </a:defRPr>
            </a:lvl1pPr>
            <a:lvl2pPr marL="742950" indent="-2857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eaLnBrk="1" hangingPunct="1"/>
            <a:r>
              <a:rPr lang="en-US" sz="2400" b="1" dirty="0">
                <a:solidFill>
                  <a:srgbClr val="000000"/>
                </a:solidFill>
              </a:rPr>
              <a:t>Invalid </a:t>
            </a:r>
            <a:r>
              <a:rPr lang="en-US" sz="2400" b="1" dirty="0" smtClean="0">
                <a:solidFill>
                  <a:srgbClr val="000000"/>
                </a:solidFill>
              </a:rPr>
              <a:t>Real Estate </a:t>
            </a:r>
            <a:r>
              <a:rPr lang="en-US" sz="2400" b="1" dirty="0">
                <a:solidFill>
                  <a:srgbClr val="000000"/>
                </a:solidFill>
              </a:rPr>
              <a:t>Report (Chart) </a:t>
            </a:r>
          </a:p>
        </p:txBody>
      </p:sp>
      <p:sp>
        <p:nvSpPr>
          <p:cNvPr id="21" name="TextBox 2"/>
          <p:cNvSpPr txBox="1">
            <a:spLocks noChangeArrowheads="1"/>
          </p:cNvSpPr>
          <p:nvPr/>
        </p:nvSpPr>
        <p:spPr bwMode="auto">
          <a:xfrm>
            <a:off x="244475" y="1220788"/>
            <a:ext cx="3073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hlink"/>
                </a:solidFill>
                <a:latin typeface="Arial" charset="0"/>
                <a:ea typeface="MS PGothic" pitchFamily="34" charset="-128"/>
              </a:defRPr>
            </a:lvl1pPr>
            <a:lvl2pPr marL="742950" indent="-2857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eaLnBrk="1" hangingPunct="1"/>
            <a:r>
              <a:rPr lang="en-US" sz="1600" dirty="0">
                <a:solidFill>
                  <a:srgbClr val="000000"/>
                </a:solidFill>
              </a:rPr>
              <a:t>Invalid </a:t>
            </a:r>
            <a:r>
              <a:rPr lang="en-US" sz="1600" dirty="0" smtClean="0">
                <a:solidFill>
                  <a:srgbClr val="000000"/>
                </a:solidFill>
              </a:rPr>
              <a:t>Real Estate</a:t>
            </a:r>
            <a:endParaRPr lang="en-US" sz="1600" dirty="0">
              <a:solidFill>
                <a:srgbClr val="000000"/>
              </a:solidFill>
            </a:endParaRPr>
          </a:p>
        </p:txBody>
      </p:sp>
      <p:cxnSp>
        <p:nvCxnSpPr>
          <p:cNvPr id="22" name="Straight Arrow Connector 4"/>
          <p:cNvCxnSpPr>
            <a:cxnSpLocks noChangeShapeType="1"/>
          </p:cNvCxnSpPr>
          <p:nvPr/>
        </p:nvCxnSpPr>
        <p:spPr bwMode="auto">
          <a:xfrm>
            <a:off x="977107" y="1524000"/>
            <a:ext cx="394493" cy="16002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3" name="TextBox 5"/>
          <p:cNvSpPr txBox="1">
            <a:spLocks noChangeArrowheads="1"/>
          </p:cNvSpPr>
          <p:nvPr/>
        </p:nvSpPr>
        <p:spPr bwMode="auto">
          <a:xfrm>
            <a:off x="8011583" y="4630321"/>
            <a:ext cx="777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hlink"/>
                </a:solidFill>
                <a:latin typeface="Arial" charset="0"/>
                <a:ea typeface="MS PGothic" pitchFamily="34" charset="-128"/>
              </a:defRPr>
            </a:lvl1pPr>
            <a:lvl2pPr marL="742950" indent="-2857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eaLnBrk="1" hangingPunct="1"/>
            <a:r>
              <a:rPr lang="en-US" sz="1600" dirty="0">
                <a:solidFill>
                  <a:srgbClr val="000000"/>
                </a:solidFill>
              </a:rPr>
              <a:t>Clicks</a:t>
            </a:r>
          </a:p>
        </p:txBody>
      </p:sp>
      <p:cxnSp>
        <p:nvCxnSpPr>
          <p:cNvPr id="24" name="Straight Arrow Connector 7"/>
          <p:cNvCxnSpPr>
            <a:cxnSpLocks noChangeShapeType="1"/>
          </p:cNvCxnSpPr>
          <p:nvPr/>
        </p:nvCxnSpPr>
        <p:spPr bwMode="auto">
          <a:xfrm flipH="1">
            <a:off x="7820554" y="4968875"/>
            <a:ext cx="457200" cy="325438"/>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5" name="TextBox 8"/>
          <p:cNvSpPr txBox="1">
            <a:spLocks noChangeArrowheads="1"/>
          </p:cNvSpPr>
          <p:nvPr/>
        </p:nvSpPr>
        <p:spPr bwMode="auto">
          <a:xfrm>
            <a:off x="4534158" y="4610478"/>
            <a:ext cx="20986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hlink"/>
                </a:solidFill>
                <a:latin typeface="Arial" charset="0"/>
                <a:ea typeface="MS PGothic" pitchFamily="34" charset="-128"/>
              </a:defRPr>
            </a:lvl1pPr>
            <a:lvl2pPr marL="742950" indent="-2857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eaLnBrk="1" hangingPunct="1"/>
            <a:r>
              <a:rPr lang="en-US" sz="1600" dirty="0">
                <a:solidFill>
                  <a:srgbClr val="000000"/>
                </a:solidFill>
              </a:rPr>
              <a:t>Reason for Rejection</a:t>
            </a:r>
          </a:p>
        </p:txBody>
      </p:sp>
      <p:cxnSp>
        <p:nvCxnSpPr>
          <p:cNvPr id="26" name="Straight Arrow Connector 10"/>
          <p:cNvCxnSpPr>
            <a:cxnSpLocks noChangeShapeType="1"/>
          </p:cNvCxnSpPr>
          <p:nvPr/>
        </p:nvCxnSpPr>
        <p:spPr bwMode="auto">
          <a:xfrm>
            <a:off x="5583483" y="4949031"/>
            <a:ext cx="538150" cy="345281"/>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7" name="TextBox 11"/>
          <p:cNvSpPr txBox="1">
            <a:spLocks noChangeArrowheads="1"/>
          </p:cNvSpPr>
          <p:nvPr/>
        </p:nvSpPr>
        <p:spPr bwMode="auto">
          <a:xfrm>
            <a:off x="992188" y="5986046"/>
            <a:ext cx="31988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hlink"/>
                </a:solidFill>
                <a:latin typeface="Arial" charset="0"/>
                <a:ea typeface="MS PGothic" pitchFamily="34" charset="-128"/>
              </a:defRPr>
            </a:lvl1pPr>
            <a:lvl2pPr marL="742950" indent="-2857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eaLnBrk="1" hangingPunct="1"/>
            <a:r>
              <a:rPr lang="en-US" sz="1600" dirty="0">
                <a:solidFill>
                  <a:srgbClr val="000000"/>
                </a:solidFill>
              </a:rPr>
              <a:t>Rejected </a:t>
            </a:r>
            <a:r>
              <a:rPr lang="en-US" sz="1600" dirty="0" smtClean="0">
                <a:solidFill>
                  <a:srgbClr val="000000"/>
                </a:solidFill>
              </a:rPr>
              <a:t>Real Estate Parameter</a:t>
            </a:r>
            <a:endParaRPr lang="en-US" sz="1600" dirty="0">
              <a:solidFill>
                <a:srgbClr val="000000"/>
              </a:solidFill>
            </a:endParaRPr>
          </a:p>
        </p:txBody>
      </p:sp>
      <p:cxnSp>
        <p:nvCxnSpPr>
          <p:cNvPr id="28" name="Straight Arrow Connector 13"/>
          <p:cNvCxnSpPr>
            <a:cxnSpLocks noChangeShapeType="1"/>
          </p:cNvCxnSpPr>
          <p:nvPr/>
        </p:nvCxnSpPr>
        <p:spPr bwMode="auto">
          <a:xfrm flipV="1">
            <a:off x="2743200" y="5436772"/>
            <a:ext cx="1150938" cy="549274"/>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95249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6477001" cy="746760"/>
          </a:xfrm>
        </p:spPr>
        <p:txBody>
          <a:bodyPr/>
          <a:lstStyle/>
          <a:p>
            <a:r>
              <a:rPr lang="en-US" sz="2400" dirty="0" smtClean="0">
                <a:solidFill>
                  <a:srgbClr val="000000"/>
                </a:solidFill>
                <a:latin typeface="Arial" pitchFamily="34" charset="0"/>
                <a:cs typeface="Arial" pitchFamily="34" charset="0"/>
              </a:rPr>
              <a:t>Business Support  - Resource Enablement</a:t>
            </a:r>
            <a:endParaRPr lang="en-US" sz="2400" dirty="0">
              <a:solidFill>
                <a:srgbClr val="000000"/>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dirty="0"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24</a:t>
            </a:fld>
            <a:endParaRPr lang="en-US"/>
          </a:p>
        </p:txBody>
      </p:sp>
      <p:sp>
        <p:nvSpPr>
          <p:cNvPr id="6" name="Content Placeholder 5"/>
          <p:cNvSpPr>
            <a:spLocks noGrp="1"/>
          </p:cNvSpPr>
          <p:nvPr>
            <p:ph sz="quarter" idx="13"/>
          </p:nvPr>
        </p:nvSpPr>
        <p:spPr/>
        <p:txBody>
          <a:bodyPr/>
          <a:lstStyle/>
          <a:p>
            <a:r>
              <a:rPr lang="en-US" dirty="0" smtClean="0">
                <a:solidFill>
                  <a:srgbClr val="000000"/>
                </a:solidFill>
              </a:rPr>
              <a:t>Business Support</a:t>
            </a:r>
          </a:p>
          <a:p>
            <a:pPr lvl="1"/>
            <a:r>
              <a:rPr lang="en-US" sz="2000" dirty="0" smtClean="0">
                <a:solidFill>
                  <a:srgbClr val="000000"/>
                </a:solidFill>
              </a:rPr>
              <a:t>Digital Analytics Consultant via chat or ticket</a:t>
            </a:r>
          </a:p>
          <a:p>
            <a:r>
              <a:rPr lang="en-US" dirty="0" smtClean="0">
                <a:solidFill>
                  <a:srgbClr val="000000"/>
                </a:solidFill>
              </a:rPr>
              <a:t>Resource Enablement – No Cost</a:t>
            </a:r>
          </a:p>
          <a:p>
            <a:pPr lvl="1"/>
            <a:r>
              <a:rPr lang="en-US" sz="2000" dirty="0" smtClean="0">
                <a:solidFill>
                  <a:srgbClr val="000000"/>
                </a:solidFill>
              </a:rPr>
              <a:t>Provides support for key areas a client may want to focus on.</a:t>
            </a:r>
          </a:p>
          <a:p>
            <a:pPr lvl="1"/>
            <a:r>
              <a:rPr lang="en-US" sz="2000" dirty="0" smtClean="0">
                <a:solidFill>
                  <a:srgbClr val="000000"/>
                </a:solidFill>
              </a:rPr>
              <a:t>Help clients answer business questions and expand their knowledge on topics of interest by pointing them to Support properties and resources under the guidance of a Digital Analytics Consultant (DAC).</a:t>
            </a:r>
          </a:p>
          <a:p>
            <a:pPr lvl="1"/>
            <a:r>
              <a:rPr lang="en-US" sz="2000" b="1" dirty="0" smtClean="0">
                <a:solidFill>
                  <a:srgbClr val="000000"/>
                </a:solidFill>
              </a:rPr>
              <a:t>Targeted at assisting clients who have a list of at least 5 business questions or 2 training topics or more and would need guidance on which resources to use.</a:t>
            </a:r>
          </a:p>
          <a:p>
            <a:pPr lvl="1"/>
            <a:r>
              <a:rPr lang="en-US" sz="2000" dirty="0" smtClean="0">
                <a:solidFill>
                  <a:srgbClr val="000000"/>
                </a:solidFill>
              </a:rPr>
              <a:t>To learn more or begin this enablement</a:t>
            </a:r>
          </a:p>
          <a:p>
            <a:pPr lvl="2"/>
            <a:r>
              <a:rPr lang="en-US" sz="2000" dirty="0" smtClean="0">
                <a:solidFill>
                  <a:srgbClr val="000000"/>
                </a:solidFill>
              </a:rPr>
              <a:t>Download the fact sheet posted to Support Site Knowledge Base </a:t>
            </a:r>
          </a:p>
          <a:p>
            <a:pPr lvl="2"/>
            <a:r>
              <a:rPr lang="en-US" sz="2000" dirty="0" smtClean="0">
                <a:solidFill>
                  <a:srgbClr val="000000"/>
                </a:solidFill>
              </a:rPr>
              <a:t>Email your Account Rep and copy - ccsprt@us.ibm.com</a:t>
            </a:r>
          </a:p>
          <a:p>
            <a:pPr lvl="2"/>
            <a:endParaRPr lang="en-US" sz="1800" dirty="0" smtClean="0"/>
          </a:p>
        </p:txBody>
      </p:sp>
    </p:spTree>
    <p:extLst>
      <p:ext uri="{BB962C8B-B14F-4D97-AF65-F5344CB8AC3E}">
        <p14:creationId xmlns:p14="http://schemas.microsoft.com/office/powerpoint/2010/main" val="812935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solidFill>
                  <a:srgbClr val="000000"/>
                </a:solidFill>
              </a:rPr>
              <a:t>Q &amp; A</a:t>
            </a:r>
          </a:p>
        </p:txBody>
      </p:sp>
      <p:sp>
        <p:nvSpPr>
          <p:cNvPr id="17411" name="Content Placeholder 2"/>
          <p:cNvSpPr>
            <a:spLocks noGrp="1"/>
          </p:cNvSpPr>
          <p:nvPr>
            <p:ph idx="4294967295"/>
          </p:nvPr>
        </p:nvSpPr>
        <p:spPr>
          <a:xfrm>
            <a:off x="381000" y="1143000"/>
            <a:ext cx="8229600" cy="4876800"/>
          </a:xfrm>
          <a:prstGeom prst="rect">
            <a:avLst/>
          </a:prstGeom>
        </p:spPr>
        <p:txBody>
          <a:bodyPr/>
          <a:lstStyle/>
          <a:p>
            <a:r>
              <a:rPr lang="en-US" dirty="0" smtClean="0">
                <a:solidFill>
                  <a:srgbClr val="000000"/>
                </a:solidFill>
              </a:rPr>
              <a:t>The Customer Support team is available to provide support via the following channels:</a:t>
            </a:r>
          </a:p>
          <a:p>
            <a:pPr lvl="1"/>
            <a:r>
              <a:rPr lang="en-US" dirty="0" smtClean="0"/>
              <a:t>E -mail: Sunday 8:00pm - Friday, 7:00 PM U.S. Central</a:t>
            </a:r>
          </a:p>
          <a:p>
            <a:pPr lvl="1"/>
            <a:r>
              <a:rPr lang="en-US" dirty="0" smtClean="0"/>
              <a:t>Phone: Sunday 8:00pm - Friday, 7:00 PM U.S. Central</a:t>
            </a:r>
          </a:p>
          <a:p>
            <a:pPr lvl="1"/>
            <a:r>
              <a:rPr lang="en-US" dirty="0" smtClean="0"/>
              <a:t>US: 1-866-493-2673</a:t>
            </a:r>
          </a:p>
          <a:p>
            <a:pPr lvl="1"/>
            <a:r>
              <a:rPr lang="en-US" u="sng" dirty="0" smtClean="0">
                <a:hlinkClick r:id="rId3" tooltip="mailto:cm_support@us.ibm.com"/>
              </a:rPr>
              <a:t>cm_support@us.ibm.com</a:t>
            </a:r>
            <a:endParaRPr lang="en-US" u="sng" dirty="0" smtClean="0"/>
          </a:p>
          <a:p>
            <a:r>
              <a:rPr lang="en-US" dirty="0" smtClean="0">
                <a:solidFill>
                  <a:srgbClr val="000000"/>
                </a:solidFill>
              </a:rPr>
              <a:t>Live Chat (for Business Support only): </a:t>
            </a:r>
            <a:r>
              <a:rPr lang="en-US" dirty="0" smtClean="0"/>
              <a:t>Sunday-Friday, 8:00 PM – 6:00 PM U.S. Central</a:t>
            </a:r>
          </a:p>
          <a:p>
            <a:pPr lvl="1"/>
            <a:r>
              <a:rPr lang="en-US" dirty="0" smtClean="0"/>
              <a:t>Live Chat is available from the home page of the IBM Client Success Portal</a:t>
            </a:r>
          </a:p>
          <a:p>
            <a:pPr lvl="1"/>
            <a:r>
              <a:rPr lang="en-US" dirty="0" smtClean="0">
                <a:hlinkClick r:id="rId4"/>
              </a:rPr>
              <a:t>https://support.coremetrics.com</a:t>
            </a:r>
            <a:endParaRPr lang="en-US" dirty="0" smtClean="0"/>
          </a:p>
          <a:p>
            <a:r>
              <a:rPr lang="en-US" dirty="0" smtClean="0">
                <a:solidFill>
                  <a:srgbClr val="000000"/>
                </a:solidFill>
              </a:rPr>
              <a:t>IBM Client Success Portal: </a:t>
            </a:r>
            <a:r>
              <a:rPr lang="en-US" dirty="0" smtClean="0"/>
              <a:t>24 x 7</a:t>
            </a:r>
          </a:p>
          <a:p>
            <a:pPr>
              <a:buNone/>
            </a:pPr>
            <a:endParaRPr lang="en-US" dirty="0" smtClean="0"/>
          </a:p>
          <a:p>
            <a:pPr algn="ctr">
              <a:buNone/>
            </a:pPr>
            <a:endParaRPr lang="en-US" dirty="0" smtClean="0"/>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25</a:t>
            </a:fld>
            <a:endParaRPr lang="en-US" dirty="0"/>
          </a:p>
        </p:txBody>
      </p:sp>
    </p:spTree>
    <p:extLst>
      <p:ext uri="{BB962C8B-B14F-4D97-AF65-F5344CB8AC3E}">
        <p14:creationId xmlns:p14="http://schemas.microsoft.com/office/powerpoint/2010/main" val="337471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dirty="0" smtClean="0">
                <a:latin typeface="Arial" pitchFamily="34" charset="0"/>
                <a:cs typeface="Arial" pitchFamily="34" charset="0"/>
              </a:rPr>
              <a:t>Q &amp; A</a:t>
            </a:r>
            <a:endParaRPr lang="en-US" dirty="0">
              <a:latin typeface="Arial" pitchFamily="34" charset="0"/>
              <a:cs typeface="Arial" pitchFamily="34" charset="0"/>
            </a:endParaRPr>
          </a:p>
        </p:txBody>
      </p:sp>
      <p:sp>
        <p:nvSpPr>
          <p:cNvPr id="3" name="Date Placeholder 2"/>
          <p:cNvSpPr>
            <a:spLocks noGrp="1"/>
          </p:cNvSpPr>
          <p:nvPr>
            <p:ph type="dt" sz="half" idx="10"/>
          </p:nvPr>
        </p:nvSpPr>
        <p:spPr/>
        <p:txBody>
          <a:bodyPr/>
          <a:lstStyle/>
          <a:p>
            <a:fld id="{8DD88903-DEC4-4C5C-BC33-6C191E5599B9}" type="datetime1">
              <a:rPr lang="en-US" smtClean="0"/>
              <a:t>5/26/2015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26</a:t>
            </a:fld>
            <a:endParaRPr lang="en-US"/>
          </a:p>
        </p:txBody>
      </p:sp>
    </p:spTree>
    <p:extLst>
      <p:ext uri="{BB962C8B-B14F-4D97-AF65-F5344CB8AC3E}">
        <p14:creationId xmlns:p14="http://schemas.microsoft.com/office/powerpoint/2010/main" val="1639308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DD88903-DEC4-4C5C-BC33-6C191E5599B9}" type="datetime1">
              <a:rPr lang="en-US" smtClean="0"/>
              <a:t>5/26/2015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3</a:t>
            </a:fld>
            <a:endParaRPr lang="en-US"/>
          </a:p>
        </p:txBody>
      </p:sp>
      <p:sp>
        <p:nvSpPr>
          <p:cNvPr id="9" name="TextBox 5"/>
          <p:cNvSpPr txBox="1">
            <a:spLocks noChangeArrowheads="1"/>
          </p:cNvSpPr>
          <p:nvPr/>
        </p:nvSpPr>
        <p:spPr bwMode="auto">
          <a:xfrm>
            <a:off x="1905000" y="533400"/>
            <a:ext cx="5656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hlink"/>
                </a:solidFill>
                <a:latin typeface="Arial" charset="0"/>
                <a:ea typeface="MS PGothic" pitchFamily="34" charset="-128"/>
              </a:defRPr>
            </a:lvl1pPr>
            <a:lvl2pPr marL="742950" indent="-2857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eaLnBrk="1" hangingPunct="1"/>
            <a:r>
              <a:rPr lang="en-US" sz="2400" b="1" dirty="0">
                <a:solidFill>
                  <a:srgbClr val="000000"/>
                </a:solidFill>
              </a:rPr>
              <a:t>MMC: Marketing Management Center </a:t>
            </a:r>
          </a:p>
        </p:txBody>
      </p:sp>
      <p:sp>
        <p:nvSpPr>
          <p:cNvPr id="12" name="TextBox 4"/>
          <p:cNvSpPr txBox="1">
            <a:spLocks noChangeArrowheads="1"/>
          </p:cNvSpPr>
          <p:nvPr/>
        </p:nvSpPr>
        <p:spPr bwMode="auto">
          <a:xfrm>
            <a:off x="3124200" y="1290638"/>
            <a:ext cx="5553075"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hlink"/>
                </a:solidFill>
                <a:latin typeface="Arial" charset="0"/>
                <a:ea typeface="MS PGothic" pitchFamily="32" charset="-128"/>
              </a:defRPr>
            </a:lvl1pPr>
            <a:lvl2pPr marL="742950" indent="-285750" eaLnBrk="0" hangingPunct="0">
              <a:defRPr sz="2200">
                <a:solidFill>
                  <a:schemeClr val="hlink"/>
                </a:solidFill>
                <a:latin typeface="Arial" charset="0"/>
                <a:ea typeface="MS PGothic" pitchFamily="32" charset="-128"/>
              </a:defRPr>
            </a:lvl2pPr>
            <a:lvl3pPr marL="1143000" indent="-228600" eaLnBrk="0" hangingPunct="0">
              <a:defRPr sz="2200">
                <a:solidFill>
                  <a:schemeClr val="hlink"/>
                </a:solidFill>
                <a:latin typeface="Arial" charset="0"/>
                <a:ea typeface="MS PGothic" pitchFamily="32" charset="-128"/>
              </a:defRPr>
            </a:lvl3pPr>
            <a:lvl4pPr marL="1600200" indent="-228600" eaLnBrk="0" hangingPunct="0">
              <a:defRPr sz="2200">
                <a:solidFill>
                  <a:schemeClr val="hlink"/>
                </a:solidFill>
                <a:latin typeface="Arial" charset="0"/>
                <a:ea typeface="MS PGothic" pitchFamily="32" charset="-128"/>
              </a:defRPr>
            </a:lvl4pPr>
            <a:lvl5pPr marL="2057400" indent="-228600" eaLnBrk="0" hangingPunct="0">
              <a:defRPr sz="2200">
                <a:solidFill>
                  <a:schemeClr val="hlink"/>
                </a:solidFill>
                <a:latin typeface="Arial" charset="0"/>
                <a:ea typeface="MS PGothic" pitchFamily="32"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2"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2"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2"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2" charset="-128"/>
              </a:defRPr>
            </a:lvl9pPr>
          </a:lstStyle>
          <a:p>
            <a:pPr marL="285750" indent="-285750" eaLnBrk="1" hangingPunct="1">
              <a:buFont typeface="Wingdings" pitchFamily="2" charset="2"/>
              <a:buChar char="§"/>
              <a:defRPr/>
            </a:pPr>
            <a:r>
              <a:rPr lang="en-US" sz="2000" dirty="0" smtClean="0">
                <a:solidFill>
                  <a:srgbClr val="000000"/>
                </a:solidFill>
              </a:rPr>
              <a:t>MMC parameters allow you to track the performance of your offsite marketing campaigns.</a:t>
            </a:r>
          </a:p>
          <a:p>
            <a:pPr marL="285750" indent="-285750" eaLnBrk="1" hangingPunct="1">
              <a:buFont typeface="Wingdings" pitchFamily="2" charset="2"/>
              <a:buChar char="§"/>
              <a:defRPr/>
            </a:pPr>
            <a:endParaRPr lang="en-US" sz="2000" dirty="0" smtClean="0">
              <a:solidFill>
                <a:srgbClr val="000000"/>
              </a:solidFill>
            </a:endParaRPr>
          </a:p>
          <a:p>
            <a:pPr marL="285750" indent="-285750" eaLnBrk="1" hangingPunct="1">
              <a:buFont typeface="Wingdings" pitchFamily="2" charset="2"/>
              <a:buChar char="§"/>
              <a:defRPr/>
            </a:pPr>
            <a:r>
              <a:rPr lang="en-US" sz="2000" dirty="0" smtClean="0">
                <a:solidFill>
                  <a:srgbClr val="000000"/>
                </a:solidFill>
              </a:rPr>
              <a:t>MMC parameters are tracking codes appended to marketing destination URL’s.</a:t>
            </a:r>
          </a:p>
          <a:p>
            <a:pPr marL="285750" indent="-285750" eaLnBrk="1" hangingPunct="1">
              <a:buFont typeface="Wingdings" pitchFamily="2" charset="2"/>
              <a:buChar char="§"/>
              <a:defRPr/>
            </a:pPr>
            <a:endParaRPr lang="en-US" sz="2000" dirty="0" smtClean="0">
              <a:solidFill>
                <a:srgbClr val="000000"/>
              </a:solidFill>
            </a:endParaRPr>
          </a:p>
          <a:p>
            <a:pPr marL="285750" indent="-285750" eaLnBrk="1" hangingPunct="1">
              <a:buFont typeface="Wingdings" pitchFamily="2" charset="2"/>
              <a:buChar char="§"/>
              <a:defRPr/>
            </a:pPr>
            <a:r>
              <a:rPr lang="en-US" sz="2000" dirty="0" smtClean="0">
                <a:solidFill>
                  <a:srgbClr val="000000"/>
                </a:solidFill>
              </a:rPr>
              <a:t>MMC parameters define the hierarchy of your Marketing Programs Report</a:t>
            </a:r>
          </a:p>
          <a:p>
            <a:pPr marL="285750" indent="-285750" eaLnBrk="1" hangingPunct="1">
              <a:buFont typeface="Wingdings" pitchFamily="2" charset="2"/>
              <a:buChar char="§"/>
              <a:defRPr/>
            </a:pPr>
            <a:endParaRPr lang="en-US" sz="2000" dirty="0" smtClean="0">
              <a:solidFill>
                <a:srgbClr val="000000"/>
              </a:solidFill>
            </a:endParaRPr>
          </a:p>
          <a:p>
            <a:pPr marL="285750" indent="-285750" eaLnBrk="1" hangingPunct="1">
              <a:buFont typeface="Wingdings" pitchFamily="2" charset="2"/>
              <a:buChar char="§"/>
              <a:defRPr/>
            </a:pPr>
            <a:r>
              <a:rPr lang="en-US" sz="2000" dirty="0" smtClean="0">
                <a:solidFill>
                  <a:srgbClr val="000000"/>
                </a:solidFill>
              </a:rPr>
              <a:t>IBM Digital Analytics Tracking Codes is a tool that can be used to generate your new marketing links.</a:t>
            </a:r>
          </a:p>
          <a:p>
            <a:pPr marL="285750" indent="-285750" eaLnBrk="1" hangingPunct="1">
              <a:buFont typeface="Wingdings" pitchFamily="2" charset="2"/>
              <a:buChar char="§"/>
              <a:defRPr/>
            </a:pPr>
            <a:endParaRPr lang="en-US" sz="2000" dirty="0" smtClean="0">
              <a:solidFill>
                <a:srgbClr val="000000"/>
              </a:solidFill>
            </a:endParaRPr>
          </a:p>
          <a:p>
            <a:pPr marL="285750" indent="-285750" eaLnBrk="1" hangingPunct="1">
              <a:buFont typeface="Wingdings" pitchFamily="2" charset="2"/>
              <a:buChar char="§"/>
              <a:defRPr/>
            </a:pPr>
            <a:r>
              <a:rPr lang="en-US" sz="2000" dirty="0" smtClean="0">
                <a:solidFill>
                  <a:srgbClr val="000000"/>
                </a:solidFill>
              </a:rPr>
              <a:t>Marketing reports can be run on a Daily, Weekly, Quarterly, and Yearly basis.</a:t>
            </a:r>
          </a:p>
          <a:p>
            <a:pPr lvl="1" indent="0" eaLnBrk="1" hangingPunct="1">
              <a:defRPr/>
            </a:pPr>
            <a:endParaRPr lang="en-US" sz="1600" dirty="0" smtClean="0">
              <a:solidFill>
                <a:schemeClr val="tx1">
                  <a:lumMod val="50000"/>
                </a:schemeClr>
              </a:solidFill>
            </a:endParaRPr>
          </a:p>
          <a:p>
            <a:pPr eaLnBrk="1" hangingPunct="1">
              <a:defRPr/>
            </a:pPr>
            <a:endParaRPr lang="en-US" sz="2800" dirty="0" smtClean="0">
              <a:solidFill>
                <a:schemeClr val="tx1">
                  <a:lumMod val="50000"/>
                </a:schemeClr>
              </a:solidFill>
            </a:endParaRPr>
          </a:p>
        </p:txBody>
      </p:sp>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706" y="1295400"/>
            <a:ext cx="1801812" cy="4919663"/>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4919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DD88903-DEC4-4C5C-BC33-6C191E5599B9}" type="datetime1">
              <a:rPr lang="en-US" smtClean="0"/>
              <a:t>5/26/2015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4</a:t>
            </a:fld>
            <a:endParaRPr lang="en-US"/>
          </a:p>
        </p:txBody>
      </p:sp>
      <p:sp>
        <p:nvSpPr>
          <p:cNvPr id="9" name="TextBox 4"/>
          <p:cNvSpPr txBox="1">
            <a:spLocks noChangeArrowheads="1"/>
          </p:cNvSpPr>
          <p:nvPr/>
        </p:nvSpPr>
        <p:spPr bwMode="auto">
          <a:xfrm>
            <a:off x="182562" y="1371600"/>
            <a:ext cx="8428037"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hlink"/>
                </a:solidFill>
                <a:latin typeface="Arial" charset="0"/>
                <a:ea typeface="MS PGothic" pitchFamily="32" charset="-128"/>
              </a:defRPr>
            </a:lvl1pPr>
            <a:lvl2pPr marL="742950" indent="-285750" eaLnBrk="0" hangingPunct="0">
              <a:defRPr sz="2200">
                <a:solidFill>
                  <a:schemeClr val="hlink"/>
                </a:solidFill>
                <a:latin typeface="Arial" charset="0"/>
                <a:ea typeface="MS PGothic" pitchFamily="32" charset="-128"/>
              </a:defRPr>
            </a:lvl2pPr>
            <a:lvl3pPr marL="1143000" indent="-228600" eaLnBrk="0" hangingPunct="0">
              <a:defRPr sz="2200">
                <a:solidFill>
                  <a:schemeClr val="hlink"/>
                </a:solidFill>
                <a:latin typeface="Arial" charset="0"/>
                <a:ea typeface="MS PGothic" pitchFamily="32" charset="-128"/>
              </a:defRPr>
            </a:lvl3pPr>
            <a:lvl4pPr marL="1600200" indent="-228600" eaLnBrk="0" hangingPunct="0">
              <a:defRPr sz="2200">
                <a:solidFill>
                  <a:schemeClr val="hlink"/>
                </a:solidFill>
                <a:latin typeface="Arial" charset="0"/>
                <a:ea typeface="MS PGothic" pitchFamily="32" charset="-128"/>
              </a:defRPr>
            </a:lvl4pPr>
            <a:lvl5pPr marL="2057400" indent="-228600" eaLnBrk="0" hangingPunct="0">
              <a:defRPr sz="2200">
                <a:solidFill>
                  <a:schemeClr val="hlink"/>
                </a:solidFill>
                <a:latin typeface="Arial" charset="0"/>
                <a:ea typeface="MS PGothic" pitchFamily="32"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2"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2"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2"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2" charset="-128"/>
              </a:defRPr>
            </a:lvl9pPr>
          </a:lstStyle>
          <a:p>
            <a:pPr marL="285750" indent="-285750" eaLnBrk="1" hangingPunct="1">
              <a:buFont typeface="Wingdings" pitchFamily="2" charset="2"/>
              <a:buChar char="§"/>
              <a:defRPr/>
            </a:pPr>
            <a:r>
              <a:rPr lang="en-US" sz="2000" dirty="0" smtClean="0">
                <a:solidFill>
                  <a:srgbClr val="000000"/>
                </a:solidFill>
              </a:rPr>
              <a:t>MMC parameters are comprised of four levels of hierarchical categorization</a:t>
            </a:r>
          </a:p>
          <a:p>
            <a:pPr marL="1028700" lvl="1" eaLnBrk="1" hangingPunct="1">
              <a:buFont typeface="Wingdings" pitchFamily="2" charset="2"/>
              <a:buChar char="§"/>
              <a:defRPr/>
            </a:pPr>
            <a:r>
              <a:rPr lang="en-US" sz="2000" dirty="0" smtClean="0">
                <a:solidFill>
                  <a:srgbClr val="000000"/>
                </a:solidFill>
              </a:rPr>
              <a:t>This allows for the ability to track the campaign at any level.</a:t>
            </a:r>
          </a:p>
          <a:p>
            <a:pPr lvl="1" indent="0" eaLnBrk="1" hangingPunct="1">
              <a:defRPr/>
            </a:pPr>
            <a:r>
              <a:rPr lang="en-US" sz="2000" dirty="0" smtClean="0">
                <a:solidFill>
                  <a:schemeClr val="tx1"/>
                </a:solidFill>
              </a:rPr>
              <a:t>	1. </a:t>
            </a:r>
            <a:r>
              <a:rPr lang="en-US" sz="2000" dirty="0" smtClean="0">
                <a:solidFill>
                  <a:srgbClr val="0070C0"/>
                </a:solidFill>
              </a:rPr>
              <a:t>Vendor</a:t>
            </a:r>
          </a:p>
          <a:p>
            <a:pPr lvl="1" indent="0" eaLnBrk="1" hangingPunct="1">
              <a:defRPr/>
            </a:pPr>
            <a:r>
              <a:rPr lang="en-US" sz="2000" dirty="0" smtClean="0">
                <a:solidFill>
                  <a:schemeClr val="tx1"/>
                </a:solidFill>
              </a:rPr>
              <a:t>		2. </a:t>
            </a:r>
            <a:r>
              <a:rPr lang="en-US" sz="2000" dirty="0" smtClean="0">
                <a:solidFill>
                  <a:srgbClr val="00B050"/>
                </a:solidFill>
              </a:rPr>
              <a:t>Category</a:t>
            </a:r>
          </a:p>
          <a:p>
            <a:pPr lvl="1" indent="0" eaLnBrk="1" hangingPunct="1">
              <a:defRPr/>
            </a:pPr>
            <a:r>
              <a:rPr lang="en-US" sz="2000" dirty="0" smtClean="0">
                <a:solidFill>
                  <a:schemeClr val="tx1"/>
                </a:solidFill>
              </a:rPr>
              <a:t>			3. </a:t>
            </a:r>
            <a:r>
              <a:rPr lang="en-US" sz="2000" dirty="0" smtClean="0">
                <a:solidFill>
                  <a:srgbClr val="7030A0"/>
                </a:solidFill>
              </a:rPr>
              <a:t>Placement</a:t>
            </a:r>
          </a:p>
          <a:p>
            <a:pPr lvl="1" indent="0" eaLnBrk="1" hangingPunct="1">
              <a:defRPr/>
            </a:pPr>
            <a:r>
              <a:rPr lang="en-US" sz="2000" dirty="0" smtClean="0">
                <a:solidFill>
                  <a:schemeClr val="tx1"/>
                </a:solidFill>
              </a:rPr>
              <a:t>				4. </a:t>
            </a:r>
            <a:r>
              <a:rPr lang="en-US" sz="2000" dirty="0" smtClean="0">
                <a:solidFill>
                  <a:srgbClr val="C00000"/>
                </a:solidFill>
              </a:rPr>
              <a:t>Item</a:t>
            </a:r>
          </a:p>
          <a:p>
            <a:pPr marL="285750" indent="-285750" eaLnBrk="1" hangingPunct="1">
              <a:buFont typeface="Wingdings" pitchFamily="2" charset="2"/>
              <a:buChar char="§"/>
              <a:defRPr/>
            </a:pPr>
            <a:endParaRPr lang="en-US" sz="2000" dirty="0" smtClean="0">
              <a:solidFill>
                <a:schemeClr val="tx1"/>
              </a:solidFill>
            </a:endParaRPr>
          </a:p>
          <a:p>
            <a:pPr marL="285750" indent="-285750" eaLnBrk="1" hangingPunct="1">
              <a:buFont typeface="Wingdings" pitchFamily="2" charset="2"/>
              <a:buChar char="§"/>
              <a:defRPr/>
            </a:pPr>
            <a:r>
              <a:rPr lang="en-US" sz="2000" dirty="0" smtClean="0">
                <a:solidFill>
                  <a:srgbClr val="000000"/>
                </a:solidFill>
              </a:rPr>
              <a:t>Each one of these values is placed within the parameter, separated by the string -_-.   All special characters need to be encoded via hex codes supported by IBM.</a:t>
            </a:r>
          </a:p>
          <a:p>
            <a:pPr eaLnBrk="1" hangingPunct="1">
              <a:defRPr/>
            </a:pPr>
            <a:endParaRPr lang="en-US" sz="2000" dirty="0" smtClean="0">
              <a:solidFill>
                <a:schemeClr val="tx1"/>
              </a:solidFill>
            </a:endParaRPr>
          </a:p>
          <a:p>
            <a:pPr eaLnBrk="1" hangingPunct="1">
              <a:defRPr/>
            </a:pPr>
            <a:r>
              <a:rPr lang="en-US" sz="2000" dirty="0" smtClean="0">
                <a:solidFill>
                  <a:schemeClr val="tx1"/>
                </a:solidFill>
              </a:rPr>
              <a:t>www.xyxyxy.com/?cm_mmc=</a:t>
            </a:r>
            <a:r>
              <a:rPr lang="en-US" sz="2000" dirty="0" smtClean="0">
                <a:solidFill>
                  <a:srgbClr val="0070C0"/>
                </a:solidFill>
              </a:rPr>
              <a:t>Vendor</a:t>
            </a:r>
            <a:r>
              <a:rPr lang="en-US" sz="2000" dirty="0" smtClean="0">
                <a:solidFill>
                  <a:schemeClr val="tx1"/>
                </a:solidFill>
              </a:rPr>
              <a:t>-_-</a:t>
            </a:r>
            <a:r>
              <a:rPr lang="en-US" sz="2000" dirty="0" smtClean="0">
                <a:solidFill>
                  <a:srgbClr val="00B050"/>
                </a:solidFill>
              </a:rPr>
              <a:t>Category</a:t>
            </a:r>
            <a:r>
              <a:rPr lang="en-US" sz="2000" dirty="0" smtClean="0">
                <a:solidFill>
                  <a:schemeClr val="tx1"/>
                </a:solidFill>
              </a:rPr>
              <a:t>-_-</a:t>
            </a:r>
            <a:r>
              <a:rPr lang="en-US" sz="2000" dirty="0" smtClean="0">
                <a:solidFill>
                  <a:srgbClr val="7030A0"/>
                </a:solidFill>
              </a:rPr>
              <a:t>Placement</a:t>
            </a:r>
            <a:r>
              <a:rPr lang="en-US" sz="2000" dirty="0" smtClean="0">
                <a:solidFill>
                  <a:schemeClr val="tx1"/>
                </a:solidFill>
              </a:rPr>
              <a:t>-_-</a:t>
            </a:r>
            <a:r>
              <a:rPr lang="en-US" sz="2000" dirty="0" smtClean="0">
                <a:solidFill>
                  <a:srgbClr val="C00000"/>
                </a:solidFill>
              </a:rPr>
              <a:t>Item</a:t>
            </a:r>
          </a:p>
        </p:txBody>
      </p:sp>
      <p:sp>
        <p:nvSpPr>
          <p:cNvPr id="12" name="TextBox 5"/>
          <p:cNvSpPr txBox="1">
            <a:spLocks noChangeArrowheads="1"/>
          </p:cNvSpPr>
          <p:nvPr/>
        </p:nvSpPr>
        <p:spPr bwMode="auto">
          <a:xfrm>
            <a:off x="2971800" y="649096"/>
            <a:ext cx="3413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hlink"/>
                </a:solidFill>
                <a:latin typeface="Arial" charset="0"/>
                <a:ea typeface="MS PGothic" pitchFamily="34" charset="-128"/>
              </a:defRPr>
            </a:lvl1pPr>
            <a:lvl2pPr marL="742950" indent="-2857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eaLnBrk="1" hangingPunct="1"/>
            <a:r>
              <a:rPr lang="en-US" sz="2400" b="1" dirty="0">
                <a:solidFill>
                  <a:srgbClr val="000000"/>
                </a:solidFill>
              </a:rPr>
              <a:t>MMC: Hierarchy</a:t>
            </a:r>
          </a:p>
        </p:txBody>
      </p:sp>
    </p:spTree>
    <p:extLst>
      <p:ext uri="{BB962C8B-B14F-4D97-AF65-F5344CB8AC3E}">
        <p14:creationId xmlns:p14="http://schemas.microsoft.com/office/powerpoint/2010/main" val="2660360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DD88903-DEC4-4C5C-BC33-6C191E5599B9}" type="datetime1">
              <a:rPr lang="en-US" smtClean="0"/>
              <a:t>5/26/2015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5</a:t>
            </a:fld>
            <a:endParaRPr lang="en-US"/>
          </a:p>
        </p:txBody>
      </p:sp>
      <p:sp>
        <p:nvSpPr>
          <p:cNvPr id="6" name="Title 5"/>
          <p:cNvSpPr>
            <a:spLocks noGrp="1"/>
          </p:cNvSpPr>
          <p:nvPr>
            <p:ph type="title"/>
          </p:nvPr>
        </p:nvSpPr>
        <p:spPr>
          <a:xfrm>
            <a:off x="2773893" y="457200"/>
            <a:ext cx="2864908" cy="457201"/>
          </a:xfrm>
        </p:spPr>
        <p:txBody>
          <a:bodyPr/>
          <a:lstStyle/>
          <a:p>
            <a:r>
              <a:rPr lang="en-US" sz="2400" dirty="0">
                <a:solidFill>
                  <a:srgbClr val="000000"/>
                </a:solidFill>
                <a:latin typeface="Arial" pitchFamily="34" charset="0"/>
                <a:cs typeface="Arial" pitchFamily="34" charset="0"/>
              </a:rPr>
              <a:t>MMC: </a:t>
            </a:r>
            <a:r>
              <a:rPr lang="en-US" sz="2400" dirty="0" smtClean="0">
                <a:solidFill>
                  <a:srgbClr val="000000"/>
                </a:solidFill>
                <a:latin typeface="Arial" pitchFamily="34" charset="0"/>
                <a:cs typeface="Arial" pitchFamily="34" charset="0"/>
              </a:rPr>
              <a:t>Hierarchy</a:t>
            </a:r>
            <a:endParaRPr lang="en-US" sz="2400" dirty="0">
              <a:solidFill>
                <a:srgbClr val="000000"/>
              </a:solidFill>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1240631"/>
            <a:ext cx="8434388" cy="4040188"/>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3"/>
          <p:cNvCxnSpPr>
            <a:cxnSpLocks noChangeShapeType="1"/>
          </p:cNvCxnSpPr>
          <p:nvPr/>
        </p:nvCxnSpPr>
        <p:spPr bwMode="auto">
          <a:xfrm flipH="1">
            <a:off x="2514600" y="3942556"/>
            <a:ext cx="690563" cy="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 name="Straight Arrow Connector 5"/>
          <p:cNvCxnSpPr>
            <a:cxnSpLocks noChangeShapeType="1"/>
          </p:cNvCxnSpPr>
          <p:nvPr/>
        </p:nvCxnSpPr>
        <p:spPr bwMode="auto">
          <a:xfrm flipH="1">
            <a:off x="2149475" y="3523456"/>
            <a:ext cx="1044575" cy="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 name="Straight Arrow Connector 10"/>
          <p:cNvCxnSpPr>
            <a:cxnSpLocks noChangeShapeType="1"/>
          </p:cNvCxnSpPr>
          <p:nvPr/>
        </p:nvCxnSpPr>
        <p:spPr bwMode="auto">
          <a:xfrm flipH="1">
            <a:off x="2286000" y="3694906"/>
            <a:ext cx="908050" cy="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 name="Straight Arrow Connector 12"/>
          <p:cNvCxnSpPr>
            <a:cxnSpLocks noChangeShapeType="1"/>
          </p:cNvCxnSpPr>
          <p:nvPr/>
        </p:nvCxnSpPr>
        <p:spPr bwMode="auto">
          <a:xfrm flipH="1">
            <a:off x="2671763" y="4115594"/>
            <a:ext cx="533400" cy="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 name="TextBox 13"/>
          <p:cNvSpPr txBox="1">
            <a:spLocks noChangeArrowheads="1"/>
          </p:cNvSpPr>
          <p:nvPr/>
        </p:nvSpPr>
        <p:spPr bwMode="auto">
          <a:xfrm>
            <a:off x="2117725" y="5491956"/>
            <a:ext cx="6564313" cy="5847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200">
                <a:solidFill>
                  <a:schemeClr val="hlink"/>
                </a:solidFill>
                <a:latin typeface="Arial" charset="0"/>
                <a:ea typeface="MS PGothic" pitchFamily="34" charset="-128"/>
              </a:defRPr>
            </a:lvl1pPr>
            <a:lvl2pPr marL="742950" indent="-2857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eaLnBrk="1" hangingPunct="1"/>
            <a:r>
              <a:rPr lang="en-US" sz="1600" b="1" dirty="0">
                <a:solidFill>
                  <a:srgbClr val="000000"/>
                </a:solidFill>
              </a:rPr>
              <a:t>Use the expand feature to view both high and granular level comparisons</a:t>
            </a:r>
          </a:p>
        </p:txBody>
      </p:sp>
      <p:cxnSp>
        <p:nvCxnSpPr>
          <p:cNvPr id="17" name="Straight Arrow Connector 15"/>
          <p:cNvCxnSpPr>
            <a:cxnSpLocks noChangeShapeType="1"/>
          </p:cNvCxnSpPr>
          <p:nvPr/>
        </p:nvCxnSpPr>
        <p:spPr bwMode="auto">
          <a:xfrm flipH="1" flipV="1">
            <a:off x="960438" y="4426744"/>
            <a:ext cx="1711325" cy="1052512"/>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 name="TextBox 1"/>
          <p:cNvSpPr txBox="1">
            <a:spLocks noChangeArrowheads="1"/>
          </p:cNvSpPr>
          <p:nvPr/>
        </p:nvSpPr>
        <p:spPr bwMode="auto">
          <a:xfrm>
            <a:off x="3216275" y="3358017"/>
            <a:ext cx="7080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hlink"/>
                </a:solidFill>
                <a:latin typeface="Arial" charset="0"/>
                <a:ea typeface="MS PGothic" pitchFamily="34" charset="-128"/>
              </a:defRPr>
            </a:lvl1pPr>
            <a:lvl2pPr marL="742950" indent="-2857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eaLnBrk="1" hangingPunct="1"/>
            <a:r>
              <a:rPr lang="en-US" sz="1200" b="1">
                <a:solidFill>
                  <a:srgbClr val="0070C0"/>
                </a:solidFill>
              </a:rPr>
              <a:t>Vendor</a:t>
            </a:r>
          </a:p>
        </p:txBody>
      </p:sp>
      <p:sp>
        <p:nvSpPr>
          <p:cNvPr id="19" name="TextBox 7"/>
          <p:cNvSpPr txBox="1">
            <a:spLocks noChangeArrowheads="1"/>
          </p:cNvSpPr>
          <p:nvPr/>
        </p:nvSpPr>
        <p:spPr bwMode="auto">
          <a:xfrm>
            <a:off x="3238500" y="3537404"/>
            <a:ext cx="8509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hlink"/>
                </a:solidFill>
                <a:latin typeface="Arial" charset="0"/>
                <a:ea typeface="MS PGothic" pitchFamily="34" charset="-128"/>
              </a:defRPr>
            </a:lvl1pPr>
            <a:lvl2pPr marL="742950" indent="-2857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eaLnBrk="1" hangingPunct="1"/>
            <a:r>
              <a:rPr lang="en-US" sz="1200" b="1">
                <a:solidFill>
                  <a:srgbClr val="00B050"/>
                </a:solidFill>
              </a:rPr>
              <a:t>Category</a:t>
            </a:r>
          </a:p>
        </p:txBody>
      </p:sp>
      <p:sp>
        <p:nvSpPr>
          <p:cNvPr id="20" name="TextBox 8"/>
          <p:cNvSpPr txBox="1">
            <a:spLocks noChangeArrowheads="1"/>
          </p:cNvSpPr>
          <p:nvPr/>
        </p:nvSpPr>
        <p:spPr bwMode="auto">
          <a:xfrm>
            <a:off x="3227388" y="3777117"/>
            <a:ext cx="9525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hlink"/>
                </a:solidFill>
                <a:latin typeface="Arial" charset="0"/>
                <a:ea typeface="MS PGothic" pitchFamily="34" charset="-128"/>
              </a:defRPr>
            </a:lvl1pPr>
            <a:lvl2pPr marL="742950" indent="-2857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eaLnBrk="1" hangingPunct="1"/>
            <a:r>
              <a:rPr lang="en-US" sz="1200" b="1">
                <a:solidFill>
                  <a:srgbClr val="7030A0"/>
                </a:solidFill>
              </a:rPr>
              <a:t>Placement</a:t>
            </a:r>
          </a:p>
        </p:txBody>
      </p:sp>
      <p:sp>
        <p:nvSpPr>
          <p:cNvPr id="21" name="TextBox 9"/>
          <p:cNvSpPr txBox="1">
            <a:spLocks noChangeArrowheads="1"/>
          </p:cNvSpPr>
          <p:nvPr/>
        </p:nvSpPr>
        <p:spPr bwMode="auto">
          <a:xfrm>
            <a:off x="3241675" y="3948567"/>
            <a:ext cx="5000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hlink"/>
                </a:solidFill>
                <a:latin typeface="Arial" charset="0"/>
                <a:ea typeface="MS PGothic" pitchFamily="34" charset="-128"/>
              </a:defRPr>
            </a:lvl1pPr>
            <a:lvl2pPr marL="742950" indent="-2857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eaLnBrk="1" hangingPunct="1"/>
            <a:r>
              <a:rPr lang="en-US" sz="1200" b="1" dirty="0">
                <a:solidFill>
                  <a:srgbClr val="C00000"/>
                </a:solidFill>
              </a:rPr>
              <a:t>Item</a:t>
            </a:r>
          </a:p>
        </p:txBody>
      </p:sp>
    </p:spTree>
    <p:extLst>
      <p:ext uri="{BB962C8B-B14F-4D97-AF65-F5344CB8AC3E}">
        <p14:creationId xmlns:p14="http://schemas.microsoft.com/office/powerpoint/2010/main" val="2660360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DD88903-DEC4-4C5C-BC33-6C191E5599B9}" type="datetime1">
              <a:rPr lang="en-US" smtClean="0"/>
              <a:t>5/26/2015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6</a:t>
            </a:fld>
            <a:endParaRPr lang="en-US"/>
          </a:p>
        </p:txBody>
      </p:sp>
      <p:sp>
        <p:nvSpPr>
          <p:cNvPr id="8" name="Title 1"/>
          <p:cNvSpPr txBox="1">
            <a:spLocks/>
          </p:cNvSpPr>
          <p:nvPr/>
        </p:nvSpPr>
        <p:spPr>
          <a:xfrm>
            <a:off x="235971" y="478970"/>
            <a:ext cx="8450829" cy="892630"/>
          </a:xfrm>
          <a:prstGeom prst="rect">
            <a:avLst/>
          </a:prstGeom>
        </p:spPr>
        <p:txBody>
          <a:bodyPr vert="horz" lIns="91440" tIns="45720" rIns="91440" bIns="45720" rtlCol="0" anchor="ctr" anchorCtr="0">
            <a:noAutofit/>
          </a:bodyPr>
          <a:lstStyle>
            <a:lvl1pPr algn="l" defTabSz="914400" rtl="0" eaLnBrk="1" latinLnBrk="0" hangingPunct="1">
              <a:lnSpc>
                <a:spcPts val="3400"/>
              </a:lnSpc>
              <a:spcBef>
                <a:spcPct val="0"/>
              </a:spcBef>
              <a:buNone/>
              <a:defRPr sz="2600" b="1" kern="1200">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400" dirty="0" smtClean="0">
                <a:solidFill>
                  <a:schemeClr val="tx1">
                    <a:lumMod val="50000"/>
                  </a:schemeClr>
                </a:solidFill>
                <a:latin typeface="Arial" pitchFamily="34" charset="0"/>
                <a:cs typeface="Arial" pitchFamily="34" charset="0"/>
              </a:rPr>
              <a:t>Where is your traffic coming from?</a:t>
            </a:r>
            <a:r>
              <a:rPr lang="en-US" sz="1600" dirty="0" smtClean="0">
                <a:solidFill>
                  <a:schemeClr val="tx1">
                    <a:lumMod val="50000"/>
                  </a:schemeClr>
                </a:solidFill>
                <a:latin typeface="Arial" pitchFamily="34" charset="0"/>
                <a:cs typeface="Arial" pitchFamily="34" charset="0"/>
              </a:rPr>
              <a:t/>
            </a:r>
            <a:br>
              <a:rPr lang="en-US" sz="1600" dirty="0" smtClean="0">
                <a:solidFill>
                  <a:schemeClr val="tx1">
                    <a:lumMod val="50000"/>
                  </a:schemeClr>
                </a:solidFill>
                <a:latin typeface="Arial" pitchFamily="34" charset="0"/>
                <a:cs typeface="Arial" pitchFamily="34" charset="0"/>
              </a:rPr>
            </a:br>
            <a:r>
              <a:rPr lang="en-US" sz="1400" dirty="0" smtClean="0">
                <a:solidFill>
                  <a:schemeClr val="tx1">
                    <a:lumMod val="50000"/>
                  </a:schemeClr>
                </a:solidFill>
                <a:latin typeface="Arial" pitchFamily="34" charset="0"/>
                <a:cs typeface="Arial" pitchFamily="34" charset="0"/>
              </a:rPr>
              <a:t>Appending MMC parameters allows you to separate your paid traffic from your unpaid traffic </a:t>
            </a:r>
          </a:p>
        </p:txBody>
      </p:sp>
      <p:sp>
        <p:nvSpPr>
          <p:cNvPr id="12" name="Rounded Rectangle 11"/>
          <p:cNvSpPr/>
          <p:nvPr/>
        </p:nvSpPr>
        <p:spPr bwMode="auto">
          <a:xfrm>
            <a:off x="293914" y="1752600"/>
            <a:ext cx="4206875" cy="457200"/>
          </a:xfrm>
          <a:prstGeom prst="round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r>
              <a:rPr lang="en-US" dirty="0">
                <a:solidFill>
                  <a:schemeClr val="bg1"/>
                </a:solidFill>
                <a:latin typeface="Arial" pitchFamily="34" charset="0"/>
                <a:ea typeface="ＭＳ Ｐゴシック" pitchFamily="34" charset="-128"/>
              </a:rPr>
              <a:t>Marketing Programs</a:t>
            </a:r>
          </a:p>
        </p:txBody>
      </p:sp>
      <p:sp>
        <p:nvSpPr>
          <p:cNvPr id="13" name="Rounded Rectangle 6"/>
          <p:cNvSpPr>
            <a:spLocks noChangeArrowheads="1"/>
          </p:cNvSpPr>
          <p:nvPr/>
        </p:nvSpPr>
        <p:spPr bwMode="auto">
          <a:xfrm>
            <a:off x="693964" y="2743884"/>
            <a:ext cx="3806825" cy="473075"/>
          </a:xfrm>
          <a:prstGeom prst="roundRect">
            <a:avLst>
              <a:gd name="adj" fmla="val 16667"/>
            </a:avLst>
          </a:prstGeom>
          <a:solidFill>
            <a:srgbClr val="575BEB"/>
          </a:solidFill>
          <a:ln w="9525" algn="ctr">
            <a:solidFill>
              <a:schemeClr val="tx1"/>
            </a:solidFill>
            <a:round/>
            <a:headEnd/>
            <a:tailEnd/>
          </a:ln>
        </p:spPr>
        <p:txBody>
          <a:bodyPr/>
          <a:lstStyle/>
          <a:p>
            <a:r>
              <a:rPr lang="en-US" dirty="0">
                <a:solidFill>
                  <a:schemeClr val="bg1"/>
                </a:solidFill>
              </a:rPr>
              <a:t>      Natural Search</a:t>
            </a:r>
          </a:p>
        </p:txBody>
      </p:sp>
      <p:sp>
        <p:nvSpPr>
          <p:cNvPr id="14" name="Rounded Rectangle 7"/>
          <p:cNvSpPr>
            <a:spLocks noChangeArrowheads="1"/>
          </p:cNvSpPr>
          <p:nvPr/>
        </p:nvSpPr>
        <p:spPr bwMode="auto">
          <a:xfrm>
            <a:off x="693964" y="3618597"/>
            <a:ext cx="3806825" cy="503237"/>
          </a:xfrm>
          <a:prstGeom prst="roundRect">
            <a:avLst>
              <a:gd name="adj" fmla="val 16667"/>
            </a:avLst>
          </a:prstGeom>
          <a:solidFill>
            <a:srgbClr val="9966FF"/>
          </a:solidFill>
          <a:ln w="9525" algn="ctr">
            <a:solidFill>
              <a:schemeClr val="tx1"/>
            </a:solidFill>
            <a:round/>
            <a:headEnd/>
            <a:tailEnd/>
          </a:ln>
        </p:spPr>
        <p:txBody>
          <a:bodyPr/>
          <a:lstStyle/>
          <a:p>
            <a:r>
              <a:rPr lang="en-US">
                <a:solidFill>
                  <a:schemeClr val="bg1"/>
                </a:solidFill>
              </a:rPr>
              <a:t>      Referring Sites</a:t>
            </a:r>
          </a:p>
        </p:txBody>
      </p:sp>
      <p:sp>
        <p:nvSpPr>
          <p:cNvPr id="15" name="Rounded Rectangle 14"/>
          <p:cNvSpPr/>
          <p:nvPr/>
        </p:nvSpPr>
        <p:spPr bwMode="auto">
          <a:xfrm>
            <a:off x="693964" y="4570412"/>
            <a:ext cx="3819525" cy="463550"/>
          </a:xfrm>
          <a:prstGeom prst="roundRect">
            <a:avLst/>
          </a:prstGeom>
          <a:solidFill>
            <a:schemeClr val="tx2">
              <a:lumMod val="65000"/>
              <a:lumOff val="35000"/>
            </a:schemeClr>
          </a:solidFill>
          <a:ln w="9525" cap="flat" cmpd="sng" algn="ctr">
            <a:solidFill>
              <a:schemeClr val="tx1"/>
            </a:solidFill>
            <a:prstDash val="solid"/>
            <a:round/>
            <a:headEnd type="none" w="med" len="med"/>
            <a:tailEnd type="none" w="med" len="med"/>
          </a:ln>
          <a:effectLst/>
        </p:spPr>
        <p:txBody>
          <a:bodyPr/>
          <a:lstStyle/>
          <a:p>
            <a:pPr>
              <a:defRPr/>
            </a:pPr>
            <a:r>
              <a:rPr lang="en-US" dirty="0">
                <a:solidFill>
                  <a:schemeClr val="bg1"/>
                </a:solidFill>
                <a:latin typeface="Arial" pitchFamily="34" charset="0"/>
                <a:ea typeface="ＭＳ Ｐゴシック" pitchFamily="34" charset="-128"/>
              </a:rPr>
              <a:t>      Direct Load</a:t>
            </a:r>
          </a:p>
        </p:txBody>
      </p:sp>
      <p:sp>
        <p:nvSpPr>
          <p:cNvPr id="16" name="TextBox 5"/>
          <p:cNvSpPr txBox="1">
            <a:spLocks noChangeArrowheads="1"/>
          </p:cNvSpPr>
          <p:nvPr/>
        </p:nvSpPr>
        <p:spPr bwMode="auto">
          <a:xfrm>
            <a:off x="5740627" y="2743884"/>
            <a:ext cx="33051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hlink"/>
                </a:solidFill>
                <a:latin typeface="Arial" charset="0"/>
                <a:ea typeface="MS PGothic" pitchFamily="34" charset="-128"/>
              </a:defRPr>
            </a:lvl1pPr>
            <a:lvl2pPr marL="742950" indent="-2857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algn="ctr" eaLnBrk="1" hangingPunct="1"/>
            <a:r>
              <a:rPr lang="en-US" sz="1800" dirty="0">
                <a:solidFill>
                  <a:srgbClr val="000000"/>
                </a:solidFill>
              </a:rPr>
              <a:t>Referral URL from recognized </a:t>
            </a:r>
          </a:p>
          <a:p>
            <a:pPr algn="ctr" eaLnBrk="1" hangingPunct="1"/>
            <a:r>
              <a:rPr lang="en-US" sz="1800" dirty="0">
                <a:solidFill>
                  <a:srgbClr val="000000"/>
                </a:solidFill>
              </a:rPr>
              <a:t>search engine</a:t>
            </a:r>
          </a:p>
        </p:txBody>
      </p:sp>
      <p:sp>
        <p:nvSpPr>
          <p:cNvPr id="17" name="TextBox 16"/>
          <p:cNvSpPr txBox="1">
            <a:spLocks noChangeArrowheads="1"/>
          </p:cNvSpPr>
          <p:nvPr/>
        </p:nvSpPr>
        <p:spPr bwMode="auto">
          <a:xfrm>
            <a:off x="5592268" y="3669396"/>
            <a:ext cx="33564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hlink"/>
                </a:solidFill>
                <a:latin typeface="Arial" charset="0"/>
                <a:ea typeface="MS PGothic" pitchFamily="34" charset="-128"/>
              </a:defRPr>
            </a:lvl1pPr>
            <a:lvl2pPr marL="742950" indent="-2857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algn="ctr" eaLnBrk="1" hangingPunct="1"/>
            <a:r>
              <a:rPr lang="en-US" sz="1800" dirty="0">
                <a:solidFill>
                  <a:srgbClr val="000000"/>
                </a:solidFill>
              </a:rPr>
              <a:t>Referral URL not a recognized </a:t>
            </a:r>
          </a:p>
          <a:p>
            <a:pPr algn="ctr" eaLnBrk="1" hangingPunct="1"/>
            <a:r>
              <a:rPr lang="en-US" sz="1800" dirty="0">
                <a:solidFill>
                  <a:srgbClr val="000000"/>
                </a:solidFill>
              </a:rPr>
              <a:t>search engine (all others)</a:t>
            </a:r>
          </a:p>
        </p:txBody>
      </p:sp>
      <p:sp>
        <p:nvSpPr>
          <p:cNvPr id="18" name="TextBox 17"/>
          <p:cNvSpPr txBox="1">
            <a:spLocks noChangeArrowheads="1"/>
          </p:cNvSpPr>
          <p:nvPr/>
        </p:nvSpPr>
        <p:spPr bwMode="auto">
          <a:xfrm>
            <a:off x="5740627" y="4576762"/>
            <a:ext cx="2543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hlink"/>
                </a:solidFill>
                <a:latin typeface="Arial" charset="0"/>
                <a:ea typeface="MS PGothic" pitchFamily="34" charset="-128"/>
              </a:defRPr>
            </a:lvl1pPr>
            <a:lvl2pPr marL="742950" indent="-2857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algn="ctr" eaLnBrk="1" hangingPunct="1"/>
            <a:r>
              <a:rPr lang="en-US" sz="1800" dirty="0">
                <a:solidFill>
                  <a:srgbClr val="000000"/>
                </a:solidFill>
              </a:rPr>
              <a:t>No referral or destination URL is sent</a:t>
            </a:r>
          </a:p>
        </p:txBody>
      </p:sp>
      <p:sp>
        <p:nvSpPr>
          <p:cNvPr id="19" name="TextBox 18"/>
          <p:cNvSpPr txBox="1">
            <a:spLocks noChangeArrowheads="1"/>
          </p:cNvSpPr>
          <p:nvPr/>
        </p:nvSpPr>
        <p:spPr bwMode="auto">
          <a:xfrm>
            <a:off x="5618698" y="1752599"/>
            <a:ext cx="3164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hlink"/>
                </a:solidFill>
                <a:latin typeface="Arial" charset="0"/>
                <a:ea typeface="MS PGothic" pitchFamily="34" charset="-128"/>
              </a:defRPr>
            </a:lvl1pPr>
            <a:lvl2pPr marL="742950" indent="-2857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algn="ctr" eaLnBrk="1" hangingPunct="1"/>
            <a:r>
              <a:rPr lang="en-US" sz="1800" dirty="0">
                <a:solidFill>
                  <a:srgbClr val="000000"/>
                </a:solidFill>
              </a:rPr>
              <a:t>Destination URL contains an </a:t>
            </a:r>
          </a:p>
          <a:p>
            <a:pPr algn="ctr" eaLnBrk="1" hangingPunct="1"/>
            <a:r>
              <a:rPr lang="en-US" sz="1800" dirty="0">
                <a:solidFill>
                  <a:srgbClr val="000000"/>
                </a:solidFill>
              </a:rPr>
              <a:t>mmc tracking </a:t>
            </a:r>
            <a:r>
              <a:rPr lang="en-US" sz="1800" dirty="0" smtClean="0">
                <a:solidFill>
                  <a:srgbClr val="000000"/>
                </a:solidFill>
              </a:rPr>
              <a:t>parameter</a:t>
            </a:r>
            <a:endParaRPr lang="en-US" sz="1800" dirty="0">
              <a:solidFill>
                <a:srgbClr val="000000"/>
              </a:solidFill>
            </a:endParaRPr>
          </a:p>
        </p:txBody>
      </p:sp>
      <p:cxnSp>
        <p:nvCxnSpPr>
          <p:cNvPr id="20" name="Straight Arrow Connector 14"/>
          <p:cNvCxnSpPr>
            <a:cxnSpLocks noChangeShapeType="1"/>
          </p:cNvCxnSpPr>
          <p:nvPr/>
        </p:nvCxnSpPr>
        <p:spPr bwMode="auto">
          <a:xfrm>
            <a:off x="4600802" y="1966912"/>
            <a:ext cx="914400"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 name="Straight Arrow Connector 21"/>
          <p:cNvCxnSpPr>
            <a:cxnSpLocks noChangeShapeType="1"/>
          </p:cNvCxnSpPr>
          <p:nvPr/>
        </p:nvCxnSpPr>
        <p:spPr bwMode="auto">
          <a:xfrm>
            <a:off x="4600802" y="2982009"/>
            <a:ext cx="914400"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 name="Straight Arrow Connector 22"/>
          <p:cNvCxnSpPr>
            <a:cxnSpLocks noChangeShapeType="1"/>
          </p:cNvCxnSpPr>
          <p:nvPr/>
        </p:nvCxnSpPr>
        <p:spPr bwMode="auto">
          <a:xfrm>
            <a:off x="4575402" y="3878947"/>
            <a:ext cx="914400"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 name="Straight Arrow Connector 23"/>
          <p:cNvCxnSpPr>
            <a:cxnSpLocks noChangeShapeType="1"/>
          </p:cNvCxnSpPr>
          <p:nvPr/>
        </p:nvCxnSpPr>
        <p:spPr bwMode="auto">
          <a:xfrm>
            <a:off x="4600802" y="4800600"/>
            <a:ext cx="914400"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60360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DD88903-DEC4-4C5C-BC33-6C191E5599B9}" type="datetime1">
              <a:rPr lang="en-US" smtClean="0"/>
              <a:t>5/26/2015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7</a:t>
            </a:fld>
            <a:endParaRPr lang="en-US"/>
          </a:p>
        </p:txBody>
      </p:sp>
      <p:sp>
        <p:nvSpPr>
          <p:cNvPr id="9" name="TextBox 5"/>
          <p:cNvSpPr txBox="1">
            <a:spLocks noChangeArrowheads="1"/>
          </p:cNvSpPr>
          <p:nvPr/>
        </p:nvSpPr>
        <p:spPr bwMode="auto">
          <a:xfrm>
            <a:off x="2590800" y="457200"/>
            <a:ext cx="38703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hlink"/>
                </a:solidFill>
                <a:latin typeface="Arial" charset="0"/>
                <a:ea typeface="MS PGothic" pitchFamily="34" charset="-128"/>
              </a:defRPr>
            </a:lvl1pPr>
            <a:lvl2pPr marL="742950" indent="-2857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eaLnBrk="1" hangingPunct="1"/>
            <a:r>
              <a:rPr lang="en-US" sz="2400" b="1" dirty="0">
                <a:solidFill>
                  <a:schemeClr val="tx1">
                    <a:lumMod val="50000"/>
                  </a:schemeClr>
                </a:solidFill>
              </a:rPr>
              <a:t>How does MMC work?</a:t>
            </a:r>
          </a:p>
        </p:txBody>
      </p:sp>
      <p:sp>
        <p:nvSpPr>
          <p:cNvPr id="12" name="TextBox 4"/>
          <p:cNvSpPr txBox="1">
            <a:spLocks noChangeArrowheads="1"/>
          </p:cNvSpPr>
          <p:nvPr/>
        </p:nvSpPr>
        <p:spPr bwMode="auto">
          <a:xfrm>
            <a:off x="320675" y="995065"/>
            <a:ext cx="8686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hlink"/>
                </a:solidFill>
                <a:latin typeface="Arial" charset="0"/>
                <a:ea typeface="MS PGothic" pitchFamily="32" charset="-128"/>
              </a:defRPr>
            </a:lvl1pPr>
            <a:lvl2pPr marL="742950" indent="-285750" eaLnBrk="0" hangingPunct="0">
              <a:defRPr sz="2200">
                <a:solidFill>
                  <a:schemeClr val="hlink"/>
                </a:solidFill>
                <a:latin typeface="Arial" charset="0"/>
                <a:ea typeface="MS PGothic" pitchFamily="32" charset="-128"/>
              </a:defRPr>
            </a:lvl2pPr>
            <a:lvl3pPr marL="1143000" indent="-228600" eaLnBrk="0" hangingPunct="0">
              <a:defRPr sz="2200">
                <a:solidFill>
                  <a:schemeClr val="hlink"/>
                </a:solidFill>
                <a:latin typeface="Arial" charset="0"/>
                <a:ea typeface="MS PGothic" pitchFamily="32" charset="-128"/>
              </a:defRPr>
            </a:lvl3pPr>
            <a:lvl4pPr marL="1600200" indent="-228600" eaLnBrk="0" hangingPunct="0">
              <a:defRPr sz="2200">
                <a:solidFill>
                  <a:schemeClr val="hlink"/>
                </a:solidFill>
                <a:latin typeface="Arial" charset="0"/>
                <a:ea typeface="MS PGothic" pitchFamily="32" charset="-128"/>
              </a:defRPr>
            </a:lvl4pPr>
            <a:lvl5pPr marL="2057400" indent="-228600" eaLnBrk="0" hangingPunct="0">
              <a:defRPr sz="2200">
                <a:solidFill>
                  <a:schemeClr val="hlink"/>
                </a:solidFill>
                <a:latin typeface="Arial" charset="0"/>
                <a:ea typeface="MS PGothic" pitchFamily="32"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2"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2"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2"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2" charset="-128"/>
              </a:defRPr>
            </a:lvl9pPr>
          </a:lstStyle>
          <a:p>
            <a:pPr marL="285750" indent="-285750" eaLnBrk="1" hangingPunct="1">
              <a:buFont typeface="Wingdings" pitchFamily="2" charset="2"/>
              <a:buChar char="§"/>
              <a:defRPr/>
            </a:pPr>
            <a:r>
              <a:rPr lang="en-US" sz="1800" dirty="0" smtClean="0">
                <a:solidFill>
                  <a:srgbClr val="000000"/>
                </a:solidFill>
              </a:rPr>
              <a:t>Parameters must be in the destination URL</a:t>
            </a:r>
          </a:p>
          <a:p>
            <a:pPr marL="1028700" lvl="1" eaLnBrk="1" hangingPunct="1">
              <a:buFont typeface="Wingdings" pitchFamily="2" charset="2"/>
              <a:buChar char="§"/>
              <a:defRPr/>
            </a:pPr>
            <a:r>
              <a:rPr lang="en-US" sz="1800" dirty="0" smtClean="0">
                <a:solidFill>
                  <a:schemeClr val="tx1"/>
                </a:solidFill>
              </a:rPr>
              <a:t>Ex: www.xyxyxy.com</a:t>
            </a:r>
            <a:r>
              <a:rPr lang="en-US" sz="1800" dirty="0" smtClean="0">
                <a:solidFill>
                  <a:schemeClr val="accent1">
                    <a:lumMod val="75000"/>
                  </a:schemeClr>
                </a:solidFill>
              </a:rPr>
              <a:t>/?cm_mmc=vendor-_-category-_-placement-_-item</a:t>
            </a:r>
          </a:p>
          <a:p>
            <a:pPr eaLnBrk="1" hangingPunct="1">
              <a:defRPr/>
            </a:pPr>
            <a:endParaRPr lang="en-US" sz="1800" dirty="0" smtClean="0">
              <a:solidFill>
                <a:schemeClr val="tx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68" y="2373313"/>
            <a:ext cx="8013589" cy="26558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360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DD88903-DEC4-4C5C-BC33-6C191E5599B9}" type="datetime1">
              <a:rPr lang="en-US" smtClean="0"/>
              <a:pPr/>
              <a:t>5/26/2015</a:t>
            </a:fld>
            <a:endParaRPr lang="en-US"/>
          </a:p>
        </p:txBody>
      </p:sp>
      <p:sp>
        <p:nvSpPr>
          <p:cNvPr id="4" name="Footer Placeholder 3"/>
          <p:cNvSpPr>
            <a:spLocks noGrp="1"/>
          </p:cNvSpPr>
          <p:nvPr>
            <p:ph type="ftr" sz="quarter" idx="11"/>
          </p:nvPr>
        </p:nvSpPr>
        <p:spPr/>
        <p:txBody>
          <a:bodyPr/>
          <a:lstStyle/>
          <a:p>
            <a:r>
              <a:rPr lang="en-US" dirty="0"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8</a:t>
            </a:fld>
            <a:endParaRPr lang="en-US"/>
          </a:p>
        </p:txBody>
      </p:sp>
      <p:sp>
        <p:nvSpPr>
          <p:cNvPr id="9" name="TextBox 5"/>
          <p:cNvSpPr txBox="1">
            <a:spLocks noChangeArrowheads="1"/>
          </p:cNvSpPr>
          <p:nvPr/>
        </p:nvSpPr>
        <p:spPr bwMode="auto">
          <a:xfrm>
            <a:off x="466725" y="3190876"/>
            <a:ext cx="7299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hlink"/>
                </a:solidFill>
                <a:latin typeface="Arial" charset="0"/>
                <a:ea typeface="MS PGothic" pitchFamily="34" charset="-128"/>
              </a:defRPr>
            </a:lvl1pPr>
            <a:lvl2pPr marL="742950" indent="-2857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eaLnBrk="1" hangingPunct="1"/>
            <a:r>
              <a:rPr lang="en-US" sz="2400" b="1" dirty="0">
                <a:solidFill>
                  <a:srgbClr val="000000"/>
                </a:solidFill>
              </a:rPr>
              <a:t>Paid Search Example</a:t>
            </a:r>
          </a:p>
        </p:txBody>
      </p:sp>
      <p:sp>
        <p:nvSpPr>
          <p:cNvPr id="12" name="TextBox 5"/>
          <p:cNvSpPr txBox="1">
            <a:spLocks noChangeArrowheads="1"/>
          </p:cNvSpPr>
          <p:nvPr/>
        </p:nvSpPr>
        <p:spPr bwMode="auto">
          <a:xfrm>
            <a:off x="444500" y="765176"/>
            <a:ext cx="7299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hlink"/>
                </a:solidFill>
                <a:latin typeface="Arial" charset="0"/>
                <a:ea typeface="MS PGothic" pitchFamily="34" charset="-128"/>
              </a:defRPr>
            </a:lvl1pPr>
            <a:lvl2pPr marL="742950" indent="-2857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eaLnBrk="1" hangingPunct="1"/>
            <a:r>
              <a:rPr lang="en-US" sz="2400" b="1" dirty="0">
                <a:solidFill>
                  <a:srgbClr val="000000"/>
                </a:solidFill>
              </a:rPr>
              <a:t>Email Example</a:t>
            </a:r>
          </a:p>
        </p:txBody>
      </p:sp>
      <p:sp>
        <p:nvSpPr>
          <p:cNvPr id="13" name="TextBox 4"/>
          <p:cNvSpPr txBox="1">
            <a:spLocks noChangeArrowheads="1"/>
          </p:cNvSpPr>
          <p:nvPr/>
        </p:nvSpPr>
        <p:spPr bwMode="auto">
          <a:xfrm>
            <a:off x="474662" y="1195388"/>
            <a:ext cx="7697788"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hlink"/>
                </a:solidFill>
                <a:latin typeface="Arial" charset="0"/>
                <a:ea typeface="MS PGothic" pitchFamily="34" charset="-128"/>
              </a:defRPr>
            </a:lvl1pPr>
            <a:lvl2pPr marL="7429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lvl="1" eaLnBrk="1" hangingPunct="1"/>
            <a:r>
              <a:rPr lang="en-US" sz="1800" dirty="0">
                <a:solidFill>
                  <a:srgbClr val="0070C0"/>
                </a:solidFill>
              </a:rPr>
              <a:t>Vendor - </a:t>
            </a:r>
            <a:r>
              <a:rPr lang="en-US" sz="1800" dirty="0" smtClean="0">
                <a:solidFill>
                  <a:srgbClr val="0070C0"/>
                </a:solidFill>
              </a:rPr>
              <a:t>Email</a:t>
            </a:r>
            <a:endParaRPr lang="en-US" sz="1800" dirty="0">
              <a:solidFill>
                <a:srgbClr val="0070C0"/>
              </a:solidFill>
            </a:endParaRPr>
          </a:p>
          <a:p>
            <a:pPr lvl="1" eaLnBrk="1" hangingPunct="1"/>
            <a:r>
              <a:rPr lang="en-US" sz="1800" dirty="0">
                <a:solidFill>
                  <a:srgbClr val="00B050"/>
                </a:solidFill>
              </a:rPr>
              <a:t>Category – </a:t>
            </a:r>
            <a:r>
              <a:rPr lang="en-US" sz="1800" dirty="0" smtClean="0">
                <a:solidFill>
                  <a:srgbClr val="00B050"/>
                </a:solidFill>
              </a:rPr>
              <a:t>Spring Sale</a:t>
            </a:r>
            <a:endParaRPr lang="en-US" sz="1800" dirty="0">
              <a:solidFill>
                <a:srgbClr val="00B050"/>
              </a:solidFill>
            </a:endParaRPr>
          </a:p>
          <a:p>
            <a:pPr lvl="1" eaLnBrk="1" hangingPunct="1"/>
            <a:r>
              <a:rPr lang="en-US" sz="1800" dirty="0">
                <a:solidFill>
                  <a:srgbClr val="7030A0"/>
                </a:solidFill>
              </a:rPr>
              <a:t>Placement - </a:t>
            </a:r>
            <a:r>
              <a:rPr lang="en-US" sz="1800" dirty="0" smtClean="0">
                <a:solidFill>
                  <a:srgbClr val="7030A0"/>
                </a:solidFill>
              </a:rPr>
              <a:t>20150521</a:t>
            </a:r>
            <a:endParaRPr lang="en-US" sz="1800" dirty="0">
              <a:solidFill>
                <a:srgbClr val="7030A0"/>
              </a:solidFill>
            </a:endParaRPr>
          </a:p>
          <a:p>
            <a:pPr lvl="1" eaLnBrk="1" hangingPunct="1"/>
            <a:r>
              <a:rPr lang="en-US" sz="1800" dirty="0">
                <a:solidFill>
                  <a:srgbClr val="C00000"/>
                </a:solidFill>
              </a:rPr>
              <a:t>Item </a:t>
            </a:r>
            <a:r>
              <a:rPr lang="en-US" sz="1800" dirty="0" smtClean="0">
                <a:solidFill>
                  <a:srgbClr val="C00000"/>
                </a:solidFill>
              </a:rPr>
              <a:t>– Free Shipping</a:t>
            </a:r>
            <a:endParaRPr lang="en-US" sz="1800" dirty="0">
              <a:solidFill>
                <a:srgbClr val="C00000"/>
              </a:solidFill>
            </a:endParaRPr>
          </a:p>
          <a:p>
            <a:pPr lvl="1" eaLnBrk="1" hangingPunct="1"/>
            <a:endParaRPr lang="en-US" sz="1800" dirty="0">
              <a:solidFill>
                <a:schemeClr val="tx1"/>
              </a:solidFill>
            </a:endParaRPr>
          </a:p>
          <a:p>
            <a:pPr eaLnBrk="1" hangingPunct="1"/>
            <a:r>
              <a:rPr lang="en-US" sz="1400" dirty="0">
                <a:solidFill>
                  <a:srgbClr val="000000"/>
                </a:solidFill>
              </a:rPr>
              <a:t>www.xyxyxy.com/?</a:t>
            </a:r>
            <a:r>
              <a:rPr lang="en-US" sz="1400" dirty="0" smtClean="0">
                <a:solidFill>
                  <a:srgbClr val="000000"/>
                </a:solidFill>
              </a:rPr>
              <a:t>cm_mmc=</a:t>
            </a:r>
            <a:r>
              <a:rPr lang="en-US" sz="1400" dirty="0" smtClean="0">
                <a:solidFill>
                  <a:srgbClr val="0070C0"/>
                </a:solidFill>
              </a:rPr>
              <a:t>Email</a:t>
            </a:r>
            <a:r>
              <a:rPr lang="en-US" sz="1400" dirty="0" smtClean="0">
                <a:solidFill>
                  <a:schemeClr val="tx1"/>
                </a:solidFill>
              </a:rPr>
              <a:t>-_-</a:t>
            </a:r>
            <a:r>
              <a:rPr lang="en-US" sz="1400" dirty="0" smtClean="0">
                <a:solidFill>
                  <a:srgbClr val="00B050"/>
                </a:solidFill>
              </a:rPr>
              <a:t>Spring%20Sale</a:t>
            </a:r>
            <a:r>
              <a:rPr lang="en-US" sz="1400" dirty="0" smtClean="0">
                <a:solidFill>
                  <a:schemeClr val="tx1"/>
                </a:solidFill>
              </a:rPr>
              <a:t>-_-</a:t>
            </a:r>
            <a:r>
              <a:rPr lang="en-US" sz="1400" dirty="0" smtClean="0">
                <a:solidFill>
                  <a:srgbClr val="7030A0"/>
                </a:solidFill>
              </a:rPr>
              <a:t>20150521-</a:t>
            </a:r>
            <a:r>
              <a:rPr lang="en-US" sz="1400" dirty="0" smtClean="0">
                <a:solidFill>
                  <a:schemeClr val="tx1"/>
                </a:solidFill>
              </a:rPr>
              <a:t>_-</a:t>
            </a:r>
            <a:r>
              <a:rPr lang="en-US" sz="1400" dirty="0" smtClean="0">
                <a:solidFill>
                  <a:srgbClr val="C00000"/>
                </a:solidFill>
              </a:rPr>
              <a:t>Free%20Shipping</a:t>
            </a:r>
          </a:p>
          <a:p>
            <a:pPr eaLnBrk="1" hangingPunct="1"/>
            <a:endParaRPr lang="en-US" sz="1400" dirty="0">
              <a:solidFill>
                <a:srgbClr val="C00000"/>
              </a:solidFill>
            </a:endParaRPr>
          </a:p>
        </p:txBody>
      </p:sp>
      <p:sp>
        <p:nvSpPr>
          <p:cNvPr id="14" name="Rounded Rectangle 1"/>
          <p:cNvSpPr>
            <a:spLocks noChangeArrowheads="1"/>
          </p:cNvSpPr>
          <p:nvPr/>
        </p:nvSpPr>
        <p:spPr bwMode="auto">
          <a:xfrm>
            <a:off x="577850" y="3616326"/>
            <a:ext cx="7132637" cy="1811337"/>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TextBox 4"/>
          <p:cNvSpPr txBox="1">
            <a:spLocks noChangeArrowheads="1"/>
          </p:cNvSpPr>
          <p:nvPr/>
        </p:nvSpPr>
        <p:spPr bwMode="auto">
          <a:xfrm>
            <a:off x="639763" y="3741736"/>
            <a:ext cx="7313612"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hlink"/>
                </a:solidFill>
                <a:latin typeface="Arial" charset="0"/>
                <a:ea typeface="MS PGothic" pitchFamily="34" charset="-128"/>
              </a:defRPr>
            </a:lvl1pPr>
            <a:lvl2pPr marL="7429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lvl="1" eaLnBrk="1" hangingPunct="1"/>
            <a:r>
              <a:rPr lang="en-US" sz="1800" dirty="0">
                <a:solidFill>
                  <a:srgbClr val="0070C0"/>
                </a:solidFill>
              </a:rPr>
              <a:t>Vendor </a:t>
            </a:r>
            <a:r>
              <a:rPr lang="en-US" sz="1800" dirty="0" smtClean="0">
                <a:solidFill>
                  <a:srgbClr val="0070C0"/>
                </a:solidFill>
              </a:rPr>
              <a:t>- Google</a:t>
            </a:r>
            <a:endParaRPr lang="en-US" sz="1800" dirty="0">
              <a:solidFill>
                <a:srgbClr val="0070C0"/>
              </a:solidFill>
            </a:endParaRPr>
          </a:p>
          <a:p>
            <a:pPr lvl="1" eaLnBrk="1" hangingPunct="1"/>
            <a:r>
              <a:rPr lang="en-US" sz="1800" dirty="0">
                <a:solidFill>
                  <a:srgbClr val="00B050"/>
                </a:solidFill>
              </a:rPr>
              <a:t>Category – </a:t>
            </a:r>
            <a:r>
              <a:rPr lang="en-US" sz="1800" dirty="0" smtClean="0">
                <a:solidFill>
                  <a:srgbClr val="00B050"/>
                </a:solidFill>
              </a:rPr>
              <a:t>Branded</a:t>
            </a:r>
            <a:endParaRPr lang="en-US" sz="1800" dirty="0">
              <a:solidFill>
                <a:srgbClr val="00B050"/>
              </a:solidFill>
            </a:endParaRPr>
          </a:p>
          <a:p>
            <a:pPr lvl="1" eaLnBrk="1" hangingPunct="1"/>
            <a:r>
              <a:rPr lang="en-US" sz="1800" dirty="0">
                <a:solidFill>
                  <a:srgbClr val="7030A0"/>
                </a:solidFill>
              </a:rPr>
              <a:t>Placement </a:t>
            </a:r>
            <a:r>
              <a:rPr lang="en-US" sz="1800" dirty="0" smtClean="0">
                <a:solidFill>
                  <a:srgbClr val="7030A0"/>
                </a:solidFill>
              </a:rPr>
              <a:t>– Exact Match</a:t>
            </a:r>
            <a:endParaRPr lang="en-US" sz="1800" dirty="0">
              <a:solidFill>
                <a:srgbClr val="7030A0"/>
              </a:solidFill>
            </a:endParaRPr>
          </a:p>
          <a:p>
            <a:pPr lvl="1" eaLnBrk="1" hangingPunct="1"/>
            <a:r>
              <a:rPr lang="en-US" sz="1800" dirty="0">
                <a:solidFill>
                  <a:srgbClr val="C00000"/>
                </a:solidFill>
              </a:rPr>
              <a:t>Item – </a:t>
            </a:r>
            <a:r>
              <a:rPr lang="en-US" sz="1800" dirty="0" smtClean="0">
                <a:solidFill>
                  <a:srgbClr val="C00000"/>
                </a:solidFill>
              </a:rPr>
              <a:t>Keyword</a:t>
            </a:r>
            <a:endParaRPr lang="en-US" sz="1800" dirty="0">
              <a:solidFill>
                <a:srgbClr val="C00000"/>
              </a:solidFill>
            </a:endParaRPr>
          </a:p>
          <a:p>
            <a:pPr lvl="1" eaLnBrk="1" hangingPunct="1"/>
            <a:endParaRPr lang="en-US" sz="1800" dirty="0">
              <a:solidFill>
                <a:schemeClr val="tx1"/>
              </a:solidFill>
            </a:endParaRPr>
          </a:p>
          <a:p>
            <a:pPr eaLnBrk="1" hangingPunct="1"/>
            <a:r>
              <a:rPr lang="en-US" sz="1400" dirty="0">
                <a:solidFill>
                  <a:srgbClr val="000000"/>
                </a:solidFill>
              </a:rPr>
              <a:t>www.xyxyxy.com/?</a:t>
            </a:r>
            <a:r>
              <a:rPr lang="en-US" sz="1400" dirty="0" smtClean="0">
                <a:solidFill>
                  <a:srgbClr val="000000"/>
                </a:solidFill>
              </a:rPr>
              <a:t>cm_mmc=</a:t>
            </a:r>
            <a:r>
              <a:rPr lang="en-US" sz="1400" dirty="0" smtClean="0">
                <a:solidFill>
                  <a:srgbClr val="0070C0"/>
                </a:solidFill>
              </a:rPr>
              <a:t>Google</a:t>
            </a:r>
            <a:r>
              <a:rPr lang="en-US" sz="1400" dirty="0" smtClean="0">
                <a:solidFill>
                  <a:srgbClr val="000000"/>
                </a:solidFill>
              </a:rPr>
              <a:t>-</a:t>
            </a:r>
            <a:r>
              <a:rPr lang="en-US" sz="1400" dirty="0" smtClean="0">
                <a:solidFill>
                  <a:schemeClr val="tx1"/>
                </a:solidFill>
              </a:rPr>
              <a:t>_-</a:t>
            </a:r>
            <a:r>
              <a:rPr lang="en-US" sz="1400" dirty="0" smtClean="0">
                <a:solidFill>
                  <a:srgbClr val="00B050"/>
                </a:solidFill>
              </a:rPr>
              <a:t>Branded</a:t>
            </a:r>
            <a:r>
              <a:rPr lang="en-US" sz="1400" dirty="0" smtClean="0">
                <a:solidFill>
                  <a:schemeClr val="tx1"/>
                </a:solidFill>
              </a:rPr>
              <a:t>_-</a:t>
            </a:r>
            <a:r>
              <a:rPr lang="en-US" sz="1400" dirty="0" smtClean="0">
                <a:solidFill>
                  <a:srgbClr val="7030A0"/>
                </a:solidFill>
              </a:rPr>
              <a:t>Exact%20Match</a:t>
            </a:r>
            <a:r>
              <a:rPr lang="en-US" sz="1400" dirty="0" smtClean="0">
                <a:solidFill>
                  <a:schemeClr val="tx1"/>
                </a:solidFill>
              </a:rPr>
              <a:t>_-</a:t>
            </a:r>
            <a:r>
              <a:rPr lang="en-US" sz="1400" dirty="0" smtClean="0">
                <a:solidFill>
                  <a:srgbClr val="C00000"/>
                </a:solidFill>
              </a:rPr>
              <a:t>Keyword</a:t>
            </a:r>
            <a:endParaRPr lang="en-US" sz="1400" dirty="0">
              <a:solidFill>
                <a:srgbClr val="C00000"/>
              </a:solidFill>
            </a:endParaRPr>
          </a:p>
        </p:txBody>
      </p:sp>
      <p:sp>
        <p:nvSpPr>
          <p:cNvPr id="16" name="Rounded Rectangle 2"/>
          <p:cNvSpPr>
            <a:spLocks noChangeArrowheads="1"/>
          </p:cNvSpPr>
          <p:nvPr/>
        </p:nvSpPr>
        <p:spPr bwMode="auto">
          <a:xfrm>
            <a:off x="414338" y="1231830"/>
            <a:ext cx="7727950" cy="166377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4166064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457200"/>
            <a:ext cx="8491027" cy="533400"/>
          </a:xfrm>
        </p:spPr>
        <p:txBody>
          <a:bodyPr/>
          <a:lstStyle/>
          <a:p>
            <a:r>
              <a:rPr lang="en-US" sz="2400" dirty="0" smtClean="0">
                <a:solidFill>
                  <a:srgbClr val="000000"/>
                </a:solidFill>
                <a:latin typeface="Arial" pitchFamily="34" charset="0"/>
                <a:cs typeface="Arial" pitchFamily="34" charset="0"/>
              </a:rPr>
              <a:t>Hex Coding</a:t>
            </a:r>
            <a:endParaRPr lang="en-US" sz="2400" dirty="0">
              <a:solidFill>
                <a:srgbClr val="000000"/>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fld id="{8DD88903-DEC4-4C5C-BC33-6C191E5599B9}" type="datetime1">
              <a:rPr lang="en-US" smtClean="0"/>
              <a:t>5/26/2015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9</a:t>
            </a:fld>
            <a:endParaRPr lang="en-US"/>
          </a:p>
        </p:txBody>
      </p:sp>
      <p:sp>
        <p:nvSpPr>
          <p:cNvPr id="12" name="TextBox 4"/>
          <p:cNvSpPr txBox="1">
            <a:spLocks noChangeArrowheads="1"/>
          </p:cNvSpPr>
          <p:nvPr/>
        </p:nvSpPr>
        <p:spPr bwMode="auto">
          <a:xfrm>
            <a:off x="247650" y="1066800"/>
            <a:ext cx="83899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200">
                <a:solidFill>
                  <a:schemeClr val="hlink"/>
                </a:solidFill>
                <a:latin typeface="Arial" charset="0"/>
                <a:ea typeface="MS PGothic" pitchFamily="34" charset="-128"/>
              </a:defRPr>
            </a:lvl1pPr>
            <a:lvl2pPr marL="742950" indent="-285750" eaLnBrk="0" hangingPunct="0">
              <a:defRPr sz="2200">
                <a:solidFill>
                  <a:schemeClr val="hlink"/>
                </a:solidFill>
                <a:latin typeface="Arial" charset="0"/>
                <a:ea typeface="MS PGothic" pitchFamily="34" charset="-128"/>
              </a:defRPr>
            </a:lvl2pPr>
            <a:lvl3pPr marL="1143000" indent="-228600" eaLnBrk="0" hangingPunct="0">
              <a:defRPr sz="2200">
                <a:solidFill>
                  <a:schemeClr val="hlink"/>
                </a:solidFill>
                <a:latin typeface="Arial" charset="0"/>
                <a:ea typeface="MS PGothic" pitchFamily="34" charset="-128"/>
              </a:defRPr>
            </a:lvl3pPr>
            <a:lvl4pPr marL="1600200" indent="-228600" eaLnBrk="0" hangingPunct="0">
              <a:defRPr sz="2200">
                <a:solidFill>
                  <a:schemeClr val="hlink"/>
                </a:solidFill>
                <a:latin typeface="Arial" charset="0"/>
                <a:ea typeface="MS PGothic" pitchFamily="34" charset="-128"/>
              </a:defRPr>
            </a:lvl4pPr>
            <a:lvl5pPr marL="2057400" indent="-228600" eaLnBrk="0" hangingPunct="0">
              <a:defRPr sz="2200">
                <a:solidFill>
                  <a:schemeClr val="hlink"/>
                </a:solidFill>
                <a:latin typeface="Arial"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MS PGothic" pitchFamily="34" charset="-128"/>
              </a:defRPr>
            </a:lvl9pPr>
          </a:lstStyle>
          <a:p>
            <a:pPr eaLnBrk="1" hangingPunct="1">
              <a:buFont typeface="Wingdings" pitchFamily="2" charset="2"/>
              <a:buChar char="§"/>
            </a:pPr>
            <a:r>
              <a:rPr lang="en-US" sz="1800" dirty="0">
                <a:solidFill>
                  <a:srgbClr val="000000"/>
                </a:solidFill>
              </a:rPr>
              <a:t>If you must use other characters, IBM Digital Analytics supports hex encoding for these characters.</a:t>
            </a:r>
          </a:p>
          <a:p>
            <a:pPr eaLnBrk="1" hangingPunct="1">
              <a:buFont typeface="Wingdings" pitchFamily="2" charset="2"/>
              <a:buChar char="§"/>
            </a:pPr>
            <a:r>
              <a:rPr lang="en-US" sz="1800" dirty="0">
                <a:solidFill>
                  <a:srgbClr val="000000"/>
                </a:solidFill>
              </a:rPr>
              <a:t>This list can be found in the Support Portal: support.coremetrics.com</a:t>
            </a: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488" y="1997075"/>
            <a:ext cx="5938837" cy="464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3608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SSG-Template">
      <a:dk1>
        <a:srgbClr val="FFFFFF"/>
      </a:dk1>
      <a:lt1>
        <a:srgbClr val="003F69"/>
      </a:lt1>
      <a:dk2>
        <a:srgbClr val="00649D"/>
      </a:dk2>
      <a:lt2>
        <a:srgbClr val="B2B2B2"/>
      </a:lt2>
      <a:accent1>
        <a:srgbClr val="00B2EF"/>
      </a:accent1>
      <a:accent2>
        <a:srgbClr val="F04E27"/>
      </a:accent2>
      <a:accent3>
        <a:srgbClr val="FFFFFF"/>
      </a:accent3>
      <a:accent4>
        <a:srgbClr val="AB1A86"/>
      </a:accent4>
      <a:accent5>
        <a:srgbClr val="00A6A0"/>
      </a:accent5>
      <a:accent6>
        <a:srgbClr val="F19027"/>
      </a:accent6>
      <a:hlink>
        <a:srgbClr val="0096D6"/>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txDef>
      <a:spPr>
        <a:noFill/>
      </a:spPr>
      <a:bodyPr wrap="square" rtlCol="0">
        <a:spAutoFit/>
      </a:bodyPr>
      <a:lstStyle>
        <a:defPPr>
          <a:defRPr dirty="0" smtClean="0">
            <a:solidFill>
              <a:schemeClr val="bg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13580</TotalTime>
  <Words>1416</Words>
  <Application>Microsoft Office PowerPoint</Application>
  <PresentationFormat>On-screen Show (4:3)</PresentationFormat>
  <Paragraphs>278</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ＭＳ Ｐゴシック</vt:lpstr>
      <vt:lpstr>ＭＳ Ｐゴシック</vt:lpstr>
      <vt:lpstr>Arial</vt:lpstr>
      <vt:lpstr>Calibri</vt:lpstr>
      <vt:lpstr>Wingdings</vt:lpstr>
      <vt:lpstr>Elemental</vt:lpstr>
      <vt:lpstr>IBM Digital Analytics</vt:lpstr>
      <vt:lpstr>Agenda</vt:lpstr>
      <vt:lpstr>PowerPoint Presentation</vt:lpstr>
      <vt:lpstr>PowerPoint Presentation</vt:lpstr>
      <vt:lpstr>MMC: Hierarchy</vt:lpstr>
      <vt:lpstr>PowerPoint Presentation</vt:lpstr>
      <vt:lpstr>PowerPoint Presentation</vt:lpstr>
      <vt:lpstr>PowerPoint Presentation</vt:lpstr>
      <vt:lpstr>Hex Coding</vt:lpstr>
      <vt:lpstr>PowerPoint Presentation</vt:lpstr>
      <vt:lpstr>Site Promotion Parameters</vt:lpstr>
      <vt:lpstr>How does Site Promotion Parameters Work? </vt:lpstr>
      <vt:lpstr>Examples of Site Promotion Parameters</vt:lpstr>
      <vt:lpstr>Site Promotion Reports</vt:lpstr>
      <vt:lpstr>Real Estate Parameters</vt:lpstr>
      <vt:lpstr>How does Real Estate Promotions work?</vt:lpstr>
      <vt:lpstr>Example of Real Estate Parameters</vt:lpstr>
      <vt:lpstr>Real Estate Reports</vt:lpstr>
      <vt:lpstr>Site Promotions and Real Estate Best Practices</vt:lpstr>
      <vt:lpstr>Generating Tracking Code Parameters</vt:lpstr>
      <vt:lpstr>PowerPoint Presentation</vt:lpstr>
      <vt:lpstr>PowerPoint Presentation</vt:lpstr>
      <vt:lpstr>PowerPoint Presentation</vt:lpstr>
      <vt:lpstr>Business Support  - Resource Enablement</vt:lpstr>
      <vt:lpstr>Q &amp; A</vt:lpstr>
      <vt:lpstr>Q &amp; A</vt:lpstr>
    </vt:vector>
  </TitlesOfParts>
  <Company>IBM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IBM_ADMIN</dc:creator>
  <cp:lastModifiedBy>ADMINIBM</cp:lastModifiedBy>
  <cp:revision>193</cp:revision>
  <cp:lastPrinted>2015-05-26T14:22:35Z</cp:lastPrinted>
  <dcterms:created xsi:type="dcterms:W3CDTF">2013-10-08T18:47:41Z</dcterms:created>
  <dcterms:modified xsi:type="dcterms:W3CDTF">2015-05-26T15:34:24Z</dcterms:modified>
</cp:coreProperties>
</file>