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7"/>
  </p:notesMasterIdLst>
  <p:sldIdLst>
    <p:sldId id="304" r:id="rId2"/>
    <p:sldId id="259" r:id="rId3"/>
    <p:sldId id="268" r:id="rId4"/>
    <p:sldId id="267" r:id="rId5"/>
    <p:sldId id="341" r:id="rId6"/>
    <p:sldId id="342" r:id="rId7"/>
    <p:sldId id="312" r:id="rId8"/>
    <p:sldId id="350" r:id="rId9"/>
    <p:sldId id="352" r:id="rId10"/>
    <p:sldId id="351" r:id="rId11"/>
    <p:sldId id="353" r:id="rId12"/>
    <p:sldId id="354" r:id="rId13"/>
    <p:sldId id="344" r:id="rId14"/>
    <p:sldId id="305" r:id="rId15"/>
    <p:sldId id="271" r:id="rId16"/>
    <p:sldId id="355" r:id="rId17"/>
    <p:sldId id="357" r:id="rId18"/>
    <p:sldId id="356" r:id="rId19"/>
    <p:sldId id="339" r:id="rId20"/>
    <p:sldId id="358" r:id="rId21"/>
    <p:sldId id="346" r:id="rId22"/>
    <p:sldId id="359" r:id="rId23"/>
    <p:sldId id="360" r:id="rId24"/>
    <p:sldId id="303" r:id="rId25"/>
    <p:sldId id="348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32"/>
    <p:restoredTop sz="90803" autoAdjust="0"/>
  </p:normalViewPr>
  <p:slideViewPr>
    <p:cSldViewPr>
      <p:cViewPr varScale="1">
        <p:scale>
          <a:sx n="107" d="100"/>
          <a:sy n="107" d="100"/>
        </p:scale>
        <p:origin x="2040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568AD-69B6-4DA8-8606-386E06C3FEB0}" type="datetimeFigureOut">
              <a:rPr lang="en-US" smtClean="0"/>
              <a:pPr/>
              <a:t>6/23/15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1B80D-7502-4FF4-A252-F68DC21780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85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0387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72DEB4-B1E8-4404-BCFA-905B724C6F1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23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72DEB4-B1E8-4404-BCFA-905B724C6F1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090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72DEB4-B1E8-4404-BCFA-905B724C6F1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322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BB1505-35D7-4F7B-95DA-F72D463816A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buFontTx/>
              <a:buChar char="-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7272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BB1505-35D7-4F7B-95DA-F72D463816A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buFontTx/>
              <a:buChar char="-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29709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BB1505-35D7-4F7B-95DA-F72D463816A7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buFontTx/>
              <a:buChar char="-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75644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BB1505-35D7-4F7B-95DA-F72D463816A7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buFontTx/>
              <a:buChar char="-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832747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72DEB4-B1E8-4404-BCFA-905B724C6F1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098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72DEB4-B1E8-4404-BCFA-905B724C6F1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218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72DEB4-B1E8-4404-BCFA-905B724C6F1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202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D71C62-0B3B-41E6-903D-3DC8B2A0C90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290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D71C62-0B3B-41E6-903D-3DC8B2A0C90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01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72DEB4-B1E8-4404-BCFA-905B724C6F1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550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66081B-0A5E-4A57-94BD-18620A90666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1066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D71C62-0B3B-41E6-903D-3DC8B2A0C90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359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66081B-0A5E-4A57-94BD-18620A90666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/>
              <a:t>- Doing things</a:t>
            </a:r>
            <a:r>
              <a:rPr lang="en-US" baseline="0" dirty="0" smtClean="0"/>
              <a:t> like this client or that client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0573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72DEB4-B1E8-4404-BCFA-905B724C6F1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370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72DEB4-B1E8-4404-BCFA-905B724C6F1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55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72DEB4-B1E8-4404-BCFA-905B724C6F1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6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72DEB4-B1E8-4404-BCFA-905B724C6F1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947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hapt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9550"/>
            <a:ext cx="9144000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7884" y="3163887"/>
            <a:ext cx="5791200" cy="17526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 2012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2012 IBM Corporation 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90F9D-26BC-4D9B-9607-2E0C8FC300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smtClean="0"/>
              <a:t>2012 IBM </a:t>
            </a:r>
            <a:r>
              <a:rPr lang="en-US" dirty="0"/>
              <a:t>Corporation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1C987-0991-4052-8C81-5248A9000B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95720" y="1123166"/>
            <a:ext cx="8086725" cy="4484687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itchFamily="34" charset="0"/>
              </a:defRPr>
            </a:lvl1pPr>
            <a:lvl2pPr>
              <a:defRPr>
                <a:latin typeface="Verdana" pitchFamily="34" charset="0"/>
              </a:defRPr>
            </a:lvl2pPr>
            <a:lvl3pPr>
              <a:defRPr>
                <a:latin typeface="Verdana" pitchFamily="34" charset="0"/>
              </a:defRPr>
            </a:lvl3pPr>
            <a:lvl4pPr>
              <a:defRPr>
                <a:latin typeface="Verdana" pitchFamily="34" charset="0"/>
              </a:defRPr>
            </a:lvl4pPr>
            <a:lvl5pPr>
              <a:defRPr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D4CB0-3ABE-4694-87A8-0CC0C88B19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napsho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4188" y="1354329"/>
            <a:ext cx="4473575" cy="49803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002213" y="1355725"/>
            <a:ext cx="3822700" cy="464820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144D5-F186-4A56-B0F2-AD5F271297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0"/>
            <a:ext cx="8686800" cy="6019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smtClean="0"/>
              <a:t>2012 IBM </a:t>
            </a:r>
            <a:r>
              <a:rPr lang="en-US" dirty="0"/>
              <a:t>Corporation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868A1-BF07-4E8A-9BDC-3AF15941E4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2011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smtClean="0"/>
              <a:t>2012 IBM </a:t>
            </a:r>
            <a:r>
              <a:rPr lang="en-US" dirty="0"/>
              <a:t>Corporation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72874-C34A-4F12-83FA-0827568546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smtClean="0"/>
              <a:t>2012 IBM </a:t>
            </a:r>
            <a:r>
              <a:rPr lang="en-US" dirty="0"/>
              <a:t>Corporation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86778-9577-4317-896E-9DACD0334D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2011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smtClean="0"/>
              <a:t>2012 IBM </a:t>
            </a:r>
            <a:r>
              <a:rPr lang="en-US" dirty="0"/>
              <a:t>Corporation 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43759-7C02-4D4C-938A-8FE755D59E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2011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smtClean="0"/>
              <a:t>2012 IBM </a:t>
            </a:r>
            <a:r>
              <a:rPr lang="en-US" dirty="0"/>
              <a:t>Corporation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D82AC-4447-4219-96A1-375AB7F527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2011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smtClean="0"/>
              <a:t>2012 IBM </a:t>
            </a:r>
            <a:r>
              <a:rPr lang="en-US" dirty="0"/>
              <a:t>Corporation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59348-0896-40C3-937A-AFD536BB5F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327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smtClean="0"/>
              <a:t>2012 IBM </a:t>
            </a:r>
            <a:r>
              <a:rPr lang="en-US" dirty="0"/>
              <a:t>Corporation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22A7E-0245-48AC-A9E1-9E271AA3A0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2011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smtClean="0"/>
              <a:t>2012 IBM </a:t>
            </a:r>
            <a:r>
              <a:rPr lang="en-US" dirty="0"/>
              <a:t>Corporation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FB14C-E7FF-4CD1-9764-6D8F5C2009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/>
          <a:srcRect l="14375" t="3000" r="14375" b="28000"/>
          <a:stretch>
            <a:fillRect/>
          </a:stretch>
        </p:blipFill>
        <p:spPr bwMode="auto">
          <a:xfrm>
            <a:off x="0" y="0"/>
            <a:ext cx="91440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title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26225"/>
            <a:ext cx="213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July 2011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6225"/>
            <a:ext cx="289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smtClean="0"/>
              <a:t>2012 IBM </a:t>
            </a:r>
            <a:r>
              <a:rPr lang="en-US" dirty="0"/>
              <a:t>Corporation </a:t>
            </a: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26225"/>
            <a:ext cx="2133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72D4D7AA-9640-4B67-B0CA-A49A4588A4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5" r:id="rId11"/>
    <p:sldLayoutId id="2147483806" r:id="rId12"/>
    <p:sldLayoutId id="2147483808" r:id="rId1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Relationship Id="rId3" Type="http://schemas.openxmlformats.org/officeDocument/2006/relationships/image" Target="../media/image19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4" Type="http://schemas.openxmlformats.org/officeDocument/2006/relationships/video" Target="../media/media2.mp4"/><Relationship Id="rId5" Type="http://schemas.openxmlformats.org/officeDocument/2006/relationships/slideLayout" Target="../slideLayouts/slideLayout12.xml"/><Relationship Id="rId6" Type="http://schemas.openxmlformats.org/officeDocument/2006/relationships/notesSlide" Target="../notesSlides/notesSlide4.xml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</a:t>
            </a:r>
            <a:r>
              <a:rPr lang="en-US" dirty="0" smtClean="0"/>
              <a:t>2015 IBM </a:t>
            </a:r>
            <a:r>
              <a:rPr lang="en-US" dirty="0"/>
              <a:t>Corporation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18288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+mj-lt"/>
              </a:rPr>
              <a:t>Digital Health Check</a:t>
            </a:r>
            <a:endParaRPr lang="en-US" sz="3600" b="1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TagBAR</a:t>
            </a:r>
            <a:r>
              <a:rPr lang="en-US" dirty="0" smtClean="0"/>
              <a:t> Options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IBM Corporation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2269A-9776-4C94-A6A2-A5B682870C0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199" y="1371600"/>
            <a:ext cx="3352801" cy="4191000"/>
          </a:xfrm>
        </p:spPr>
        <p:txBody>
          <a:bodyPr/>
          <a:lstStyle/>
          <a:p>
            <a:pPr>
              <a:lnSpc>
                <a:spcPct val="98000"/>
              </a:lnSpc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GB" sz="1800" b="1" dirty="0" smtClean="0"/>
              <a:t>Debug Mode: </a:t>
            </a:r>
            <a:r>
              <a:rPr lang="en-GB" sz="1800" dirty="0" smtClean="0"/>
              <a:t>Hidden IBM-generated </a:t>
            </a:r>
            <a:r>
              <a:rPr lang="en-GB" sz="1800" dirty="0"/>
              <a:t>parameter </a:t>
            </a:r>
            <a:r>
              <a:rPr lang="en-GB" sz="1800" dirty="0" smtClean="0"/>
              <a:t>data (e.g. Page </a:t>
            </a:r>
            <a:r>
              <a:rPr lang="en-GB" sz="1800" dirty="0"/>
              <a:t>Start Time (</a:t>
            </a:r>
            <a:r>
              <a:rPr lang="en-GB" sz="1800" dirty="0" err="1"/>
              <a:t>st</a:t>
            </a:r>
            <a:r>
              <a:rPr lang="en-GB" sz="1800" dirty="0"/>
              <a:t>), Random (</a:t>
            </a:r>
            <a:r>
              <a:rPr lang="en-GB" sz="1800" dirty="0" err="1"/>
              <a:t>rnd</a:t>
            </a:r>
            <a:r>
              <a:rPr lang="en-GB" sz="1800" dirty="0"/>
              <a:t>), and any applicable (</a:t>
            </a:r>
            <a:r>
              <a:rPr lang="en-GB" sz="1800" dirty="0" err="1"/>
              <a:t>cj</a:t>
            </a:r>
            <a:r>
              <a:rPr lang="en-GB" sz="1800" dirty="0"/>
              <a:t>*) Client Managed 1st Party cookie parameters. </a:t>
            </a:r>
            <a:r>
              <a:rPr lang="en-GB" sz="1800" dirty="0" smtClean="0"/>
              <a:t>Event-generated </a:t>
            </a:r>
            <a:r>
              <a:rPr lang="en-GB" sz="1800" dirty="0"/>
              <a:t>Tags, such as Link Click tag, Link Impression tag and Form Action tag</a:t>
            </a:r>
            <a:r>
              <a:rPr lang="en-GB" sz="1800" dirty="0" smtClean="0"/>
              <a:t>.</a:t>
            </a:r>
          </a:p>
          <a:p>
            <a:pPr>
              <a:lnSpc>
                <a:spcPct val="98000"/>
              </a:lnSpc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endParaRPr lang="en-GB" sz="1800" dirty="0"/>
          </a:p>
          <a:p>
            <a:pPr>
              <a:lnSpc>
                <a:spcPct val="98000"/>
              </a:lnSpc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GB" sz="1800" b="1" dirty="0" smtClean="0"/>
              <a:t>Debug Mode Off</a:t>
            </a:r>
          </a:p>
          <a:p>
            <a:pPr>
              <a:lnSpc>
                <a:spcPct val="98000"/>
              </a:lnSpc>
              <a:buNone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endParaRPr lang="en-GB" sz="1800" dirty="0" smtClean="0"/>
          </a:p>
          <a:p>
            <a:pPr marL="334963" indent="-334963">
              <a:lnSpc>
                <a:spcPct val="98000"/>
              </a:lnSpc>
              <a:spcBef>
                <a:spcPts val="500"/>
              </a:spcBef>
              <a:buClr>
                <a:srgbClr val="404040"/>
              </a:buClr>
              <a:buFont typeface="Times" pitchFamily="16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endParaRPr lang="en-GB" sz="1800" dirty="0">
              <a:solidFill>
                <a:srgbClr val="40404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380506"/>
            <a:ext cx="4440217" cy="3680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972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TagBAR</a:t>
            </a:r>
            <a:r>
              <a:rPr lang="en-US" dirty="0" smtClean="0"/>
              <a:t> Options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IBM Corporation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2269A-9776-4C94-A6A2-A5B682870C0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199" y="1371600"/>
            <a:ext cx="3214035" cy="4191000"/>
          </a:xfrm>
        </p:spPr>
        <p:txBody>
          <a:bodyPr/>
          <a:lstStyle/>
          <a:p>
            <a:pPr>
              <a:lnSpc>
                <a:spcPct val="98000"/>
              </a:lnSpc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GB" sz="1800" b="1" dirty="0" smtClean="0"/>
              <a:t>Debug Mode: </a:t>
            </a:r>
            <a:r>
              <a:rPr lang="en-GB" sz="1800" dirty="0" smtClean="0"/>
              <a:t>Hidden IBM-generated </a:t>
            </a:r>
            <a:r>
              <a:rPr lang="en-GB" sz="1800" dirty="0"/>
              <a:t>parameter </a:t>
            </a:r>
            <a:r>
              <a:rPr lang="en-GB" sz="1800" dirty="0" smtClean="0"/>
              <a:t>data (e.g. Page </a:t>
            </a:r>
            <a:r>
              <a:rPr lang="en-GB" sz="1800" dirty="0"/>
              <a:t>Start Time (</a:t>
            </a:r>
            <a:r>
              <a:rPr lang="en-GB" sz="1800" dirty="0" err="1"/>
              <a:t>st</a:t>
            </a:r>
            <a:r>
              <a:rPr lang="en-GB" sz="1800" dirty="0"/>
              <a:t>), Random (</a:t>
            </a:r>
            <a:r>
              <a:rPr lang="en-GB" sz="1800" dirty="0" err="1"/>
              <a:t>rnd</a:t>
            </a:r>
            <a:r>
              <a:rPr lang="en-GB" sz="1800" dirty="0"/>
              <a:t>), and any applicable (</a:t>
            </a:r>
            <a:r>
              <a:rPr lang="en-GB" sz="1800" dirty="0" err="1"/>
              <a:t>cj</a:t>
            </a:r>
            <a:r>
              <a:rPr lang="en-GB" sz="1800" dirty="0"/>
              <a:t>*) Client Managed 1st Party cookie parameters. </a:t>
            </a:r>
            <a:r>
              <a:rPr lang="en-GB" sz="1800" dirty="0" smtClean="0"/>
              <a:t>Event-generated </a:t>
            </a:r>
            <a:r>
              <a:rPr lang="en-GB" sz="1800" dirty="0"/>
              <a:t>Tags, such as Link Click tag, Link Impression tag and Form Action tag</a:t>
            </a:r>
            <a:r>
              <a:rPr lang="en-GB" sz="1800" dirty="0" smtClean="0"/>
              <a:t>.</a:t>
            </a:r>
          </a:p>
          <a:p>
            <a:pPr>
              <a:lnSpc>
                <a:spcPct val="98000"/>
              </a:lnSpc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endParaRPr lang="en-GB" sz="1800" dirty="0"/>
          </a:p>
          <a:p>
            <a:pPr>
              <a:lnSpc>
                <a:spcPct val="98000"/>
              </a:lnSpc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GB" sz="1800" b="1" dirty="0" smtClean="0"/>
              <a:t>Debug Mode On</a:t>
            </a:r>
          </a:p>
          <a:p>
            <a:pPr>
              <a:lnSpc>
                <a:spcPct val="98000"/>
              </a:lnSpc>
              <a:buNone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endParaRPr lang="en-GB" sz="1800" dirty="0" smtClean="0"/>
          </a:p>
          <a:p>
            <a:pPr marL="334963" indent="-334963">
              <a:lnSpc>
                <a:spcPct val="98000"/>
              </a:lnSpc>
              <a:spcBef>
                <a:spcPts val="500"/>
              </a:spcBef>
              <a:buClr>
                <a:srgbClr val="404040"/>
              </a:buClr>
              <a:buFont typeface="Times" pitchFamily="16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endParaRPr lang="en-GB" sz="1800" dirty="0">
              <a:solidFill>
                <a:srgbClr val="40404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1234" y="1085850"/>
            <a:ext cx="4697132" cy="4762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59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TagBAR</a:t>
            </a:r>
            <a:r>
              <a:rPr lang="en-US" dirty="0" smtClean="0"/>
              <a:t> Options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IBM Corporation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2269A-9776-4C94-A6A2-A5B682870C0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199" y="1371600"/>
            <a:ext cx="7391401" cy="1295400"/>
          </a:xfrm>
        </p:spPr>
        <p:txBody>
          <a:bodyPr/>
          <a:lstStyle/>
          <a:p>
            <a:pPr>
              <a:lnSpc>
                <a:spcPct val="98000"/>
              </a:lnSpc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GB" sz="1800" b="1" dirty="0" smtClean="0"/>
              <a:t>Tag Audit Mode:</a:t>
            </a:r>
            <a:r>
              <a:rPr lang="en-GB" sz="1800" dirty="0" smtClean="0"/>
              <a:t> Checks tags and tag properties to ensure validity as well as informative information.</a:t>
            </a:r>
          </a:p>
          <a:p>
            <a:pPr marL="334963" indent="-334963">
              <a:lnSpc>
                <a:spcPct val="98000"/>
              </a:lnSpc>
              <a:spcBef>
                <a:spcPts val="500"/>
              </a:spcBef>
              <a:buClr>
                <a:srgbClr val="404040"/>
              </a:buClr>
              <a:buFont typeface="Times" pitchFamily="16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endParaRPr lang="en-GB" sz="1800" dirty="0">
              <a:solidFill>
                <a:srgbClr val="40404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2797195"/>
            <a:ext cx="8686801" cy="3375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423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sz="4400" dirty="0" smtClean="0"/>
              <a:t>Consistency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IBM Corporation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66D5F-5ECA-4D75-9189-745E8C74FB7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71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534400" cy="1143000"/>
          </a:xfrm>
        </p:spPr>
        <p:txBody>
          <a:bodyPr/>
          <a:lstStyle/>
          <a:p>
            <a:r>
              <a:rPr lang="en-US" dirty="0" smtClean="0"/>
              <a:t>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Page View Tags</a:t>
            </a:r>
          </a:p>
          <a:p>
            <a:pPr lvl="1"/>
            <a:r>
              <a:rPr lang="en-US" dirty="0" smtClean="0"/>
              <a:t>Is every page tagged</a:t>
            </a:r>
          </a:p>
          <a:p>
            <a:pPr lvl="1"/>
            <a:r>
              <a:rPr lang="en-US" dirty="0" smtClean="0"/>
              <a:t>Only one page view tag per page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IBM Corporation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B868A1-BF07-4E8A-9BDC-3AF15941E47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743200"/>
            <a:ext cx="6157306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Consistency in Categories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5EFA0-73EB-4BC4-A1C6-4281E7FFB70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3079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IBM Corporation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1417638"/>
            <a:ext cx="3985694" cy="4337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199" y="1371600"/>
            <a:ext cx="3223695" cy="4572000"/>
          </a:xfrm>
        </p:spPr>
        <p:txBody>
          <a:bodyPr/>
          <a:lstStyle/>
          <a:p>
            <a:pPr>
              <a:lnSpc>
                <a:spcPct val="98000"/>
              </a:lnSpc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GB" sz="1800" b="1" dirty="0" smtClean="0"/>
              <a:t>Content Category ID</a:t>
            </a:r>
            <a:endParaRPr lang="en-GB" sz="1800" dirty="0"/>
          </a:p>
          <a:p>
            <a:pPr lvl="1">
              <a:lnSpc>
                <a:spcPct val="98000"/>
              </a:lnSpc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GB" sz="1600" dirty="0" smtClean="0"/>
              <a:t>Are they defined on every page and following your organization’s structure</a:t>
            </a:r>
          </a:p>
          <a:p>
            <a:pPr lvl="1">
              <a:lnSpc>
                <a:spcPct val="98000"/>
              </a:lnSpc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endParaRPr lang="en-GB" sz="1400" dirty="0"/>
          </a:p>
          <a:p>
            <a:pPr>
              <a:lnSpc>
                <a:spcPct val="98000"/>
              </a:lnSpc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GB" sz="1800" b="1" dirty="0" smtClean="0"/>
              <a:t>Product Category ID</a:t>
            </a:r>
          </a:p>
          <a:p>
            <a:pPr lvl="1">
              <a:lnSpc>
                <a:spcPct val="98000"/>
              </a:lnSpc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GB" sz="1600" dirty="0" smtClean="0"/>
              <a:t>Is every single product offered assigned with a Product Category ID</a:t>
            </a:r>
          </a:p>
          <a:p>
            <a:pPr lvl="1">
              <a:lnSpc>
                <a:spcPct val="98000"/>
              </a:lnSpc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endParaRPr lang="en-GB" sz="1600" dirty="0"/>
          </a:p>
          <a:p>
            <a:pPr lvl="1">
              <a:lnSpc>
                <a:spcPct val="98000"/>
              </a:lnSpc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GB" sz="1600" dirty="0" smtClean="0"/>
              <a:t>Page Category ID &amp; Product Category ID should have the same value</a:t>
            </a:r>
          </a:p>
          <a:p>
            <a:pPr>
              <a:lnSpc>
                <a:spcPct val="98000"/>
              </a:lnSpc>
              <a:buNone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endParaRPr lang="en-GB" sz="1800" dirty="0" smtClean="0"/>
          </a:p>
          <a:p>
            <a:pPr marL="334963" indent="-334963">
              <a:lnSpc>
                <a:spcPct val="98000"/>
              </a:lnSpc>
              <a:spcBef>
                <a:spcPts val="500"/>
              </a:spcBef>
              <a:buClr>
                <a:srgbClr val="404040"/>
              </a:buClr>
              <a:buFont typeface="Times" pitchFamily="16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endParaRPr lang="en-GB" sz="1800" dirty="0">
              <a:solidFill>
                <a:srgbClr val="40404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Category Definition File 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5EFA0-73EB-4BC4-A1C6-4281E7FFB70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3079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IBM Corporation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Category Definition File maps every category ID sent in tags to a </a:t>
            </a:r>
            <a:r>
              <a:rPr lang="en-US" sz="2000" dirty="0" smtClean="0"/>
              <a:t>display name </a:t>
            </a:r>
            <a:r>
              <a:rPr lang="en-US" sz="2000" dirty="0"/>
              <a:t>and a parent category. The file </a:t>
            </a:r>
            <a:r>
              <a:rPr lang="en-US" sz="2000" dirty="0" smtClean="0"/>
              <a:t>should be </a:t>
            </a:r>
            <a:r>
              <a:rPr lang="en-US" sz="2000" dirty="0"/>
              <a:t>uploaded to Digital </a:t>
            </a:r>
            <a:r>
              <a:rPr lang="en-US" sz="2000" dirty="0" smtClean="0"/>
              <a:t>Analytics through the https</a:t>
            </a:r>
            <a:r>
              <a:rPr lang="en-US" sz="2000" dirty="0"/>
              <a:t>://</a:t>
            </a:r>
            <a:r>
              <a:rPr lang="en-US" sz="2000" dirty="0" err="1"/>
              <a:t>import.coremetrics.com</a:t>
            </a:r>
            <a:r>
              <a:rPr lang="en-US" sz="2000" dirty="0"/>
              <a:t>  Import GUI, or the FTP account </a:t>
            </a:r>
            <a:r>
              <a:rPr lang="en-US" sz="2000" dirty="0" smtClean="0"/>
              <a:t>that is </a:t>
            </a:r>
            <a:r>
              <a:rPr lang="en-US" sz="2000" dirty="0"/>
              <a:t>configured and managed through the GUI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The Category Definition File is a comma separated values (CSV) file. Each </a:t>
            </a:r>
            <a:r>
              <a:rPr lang="en-US" sz="2000" dirty="0" smtClean="0"/>
              <a:t>line describes </a:t>
            </a:r>
            <a:r>
              <a:rPr lang="en-US" sz="2000" dirty="0"/>
              <a:t>a category in the hierarchy. Each line has four </a:t>
            </a:r>
            <a:r>
              <a:rPr lang="en-US" sz="2000" dirty="0" smtClean="0"/>
              <a:t>values:</a:t>
            </a:r>
          </a:p>
          <a:p>
            <a:pPr lvl="1"/>
            <a:r>
              <a:rPr lang="en-US" dirty="0" smtClean="0"/>
              <a:t>Client ID</a:t>
            </a:r>
          </a:p>
          <a:p>
            <a:pPr lvl="1"/>
            <a:r>
              <a:rPr lang="en-US" sz="2000" dirty="0" smtClean="0"/>
              <a:t>Category ID</a:t>
            </a:r>
          </a:p>
          <a:p>
            <a:pPr lvl="1"/>
            <a:r>
              <a:rPr lang="en-US" sz="2000" dirty="0" smtClean="0"/>
              <a:t>Category Name</a:t>
            </a:r>
          </a:p>
          <a:p>
            <a:pPr lvl="1"/>
            <a:r>
              <a:rPr lang="en-US" sz="2000" dirty="0" smtClean="0"/>
              <a:t>Parent </a:t>
            </a:r>
            <a:r>
              <a:rPr lang="en-US" sz="2000" dirty="0"/>
              <a:t>Category ID.</a:t>
            </a:r>
          </a:p>
        </p:txBody>
      </p:sp>
    </p:spTree>
    <p:extLst>
      <p:ext uri="{BB962C8B-B14F-4D97-AF65-F5344CB8AC3E}">
        <p14:creationId xmlns:p14="http://schemas.microsoft.com/office/powerpoint/2010/main" val="1199311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CDF Structure 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5EFA0-73EB-4BC4-A1C6-4281E7FFB70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3079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IBM Corporation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Category ID, Category Name, and Parent Category columns (2-4) </a:t>
            </a:r>
            <a:r>
              <a:rPr lang="en-US" sz="2000" dirty="0" smtClean="0"/>
              <a:t>values can </a:t>
            </a:r>
            <a:r>
              <a:rPr lang="en-US" sz="2000" dirty="0"/>
              <a:t>be </a:t>
            </a:r>
            <a:r>
              <a:rPr lang="en-US" sz="2000" dirty="0" smtClean="0"/>
              <a:t>in uppercase</a:t>
            </a:r>
            <a:r>
              <a:rPr lang="en-US" sz="2000" dirty="0"/>
              <a:t>, lowercase, or mixed case for character sets </a:t>
            </a:r>
            <a:r>
              <a:rPr lang="en-US" sz="2000" dirty="0" smtClean="0"/>
              <a:t>having multiple </a:t>
            </a:r>
            <a:r>
              <a:rPr lang="en-US" sz="2000" dirty="0"/>
              <a:t>case </a:t>
            </a:r>
            <a:r>
              <a:rPr lang="en-US" sz="2000" dirty="0" smtClean="0"/>
              <a:t>values. All </a:t>
            </a:r>
            <a:r>
              <a:rPr lang="en-US" sz="2000" dirty="0"/>
              <a:t>CDF column values are converted to </a:t>
            </a:r>
            <a:r>
              <a:rPr lang="en-US" sz="2000" dirty="0" smtClean="0"/>
              <a:t>uppercase upon </a:t>
            </a:r>
            <a:r>
              <a:rPr lang="en-US" sz="2000" dirty="0"/>
              <a:t>import to </a:t>
            </a:r>
            <a:r>
              <a:rPr lang="en-US" sz="2000" dirty="0" smtClean="0"/>
              <a:t>Digital Analytics.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200400"/>
            <a:ext cx="7188200" cy="229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2949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No Category Assigned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75EFA0-73EB-4BC4-A1C6-4281E7FFB70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3079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IBM Corporation 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399" y="1371600"/>
            <a:ext cx="3765789" cy="4572000"/>
          </a:xfrm>
        </p:spPr>
        <p:txBody>
          <a:bodyPr/>
          <a:lstStyle/>
          <a:p>
            <a:r>
              <a:rPr lang="en-GB" sz="1800" dirty="0" smtClean="0">
                <a:solidFill>
                  <a:srgbClr val="404040"/>
                </a:solidFill>
              </a:rPr>
              <a:t>Top Level “No Category Assigned”</a:t>
            </a:r>
          </a:p>
          <a:p>
            <a:pPr lvl="1"/>
            <a:r>
              <a:rPr lang="en-GB" sz="1600" dirty="0" smtClean="0">
                <a:solidFill>
                  <a:srgbClr val="404040"/>
                </a:solidFill>
              </a:rPr>
              <a:t>Page tags contain category ID, but the category ID is missing from the CDF file.</a:t>
            </a:r>
          </a:p>
          <a:p>
            <a:pPr lvl="1"/>
            <a:endParaRPr lang="en-GB" sz="1600" dirty="0" smtClean="0">
              <a:solidFill>
                <a:srgbClr val="404040"/>
              </a:solidFill>
            </a:endParaRPr>
          </a:p>
          <a:p>
            <a:r>
              <a:rPr lang="en-GB" sz="1800" dirty="0" smtClean="0">
                <a:solidFill>
                  <a:srgbClr val="404040"/>
                </a:solidFill>
              </a:rPr>
              <a:t>Subcategory “No Category Assigned”</a:t>
            </a:r>
          </a:p>
          <a:p>
            <a:pPr lvl="1"/>
            <a:r>
              <a:rPr lang="en-GB" sz="1600" dirty="0" smtClean="0">
                <a:solidFill>
                  <a:srgbClr val="404040"/>
                </a:solidFill>
              </a:rPr>
              <a:t>Page tags do not send category ID information when page tags fire.</a:t>
            </a:r>
            <a:endParaRPr lang="en-GB" sz="1600" dirty="0">
              <a:solidFill>
                <a:srgbClr val="40404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189" y="1828800"/>
            <a:ext cx="4768611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Elbow Connector 3"/>
          <p:cNvCxnSpPr/>
          <p:nvPr/>
        </p:nvCxnSpPr>
        <p:spPr>
          <a:xfrm>
            <a:off x="3918188" y="1828800"/>
            <a:ext cx="653812" cy="53340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flipV="1">
            <a:off x="3124200" y="2616994"/>
            <a:ext cx="1600200" cy="431006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395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Verdana" pitchFamily="34" charset="0"/>
              </a:rPr>
              <a:t>Successful Search </a:t>
            </a:r>
            <a:r>
              <a:rPr lang="en-GB" dirty="0" smtClean="0">
                <a:latin typeface="Verdana" pitchFamily="34" charset="0"/>
              </a:rPr>
              <a:t>Terms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IBM Corporation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B868A1-BF07-4E8A-9BDC-3AF15941E47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600200"/>
            <a:ext cx="3060700" cy="172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657600"/>
            <a:ext cx="3060700" cy="173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01263" y="2286000"/>
            <a:ext cx="3765789" cy="2565400"/>
          </a:xfrm>
        </p:spPr>
        <p:txBody>
          <a:bodyPr/>
          <a:lstStyle/>
          <a:p>
            <a:r>
              <a:rPr lang="en-GB" sz="1800" dirty="0" smtClean="0">
                <a:solidFill>
                  <a:srgbClr val="404040"/>
                </a:solidFill>
              </a:rPr>
              <a:t>Successful searches should populate the Onsite Search Word(se) parameter.</a:t>
            </a:r>
            <a:endParaRPr lang="en-GB" sz="1600" dirty="0" smtClean="0">
              <a:solidFill>
                <a:srgbClr val="404040"/>
              </a:solidFill>
            </a:endParaRPr>
          </a:p>
          <a:p>
            <a:pPr lvl="1"/>
            <a:endParaRPr lang="en-GB" sz="1600" dirty="0" smtClean="0">
              <a:solidFill>
                <a:srgbClr val="404040"/>
              </a:solidFill>
            </a:endParaRPr>
          </a:p>
          <a:p>
            <a:r>
              <a:rPr lang="en-GB" sz="1800" dirty="0" smtClean="0">
                <a:solidFill>
                  <a:srgbClr val="404040"/>
                </a:solidFill>
              </a:rPr>
              <a:t>Successful searches should also include the number of results found.</a:t>
            </a:r>
            <a:endParaRPr lang="en-GB" sz="1600" dirty="0">
              <a:solidFill>
                <a:srgbClr val="404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/>
              <a:t>Session Agenda</a:t>
            </a:r>
            <a:endParaRPr lang="en-US" dirty="0"/>
          </a:p>
        </p:txBody>
      </p:sp>
      <p:sp>
        <p:nvSpPr>
          <p:cNvPr id="13315" name="Content Placeholder 3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000" b="1" dirty="0" smtClean="0"/>
              <a:t>Purpose</a:t>
            </a:r>
            <a:r>
              <a:rPr lang="en-US" sz="2000" dirty="0" smtClean="0"/>
              <a:t>:</a:t>
            </a:r>
            <a:r>
              <a:rPr lang="en-US" dirty="0" smtClean="0"/>
              <a:t> </a:t>
            </a:r>
            <a:r>
              <a:rPr lang="en-US" sz="2000" dirty="0" smtClean="0"/>
              <a:t>Provide a basic understanding and the importance of doing a digital health check of your Digital Analytics Page Tags.</a:t>
            </a:r>
          </a:p>
          <a:p>
            <a:pPr eaLnBrk="1" hangingPunct="1"/>
            <a:endParaRPr lang="en-US" sz="2000" dirty="0" smtClean="0"/>
          </a:p>
          <a:p>
            <a:pPr eaLnBrk="1" hangingPunct="1">
              <a:spcBef>
                <a:spcPct val="40000"/>
              </a:spcBef>
            </a:pPr>
            <a:r>
              <a:rPr lang="en-US" sz="2000" b="1" dirty="0" smtClean="0"/>
              <a:t>Objectives: </a:t>
            </a:r>
            <a:r>
              <a:rPr lang="en-US" sz="2000" dirty="0" smtClean="0"/>
              <a:t>At the end participants will be able to:</a:t>
            </a:r>
          </a:p>
          <a:p>
            <a:pPr marL="573088" lvl="1" indent="-287338" eaLnBrk="1" hangingPunct="1"/>
            <a:r>
              <a:rPr lang="en-US" sz="1800" dirty="0" smtClean="0"/>
              <a:t>Better understand the importance of validation in their page tags</a:t>
            </a:r>
          </a:p>
          <a:p>
            <a:pPr marL="573088" lvl="1" indent="-287338" eaLnBrk="1" hangingPunct="1"/>
            <a:r>
              <a:rPr lang="en-US" sz="1800" dirty="0" smtClean="0"/>
              <a:t>Provide a digital pulse of how their page tags are performing, easy fixes, and what steps are needed to bring their tags back to life.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4AC2F91F-EA33-453F-BA82-F50248BD7553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3079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IBM Corporation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Verdana" pitchFamily="34" charset="0"/>
              </a:rPr>
              <a:t>Unsuccessful Search </a:t>
            </a:r>
            <a:r>
              <a:rPr lang="en-GB" dirty="0" smtClean="0">
                <a:latin typeface="Verdana" pitchFamily="34" charset="0"/>
              </a:rPr>
              <a:t>Terms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IBM Corporation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B868A1-BF07-4E8A-9BDC-3AF15941E47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96611" y="2550223"/>
            <a:ext cx="3765789" cy="2565400"/>
          </a:xfrm>
        </p:spPr>
        <p:txBody>
          <a:bodyPr/>
          <a:lstStyle/>
          <a:p>
            <a:r>
              <a:rPr lang="en-GB" sz="1800" dirty="0" smtClean="0">
                <a:solidFill>
                  <a:srgbClr val="404040"/>
                </a:solidFill>
              </a:rPr>
              <a:t>Unsuccessful searches should populate the Onsite Search Word(se) parameter.</a:t>
            </a:r>
            <a:endParaRPr lang="en-GB" sz="1600" dirty="0" smtClean="0">
              <a:solidFill>
                <a:srgbClr val="404040"/>
              </a:solidFill>
            </a:endParaRPr>
          </a:p>
          <a:p>
            <a:pPr lvl="1"/>
            <a:endParaRPr lang="en-GB" sz="1600" dirty="0" smtClean="0">
              <a:solidFill>
                <a:srgbClr val="404040"/>
              </a:solidFill>
            </a:endParaRPr>
          </a:p>
          <a:p>
            <a:r>
              <a:rPr lang="en-GB" sz="1800" dirty="0" smtClean="0">
                <a:solidFill>
                  <a:srgbClr val="404040"/>
                </a:solidFill>
              </a:rPr>
              <a:t>Unsuccessful searches should also include the number of results found.</a:t>
            </a:r>
            <a:endParaRPr lang="en-GB" sz="1600" dirty="0">
              <a:solidFill>
                <a:srgbClr val="40404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600200"/>
            <a:ext cx="4648200" cy="2036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4572" y="3962400"/>
            <a:ext cx="4626028" cy="2001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593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dirty="0" smtClean="0"/>
              <a:t>Shop Tags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IBM Corporation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86778-9577-4317-896E-9DACD0334DB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3124200" cy="4525963"/>
          </a:xfrm>
        </p:spPr>
        <p:txBody>
          <a:bodyPr/>
          <a:lstStyle/>
          <a:p>
            <a:r>
              <a:rPr lang="en-US" dirty="0" smtClean="0"/>
              <a:t>All price fields are numbers only</a:t>
            </a:r>
          </a:p>
          <a:p>
            <a:endParaRPr lang="en-US" dirty="0" smtClean="0"/>
          </a:p>
          <a:p>
            <a:r>
              <a:rPr lang="en-US" dirty="0" smtClean="0"/>
              <a:t>No currency Symbols</a:t>
            </a:r>
          </a:p>
          <a:p>
            <a:endParaRPr lang="en-US" dirty="0" smtClean="0"/>
          </a:p>
          <a:p>
            <a:r>
              <a:rPr lang="en-US" dirty="0" smtClean="0"/>
              <a:t>No thousand separators</a:t>
            </a:r>
          </a:p>
          <a:p>
            <a:endParaRPr lang="en-US" dirty="0" smtClean="0"/>
          </a:p>
          <a:p>
            <a:r>
              <a:rPr lang="en-US" dirty="0" smtClean="0"/>
              <a:t>Dot used as decimal point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7405" y="2133600"/>
            <a:ext cx="4617493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224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dirty="0" smtClean="0"/>
              <a:t>Shop Tag Consistency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IBM Corporation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86778-9577-4317-896E-9DACD0334DB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7924800" cy="1447800"/>
          </a:xfrm>
        </p:spPr>
        <p:txBody>
          <a:bodyPr/>
          <a:lstStyle/>
          <a:p>
            <a:pPr marL="0" lvl="2"/>
            <a:r>
              <a:rPr lang="en-AU" sz="1800" dirty="0"/>
              <a:t>The same values are used for product ID, product </a:t>
            </a:r>
            <a:r>
              <a:rPr lang="en-AU" sz="1800" dirty="0" smtClean="0"/>
              <a:t>name, </a:t>
            </a:r>
            <a:r>
              <a:rPr lang="en-AU" sz="1800" dirty="0"/>
              <a:t>and category ID in product view, shop5 and shop9 tags and base Price in Shop 5 and Shop 9 tags for the same product matches.</a:t>
            </a:r>
          </a:p>
          <a:p>
            <a:pPr marL="0" lvl="2"/>
            <a:r>
              <a:rPr lang="en-AU" sz="1800" b="1" dirty="0">
                <a:solidFill>
                  <a:srgbClr val="00B050"/>
                </a:solidFill>
              </a:rPr>
              <a:t> </a:t>
            </a:r>
            <a:r>
              <a:rPr lang="en-AU" sz="1800" dirty="0"/>
              <a:t>- Base Price in Shop tags does not include tax/shipping/</a:t>
            </a:r>
            <a:r>
              <a:rPr lang="en-AU" sz="1800" dirty="0" err="1"/>
              <a:t>etc</a:t>
            </a:r>
            <a:endParaRPr lang="en-US" sz="1800" b="1" dirty="0">
              <a:solidFill>
                <a:srgbClr val="00B05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0"/>
            <a:ext cx="3124200" cy="1644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6969" y="3048000"/>
            <a:ext cx="2956628" cy="1786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4419600"/>
            <a:ext cx="2837295" cy="1957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24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15200" cy="792162"/>
          </a:xfrm>
        </p:spPr>
        <p:txBody>
          <a:bodyPr/>
          <a:lstStyle/>
          <a:p>
            <a:r>
              <a:rPr lang="en-US" dirty="0" smtClean="0"/>
              <a:t>Order Tag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IBM Corporation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86778-9577-4317-896E-9DACD0334DB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7924800" cy="4419599"/>
          </a:xfrm>
        </p:spPr>
        <p:txBody>
          <a:bodyPr/>
          <a:lstStyle/>
          <a:p>
            <a:pPr marL="0" lvl="2"/>
            <a:r>
              <a:rPr lang="en-US" sz="1800" dirty="0" smtClean="0"/>
              <a:t>Page View Tag is triggered</a:t>
            </a:r>
          </a:p>
          <a:p>
            <a:pPr marL="0" lvl="2"/>
            <a:endParaRPr lang="en-US" sz="1800" dirty="0" smtClean="0"/>
          </a:p>
          <a:p>
            <a:pPr marL="0" lvl="2"/>
            <a:r>
              <a:rPr lang="en-US" sz="1800" dirty="0" smtClean="0"/>
              <a:t>Order Tag is triggered with all required values</a:t>
            </a:r>
          </a:p>
          <a:p>
            <a:pPr marL="457200" lvl="3"/>
            <a:r>
              <a:rPr lang="en-US" dirty="0" smtClean="0"/>
              <a:t>Order ID</a:t>
            </a:r>
          </a:p>
          <a:p>
            <a:pPr marL="457200" lvl="3"/>
            <a:r>
              <a:rPr lang="en-US" dirty="0" smtClean="0"/>
              <a:t>Order Subtotal</a:t>
            </a:r>
          </a:p>
          <a:p>
            <a:pPr marL="457200" lvl="3"/>
            <a:r>
              <a:rPr lang="en-US" dirty="0" smtClean="0"/>
              <a:t>Order Shipping</a:t>
            </a:r>
          </a:p>
          <a:p>
            <a:pPr marL="457200" lvl="3"/>
            <a:r>
              <a:rPr lang="en-US" dirty="0" smtClean="0"/>
              <a:t>Registration ID</a:t>
            </a:r>
          </a:p>
          <a:p>
            <a:pPr marL="457200" lvl="3"/>
            <a:endParaRPr lang="en-US" dirty="0"/>
          </a:p>
          <a:p>
            <a:pPr marL="0" lvl="2"/>
            <a:r>
              <a:rPr lang="en-US" sz="1800" dirty="0" smtClean="0"/>
              <a:t>Shop Action 9 is sent for each item</a:t>
            </a:r>
          </a:p>
          <a:p>
            <a:pPr marL="457200" lvl="3"/>
            <a:endParaRPr lang="en-US" sz="10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267200"/>
            <a:ext cx="2895600" cy="1992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4267200"/>
            <a:ext cx="2590800" cy="199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90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52613"/>
            <a:ext cx="7772400" cy="1500187"/>
          </a:xfrm>
        </p:spPr>
        <p:txBody>
          <a:bodyPr/>
          <a:lstStyle/>
          <a:p>
            <a:r>
              <a:rPr lang="en-US" sz="11500" dirty="0" smtClean="0"/>
              <a:t>Q&amp;A</a:t>
            </a:r>
            <a:endParaRPr lang="en-US" sz="1150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3079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IBM Corporation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dirty="0" smtClean="0"/>
              <a:t>Tag Audit	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IBM Corporation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86778-9577-4317-896E-9DACD0334DB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 smtClean="0"/>
              <a:t>Need a tag audit or further questions?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Brandon Madsen – </a:t>
            </a:r>
            <a:r>
              <a:rPr lang="en-US" dirty="0" err="1" smtClean="0"/>
              <a:t>bmadsen@us.ibm.com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443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Why check your heartbeat?</a:t>
            </a:r>
            <a:endParaRPr lang="en-US" dirty="0"/>
          </a:p>
        </p:txBody>
      </p:sp>
      <p:sp>
        <p:nvSpPr>
          <p:cNvPr id="1945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FD31496-4E65-4EAE-9ACA-204614F021D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3079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IBM Corporation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524000"/>
            <a:ext cx="8001000" cy="4445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9248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/>
              <a:t>Heart Arrhythmias</a:t>
            </a:r>
            <a:endParaRPr lang="en-US" dirty="0"/>
          </a:p>
        </p:txBody>
      </p:sp>
      <p:sp>
        <p:nvSpPr>
          <p:cNvPr id="18435" name="Slide Number Placeholder 2"/>
          <p:cNvSpPr>
            <a:spLocks noGrp="1"/>
          </p:cNvSpPr>
          <p:nvPr>
            <p:ph type="sldNum" sz="quarter" idx="13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D17F9AF-35DA-49CA-B40A-08321228182D}" type="slidenum">
              <a:rPr lang="en-US" smtClean="0"/>
              <a:pPr/>
              <a:t>4</a:t>
            </a:fld>
            <a:endParaRPr lang="en-US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199181"/>
              </p:ext>
            </p:extLst>
          </p:nvPr>
        </p:nvGraphicFramePr>
        <p:xfrm>
          <a:off x="4792758" y="1606550"/>
          <a:ext cx="3414712" cy="486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4712"/>
              </a:tblGrid>
              <a:tr h="4868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Atrial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 Tachycardia</a:t>
                      </a:r>
                      <a:endParaRPr lang="en-US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8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97314"/>
              </p:ext>
            </p:extLst>
          </p:nvPr>
        </p:nvGraphicFramePr>
        <p:xfrm>
          <a:off x="892175" y="1603375"/>
          <a:ext cx="3381950" cy="477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1950"/>
              </a:tblGrid>
              <a:tr h="47770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Verdana" pitchFamily="34" charset="0"/>
                        </a:rPr>
                        <a:t>Bradycardia</a:t>
                      </a:r>
                      <a:endParaRPr lang="en-US" dirty="0">
                        <a:solidFill>
                          <a:schemeClr val="bg1"/>
                        </a:solidFill>
                        <a:latin typeface="Verdana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288"/>
                    </a:solidFill>
                  </a:tcPr>
                </a:tc>
              </a:tr>
            </a:tbl>
          </a:graphicData>
        </a:graphic>
      </p:graphicFrame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3124200" y="6629400"/>
            <a:ext cx="289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2015 IBM Corporation 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arrhyt-atach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36490" y="2464528"/>
            <a:ext cx="3127248" cy="1754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arrhyt-brady.mp4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21050" y="2455383"/>
            <a:ext cx="3124200" cy="1753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Why Check Page Tags?</a:t>
            </a:r>
            <a:endParaRPr lang="en-US" dirty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sz="half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200" dirty="0" smtClean="0">
                <a:solidFill>
                  <a:srgbClr val="000000"/>
                </a:solidFill>
              </a:rPr>
              <a:t>Validate your data</a:t>
            </a:r>
          </a:p>
          <a:p>
            <a:endParaRPr lang="en-US" sz="2200" dirty="0" smtClean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Consistency in data collection </a:t>
            </a:r>
          </a:p>
          <a:p>
            <a:endParaRPr lang="en-US" sz="2200" dirty="0" smtClean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Human’s make mistakes</a:t>
            </a:r>
          </a:p>
          <a:p>
            <a:endParaRPr lang="en-US" sz="2200" dirty="0" smtClean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It’s healthy</a:t>
            </a:r>
          </a:p>
        </p:txBody>
      </p:sp>
      <p:sp>
        <p:nvSpPr>
          <p:cNvPr id="1945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FD31496-4E65-4EAE-9ACA-204614F021DB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19461" name="Picture 4" descr="succ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7254" y="1414405"/>
            <a:ext cx="2290762" cy="20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2" name="Picture 5" descr="690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5571" y="3695070"/>
            <a:ext cx="2298700" cy="2293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3079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© 2015 IBM Corporation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908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sz="4400" dirty="0" smtClean="0"/>
              <a:t>How Can I View Tags!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IBM Corporation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66D5F-5ECA-4D75-9189-745E8C74FB7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94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How Can I View Tags?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096962"/>
          </a:xfrm>
        </p:spPr>
        <p:txBody>
          <a:bodyPr/>
          <a:lstStyle/>
          <a:p>
            <a:pPr>
              <a:lnSpc>
                <a:spcPct val="98000"/>
              </a:lnSpc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GB" dirty="0" smtClean="0"/>
              <a:t>Digital Analytics Plug-in &gt; </a:t>
            </a:r>
            <a:r>
              <a:rPr lang="en-GB" b="1" dirty="0" err="1" smtClean="0"/>
              <a:t>TagBar</a:t>
            </a:r>
            <a:endParaRPr lang="en-GB" b="1" dirty="0" smtClean="0"/>
          </a:p>
          <a:p>
            <a:pPr lvl="1">
              <a:lnSpc>
                <a:spcPct val="98000"/>
              </a:lnSpc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GB" b="1" dirty="0" smtClean="0"/>
              <a:t>Manage &gt; Installation &gt; Tools Browser Plugin</a:t>
            </a:r>
          </a:p>
          <a:p>
            <a:pPr marL="457200" lvl="1" indent="0">
              <a:lnSpc>
                <a:spcPct val="98000"/>
              </a:lnSpc>
              <a:buNone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endParaRPr lang="en-GB" b="1" dirty="0" smtClean="0"/>
          </a:p>
          <a:p>
            <a:pPr marL="457200" lvl="1" indent="0">
              <a:lnSpc>
                <a:spcPct val="98000"/>
              </a:lnSpc>
              <a:buNone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endParaRPr lang="en-GB" b="1" dirty="0" smtClean="0"/>
          </a:p>
          <a:p>
            <a:pPr>
              <a:lnSpc>
                <a:spcPct val="98000"/>
              </a:lnSpc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endParaRPr lang="en-GB" dirty="0" smtClean="0"/>
          </a:p>
          <a:p>
            <a:pPr>
              <a:lnSpc>
                <a:spcPct val="98000"/>
              </a:lnSpc>
              <a:buNone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endParaRPr lang="en-GB" dirty="0" smtClean="0"/>
          </a:p>
          <a:p>
            <a:pPr>
              <a:lnSpc>
                <a:spcPct val="98000"/>
              </a:lnSpc>
              <a:buNone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endParaRPr lang="en-GB" dirty="0" smtClean="0"/>
          </a:p>
          <a:p>
            <a:pPr marL="334963" indent="-334963">
              <a:lnSpc>
                <a:spcPct val="98000"/>
              </a:lnSpc>
              <a:spcBef>
                <a:spcPts val="500"/>
              </a:spcBef>
              <a:buClr>
                <a:srgbClr val="404040"/>
              </a:buClr>
              <a:buFont typeface="Times" pitchFamily="16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endParaRPr lang="en-GB" dirty="0">
              <a:solidFill>
                <a:srgbClr val="40404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IBM Corporation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2269A-9776-4C94-A6A2-A5B682870C0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450" y="2163762"/>
            <a:ext cx="5245100" cy="3848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Frame 6"/>
          <p:cNvSpPr/>
          <p:nvPr/>
        </p:nvSpPr>
        <p:spPr>
          <a:xfrm>
            <a:off x="1828800" y="3048000"/>
            <a:ext cx="3017520" cy="914400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Plugin vs. </a:t>
            </a:r>
            <a:r>
              <a:rPr lang="en-US" dirty="0" err="1" smtClean="0"/>
              <a:t>TagBAR</a:t>
            </a:r>
            <a:r>
              <a:rPr lang="en-US" dirty="0" smtClean="0"/>
              <a:t> 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191000" cy="2133600"/>
          </a:xfrm>
        </p:spPr>
        <p:txBody>
          <a:bodyPr/>
          <a:lstStyle/>
          <a:p>
            <a:pPr>
              <a:lnSpc>
                <a:spcPct val="98000"/>
              </a:lnSpc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GB" dirty="0" smtClean="0"/>
              <a:t>Plugin</a:t>
            </a:r>
          </a:p>
          <a:p>
            <a:pPr lvl="1">
              <a:lnSpc>
                <a:spcPct val="98000"/>
              </a:lnSpc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GB" dirty="0" smtClean="0"/>
              <a:t>Must be logged in to use it</a:t>
            </a:r>
          </a:p>
          <a:p>
            <a:pPr lvl="1">
              <a:lnSpc>
                <a:spcPct val="98000"/>
              </a:lnSpc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GB" dirty="0" smtClean="0"/>
              <a:t>Provides additional features (e.g. </a:t>
            </a:r>
            <a:r>
              <a:rPr lang="en-GB" dirty="0" err="1" smtClean="0"/>
              <a:t>LIVEview</a:t>
            </a:r>
            <a:r>
              <a:rPr lang="en-GB" dirty="0" smtClean="0"/>
              <a:t>, </a:t>
            </a:r>
            <a:r>
              <a:rPr lang="en-GB" dirty="0" err="1" smtClean="0"/>
              <a:t>TruePath</a:t>
            </a:r>
            <a:r>
              <a:rPr lang="en-GB" dirty="0" smtClean="0"/>
              <a:t> Builder)</a:t>
            </a:r>
          </a:p>
          <a:p>
            <a:pPr lvl="1">
              <a:lnSpc>
                <a:spcPct val="98000"/>
              </a:lnSpc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endParaRPr lang="en-GB" dirty="0" smtClean="0"/>
          </a:p>
          <a:p>
            <a:pPr marL="457200" lvl="1" indent="0">
              <a:lnSpc>
                <a:spcPct val="98000"/>
              </a:lnSpc>
              <a:buNone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endParaRPr lang="en-GB" b="1" dirty="0" smtClean="0"/>
          </a:p>
          <a:p>
            <a:pPr marL="457200" lvl="1" indent="0">
              <a:lnSpc>
                <a:spcPct val="98000"/>
              </a:lnSpc>
              <a:buNone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endParaRPr lang="en-GB" b="1" dirty="0" smtClean="0"/>
          </a:p>
          <a:p>
            <a:pPr>
              <a:lnSpc>
                <a:spcPct val="98000"/>
              </a:lnSpc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endParaRPr lang="en-GB" dirty="0" smtClean="0"/>
          </a:p>
          <a:p>
            <a:pPr>
              <a:lnSpc>
                <a:spcPct val="98000"/>
              </a:lnSpc>
              <a:buNone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endParaRPr lang="en-GB" dirty="0" smtClean="0"/>
          </a:p>
          <a:p>
            <a:pPr>
              <a:lnSpc>
                <a:spcPct val="98000"/>
              </a:lnSpc>
              <a:buNone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endParaRPr lang="en-GB" dirty="0" smtClean="0"/>
          </a:p>
          <a:p>
            <a:pPr marL="334963" indent="-334963">
              <a:lnSpc>
                <a:spcPct val="98000"/>
              </a:lnSpc>
              <a:spcBef>
                <a:spcPts val="500"/>
              </a:spcBef>
              <a:buClr>
                <a:srgbClr val="404040"/>
              </a:buClr>
              <a:buFont typeface="Times" pitchFamily="16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endParaRPr lang="en-GB" dirty="0">
              <a:solidFill>
                <a:srgbClr val="40404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IBM Corporation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2269A-9776-4C94-A6A2-A5B682870C0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472" y="1066800"/>
            <a:ext cx="2773785" cy="416522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81000" y="2817812"/>
            <a:ext cx="4191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8000"/>
              </a:lnSpc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GB" kern="0" dirty="0" err="1" smtClean="0"/>
              <a:t>TagBAR</a:t>
            </a:r>
            <a:endParaRPr lang="en-GB" kern="0" dirty="0" smtClean="0"/>
          </a:p>
          <a:p>
            <a:pPr lvl="1">
              <a:lnSpc>
                <a:spcPct val="98000"/>
              </a:lnSpc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GB" kern="0" dirty="0" smtClean="0"/>
              <a:t>Standalone </a:t>
            </a:r>
            <a:r>
              <a:rPr lang="en-GB" kern="0" dirty="0" err="1" smtClean="0"/>
              <a:t>TagBAR</a:t>
            </a:r>
            <a:endParaRPr lang="en-GB" kern="0" dirty="0" smtClean="0"/>
          </a:p>
          <a:p>
            <a:pPr lvl="1">
              <a:lnSpc>
                <a:spcPct val="98000"/>
              </a:lnSpc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GB" kern="0" dirty="0" smtClean="0"/>
              <a:t>No login required</a:t>
            </a:r>
          </a:p>
          <a:p>
            <a:pPr marL="457200" lvl="1" indent="0">
              <a:lnSpc>
                <a:spcPct val="98000"/>
              </a:lnSpc>
              <a:buFontTx/>
              <a:buNone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endParaRPr lang="en-GB" b="1" kern="0" dirty="0" smtClean="0"/>
          </a:p>
          <a:p>
            <a:pPr marL="457200" lvl="1" indent="0">
              <a:lnSpc>
                <a:spcPct val="98000"/>
              </a:lnSpc>
              <a:buFontTx/>
              <a:buNone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endParaRPr lang="en-GB" b="1" kern="0" dirty="0" smtClean="0"/>
          </a:p>
          <a:p>
            <a:pPr>
              <a:lnSpc>
                <a:spcPct val="98000"/>
              </a:lnSpc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endParaRPr lang="en-GB" kern="0" dirty="0" smtClean="0"/>
          </a:p>
          <a:p>
            <a:pPr>
              <a:lnSpc>
                <a:spcPct val="98000"/>
              </a:lnSpc>
              <a:buFont typeface="Wingdings" pitchFamily="2" charset="2"/>
              <a:buNone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endParaRPr lang="en-GB" kern="0" dirty="0" smtClean="0"/>
          </a:p>
          <a:p>
            <a:pPr>
              <a:lnSpc>
                <a:spcPct val="98000"/>
              </a:lnSpc>
              <a:buFont typeface="Wingdings" pitchFamily="2" charset="2"/>
              <a:buNone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endParaRPr lang="en-GB" kern="0" dirty="0" smtClean="0"/>
          </a:p>
          <a:p>
            <a:pPr marL="334963" indent="-334963">
              <a:lnSpc>
                <a:spcPct val="98000"/>
              </a:lnSpc>
              <a:spcBef>
                <a:spcPts val="500"/>
              </a:spcBef>
              <a:buClr>
                <a:srgbClr val="404040"/>
              </a:buClr>
              <a:buFont typeface="Times" pitchFamily="16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endParaRPr lang="en-GB" kern="0" dirty="0">
              <a:solidFill>
                <a:srgbClr val="40404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191000"/>
            <a:ext cx="4572000" cy="198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8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TagBAR</a:t>
            </a:r>
            <a:r>
              <a:rPr lang="en-US" dirty="0" smtClean="0"/>
              <a:t> Options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IBM Corporation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2269A-9776-4C94-A6A2-A5B682870C0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025" y="1371600"/>
            <a:ext cx="5975949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371600" y="4494212"/>
            <a:ext cx="2362201" cy="1600200"/>
          </a:xfrm>
        </p:spPr>
        <p:txBody>
          <a:bodyPr/>
          <a:lstStyle/>
          <a:p>
            <a:pPr>
              <a:lnSpc>
                <a:spcPct val="98000"/>
              </a:lnSpc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GB" dirty="0" smtClean="0"/>
              <a:t>Debug Mode</a:t>
            </a:r>
          </a:p>
          <a:p>
            <a:pPr>
              <a:lnSpc>
                <a:spcPct val="98000"/>
              </a:lnSpc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endParaRPr lang="en-GB" dirty="0" smtClean="0"/>
          </a:p>
          <a:p>
            <a:pPr>
              <a:lnSpc>
                <a:spcPct val="98000"/>
              </a:lnSpc>
              <a:buNone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endParaRPr lang="en-GB" dirty="0" smtClean="0"/>
          </a:p>
          <a:p>
            <a:pPr>
              <a:lnSpc>
                <a:spcPct val="98000"/>
              </a:lnSpc>
              <a:buNone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endParaRPr lang="en-GB" dirty="0" smtClean="0"/>
          </a:p>
          <a:p>
            <a:pPr marL="334963" indent="-334963">
              <a:lnSpc>
                <a:spcPct val="98000"/>
              </a:lnSpc>
              <a:spcBef>
                <a:spcPts val="500"/>
              </a:spcBef>
              <a:buClr>
                <a:srgbClr val="404040"/>
              </a:buClr>
              <a:buFont typeface="Times" pitchFamily="16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endParaRPr lang="en-GB" dirty="0">
              <a:solidFill>
                <a:srgbClr val="40404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495800" y="4494212"/>
            <a:ext cx="2819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8000"/>
              </a:lnSpc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r>
              <a:rPr lang="en-GB" kern="0" smtClean="0"/>
              <a:t>Tag Audit Mode</a:t>
            </a:r>
          </a:p>
          <a:p>
            <a:pPr>
              <a:lnSpc>
                <a:spcPct val="98000"/>
              </a:lnSpc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endParaRPr lang="en-GB" kern="0" dirty="0" smtClean="0"/>
          </a:p>
          <a:p>
            <a:pPr>
              <a:lnSpc>
                <a:spcPct val="98000"/>
              </a:lnSpc>
              <a:buFont typeface="Wingdings" pitchFamily="2" charset="2"/>
              <a:buNone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endParaRPr lang="en-GB" kern="0" dirty="0" smtClean="0"/>
          </a:p>
          <a:p>
            <a:pPr>
              <a:lnSpc>
                <a:spcPct val="98000"/>
              </a:lnSpc>
              <a:buFont typeface="Wingdings" pitchFamily="2" charset="2"/>
              <a:buNone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endParaRPr lang="en-GB" kern="0" dirty="0" smtClean="0"/>
          </a:p>
          <a:p>
            <a:pPr marL="334963" indent="-334963">
              <a:lnSpc>
                <a:spcPct val="98000"/>
              </a:lnSpc>
              <a:spcBef>
                <a:spcPts val="500"/>
              </a:spcBef>
              <a:buClr>
                <a:srgbClr val="404040"/>
              </a:buClr>
              <a:buFont typeface="Times" pitchFamily="16" charset="0"/>
              <a:buChar char="•"/>
              <a:tabLst>
                <a:tab pos="334963" algn="l"/>
                <a:tab pos="792163" algn="l"/>
                <a:tab pos="1249363" algn="l"/>
                <a:tab pos="1706563" algn="l"/>
                <a:tab pos="2163763" algn="l"/>
                <a:tab pos="2620963" algn="l"/>
                <a:tab pos="3078163" algn="l"/>
                <a:tab pos="3535363" algn="l"/>
                <a:tab pos="3992563" algn="l"/>
                <a:tab pos="4449763" algn="l"/>
                <a:tab pos="4906963" algn="l"/>
                <a:tab pos="5364163" algn="l"/>
                <a:tab pos="5821363" algn="l"/>
                <a:tab pos="6278563" algn="l"/>
                <a:tab pos="6735763" algn="l"/>
                <a:tab pos="7192963" algn="l"/>
                <a:tab pos="7650163" algn="l"/>
                <a:tab pos="8107363" algn="l"/>
                <a:tab pos="8564563" algn="l"/>
                <a:tab pos="9021763" algn="l"/>
                <a:tab pos="9478963" algn="l"/>
              </a:tabLst>
            </a:pPr>
            <a:endParaRPr lang="en-GB" kern="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72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2-may2012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Presentation2-may2012</Template>
  <TotalTime>4946</TotalTime>
  <Words>857</Words>
  <Application>Microsoft Macintosh PowerPoint</Application>
  <PresentationFormat>On-screen Show (4:3)</PresentationFormat>
  <Paragraphs>191</Paragraphs>
  <Slides>25</Slides>
  <Notes>21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</vt:lpstr>
      <vt:lpstr>Times</vt:lpstr>
      <vt:lpstr>Verdana</vt:lpstr>
      <vt:lpstr>Wingdings</vt:lpstr>
      <vt:lpstr>Arial</vt:lpstr>
      <vt:lpstr>Presentation2-may2012</vt:lpstr>
      <vt:lpstr>PowerPoint Presentation</vt:lpstr>
      <vt:lpstr>Session Agenda</vt:lpstr>
      <vt:lpstr>Why check your heartbeat?</vt:lpstr>
      <vt:lpstr>Heart Arrhythmias</vt:lpstr>
      <vt:lpstr>Why Check Page Tags?</vt:lpstr>
      <vt:lpstr>How Can I View Tags!</vt:lpstr>
      <vt:lpstr>How Can I View Tags?</vt:lpstr>
      <vt:lpstr>Plugin vs. TagBAR </vt:lpstr>
      <vt:lpstr>TagBAR Options </vt:lpstr>
      <vt:lpstr>TagBAR Options </vt:lpstr>
      <vt:lpstr>TagBAR Options </vt:lpstr>
      <vt:lpstr>TagBAR Options </vt:lpstr>
      <vt:lpstr>Consistency</vt:lpstr>
      <vt:lpstr>Consistency</vt:lpstr>
      <vt:lpstr>Consistency in Categories</vt:lpstr>
      <vt:lpstr>Category Definition File </vt:lpstr>
      <vt:lpstr>CDF Structure </vt:lpstr>
      <vt:lpstr>No Category Assigned</vt:lpstr>
      <vt:lpstr>Successful Search Terms</vt:lpstr>
      <vt:lpstr>Unsuccessful Search Terms</vt:lpstr>
      <vt:lpstr>Shop Tags</vt:lpstr>
      <vt:lpstr>Shop Tag Consistency</vt:lpstr>
      <vt:lpstr>Order Tag</vt:lpstr>
      <vt:lpstr>PowerPoint Presentation</vt:lpstr>
      <vt:lpstr>Tag Audit </vt:lpstr>
    </vt:vector>
  </TitlesOfParts>
  <Company>IBM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IBM_USER</dc:creator>
  <cp:lastModifiedBy>BRANDO-2 MADSEN</cp:lastModifiedBy>
  <cp:revision>111</cp:revision>
  <dcterms:created xsi:type="dcterms:W3CDTF">2012-07-10T21:28:48Z</dcterms:created>
  <dcterms:modified xsi:type="dcterms:W3CDTF">2015-06-23T16:33:24Z</dcterms:modified>
</cp:coreProperties>
</file>