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7" r:id="rId4"/>
    <p:sldId id="280" r:id="rId5"/>
    <p:sldId id="307" r:id="rId6"/>
    <p:sldId id="308" r:id="rId7"/>
    <p:sldId id="309" r:id="rId8"/>
    <p:sldId id="281" r:id="rId9"/>
    <p:sldId id="274" r:id="rId10"/>
    <p:sldId id="263" r:id="rId11"/>
    <p:sldId id="279" r:id="rId12"/>
    <p:sldId id="264" r:id="rId13"/>
    <p:sldId id="270" r:id="rId14"/>
    <p:sldId id="273" r:id="rId15"/>
    <p:sldId id="268" r:id="rId16"/>
    <p:sldId id="269" r:id="rId17"/>
    <p:sldId id="282" r:id="rId18"/>
    <p:sldId id="297" r:id="rId19"/>
    <p:sldId id="275" r:id="rId20"/>
    <p:sldId id="299" r:id="rId21"/>
    <p:sldId id="277" r:id="rId22"/>
    <p:sldId id="278" r:id="rId23"/>
    <p:sldId id="283" r:id="rId24"/>
    <p:sldId id="284" r:id="rId25"/>
    <p:sldId id="285" r:id="rId26"/>
    <p:sldId id="286" r:id="rId27"/>
    <p:sldId id="303" r:id="rId28"/>
    <p:sldId id="287" r:id="rId29"/>
    <p:sldId id="289" r:id="rId30"/>
    <p:sldId id="298" r:id="rId31"/>
    <p:sldId id="300" r:id="rId32"/>
    <p:sldId id="292" r:id="rId33"/>
    <p:sldId id="294" r:id="rId34"/>
    <p:sldId id="293" r:id="rId35"/>
    <p:sldId id="291" r:id="rId36"/>
    <p:sldId id="265" r:id="rId37"/>
    <p:sldId id="296" r:id="rId38"/>
    <p:sldId id="26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5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1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18T16:15:55.234" idx="1">
    <p:pos x="10" y="10"/>
    <p:text>Need a better diagram,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18T16:18:53.563" idx="2">
    <p:pos x="10" y="10"/>
    <p:text>To Cover, what is UBX,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19T11:01:04.601" idx="3">
    <p:pos x="10" y="10"/>
    <p:text/>
    <p:extLst>
      <p:ext uri="{C676402C-5697-4E1C-873F-D02D1690AC5C}">
        <p15:threadingInfo xmlns:p15="http://schemas.microsoft.com/office/powerpoint/2012/main" timeZoneBias="-330"/>
      </p:ext>
    </p:extLst>
  </p:cm>
  <p:cm authorId="1" dt="2017-07-19T11:01:10.436" idx="4">
    <p:pos x="146" y="146"/>
    <p:text>Need to include a screenshot.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19T11:01:04.601" idx="3">
    <p:pos x="10" y="10"/>
    <p:text/>
    <p:extLst>
      <p:ext uri="{C676402C-5697-4E1C-873F-D02D1690AC5C}">
        <p15:threadingInfo xmlns:p15="http://schemas.microsoft.com/office/powerpoint/2012/main" timeZoneBias="-330"/>
      </p:ext>
    </p:extLst>
  </p:cm>
  <p:cm authorId="1" dt="2017-07-19T11:01:10.436" idx="4">
    <p:pos x="146" y="146"/>
    <p:text>Need to include a screenshot.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19T11:01:26.132" idx="5">
    <p:pos x="10" y="10"/>
    <p:text>Need to include a screenshot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19T11:01:26.132" idx="5">
    <p:pos x="10" y="10"/>
    <p:text>Need to include a screenshot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19T11:01:26.132" idx="5">
    <p:pos x="10" y="10"/>
    <p:text>Need to include a screenshot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19T11:01:26.132" idx="5">
    <p:pos x="10" y="10"/>
    <p:text>Need to include a screenshot</p:text>
    <p:extLst>
      <p:ext uri="{C676402C-5697-4E1C-873F-D02D1690AC5C}">
        <p15:threadingInfo xmlns:p15="http://schemas.microsoft.com/office/powerpoint/2012/main" timeZoneBias="-33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6AB49-B0AB-417C-AFD7-2886795E24F8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9C31C-3F5A-4B5F-A479-24946AF1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2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3EF4-67AB-40C3-B4CD-ABA0406444C3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EB47-7EEC-4FAC-B28B-93E05A7AD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676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3EF4-67AB-40C3-B4CD-ABA0406444C3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EB47-7EEC-4FAC-B28B-93E05A7AD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144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3EF4-67AB-40C3-B4CD-ABA0406444C3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EB47-7EEC-4FAC-B28B-93E05A7AD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668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3EF4-67AB-40C3-B4CD-ABA0406444C3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EB47-7EEC-4FAC-B28B-93E05A7AD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299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3EF4-67AB-40C3-B4CD-ABA0406444C3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EB47-7EEC-4FAC-B28B-93E05A7AD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836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3EF4-67AB-40C3-B4CD-ABA0406444C3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EB47-7EEC-4FAC-B28B-93E05A7AD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201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3EF4-67AB-40C3-B4CD-ABA0406444C3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EB47-7EEC-4FAC-B28B-93E05A7AD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56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3EF4-67AB-40C3-B4CD-ABA0406444C3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EB47-7EEC-4FAC-B28B-93E05A7AD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64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3EF4-67AB-40C3-B4CD-ABA0406444C3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EB47-7EEC-4FAC-B28B-93E05A7AD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53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3EF4-67AB-40C3-B4CD-ABA0406444C3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EB47-7EEC-4FAC-B28B-93E05A7AD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002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3EF4-67AB-40C3-B4CD-ABA0406444C3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EB47-7EEC-4FAC-B28B-93E05A7AD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964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3EF4-67AB-40C3-B4CD-ABA0406444C3}" type="datetimeFigureOut">
              <a:rPr lang="en-IN" smtClean="0"/>
              <a:t>28-11-2017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8EB47-7EEC-4FAC-B28B-93E05A7ADB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172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image" Target="../media/image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6.png"/><Relationship Id="rId4" Type="http://schemas.openxmlformats.org/officeDocument/2006/relationships/image" Target="../media/image28.png"/><Relationship Id="rId9" Type="http://schemas.openxmlformats.org/officeDocument/2006/relationships/comments" Target="../comments/commen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7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71.png"/><Relationship Id="rId3" Type="http://schemas.openxmlformats.org/officeDocument/2006/relationships/image" Target="../media/image32.png"/><Relationship Id="rId7" Type="http://schemas.openxmlformats.org/officeDocument/2006/relationships/image" Target="../media/image26.png"/><Relationship Id="rId12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69.png"/><Relationship Id="rId5" Type="http://schemas.openxmlformats.org/officeDocument/2006/relationships/image" Target="../media/image29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33.png"/><Relationship Id="rId9" Type="http://schemas.openxmlformats.org/officeDocument/2006/relationships/image" Target="../media/image28.png"/><Relationship Id="rId1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comments" Target="../comments/comment1.xml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D4E01F-1695-467F-88F9-9AA86AF2B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09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E54B5F-EC62-4F40-873A-99A71ED99AEA}"/>
              </a:ext>
            </a:extLst>
          </p:cNvPr>
          <p:cNvSpPr/>
          <p:nvPr/>
        </p:nvSpPr>
        <p:spPr>
          <a:xfrm>
            <a:off x="315884" y="1221971"/>
            <a:ext cx="3790603" cy="48047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983BD-7129-44B8-BF9D-B9C1F2C4A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93" y="2475302"/>
            <a:ext cx="3133899" cy="2298094"/>
          </a:xfrm>
        </p:spPr>
        <p:txBody>
          <a:bodyPr>
            <a:normAutofit/>
          </a:bodyPr>
          <a:lstStyle/>
          <a:p>
            <a:r>
              <a:rPr lang="en-US" sz="3200" b="1" dirty="0"/>
              <a:t>Campaign configurations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8C6E24-A8E2-46FA-9DCF-427E94AB3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896" y="1221971"/>
            <a:ext cx="7559504" cy="480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58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9A2C6B-13B3-4E53-A981-0BFEA9DF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93" y="2475302"/>
            <a:ext cx="3133899" cy="229809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Campaign configurations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6509C8-7B70-4E5E-9BD4-14F8EEE4C048}"/>
              </a:ext>
            </a:extLst>
          </p:cNvPr>
          <p:cNvSpPr/>
          <p:nvPr/>
        </p:nvSpPr>
        <p:spPr>
          <a:xfrm>
            <a:off x="315884" y="1325677"/>
            <a:ext cx="3790603" cy="412103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50139C-EF83-4555-9861-BA8639EC9AEE}"/>
              </a:ext>
            </a:extLst>
          </p:cNvPr>
          <p:cNvSpPr txBox="1">
            <a:spLocks/>
          </p:cNvSpPr>
          <p:nvPr/>
        </p:nvSpPr>
        <p:spPr>
          <a:xfrm>
            <a:off x="486293" y="2335036"/>
            <a:ext cx="3133899" cy="2298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Campaign configurations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3C83EE-F3E1-43B9-86E6-8DBBBCBF4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896" y="1325677"/>
            <a:ext cx="7193744" cy="412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171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9A2C6B-13B3-4E53-A981-0BFEA9DF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93" y="2475302"/>
            <a:ext cx="3133899" cy="229809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Campaign configurations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6509C8-7B70-4E5E-9BD4-14F8EEE4C048}"/>
              </a:ext>
            </a:extLst>
          </p:cNvPr>
          <p:cNvSpPr/>
          <p:nvPr/>
        </p:nvSpPr>
        <p:spPr>
          <a:xfrm>
            <a:off x="315884" y="1325677"/>
            <a:ext cx="3790603" cy="412103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50139C-EF83-4555-9861-BA8639EC9AEE}"/>
              </a:ext>
            </a:extLst>
          </p:cNvPr>
          <p:cNvSpPr txBox="1">
            <a:spLocks/>
          </p:cNvSpPr>
          <p:nvPr/>
        </p:nvSpPr>
        <p:spPr>
          <a:xfrm>
            <a:off x="486293" y="2335036"/>
            <a:ext cx="3133899" cy="2298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Campaign configurations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5461B51A-F9DE-44AB-BB45-7455D8C16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896" y="1325677"/>
            <a:ext cx="7428811" cy="289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894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1C4A20-130E-4961-BF65-8D0AD571D61E}"/>
              </a:ext>
            </a:extLst>
          </p:cNvPr>
          <p:cNvSpPr txBox="1">
            <a:spLocks/>
          </p:cNvSpPr>
          <p:nvPr/>
        </p:nvSpPr>
        <p:spPr>
          <a:xfrm>
            <a:off x="850900" y="934243"/>
            <a:ext cx="9844136" cy="742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Watson Campaign Automation configurations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BC19A5-24FD-4AF3-9466-4BCA5A895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0900" y="1833245"/>
            <a:ext cx="9844136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DF0F2F-48F1-46AE-BB95-2715CB2C0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400" y="2818924"/>
            <a:ext cx="3672522" cy="240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27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1C4A20-130E-4961-BF65-8D0AD571D61E}"/>
              </a:ext>
            </a:extLst>
          </p:cNvPr>
          <p:cNvSpPr txBox="1">
            <a:spLocks/>
          </p:cNvSpPr>
          <p:nvPr/>
        </p:nvSpPr>
        <p:spPr>
          <a:xfrm>
            <a:off x="850900" y="934243"/>
            <a:ext cx="10515600" cy="805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Watson Campaign Automation configurations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1AB6D0-995B-4133-A47B-C66C97093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2017712"/>
            <a:ext cx="4648200" cy="383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FC2EBE-785C-4CEF-9BE1-7A1C1B5E8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800" y="2017712"/>
            <a:ext cx="5118100" cy="375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4291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EFEC4E-E36B-40B3-8F2E-7EDABD64FBA4}"/>
              </a:ext>
            </a:extLst>
          </p:cNvPr>
          <p:cNvSpPr/>
          <p:nvPr/>
        </p:nvSpPr>
        <p:spPr>
          <a:xfrm>
            <a:off x="0" y="1097281"/>
            <a:ext cx="12192000" cy="138171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D74EC50-DEEF-489F-AB10-6D0E0EA03216}"/>
              </a:ext>
            </a:extLst>
          </p:cNvPr>
          <p:cNvSpPr txBox="1">
            <a:spLocks/>
          </p:cNvSpPr>
          <p:nvPr/>
        </p:nvSpPr>
        <p:spPr>
          <a:xfrm>
            <a:off x="838200" y="11534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IBM UBX: Universal Behavior Exchange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1693A5-4516-42CA-B6E5-B98F8EC85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22" y="3312736"/>
            <a:ext cx="10515600" cy="3545264"/>
          </a:xfrm>
        </p:spPr>
        <p:txBody>
          <a:bodyPr/>
          <a:lstStyle/>
          <a:p>
            <a:r>
              <a:rPr lang="en-US" sz="2400" dirty="0"/>
              <a:t>Real Time, Cloud Based Data Integration Service from IBM. </a:t>
            </a:r>
          </a:p>
          <a:p>
            <a:r>
              <a:rPr lang="en-US" sz="2400" dirty="0"/>
              <a:t>Exchange data about customers/users and their behavior.  </a:t>
            </a:r>
          </a:p>
          <a:p>
            <a:r>
              <a:rPr lang="en-US" sz="2400" dirty="0"/>
              <a:t>Provides a framework to selectively exchange events and  audience data between IBM and/or Partner applications.</a:t>
            </a:r>
          </a:p>
          <a:p>
            <a:r>
              <a:rPr lang="en-US" sz="2400" dirty="0"/>
              <a:t>Avoids the need to develop complicated point to point integration between applications.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217712-FC7B-4F60-9636-A4B757989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73788"/>
            <a:ext cx="1285875" cy="1028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0237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C1BDA-6F35-4975-99DD-ADAB73FC8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2463800"/>
            <a:ext cx="10515600" cy="3762108"/>
          </a:xfrm>
        </p:spPr>
        <p:txBody>
          <a:bodyPr>
            <a:normAutofit/>
          </a:bodyPr>
          <a:lstStyle/>
          <a:p>
            <a:r>
              <a:rPr lang="en-US" sz="2000" b="1" dirty="0"/>
              <a:t>The UBX Toolkit </a:t>
            </a:r>
            <a:r>
              <a:rPr lang="en-US" sz="2000" dirty="0"/>
              <a:t>provides a way for locally installed applications/</a:t>
            </a:r>
            <a:r>
              <a:rPr lang="en-US" sz="2000" i="1" dirty="0"/>
              <a:t>On Premise </a:t>
            </a:r>
            <a:r>
              <a:rPr lang="en-US" sz="2000" dirty="0"/>
              <a:t>applications like IBM Campaign, to interact with IBM UBX.</a:t>
            </a:r>
          </a:p>
          <a:p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79FD81-0024-4072-AADD-2FE2C272CD74}"/>
              </a:ext>
            </a:extLst>
          </p:cNvPr>
          <p:cNvSpPr txBox="1">
            <a:spLocks/>
          </p:cNvSpPr>
          <p:nvPr/>
        </p:nvSpPr>
        <p:spPr>
          <a:xfrm>
            <a:off x="850900" y="934243"/>
            <a:ext cx="102607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IBM UBX Toolkit for IBM Campaign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6A1934-26BD-4394-B61D-4576B6EF9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3190875"/>
            <a:ext cx="2971800" cy="4762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CBAF18-1353-4ABB-8B4F-4DB79E90E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566" y="3783012"/>
            <a:ext cx="1676400" cy="1780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3185B0-D511-4F57-8EEB-88F16A516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829" y="3890367"/>
            <a:ext cx="2882941" cy="606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6D4ABD2-0DD7-4E8C-8665-8908CE70ABA4}"/>
              </a:ext>
            </a:extLst>
          </p:cNvPr>
          <p:cNvGrpSpPr/>
          <p:nvPr/>
        </p:nvGrpSpPr>
        <p:grpSpPr>
          <a:xfrm>
            <a:off x="8571634" y="3800608"/>
            <a:ext cx="2540000" cy="2161908"/>
            <a:chOff x="8771467" y="4440322"/>
            <a:chExt cx="2421466" cy="17855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E415CE8-4EB3-4B74-9E28-BA4C5540C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71467" y="5229225"/>
              <a:ext cx="2421466" cy="99668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DE4FF8-AA26-4ED9-9D43-B04871BEA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53549" y="4440322"/>
              <a:ext cx="1415392" cy="10287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08273E6-1AEC-4389-A3E5-9FCFEED0DC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5363" y="4600574"/>
            <a:ext cx="5233741" cy="3460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EA1D77-2877-45BE-BBDF-D355DD6507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3135361" y="5005073"/>
            <a:ext cx="5233743" cy="3460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6F5D65-64B9-4661-95C6-174A3F8B65ED}"/>
              </a:ext>
            </a:extLst>
          </p:cNvPr>
          <p:cNvSpPr txBox="1"/>
          <p:nvPr/>
        </p:nvSpPr>
        <p:spPr>
          <a:xfrm>
            <a:off x="1105766" y="5729020"/>
            <a:ext cx="172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IBM Campaign</a:t>
            </a:r>
          </a:p>
        </p:txBody>
      </p:sp>
    </p:spTree>
    <p:extLst>
      <p:ext uri="{BB962C8B-B14F-4D97-AF65-F5344CB8AC3E}">
        <p14:creationId xmlns:p14="http://schemas.microsoft.com/office/powerpoint/2010/main" val="2097009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C1BDA-6F35-4975-99DD-ADAB73FC8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2565400"/>
            <a:ext cx="10515600" cy="3762108"/>
          </a:xfrm>
        </p:spPr>
        <p:txBody>
          <a:bodyPr>
            <a:normAutofit/>
          </a:bodyPr>
          <a:lstStyle/>
          <a:p>
            <a:r>
              <a:rPr lang="en-US" sz="2000" dirty="0"/>
              <a:t>Download the UBX Toolkit from IBM Developer Works as a compressed file archive.</a:t>
            </a:r>
          </a:p>
          <a:p>
            <a:r>
              <a:rPr lang="en-US" sz="2000" dirty="0"/>
              <a:t>Extract the archive to a directory on a local server. </a:t>
            </a:r>
          </a:p>
          <a:p>
            <a:r>
              <a:rPr lang="en-US" sz="2000" dirty="0"/>
              <a:t>Modify UBX Toolkit environment files( properties, xml) to reflect paths in your local environment.</a:t>
            </a:r>
          </a:p>
          <a:p>
            <a:r>
              <a:rPr lang="en-US" sz="2000" dirty="0"/>
              <a:t>Register UBX endpoints in the UBX user interface, updating UBX toolkit configuration properties, and running the endpoint registration script.</a:t>
            </a:r>
          </a:p>
          <a:p>
            <a:r>
              <a:rPr lang="en-US" sz="2000" dirty="0"/>
              <a:t>(Optional) Encrypt the configuration settings for enhanced security, as required by your business security policy.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79FD81-0024-4072-AADD-2FE2C272CD74}"/>
              </a:ext>
            </a:extLst>
          </p:cNvPr>
          <p:cNvSpPr txBox="1">
            <a:spLocks/>
          </p:cNvSpPr>
          <p:nvPr/>
        </p:nvSpPr>
        <p:spPr>
          <a:xfrm>
            <a:off x="850900" y="934243"/>
            <a:ext cx="1036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IBM UBX Toolkit for IBM Campaign </a:t>
            </a:r>
          </a:p>
        </p:txBody>
      </p:sp>
    </p:spTree>
    <p:extLst>
      <p:ext uri="{BB962C8B-B14F-4D97-AF65-F5344CB8AC3E}">
        <p14:creationId xmlns:p14="http://schemas.microsoft.com/office/powerpoint/2010/main" val="1027440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579FD81-0024-4072-AADD-2FE2C272CD74}"/>
              </a:ext>
            </a:extLst>
          </p:cNvPr>
          <p:cNvSpPr txBox="1">
            <a:spLocks/>
          </p:cNvSpPr>
          <p:nvPr/>
        </p:nvSpPr>
        <p:spPr>
          <a:xfrm>
            <a:off x="723900" y="595503"/>
            <a:ext cx="98853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IBM Campaign UBX settings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B627CF-7C58-4611-9FA5-997C49DE4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88" r="4326"/>
          <a:stretch/>
        </p:blipFill>
        <p:spPr>
          <a:xfrm>
            <a:off x="1096962" y="1921066"/>
            <a:ext cx="9512300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5EDAB5-D58A-422B-9161-A35FE21607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19" b="29007"/>
          <a:stretch/>
        </p:blipFill>
        <p:spPr>
          <a:xfrm>
            <a:off x="5040313" y="4123311"/>
            <a:ext cx="4256088" cy="221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4286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579FD81-0024-4072-AADD-2FE2C272CD74}"/>
              </a:ext>
            </a:extLst>
          </p:cNvPr>
          <p:cNvSpPr txBox="1">
            <a:spLocks/>
          </p:cNvSpPr>
          <p:nvPr/>
        </p:nvSpPr>
        <p:spPr>
          <a:xfrm>
            <a:off x="850900" y="934243"/>
            <a:ext cx="955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IBM UBX configurations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1726D4-9B10-4AE9-A795-81C5B08C7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35" y="3697574"/>
            <a:ext cx="2540000" cy="1206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36C425-B54B-466B-B342-B5520D17C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211" y="2742405"/>
            <a:ext cx="1484677" cy="12455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5B3F83-366B-40C1-B7AA-0379F2690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890" y="3068380"/>
            <a:ext cx="5233741" cy="346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3C8CD1-CD48-46EA-8F04-44190B686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538888" y="3472879"/>
            <a:ext cx="5233743" cy="34607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D544A5E-B01E-4EEC-AC93-560512B69031}"/>
              </a:ext>
            </a:extLst>
          </p:cNvPr>
          <p:cNvGrpSpPr/>
          <p:nvPr/>
        </p:nvGrpSpPr>
        <p:grpSpPr>
          <a:xfrm>
            <a:off x="8191501" y="2379319"/>
            <a:ext cx="3174999" cy="1880427"/>
            <a:chOff x="8750300" y="3335922"/>
            <a:chExt cx="3174999" cy="188042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D1A5879-227C-4BF2-9F1A-DC3B8112161B}"/>
                </a:ext>
              </a:extLst>
            </p:cNvPr>
            <p:cNvGrpSpPr/>
            <p:nvPr/>
          </p:nvGrpSpPr>
          <p:grpSpPr>
            <a:xfrm>
              <a:off x="8750300" y="3335922"/>
              <a:ext cx="3174999" cy="1880427"/>
              <a:chOff x="8750300" y="3335922"/>
              <a:chExt cx="3174999" cy="188042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2548EBC-C8D6-452C-B8EE-02E808B81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50300" y="3335922"/>
                <a:ext cx="3174999" cy="1880427"/>
              </a:xfrm>
              <a:prstGeom prst="rect">
                <a:avLst/>
              </a:prstGeom>
              <a:effectLst>
                <a:glow rad="127000">
                  <a:schemeClr val="accent3">
                    <a:lumMod val="20000"/>
                    <a:lumOff val="80000"/>
                  </a:schemeClr>
                </a:glow>
              </a:effectLst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51263C8D-311E-4CB0-8911-C929683F5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36198" y="3699008"/>
                <a:ext cx="723901" cy="572987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B45A70-8D83-44C7-AFB3-EC395B20EF62}"/>
                  </a:ext>
                </a:extLst>
              </p:cNvPr>
              <p:cNvSpPr txBox="1"/>
              <p:nvPr/>
            </p:nvSpPr>
            <p:spPr>
              <a:xfrm>
                <a:off x="9195047" y="4371059"/>
                <a:ext cx="26223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IBM Watson Campaign Automation 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E183DA5-9613-4E90-8CBD-4F1FFB65A150}"/>
                </a:ext>
              </a:extLst>
            </p:cNvPr>
            <p:cNvSpPr/>
            <p:nvPr/>
          </p:nvSpPr>
          <p:spPr>
            <a:xfrm>
              <a:off x="11366500" y="3351930"/>
              <a:ext cx="558799" cy="546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813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EFB0-B0CC-4AAF-BD6F-D2D652445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22437"/>
          </a:xfrm>
        </p:spPr>
        <p:txBody>
          <a:bodyPr>
            <a:normAutofit/>
          </a:bodyPr>
          <a:lstStyle/>
          <a:p>
            <a:r>
              <a:rPr lang="en-US" sz="4800" b="1" dirty="0"/>
              <a:t>Integrating IBM Campaign 10 and IBM Watson Campaign Automation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0ADB32-03EB-4B36-A7EC-38FB7A6AA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91100"/>
            <a:ext cx="9144000" cy="1270000"/>
          </a:xfrm>
        </p:spPr>
        <p:txBody>
          <a:bodyPr/>
          <a:lstStyle/>
          <a:p>
            <a:pPr algn="r"/>
            <a:r>
              <a:rPr lang="en-US" dirty="0"/>
              <a:t>Dinkar Kale(</a:t>
            </a:r>
            <a:r>
              <a:rPr lang="en-US" sz="1800" dirty="0"/>
              <a:t>IBM Watson Campaign Automation Technical Support</a:t>
            </a:r>
            <a:r>
              <a:rPr lang="en-US" dirty="0"/>
              <a:t>)</a:t>
            </a:r>
          </a:p>
          <a:p>
            <a:pPr algn="r"/>
            <a:r>
              <a:rPr lang="en-US" dirty="0"/>
              <a:t>Sujit Shet</a:t>
            </a:r>
            <a:r>
              <a:rPr lang="en-US" sz="1800" dirty="0"/>
              <a:t>(Senior consultant, Watson Marketing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8755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579FD81-0024-4072-AADD-2FE2C272CD74}"/>
              </a:ext>
            </a:extLst>
          </p:cNvPr>
          <p:cNvSpPr txBox="1">
            <a:spLocks/>
          </p:cNvSpPr>
          <p:nvPr/>
        </p:nvSpPr>
        <p:spPr>
          <a:xfrm>
            <a:off x="850900" y="934243"/>
            <a:ext cx="9554551" cy="70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IBM UBX Configuration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183DA5-9613-4E90-8CBD-4F1FFB65A150}"/>
              </a:ext>
            </a:extLst>
          </p:cNvPr>
          <p:cNvSpPr/>
          <p:nvPr/>
        </p:nvSpPr>
        <p:spPr>
          <a:xfrm>
            <a:off x="11366500" y="3351930"/>
            <a:ext cx="558799" cy="54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76" y="1707011"/>
            <a:ext cx="9413875" cy="2782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91577" y="4557932"/>
            <a:ext cx="9798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Events configured to capture the Email responses from Watson Campaign automation as Source.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Captured  Event data send to IBM Campaign Destination table landing on IBM Campaign Database.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Using ETL function in IBM Campaign transfer the UBX data to IBM Campaign Database table. </a:t>
            </a:r>
          </a:p>
        </p:txBody>
      </p:sp>
    </p:spTree>
    <p:extLst>
      <p:ext uri="{BB962C8B-B14F-4D97-AF65-F5344CB8AC3E}">
        <p14:creationId xmlns:p14="http://schemas.microsoft.com/office/powerpoint/2010/main" val="3524293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92692" y="900728"/>
            <a:ext cx="8240964" cy="639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2800" b="0" dirty="0">
                <a:latin typeface="+mn-lt"/>
              </a:rPr>
              <a:t>Key things to remember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92692" y="1475700"/>
            <a:ext cx="9865096" cy="46743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600" dirty="0">
                <a:latin typeface="+mn-lt"/>
              </a:rPr>
              <a:t>User related: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+mn-lt"/>
              </a:rPr>
              <a:t>Standard User with no password expiration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160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+mn-lt"/>
              </a:rPr>
              <a:t>Needs permissions for Data access, Add/Remove Contacts from Contact Lists, Edit Queries, Upload Content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160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+mn-lt"/>
              </a:rPr>
              <a:t>Generate OAUTH credentials (client id, client secret, refresh token) for script API access</a:t>
            </a:r>
          </a:p>
          <a:p>
            <a:pPr marL="0" indent="0">
              <a:buNone/>
            </a:pPr>
            <a:endParaRPr lang="en-US" altLang="en-US" sz="1600" dirty="0">
              <a:latin typeface="+mn-lt"/>
            </a:endParaRPr>
          </a:p>
          <a:p>
            <a:pPr marL="0" indent="0">
              <a:buNone/>
            </a:pPr>
            <a:r>
              <a:rPr lang="en-US" altLang="en-US" sz="1600" dirty="0">
                <a:latin typeface="+mn-lt"/>
              </a:rPr>
              <a:t>Configuration related: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+mn-lt"/>
              </a:rPr>
              <a:t>The datasource which is added under asm_admin user should have same names as configured under Engage node of Campaign &gt; partitions &gt; partition[n]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160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+mn-lt"/>
              </a:rPr>
              <a:t>The user for the datasources added under asm_admin should be the IMC user and password should be according to the </a:t>
            </a:r>
            <a:r>
              <a:rPr lang="en-US" altLang="en-US" sz="1600" dirty="0" err="1">
                <a:latin typeface="+mn-lt"/>
              </a:rPr>
              <a:t>datasource</a:t>
            </a:r>
            <a:endParaRPr lang="en-US" altLang="en-US" sz="160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en-US" sz="160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+mn-lt"/>
              </a:rPr>
              <a:t>For example, the datasource names ENGAGE_CLIENT_REF_TOK_DS should have the password as actual refresh token generated for the user and not the IMC login password</a:t>
            </a:r>
          </a:p>
        </p:txBody>
      </p:sp>
    </p:spTree>
    <p:extLst>
      <p:ext uri="{BB962C8B-B14F-4D97-AF65-F5344CB8AC3E}">
        <p14:creationId xmlns:p14="http://schemas.microsoft.com/office/powerpoint/2010/main" val="3126571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8844" y="1512941"/>
            <a:ext cx="1052811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SMS related</a:t>
            </a:r>
            <a:r>
              <a:rPr lang="en-US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cs typeface="Arial" panose="020B0604020202020204" pitchFamily="34" charset="0"/>
              </a:rPr>
              <a:t>Each organization can have only one SMS-enabled database.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cs typeface="Arial" panose="020B0604020202020204" pitchFamily="34" charset="0"/>
              </a:rPr>
              <a:t>If your organization is also Mobile Push Notification-enabled, the organization can have one SMS database and one Mobile Push database or one database that is enabled for both SMS and Mobile Push Notification.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cs typeface="Arial" panose="020B0604020202020204" pitchFamily="34" charset="0"/>
              </a:rPr>
              <a:t>Once you enable a database for SMS, you cannot choose to use another database. Please keep this in mind when you decide which database you want to use for SMS.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cs typeface="Arial" panose="020B0604020202020204" pitchFamily="34" charset="0"/>
              </a:rPr>
              <a:t>Single opt-in database, flexible database (with no unique identifier).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cs typeface="Arial" panose="020B0604020202020204" pitchFamily="34" charset="0"/>
              </a:rPr>
              <a:t>Add the SMS Phone Number type field.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cs typeface="Arial" panose="020B0604020202020204" pitchFamily="34" charset="0"/>
              </a:rPr>
              <a:t>The contact data that you provide for sending SMS messages must include a consent field that provides the CONSENT_STATUS_CODE. The only allowed values for CONSENT_CODE are OPTED-IN or OPTED-OUT. The values must be in uppercase and written in the exact phrase. Engage can send SMS messages only to recipients whose record is marked OPTED-IN.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8844" y="873179"/>
            <a:ext cx="8240964" cy="639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2800" dirty="0">
                <a:latin typeface="+mj-lt"/>
              </a:rPr>
              <a:t>Key things to remember …continued</a:t>
            </a:r>
          </a:p>
        </p:txBody>
      </p:sp>
    </p:spTree>
    <p:extLst>
      <p:ext uri="{BB962C8B-B14F-4D97-AF65-F5344CB8AC3E}">
        <p14:creationId xmlns:p14="http://schemas.microsoft.com/office/powerpoint/2010/main" val="2407936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582BD071-C3C3-4343-9290-27B17CFEEA47}"/>
              </a:ext>
            </a:extLst>
          </p:cNvPr>
          <p:cNvSpPr txBox="1"/>
          <p:nvPr/>
        </p:nvSpPr>
        <p:spPr>
          <a:xfrm>
            <a:off x="5944684" y="2386828"/>
            <a:ext cx="61076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dirty="0">
                <a:solidFill>
                  <a:prstClr val="black"/>
                </a:solidFill>
              </a:rPr>
              <a:t>Collect the data in one location to perform segmentation, sampling on data to fetch relevant customers.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Send personalized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message to segmented contacts using various channels like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Email, SMS, Push in single run of flowchart.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Collect the response data from Engage to IBM Campaign using UBX for further analysis.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noProof="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790ABDB-6387-4F25-B4DF-3A8BB0CDA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63" y="2195806"/>
            <a:ext cx="5421337" cy="3684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71500" y="977900"/>
            <a:ext cx="1002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Integration Use Case Scenario </a:t>
            </a:r>
          </a:p>
        </p:txBody>
      </p:sp>
    </p:spTree>
    <p:extLst>
      <p:ext uri="{BB962C8B-B14F-4D97-AF65-F5344CB8AC3E}">
        <p14:creationId xmlns:p14="http://schemas.microsoft.com/office/powerpoint/2010/main" val="2313597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DDBA445-3719-4E27-8CB0-78DBCE7B20B7}"/>
              </a:ext>
            </a:extLst>
          </p:cNvPr>
          <p:cNvSpPr txBox="1">
            <a:spLocks/>
          </p:cNvSpPr>
          <p:nvPr/>
        </p:nvSpPr>
        <p:spPr>
          <a:xfrm>
            <a:off x="753295" y="988576"/>
            <a:ext cx="6250974" cy="639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800" dirty="0">
                <a:latin typeface="+mj-lt"/>
              </a:rPr>
              <a:t>Campaign: </a:t>
            </a:r>
          </a:p>
          <a:p>
            <a:pPr algn="l"/>
            <a:r>
              <a:rPr lang="en-US" sz="2800" dirty="0">
                <a:latin typeface="+mj-lt"/>
              </a:rPr>
              <a:t>Setting up Email</a:t>
            </a:r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61529CB3-1BBF-423A-8372-F1AFF4767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092" y="988576"/>
            <a:ext cx="5304408" cy="2489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A52B4D-79B8-430B-8C98-7F24B33CE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95" y="3567514"/>
            <a:ext cx="4682305" cy="2778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34840FE-E7F3-4D05-BE02-BD091D487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771" y="3567514"/>
            <a:ext cx="4461329" cy="2556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C1A69A8-C67E-42C3-9592-03A0A4506D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295" y="2233528"/>
            <a:ext cx="241935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474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69B4D37-2C43-40B6-BCDF-1ED8A0BA2C3D}"/>
              </a:ext>
            </a:extLst>
          </p:cNvPr>
          <p:cNvSpPr txBox="1">
            <a:spLocks/>
          </p:cNvSpPr>
          <p:nvPr/>
        </p:nvSpPr>
        <p:spPr>
          <a:xfrm>
            <a:off x="822517" y="961213"/>
            <a:ext cx="6243227" cy="639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800" dirty="0">
                <a:latin typeface="+mj-lt"/>
              </a:rPr>
              <a:t>Campaign:</a:t>
            </a:r>
          </a:p>
          <a:p>
            <a:pPr algn="l"/>
            <a:r>
              <a:rPr lang="en-US" sz="2800" dirty="0">
                <a:latin typeface="+mj-lt"/>
              </a:rPr>
              <a:t>Setting up SMS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DABE496-1732-47B6-9D8E-F52166592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618" y="1080530"/>
            <a:ext cx="5403288" cy="2303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48C71A-A453-4094-8EBC-0350B373E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24" y="3383961"/>
            <a:ext cx="3922653" cy="261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7E60BB-8E87-4BB1-B581-52FB41BF1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9618" y="3510815"/>
            <a:ext cx="3874158" cy="2584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E39705-25A0-4971-B46E-AA8868B80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124" y="2136186"/>
            <a:ext cx="2276475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5509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BA9B40-5157-431A-AE56-F9B1C2A9D94B}"/>
              </a:ext>
            </a:extLst>
          </p:cNvPr>
          <p:cNvSpPr txBox="1">
            <a:spLocks/>
          </p:cNvSpPr>
          <p:nvPr/>
        </p:nvSpPr>
        <p:spPr>
          <a:xfrm>
            <a:off x="772120" y="1102596"/>
            <a:ext cx="6341244" cy="639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800" dirty="0">
                <a:latin typeface="+mj-lt"/>
              </a:rPr>
              <a:t>Campaign:</a:t>
            </a:r>
          </a:p>
          <a:p>
            <a:pPr algn="l"/>
            <a:r>
              <a:rPr lang="en-US" sz="2800" dirty="0">
                <a:latin typeface="+mj-lt"/>
              </a:rPr>
              <a:t>Setting up Push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618534D-44FD-423F-A2D7-279199F72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116" y="1094858"/>
            <a:ext cx="5212460" cy="237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6F579D-317F-483F-B672-E40B5CDC2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60" y="3699644"/>
            <a:ext cx="3886972" cy="225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3DB621-D83E-4194-8368-41CE0F4C8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1116" y="3699644"/>
            <a:ext cx="4089437" cy="2614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344D07-6ECC-432B-A2B2-484FF71A5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120" y="2439188"/>
            <a:ext cx="2333625" cy="108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9460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217" y="1686560"/>
            <a:ext cx="8246598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73723" y="4797080"/>
            <a:ext cx="9875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Offers from Campaign can be made available to Watson Campaign Automation to be assigned to images or links in an email message. </a:t>
            </a:r>
          </a:p>
          <a:p>
            <a:pPr marL="285750" indent="-285750">
              <a:buFontTx/>
              <a:buChar char="-"/>
            </a:pPr>
            <a:r>
              <a:rPr lang="en-US" dirty="0"/>
              <a:t>Establishing this relationship adds tracking codes to the contact and responses events Engage publishes to UBX.</a:t>
            </a:r>
          </a:p>
          <a:p>
            <a:pPr marL="285750" indent="-285750">
              <a:buFontTx/>
              <a:buChar char="-"/>
            </a:pPr>
            <a:r>
              <a:rPr lang="en-US" dirty="0"/>
              <a:t>Published events data enables contact and response history to be automatically created in Campaign and natively analyzed in Campaign’s </a:t>
            </a:r>
            <a:r>
              <a:rPr lang="en-US" dirty="0" err="1"/>
              <a:t>Cognos</a:t>
            </a:r>
            <a:r>
              <a:rPr lang="en-US" dirty="0"/>
              <a:t>-based performance reports.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6976" y="902705"/>
            <a:ext cx="9844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IBM Campaign Offers availability in Watson Campaign automation.</a:t>
            </a:r>
          </a:p>
        </p:txBody>
      </p:sp>
    </p:spTree>
    <p:extLst>
      <p:ext uri="{BB962C8B-B14F-4D97-AF65-F5344CB8AC3E}">
        <p14:creationId xmlns:p14="http://schemas.microsoft.com/office/powerpoint/2010/main" val="1879541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BA9B40-5157-431A-AE56-F9B1C2A9D94B}"/>
              </a:ext>
            </a:extLst>
          </p:cNvPr>
          <p:cNvSpPr txBox="1">
            <a:spLocks/>
          </p:cNvSpPr>
          <p:nvPr/>
        </p:nvSpPr>
        <p:spPr>
          <a:xfrm>
            <a:off x="449540" y="990819"/>
            <a:ext cx="10523260" cy="639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b="0" dirty="0"/>
              <a:t>Send Mailings from Watson Campaign Automation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061F96-3B84-41A9-89E2-F4792777D5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391" b="12997"/>
          <a:stretch/>
        </p:blipFill>
        <p:spPr>
          <a:xfrm>
            <a:off x="359434" y="2534919"/>
            <a:ext cx="4029683" cy="185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D40467-ABEB-4FD6-8DCE-076B4EF91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35" y="4589024"/>
            <a:ext cx="4029683" cy="1628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BE6719-4A5B-4BD5-88AE-B3D994143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730" y="2570479"/>
            <a:ext cx="4563110" cy="3647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E3C537A-5810-4315-8AC1-67BF5D821C26}"/>
              </a:ext>
            </a:extLst>
          </p:cNvPr>
          <p:cNvSpPr txBox="1">
            <a:spLocks/>
          </p:cNvSpPr>
          <p:nvPr/>
        </p:nvSpPr>
        <p:spPr>
          <a:xfrm>
            <a:off x="359434" y="1630581"/>
            <a:ext cx="9563140" cy="7095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Select the campaign contact list in the WCA Mailing template.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The Contact List from Campaign will be available in WCA at shared location.  </a:t>
            </a:r>
          </a:p>
          <a:p>
            <a:pPr algn="l"/>
            <a:endParaRPr lang="en-US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384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BA9B40-5157-431A-AE56-F9B1C2A9D94B}"/>
              </a:ext>
            </a:extLst>
          </p:cNvPr>
          <p:cNvSpPr txBox="1">
            <a:spLocks/>
          </p:cNvSpPr>
          <p:nvPr/>
        </p:nvSpPr>
        <p:spPr>
          <a:xfrm>
            <a:off x="884588" y="987864"/>
            <a:ext cx="9897712" cy="639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b="0" dirty="0"/>
              <a:t>Watson Campaign Automation Send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7C66E-2703-47F8-B5D0-9A860A428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88" y="1798320"/>
            <a:ext cx="7903812" cy="450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854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4075C-CC28-4D11-8E32-BDD7E0159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181"/>
            <a:ext cx="9436331" cy="106441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693FA-DF63-4331-BCFA-4E9054239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4401"/>
            <a:ext cx="10515600" cy="37846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cs typeface="Arial" panose="020B0604020202020204" pitchFamily="34" charset="0"/>
              </a:rPr>
              <a:t>Why &amp; What this integration enables?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cs typeface="Arial" panose="020B0604020202020204" pitchFamily="34" charset="0"/>
              </a:rPr>
              <a:t>Integration components.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cs typeface="Arial" panose="020B0604020202020204" pitchFamily="34" charset="0"/>
              </a:rPr>
              <a:t>Configuration required in IBM Campaign v10 with WCA Integration.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cs typeface="Arial" panose="020B0604020202020204" pitchFamily="34" charset="0"/>
              </a:rPr>
              <a:t>Setting up Watson Campaign Automation.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cs typeface="Arial" panose="020B0604020202020204" pitchFamily="34" charset="0"/>
              </a:rPr>
              <a:t>Configuring UBX toolkit.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cs typeface="Arial" panose="020B0604020202020204" pitchFamily="34" charset="0"/>
              </a:rPr>
              <a:t>Key things to remember.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cs typeface="Arial" panose="020B0604020202020204" pitchFamily="34" charset="0"/>
              </a:rPr>
              <a:t>Integration Scenario.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cs typeface="Arial" panose="020B0604020202020204" pitchFamily="34" charset="0"/>
              </a:rPr>
              <a:t>Watson Campaign automation Program feature.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02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BA9B40-5157-431A-AE56-F9B1C2A9D94B}"/>
              </a:ext>
            </a:extLst>
          </p:cNvPr>
          <p:cNvSpPr txBox="1">
            <a:spLocks/>
          </p:cNvSpPr>
          <p:nvPr/>
        </p:nvSpPr>
        <p:spPr>
          <a:xfrm>
            <a:off x="884588" y="987864"/>
            <a:ext cx="8909652" cy="639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+mj-lt"/>
              </a:rPr>
              <a:t>User Event data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1988E3-D606-40D4-A3EE-F5FB6C294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889" y="1515830"/>
            <a:ext cx="1574833" cy="99597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FD6FFF0-9DC1-41F5-B995-9C2C3467AC47}"/>
              </a:ext>
            </a:extLst>
          </p:cNvPr>
          <p:cNvGrpSpPr/>
          <p:nvPr/>
        </p:nvGrpSpPr>
        <p:grpSpPr>
          <a:xfrm>
            <a:off x="7654209" y="2577849"/>
            <a:ext cx="2472123" cy="799026"/>
            <a:chOff x="919718" y="2534372"/>
            <a:chExt cx="2472123" cy="8371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1467370-EABD-4C81-A71C-355D7E4C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7822" y="2534372"/>
              <a:ext cx="1711683" cy="55052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DA6B18-5149-4109-8663-8A4C2EEB0525}"/>
                </a:ext>
              </a:extLst>
            </p:cNvPr>
            <p:cNvSpPr txBox="1"/>
            <p:nvPr/>
          </p:nvSpPr>
          <p:spPr>
            <a:xfrm>
              <a:off x="919718" y="3063753"/>
              <a:ext cx="24721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User Event data: Clicks/Open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2D2E20-8394-4492-BCB5-F53382BE7D06}"/>
              </a:ext>
            </a:extLst>
          </p:cNvPr>
          <p:cNvGrpSpPr/>
          <p:nvPr/>
        </p:nvGrpSpPr>
        <p:grpSpPr>
          <a:xfrm>
            <a:off x="8094272" y="4902240"/>
            <a:ext cx="706393" cy="819132"/>
            <a:chOff x="8771467" y="4440322"/>
            <a:chExt cx="2421466" cy="17855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872E8C-65CE-4CEF-9EDC-97B55EC67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71467" y="5229225"/>
              <a:ext cx="2421466" cy="99668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0BFF2E7-0739-4A89-9DBC-60FF28D09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549" y="4440322"/>
              <a:ext cx="1415392" cy="10287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DACAE0-2CF1-438B-851E-13F10343D4B1}"/>
              </a:ext>
            </a:extLst>
          </p:cNvPr>
          <p:cNvGrpSpPr/>
          <p:nvPr/>
        </p:nvGrpSpPr>
        <p:grpSpPr>
          <a:xfrm>
            <a:off x="8010380" y="3988124"/>
            <a:ext cx="1463616" cy="393284"/>
            <a:chOff x="8750300" y="3335922"/>
            <a:chExt cx="3174999" cy="200922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821A4FF-134B-4DD1-885D-758EA513407A}"/>
                </a:ext>
              </a:extLst>
            </p:cNvPr>
            <p:cNvGrpSpPr/>
            <p:nvPr/>
          </p:nvGrpSpPr>
          <p:grpSpPr>
            <a:xfrm>
              <a:off x="8750300" y="3335922"/>
              <a:ext cx="3174999" cy="2009222"/>
              <a:chOff x="8750300" y="3335922"/>
              <a:chExt cx="3174999" cy="200922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E29608E-902E-4E1B-A429-C53A8B64D2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50300" y="3335922"/>
                <a:ext cx="3174999" cy="1880427"/>
              </a:xfrm>
              <a:prstGeom prst="rect">
                <a:avLst/>
              </a:prstGeom>
              <a:effectLst>
                <a:glow rad="127000">
                  <a:schemeClr val="accent3">
                    <a:lumMod val="20000"/>
                    <a:lumOff val="80000"/>
                  </a:schemeClr>
                </a:glow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85FFC56-48A0-4348-9B3A-0F12E2B53B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64652" y="3587536"/>
                <a:ext cx="510959" cy="572987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8A8199-40A1-436F-B727-499AC512E69E}"/>
                  </a:ext>
                </a:extLst>
              </p:cNvPr>
              <p:cNvSpPr txBox="1"/>
              <p:nvPr/>
            </p:nvSpPr>
            <p:spPr>
              <a:xfrm>
                <a:off x="9198465" y="4165862"/>
                <a:ext cx="2622300" cy="1179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/>
                  <a:t>IBM WCA 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1B7B265-E5C4-4777-9A97-102DBD9DA99A}"/>
                </a:ext>
              </a:extLst>
            </p:cNvPr>
            <p:cNvSpPr/>
            <p:nvPr/>
          </p:nvSpPr>
          <p:spPr>
            <a:xfrm>
              <a:off x="11366500" y="3351930"/>
              <a:ext cx="558799" cy="546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CDB7059-CBB9-408B-8987-0032D4E0C04B}"/>
              </a:ext>
            </a:extLst>
          </p:cNvPr>
          <p:cNvCxnSpPr>
            <a:cxnSpLocks/>
          </p:cNvCxnSpPr>
          <p:nvPr/>
        </p:nvCxnSpPr>
        <p:spPr>
          <a:xfrm rot="5400000">
            <a:off x="8336238" y="3720975"/>
            <a:ext cx="581170" cy="12700"/>
          </a:xfrm>
          <a:prstGeom prst="curvedConnector3">
            <a:avLst>
              <a:gd name="adj1" fmla="val 50000"/>
            </a:avLst>
          </a:prstGeom>
          <a:ln w="69850">
            <a:solidFill>
              <a:srgbClr val="BC14A4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890548A5-1AF7-4DB0-98DF-4566406807A3}"/>
              </a:ext>
            </a:extLst>
          </p:cNvPr>
          <p:cNvCxnSpPr>
            <a:cxnSpLocks/>
          </p:cNvCxnSpPr>
          <p:nvPr/>
        </p:nvCxnSpPr>
        <p:spPr>
          <a:xfrm rot="5400000">
            <a:off x="8184323" y="4610264"/>
            <a:ext cx="581170" cy="12700"/>
          </a:xfrm>
          <a:prstGeom prst="curvedConnector3">
            <a:avLst>
              <a:gd name="adj1" fmla="val 50000"/>
            </a:avLst>
          </a:prstGeom>
          <a:ln w="69850">
            <a:solidFill>
              <a:srgbClr val="BC14A4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95C6AE1-AE88-47F0-8EC9-DF2EAF44A8EE}"/>
              </a:ext>
            </a:extLst>
          </p:cNvPr>
          <p:cNvGrpSpPr/>
          <p:nvPr/>
        </p:nvGrpSpPr>
        <p:grpSpPr>
          <a:xfrm>
            <a:off x="4287658" y="3942421"/>
            <a:ext cx="928346" cy="811109"/>
            <a:chOff x="1102545" y="3983367"/>
            <a:chExt cx="1781221" cy="269542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8BC8ED9-A57A-474D-9DF5-6A2DCE749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02545" y="3983367"/>
              <a:ext cx="1676400" cy="17809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7DB2978-0318-4EDB-BFA2-4E5D1B258C0D}"/>
                </a:ext>
              </a:extLst>
            </p:cNvPr>
            <p:cNvSpPr txBox="1"/>
            <p:nvPr/>
          </p:nvSpPr>
          <p:spPr>
            <a:xfrm>
              <a:off x="1156566" y="5729020"/>
              <a:ext cx="1727200" cy="94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IBM Campaign</a:t>
              </a:r>
            </a:p>
          </p:txBody>
        </p:sp>
      </p:grp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C8F9133F-7A1E-4BF9-8EA8-F51B44633644}"/>
              </a:ext>
            </a:extLst>
          </p:cNvPr>
          <p:cNvCxnSpPr>
            <a:cxnSpLocks/>
            <a:stCxn id="15" idx="1"/>
          </p:cNvCxnSpPr>
          <p:nvPr/>
        </p:nvCxnSpPr>
        <p:spPr>
          <a:xfrm rot="10800000">
            <a:off x="5365854" y="4235928"/>
            <a:ext cx="2728419" cy="1256832"/>
          </a:xfrm>
          <a:prstGeom prst="curvedConnector3">
            <a:avLst>
              <a:gd name="adj1" fmla="val 50000"/>
            </a:avLst>
          </a:prstGeom>
          <a:ln w="69850">
            <a:solidFill>
              <a:srgbClr val="BC14A4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30970E9-486D-4135-8DE8-FBE742331895}"/>
              </a:ext>
            </a:extLst>
          </p:cNvPr>
          <p:cNvSpPr txBox="1"/>
          <p:nvPr/>
        </p:nvSpPr>
        <p:spPr>
          <a:xfrm>
            <a:off x="355696" y="1393567"/>
            <a:ext cx="2694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Event data: Stored in Campaign DB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CA75D65-97D9-4788-A2A8-7021F203EEA4}"/>
              </a:ext>
            </a:extLst>
          </p:cNvPr>
          <p:cNvGrpSpPr/>
          <p:nvPr/>
        </p:nvGrpSpPr>
        <p:grpSpPr>
          <a:xfrm>
            <a:off x="236229" y="1751677"/>
            <a:ext cx="3705297" cy="4323301"/>
            <a:chOff x="236230" y="1751678"/>
            <a:chExt cx="3349200" cy="364952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3E49212-242F-4C47-BF43-309425CEC8C1}"/>
                </a:ext>
              </a:extLst>
            </p:cNvPr>
            <p:cNvGrpSpPr/>
            <p:nvPr/>
          </p:nvGrpSpPr>
          <p:grpSpPr>
            <a:xfrm>
              <a:off x="236230" y="3619651"/>
              <a:ext cx="3349200" cy="1781551"/>
              <a:chOff x="236230" y="3619651"/>
              <a:chExt cx="3349200" cy="1781551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12214396-196D-4797-9E56-CAF1D1B1C0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6230" y="3771971"/>
                <a:ext cx="3349200" cy="162923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61118BEB-D305-4652-906E-F38819616C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8456" y="3619651"/>
                <a:ext cx="2308852" cy="152320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7DB84BB-51F2-446B-8DAD-21C9CBFA47BC}"/>
                </a:ext>
              </a:extLst>
            </p:cNvPr>
            <p:cNvGrpSpPr/>
            <p:nvPr/>
          </p:nvGrpSpPr>
          <p:grpSpPr>
            <a:xfrm>
              <a:off x="277817" y="1751678"/>
              <a:ext cx="3307613" cy="741839"/>
              <a:chOff x="277817" y="1751678"/>
              <a:chExt cx="3307613" cy="741839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DC610014-86A0-417D-9523-4CA44509B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7817" y="1949447"/>
                <a:ext cx="3307613" cy="54407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E8EBBE97-06A9-4BA2-837E-BED44215F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5279" y="1751678"/>
                <a:ext cx="2055711" cy="172680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9963FB6-AEF0-4A7A-B354-C6A1545BF2F7}"/>
                </a:ext>
              </a:extLst>
            </p:cNvPr>
            <p:cNvGrpSpPr/>
            <p:nvPr/>
          </p:nvGrpSpPr>
          <p:grpSpPr>
            <a:xfrm>
              <a:off x="236230" y="2729622"/>
              <a:ext cx="3303238" cy="713713"/>
              <a:chOff x="236230" y="2729622"/>
              <a:chExt cx="3303238" cy="713713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9E7A9E69-C4BC-43D9-9EB4-A99240CF3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6230" y="2872303"/>
                <a:ext cx="3303238" cy="571032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82A9FBC-B60D-4810-83D0-6921F940A6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4650" y="2729622"/>
                <a:ext cx="1952143" cy="157833"/>
              </a:xfrm>
              <a:prstGeom prst="rect">
                <a:avLst/>
              </a:prstGeom>
            </p:spPr>
          </p:pic>
        </p:grp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3F1B85B-22E9-4A63-88ED-AB2F0B470750}"/>
              </a:ext>
            </a:extLst>
          </p:cNvPr>
          <p:cNvCxnSpPr>
            <a:cxnSpLocks/>
          </p:cNvCxnSpPr>
          <p:nvPr/>
        </p:nvCxnSpPr>
        <p:spPr>
          <a:xfrm>
            <a:off x="6134549" y="1956237"/>
            <a:ext cx="0" cy="464705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221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BA9B40-5157-431A-AE56-F9B1C2A9D94B}"/>
              </a:ext>
            </a:extLst>
          </p:cNvPr>
          <p:cNvSpPr txBox="1">
            <a:spLocks/>
          </p:cNvSpPr>
          <p:nvPr/>
        </p:nvSpPr>
        <p:spPr>
          <a:xfrm>
            <a:off x="520700" y="1254564"/>
            <a:ext cx="9457784" cy="639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+mj-lt"/>
              </a:rPr>
              <a:t>Important feature in Watson Campaign Automation : Program</a:t>
            </a:r>
          </a:p>
        </p:txBody>
      </p:sp>
      <p:sp>
        <p:nvSpPr>
          <p:cNvPr id="2" name="Rectangle 1"/>
          <p:cNvSpPr/>
          <p:nvPr/>
        </p:nvSpPr>
        <p:spPr>
          <a:xfrm>
            <a:off x="342900" y="2516626"/>
            <a:ext cx="102743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/>
              <a:t>A program is a multi-channel behavioral marketing module that allows a user to create a virtual conversation with a contact by sending the right message and the right time. </a:t>
            </a:r>
          </a:p>
          <a:p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Build it and forget it, after the program has been activated it moves your contacts though the steps making decisions, and responding based on the contacts behaviors.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 Program gives you the ability to visualize and organize your campaign so you know what and when a piece of communication is being sent to contacts.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 Programs also give the user more flexibility in creating a truly interactive marketing campaign.</a:t>
            </a:r>
          </a:p>
        </p:txBody>
      </p:sp>
    </p:spTree>
    <p:extLst>
      <p:ext uri="{BB962C8B-B14F-4D97-AF65-F5344CB8AC3E}">
        <p14:creationId xmlns:p14="http://schemas.microsoft.com/office/powerpoint/2010/main" val="13523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BA9B40-5157-431A-AE56-F9B1C2A9D94B}"/>
              </a:ext>
            </a:extLst>
          </p:cNvPr>
          <p:cNvSpPr txBox="1">
            <a:spLocks/>
          </p:cNvSpPr>
          <p:nvPr/>
        </p:nvSpPr>
        <p:spPr>
          <a:xfrm>
            <a:off x="635000" y="1216464"/>
            <a:ext cx="9457784" cy="639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+mj-lt"/>
              </a:rPr>
              <a:t>Programs in Watson Campaign Automation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0" y="2589651"/>
            <a:ext cx="8940800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75" y="2008626"/>
            <a:ext cx="2076450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0382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2934576"/>
            <a:ext cx="9210675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2237226"/>
            <a:ext cx="2076450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48A351-E5CF-4ED1-B3F8-B819907778BF}"/>
              </a:ext>
            </a:extLst>
          </p:cNvPr>
          <p:cNvSpPr txBox="1">
            <a:spLocks/>
          </p:cNvSpPr>
          <p:nvPr/>
        </p:nvSpPr>
        <p:spPr>
          <a:xfrm>
            <a:off x="635000" y="1216464"/>
            <a:ext cx="9457784" cy="639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+mj-lt"/>
              </a:rPr>
              <a:t>Programs in Watson Campaign Automation</a:t>
            </a:r>
          </a:p>
        </p:txBody>
      </p:sp>
    </p:spTree>
    <p:extLst>
      <p:ext uri="{BB962C8B-B14F-4D97-AF65-F5344CB8AC3E}">
        <p14:creationId xmlns:p14="http://schemas.microsoft.com/office/powerpoint/2010/main" val="436406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3181788"/>
            <a:ext cx="9210675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072126"/>
            <a:ext cx="2076450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6FCF57D-3E0B-4F01-9822-C36E9E662505}"/>
              </a:ext>
            </a:extLst>
          </p:cNvPr>
          <p:cNvSpPr txBox="1">
            <a:spLocks/>
          </p:cNvSpPr>
          <p:nvPr/>
        </p:nvSpPr>
        <p:spPr>
          <a:xfrm>
            <a:off x="635000" y="1216464"/>
            <a:ext cx="9457784" cy="639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+mj-lt"/>
              </a:rPr>
              <a:t>Programs in Watson Campaign Automation</a:t>
            </a:r>
          </a:p>
        </p:txBody>
      </p:sp>
    </p:spTree>
    <p:extLst>
      <p:ext uri="{BB962C8B-B14F-4D97-AF65-F5344CB8AC3E}">
        <p14:creationId xmlns:p14="http://schemas.microsoft.com/office/powerpoint/2010/main" val="1795785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898113"/>
            <a:ext cx="9902284" cy="437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E6B80E-146B-4A39-9FCF-37B0EF99E1FB}"/>
              </a:ext>
            </a:extLst>
          </p:cNvPr>
          <p:cNvSpPr txBox="1">
            <a:spLocks/>
          </p:cNvSpPr>
          <p:nvPr/>
        </p:nvSpPr>
        <p:spPr>
          <a:xfrm>
            <a:off x="635000" y="1216464"/>
            <a:ext cx="9457784" cy="639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+mj-lt"/>
              </a:rPr>
              <a:t>Programs in Watson Campaign Automation</a:t>
            </a:r>
          </a:p>
        </p:txBody>
      </p:sp>
    </p:spTree>
    <p:extLst>
      <p:ext uri="{BB962C8B-B14F-4D97-AF65-F5344CB8AC3E}">
        <p14:creationId xmlns:p14="http://schemas.microsoft.com/office/powerpoint/2010/main" val="52875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1">
            <a:extLst>
              <a:ext uri="{FF2B5EF4-FFF2-40B4-BE49-F238E27FC236}">
                <a16:creationId xmlns:a16="http://schemas.microsoft.com/office/drawing/2014/main" id="{0E578576-8D96-4D9C-9B87-B281506EEECD}"/>
              </a:ext>
            </a:extLst>
          </p:cNvPr>
          <p:cNvSpPr txBox="1">
            <a:spLocks/>
          </p:cNvSpPr>
          <p:nvPr/>
        </p:nvSpPr>
        <p:spPr>
          <a:xfrm>
            <a:off x="448432" y="2720216"/>
            <a:ext cx="9488048" cy="936104"/>
          </a:xfrm>
          <a:prstGeom prst="rect">
            <a:avLst/>
          </a:prstGeom>
        </p:spPr>
        <p:txBody>
          <a:bodyPr vert="horz" lIns="87915" tIns="43958" rIns="87915" bIns="43958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 sz="2800" kern="1200">
                <a:solidFill>
                  <a:srgbClr val="7C811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6DBCD1"/>
                </a:solidFill>
                <a:cs typeface="Arial" panose="020B060402020202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953054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1"/>
          <p:cNvSpPr txBox="1">
            <a:spLocks/>
          </p:cNvSpPr>
          <p:nvPr/>
        </p:nvSpPr>
        <p:spPr>
          <a:xfrm>
            <a:off x="448432" y="2720216"/>
            <a:ext cx="9488048" cy="936104"/>
          </a:xfrm>
          <a:prstGeom prst="rect">
            <a:avLst/>
          </a:prstGeom>
        </p:spPr>
        <p:txBody>
          <a:bodyPr vert="horz" lIns="87915" tIns="43958" rIns="87915" bIns="43958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 sz="2800" kern="1200">
                <a:solidFill>
                  <a:srgbClr val="7C811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6DBCD1"/>
                </a:solidFill>
                <a:cs typeface="Arial" panose="020B0604020202020204" pitchFamily="34" charset="0"/>
              </a:rPr>
              <a:t>Thank you very much.</a:t>
            </a:r>
          </a:p>
        </p:txBody>
      </p:sp>
    </p:spTree>
    <p:extLst>
      <p:ext uri="{BB962C8B-B14F-4D97-AF65-F5344CB8AC3E}">
        <p14:creationId xmlns:p14="http://schemas.microsoft.com/office/powerpoint/2010/main" val="2901295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428625" y="2500313"/>
            <a:ext cx="92260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Disclaimer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information contained in this presentation is provided for informational purposes only.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While efforts were made to verify the completeness and accuracy of the information contained  in this presentation, it is provided “As Is”, without warranty of any kind, express or implied.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addition, this information is based on IBM’s current product plans and strategy, which are subject to change by IBM without notice.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IBM shall not be responsible for any damages arising out of the use of, or otherwise related to, this presentation or any other documentation.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Nothing contained in this presentation is intended to, or shall have the effect of: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Creating any warranty or representation from IBM (or its affiliates or its or their supplies and/or licensors); or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Altering the terms and conditions of the applicable license agreement governing the use of IBM software.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411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4075C-CC28-4D11-8E32-BDD7E0159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5381"/>
            <a:ext cx="10515600" cy="13604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Why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693FA-DF63-4331-BCFA-4E9054239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3825"/>
            <a:ext cx="10515600" cy="3305175"/>
          </a:xfrm>
        </p:spPr>
        <p:txBody>
          <a:bodyPr>
            <a:normAutofit/>
          </a:bodyPr>
          <a:lstStyle/>
          <a:p>
            <a:r>
              <a:rPr lang="en-US" sz="2000" dirty="0"/>
              <a:t>Bring together  the best of capabilities between IBM Campaign and WCA.</a:t>
            </a:r>
          </a:p>
          <a:p>
            <a:r>
              <a:rPr lang="en-US" sz="2000" b="1" dirty="0"/>
              <a:t>IBM Campaign 10 </a:t>
            </a:r>
            <a:r>
              <a:rPr lang="en-US" sz="2000" dirty="0"/>
              <a:t>– On Premise, Multiple Database support, Rich Segmentation for targeted marketing campaigns. </a:t>
            </a:r>
          </a:p>
          <a:p>
            <a:r>
              <a:rPr lang="en-US" sz="2000" b="1" dirty="0"/>
              <a:t>IBM Watson Campaign Automation – </a:t>
            </a:r>
            <a:r>
              <a:rPr lang="en-US" sz="2000" dirty="0"/>
              <a:t>Cloud based, messaging capabilities &amp; deliverability, supporting multichannels like email, </a:t>
            </a:r>
            <a:r>
              <a:rPr lang="en-US" sz="2000" dirty="0" err="1"/>
              <a:t>sms</a:t>
            </a:r>
            <a:r>
              <a:rPr lang="en-US" sz="2000" dirty="0"/>
              <a:t>, mobile push, social media.</a:t>
            </a:r>
          </a:p>
          <a:p>
            <a:r>
              <a:rPr lang="en-US" sz="2000" dirty="0"/>
              <a:t>Combine IBM Campaign with WCA for Campaign segmentation power with the messaging capabilities of Watson Campaign Automation.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0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154763A-157E-4265-8853-D720DA1CEDF7}"/>
              </a:ext>
            </a:extLst>
          </p:cNvPr>
          <p:cNvSpPr txBox="1">
            <a:spLocks/>
          </p:cNvSpPr>
          <p:nvPr/>
        </p:nvSpPr>
        <p:spPr>
          <a:xfrm>
            <a:off x="1063676" y="1153895"/>
            <a:ext cx="7569200" cy="55997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+mj-lt"/>
              </a:rPr>
              <a:t>IBM Campaign Capabilities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1BE419-E25B-4EA9-AE02-E78397786579}"/>
              </a:ext>
            </a:extLst>
          </p:cNvPr>
          <p:cNvSpPr/>
          <p:nvPr/>
        </p:nvSpPr>
        <p:spPr>
          <a:xfrm>
            <a:off x="4563971" y="2318619"/>
            <a:ext cx="6785316" cy="407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lvl="1" indent="-177800">
              <a:spcBef>
                <a:spcPct val="5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/>
              <a:t>Used to plan, design, execute, measure and analyze personalized marketing campaigns</a:t>
            </a:r>
          </a:p>
          <a:p>
            <a:pPr marL="292100" lvl="1" indent="-177800">
              <a:spcBef>
                <a:spcPct val="5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/>
              <a:t>Capable of managing all types of large-scale, multi-wave and cross-channel campaigns</a:t>
            </a:r>
          </a:p>
          <a:p>
            <a:pPr marL="292100" lvl="1" indent="-177800">
              <a:spcBef>
                <a:spcPct val="5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/>
              <a:t>Creates a “marketing system of record” for  offers, segments and interaction history</a:t>
            </a:r>
          </a:p>
          <a:p>
            <a:pPr marL="292100" lvl="1" indent="-177800">
              <a:spcBef>
                <a:spcPct val="5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/>
              <a:t>Recognized best-of-breed functionality, scalability and record of customer success</a:t>
            </a:r>
          </a:p>
          <a:p>
            <a:pPr marL="292100" lvl="1" indent="-177800">
              <a:spcBef>
                <a:spcPct val="5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/>
              <a:t>Serves as integration hub for add-on modules:</a:t>
            </a:r>
          </a:p>
          <a:p>
            <a:pPr marL="688975" lvl="2" indent="-231775">
              <a:lnSpc>
                <a:spcPct val="115000"/>
              </a:lnSpc>
              <a:buFont typeface="Arial" charset="0"/>
              <a:buChar char="–"/>
              <a:defRPr/>
            </a:pPr>
            <a:r>
              <a:rPr lang="en-US" sz="1050" dirty="0"/>
              <a:t>Email marketing</a:t>
            </a:r>
          </a:p>
          <a:p>
            <a:pPr marL="688975" lvl="2" indent="-231775">
              <a:lnSpc>
                <a:spcPct val="115000"/>
              </a:lnSpc>
              <a:buFont typeface="Arial" charset="0"/>
              <a:buChar char="–"/>
              <a:defRPr/>
            </a:pPr>
            <a:r>
              <a:rPr lang="en-US" sz="1050" dirty="0"/>
              <a:t>Contact optimization</a:t>
            </a:r>
          </a:p>
          <a:p>
            <a:pPr marL="688975" lvl="2" indent="-231775">
              <a:lnSpc>
                <a:spcPct val="115000"/>
              </a:lnSpc>
              <a:buFont typeface="Arial" charset="0"/>
              <a:buChar char="–"/>
              <a:defRPr/>
            </a:pPr>
            <a:r>
              <a:rPr lang="en-US" sz="1050" dirty="0"/>
              <a:t>Real-time interactions</a:t>
            </a:r>
          </a:p>
          <a:p>
            <a:pPr marL="688975" lvl="2" indent="-231775">
              <a:lnSpc>
                <a:spcPct val="115000"/>
              </a:lnSpc>
              <a:buFont typeface="Arial" charset="0"/>
              <a:buChar char="–"/>
              <a:defRPr/>
            </a:pPr>
            <a:r>
              <a:rPr lang="en-US" sz="1050" dirty="0"/>
              <a:t>Distributed marketing</a:t>
            </a:r>
            <a:endParaRPr lang="en-US" sz="1600" dirty="0"/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1BA72D4D-4D92-42A6-8028-03EB4CFF66AE}"/>
              </a:ext>
            </a:extLst>
          </p:cNvPr>
          <p:cNvGrpSpPr>
            <a:grpSpLocks/>
          </p:cNvGrpSpPr>
          <p:nvPr/>
        </p:nvGrpSpPr>
        <p:grpSpPr bwMode="auto">
          <a:xfrm>
            <a:off x="200076" y="2298700"/>
            <a:ext cx="4648200" cy="4114800"/>
            <a:chOff x="0" y="2033588"/>
            <a:chExt cx="3767138" cy="3603625"/>
          </a:xfrm>
        </p:grpSpPr>
        <p:pic>
          <p:nvPicPr>
            <p:cNvPr id="11" name="Picture 31" descr="Wall copy">
              <a:extLst>
                <a:ext uri="{FF2B5EF4-FFF2-40B4-BE49-F238E27FC236}">
                  <a16:creationId xmlns:a16="http://schemas.microsoft.com/office/drawing/2014/main" id="{A604FB08-D0F4-433D-8A73-F34A9DD7BE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17003"/>
            <a:stretch>
              <a:fillRect/>
            </a:stretch>
          </p:blipFill>
          <p:spPr bwMode="auto">
            <a:xfrm>
              <a:off x="0" y="2033588"/>
              <a:ext cx="3767138" cy="360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FC6FA7A-D8EA-4073-964D-B6C9E235C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888" y="2251873"/>
              <a:ext cx="2330379" cy="2579434"/>
              <a:chOff x="617538" y="2122488"/>
              <a:chExt cx="2499452" cy="3067050"/>
            </a:xfrm>
            <a:scene3d>
              <a:camera prst="perspectiveRight"/>
              <a:lightRig rig="threePt" dir="t"/>
            </a:scene3d>
          </p:grpSpPr>
          <p:pic>
            <p:nvPicPr>
              <p:cNvPr id="13" name="Picture 12" descr="tpl1">
                <a:extLst>
                  <a:ext uri="{FF2B5EF4-FFF2-40B4-BE49-F238E27FC236}">
                    <a16:creationId xmlns:a16="http://schemas.microsoft.com/office/drawing/2014/main" id="{03A3190F-8686-4CEB-A96F-4A1710FA37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17538" y="2122488"/>
                <a:ext cx="2497916" cy="3067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3" descr="tpl1">
                <a:extLst>
                  <a:ext uri="{FF2B5EF4-FFF2-40B4-BE49-F238E27FC236}">
                    <a16:creationId xmlns:a16="http://schemas.microsoft.com/office/drawing/2014/main" id="{4CC11BC6-7717-4129-B5DE-D0FDE08267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36612" y="3080940"/>
                <a:ext cx="880378" cy="440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78361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>
            <a:extLst>
              <a:ext uri="{FF2B5EF4-FFF2-40B4-BE49-F238E27FC236}">
                <a16:creationId xmlns:a16="http://schemas.microsoft.com/office/drawing/2014/main" id="{E49B04B9-D8E1-46D1-9FE7-EDA5F63E7353}"/>
              </a:ext>
            </a:extLst>
          </p:cNvPr>
          <p:cNvSpPr txBox="1">
            <a:spLocks/>
          </p:cNvSpPr>
          <p:nvPr/>
        </p:nvSpPr>
        <p:spPr>
          <a:xfrm>
            <a:off x="1230940" y="84673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cs typeface="Times New Roman" pitchFamily="18" charset="0"/>
              </a:rPr>
              <a:t>Supports the End-to-End Campaign Management Cycle</a:t>
            </a:r>
            <a:endParaRPr lang="en-US" sz="2800" b="1" dirty="0">
              <a:cs typeface="Times New Roman" pitchFamily="18" charset="0"/>
            </a:endParaRPr>
          </a:p>
        </p:txBody>
      </p:sp>
      <p:pic>
        <p:nvPicPr>
          <p:cNvPr id="3" name="Picture 2" descr="blue base">
            <a:extLst>
              <a:ext uri="{FF2B5EF4-FFF2-40B4-BE49-F238E27FC236}">
                <a16:creationId xmlns:a16="http://schemas.microsoft.com/office/drawing/2014/main" id="{6F780C1C-E93B-48FE-8B82-DBFE702E6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3337553" y="3227388"/>
            <a:ext cx="4217987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>
            <a:extLst>
              <a:ext uri="{FF2B5EF4-FFF2-40B4-BE49-F238E27FC236}">
                <a16:creationId xmlns:a16="http://schemas.microsoft.com/office/drawing/2014/main" id="{DA64A29E-05A4-460C-AB89-3794EFD50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428" y="3481388"/>
            <a:ext cx="6365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200" b="1">
                <a:solidFill>
                  <a:schemeClr val="bg1"/>
                </a:solidFill>
              </a:rPr>
              <a:t>Offers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5BB81ABC-EFE7-4B53-9F87-CE0EA31E0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940" y="3295650"/>
            <a:ext cx="757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200" b="1">
                <a:solidFill>
                  <a:schemeClr val="bg1"/>
                </a:solidFill>
              </a:rPr>
              <a:t>Contact</a:t>
            </a:r>
          </a:p>
          <a:p>
            <a:pPr algn="ctr">
              <a:buFontTx/>
              <a:buNone/>
            </a:pPr>
            <a:r>
              <a:rPr lang="en-US" sz="1200" b="1">
                <a:solidFill>
                  <a:schemeClr val="bg1"/>
                </a:solidFill>
              </a:rPr>
              <a:t>history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ECD5607B-E4FE-47DC-8FFB-FFAD97670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740" y="3741738"/>
            <a:ext cx="9191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200" b="1">
                <a:solidFill>
                  <a:schemeClr val="bg1"/>
                </a:solidFill>
              </a:rPr>
              <a:t>Segments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14BF8037-79F0-4E29-92DC-1ADA63F93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6253" y="3535363"/>
            <a:ext cx="917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200" b="1">
                <a:solidFill>
                  <a:schemeClr val="bg1"/>
                </a:solidFill>
              </a:rPr>
              <a:t>Response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history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710D3497-FD4A-4C13-9C7B-6E42EAFEC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603" y="3306763"/>
            <a:ext cx="596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200" b="1">
                <a:solidFill>
                  <a:schemeClr val="bg1"/>
                </a:solidFill>
              </a:rPr>
              <a:t>Logic</a:t>
            </a:r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CA90639A-2444-45DC-AC06-BC3D0FA2AB7D}"/>
              </a:ext>
            </a:extLst>
          </p:cNvPr>
          <p:cNvGrpSpPr>
            <a:grpSpLocks/>
          </p:cNvGrpSpPr>
          <p:nvPr/>
        </p:nvGrpSpPr>
        <p:grpSpPr bwMode="auto">
          <a:xfrm>
            <a:off x="3408990" y="1587500"/>
            <a:ext cx="5016500" cy="830263"/>
            <a:chOff x="2469470" y="1498600"/>
            <a:chExt cx="5017180" cy="8302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36FC58-D164-4215-8EE9-DF53F1E61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5163" y="1498600"/>
              <a:ext cx="3011487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2713" indent="-112713">
                <a:spcBef>
                  <a:spcPts val="100"/>
                </a:spcBef>
              </a:pPr>
              <a:r>
                <a:rPr lang="en-US" sz="1400" b="1">
                  <a:solidFill>
                    <a:schemeClr val="tx2"/>
                  </a:solidFill>
                </a:rPr>
                <a:t>Campaign performance</a:t>
              </a:r>
            </a:p>
            <a:p>
              <a:pPr marL="112713" indent="-112713">
                <a:spcBef>
                  <a:spcPts val="100"/>
                </a:spcBef>
              </a:pPr>
              <a:r>
                <a:rPr lang="en-US" sz="1400" b="1">
                  <a:solidFill>
                    <a:schemeClr val="tx2"/>
                  </a:solidFill>
                </a:rPr>
                <a:t>Offer performance</a:t>
              </a:r>
            </a:p>
            <a:p>
              <a:pPr marL="112713" indent="-112713">
                <a:spcBef>
                  <a:spcPts val="100"/>
                </a:spcBef>
              </a:pPr>
              <a:r>
                <a:rPr lang="en-US" sz="1400" b="1">
                  <a:solidFill>
                    <a:schemeClr val="tx2"/>
                  </a:solidFill>
                </a:rPr>
                <a:t>ROI analysis</a:t>
              </a:r>
            </a:p>
          </p:txBody>
        </p:sp>
        <p:pic>
          <p:nvPicPr>
            <p:cNvPr id="11" name="Picture 40">
              <a:extLst>
                <a:ext uri="{FF2B5EF4-FFF2-40B4-BE49-F238E27FC236}">
                  <a16:creationId xmlns:a16="http://schemas.microsoft.com/office/drawing/2014/main" id="{BD55D35E-0A8B-49CA-8F3F-410164FBD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t="18710"/>
            <a:stretch>
              <a:fillRect/>
            </a:stretch>
          </p:blipFill>
          <p:spPr bwMode="auto">
            <a:xfrm>
              <a:off x="2469470" y="1527536"/>
              <a:ext cx="1266825" cy="752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1">
              <a:extLst>
                <a:ext uri="{FF2B5EF4-FFF2-40B4-BE49-F238E27FC236}">
                  <a16:creationId xmlns:a16="http://schemas.microsoft.com/office/drawing/2014/main" id="{965EBC81-F45B-4358-9D6D-3A204FB6AF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t="22887" r="8949"/>
            <a:stretch>
              <a:fillRect/>
            </a:stretch>
          </p:blipFill>
          <p:spPr bwMode="auto">
            <a:xfrm>
              <a:off x="3089275" y="1653112"/>
              <a:ext cx="1170789" cy="67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5" descr="EMM_3d">
            <a:extLst>
              <a:ext uri="{FF2B5EF4-FFF2-40B4-BE49-F238E27FC236}">
                <a16:creationId xmlns:a16="http://schemas.microsoft.com/office/drawing/2014/main" id="{D1816E89-A0F6-4809-AA39-1A61DBA36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4586" y="1808163"/>
            <a:ext cx="6399212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36">
            <a:extLst>
              <a:ext uri="{FF2B5EF4-FFF2-40B4-BE49-F238E27FC236}">
                <a16:creationId xmlns:a16="http://schemas.microsoft.com/office/drawing/2014/main" id="{D01F9937-D2B1-49CB-B59A-6929913E1847}"/>
              </a:ext>
            </a:extLst>
          </p:cNvPr>
          <p:cNvGrpSpPr>
            <a:grpSpLocks/>
          </p:cNvGrpSpPr>
          <p:nvPr/>
        </p:nvGrpSpPr>
        <p:grpSpPr bwMode="auto">
          <a:xfrm>
            <a:off x="8241586" y="1536700"/>
            <a:ext cx="2220913" cy="2716213"/>
            <a:chOff x="7302746" y="1447506"/>
            <a:chExt cx="2220913" cy="2716266"/>
          </a:xfrm>
        </p:grpSpPr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F9CEF79F-664D-49DE-B725-934E0ABF2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2746" y="2727325"/>
              <a:ext cx="2220913" cy="1436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2713" indent="-112713">
                <a:spcBef>
                  <a:spcPts val="100"/>
                </a:spcBef>
                <a:buFont typeface="Wingdings" pitchFamily="2" charset="2"/>
                <a:buChar char="§"/>
              </a:pPr>
              <a:r>
                <a:rPr lang="en-US" sz="1400" b="1" dirty="0">
                  <a:solidFill>
                    <a:schemeClr val="tx2"/>
                  </a:solidFill>
                </a:rPr>
                <a:t>Offer management</a:t>
              </a:r>
            </a:p>
            <a:p>
              <a:pPr marL="112713" indent="-112713">
                <a:spcBef>
                  <a:spcPts val="100"/>
                </a:spcBef>
                <a:buFont typeface="Wingdings" pitchFamily="2" charset="2"/>
                <a:buChar char="§"/>
              </a:pPr>
              <a:r>
                <a:rPr lang="en-US" sz="1400" b="1" dirty="0">
                  <a:solidFill>
                    <a:schemeClr val="tx2"/>
                  </a:solidFill>
                </a:rPr>
                <a:t>Strategic segments</a:t>
              </a:r>
            </a:p>
            <a:p>
              <a:pPr marL="112713" indent="-112713">
                <a:spcBef>
                  <a:spcPts val="100"/>
                </a:spcBef>
                <a:buFont typeface="Wingdings" pitchFamily="2" charset="2"/>
                <a:buChar char="§"/>
              </a:pPr>
              <a:r>
                <a:rPr lang="en-US" sz="1400" b="1" dirty="0">
                  <a:solidFill>
                    <a:schemeClr val="tx2"/>
                  </a:solidFill>
                </a:rPr>
                <a:t>Target cell spreadsheet</a:t>
              </a:r>
            </a:p>
            <a:p>
              <a:pPr marL="112713" indent="-112713">
                <a:spcBef>
                  <a:spcPts val="100"/>
                </a:spcBef>
                <a:buFont typeface="Wingdings" pitchFamily="2" charset="2"/>
                <a:buChar char="§"/>
              </a:pPr>
              <a:r>
                <a:rPr lang="en-US" sz="1400" b="1" dirty="0">
                  <a:solidFill>
                    <a:schemeClr val="tx2"/>
                  </a:solidFill>
                </a:rPr>
                <a:t>Sizing</a:t>
              </a:r>
            </a:p>
            <a:p>
              <a:pPr marL="112713" indent="-112713">
                <a:spcBef>
                  <a:spcPts val="100"/>
                </a:spcBef>
                <a:buFont typeface="Wingdings" pitchFamily="2" charset="2"/>
                <a:buChar char="§"/>
              </a:pPr>
              <a:r>
                <a:rPr lang="en-US" sz="1400" b="1" dirty="0">
                  <a:solidFill>
                    <a:schemeClr val="tx2"/>
                  </a:solidFill>
                </a:rPr>
                <a:t>Suppressions</a:t>
              </a:r>
            </a:p>
          </p:txBody>
        </p:sp>
        <p:grpSp>
          <p:nvGrpSpPr>
            <p:cNvPr id="16" name="Group 29">
              <a:extLst>
                <a:ext uri="{FF2B5EF4-FFF2-40B4-BE49-F238E27FC236}">
                  <a16:creationId xmlns:a16="http://schemas.microsoft.com/office/drawing/2014/main" id="{28F4130C-89A5-44D0-8BE6-83BF73F5A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32663" y="1447506"/>
              <a:ext cx="1697283" cy="1271882"/>
              <a:chOff x="7332663" y="1447506"/>
              <a:chExt cx="1697283" cy="1271882"/>
            </a:xfrm>
          </p:grpSpPr>
          <p:pic>
            <p:nvPicPr>
              <p:cNvPr id="17" name="Picture 37">
                <a:extLst>
                  <a:ext uri="{FF2B5EF4-FFF2-40B4-BE49-F238E27FC236}">
                    <a16:creationId xmlns:a16="http://schemas.microsoft.com/office/drawing/2014/main" id="{98F59B19-9B8A-4ADC-9967-110494C48D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3075" t="7803"/>
              <a:stretch>
                <a:fillRect/>
              </a:stretch>
            </p:blipFill>
            <p:spPr bwMode="auto">
              <a:xfrm>
                <a:off x="7585149" y="1447506"/>
                <a:ext cx="1444797" cy="1271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D7ABB9A-5953-4B1C-98CD-BBD910C9C30E}"/>
                  </a:ext>
                </a:extLst>
              </p:cNvPr>
              <p:cNvSpPr/>
              <p:nvPr/>
            </p:nvSpPr>
            <p:spPr>
              <a:xfrm>
                <a:off x="7332663" y="1645948"/>
                <a:ext cx="458787" cy="1079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Wingdings" pitchFamily="2" charset="2"/>
                  <a:buChar char="§"/>
                  <a:defRPr/>
                </a:pPr>
                <a:endParaRPr lang="en-US" dirty="0"/>
              </a:p>
            </p:txBody>
          </p:sp>
        </p:grpSp>
      </p:grpSp>
      <p:grpSp>
        <p:nvGrpSpPr>
          <p:cNvPr id="19" name="Group 37">
            <a:extLst>
              <a:ext uri="{FF2B5EF4-FFF2-40B4-BE49-F238E27FC236}">
                <a16:creationId xmlns:a16="http://schemas.microsoft.com/office/drawing/2014/main" id="{75232DB4-213B-4A1F-967C-005C874E6240}"/>
              </a:ext>
            </a:extLst>
          </p:cNvPr>
          <p:cNvGrpSpPr>
            <a:grpSpLocks/>
          </p:cNvGrpSpPr>
          <p:nvPr/>
        </p:nvGrpSpPr>
        <p:grpSpPr bwMode="auto">
          <a:xfrm>
            <a:off x="6317290" y="4889500"/>
            <a:ext cx="3765550" cy="1684338"/>
            <a:chOff x="5378453" y="4800600"/>
            <a:chExt cx="3765547" cy="1684338"/>
          </a:xfrm>
        </p:grpSpPr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1C485C44-AB59-4AA7-9B7B-79EEBDA9E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0758" y="4800600"/>
              <a:ext cx="2213242" cy="1423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2713" indent="-112713">
                <a:spcBef>
                  <a:spcPts val="100"/>
                </a:spcBef>
                <a:buFont typeface="Wingdings" pitchFamily="2" charset="2"/>
                <a:buChar char="§"/>
              </a:pPr>
              <a:r>
                <a:rPr lang="en-US" sz="1400" b="1">
                  <a:solidFill>
                    <a:schemeClr val="tx2"/>
                  </a:solidFill>
                </a:rPr>
                <a:t>Segmentation &amp; targeting</a:t>
              </a:r>
            </a:p>
            <a:p>
              <a:pPr marL="112713" indent="-112713">
                <a:spcBef>
                  <a:spcPts val="100"/>
                </a:spcBef>
                <a:buFont typeface="Wingdings" pitchFamily="2" charset="2"/>
                <a:buChar char="§"/>
              </a:pPr>
              <a:r>
                <a:rPr lang="en-US" sz="1400" b="1">
                  <a:solidFill>
                    <a:schemeClr val="tx2"/>
                  </a:solidFill>
                </a:rPr>
                <a:t>Offer &amp; channel assignment</a:t>
              </a:r>
            </a:p>
            <a:p>
              <a:pPr marL="112713" indent="-112713">
                <a:spcBef>
                  <a:spcPts val="100"/>
                </a:spcBef>
                <a:buFont typeface="Wingdings" pitchFamily="2" charset="2"/>
                <a:buChar char="§"/>
              </a:pPr>
              <a:r>
                <a:rPr lang="en-US" sz="1400" b="1">
                  <a:solidFill>
                    <a:schemeClr val="tx2"/>
                  </a:solidFill>
                </a:rPr>
                <a:t>Output formatting</a:t>
              </a:r>
            </a:p>
            <a:p>
              <a:pPr marL="112713" indent="-112713">
                <a:spcBef>
                  <a:spcPts val="100"/>
                </a:spcBef>
                <a:buFont typeface="Wingdings" pitchFamily="2" charset="2"/>
                <a:buChar char="§"/>
              </a:pPr>
              <a:r>
                <a:rPr lang="en-US" sz="1400" b="1">
                  <a:solidFill>
                    <a:schemeClr val="tx2"/>
                  </a:solidFill>
                </a:rPr>
                <a:t>Campaign validation</a:t>
              </a:r>
            </a:p>
          </p:txBody>
        </p:sp>
        <p:grpSp>
          <p:nvGrpSpPr>
            <p:cNvPr id="21" name="Group 32">
              <a:extLst>
                <a:ext uri="{FF2B5EF4-FFF2-40B4-BE49-F238E27FC236}">
                  <a16:creationId xmlns:a16="http://schemas.microsoft.com/office/drawing/2014/main" id="{FFA662B6-E1D0-4142-8DF8-987DF78DE7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8453" y="5084763"/>
              <a:ext cx="1581338" cy="1400175"/>
              <a:chOff x="5378453" y="5084763"/>
              <a:chExt cx="1581338" cy="1400175"/>
            </a:xfrm>
          </p:grpSpPr>
          <p:pic>
            <p:nvPicPr>
              <p:cNvPr id="22" name="Picture 38">
                <a:extLst>
                  <a:ext uri="{FF2B5EF4-FFF2-40B4-BE49-F238E27FC236}">
                    <a16:creationId xmlns:a16="http://schemas.microsoft.com/office/drawing/2014/main" id="{8D71DEC6-B53D-45D5-8792-60D4EB29FD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13748" t="7545"/>
              <a:stretch>
                <a:fillRect/>
              </a:stretch>
            </p:blipFill>
            <p:spPr bwMode="auto">
              <a:xfrm>
                <a:off x="5595846" y="5090984"/>
                <a:ext cx="1363945" cy="1393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38">
                <a:extLst>
                  <a:ext uri="{FF2B5EF4-FFF2-40B4-BE49-F238E27FC236}">
                    <a16:creationId xmlns:a16="http://schemas.microsoft.com/office/drawing/2014/main" id="{78BD761D-D9D0-43CE-8B74-0741DB0EEE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55550" r="32671"/>
              <a:stretch>
                <a:fillRect/>
              </a:stretch>
            </p:blipFill>
            <p:spPr bwMode="auto">
              <a:xfrm>
                <a:off x="5378453" y="5807680"/>
                <a:ext cx="1064716" cy="670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90FDC6E-6BFC-45A6-8E1A-E3E1768DCAC6}"/>
                  </a:ext>
                </a:extLst>
              </p:cNvPr>
              <p:cNvSpPr/>
              <p:nvPr/>
            </p:nvSpPr>
            <p:spPr>
              <a:xfrm>
                <a:off x="6762752" y="5084763"/>
                <a:ext cx="87313" cy="4492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Wingdings" pitchFamily="2" charset="2"/>
                  <a:buChar char="§"/>
                  <a:defRPr/>
                </a:pPr>
                <a:endParaRPr lang="en-US" dirty="0"/>
              </a:p>
            </p:txBody>
          </p:sp>
        </p:grpSp>
      </p:grpSp>
      <p:grpSp>
        <p:nvGrpSpPr>
          <p:cNvPr id="25" name="Group 38">
            <a:extLst>
              <a:ext uri="{FF2B5EF4-FFF2-40B4-BE49-F238E27FC236}">
                <a16:creationId xmlns:a16="http://schemas.microsoft.com/office/drawing/2014/main" id="{875DC822-3114-4A15-AC6F-59A20D0B5D0A}"/>
              </a:ext>
            </a:extLst>
          </p:cNvPr>
          <p:cNvGrpSpPr>
            <a:grpSpLocks/>
          </p:cNvGrpSpPr>
          <p:nvPr/>
        </p:nvGrpSpPr>
        <p:grpSpPr bwMode="auto">
          <a:xfrm>
            <a:off x="1002340" y="4705350"/>
            <a:ext cx="2773363" cy="1765300"/>
            <a:chOff x="63644" y="4616450"/>
            <a:chExt cx="2773075" cy="1766066"/>
          </a:xfrm>
        </p:grpSpPr>
        <p:sp>
          <p:nvSpPr>
            <p:cNvPr id="26" name="TextBox 10">
              <a:extLst>
                <a:ext uri="{FF2B5EF4-FFF2-40B4-BE49-F238E27FC236}">
                  <a16:creationId xmlns:a16="http://schemas.microsoft.com/office/drawing/2014/main" id="{0025645F-EA5F-4427-9C3A-5F0DAE2AF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44" y="4616450"/>
              <a:ext cx="2739486" cy="764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2713" indent="-112713">
                <a:spcBef>
                  <a:spcPts val="100"/>
                </a:spcBef>
                <a:buFont typeface="Wingdings" pitchFamily="2" charset="2"/>
                <a:buChar char="§"/>
              </a:pPr>
              <a:r>
                <a:rPr lang="en-US" sz="1400" b="1">
                  <a:solidFill>
                    <a:schemeClr val="tx2"/>
                  </a:solidFill>
                </a:rPr>
                <a:t>Multiwave scheduling</a:t>
              </a:r>
            </a:p>
            <a:p>
              <a:pPr marL="112713" indent="-112713">
                <a:spcBef>
                  <a:spcPts val="100"/>
                </a:spcBef>
                <a:buFont typeface="Wingdings" pitchFamily="2" charset="2"/>
                <a:buChar char="§"/>
              </a:pPr>
              <a:r>
                <a:rPr lang="en-US" sz="1400" b="1">
                  <a:solidFill>
                    <a:schemeClr val="tx2"/>
                  </a:solidFill>
                </a:rPr>
                <a:t>List generation</a:t>
              </a:r>
            </a:p>
            <a:p>
              <a:pPr marL="112713" indent="-112713">
                <a:spcBef>
                  <a:spcPts val="100"/>
                </a:spcBef>
                <a:buFont typeface="Wingdings" pitchFamily="2" charset="2"/>
                <a:buChar char="§"/>
              </a:pPr>
              <a:r>
                <a:rPr lang="en-US" sz="1400" b="1">
                  <a:solidFill>
                    <a:schemeClr val="tx2"/>
                  </a:solidFill>
                </a:rPr>
                <a:t>Contact history</a:t>
              </a:r>
            </a:p>
          </p:txBody>
        </p:sp>
        <p:pic>
          <p:nvPicPr>
            <p:cNvPr id="27" name="Picture 33" descr="8.0ScreensFrameless-CampaignReport.png">
              <a:extLst>
                <a:ext uri="{FF2B5EF4-FFF2-40B4-BE49-F238E27FC236}">
                  <a16:creationId xmlns:a16="http://schemas.microsoft.com/office/drawing/2014/main" id="{E3FF8908-E731-4BFA-A2ED-51EB3C92E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10591" y="5209507"/>
              <a:ext cx="1226128" cy="804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34" descr="8.0ScreensFrameless-CampaignFlowchart.png">
              <a:extLst>
                <a:ext uri="{FF2B5EF4-FFF2-40B4-BE49-F238E27FC236}">
                  <a16:creationId xmlns:a16="http://schemas.microsoft.com/office/drawing/2014/main" id="{C2D1A555-4658-40FC-A56D-91C64DBA7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9936" y="5532947"/>
              <a:ext cx="1294336" cy="849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39">
            <a:extLst>
              <a:ext uri="{FF2B5EF4-FFF2-40B4-BE49-F238E27FC236}">
                <a16:creationId xmlns:a16="http://schemas.microsoft.com/office/drawing/2014/main" id="{990AADB6-875D-411B-AA35-06BF4FB084ED}"/>
              </a:ext>
            </a:extLst>
          </p:cNvPr>
          <p:cNvGrpSpPr>
            <a:grpSpLocks/>
          </p:cNvGrpSpPr>
          <p:nvPr/>
        </p:nvGrpSpPr>
        <p:grpSpPr bwMode="auto">
          <a:xfrm>
            <a:off x="918202" y="1681163"/>
            <a:ext cx="2740026" cy="1458912"/>
            <a:chOff x="-20638" y="1592981"/>
            <a:chExt cx="2740026" cy="1457398"/>
          </a:xfrm>
        </p:grpSpPr>
        <p:grpSp>
          <p:nvGrpSpPr>
            <p:cNvPr id="30" name="Group 25">
              <a:extLst>
                <a:ext uri="{FF2B5EF4-FFF2-40B4-BE49-F238E27FC236}">
                  <a16:creationId xmlns:a16="http://schemas.microsoft.com/office/drawing/2014/main" id="{E1C5B0E6-2298-4ED9-A191-7EFE14E9F0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0638" y="1668463"/>
              <a:ext cx="2740026" cy="1381916"/>
              <a:chOff x="-20638" y="1668463"/>
              <a:chExt cx="2740026" cy="1381916"/>
            </a:xfrm>
          </p:grpSpPr>
          <p:sp>
            <p:nvSpPr>
              <p:cNvPr id="32" name="TextBox 11">
                <a:extLst>
                  <a:ext uri="{FF2B5EF4-FFF2-40B4-BE49-F238E27FC236}">
                    <a16:creationId xmlns:a16="http://schemas.microsoft.com/office/drawing/2014/main" id="{9EA6A563-54C2-4CE5-B015-BCAD6F373F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0638" y="2514600"/>
                <a:ext cx="2740026" cy="535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12713" indent="-112713">
                  <a:spcBef>
                    <a:spcPts val="100"/>
                  </a:spcBef>
                  <a:buFont typeface="Wingdings" pitchFamily="2" charset="2"/>
                  <a:buChar char="§"/>
                </a:pPr>
                <a:r>
                  <a:rPr lang="en-US" sz="1400" b="1">
                    <a:solidFill>
                      <a:schemeClr val="tx2"/>
                    </a:solidFill>
                  </a:rPr>
                  <a:t>Response attribution</a:t>
                </a:r>
              </a:p>
              <a:p>
                <a:pPr marL="112713" indent="-112713">
                  <a:spcBef>
                    <a:spcPts val="100"/>
                  </a:spcBef>
                  <a:buFont typeface="Wingdings" pitchFamily="2" charset="2"/>
                  <a:buChar char="§"/>
                </a:pPr>
                <a:r>
                  <a:rPr lang="en-US" sz="1400" b="1">
                    <a:solidFill>
                      <a:schemeClr val="tx2"/>
                    </a:solidFill>
                  </a:rPr>
                  <a:t>Response history</a:t>
                </a:r>
              </a:p>
            </p:txBody>
          </p:sp>
          <p:pic>
            <p:nvPicPr>
              <p:cNvPr id="33" name="Picture 43">
                <a:extLst>
                  <a:ext uri="{FF2B5EF4-FFF2-40B4-BE49-F238E27FC236}">
                    <a16:creationId xmlns:a16="http://schemas.microsoft.com/office/drawing/2014/main" id="{7BFFBE87-E177-46B2-B970-9576D5ABF9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79400" y="1668463"/>
                <a:ext cx="1485900" cy="873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" name="Picture 30" descr="8.0ScreensFrameless-CampaignFlowchart.png">
              <a:extLst>
                <a:ext uri="{FF2B5EF4-FFF2-40B4-BE49-F238E27FC236}">
                  <a16:creationId xmlns:a16="http://schemas.microsoft.com/office/drawing/2014/main" id="{3E5D5D83-B527-4119-BE58-EE71D1955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rcRect l="19298" t="21677" r="30505" b="8929"/>
            <a:stretch>
              <a:fillRect/>
            </a:stretch>
          </p:blipFill>
          <p:spPr bwMode="auto">
            <a:xfrm>
              <a:off x="707458" y="1592981"/>
              <a:ext cx="649705" cy="589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689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98F9A2C5-7B96-4409-AC17-FBA15A4D8553}"/>
              </a:ext>
            </a:extLst>
          </p:cNvPr>
          <p:cNvSpPr txBox="1">
            <a:spLocks/>
          </p:cNvSpPr>
          <p:nvPr/>
        </p:nvSpPr>
        <p:spPr>
          <a:xfrm>
            <a:off x="2089073" y="1102094"/>
            <a:ext cx="7296227" cy="647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Watson Campaign Automation Capabilities</a:t>
            </a:r>
            <a:endParaRPr lang="en-US" sz="2800" b="1" dirty="0"/>
          </a:p>
        </p:txBody>
      </p:sp>
      <p:sp>
        <p:nvSpPr>
          <p:cNvPr id="3" name="Cloud Callout 5">
            <a:extLst>
              <a:ext uri="{FF2B5EF4-FFF2-40B4-BE49-F238E27FC236}">
                <a16:creationId xmlns:a16="http://schemas.microsoft.com/office/drawing/2014/main" id="{3234A2C3-9BAA-4B1F-830B-B429186273FB}"/>
              </a:ext>
            </a:extLst>
          </p:cNvPr>
          <p:cNvSpPr/>
          <p:nvPr/>
        </p:nvSpPr>
        <p:spPr>
          <a:xfrm>
            <a:off x="3593118" y="3305244"/>
            <a:ext cx="4309477" cy="1622355"/>
          </a:xfrm>
          <a:prstGeom prst="cloudCallout">
            <a:avLst>
              <a:gd name="adj1" fmla="val -17160"/>
              <a:gd name="adj2" fmla="val 36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IBM Watson Campaign Automation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3A9D3-E53B-40F4-8EB0-AD63B9D94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65" y="2419372"/>
            <a:ext cx="2467707" cy="12594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551323-84F6-42C5-97D0-C25E47C8B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966" y="2419372"/>
            <a:ext cx="2720156" cy="12594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4F822C-7873-4416-BC24-6481FCEE5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64" y="4927601"/>
            <a:ext cx="2411461" cy="113413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133997-BBF3-4B32-9592-DB76181ABE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1965" y="4927600"/>
            <a:ext cx="2720157" cy="113413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EF7F67-35D6-4CF6-9983-B9978A87C7D9}"/>
              </a:ext>
            </a:extLst>
          </p:cNvPr>
          <p:cNvSpPr txBox="1"/>
          <p:nvPr/>
        </p:nvSpPr>
        <p:spPr>
          <a:xfrm>
            <a:off x="1111371" y="3701360"/>
            <a:ext cx="2110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Campaign Automation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89456B-EC1A-4755-8EEE-B7066CE45979}"/>
              </a:ext>
            </a:extLst>
          </p:cNvPr>
          <p:cNvSpPr txBox="1"/>
          <p:nvPr/>
        </p:nvSpPr>
        <p:spPr>
          <a:xfrm>
            <a:off x="8185053" y="3701360"/>
            <a:ext cx="2872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Email, mobile, social, marketing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6D2BFC-7A2C-4176-A71B-0F293F710F21}"/>
              </a:ext>
            </a:extLst>
          </p:cNvPr>
          <p:cNvSpPr txBox="1"/>
          <p:nvPr/>
        </p:nvSpPr>
        <p:spPr>
          <a:xfrm>
            <a:off x="8140501" y="6132729"/>
            <a:ext cx="2438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Journey design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74D92E-EFDD-4AB7-8F66-44E10FD45CB2}"/>
              </a:ext>
            </a:extLst>
          </p:cNvPr>
          <p:cNvSpPr txBox="1"/>
          <p:nvPr/>
        </p:nvSpPr>
        <p:spPr>
          <a:xfrm>
            <a:off x="783101" y="6104589"/>
            <a:ext cx="2227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Lead management</a:t>
            </a:r>
          </a:p>
        </p:txBody>
      </p:sp>
      <p:sp>
        <p:nvSpPr>
          <p:cNvPr id="12" name="Up Arrow 87">
            <a:extLst>
              <a:ext uri="{FF2B5EF4-FFF2-40B4-BE49-F238E27FC236}">
                <a16:creationId xmlns:a16="http://schemas.microsoft.com/office/drawing/2014/main" id="{659B61E6-F408-474F-8476-D64BE0D9E91C}"/>
              </a:ext>
            </a:extLst>
          </p:cNvPr>
          <p:cNvSpPr/>
          <p:nvPr/>
        </p:nvSpPr>
        <p:spPr>
          <a:xfrm rot="18110707">
            <a:off x="3624874" y="2729926"/>
            <a:ext cx="403136" cy="9639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88">
            <a:extLst>
              <a:ext uri="{FF2B5EF4-FFF2-40B4-BE49-F238E27FC236}">
                <a16:creationId xmlns:a16="http://schemas.microsoft.com/office/drawing/2014/main" id="{EB0F3C86-F798-490E-81D3-964646D51F44}"/>
              </a:ext>
            </a:extLst>
          </p:cNvPr>
          <p:cNvSpPr/>
          <p:nvPr/>
        </p:nvSpPr>
        <p:spPr>
          <a:xfrm rot="2989616">
            <a:off x="7594319" y="2723054"/>
            <a:ext cx="403136" cy="9060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89">
            <a:extLst>
              <a:ext uri="{FF2B5EF4-FFF2-40B4-BE49-F238E27FC236}">
                <a16:creationId xmlns:a16="http://schemas.microsoft.com/office/drawing/2014/main" id="{4A8B2877-E610-4843-A2A4-DDF198A062FD}"/>
              </a:ext>
            </a:extLst>
          </p:cNvPr>
          <p:cNvSpPr/>
          <p:nvPr/>
        </p:nvSpPr>
        <p:spPr>
          <a:xfrm rot="14075064">
            <a:off x="3484429" y="4528159"/>
            <a:ext cx="403136" cy="9639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90">
            <a:extLst>
              <a:ext uri="{FF2B5EF4-FFF2-40B4-BE49-F238E27FC236}">
                <a16:creationId xmlns:a16="http://schemas.microsoft.com/office/drawing/2014/main" id="{FF251A67-42F6-4DBE-BA53-0171629533B4}"/>
              </a:ext>
            </a:extLst>
          </p:cNvPr>
          <p:cNvSpPr/>
          <p:nvPr/>
        </p:nvSpPr>
        <p:spPr>
          <a:xfrm rot="7389689">
            <a:off x="7450055" y="4410126"/>
            <a:ext cx="403136" cy="9639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94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D4E2F6-7BD1-47A7-8E5D-D6590B3D85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46" y="2318509"/>
            <a:ext cx="1422164" cy="6954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80579E-47B8-43E7-8C0C-2F4539AE1B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33" y="5208715"/>
            <a:ext cx="1553833" cy="6335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D113A4-352D-4319-9619-9AB791654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984" y="3665881"/>
            <a:ext cx="991141" cy="99114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C4F71D-BD8E-415A-945D-A92C50EE1200}"/>
              </a:ext>
            </a:extLst>
          </p:cNvPr>
          <p:cNvCxnSpPr>
            <a:cxnSpLocks/>
          </p:cNvCxnSpPr>
          <p:nvPr/>
        </p:nvCxnSpPr>
        <p:spPr>
          <a:xfrm flipV="1">
            <a:off x="5864721" y="2666256"/>
            <a:ext cx="2442946" cy="809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F3A870-8FD1-42B3-8D21-736275EF471B}"/>
              </a:ext>
            </a:extLst>
          </p:cNvPr>
          <p:cNvCxnSpPr>
            <a:cxnSpLocks/>
          </p:cNvCxnSpPr>
          <p:nvPr/>
        </p:nvCxnSpPr>
        <p:spPr>
          <a:xfrm>
            <a:off x="6050686" y="3859632"/>
            <a:ext cx="22050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2CE1D1-A44B-40E7-876B-772EA9FB2B1F}"/>
              </a:ext>
            </a:extLst>
          </p:cNvPr>
          <p:cNvCxnSpPr>
            <a:cxnSpLocks/>
          </p:cNvCxnSpPr>
          <p:nvPr/>
        </p:nvCxnSpPr>
        <p:spPr>
          <a:xfrm>
            <a:off x="6065619" y="4342144"/>
            <a:ext cx="1975890" cy="1149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82BD071-C3C3-4343-9290-27B17CFEEA47}"/>
              </a:ext>
            </a:extLst>
          </p:cNvPr>
          <p:cNvSpPr txBox="1"/>
          <p:nvPr/>
        </p:nvSpPr>
        <p:spPr>
          <a:xfrm>
            <a:off x="890084" y="5356088"/>
            <a:ext cx="4888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enables Marketers to designs a single flowchart to select and segment master data and send marketing messages to various channels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CBEE08-9020-4245-A1F2-4CB8E3E1AB13}"/>
              </a:ext>
            </a:extLst>
          </p:cNvPr>
          <p:cNvSpPr txBox="1"/>
          <p:nvPr/>
        </p:nvSpPr>
        <p:spPr>
          <a:xfrm>
            <a:off x="9832410" y="2481590"/>
            <a:ext cx="85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31BBF2-649D-4A14-91B4-95F957CD74E4}"/>
              </a:ext>
            </a:extLst>
          </p:cNvPr>
          <p:cNvSpPr txBox="1"/>
          <p:nvPr/>
        </p:nvSpPr>
        <p:spPr>
          <a:xfrm>
            <a:off x="9809566" y="3976786"/>
            <a:ext cx="85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21F749-DDD6-4377-BE7F-FCBD137DAE05}"/>
              </a:ext>
            </a:extLst>
          </p:cNvPr>
          <p:cNvSpPr txBox="1"/>
          <p:nvPr/>
        </p:nvSpPr>
        <p:spPr>
          <a:xfrm>
            <a:off x="9809566" y="5633087"/>
            <a:ext cx="135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Mobile Push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790ABDB-6387-4F25-B4DF-3A8BB0CDA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060" y="2170406"/>
            <a:ext cx="4782185" cy="2990949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F5000467-972A-4D83-B2AE-A39C65020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19" y="931906"/>
            <a:ext cx="10515600" cy="63801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What this integration enables ?</a:t>
            </a:r>
          </a:p>
        </p:txBody>
      </p:sp>
    </p:spTree>
    <p:extLst>
      <p:ext uri="{BB962C8B-B14F-4D97-AF65-F5344CB8AC3E}">
        <p14:creationId xmlns:p14="http://schemas.microsoft.com/office/powerpoint/2010/main" val="233674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0E209F9-7ECA-4460-BC7A-24B75E0F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27" y="565141"/>
            <a:ext cx="10515600" cy="78291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2800" b="1" dirty="0"/>
              <a:t>Integration components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C1A962-9320-4B10-AAF7-5D6C39AEC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231" y="-1010095"/>
            <a:ext cx="7836103" cy="6000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4FED909-61F6-41F5-8AFC-A5DBAE6CE124}"/>
              </a:ext>
            </a:extLst>
          </p:cNvPr>
          <p:cNvGrpSpPr/>
          <p:nvPr/>
        </p:nvGrpSpPr>
        <p:grpSpPr>
          <a:xfrm>
            <a:off x="4346793" y="1455214"/>
            <a:ext cx="3699194" cy="1041603"/>
            <a:chOff x="8750300" y="3335922"/>
            <a:chExt cx="3174999" cy="18923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DEA591-8807-42A0-BC54-2C4A7C9D0EC4}"/>
                </a:ext>
              </a:extLst>
            </p:cNvPr>
            <p:cNvGrpSpPr/>
            <p:nvPr/>
          </p:nvGrpSpPr>
          <p:grpSpPr>
            <a:xfrm>
              <a:off x="8750300" y="3335922"/>
              <a:ext cx="3174999" cy="1892332"/>
              <a:chOff x="8750300" y="3335922"/>
              <a:chExt cx="3174999" cy="189233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72DA6EA-23BB-493C-BEE6-41DB024288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50300" y="3335922"/>
                <a:ext cx="3174999" cy="1880427"/>
              </a:xfrm>
              <a:prstGeom prst="rect">
                <a:avLst/>
              </a:prstGeom>
              <a:effectLst>
                <a:glow rad="127000">
                  <a:schemeClr val="accent3">
                    <a:lumMod val="20000"/>
                    <a:lumOff val="80000"/>
                  </a:schemeClr>
                </a:glow>
              </a:effec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CB465E0-EACE-412A-B3D2-D6E06106D3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64652" y="3587536"/>
                <a:ext cx="510959" cy="572987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6F53D5-2305-499D-8A36-58E59CE6D1B8}"/>
                  </a:ext>
                </a:extLst>
              </p:cNvPr>
              <p:cNvSpPr txBox="1"/>
              <p:nvPr/>
            </p:nvSpPr>
            <p:spPr>
              <a:xfrm>
                <a:off x="9198466" y="4165864"/>
                <a:ext cx="2622301" cy="1062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IBM Watson Campaign Automation 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F0D23B-A193-42CE-A339-EE51A794BD8B}"/>
                </a:ext>
              </a:extLst>
            </p:cNvPr>
            <p:cNvSpPr/>
            <p:nvPr/>
          </p:nvSpPr>
          <p:spPr>
            <a:xfrm>
              <a:off x="11366500" y="3351930"/>
              <a:ext cx="558799" cy="546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44F2957-5B0A-42FF-A059-07AD4EBE6F47}"/>
              </a:ext>
            </a:extLst>
          </p:cNvPr>
          <p:cNvGrpSpPr/>
          <p:nvPr/>
        </p:nvGrpSpPr>
        <p:grpSpPr>
          <a:xfrm>
            <a:off x="405197" y="1186642"/>
            <a:ext cx="1278301" cy="1462371"/>
            <a:chOff x="1156566" y="3948112"/>
            <a:chExt cx="1727200" cy="211946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82005BC-C2FD-465E-AC27-F83B8B527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56566" y="3948112"/>
              <a:ext cx="1676400" cy="17809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EFDD33-4E2F-420E-9ED9-FB646E7E9D63}"/>
                </a:ext>
              </a:extLst>
            </p:cNvPr>
            <p:cNvSpPr txBox="1"/>
            <p:nvPr/>
          </p:nvSpPr>
          <p:spPr>
            <a:xfrm>
              <a:off x="1156566" y="5729020"/>
              <a:ext cx="172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IBM Campaign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518C12-4460-4E32-A50B-ACE08BC1D713}"/>
              </a:ext>
            </a:extLst>
          </p:cNvPr>
          <p:cNvCxnSpPr>
            <a:cxnSpLocks/>
          </p:cNvCxnSpPr>
          <p:nvPr/>
        </p:nvCxnSpPr>
        <p:spPr>
          <a:xfrm>
            <a:off x="3908488" y="1330491"/>
            <a:ext cx="0" cy="5170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E72A6C-8180-4358-927C-12D603CA4465}"/>
              </a:ext>
            </a:extLst>
          </p:cNvPr>
          <p:cNvCxnSpPr>
            <a:cxnSpLocks/>
          </p:cNvCxnSpPr>
          <p:nvPr/>
        </p:nvCxnSpPr>
        <p:spPr>
          <a:xfrm>
            <a:off x="3780231" y="1325114"/>
            <a:ext cx="0" cy="517077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E5D37E-CCCF-493B-9406-8EB336318BB5}"/>
              </a:ext>
            </a:extLst>
          </p:cNvPr>
          <p:cNvGrpSpPr/>
          <p:nvPr/>
        </p:nvGrpSpPr>
        <p:grpSpPr>
          <a:xfrm>
            <a:off x="4124325" y="5359267"/>
            <a:ext cx="1447801" cy="1154973"/>
            <a:chOff x="8771467" y="4440322"/>
            <a:chExt cx="2421466" cy="17855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A44765D-FD3F-41B4-B579-02189C0F0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71467" y="5229225"/>
              <a:ext cx="2421466" cy="99668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AE6DF40-8EFA-43AC-8123-2411104B1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53549" y="4440322"/>
              <a:ext cx="1415392" cy="1028700"/>
            </a:xfrm>
            <a:prstGeom prst="rect">
              <a:avLst/>
            </a:prstGeom>
          </p:spPr>
        </p:pic>
      </p:grp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443BF679-BA72-468A-9534-8EBAC3F421C9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32537" y="6114107"/>
            <a:ext cx="1202260" cy="9526"/>
          </a:xfrm>
          <a:prstGeom prst="curvedConnector3">
            <a:avLst>
              <a:gd name="adj1" fmla="val 50000"/>
            </a:avLst>
          </a:prstGeom>
          <a:ln w="69850">
            <a:solidFill>
              <a:srgbClr val="BC14A4">
                <a:alpha val="72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ylinder 37">
            <a:extLst>
              <a:ext uri="{FF2B5EF4-FFF2-40B4-BE49-F238E27FC236}">
                <a16:creationId xmlns:a16="http://schemas.microsoft.com/office/drawing/2014/main" id="{E39AC379-159B-4AC1-AADA-7E1B10161601}"/>
              </a:ext>
            </a:extLst>
          </p:cNvPr>
          <p:cNvSpPr/>
          <p:nvPr/>
        </p:nvSpPr>
        <p:spPr>
          <a:xfrm>
            <a:off x="6922189" y="5570376"/>
            <a:ext cx="945482" cy="696006"/>
          </a:xfrm>
          <a:prstGeom prst="can">
            <a:avLst>
              <a:gd name="adj" fmla="val 37428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User responses</a:t>
            </a:r>
          </a:p>
        </p:txBody>
      </p:sp>
      <p:sp>
        <p:nvSpPr>
          <p:cNvPr id="45" name="Cylinder 44">
            <a:extLst>
              <a:ext uri="{FF2B5EF4-FFF2-40B4-BE49-F238E27FC236}">
                <a16:creationId xmlns:a16="http://schemas.microsoft.com/office/drawing/2014/main" id="{88784C82-5868-4C9A-8724-45A8A43B4314}"/>
              </a:ext>
            </a:extLst>
          </p:cNvPr>
          <p:cNvSpPr/>
          <p:nvPr/>
        </p:nvSpPr>
        <p:spPr>
          <a:xfrm>
            <a:off x="1813030" y="5733252"/>
            <a:ext cx="990189" cy="821718"/>
          </a:xfrm>
          <a:prstGeom prst="can">
            <a:avLst>
              <a:gd name="adj" fmla="val 3703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Contact and Response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C9DD0-661A-4913-B382-21C8FD7B28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3267" y="2590648"/>
            <a:ext cx="1647825" cy="419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CB5038-D7C9-4082-9388-C515077F52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7835" y="2878563"/>
            <a:ext cx="1998152" cy="9959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53BCD1-AB15-4731-B208-25C090A34A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3871" y="4447881"/>
            <a:ext cx="1175275" cy="7048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03955C1-4399-4A83-948C-54D6712246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7855" y="2099633"/>
            <a:ext cx="1647825" cy="419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895070-5ACF-41B8-9855-A9A88EBD4F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1617" y="2783989"/>
            <a:ext cx="1133475" cy="1098246"/>
          </a:xfrm>
          <a:prstGeom prst="rect">
            <a:avLst/>
          </a:prstGeom>
        </p:spPr>
      </p:pic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5FBE6BC0-B867-4EE8-8E16-18EA8C005980}"/>
              </a:ext>
            </a:extLst>
          </p:cNvPr>
          <p:cNvCxnSpPr>
            <a:cxnSpLocks/>
          </p:cNvCxnSpPr>
          <p:nvPr/>
        </p:nvCxnSpPr>
        <p:spPr>
          <a:xfrm flipV="1">
            <a:off x="5381065" y="3268426"/>
            <a:ext cx="815325" cy="1"/>
          </a:xfrm>
          <a:prstGeom prst="curvedConnector3">
            <a:avLst>
              <a:gd name="adj1" fmla="val 50000"/>
            </a:avLst>
          </a:prstGeom>
          <a:ln w="69850">
            <a:solidFill>
              <a:srgbClr val="BC14A4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DCF24474-2400-4B2E-8C3C-4D687E424CD6}"/>
              </a:ext>
            </a:extLst>
          </p:cNvPr>
          <p:cNvCxnSpPr>
            <a:cxnSpLocks/>
          </p:cNvCxnSpPr>
          <p:nvPr/>
        </p:nvCxnSpPr>
        <p:spPr>
          <a:xfrm rot="5400000">
            <a:off x="4628463" y="2599260"/>
            <a:ext cx="412485" cy="12700"/>
          </a:xfrm>
          <a:prstGeom prst="curvedConnector3">
            <a:avLst>
              <a:gd name="adj1" fmla="val -3923"/>
            </a:avLst>
          </a:prstGeom>
          <a:ln w="69850">
            <a:solidFill>
              <a:srgbClr val="BC14A4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52F55217-B99A-43F0-B515-A68C6F525581}"/>
              </a:ext>
            </a:extLst>
          </p:cNvPr>
          <p:cNvCxnSpPr>
            <a:cxnSpLocks/>
            <a:stCxn id="18" idx="2"/>
            <a:endCxn id="38" idx="4"/>
          </p:cNvCxnSpPr>
          <p:nvPr/>
        </p:nvCxnSpPr>
        <p:spPr>
          <a:xfrm rot="5400000">
            <a:off x="7986766" y="5033636"/>
            <a:ext cx="765648" cy="1003838"/>
          </a:xfrm>
          <a:prstGeom prst="curvedConnector2">
            <a:avLst/>
          </a:prstGeom>
          <a:ln w="69850">
            <a:solidFill>
              <a:srgbClr val="BC14A4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9DD49241-7855-4DC2-8E4D-57755A6BA917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7100290" y="3910499"/>
            <a:ext cx="1771219" cy="537382"/>
          </a:xfrm>
          <a:prstGeom prst="curvedConnector2">
            <a:avLst/>
          </a:prstGeom>
          <a:ln w="69850">
            <a:solidFill>
              <a:srgbClr val="BC14A4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C9972CF-9207-46CF-8223-A094C5F7098F}"/>
              </a:ext>
            </a:extLst>
          </p:cNvPr>
          <p:cNvCxnSpPr>
            <a:cxnSpLocks/>
          </p:cNvCxnSpPr>
          <p:nvPr/>
        </p:nvCxnSpPr>
        <p:spPr>
          <a:xfrm>
            <a:off x="8253668" y="1455214"/>
            <a:ext cx="0" cy="5170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95D2535B-3B3C-4B35-9769-A7EAA9C0812D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09908" y="5964204"/>
            <a:ext cx="1238701" cy="253352"/>
          </a:xfrm>
          <a:prstGeom prst="curvedConnector3">
            <a:avLst>
              <a:gd name="adj1" fmla="val 50000"/>
            </a:avLst>
          </a:prstGeom>
          <a:ln w="69850">
            <a:solidFill>
              <a:srgbClr val="BC14A4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C837EF1-76F8-4C5C-8E78-9B5398F6DA89}"/>
              </a:ext>
            </a:extLst>
          </p:cNvPr>
          <p:cNvGrpSpPr/>
          <p:nvPr/>
        </p:nvGrpSpPr>
        <p:grpSpPr>
          <a:xfrm>
            <a:off x="1031248" y="4414496"/>
            <a:ext cx="1737306" cy="812858"/>
            <a:chOff x="1031248" y="4414496"/>
            <a:chExt cx="1737306" cy="812858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6A984E1-0D87-47C5-AF43-452AFCCA2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31248" y="4414496"/>
              <a:ext cx="950805" cy="812858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DCFB02A-60D7-4E7A-AD02-F09C4C9B4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910870" y="4825396"/>
              <a:ext cx="857684" cy="343341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C9531D8-0C9C-4EB9-86F3-905894BE8670}"/>
              </a:ext>
            </a:extLst>
          </p:cNvPr>
          <p:cNvGrpSpPr/>
          <p:nvPr/>
        </p:nvGrpSpPr>
        <p:grpSpPr>
          <a:xfrm>
            <a:off x="9489350" y="1361848"/>
            <a:ext cx="2379719" cy="276999"/>
            <a:chOff x="6374149" y="944505"/>
            <a:chExt cx="2569398" cy="669575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51381D5-354D-4FF6-96C8-1386D5CFF3E9}"/>
                </a:ext>
              </a:extLst>
            </p:cNvPr>
            <p:cNvSpPr txBox="1"/>
            <p:nvPr/>
          </p:nvSpPr>
          <p:spPr>
            <a:xfrm>
              <a:off x="6557028" y="1140792"/>
              <a:ext cx="2386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Select recipients in a flowchart and exports to TSV file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8171667-5BFA-4BD1-8333-C3321F6D8A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4149" y="944505"/>
              <a:ext cx="182880" cy="669575"/>
            </a:xfrm>
            <a:prstGeom prst="rect">
              <a:avLst/>
            </a:prstGeom>
            <a:solidFill>
              <a:srgbClr val="D6FBD6"/>
            </a:solidFill>
            <a:ln w="15875">
              <a:solidFill>
                <a:srgbClr val="588C72"/>
              </a:solidFill>
            </a:ln>
          </p:spPr>
          <p:txBody>
            <a:bodyPr wrap="square" lIns="45720" tIns="45720" rIns="45720" bIns="45720" anchor="ctr" anchorCtr="0">
              <a:spAutoFit/>
            </a:bodyPr>
            <a:lstStyle/>
            <a:p>
              <a:pPr algn="ctr"/>
              <a:r>
                <a:rPr lang="en-US" sz="120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</a:t>
              </a:r>
              <a:endParaRPr lang="en-US" sz="1200" b="1" dirty="0">
                <a:ln w="22225">
                  <a:solidFill>
                    <a:schemeClr val="accent2"/>
                  </a:solidFill>
                  <a:prstDash val="solid"/>
                </a:ln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43E3540-83A1-47B5-8ED3-46F272D9EC2D}"/>
              </a:ext>
            </a:extLst>
          </p:cNvPr>
          <p:cNvGrpSpPr/>
          <p:nvPr/>
        </p:nvGrpSpPr>
        <p:grpSpPr>
          <a:xfrm>
            <a:off x="9489350" y="1909982"/>
            <a:ext cx="2379720" cy="548310"/>
            <a:chOff x="6374147" y="1492639"/>
            <a:chExt cx="2569400" cy="1325398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94F9B7E-18F3-4EFB-9A0A-AE155A398008}"/>
                </a:ext>
              </a:extLst>
            </p:cNvPr>
            <p:cNvSpPr txBox="1"/>
            <p:nvPr/>
          </p:nvSpPr>
          <p:spPr>
            <a:xfrm>
              <a:off x="6557028" y="1702081"/>
              <a:ext cx="2386519" cy="1115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Triggers integration to upload data to WCA via FTP/SFTP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90263A8-CE49-4C3F-BE30-40AFD2E86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4147" y="1492639"/>
              <a:ext cx="182880" cy="669573"/>
            </a:xfrm>
            <a:prstGeom prst="rect">
              <a:avLst/>
            </a:prstGeom>
            <a:solidFill>
              <a:srgbClr val="D6FBD6"/>
            </a:solidFill>
            <a:ln w="15875">
              <a:solidFill>
                <a:srgbClr val="588C72"/>
              </a:solidFill>
            </a:ln>
          </p:spPr>
          <p:txBody>
            <a:bodyPr wrap="square" lIns="45720" tIns="45720" rIns="45720" bIns="45720" anchor="ctr" anchorCtr="0">
              <a:spAutoFit/>
            </a:bodyPr>
            <a:lstStyle/>
            <a:p>
              <a:pPr algn="ctr"/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1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0750B4C-9F14-478E-AC69-0D232CC92062}"/>
              </a:ext>
            </a:extLst>
          </p:cNvPr>
          <p:cNvGrpSpPr/>
          <p:nvPr/>
        </p:nvGrpSpPr>
        <p:grpSpPr>
          <a:xfrm>
            <a:off x="9489349" y="2469015"/>
            <a:ext cx="2379719" cy="558502"/>
            <a:chOff x="6374148" y="2051672"/>
            <a:chExt cx="2569398" cy="135003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F371442-C2C6-4048-BAB1-0C96EBB84B49}"/>
                </a:ext>
              </a:extLst>
            </p:cNvPr>
            <p:cNvSpPr txBox="1"/>
            <p:nvPr/>
          </p:nvSpPr>
          <p:spPr>
            <a:xfrm>
              <a:off x="6557027" y="2285750"/>
              <a:ext cx="2386519" cy="1115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WCA updates database and contact lists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A7D772E-9871-4EB7-BF61-DCD597CE79EF}"/>
                </a:ext>
              </a:extLst>
            </p:cNvPr>
            <p:cNvSpPr>
              <a:spLocks/>
            </p:cNvSpPr>
            <p:nvPr/>
          </p:nvSpPr>
          <p:spPr>
            <a:xfrm>
              <a:off x="6374148" y="2051672"/>
              <a:ext cx="182880" cy="669572"/>
            </a:xfrm>
            <a:prstGeom prst="rect">
              <a:avLst/>
            </a:prstGeom>
            <a:solidFill>
              <a:srgbClr val="D6FBD6"/>
            </a:solidFill>
            <a:ln w="15875">
              <a:solidFill>
                <a:srgbClr val="588C72"/>
              </a:solidFill>
            </a:ln>
          </p:spPr>
          <p:txBody>
            <a:bodyPr wrap="square" lIns="45720" tIns="45720" rIns="45720" bIns="45720" anchor="ctr" anchorCtr="0">
              <a:spAutoFit/>
            </a:bodyPr>
            <a:lstStyle/>
            <a:p>
              <a:pPr algn="ctr"/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BEE78F9-5A0F-4BE9-BB2A-E3BD8C500E2D}"/>
              </a:ext>
            </a:extLst>
          </p:cNvPr>
          <p:cNvGrpSpPr/>
          <p:nvPr/>
        </p:nvGrpSpPr>
        <p:grpSpPr>
          <a:xfrm>
            <a:off x="9489349" y="3077868"/>
            <a:ext cx="2379719" cy="731984"/>
            <a:chOff x="6374148" y="2660527"/>
            <a:chExt cx="2569398" cy="1769381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428ECB8-EECC-4EA0-BAD3-93C40909ABE2}"/>
                </a:ext>
              </a:extLst>
            </p:cNvPr>
            <p:cNvSpPr txBox="1"/>
            <p:nvPr/>
          </p:nvSpPr>
          <p:spPr>
            <a:xfrm>
              <a:off x="6557027" y="2867571"/>
              <a:ext cx="2386519" cy="1562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WCA creates messages with uploaded data for Email/SMS/Push channel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E933E42-708D-4ABB-BBF2-3E4CE7FB5FC8}"/>
                </a:ext>
              </a:extLst>
            </p:cNvPr>
            <p:cNvSpPr>
              <a:spLocks/>
            </p:cNvSpPr>
            <p:nvPr/>
          </p:nvSpPr>
          <p:spPr>
            <a:xfrm>
              <a:off x="6374148" y="2660527"/>
              <a:ext cx="182880" cy="669573"/>
            </a:xfrm>
            <a:prstGeom prst="rect">
              <a:avLst/>
            </a:prstGeom>
            <a:solidFill>
              <a:srgbClr val="D6FBD6"/>
            </a:solidFill>
            <a:ln w="15875">
              <a:solidFill>
                <a:srgbClr val="588C72"/>
              </a:solidFill>
            </a:ln>
          </p:spPr>
          <p:txBody>
            <a:bodyPr wrap="square" lIns="45720" tIns="45720" rIns="45720" bIns="45720" anchor="ctr" anchorCtr="0">
              <a:spAutoFit/>
            </a:bodyPr>
            <a:lstStyle/>
            <a:p>
              <a:pPr algn="ctr"/>
              <a:r>
                <a:rPr lang="en-US" sz="1200" b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4</a:t>
              </a:r>
              <a:endParaRPr lang="en-US" sz="1200" b="1" dirty="0">
                <a:ln w="22225">
                  <a:solidFill>
                    <a:schemeClr val="accent2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1926FF5-BEF9-4D1F-89BA-D3DBEC6A3703}"/>
              </a:ext>
            </a:extLst>
          </p:cNvPr>
          <p:cNvGrpSpPr/>
          <p:nvPr/>
        </p:nvGrpSpPr>
        <p:grpSpPr>
          <a:xfrm>
            <a:off x="9489347" y="3846689"/>
            <a:ext cx="2379722" cy="546355"/>
            <a:chOff x="6374145" y="3429342"/>
            <a:chExt cx="2569401" cy="1320671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32BE183-1C99-48D4-BDD4-1EA5BDB1917D}"/>
                </a:ext>
              </a:extLst>
            </p:cNvPr>
            <p:cNvSpPr txBox="1"/>
            <p:nvPr/>
          </p:nvSpPr>
          <p:spPr>
            <a:xfrm>
              <a:off x="6557027" y="3634058"/>
              <a:ext cx="2386519" cy="1115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WCA sends out Email/SMS/Push messages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87ECB50-20BA-4FAB-8ADB-518B2583EF73}"/>
                </a:ext>
              </a:extLst>
            </p:cNvPr>
            <p:cNvSpPr>
              <a:spLocks/>
            </p:cNvSpPr>
            <p:nvPr/>
          </p:nvSpPr>
          <p:spPr>
            <a:xfrm>
              <a:off x="6374145" y="3429342"/>
              <a:ext cx="182880" cy="669573"/>
            </a:xfrm>
            <a:prstGeom prst="rect">
              <a:avLst/>
            </a:prstGeom>
            <a:solidFill>
              <a:srgbClr val="D6FBD6"/>
            </a:solidFill>
            <a:ln w="15875">
              <a:solidFill>
                <a:srgbClr val="588C72"/>
              </a:solidFill>
            </a:ln>
          </p:spPr>
          <p:txBody>
            <a:bodyPr wrap="square" lIns="45720" tIns="45720" rIns="45720" bIns="45720" anchor="ctr" anchorCtr="0">
              <a:spAutoFit/>
            </a:bodyPr>
            <a:lstStyle/>
            <a:p>
              <a:pPr algn="ctr"/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sz="12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350119A-B475-4792-96BB-BC97C13379E0}"/>
              </a:ext>
            </a:extLst>
          </p:cNvPr>
          <p:cNvGrpSpPr/>
          <p:nvPr/>
        </p:nvGrpSpPr>
        <p:grpSpPr>
          <a:xfrm>
            <a:off x="9489349" y="4455816"/>
            <a:ext cx="2379719" cy="276999"/>
            <a:chOff x="6374148" y="4046200"/>
            <a:chExt cx="2569398" cy="669575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CD3ABE7-9749-46FD-A250-BB78641AB2AB}"/>
                </a:ext>
              </a:extLst>
            </p:cNvPr>
            <p:cNvSpPr txBox="1"/>
            <p:nvPr/>
          </p:nvSpPr>
          <p:spPr>
            <a:xfrm>
              <a:off x="6557027" y="4229309"/>
              <a:ext cx="2386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Recipients receive the messages and respond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8E3221C-1883-4F53-ABA6-B587F1D6E3A3}"/>
                </a:ext>
              </a:extLst>
            </p:cNvPr>
            <p:cNvSpPr>
              <a:spLocks/>
            </p:cNvSpPr>
            <p:nvPr/>
          </p:nvSpPr>
          <p:spPr>
            <a:xfrm>
              <a:off x="6374148" y="4046200"/>
              <a:ext cx="182880" cy="669575"/>
            </a:xfrm>
            <a:prstGeom prst="rect">
              <a:avLst/>
            </a:prstGeom>
            <a:solidFill>
              <a:srgbClr val="D6FBD6"/>
            </a:solidFill>
            <a:ln w="15875">
              <a:solidFill>
                <a:srgbClr val="588C72"/>
              </a:solidFill>
            </a:ln>
          </p:spPr>
          <p:txBody>
            <a:bodyPr wrap="square" lIns="45720" tIns="45720" rIns="45720" bIns="45720" anchor="ctr" anchorCtr="0">
              <a:spAutoFit/>
            </a:bodyPr>
            <a:lstStyle/>
            <a:p>
              <a:pPr algn="ctr"/>
              <a:r>
                <a:rPr lang="en-US" sz="1200" b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6</a:t>
              </a:r>
              <a:endParaRPr lang="en-US" sz="1200" b="1" dirty="0">
                <a:ln w="22225">
                  <a:solidFill>
                    <a:schemeClr val="accent2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9F3134E-4B44-450D-A347-2AA63EC83873}"/>
              </a:ext>
            </a:extLst>
          </p:cNvPr>
          <p:cNvGrpSpPr/>
          <p:nvPr/>
        </p:nvGrpSpPr>
        <p:grpSpPr>
          <a:xfrm>
            <a:off x="9489349" y="4998034"/>
            <a:ext cx="2379719" cy="542498"/>
            <a:chOff x="6374148" y="4581215"/>
            <a:chExt cx="2569398" cy="1311351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3CE4F2B-4F71-44A8-A68D-E11AE0E57B43}"/>
                </a:ext>
              </a:extLst>
            </p:cNvPr>
            <p:cNvSpPr txBox="1"/>
            <p:nvPr/>
          </p:nvSpPr>
          <p:spPr>
            <a:xfrm>
              <a:off x="6557027" y="4776608"/>
              <a:ext cx="2386519" cy="1115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Responses received by WCA and sent to UBX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51966EC-F9B2-4BE4-A780-E27AD459A4A8}"/>
                </a:ext>
              </a:extLst>
            </p:cNvPr>
            <p:cNvSpPr>
              <a:spLocks/>
            </p:cNvSpPr>
            <p:nvPr/>
          </p:nvSpPr>
          <p:spPr>
            <a:xfrm>
              <a:off x="6374148" y="4581215"/>
              <a:ext cx="182880" cy="669575"/>
            </a:xfrm>
            <a:prstGeom prst="rect">
              <a:avLst/>
            </a:prstGeom>
            <a:solidFill>
              <a:srgbClr val="D6FBD6"/>
            </a:solidFill>
            <a:ln w="15875">
              <a:solidFill>
                <a:srgbClr val="588C72"/>
              </a:solidFill>
            </a:ln>
          </p:spPr>
          <p:txBody>
            <a:bodyPr wrap="square" lIns="45720" tIns="45720" rIns="45720" bIns="45720" anchor="ctr" anchorCtr="0">
              <a:spAutoFit/>
            </a:bodyPr>
            <a:lstStyle/>
            <a:p>
              <a:pPr algn="ctr"/>
              <a:r>
                <a:rPr lang="en-US" sz="1200" b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7</a:t>
              </a:r>
              <a:endParaRPr lang="en-US" sz="1200" b="1" dirty="0">
                <a:ln w="22225">
                  <a:solidFill>
                    <a:schemeClr val="accent2"/>
                  </a:solidFill>
                  <a:prstDash val="solid"/>
                </a:ln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CF04441-198D-40CB-A35B-373E50E33B40}"/>
              </a:ext>
            </a:extLst>
          </p:cNvPr>
          <p:cNvGrpSpPr/>
          <p:nvPr/>
        </p:nvGrpSpPr>
        <p:grpSpPr>
          <a:xfrm>
            <a:off x="9489349" y="5599202"/>
            <a:ext cx="2379719" cy="276999"/>
            <a:chOff x="6374148" y="5190770"/>
            <a:chExt cx="2569398" cy="669575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962711C-480F-45C7-82D5-2B52EB0777D7}"/>
                </a:ext>
              </a:extLst>
            </p:cNvPr>
            <p:cNvSpPr txBox="1"/>
            <p:nvPr/>
          </p:nvSpPr>
          <p:spPr>
            <a:xfrm>
              <a:off x="6557027" y="5371860"/>
              <a:ext cx="2386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Campaign download response data with the integration or UBX toolkit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0757909-F7A5-46C9-BE30-F281501203E7}"/>
                </a:ext>
              </a:extLst>
            </p:cNvPr>
            <p:cNvSpPr>
              <a:spLocks/>
            </p:cNvSpPr>
            <p:nvPr/>
          </p:nvSpPr>
          <p:spPr>
            <a:xfrm>
              <a:off x="6374148" y="5190770"/>
              <a:ext cx="182880" cy="669575"/>
            </a:xfrm>
            <a:prstGeom prst="rect">
              <a:avLst/>
            </a:prstGeom>
            <a:solidFill>
              <a:srgbClr val="D6FBD6"/>
            </a:solidFill>
            <a:ln w="15875">
              <a:solidFill>
                <a:srgbClr val="588C72"/>
              </a:solidFill>
            </a:ln>
          </p:spPr>
          <p:txBody>
            <a:bodyPr wrap="square" lIns="45720" tIns="45720" rIns="45720" bIns="45720" anchor="ctr" anchorCtr="0">
              <a:spAutoFit/>
            </a:bodyPr>
            <a:lstStyle/>
            <a:p>
              <a:pPr algn="ctr"/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en-US" sz="12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4A003CB-E5AF-46F9-840B-9B003B3C46ED}"/>
              </a:ext>
            </a:extLst>
          </p:cNvPr>
          <p:cNvSpPr>
            <a:spLocks noChangeAspect="1"/>
          </p:cNvSpPr>
          <p:nvPr/>
        </p:nvSpPr>
        <p:spPr>
          <a:xfrm>
            <a:off x="2375171" y="1801031"/>
            <a:ext cx="169379" cy="276999"/>
          </a:xfrm>
          <a:prstGeom prst="rect">
            <a:avLst/>
          </a:prstGeom>
          <a:solidFill>
            <a:srgbClr val="D6FBD6"/>
          </a:solidFill>
          <a:ln w="15875">
            <a:solidFill>
              <a:srgbClr val="588C72"/>
            </a:solidFill>
          </a:ln>
        </p:spPr>
        <p:txBody>
          <a:bodyPr wrap="square" lIns="45720" tIns="45720" rIns="45720" bIns="45720" anchor="ctr" anchorCtr="0">
            <a:spAutoFit/>
          </a:bodyPr>
          <a:lstStyle/>
          <a:p>
            <a:pPr algn="ctr"/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sz="12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3C369EF8-AB53-4F66-AC0C-38C6C17B811B}"/>
              </a:ext>
            </a:extLst>
          </p:cNvPr>
          <p:cNvCxnSpPr>
            <a:cxnSpLocks/>
          </p:cNvCxnSpPr>
          <p:nvPr/>
        </p:nvCxnSpPr>
        <p:spPr>
          <a:xfrm flipV="1">
            <a:off x="3116214" y="1962448"/>
            <a:ext cx="1857521" cy="587770"/>
          </a:xfrm>
          <a:prstGeom prst="curvedConnector3">
            <a:avLst>
              <a:gd name="adj1" fmla="val 50000"/>
            </a:avLst>
          </a:prstGeom>
          <a:ln w="69850">
            <a:solidFill>
              <a:srgbClr val="BC14A4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593AF5A-FAF7-4E87-981B-C8CCF45FB68F}"/>
              </a:ext>
            </a:extLst>
          </p:cNvPr>
          <p:cNvSpPr>
            <a:spLocks noChangeAspect="1"/>
          </p:cNvSpPr>
          <p:nvPr/>
        </p:nvSpPr>
        <p:spPr>
          <a:xfrm>
            <a:off x="3512864" y="1824293"/>
            <a:ext cx="169379" cy="276999"/>
          </a:xfrm>
          <a:prstGeom prst="rect">
            <a:avLst/>
          </a:prstGeom>
          <a:solidFill>
            <a:srgbClr val="D6FBD6"/>
          </a:solidFill>
          <a:ln w="15875">
            <a:solidFill>
              <a:srgbClr val="588C72"/>
            </a:solidFill>
          </a:ln>
        </p:spPr>
        <p:txBody>
          <a:bodyPr wrap="square" lIns="45720" tIns="45720" rIns="45720" bIns="45720" anchor="ctr" anchorCtr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795BAD2-A66F-4349-891D-8921F293FFBC}"/>
              </a:ext>
            </a:extLst>
          </p:cNvPr>
          <p:cNvSpPr>
            <a:spLocks/>
          </p:cNvSpPr>
          <p:nvPr/>
        </p:nvSpPr>
        <p:spPr>
          <a:xfrm>
            <a:off x="5040140" y="3486686"/>
            <a:ext cx="169379" cy="276999"/>
          </a:xfrm>
          <a:prstGeom prst="rect">
            <a:avLst/>
          </a:prstGeom>
          <a:solidFill>
            <a:srgbClr val="D6FBD6"/>
          </a:solidFill>
          <a:ln w="15875">
            <a:solidFill>
              <a:srgbClr val="588C72"/>
            </a:solidFill>
          </a:ln>
        </p:spPr>
        <p:txBody>
          <a:bodyPr wrap="square" lIns="45720" tIns="45720" rIns="45720" bIns="45720" anchor="ctr" anchorCtr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0BD4F1D-C73D-4F39-A776-9631B4E52750}"/>
              </a:ext>
            </a:extLst>
          </p:cNvPr>
          <p:cNvSpPr>
            <a:spLocks/>
          </p:cNvSpPr>
          <p:nvPr/>
        </p:nvSpPr>
        <p:spPr>
          <a:xfrm>
            <a:off x="6144568" y="2984874"/>
            <a:ext cx="169379" cy="276999"/>
          </a:xfrm>
          <a:prstGeom prst="rect">
            <a:avLst/>
          </a:prstGeom>
          <a:solidFill>
            <a:srgbClr val="D6FBD6"/>
          </a:solidFill>
          <a:ln w="15875">
            <a:solidFill>
              <a:srgbClr val="588C72"/>
            </a:solidFill>
          </a:ln>
        </p:spPr>
        <p:txBody>
          <a:bodyPr wrap="square" lIns="45720" tIns="45720" rIns="45720" bIns="45720" anchor="ctr" anchorCtr="0">
            <a:spAutoFit/>
          </a:bodyPr>
          <a:lstStyle/>
          <a:p>
            <a:pPr algn="ctr"/>
            <a:r>
              <a:rPr lang="en-US" sz="1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en-US" sz="12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B89692E-3763-4C16-9E5E-5C3273ACDAFC}"/>
              </a:ext>
            </a:extLst>
          </p:cNvPr>
          <p:cNvSpPr>
            <a:spLocks/>
          </p:cNvSpPr>
          <p:nvPr/>
        </p:nvSpPr>
        <p:spPr>
          <a:xfrm>
            <a:off x="8014702" y="3559559"/>
            <a:ext cx="169379" cy="276999"/>
          </a:xfrm>
          <a:prstGeom prst="rect">
            <a:avLst/>
          </a:prstGeom>
          <a:solidFill>
            <a:srgbClr val="D6FBD6"/>
          </a:solidFill>
          <a:ln w="15875">
            <a:solidFill>
              <a:srgbClr val="588C72"/>
            </a:solidFill>
          </a:ln>
        </p:spPr>
        <p:txBody>
          <a:bodyPr wrap="square" lIns="45720" tIns="45720" rIns="45720" bIns="45720" anchor="ctr" anchorCtr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1200" b="1" dirty="0">
              <a:ln w="22225">
                <a:solidFill>
                  <a:schemeClr val="accent2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710E71D-53C5-4A62-855A-2A247CC675ED}"/>
              </a:ext>
            </a:extLst>
          </p:cNvPr>
          <p:cNvSpPr>
            <a:spLocks/>
          </p:cNvSpPr>
          <p:nvPr/>
        </p:nvSpPr>
        <p:spPr>
          <a:xfrm>
            <a:off x="8451969" y="5207511"/>
            <a:ext cx="169379" cy="276999"/>
          </a:xfrm>
          <a:prstGeom prst="rect">
            <a:avLst/>
          </a:prstGeom>
          <a:solidFill>
            <a:srgbClr val="D6FBD6"/>
          </a:solidFill>
          <a:ln w="15875">
            <a:solidFill>
              <a:srgbClr val="588C72"/>
            </a:solidFill>
          </a:ln>
        </p:spPr>
        <p:txBody>
          <a:bodyPr wrap="square" lIns="45720" tIns="45720" rIns="45720" bIns="45720" anchor="ctr" anchorCtr="0">
            <a:spAutoFit/>
          </a:bodyPr>
          <a:lstStyle/>
          <a:p>
            <a:pPr algn="ctr"/>
            <a:r>
              <a:rPr lang="en-US" sz="1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en-US" sz="12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690EF41-9067-4DD8-B28C-5F5710232BDB}"/>
              </a:ext>
            </a:extLst>
          </p:cNvPr>
          <p:cNvSpPr>
            <a:spLocks/>
          </p:cNvSpPr>
          <p:nvPr/>
        </p:nvSpPr>
        <p:spPr>
          <a:xfrm>
            <a:off x="6094822" y="5203401"/>
            <a:ext cx="169379" cy="276999"/>
          </a:xfrm>
          <a:prstGeom prst="rect">
            <a:avLst/>
          </a:prstGeom>
          <a:solidFill>
            <a:srgbClr val="D6FBD6"/>
          </a:solidFill>
          <a:ln w="15875">
            <a:solidFill>
              <a:srgbClr val="588C72"/>
            </a:solidFill>
          </a:ln>
        </p:spPr>
        <p:txBody>
          <a:bodyPr wrap="square" lIns="45720" tIns="45720" rIns="45720" bIns="45720" anchor="ctr" anchorCtr="0">
            <a:spAutoFit/>
          </a:bodyPr>
          <a:lstStyle/>
          <a:p>
            <a:pPr algn="ctr"/>
            <a:r>
              <a:rPr lang="en-US" sz="1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en-US" sz="12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DF8DAC1-AA74-4438-AE24-4E4DD52F4F80}"/>
              </a:ext>
            </a:extLst>
          </p:cNvPr>
          <p:cNvSpPr>
            <a:spLocks/>
          </p:cNvSpPr>
          <p:nvPr/>
        </p:nvSpPr>
        <p:spPr>
          <a:xfrm>
            <a:off x="1844208" y="5203303"/>
            <a:ext cx="169379" cy="276999"/>
          </a:xfrm>
          <a:prstGeom prst="rect">
            <a:avLst/>
          </a:prstGeom>
          <a:solidFill>
            <a:srgbClr val="D6FBD6"/>
          </a:solidFill>
          <a:ln w="15875">
            <a:solidFill>
              <a:srgbClr val="588C72"/>
            </a:solidFill>
          </a:ln>
        </p:spPr>
        <p:txBody>
          <a:bodyPr wrap="square" lIns="45720" tIns="45720" rIns="45720" bIns="45720" anchor="ctr" anchorCtr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1200" b="1" dirty="0">
              <a:ln w="22225">
                <a:solidFill>
                  <a:schemeClr val="accent2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533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3590</TotalTime>
  <Words>1400</Words>
  <Application>Microsoft Office PowerPoint</Application>
  <PresentationFormat>Widescreen</PresentationFormat>
  <Paragraphs>204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Office Theme</vt:lpstr>
      <vt:lpstr> </vt:lpstr>
      <vt:lpstr>Integrating IBM Campaign 10 and IBM Watson Campaign Automation</vt:lpstr>
      <vt:lpstr>Agenda </vt:lpstr>
      <vt:lpstr>Why ?</vt:lpstr>
      <vt:lpstr>PowerPoint Presentation</vt:lpstr>
      <vt:lpstr>PowerPoint Presentation</vt:lpstr>
      <vt:lpstr>PowerPoint Presentation</vt:lpstr>
      <vt:lpstr>What this integration enables ?</vt:lpstr>
      <vt:lpstr> Integration components</vt:lpstr>
      <vt:lpstr>Campaign configurations</vt:lpstr>
      <vt:lpstr>Campaign configurations</vt:lpstr>
      <vt:lpstr>Campaign configurations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Creative2</dc:creator>
  <cp:lastModifiedBy>Valerie Thomas</cp:lastModifiedBy>
  <cp:revision>174</cp:revision>
  <dcterms:created xsi:type="dcterms:W3CDTF">2017-06-29T12:54:25Z</dcterms:created>
  <dcterms:modified xsi:type="dcterms:W3CDTF">2017-11-28T18:05:10Z</dcterms:modified>
</cp:coreProperties>
</file>