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258" r:id="rId2"/>
    <p:sldId id="257" r:id="rId3"/>
    <p:sldId id="260" r:id="rId4"/>
    <p:sldId id="262" r:id="rId5"/>
    <p:sldId id="263" r:id="rId6"/>
    <p:sldId id="264" r:id="rId7"/>
    <p:sldId id="265" r:id="rId8"/>
    <p:sldId id="284" r:id="rId9"/>
    <p:sldId id="285" r:id="rId10"/>
    <p:sldId id="266" r:id="rId11"/>
    <p:sldId id="287" r:id="rId12"/>
    <p:sldId id="267" r:id="rId13"/>
    <p:sldId id="288" r:id="rId14"/>
    <p:sldId id="268" r:id="rId15"/>
    <p:sldId id="289" r:id="rId16"/>
    <p:sldId id="269" r:id="rId17"/>
    <p:sldId id="290" r:id="rId18"/>
    <p:sldId id="291" r:id="rId19"/>
    <p:sldId id="292" r:id="rId20"/>
    <p:sldId id="270" r:id="rId21"/>
    <p:sldId id="271" r:id="rId22"/>
    <p:sldId id="272" r:id="rId23"/>
    <p:sldId id="293" r:id="rId24"/>
    <p:sldId id="273" r:id="rId25"/>
    <p:sldId id="274" r:id="rId26"/>
    <p:sldId id="279" r:id="rId27"/>
    <p:sldId id="280" r:id="rId28"/>
    <p:sldId id="281" r:id="rId29"/>
    <p:sldId id="282" r:id="rId30"/>
    <p:sldId id="283" r:id="rId31"/>
    <p:sldId id="278" r:id="rId32"/>
    <p:sldId id="275" r:id="rId33"/>
    <p:sldId id="276" r:id="rId34"/>
    <p:sldId id="277" r:id="rId35"/>
    <p:sldId id="286" r:id="rId36"/>
    <p:sldId id="25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p15:clr>
            <a:srgbClr val="A4A3A4"/>
          </p15:clr>
        </p15:guide>
        <p15:guide id="2" orient="horz" pos="3792">
          <p15:clr>
            <a:srgbClr val="A4A3A4"/>
          </p15:clr>
        </p15:guide>
        <p15:guide id="3" pos="576">
          <p15:clr>
            <a:srgbClr val="A4A3A4"/>
          </p15:clr>
        </p15:guide>
        <p15:guide id="4" pos="56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5C"/>
    <a:srgbClr val="BFDF95"/>
    <a:srgbClr val="8CC63F"/>
    <a:srgbClr val="FFFFFF"/>
    <a:srgbClr val="00263E"/>
    <a:srgbClr val="003F69"/>
    <a:srgbClr val="83D1F5"/>
    <a:srgbClr val="BA006E"/>
    <a:srgbClr val="0096D6"/>
    <a:srgbClr val="AB1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73159" autoAdjust="0"/>
  </p:normalViewPr>
  <p:slideViewPr>
    <p:cSldViewPr showGuides="1">
      <p:cViewPr varScale="1">
        <p:scale>
          <a:sx n="68" d="100"/>
          <a:sy n="68" d="100"/>
        </p:scale>
        <p:origin x="1830" y="72"/>
      </p:cViewPr>
      <p:guideLst>
        <p:guide orient="horz" pos="912"/>
        <p:guide orient="horz" pos="3792"/>
        <p:guide pos="576"/>
        <p:guide pos="5616"/>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68" d="100"/>
          <a:sy n="68" d="100"/>
        </p:scale>
        <p:origin x="-32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644BCB-F03D-402E-96F8-C5F792D90B47}" type="datetimeFigureOut">
              <a:rPr lang="en-US" smtClean="0"/>
              <a:pPr/>
              <a:t>10/28/2015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27D29E-891C-407B-B640-CF827916DA3E}" type="slidenum">
              <a:rPr lang="en-US" smtClean="0"/>
              <a:pPr/>
              <a:t>‹#›</a:t>
            </a:fld>
            <a:endParaRPr lang="en-US"/>
          </a:p>
        </p:txBody>
      </p:sp>
    </p:spTree>
    <p:extLst>
      <p:ext uri="{BB962C8B-B14F-4D97-AF65-F5344CB8AC3E}">
        <p14:creationId xmlns:p14="http://schemas.microsoft.com/office/powerpoint/2010/main" val="39555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17BD76-BCC3-45E4-9E85-97DF8C4AA6EC}" type="datetimeFigureOut">
              <a:rPr lang="en-US" smtClean="0"/>
              <a:pPr/>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43DB2D-5C9C-408B-8EBA-AC4240A04A8B}" type="slidenum">
              <a:rPr lang="en-US" smtClean="0"/>
              <a:pPr/>
              <a:t>‹#›</a:t>
            </a:fld>
            <a:endParaRPr lang="en-US"/>
          </a:p>
        </p:txBody>
      </p:sp>
    </p:spTree>
    <p:extLst>
      <p:ext uri="{BB962C8B-B14F-4D97-AF65-F5344CB8AC3E}">
        <p14:creationId xmlns:p14="http://schemas.microsoft.com/office/powerpoint/2010/main" val="238085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Again, </a:t>
            </a:r>
            <a:r>
              <a:rPr lang="en-US" dirty="0" smtClean="0"/>
              <a:t>Welcome</a:t>
            </a:r>
            <a:r>
              <a:rPr lang="en-US" baseline="0" dirty="0" smtClean="0"/>
              <a:t> everyone,  my name is Tara </a:t>
            </a:r>
            <a:r>
              <a:rPr lang="en-US" baseline="0" dirty="0" err="1" smtClean="0"/>
              <a:t>Zandy</a:t>
            </a:r>
            <a:r>
              <a:rPr lang="en-US" baseline="0" dirty="0" smtClean="0"/>
              <a:t> and today we will be covering an introduction to Explore. </a:t>
            </a:r>
          </a:p>
          <a:p>
            <a:endParaRPr lang="en-US" baseline="0" dirty="0" smtClean="0"/>
          </a:p>
          <a:p>
            <a:r>
              <a:rPr lang="en-US" baseline="0" dirty="0" smtClean="0"/>
              <a:t>The goal of this webinar is to empower you to utilize the Explore tool so you can build customized reports for a deeper analysis of your data.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a:t>
            </a:fld>
            <a:endParaRPr lang="en-US"/>
          </a:p>
        </p:txBody>
      </p:sp>
    </p:spTree>
    <p:extLst>
      <p:ext uri="{BB962C8B-B14F-4D97-AF65-F5344CB8AC3E}">
        <p14:creationId xmlns:p14="http://schemas.microsoft.com/office/powerpoint/2010/main" val="2626150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flat list report is the most commonly used report type.  This report type allows you to analyze large data sets in a non-hierarchical view. Data fields will be displayed in adjacent columns, as shown in the screen shot. </a:t>
            </a:r>
          </a:p>
          <a:p>
            <a:endParaRPr lang="en-US" baseline="0" dirty="0" smtClean="0"/>
          </a:p>
          <a:p>
            <a:r>
              <a:rPr lang="en-US" baseline="0" dirty="0" smtClean="0"/>
              <a:t>The flat list report allows you to connect up to 3 data fields and select up to 10 metrics. Through the flat list report, you can pull up to 50,000 rows. This is the only report type that has an option for an extended CSV file which will allow you to download up to 1 million rows. The download will be available for up to 7 days.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10</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take a look at a</a:t>
            </a:r>
            <a:r>
              <a:rPr lang="en-US" baseline="0" dirty="0" smtClean="0"/>
              <a:t> few examples of flat list reports. In the example report shown in the screen shot, we are pulling the two data fields, Product Name and product ID. As you can see, the information is displayed in adjacent columns. The second column is tied to the first column displaying the product IDs for each of the product names listed.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11</a:t>
            </a:fld>
            <a:endParaRPr lang="en-US"/>
          </a:p>
        </p:txBody>
      </p:sp>
    </p:spTree>
    <p:extLst>
      <p:ext uri="{BB962C8B-B14F-4D97-AF65-F5344CB8AC3E}">
        <p14:creationId xmlns:p14="http://schemas.microsoft.com/office/powerpoint/2010/main" val="355266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hierarchy report allows you to display and organize data in an expandable hierarchy format. Through this report you can obtain</a:t>
            </a:r>
            <a:r>
              <a:rPr lang="en-US" baseline="0" dirty="0" smtClean="0"/>
              <a:t> aggregate metrics at each point in the hierarchy.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hierarchy can be up to 5 levels deep, 100 rows and you can select up to 10 metrics. Each point in the hierarchy, minus the lowest level, can be expanded to display the data rolled up underneath.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take a look at the example of the hierarchy report more closely. </a:t>
            </a:r>
            <a:endParaRPr lang="en-US" dirty="0" smtClean="0"/>
          </a:p>
        </p:txBody>
      </p:sp>
      <p:sp>
        <p:nvSpPr>
          <p:cNvPr id="4" name="Slide Number Placeholder 3"/>
          <p:cNvSpPr>
            <a:spLocks noGrp="1"/>
          </p:cNvSpPr>
          <p:nvPr>
            <p:ph type="sldNum" sz="quarter" idx="10"/>
          </p:nvPr>
        </p:nvSpPr>
        <p:spPr/>
        <p:txBody>
          <a:bodyPr/>
          <a:lstStyle/>
          <a:p>
            <a:fld id="{0243DB2D-5C9C-408B-8EBA-AC4240A04A8B}" type="slidenum">
              <a:rPr lang="en-US" smtClean="0"/>
              <a:pPr/>
              <a:t>12</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we are correlating</a:t>
            </a:r>
            <a:r>
              <a:rPr lang="en-US" baseline="0" dirty="0" smtClean="0"/>
              <a:t> the entry page with the natural search term used to access the entry page. </a:t>
            </a:r>
          </a:p>
          <a:p>
            <a:endParaRPr lang="en-US" baseline="0" dirty="0" smtClean="0"/>
          </a:p>
          <a:p>
            <a:r>
              <a:rPr lang="en-US" baseline="0" dirty="0" smtClean="0"/>
              <a:t>Using the first row, you can see that the entry page ‘Desk lamps’ had 30 entry page views. When we expand the desk lamp page, we can see the search terms used to access the page and how many page views out of the 30 were captured for each term. </a:t>
            </a:r>
            <a:endParaRPr lang="en-US" dirty="0" smtClean="0"/>
          </a:p>
        </p:txBody>
      </p:sp>
      <p:sp>
        <p:nvSpPr>
          <p:cNvPr id="4" name="Slide Number Placeholder 3"/>
          <p:cNvSpPr>
            <a:spLocks noGrp="1"/>
          </p:cNvSpPr>
          <p:nvPr>
            <p:ph type="sldNum" sz="quarter" idx="10"/>
          </p:nvPr>
        </p:nvSpPr>
        <p:spPr/>
        <p:txBody>
          <a:bodyPr/>
          <a:lstStyle/>
          <a:p>
            <a:fld id="{0243DB2D-5C9C-408B-8EBA-AC4240A04A8B}" type="slidenum">
              <a:rPr lang="en-US" smtClean="0"/>
              <a:pPr/>
              <a:t>13</a:t>
            </a:fld>
            <a:endParaRPr lang="en-US"/>
          </a:p>
        </p:txBody>
      </p:sp>
    </p:spTree>
    <p:extLst>
      <p:ext uri="{BB962C8B-B14F-4D97-AF65-F5344CB8AC3E}">
        <p14:creationId xmlns:p14="http://schemas.microsoft.com/office/powerpoint/2010/main" val="2148619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report type is</a:t>
            </a:r>
            <a:r>
              <a:rPr lang="en-US" baseline="0" dirty="0" smtClean="0"/>
              <a:t> called the segment compare report. </a:t>
            </a:r>
            <a:r>
              <a:rPr lang="en-US" dirty="0" smtClean="0"/>
              <a:t>It is important to understand different types</a:t>
            </a:r>
            <a:r>
              <a:rPr lang="en-US" baseline="0" dirty="0" smtClean="0"/>
              <a:t> of visitor groups who navigate your site but great insight can be discovered by comparing the actions of these unique visitor groups. </a:t>
            </a:r>
          </a:p>
          <a:p>
            <a:endParaRPr lang="en-US" baseline="0" dirty="0" smtClean="0"/>
          </a:p>
          <a:p>
            <a:r>
              <a:rPr lang="en-US" baseline="0" dirty="0" smtClean="0"/>
              <a:t>Through the segment compare report, you can analyze up to 10 segments side by side and discovery which segments are actionable. </a:t>
            </a:r>
          </a:p>
          <a:p>
            <a:endParaRPr lang="en-US" baseline="0" dirty="0" smtClean="0"/>
          </a:p>
          <a:p>
            <a:r>
              <a:rPr lang="en-US" baseline="0" dirty="0" smtClean="0"/>
              <a:t>We will now take a closer look at the segment compare example.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14</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example, the segment criteria is session length. Looking at the data above, we can see the majority of the sessions on the site last between 5-10 minutes.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15</a:t>
            </a:fld>
            <a:endParaRPr lang="en-US"/>
          </a:p>
        </p:txBody>
      </p:sp>
    </p:spTree>
    <p:extLst>
      <p:ext uri="{BB962C8B-B14F-4D97-AF65-F5344CB8AC3E}">
        <p14:creationId xmlns:p14="http://schemas.microsoft.com/office/powerpoint/2010/main" val="143125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filtered groups report</a:t>
            </a:r>
            <a:r>
              <a:rPr lang="en-US" baseline="0" dirty="0" smtClean="0"/>
              <a:t> displays data groups that can be expanded to reveal further data fields. </a:t>
            </a:r>
          </a:p>
          <a:p>
            <a:r>
              <a:rPr lang="en-US" baseline="0" dirty="0" smtClean="0"/>
              <a:t> </a:t>
            </a:r>
          </a:p>
          <a:p>
            <a:r>
              <a:rPr lang="en-US" baseline="0" dirty="0" smtClean="0"/>
              <a:t>In this report type, you can view up to 100 groups side by side.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16</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groups in this report are based on search term</a:t>
            </a:r>
            <a:r>
              <a:rPr lang="en-US" baseline="0" dirty="0" smtClean="0"/>
              <a:t> groups. Terms that contain the word lamp for example. Then we can see the corresponding Marketing Channel the visitor used to enter the site.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17</a:t>
            </a:fld>
            <a:endParaRPr lang="en-US"/>
          </a:p>
        </p:txBody>
      </p:sp>
    </p:spTree>
    <p:extLst>
      <p:ext uri="{BB962C8B-B14F-4D97-AF65-F5344CB8AC3E}">
        <p14:creationId xmlns:p14="http://schemas.microsoft.com/office/powerpoint/2010/main" val="2942596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Lifecycle is report</a:t>
            </a:r>
            <a:r>
              <a:rPr lang="en-US" sz="1200" kern="1200" baseline="0" dirty="0" smtClean="0">
                <a:solidFill>
                  <a:schemeClr val="tx1"/>
                </a:solidFill>
                <a:effectLst/>
                <a:latin typeface="+mn-lt"/>
                <a:ea typeface="+mn-ea"/>
                <a:cs typeface="+mn-cs"/>
              </a:rPr>
              <a:t> type </a:t>
            </a:r>
            <a:r>
              <a:rPr lang="en-US" sz="1200" kern="1200" dirty="0" smtClean="0">
                <a:solidFill>
                  <a:schemeClr val="tx1"/>
                </a:solidFill>
                <a:effectLst/>
                <a:latin typeface="+mn-lt"/>
                <a:ea typeface="+mn-ea"/>
                <a:cs typeface="+mn-cs"/>
              </a:rPr>
              <a:t>that delivers an understanding of a customer</a:t>
            </a:r>
          </a:p>
          <a:p>
            <a:r>
              <a:rPr lang="en-US" sz="1200" kern="1200" dirty="0" smtClean="0">
                <a:solidFill>
                  <a:schemeClr val="tx1"/>
                </a:solidFill>
                <a:effectLst/>
                <a:latin typeface="+mn-lt"/>
                <a:ea typeface="+mn-ea"/>
                <a:cs typeface="+mn-cs"/>
              </a:rPr>
              <a:t>Lifecycle on your site and what motivates the customer to progress to the next milestone.</a:t>
            </a:r>
          </a:p>
          <a:p>
            <a:r>
              <a:rPr lang="en-US" sz="1200" kern="1200" dirty="0" smtClean="0">
                <a:solidFill>
                  <a:schemeClr val="tx1"/>
                </a:solidFill>
                <a:effectLst/>
                <a:latin typeface="+mn-lt"/>
                <a:ea typeface="+mn-ea"/>
                <a:cs typeface="+mn-cs"/>
              </a:rPr>
              <a:t>Lifecycle helps you understand which milestones your visitors reached and what</a:t>
            </a:r>
          </a:p>
          <a:p>
            <a:r>
              <a:rPr lang="en-US" sz="1200" kern="1200" dirty="0" smtClean="0">
                <a:solidFill>
                  <a:schemeClr val="tx1"/>
                </a:solidFill>
                <a:effectLst/>
                <a:latin typeface="+mn-lt"/>
                <a:ea typeface="+mn-ea"/>
                <a:cs typeface="+mn-cs"/>
              </a:rPr>
              <a:t>are the campaigns, products, and content that advance customers through the</a:t>
            </a:r>
          </a:p>
          <a:p>
            <a:r>
              <a:rPr lang="en-US" sz="1200" kern="1200" dirty="0" smtClean="0">
                <a:solidFill>
                  <a:schemeClr val="tx1"/>
                </a:solidFill>
                <a:effectLst/>
                <a:latin typeface="+mn-lt"/>
                <a:ea typeface="+mn-ea"/>
                <a:cs typeface="+mn-cs"/>
              </a:rPr>
              <a:t>lifecycle. You can then target these visitors to trigger advancement. Moving</a:t>
            </a:r>
          </a:p>
          <a:p>
            <a:r>
              <a:rPr lang="en-US" sz="1200" kern="1200" dirty="0" smtClean="0">
                <a:solidFill>
                  <a:schemeClr val="tx1"/>
                </a:solidFill>
                <a:effectLst/>
                <a:latin typeface="+mn-lt"/>
                <a:ea typeface="+mn-ea"/>
                <a:cs typeface="+mn-cs"/>
              </a:rPr>
              <a:t>customers along their path faster,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leads to improved business results.</a:t>
            </a:r>
          </a:p>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18</a:t>
            </a:fld>
            <a:endParaRPr lang="en-US"/>
          </a:p>
        </p:txBody>
      </p:sp>
    </p:spTree>
    <p:extLst>
      <p:ext uri="{BB962C8B-B14F-4D97-AF65-F5344CB8AC3E}">
        <p14:creationId xmlns:p14="http://schemas.microsoft.com/office/powerpoint/2010/main" val="2941494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Live reports are flat-list reports that update data in real time with hourly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granularity. Live reports are used to see the most current data on your site and to</a:t>
            </a:r>
          </a:p>
          <a:p>
            <a:r>
              <a:rPr lang="en-US" sz="1200" kern="1200" dirty="0" smtClean="0">
                <a:solidFill>
                  <a:schemeClr val="tx1"/>
                </a:solidFill>
                <a:effectLst/>
                <a:latin typeface="+mn-lt"/>
                <a:ea typeface="+mn-ea"/>
                <a:cs typeface="+mn-cs"/>
              </a:rPr>
              <a:t>analyze hourly trends.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Live report data updates every 5 minutes</a:t>
            </a:r>
            <a:r>
              <a:rPr lang="en-US" sz="1200" kern="1200" baseline="0" dirty="0" smtClean="0">
                <a:solidFill>
                  <a:schemeClr val="tx1"/>
                </a:solidFill>
                <a:effectLst/>
                <a:latin typeface="+mn-lt"/>
                <a:ea typeface="+mn-ea"/>
                <a:cs typeface="+mn-cs"/>
              </a:rPr>
              <a:t> and is retained up to 8 days.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19</a:t>
            </a:fld>
            <a:endParaRPr lang="en-US"/>
          </a:p>
        </p:txBody>
      </p:sp>
    </p:spTree>
    <p:extLst>
      <p:ext uri="{BB962C8B-B14F-4D97-AF65-F5344CB8AC3E}">
        <p14:creationId xmlns:p14="http://schemas.microsoft.com/office/powerpoint/2010/main" val="216566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this webinar,</a:t>
            </a:r>
            <a:r>
              <a:rPr lang="en-US" baseline="0" dirty="0" smtClean="0"/>
              <a:t> you will gain an understanding of Explore, know when to use Explore versus Analytics, learn how to utilize the standard best practices reports and create a dashboard, become familiar with building a report and the different report types and features available including relational zooms, segmentation and filtering, obtain an understanding of tag attributes and become familiar with report credits and how they are allocated</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choosing a time frame, you also have the ability to select a one-time report or select a frequency. </a:t>
            </a:r>
          </a:p>
          <a:p>
            <a:endParaRPr lang="en-US" baseline="0" dirty="0" smtClean="0"/>
          </a:p>
          <a:p>
            <a:r>
              <a:rPr lang="en-US" baseline="0" dirty="0" smtClean="0"/>
              <a:t>One-time reports are time bound and have a maximum report date range of 93 days. The report processes one time for the report date range selected.  Reports can be an aggregate of the entire date range or broken up into days, weeks or months. All consumed credits for a one-time report will be replenished in the next month. </a:t>
            </a:r>
          </a:p>
          <a:p>
            <a:endParaRPr lang="en-US" baseline="0" dirty="0" smtClean="0"/>
          </a:p>
          <a:p>
            <a:r>
              <a:rPr lang="en-US" baseline="0" dirty="0" smtClean="0"/>
              <a:t>Frequency reports can be processed daily, weekly and </a:t>
            </a:r>
            <a:r>
              <a:rPr lang="en-US" baseline="0" dirty="0" err="1" smtClean="0"/>
              <a:t>montly</a:t>
            </a:r>
            <a:r>
              <a:rPr lang="en-US" baseline="0" dirty="0" smtClean="0"/>
              <a:t>. Report credits will be consumed at the time of processing and will continue to be consumed automatically every month until the report is stopped. </a:t>
            </a:r>
          </a:p>
          <a:p>
            <a:endParaRPr lang="en-US" baseline="0" dirty="0" smtClean="0"/>
          </a:p>
          <a:p>
            <a:r>
              <a:rPr lang="en-US" baseline="0" dirty="0" smtClean="0"/>
              <a:t>Both report types can be emailed to a distribution list.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20</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Explore allows you to create sample reports and full data set reports. Sample reports use sample report credits and</a:t>
            </a:r>
            <a:r>
              <a:rPr lang="en-US" baseline="0" dirty="0" smtClean="0"/>
              <a:t> allow you to create a test report to ensure the report displays in the correct format for your business needs. Since the sample only uses a portion of the full data set, it processes quickly. The sample report should not be used for </a:t>
            </a:r>
            <a:r>
              <a:rPr lang="en-US" baseline="0" dirty="0" err="1" smtClean="0"/>
              <a:t>anlaysis</a:t>
            </a:r>
            <a:r>
              <a:rPr lang="en-US" baseline="0" dirty="0" smtClean="0"/>
              <a:t>. </a:t>
            </a:r>
          </a:p>
          <a:p>
            <a:endParaRPr lang="en-US" baseline="0" dirty="0" smtClean="0"/>
          </a:p>
          <a:p>
            <a:r>
              <a:rPr lang="en-US" baseline="0" dirty="0" smtClean="0"/>
              <a:t>Once you confirm the sample report displays in the manner in which you need, you can turn a sample report into a full data report to be used in your analysis.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21</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build a flat list report, you have the option to add a relational zoom to the data fields you selected. A relational zoom correlates one set of data to one or two other sets of data for additional insight. </a:t>
            </a:r>
          </a:p>
          <a:p>
            <a:endParaRPr lang="en-US" baseline="0" dirty="0" smtClean="0"/>
          </a:p>
          <a:p>
            <a:r>
              <a:rPr lang="en-US" baseline="0" dirty="0" smtClean="0"/>
              <a:t>Each relational zoom can have up to 3 data fields and up to 10 metrics. </a:t>
            </a:r>
          </a:p>
          <a:p>
            <a:endParaRPr lang="en-US" baseline="0" dirty="0" smtClean="0"/>
          </a:p>
          <a:p>
            <a:r>
              <a:rPr lang="en-US" dirty="0" smtClean="0"/>
              <a:t>A maximum of two zooms can be added to a</a:t>
            </a:r>
            <a:r>
              <a:rPr lang="en-US" baseline="0" dirty="0" smtClean="0"/>
              <a:t> report and the zoom will be available to the first 20 data fields. </a:t>
            </a:r>
          </a:p>
          <a:p>
            <a:endParaRPr lang="en-US" baseline="0" dirty="0" smtClean="0"/>
          </a:p>
          <a:p>
            <a:r>
              <a:rPr lang="en-US" baseline="0" dirty="0" smtClean="0"/>
              <a:t>The relational zoom is only available in the flat list report type.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22</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screen shot shows an example of two relational Zooms. We zoomed in on the home page and what the first zoom shows are the marketing channels that started a session on your site that viewed the home page. The second zoom shows the on-site search terms visitors searched in sessions that viewed the homepage. </a:t>
            </a:r>
          </a:p>
        </p:txBody>
      </p:sp>
      <p:sp>
        <p:nvSpPr>
          <p:cNvPr id="4" name="Slide Number Placeholder 3"/>
          <p:cNvSpPr>
            <a:spLocks noGrp="1"/>
          </p:cNvSpPr>
          <p:nvPr>
            <p:ph type="sldNum" sz="quarter" idx="10"/>
          </p:nvPr>
        </p:nvSpPr>
        <p:spPr/>
        <p:txBody>
          <a:bodyPr/>
          <a:lstStyle/>
          <a:p>
            <a:fld id="{0243DB2D-5C9C-408B-8EBA-AC4240A04A8B}" type="slidenum">
              <a:rPr lang="en-US" smtClean="0"/>
              <a:pPr/>
              <a:t>23</a:t>
            </a:fld>
            <a:endParaRPr lang="en-US"/>
          </a:p>
        </p:txBody>
      </p:sp>
    </p:spTree>
    <p:extLst>
      <p:ext uri="{BB962C8B-B14F-4D97-AF65-F5344CB8AC3E}">
        <p14:creationId xmlns:p14="http://schemas.microsoft.com/office/powerpoint/2010/main" val="678316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optional step within a report is adding a segment. As you know, segments will limit your report to only those sessions that meet the criteria of your </a:t>
            </a:r>
            <a:r>
              <a:rPr lang="en-US" dirty="0" err="1" smtClean="0"/>
              <a:t>segement</a:t>
            </a:r>
            <a:r>
              <a:rPr lang="en-US" dirty="0" smtClean="0"/>
              <a:t>. </a:t>
            </a:r>
          </a:p>
          <a:p>
            <a:endParaRPr lang="en-US" dirty="0" smtClean="0"/>
          </a:p>
          <a:p>
            <a:r>
              <a:rPr lang="en-US" dirty="0" smtClean="0"/>
              <a:t>There are two places in Explore to build a segment. When you are</a:t>
            </a:r>
            <a:r>
              <a:rPr lang="en-US" baseline="0" dirty="0" smtClean="0"/>
              <a:t> in the report build screen, you will need to click on the segment ab and select ‘new’. You can also manage segments within the manage screen in the left navigation pane. Through this section, you can create, edit and delete any segment.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want to edit a segment you will</a:t>
            </a:r>
            <a:r>
              <a:rPr lang="en-US" baseline="0" dirty="0" smtClean="0"/>
              <a:t> </a:t>
            </a:r>
            <a:r>
              <a:rPr lang="en-US" dirty="0" smtClean="0"/>
              <a:t>select the pencil icon next to the segment you want to edit. Be mindful of the</a:t>
            </a:r>
            <a:r>
              <a:rPr lang="en-US" baseline="0" dirty="0" smtClean="0"/>
              <a:t> frequency reports utilizing a </a:t>
            </a:r>
            <a:r>
              <a:rPr lang="en-US" baseline="0" dirty="0" err="1" smtClean="0"/>
              <a:t>segement</a:t>
            </a:r>
            <a:r>
              <a:rPr lang="en-US" baseline="0" dirty="0" smtClean="0"/>
              <a:t> as editing the segment will have an effect on these report moving forward.</a:t>
            </a:r>
            <a:endParaRPr lang="en-US" dirty="0" smtClean="0"/>
          </a:p>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24</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a segment  is easy</a:t>
            </a:r>
            <a:r>
              <a:rPr lang="en-US" baseline="0" dirty="0" smtClean="0"/>
              <a:t> and can be done all in one screen. The first step is to select the criteria type for your segment. The criteria type  is broken out into categories such as topline, marketing, merchandising/products, content, demographics, etc. The breakout is similar to the breakout found in Digital Analytics. </a:t>
            </a:r>
          </a:p>
          <a:p>
            <a:endParaRPr lang="en-US" baseline="0" dirty="0" smtClean="0"/>
          </a:p>
          <a:p>
            <a:r>
              <a:rPr lang="en-US" baseline="0" dirty="0" smtClean="0"/>
              <a:t>The next step is to select the specific criteria, orders&gt; or equal to 1, page views between 1-10. You can also choose to layer your criteria for more complex segmentation using AND/OR statements. 	</a:t>
            </a:r>
          </a:p>
          <a:p>
            <a:endParaRPr lang="en-US" baseline="0" dirty="0" smtClean="0"/>
          </a:p>
          <a:p>
            <a:r>
              <a:rPr lang="en-US" baseline="0" dirty="0" smtClean="0"/>
              <a:t>Unlike Digital Analytics, segments in Explore are not time bound. You can use a segment for date ranges spanning the 400 days of data stored within Explore.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25</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Filters</a:t>
            </a:r>
            <a:r>
              <a:rPr lang="en-US" baseline="0" dirty="0" smtClean="0"/>
              <a:t> are the third optional item you can add to a report. A filter will narrow down the report to show only those rows that exactly match the criteria selected for the filter. To help you understand a filter, you can think of how a filter works in Excel. You first pull the data field types into your report and then narrow down those data types to show only the items you want to view. An example would be the select pages as your data field and then filter the report to only show commerce pages. Another example would be to select marketing channels but filter the report to only show the natural search channel. </a:t>
            </a:r>
          </a:p>
          <a:p>
            <a:endParaRPr lang="en-US" baseline="0" dirty="0" smtClean="0"/>
          </a:p>
          <a:p>
            <a:r>
              <a:rPr lang="en-US" baseline="0" dirty="0" smtClean="0"/>
              <a:t>You can create a filter in the filter tab while building a report. Filters can be edited and deleted under manage in the left navigation pane.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want to edit a filter you can select the pencil icon next to the filter you want to edit.</a:t>
            </a:r>
          </a:p>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26</a:t>
            </a:fld>
            <a:endParaRPr lang="en-US"/>
          </a:p>
        </p:txBody>
      </p:sp>
    </p:spTree>
    <p:extLst>
      <p:ext uri="{BB962C8B-B14F-4D97-AF65-F5344CB8AC3E}">
        <p14:creationId xmlns:p14="http://schemas.microsoft.com/office/powerpoint/2010/main" val="820827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to building a filter is to select the criteria. You can use the magnifying glass located next to the criteria drop down to help ensure</a:t>
            </a:r>
            <a:r>
              <a:rPr lang="en-US" baseline="0" dirty="0" smtClean="0"/>
              <a:t> you enter criteria in the appropriate format. </a:t>
            </a:r>
          </a:p>
          <a:p>
            <a:endParaRPr lang="en-US" baseline="0" dirty="0" smtClean="0"/>
          </a:p>
          <a:p>
            <a:r>
              <a:rPr lang="en-US" baseline="0" dirty="0" smtClean="0"/>
              <a:t>Similar to a segment, you can layer criteria using AND/OR statements for more complex filters.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27</a:t>
            </a:fld>
            <a:endParaRPr lang="en-US"/>
          </a:p>
        </p:txBody>
      </p:sp>
    </p:spTree>
    <p:extLst>
      <p:ext uri="{BB962C8B-B14F-4D97-AF65-F5344CB8AC3E}">
        <p14:creationId xmlns:p14="http://schemas.microsoft.com/office/powerpoint/2010/main" val="2949314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a:t>
            </a:r>
            <a:r>
              <a:rPr lang="en-US" baseline="0" dirty="0" smtClean="0"/>
              <a:t> the difference between a segment and a filter is a common question asked. We are going to look at an example to help clarify when to use a filter versus a segment. </a:t>
            </a:r>
          </a:p>
          <a:p>
            <a:endParaRPr lang="en-US" baseline="0" dirty="0" smtClean="0"/>
          </a:p>
          <a:p>
            <a:r>
              <a:rPr lang="en-US" baseline="0" dirty="0" smtClean="0"/>
              <a:t>In our example, 3 visits, also known as sessions, occurred on your site. The details for each session are displayed above. In the first session, the visitor viewed the home page, sports page and the home page again being exited the site. In the second session the visitor viewed the home page the business page, then the sports page, the business page again, then they exited the site. In the third session, the visitor viewed the home page and the business page before exiting the site. </a:t>
            </a:r>
          </a:p>
          <a:p>
            <a:endParaRPr lang="en-US" baseline="0" dirty="0" smtClean="0"/>
          </a:p>
          <a:p>
            <a:r>
              <a:rPr lang="en-US" baseline="0" dirty="0" smtClean="0"/>
              <a:t>If no segment or filter are added, the report will display as shown. There are 3 total sessions and 9 total page views. The three pages viewed within the session, home page, sports page and business page are shown as well.</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28</a:t>
            </a:fld>
            <a:endParaRPr lang="en-US"/>
          </a:p>
        </p:txBody>
      </p:sp>
    </p:spTree>
    <p:extLst>
      <p:ext uri="{BB962C8B-B14F-4D97-AF65-F5344CB8AC3E}">
        <p14:creationId xmlns:p14="http://schemas.microsoft.com/office/powerpoint/2010/main" val="1047469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 look at what</a:t>
            </a:r>
            <a:r>
              <a:rPr lang="en-US" baseline="0" dirty="0" smtClean="0"/>
              <a:t> the report would look like if we added a filter. The criteria of our filter is going to be page contains sports. Now if we take a look at the report, we can see we have now narrowed the report to only display metrics for pages containing sports. Since there were only two sessions, that viewed the sports page, only those two sessions are shown.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29</a:t>
            </a:fld>
            <a:endParaRPr lang="en-US"/>
          </a:p>
        </p:txBody>
      </p:sp>
    </p:spTree>
    <p:extLst>
      <p:ext uri="{BB962C8B-B14F-4D97-AF65-F5344CB8AC3E}">
        <p14:creationId xmlns:p14="http://schemas.microsoft.com/office/powerpoint/2010/main" val="222873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Explore is a tool that allows the</a:t>
            </a:r>
            <a:r>
              <a:rPr lang="en-US" baseline="0" dirty="0" smtClean="0"/>
              <a:t> analyst to build ad hoc reports combining different tag type fields to understand the visitor’s entire journey. </a:t>
            </a:r>
          </a:p>
          <a:p>
            <a:endParaRPr lang="en-US" baseline="0" dirty="0" smtClean="0"/>
          </a:p>
          <a:p>
            <a:r>
              <a:rPr lang="en-US" baseline="0" dirty="0" smtClean="0"/>
              <a:t>When using Explore a deeper analysis can be obtained through in depth segmentation and segment comparison as well as cross session segmentation. </a:t>
            </a:r>
          </a:p>
          <a:p>
            <a:r>
              <a:rPr lang="en-US" baseline="0" dirty="0" smtClean="0"/>
              <a:t>Explore allows you to tie data from a session together to create a holistic view. An example would be to create a report showing visitors from an email campaign and the pages they viewed during their session.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3</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 look at</a:t>
            </a:r>
            <a:r>
              <a:rPr lang="en-US" baseline="0" dirty="0" smtClean="0"/>
              <a:t> how the report would be displayed if we add a segment. Our segment is going to have the same criteria, page contains sports. Now instead of seeing only the sports page displayed like we saw in the report with the filter, we now will see what pages were viewed by sessions that contained a sports page. </a:t>
            </a:r>
          </a:p>
          <a:p>
            <a:endParaRPr lang="en-US" baseline="0" dirty="0" smtClean="0"/>
          </a:p>
          <a:p>
            <a:r>
              <a:rPr lang="en-US" baseline="0" dirty="0" smtClean="0"/>
              <a:t>There were two sessions that contained the page sports, within those sessions the visitor also viewed the home page, sports page and business page. Therefore you will see all these pages displayed within the report.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30</a:t>
            </a:fld>
            <a:endParaRPr lang="en-US"/>
          </a:p>
        </p:txBody>
      </p:sp>
    </p:spTree>
    <p:extLst>
      <p:ext uri="{BB962C8B-B14F-4D97-AF65-F5344CB8AC3E}">
        <p14:creationId xmlns:p14="http://schemas.microsoft.com/office/powerpoint/2010/main" val="2174958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 in this</a:t>
            </a:r>
            <a:r>
              <a:rPr lang="en-US" baseline="0" dirty="0" smtClean="0"/>
              <a:t> presentation we mentioned one of the features of Explore was to pull reporting on tag attributes. We will now discuss what a tag attribute is and how you can utilized tag attributes in reports. </a:t>
            </a:r>
          </a:p>
          <a:p>
            <a:endParaRPr lang="en-US" baseline="0" dirty="0" smtClean="0"/>
          </a:p>
          <a:p>
            <a:r>
              <a:rPr lang="en-US" baseline="0" dirty="0" smtClean="0"/>
              <a:t>Every tag type has set fields collecting specific pieces of information. Any additional pieces of information that don’t fit the criteria for the standard fields can be collected through attributes. </a:t>
            </a:r>
          </a:p>
          <a:p>
            <a:endParaRPr lang="en-US" baseline="0" dirty="0" smtClean="0"/>
          </a:p>
          <a:p>
            <a:r>
              <a:rPr lang="en-US" baseline="0" dirty="0" smtClean="0"/>
              <a:t>An example of an attribute is if you are interested in collected a refinement of an on-site search via the page view tag. You can collect inventory status and the number of product ratings through the product view tag and date of birth and gender through the registration tag. </a:t>
            </a:r>
          </a:p>
          <a:p>
            <a:endParaRPr lang="en-US" baseline="0" dirty="0" smtClean="0"/>
          </a:p>
          <a:p>
            <a:r>
              <a:rPr lang="en-US" baseline="0" dirty="0" smtClean="0"/>
              <a:t>Once you are collecting attributes, you can create reports based on these attributes. Attributes are not reported on in Digital Analytics. </a:t>
            </a:r>
          </a:p>
          <a:p>
            <a:endParaRPr lang="en-US" baseline="0" dirty="0" smtClean="0"/>
          </a:p>
          <a:p>
            <a:r>
              <a:rPr lang="en-US" baseline="0" dirty="0" smtClean="0"/>
              <a:t>Each tag type can collect up to 50 attributes. Once attributes are being collected via the tag, they must be aliased within the Admin screen in order to be used within reports.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31</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 to process a report in Explore, you must have available report credits.</a:t>
            </a:r>
          </a:p>
          <a:p>
            <a:r>
              <a:rPr lang="en-US" dirty="0" smtClean="0"/>
              <a:t>The number of credits available to an organization is expressed via the client contract.</a:t>
            </a:r>
          </a:p>
          <a:p>
            <a:r>
              <a:rPr lang="en-US" dirty="0" smtClean="0"/>
              <a:t>In order to increase report credit allotment, please contact your account representative </a:t>
            </a:r>
          </a:p>
          <a:p>
            <a:r>
              <a:rPr lang="en-US" dirty="0" smtClean="0"/>
              <a:t>One report credit will be used for date ranges selected up to a month (day, week and 1 month)</a:t>
            </a:r>
          </a:p>
          <a:p>
            <a:r>
              <a:rPr lang="en-US" dirty="0" smtClean="0"/>
              <a:t>For a report spanning several months, one report credit will be used for each month selected within the report.</a:t>
            </a:r>
          </a:p>
          <a:p>
            <a:r>
              <a:rPr lang="en-US" dirty="0" smtClean="0"/>
              <a:t>One-time reports will use report credits within the current month the report is processed and will be returned in the following month</a:t>
            </a:r>
          </a:p>
          <a:p>
            <a:r>
              <a:rPr lang="en-US" dirty="0" smtClean="0"/>
              <a:t>Frequency reports will continue to consume report credits each month until the report is stopped</a:t>
            </a:r>
          </a:p>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32</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client ID has an allotment of credits, these credits can be dispersed to different user groups</a:t>
            </a:r>
          </a:p>
          <a:p>
            <a:r>
              <a:rPr lang="en-US" dirty="0" smtClean="0"/>
              <a:t>Report allocation by user group can be found under Manage&gt;Report allocation in the left navigation pane. </a:t>
            </a:r>
          </a:p>
          <a:p>
            <a:endParaRPr lang="en-US" dirty="0" smtClean="0"/>
          </a:p>
          <a:p>
            <a:r>
              <a:rPr lang="en-US" dirty="0" smtClean="0"/>
              <a:t>You can manage the amount of credits allocated to each user group</a:t>
            </a:r>
            <a:r>
              <a:rPr lang="en-US" baseline="0" dirty="0" smtClean="0"/>
              <a:t> based on the level of usage each group requires.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33</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how</a:t>
            </a:r>
            <a:r>
              <a:rPr lang="en-US" baseline="0" dirty="0" smtClean="0"/>
              <a:t> your report credits are being used. Through the report credit usage screen, you can observe which reports have used or are using report credits each month. </a:t>
            </a:r>
          </a:p>
          <a:p>
            <a:endParaRPr lang="en-US" baseline="0" dirty="0" smtClean="0"/>
          </a:p>
          <a:p>
            <a:r>
              <a:rPr lang="en-US" baseline="0" dirty="0" smtClean="0"/>
              <a:t>You will want to clean up you instance of Explore and stop  the frequency reports no longer being used.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34</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resources you can use to further understand how to Use Explore. </a:t>
            </a:r>
          </a:p>
          <a:p>
            <a:endParaRPr lang="en-US" dirty="0" smtClean="0"/>
          </a:p>
          <a:p>
            <a:endParaRPr lang="en-US" dirty="0" smtClean="0"/>
          </a:p>
          <a:p>
            <a:r>
              <a:rPr lang="en-US" dirty="0" smtClean="0"/>
              <a:t>I will read through each of the above resources.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35</a:t>
            </a:fld>
            <a:endParaRPr lang="en-US"/>
          </a:p>
        </p:txBody>
      </p:sp>
    </p:spTree>
    <p:extLst>
      <p:ext uri="{BB962C8B-B14F-4D97-AF65-F5344CB8AC3E}">
        <p14:creationId xmlns:p14="http://schemas.microsoft.com/office/powerpoint/2010/main" val="2992194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36</a:t>
            </a:fld>
            <a:endParaRPr lang="en-US" dirty="0"/>
          </a:p>
        </p:txBody>
      </p:sp>
    </p:spTree>
    <p:extLst>
      <p:ext uri="{BB962C8B-B14F-4D97-AF65-F5344CB8AC3E}">
        <p14:creationId xmlns:p14="http://schemas.microsoft.com/office/powerpoint/2010/main" val="180346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the difference between Digital Analytics and Explore and when to use each tool. Digital Analytics provides out of the box best practice reports, site wide key</a:t>
            </a:r>
            <a:r>
              <a:rPr lang="en-US" baseline="0" dirty="0" smtClean="0"/>
              <a:t> performance indicators, </a:t>
            </a:r>
            <a:r>
              <a:rPr lang="en-US" baseline="0" dirty="0" err="1" smtClean="0"/>
              <a:t>pathing</a:t>
            </a:r>
            <a:r>
              <a:rPr lang="en-US" baseline="0" dirty="0" smtClean="0"/>
              <a:t> analysis and executive level workbooks. </a:t>
            </a:r>
          </a:p>
          <a:p>
            <a:endParaRPr lang="en-US" baseline="0" dirty="0" smtClean="0"/>
          </a:p>
          <a:p>
            <a:r>
              <a:rPr lang="en-US" baseline="0" dirty="0" smtClean="0"/>
              <a:t>Explore allows for ad hoc analysis through reporting, segment comparison, more flexible segmentation features and time frames and attribute analysis, which we will discuss later in this presentation. </a:t>
            </a:r>
          </a:p>
          <a:p>
            <a:endParaRPr lang="en-US" baseline="0" dirty="0" smtClean="0"/>
          </a:p>
          <a:p>
            <a:r>
              <a:rPr lang="en-US" baseline="0" dirty="0" smtClean="0"/>
              <a:t>Explore by default will have a data retention limit of 400 days unless other wise contracted. </a:t>
            </a:r>
          </a:p>
          <a:p>
            <a:endParaRPr lang="en-US" baseline="0" dirty="0" smtClean="0"/>
          </a:p>
          <a:p>
            <a:r>
              <a:rPr lang="en-US" baseline="0" dirty="0" smtClean="0"/>
              <a:t>When you are unable to pull or combine the information in Digital Analytics, you should use Explore. The two tools should be used in conjunction with one another to provide a complete analysis of your site.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4</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Digital</a:t>
            </a:r>
            <a:r>
              <a:rPr lang="en-US" baseline="0" dirty="0" smtClean="0"/>
              <a:t> Analytics, </a:t>
            </a:r>
            <a:r>
              <a:rPr lang="en-US" dirty="0" smtClean="0"/>
              <a:t>Explore provides a set of standard</a:t>
            </a:r>
            <a:r>
              <a:rPr lang="en-US" baseline="0" dirty="0" smtClean="0"/>
              <a:t> Best Practice Reports which can be used in an analysis and can provide value by offering suggested reporting. </a:t>
            </a:r>
          </a:p>
          <a:p>
            <a:endParaRPr lang="en-US" baseline="0" dirty="0" smtClean="0"/>
          </a:p>
          <a:p>
            <a:r>
              <a:rPr lang="en-US" baseline="0" dirty="0" smtClean="0"/>
              <a:t>There are content, event and product affinity reports. Reports to help you track the marketing channels driving visitors to your site. You can view reports that group together and compare visitors based on sets of criteria. If you find a standard report you want to customize you can create a copy and add/ remove criteria and save the report with a new name. </a:t>
            </a:r>
          </a:p>
          <a:p>
            <a:endParaRPr lang="en-US" baseline="0" dirty="0" smtClean="0"/>
          </a:p>
          <a:p>
            <a:r>
              <a:rPr lang="en-US" baseline="0" dirty="0" smtClean="0"/>
              <a:t>These reports are located under the report category in the left navigation pane of the interface. Best practice reports are group under categories prefixed with the word ‘Standard’. These reports will be available in any instance of Explore. </a:t>
            </a:r>
            <a:endParaRPr lang="en-US" baseline="0"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5</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Explore</a:t>
            </a:r>
            <a:r>
              <a:rPr lang="en-US" baseline="0" dirty="0" smtClean="0"/>
              <a:t> allows you to create, edit and share a dashboard containing up to 4 custom reports. </a:t>
            </a:r>
          </a:p>
          <a:p>
            <a:endParaRPr lang="en-US" baseline="0" dirty="0" smtClean="0"/>
          </a:p>
          <a:p>
            <a:r>
              <a:rPr lang="en-US" baseline="0" dirty="0" smtClean="0"/>
              <a:t>Once you create reports based on business goals, it is beneficial to set up dashboards in order to spot trends to begin a deeper </a:t>
            </a:r>
            <a:r>
              <a:rPr lang="en-US" baseline="0" dirty="0" err="1" smtClean="0"/>
              <a:t>anlaysis</a:t>
            </a:r>
            <a:r>
              <a:rPr lang="en-US" baseline="0" dirty="0" smtClean="0"/>
              <a:t>. Dashboards are located in the left navigation pane of the Explore interface. Once trends are spotted through a dashboard, you can click on the dashboard to navigate to the report for more insight.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6</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going to discuss how to build a report. When building</a:t>
            </a:r>
            <a:r>
              <a:rPr lang="en-US" baseline="0" dirty="0" smtClean="0"/>
              <a:t> a report in Explore, you will first choose a report type, select appropriate tag fields, such as page, marketing channel, entry page, product name, etc., add key performance indicators based on site goals or management needs, choose an appropriate time frame  and create and add a filter, segment or relational zoom. </a:t>
            </a:r>
          </a:p>
          <a:p>
            <a:endParaRPr lang="en-US" baseline="0" dirty="0" smtClean="0"/>
          </a:p>
          <a:p>
            <a:r>
              <a:rPr lang="en-US" baseline="0" dirty="0" smtClean="0"/>
              <a:t>Adding a filter, segment or relational zoom is optional. </a:t>
            </a:r>
          </a:p>
          <a:p>
            <a:endParaRPr lang="en-US" baseline="0" dirty="0" smtClean="0"/>
          </a:p>
          <a:p>
            <a:r>
              <a:rPr lang="en-US" baseline="0" dirty="0" smtClean="0"/>
              <a:t>Each task in the report build is separated into tabs. Navigate through each tab customizing the criteria prior to saving the report.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7</a:t>
            </a:fld>
            <a:endParaRPr lang="en-US"/>
          </a:p>
        </p:txBody>
      </p:sp>
    </p:spTree>
    <p:extLst>
      <p:ext uri="{BB962C8B-B14F-4D97-AF65-F5344CB8AC3E}">
        <p14:creationId xmlns:p14="http://schemas.microsoft.com/office/powerpoint/2010/main" val="27631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Explore tool, you can build, edit, delete</a:t>
            </a:r>
            <a:r>
              <a:rPr lang="en-US" baseline="0" dirty="0" smtClean="0"/>
              <a:t>, copy and share a report.</a:t>
            </a:r>
          </a:p>
          <a:p>
            <a:endParaRPr lang="en-US" dirty="0" smtClean="0"/>
          </a:p>
          <a:p>
            <a:r>
              <a:rPr lang="en-US" dirty="0" smtClean="0"/>
              <a:t>The edit option will only allow you to update the name of the report, add a relational zoom, update the distribution list and add comments. To</a:t>
            </a:r>
            <a:r>
              <a:rPr lang="en-US" baseline="0" dirty="0" smtClean="0"/>
              <a:t> truly edit a report, you must create a copy of the report and save the report with a new name. The new report will consume report credits. </a:t>
            </a:r>
            <a:endParaRPr lang="en-US" dirty="0" smtClean="0"/>
          </a:p>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8</a:t>
            </a:fld>
            <a:endParaRPr lang="en-US"/>
          </a:p>
        </p:txBody>
      </p:sp>
    </p:spTree>
    <p:extLst>
      <p:ext uri="{BB962C8B-B14F-4D97-AF65-F5344CB8AC3E}">
        <p14:creationId xmlns:p14="http://schemas.microsoft.com/office/powerpoint/2010/main" val="207720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4 standard report types you can chose</a:t>
            </a:r>
            <a:r>
              <a:rPr lang="en-US" baseline="0" dirty="0" smtClean="0"/>
              <a:t> from when building your report. The flat list report, Hierarchy, Segment Compare and Filtered Groups report. There are two additional report types that are only available if the Explore instance is contracted for them. We will cover each of these report types in detail in the next few slides. </a:t>
            </a:r>
          </a:p>
          <a:p>
            <a:endParaRPr lang="en-US" baseline="0" dirty="0" smtClean="0"/>
          </a:p>
        </p:txBody>
      </p:sp>
      <p:sp>
        <p:nvSpPr>
          <p:cNvPr id="4" name="Slide Number Placeholder 3"/>
          <p:cNvSpPr>
            <a:spLocks noGrp="1"/>
          </p:cNvSpPr>
          <p:nvPr>
            <p:ph type="sldNum" sz="quarter" idx="10"/>
          </p:nvPr>
        </p:nvSpPr>
        <p:spPr/>
        <p:txBody>
          <a:bodyPr/>
          <a:lstStyle/>
          <a:p>
            <a:fld id="{0243DB2D-5C9C-408B-8EBA-AC4240A04A8B}" type="slidenum">
              <a:rPr lang="en-US" smtClean="0"/>
              <a:pPr/>
              <a:t>9</a:t>
            </a:fld>
            <a:endParaRPr lang="en-US"/>
          </a:p>
        </p:txBody>
      </p:sp>
    </p:spTree>
    <p:extLst>
      <p:ext uri="{BB962C8B-B14F-4D97-AF65-F5344CB8AC3E}">
        <p14:creationId xmlns:p14="http://schemas.microsoft.com/office/powerpoint/2010/main" val="912120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838200" y="2133600"/>
            <a:ext cx="5105400" cy="2152651"/>
          </a:xfrm>
        </p:spPr>
        <p:txBody>
          <a:bodyPr anchor="b" anchorCtr="0">
            <a:noAutofit/>
          </a:bodyPr>
          <a:lstStyle>
            <a:lvl1pPr>
              <a:lnSpc>
                <a:spcPts val="4400"/>
              </a:lnSpc>
              <a:defRPr sz="4000" b="1">
                <a:solidFill>
                  <a:schemeClr val="tx1"/>
                </a:solidFill>
                <a:effectLst/>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838200" y="4267200"/>
            <a:ext cx="5105400" cy="990601"/>
          </a:xfrm>
        </p:spPr>
        <p:txBody>
          <a:bodyPr anchor="t" anchorCtr="0">
            <a:noAutofit/>
          </a:bodyPr>
          <a:lstStyle>
            <a:lvl1pPr marL="0" indent="0" algn="l">
              <a:buNone/>
              <a:defRPr sz="2400" b="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1676401"/>
            <a:ext cx="7924800" cy="34289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22E24-933E-43E5-A4CC-C1E0D3F274E3}" type="datetime1">
              <a:rPr lang="en-US" smtClean="0"/>
              <a:pPr/>
              <a:t>10/28/2015</a:t>
            </a:fld>
            <a:endParaRPr lang="en-US"/>
          </a:p>
        </p:txBody>
      </p:sp>
      <p:sp>
        <p:nvSpPr>
          <p:cNvPr id="5" name="Footer Placeholder 4"/>
          <p:cNvSpPr>
            <a:spLocks noGrp="1"/>
          </p:cNvSpPr>
          <p:nvPr>
            <p:ph type="ftr" sz="quarter" idx="11"/>
          </p:nvPr>
        </p:nvSpPr>
        <p:spPr/>
        <p:txBody>
          <a:bodyPr/>
          <a:lstStyle/>
          <a:p>
            <a:r>
              <a:rPr lang="en-US" smtClean="0"/>
              <a:t>© 2015 IBM</a:t>
            </a:r>
            <a:endParaRPr lang="en-US"/>
          </a:p>
        </p:txBody>
      </p:sp>
      <p:sp>
        <p:nvSpPr>
          <p:cNvPr id="6" name="Slide Number Placeholder 5"/>
          <p:cNvSpPr>
            <a:spLocks noGrp="1"/>
          </p:cNvSpPr>
          <p:nvPr>
            <p:ph type="sldNum" sz="quarter" idx="12"/>
          </p:nvPr>
        </p:nvSpPr>
        <p:spPr/>
        <p:txBody>
          <a:bodyPr/>
          <a:lstStyle/>
          <a:p>
            <a:fld id="{8F7DDCC4-01E7-47EA-AF1A-B80225BF6E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33400" y="1676399"/>
            <a:ext cx="7924800" cy="4343401"/>
          </a:xfrm>
        </p:spPr>
        <p:txBody>
          <a:bodyPr vert="eaVert"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D5AC06C-3C0D-4CC6-9ECB-4649C52AAB03}" type="datetime1">
              <a:rPr lang="en-US" smtClean="0"/>
              <a:pPr/>
              <a:t>10/28/2015</a:t>
            </a:fld>
            <a:endParaRPr lang="en-US"/>
          </a:p>
        </p:txBody>
      </p:sp>
      <p:sp>
        <p:nvSpPr>
          <p:cNvPr id="5" name="Footer Placeholder 4"/>
          <p:cNvSpPr>
            <a:spLocks noGrp="1"/>
          </p:cNvSpPr>
          <p:nvPr>
            <p:ph type="ftr" sz="quarter" idx="11"/>
          </p:nvPr>
        </p:nvSpPr>
        <p:spPr/>
        <p:txBody>
          <a:bodyPr/>
          <a:lstStyle/>
          <a:p>
            <a:r>
              <a:rPr lang="en-US" smtClean="0"/>
              <a:t>© 2015 IBM</a:t>
            </a:r>
            <a:endParaRPr lang="en-US"/>
          </a:p>
        </p:txBody>
      </p:sp>
      <p:sp>
        <p:nvSpPr>
          <p:cNvPr id="6" name="Slide Number Placeholder 5"/>
          <p:cNvSpPr>
            <a:spLocks noGrp="1"/>
          </p:cNvSpPr>
          <p:nvPr>
            <p:ph type="sldNum" sz="quarter" idx="12"/>
          </p:nvPr>
        </p:nvSpPr>
        <p:spPr/>
        <p:txBody>
          <a:bodyPr/>
          <a:lstStyle/>
          <a:p>
            <a:fld id="{8F7DDCC4-01E7-47EA-AF1A-B80225BF6E78}" type="slidenum">
              <a:rPr lang="en-US" smtClean="0"/>
              <a:pPr/>
              <a:t>‹#›</a:t>
            </a:fld>
            <a:endParaRPr lang="en-US"/>
          </a:p>
        </p:txBody>
      </p:sp>
      <p:sp>
        <p:nvSpPr>
          <p:cNvPr id="7" name="Title 1"/>
          <p:cNvSpPr>
            <a:spLocks noGrp="1"/>
          </p:cNvSpPr>
          <p:nvPr>
            <p:ph type="title"/>
          </p:nvPr>
        </p:nvSpPr>
        <p:spPr>
          <a:xfrm>
            <a:off x="228600" y="457200"/>
            <a:ext cx="7086600" cy="990600"/>
          </a:xfrm>
        </p:spPr>
        <p:txBody>
          <a:body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1"/>
      </p:bgRef>
    </p:bg>
    <p:spTree>
      <p:nvGrpSpPr>
        <p:cNvPr id="1" name=""/>
        <p:cNvGrpSpPr/>
        <p:nvPr/>
      </p:nvGrpSpPr>
      <p:grpSpPr>
        <a:xfrm>
          <a:off x="0" y="0"/>
          <a:ext cx="0" cy="0"/>
          <a:chOff x="0" y="0"/>
          <a:chExt cx="0" cy="0"/>
        </a:xfrm>
      </p:grpSpPr>
      <p:sp>
        <p:nvSpPr>
          <p:cNvPr id="14" name="Footer Placeholder 4"/>
          <p:cNvSpPr txBox="1">
            <a:spLocks/>
          </p:cNvSpPr>
          <p:nvPr userDrawn="1"/>
        </p:nvSpPr>
        <p:spPr bwMode="auto">
          <a:xfrm>
            <a:off x="6619485" y="6397625"/>
            <a:ext cx="2323650" cy="460375"/>
          </a:xfrm>
          <a:prstGeom prst="rect">
            <a:avLst/>
          </a:prstGeom>
          <a:noFill/>
          <a:ln w="9525">
            <a:noFill/>
            <a:miter lim="800000"/>
            <a:headEnd/>
            <a:tailEnd/>
          </a:ln>
        </p:spPr>
        <p:txBody>
          <a:bodyPr vert="horz" wrap="square" lIns="91415" tIns="45708" rIns="91415" bIns="45708" numCol="1" anchor="ctr" anchorCtr="0" compatLnSpc="1">
            <a:prstTxWarp prst="textNoShape">
              <a:avLst/>
            </a:prstTxWarp>
          </a:bodyPr>
          <a:lstStyle>
            <a:lvl1pPr>
              <a:defRPr sz="400">
                <a:solidFill>
                  <a:schemeClr val="tx1"/>
                </a:solidFill>
                <a:latin typeface="Arial" pitchFamily="34" charset="0"/>
                <a:cs typeface="Arial" pitchFamily="34" charset="0"/>
              </a:defRPr>
            </a:lvl1pPr>
          </a:lstStyle>
          <a:p>
            <a:pPr algn="r">
              <a:lnSpc>
                <a:spcPct val="100000"/>
              </a:lnSpc>
              <a:buFontTx/>
              <a:buNone/>
            </a:pPr>
            <a:r>
              <a:rPr lang="en-US" sz="900" dirty="0" smtClean="0"/>
              <a:t>© 2014 IBM Corporation</a:t>
            </a:r>
            <a:endParaRPr lang="en-US" sz="900" dirty="0"/>
          </a:p>
        </p:txBody>
      </p:sp>
      <p:pic>
        <p:nvPicPr>
          <p:cNvPr id="16" name="Picture 3" descr="E:\new sc template_not for summit\Smarter_Commerce_wordmark_black.png"/>
          <p:cNvPicPr>
            <a:picLocks noChangeAspect="1" noChangeArrowheads="1"/>
          </p:cNvPicPr>
          <p:nvPr userDrawn="1"/>
        </p:nvPicPr>
        <p:blipFill>
          <a:blip r:embed="rId2"/>
          <a:srcRect/>
          <a:stretch>
            <a:fillRect/>
          </a:stretch>
        </p:blipFill>
        <p:spPr bwMode="auto">
          <a:xfrm>
            <a:off x="243845" y="396135"/>
            <a:ext cx="1595080" cy="127145"/>
          </a:xfrm>
          <a:prstGeom prst="rect">
            <a:avLst/>
          </a:prstGeom>
          <a:noFill/>
          <a:ln w="9525">
            <a:noFill/>
            <a:miter lim="800000"/>
            <a:headEnd/>
            <a:tailEnd/>
          </a:ln>
        </p:spPr>
      </p:pic>
      <p:pic>
        <p:nvPicPr>
          <p:cNvPr id="17" name="Picture 14" descr="blue-logo"/>
          <p:cNvPicPr>
            <a:picLocks noChangeAspect="1" noChangeArrowheads="1"/>
          </p:cNvPicPr>
          <p:nvPr userDrawn="1"/>
        </p:nvPicPr>
        <p:blipFill>
          <a:blip r:embed="rId3"/>
          <a:srcRect/>
          <a:stretch>
            <a:fillRect/>
          </a:stretch>
        </p:blipFill>
        <p:spPr bwMode="auto">
          <a:xfrm>
            <a:off x="8243386" y="285340"/>
            <a:ext cx="586918" cy="237940"/>
          </a:xfrm>
          <a:prstGeom prst="rect">
            <a:avLst/>
          </a:prstGeom>
          <a:noFill/>
        </p:spPr>
      </p:pic>
      <p:sp>
        <p:nvSpPr>
          <p:cNvPr id="18" name="Line 4"/>
          <p:cNvSpPr>
            <a:spLocks noChangeShapeType="1"/>
          </p:cNvSpPr>
          <p:nvPr userDrawn="1"/>
        </p:nvSpPr>
        <p:spPr bwMode="auto">
          <a:xfrm flipV="1">
            <a:off x="243844" y="607350"/>
            <a:ext cx="8588048" cy="0"/>
          </a:xfrm>
          <a:prstGeom prst="line">
            <a:avLst/>
          </a:prstGeom>
          <a:noFill/>
          <a:ln w="3175">
            <a:solidFill>
              <a:schemeClr val="tx1"/>
            </a:solidFill>
            <a:round/>
            <a:headEnd/>
            <a:tailEnd/>
          </a:ln>
          <a:effectLst/>
        </p:spPr>
        <p:txBody>
          <a:bodyPr lIns="228600" tIns="114300" rIns="228600" bIns="114300"/>
          <a:lstStyle/>
          <a:p>
            <a:endParaRPr lang="en-US"/>
          </a:p>
        </p:txBody>
      </p:sp>
      <p:sp>
        <p:nvSpPr>
          <p:cNvPr id="22" name="Slide Number Placeholder 3"/>
          <p:cNvSpPr>
            <a:spLocks noGrp="1"/>
          </p:cNvSpPr>
          <p:nvPr>
            <p:ph type="sldNum" sz="quarter" idx="4"/>
          </p:nvPr>
        </p:nvSpPr>
        <p:spPr>
          <a:xfrm>
            <a:off x="0" y="6397625"/>
            <a:ext cx="916780" cy="460375"/>
          </a:xfrm>
          <a:prstGeom prst="rect">
            <a:avLst/>
          </a:prstGeom>
        </p:spPr>
        <p:txBody>
          <a:bodyPr/>
          <a:lstStyle>
            <a:lvl1pPr>
              <a:defRPr sz="900">
                <a:solidFill>
                  <a:schemeClr val="tx1"/>
                </a:solidFill>
                <a:latin typeface="Arial" pitchFamily="34" charset="0"/>
                <a:cs typeface="Arial" pitchFamily="34" charset="0"/>
              </a:defRPr>
            </a:lvl1pPr>
          </a:lstStyle>
          <a:p>
            <a:fld id="{A74F5FA7-0330-4E48-83B0-E4D4F93AD0A0}" type="slidenum">
              <a:rPr lang="en-US" smtClean="0"/>
              <a:pPr/>
              <a:t>‹#›</a:t>
            </a:fld>
            <a:endParaRPr lang="en-US" dirty="0"/>
          </a:p>
        </p:txBody>
      </p:sp>
      <p:sp>
        <p:nvSpPr>
          <p:cNvPr id="23" name="Date Placeholder 5"/>
          <p:cNvSpPr>
            <a:spLocks noGrp="1"/>
          </p:cNvSpPr>
          <p:nvPr>
            <p:ph type="dt" sz="half" idx="2"/>
          </p:nvPr>
        </p:nvSpPr>
        <p:spPr>
          <a:xfrm>
            <a:off x="916781" y="6397625"/>
            <a:ext cx="1612383" cy="460375"/>
          </a:xfrm>
          <a:prstGeom prst="rect">
            <a:avLst/>
          </a:prstGeom>
        </p:spPr>
        <p:txBody>
          <a:bodyPr/>
          <a:lstStyle>
            <a:lvl1pPr>
              <a:defRPr sz="900">
                <a:solidFill>
                  <a:schemeClr val="tx1"/>
                </a:solidFill>
                <a:latin typeface="Arial" pitchFamily="34" charset="0"/>
                <a:cs typeface="Arial" pitchFamily="34" charset="0"/>
              </a:defRPr>
            </a:lvl1pPr>
          </a:lstStyle>
          <a:p>
            <a:fld id="{403CD236-EE68-41D0-A59C-0523382906C7}" type="datetime1">
              <a:rPr lang="en-US" smtClean="0"/>
              <a:pPr/>
              <a:t>10/28/2015</a:t>
            </a:fld>
            <a:endParaRPr lang="en-US" dirty="0"/>
          </a:p>
        </p:txBody>
      </p:sp>
    </p:spTree>
    <p:extLst>
      <p:ext uri="{BB962C8B-B14F-4D97-AF65-F5344CB8AC3E}">
        <p14:creationId xmlns:p14="http://schemas.microsoft.com/office/powerpoint/2010/main" val="4102407598"/>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lvl1pPr>
              <a:lnSpc>
                <a:spcPts val="3400"/>
              </a:lnSpc>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A814D81-7772-4D16-A46A-DACAA8D1BFC0}" type="datetime1">
              <a:rPr lang="en-US" smtClean="0"/>
              <a:pPr/>
              <a:t>10/28/2015</a:t>
            </a:fld>
            <a:endParaRPr lang="en-US"/>
          </a:p>
        </p:txBody>
      </p:sp>
      <p:sp>
        <p:nvSpPr>
          <p:cNvPr id="5" name="Footer Placeholder 4"/>
          <p:cNvSpPr>
            <a:spLocks noGrp="1"/>
          </p:cNvSpPr>
          <p:nvPr>
            <p:ph type="ftr" sz="quarter" idx="11"/>
          </p:nvPr>
        </p:nvSpPr>
        <p:spPr/>
        <p:txBody>
          <a:bodyPr/>
          <a:lstStyle/>
          <a:p>
            <a:r>
              <a:rPr lang="en-US" smtClean="0"/>
              <a:t>© 2015 IBM</a:t>
            </a:r>
            <a:endParaRPr lang="en-US" dirty="0"/>
          </a:p>
        </p:txBody>
      </p:sp>
      <p:sp>
        <p:nvSpPr>
          <p:cNvPr id="6" name="Slide Number Placeholder 5"/>
          <p:cNvSpPr>
            <a:spLocks noGrp="1"/>
          </p:cNvSpPr>
          <p:nvPr>
            <p:ph type="sldNum" sz="quarter" idx="12"/>
          </p:nvPr>
        </p:nvSpPr>
        <p:spPr/>
        <p:txBody>
          <a:bodyPr/>
          <a:lstStyle/>
          <a:p>
            <a:fld id="{8F7DDCC4-01E7-47EA-AF1A-B80225BF6E78}" type="slidenum">
              <a:rPr lang="en-US" smtClean="0"/>
              <a:pPr/>
              <a:t>‹#›</a:t>
            </a:fld>
            <a:endParaRPr lang="en-US"/>
          </a:p>
        </p:txBody>
      </p:sp>
      <p:sp>
        <p:nvSpPr>
          <p:cNvPr id="19" name="Content Placeholder 18"/>
          <p:cNvSpPr>
            <a:spLocks noGrp="1"/>
          </p:cNvSpPr>
          <p:nvPr>
            <p:ph sz="quarter" idx="13"/>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lvl1pPr>
              <a:defRPr>
                <a:solidFill>
                  <a:schemeClr val="bg2"/>
                </a:solidFill>
              </a:defRPr>
            </a:lvl1pPr>
          </a:lstStyle>
          <a:p>
            <a:fld id="{B8ED436E-5D99-4818-805F-8D31FCAA02DD}" type="datetime1">
              <a:rPr lang="en-US" smtClean="0"/>
              <a:pPr/>
              <a:t>10/28/2015</a:t>
            </a:fld>
            <a:endParaRPr lang="en-US"/>
          </a:p>
        </p:txBody>
      </p:sp>
      <p:sp>
        <p:nvSpPr>
          <p:cNvPr id="13" name="Slide Number Placeholder 12"/>
          <p:cNvSpPr>
            <a:spLocks noGrp="1"/>
          </p:cNvSpPr>
          <p:nvPr>
            <p:ph type="sldNum" sz="quarter" idx="11"/>
          </p:nvPr>
        </p:nvSpPr>
        <p:spPr/>
        <p:txBody>
          <a:bodyPr/>
          <a:lstStyle>
            <a:lvl1pPr>
              <a:defRPr>
                <a:solidFill>
                  <a:schemeClr val="bg2"/>
                </a:solidFill>
              </a:defRPr>
            </a:lvl1pPr>
          </a:lstStyle>
          <a:p>
            <a:fld id="{8F7DDCC4-01E7-47EA-AF1A-B80225BF6E78}" type="slidenum">
              <a:rPr lang="en-US" smtClean="0"/>
              <a:pPr/>
              <a:t>‹#›</a:t>
            </a:fld>
            <a:endParaRPr lang="en-US"/>
          </a:p>
        </p:txBody>
      </p:sp>
      <p:sp>
        <p:nvSpPr>
          <p:cNvPr id="14" name="Footer Placeholder 13"/>
          <p:cNvSpPr>
            <a:spLocks noGrp="1"/>
          </p:cNvSpPr>
          <p:nvPr>
            <p:ph type="ftr" sz="quarter" idx="12"/>
          </p:nvPr>
        </p:nvSpPr>
        <p:spPr/>
        <p:txBody>
          <a:bodyPr/>
          <a:lstStyle>
            <a:lvl1pPr>
              <a:defRPr>
                <a:solidFill>
                  <a:schemeClr val="bg2"/>
                </a:solidFill>
              </a:defRPr>
            </a:lvl1pPr>
          </a:lstStyle>
          <a:p>
            <a:r>
              <a:rPr lang="en-US" smtClean="0"/>
              <a:t>© 2015 IBM</a:t>
            </a:r>
            <a:endParaRPr lang="en-US"/>
          </a:p>
        </p:txBody>
      </p:sp>
      <p:sp>
        <p:nvSpPr>
          <p:cNvPr id="4" name="Title 3"/>
          <p:cNvSpPr>
            <a:spLocks noGrp="1"/>
          </p:cNvSpPr>
          <p:nvPr>
            <p:ph type="title" hasCustomPrompt="1"/>
          </p:nvPr>
        </p:nvSpPr>
        <p:spPr>
          <a:xfrm>
            <a:off x="533400" y="2819400"/>
            <a:ext cx="4648200" cy="2350008"/>
          </a:xfrm>
          <a:effectLst/>
        </p:spPr>
        <p:txBody>
          <a:bodyPr/>
          <a:lstStyle>
            <a:lvl1pPr marL="0" algn="l" defTabSz="914400" rtl="0" eaLnBrk="1" latinLnBrk="0" hangingPunct="1">
              <a:lnSpc>
                <a:spcPts val="4400"/>
              </a:lnSpc>
              <a:spcBef>
                <a:spcPct val="0"/>
              </a:spcBef>
              <a:buNone/>
              <a:defRPr lang="en-US" sz="3600" b="1" kern="1200" cap="none" dirty="0" smtClean="0">
                <a:solidFill>
                  <a:schemeClr val="bg2"/>
                </a:solidFill>
                <a:effectLst/>
                <a:latin typeface="+mj-lt"/>
                <a:ea typeface="+mj-ea"/>
                <a:cs typeface="+mj-cs"/>
              </a:defRPr>
            </a:lvl1pPr>
          </a:lstStyle>
          <a:p>
            <a:r>
              <a:rPr lang="en-US" dirty="0" smtClean="0"/>
              <a:t>Click to edit Master section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409086B-62EE-433B-8DA2-BC246019A1BB}" type="datetime1">
              <a:rPr lang="en-US" smtClean="0"/>
              <a:pPr/>
              <a:t>10/28/2015</a:t>
            </a:fld>
            <a:endParaRPr lang="en-US"/>
          </a:p>
        </p:txBody>
      </p:sp>
      <p:sp>
        <p:nvSpPr>
          <p:cNvPr id="9" name="Slide Number Placeholder 8"/>
          <p:cNvSpPr>
            <a:spLocks noGrp="1"/>
          </p:cNvSpPr>
          <p:nvPr>
            <p:ph type="sldNum" sz="quarter" idx="11"/>
          </p:nvPr>
        </p:nvSpPr>
        <p:spPr/>
        <p:txBody>
          <a:bodyPr/>
          <a:lstStyle/>
          <a:p>
            <a:fld id="{8F7DDCC4-01E7-47EA-AF1A-B80225BF6E78}"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 2015 IBM</a:t>
            </a:r>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609600" y="1597025"/>
            <a:ext cx="3782568"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4675632" y="1597025"/>
            <a:ext cx="3782568"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86024"/>
            <a:ext cx="3886200"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6448" y="2295647"/>
            <a:ext cx="3889818"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86024"/>
            <a:ext cx="3886200"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295647"/>
            <a:ext cx="3886200"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dirty="0" smtClean="0"/>
              <a:t>Click to edit Master title style</a:t>
            </a:r>
            <a:endParaRPr lang="en-US" dirty="0"/>
          </a:p>
        </p:txBody>
      </p:sp>
      <p:sp>
        <p:nvSpPr>
          <p:cNvPr id="14" name="Date Placeholder 13"/>
          <p:cNvSpPr>
            <a:spLocks noGrp="1"/>
          </p:cNvSpPr>
          <p:nvPr>
            <p:ph type="dt" sz="half" idx="10"/>
          </p:nvPr>
        </p:nvSpPr>
        <p:spPr/>
        <p:txBody>
          <a:bodyPr/>
          <a:lstStyle/>
          <a:p>
            <a:fld id="{4167BFA0-D435-4563-8F39-B10E1697341C}" type="datetime1">
              <a:rPr lang="en-US" smtClean="0"/>
              <a:pPr/>
              <a:t>10/28/2015</a:t>
            </a:fld>
            <a:endParaRPr lang="en-US"/>
          </a:p>
        </p:txBody>
      </p:sp>
      <p:sp>
        <p:nvSpPr>
          <p:cNvPr id="15" name="Slide Number Placeholder 14"/>
          <p:cNvSpPr>
            <a:spLocks noGrp="1"/>
          </p:cNvSpPr>
          <p:nvPr>
            <p:ph type="sldNum" sz="quarter" idx="11"/>
          </p:nvPr>
        </p:nvSpPr>
        <p:spPr/>
        <p:txBody>
          <a:bodyPr/>
          <a:lstStyle/>
          <a:p>
            <a:fld id="{8F7DDCC4-01E7-47EA-AF1A-B80225BF6E78}" type="slidenum">
              <a:rPr lang="en-US" smtClean="0"/>
              <a:pPr/>
              <a:t>‹#›</a:t>
            </a:fld>
            <a:endParaRPr lang="en-US"/>
          </a:p>
        </p:txBody>
      </p:sp>
      <p:sp>
        <p:nvSpPr>
          <p:cNvPr id="16" name="Footer Placeholder 15"/>
          <p:cNvSpPr>
            <a:spLocks noGrp="1"/>
          </p:cNvSpPr>
          <p:nvPr>
            <p:ph type="ftr" sz="quarter" idx="12"/>
          </p:nvPr>
        </p:nvSpPr>
        <p:spPr/>
        <p:txBody>
          <a:bodyPr/>
          <a:lstStyle/>
          <a:p>
            <a:r>
              <a:rPr lang="en-US" smtClean="0"/>
              <a:t>© 2015 IBM</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05D3068-CAC0-44C0-A233-B373F0170A9A}" type="datetime1">
              <a:rPr lang="en-US" smtClean="0"/>
              <a:pPr/>
              <a:t>10/28/2015</a:t>
            </a:fld>
            <a:endParaRPr lang="en-US"/>
          </a:p>
        </p:txBody>
      </p:sp>
      <p:sp>
        <p:nvSpPr>
          <p:cNvPr id="8" name="Slide Number Placeholder 7"/>
          <p:cNvSpPr>
            <a:spLocks noGrp="1"/>
          </p:cNvSpPr>
          <p:nvPr>
            <p:ph type="sldNum" sz="quarter" idx="11"/>
          </p:nvPr>
        </p:nvSpPr>
        <p:spPr/>
        <p:txBody>
          <a:bodyPr/>
          <a:lstStyle/>
          <a:p>
            <a:fld id="{8F7DDCC4-01E7-47EA-AF1A-B80225BF6E78}"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 2015 IBM</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0CFA18-458A-46EA-B61B-6A606082507A}" type="datetime1">
              <a:rPr lang="en-US" smtClean="0"/>
              <a:pPr/>
              <a:t>10/28/2015</a:t>
            </a:fld>
            <a:endParaRPr lang="en-US"/>
          </a:p>
        </p:txBody>
      </p:sp>
      <p:sp>
        <p:nvSpPr>
          <p:cNvPr id="6" name="Slide Number Placeholder 5"/>
          <p:cNvSpPr>
            <a:spLocks noGrp="1"/>
          </p:cNvSpPr>
          <p:nvPr>
            <p:ph type="sldNum" sz="quarter" idx="11"/>
          </p:nvPr>
        </p:nvSpPr>
        <p:spPr/>
        <p:txBody>
          <a:bodyPr/>
          <a:lstStyle/>
          <a:p>
            <a:fld id="{8F7DDCC4-01E7-47EA-AF1A-B80225BF6E78}" type="slidenum">
              <a:rPr lang="en-US" smtClean="0"/>
              <a:pPr/>
              <a:t>‹#›</a:t>
            </a:fld>
            <a:endParaRPr lang="en-US"/>
          </a:p>
        </p:txBody>
      </p:sp>
      <p:sp>
        <p:nvSpPr>
          <p:cNvPr id="7" name="Footer Placeholder 6"/>
          <p:cNvSpPr>
            <a:spLocks noGrp="1"/>
          </p:cNvSpPr>
          <p:nvPr>
            <p:ph type="ftr" sz="quarter" idx="12"/>
          </p:nvPr>
        </p:nvSpPr>
        <p:spPr/>
        <p:txBody>
          <a:bodyPr/>
          <a:lstStyle/>
          <a:p>
            <a:r>
              <a:rPr lang="en-US" smtClean="0"/>
              <a:t>© 2015 IBM</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1972"/>
            <a:ext cx="4648200" cy="4113028"/>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62600" y="1601972"/>
            <a:ext cx="2895600" cy="4113028"/>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46A8250-B426-4BEA-AD14-2C0B4C6616FE}" type="datetime1">
              <a:rPr lang="en-US" smtClean="0"/>
              <a:pPr/>
              <a:t>10/28/2015</a:t>
            </a:fld>
            <a:endParaRPr lang="en-US"/>
          </a:p>
        </p:txBody>
      </p:sp>
      <p:sp>
        <p:nvSpPr>
          <p:cNvPr id="16" name="Slide Number Placeholder 15"/>
          <p:cNvSpPr>
            <a:spLocks noGrp="1"/>
          </p:cNvSpPr>
          <p:nvPr>
            <p:ph type="sldNum" sz="quarter" idx="11"/>
          </p:nvPr>
        </p:nvSpPr>
        <p:spPr/>
        <p:txBody>
          <a:bodyPr/>
          <a:lstStyle/>
          <a:p>
            <a:fld id="{8F7DDCC4-01E7-47EA-AF1A-B80225BF6E78}" type="slidenum">
              <a:rPr lang="en-US" smtClean="0"/>
              <a:pPr/>
              <a:t>‹#›</a:t>
            </a:fld>
            <a:endParaRPr lang="en-US"/>
          </a:p>
        </p:txBody>
      </p:sp>
      <p:sp>
        <p:nvSpPr>
          <p:cNvPr id="17" name="Footer Placeholder 16"/>
          <p:cNvSpPr>
            <a:spLocks noGrp="1"/>
          </p:cNvSpPr>
          <p:nvPr>
            <p:ph type="ftr" sz="quarter" idx="12"/>
          </p:nvPr>
        </p:nvSpPr>
        <p:spPr/>
        <p:txBody>
          <a:bodyPr/>
          <a:lstStyle/>
          <a:p>
            <a:r>
              <a:rPr lang="en-US" smtClean="0"/>
              <a:t>© 2015 IBM</a:t>
            </a:r>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7450" y="1620524"/>
            <a:ext cx="7940749"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33400" y="4460796"/>
            <a:ext cx="7463613"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AF6243A6-825F-47AF-850B-198AD9AB7BB9}" type="datetime1">
              <a:rPr lang="en-US" smtClean="0"/>
              <a:pPr/>
              <a:t>10/28/2015</a:t>
            </a:fld>
            <a:endParaRPr lang="en-US"/>
          </a:p>
        </p:txBody>
      </p:sp>
      <p:sp>
        <p:nvSpPr>
          <p:cNvPr id="14" name="Slide Number Placeholder 13"/>
          <p:cNvSpPr>
            <a:spLocks noGrp="1"/>
          </p:cNvSpPr>
          <p:nvPr>
            <p:ph type="sldNum" sz="quarter" idx="11"/>
          </p:nvPr>
        </p:nvSpPr>
        <p:spPr/>
        <p:txBody>
          <a:bodyPr/>
          <a:lstStyle/>
          <a:p>
            <a:fld id="{8F7DDCC4-01E7-47EA-AF1A-B80225BF6E78}" type="slidenum">
              <a:rPr lang="en-US" smtClean="0"/>
              <a:pPr/>
              <a:t>‹#›</a:t>
            </a:fld>
            <a:endParaRPr lang="en-US"/>
          </a:p>
        </p:txBody>
      </p:sp>
      <p:sp>
        <p:nvSpPr>
          <p:cNvPr id="15" name="Footer Placeholder 14"/>
          <p:cNvSpPr>
            <a:spLocks noGrp="1"/>
          </p:cNvSpPr>
          <p:nvPr>
            <p:ph type="ftr" sz="quarter" idx="12"/>
          </p:nvPr>
        </p:nvSpPr>
        <p:spPr/>
        <p:txBody>
          <a:bodyPr/>
          <a:lstStyle/>
          <a:p>
            <a:r>
              <a:rPr lang="en-US" smtClean="0"/>
              <a:t>© 2015 IBM</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99" y="457200"/>
            <a:ext cx="8491027" cy="822960"/>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371600"/>
            <a:ext cx="8477249" cy="4724400"/>
          </a:xfrm>
          <a:prstGeom prst="rect">
            <a:avLst/>
          </a:prstGeom>
        </p:spPr>
        <p:txBody>
          <a:bodyPr vert="horz" lIns="91440" tIns="45720" rIns="9144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576626" y="6373873"/>
            <a:ext cx="1219200" cy="299275"/>
          </a:xfrm>
          <a:prstGeom prst="rect">
            <a:avLst/>
          </a:prstGeom>
        </p:spPr>
        <p:txBody>
          <a:bodyPr vert="horz" lIns="91440" tIns="45720" rIns="91440" bIns="45720" rtlCol="0" anchor="ctr" anchorCtr="0"/>
          <a:lstStyle>
            <a:lvl1pPr algn="r">
              <a:defRPr sz="1000" b="0">
                <a:solidFill>
                  <a:schemeClr val="tx1">
                    <a:alpha val="60000"/>
                  </a:schemeClr>
                </a:solidFill>
                <a:effectLst/>
              </a:defRPr>
            </a:lvl1pPr>
          </a:lstStyle>
          <a:p>
            <a:fld id="{FDDD9FAB-F5A0-42AC-8ECD-FD2D0BFF3495}" type="datetime1">
              <a:rPr lang="en-US" smtClean="0"/>
              <a:pPr/>
              <a:t>10/28/2015</a:t>
            </a:fld>
            <a:endParaRPr lang="en-US" dirty="0"/>
          </a:p>
        </p:txBody>
      </p:sp>
      <p:sp>
        <p:nvSpPr>
          <p:cNvPr id="5" name="Footer Placeholder 4"/>
          <p:cNvSpPr>
            <a:spLocks noGrp="1"/>
          </p:cNvSpPr>
          <p:nvPr>
            <p:ph type="ftr" sz="quarter" idx="3"/>
          </p:nvPr>
        </p:nvSpPr>
        <p:spPr>
          <a:xfrm>
            <a:off x="2743200" y="6373873"/>
            <a:ext cx="3657600" cy="299275"/>
          </a:xfrm>
          <a:prstGeom prst="rect">
            <a:avLst/>
          </a:prstGeom>
        </p:spPr>
        <p:txBody>
          <a:bodyPr vert="horz" lIns="91440" tIns="45720" rIns="91440" bIns="45720" rtlCol="0" anchor="ctr" anchorCtr="0"/>
          <a:lstStyle>
            <a:lvl1pPr algn="ctr">
              <a:defRPr sz="1000" b="0">
                <a:solidFill>
                  <a:schemeClr val="tx1">
                    <a:alpha val="60000"/>
                  </a:schemeClr>
                </a:solidFill>
                <a:effectLst/>
              </a:defRPr>
            </a:lvl1pPr>
          </a:lstStyle>
          <a:p>
            <a:r>
              <a:rPr lang="en-US" dirty="0" smtClean="0"/>
              <a:t>© 2015 IBM</a:t>
            </a:r>
          </a:p>
        </p:txBody>
      </p:sp>
      <p:sp>
        <p:nvSpPr>
          <p:cNvPr id="6" name="Slide Number Placeholder 5"/>
          <p:cNvSpPr>
            <a:spLocks noGrp="1"/>
          </p:cNvSpPr>
          <p:nvPr>
            <p:ph type="sldNum" sz="quarter" idx="4"/>
          </p:nvPr>
        </p:nvSpPr>
        <p:spPr>
          <a:xfrm>
            <a:off x="304799" y="6385817"/>
            <a:ext cx="914400" cy="249830"/>
          </a:xfrm>
          <a:prstGeom prst="rect">
            <a:avLst/>
          </a:prstGeom>
        </p:spPr>
        <p:txBody>
          <a:bodyPr vert="horz" lIns="91440" tIns="45720" rIns="91440" bIns="9144" rtlCol="0" anchor="ctr" anchorCtr="0"/>
          <a:lstStyle>
            <a:lvl1pPr algn="l">
              <a:defRPr sz="1000" b="0">
                <a:solidFill>
                  <a:schemeClr val="tx1">
                    <a:alpha val="60000"/>
                  </a:schemeClr>
                </a:solidFill>
                <a:effectLst/>
              </a:defRPr>
            </a:lvl1pPr>
          </a:lstStyle>
          <a:p>
            <a:fld id="{8F7DDCC4-01E7-47EA-AF1A-B80225BF6E78}" type="slidenum">
              <a:rPr lang="en-US" smtClean="0"/>
              <a:pPr/>
              <a:t>‹#›</a:t>
            </a:fld>
            <a:endParaRPr lang="en-US" dirty="0"/>
          </a:p>
        </p:txBody>
      </p:sp>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75778" y="128016"/>
            <a:ext cx="1324422" cy="213378"/>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73970" y="128016"/>
            <a:ext cx="457200" cy="183548"/>
          </a:xfrm>
          <a:prstGeom prst="rect">
            <a:avLst/>
          </a:prstGeom>
        </p:spPr>
      </p:pic>
      <p:pic>
        <p:nvPicPr>
          <p:cNvPr id="10" name="Picture 9"/>
          <p:cNvPicPr preferRelativeResize="0">
            <a:picLocks/>
          </p:cNvPicPr>
          <p:nvPr userDrawn="1"/>
        </p:nvPicPr>
        <p:blipFill>
          <a:blip r:embed="rId16">
            <a:extLst>
              <a:ext uri="{28A0092B-C50C-407E-A947-70E740481C1C}">
                <a14:useLocalDpi xmlns:a14="http://schemas.microsoft.com/office/drawing/2010/main" val="0"/>
              </a:ext>
            </a:extLst>
          </a:blip>
          <a:stretch>
            <a:fillRect/>
          </a:stretch>
        </p:blipFill>
        <p:spPr>
          <a:xfrm>
            <a:off x="14" y="6766560"/>
            <a:ext cx="9143971" cy="91440"/>
          </a:xfrm>
          <a:prstGeom prst="rect">
            <a:avLst/>
          </a:prstGeom>
        </p:spPr>
      </p:pic>
      <p:pic>
        <p:nvPicPr>
          <p:cNvPr id="14" name="Picture 1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04800" y="402341"/>
            <a:ext cx="8491027" cy="54859"/>
          </a:xfrm>
          <a:prstGeom prst="rect">
            <a:avLst/>
          </a:prstGeom>
        </p:spPr>
      </p:pic>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iming>
    <p:tnLst>
      <p:par>
        <p:cTn id="1" dur="indefinite" restart="never" nodeType="tmRoot"/>
      </p:par>
    </p:tnLst>
  </p:timing>
  <p:hf hdr="0"/>
  <p:txStyles>
    <p:titleStyle>
      <a:lvl1pPr algn="l" defTabSz="914400" rtl="0" eaLnBrk="1" latinLnBrk="0" hangingPunct="1">
        <a:spcBef>
          <a:spcPct val="0"/>
        </a:spcBef>
        <a:buNone/>
        <a:defRPr sz="2600" b="1" kern="1200">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3363" indent="-215900" algn="l" defTabSz="914400" rtl="0" eaLnBrk="1" latinLnBrk="0" hangingPunct="1">
        <a:lnSpc>
          <a:spcPct val="100000"/>
        </a:lnSpc>
        <a:spcBef>
          <a:spcPts val="1200"/>
        </a:spcBef>
        <a:spcAft>
          <a:spcPts val="0"/>
        </a:spcAft>
        <a:buClr>
          <a:srgbClr val="00B0DA"/>
        </a:buClr>
        <a:buSzPct val="90000"/>
        <a:buFont typeface="Wingdings" pitchFamily="2" charset="2"/>
        <a:buChar char="§"/>
        <a:defRPr sz="2000" b="1" kern="1200">
          <a:solidFill>
            <a:schemeClr val="tx1"/>
          </a:solidFill>
          <a:effectLst/>
          <a:latin typeface="+mn-lt"/>
          <a:ea typeface="+mn-ea"/>
          <a:cs typeface="+mn-cs"/>
        </a:defRPr>
      </a:lvl1pPr>
      <a:lvl2pPr marL="574675" indent="-190500" algn="l" defTabSz="914400" rtl="0" eaLnBrk="1" latinLnBrk="0" hangingPunct="1">
        <a:lnSpc>
          <a:spcPct val="100000"/>
        </a:lnSpc>
        <a:spcBef>
          <a:spcPct val="20000"/>
        </a:spcBef>
        <a:buClr>
          <a:srgbClr val="00B0DA"/>
        </a:buClr>
        <a:buSzPct val="90000"/>
        <a:buFont typeface="Wingdings" pitchFamily="2" charset="2"/>
        <a:buChar char="§"/>
        <a:defRPr sz="1800" b="0" kern="1200">
          <a:solidFill>
            <a:schemeClr val="tx1"/>
          </a:solidFill>
          <a:effectLst/>
          <a:latin typeface="+mn-lt"/>
          <a:ea typeface="+mn-ea"/>
          <a:cs typeface="+mn-cs"/>
        </a:defRPr>
      </a:lvl2pPr>
      <a:lvl3pPr marL="966788" indent="-217488" algn="l" defTabSz="914400" rtl="0" eaLnBrk="1" latinLnBrk="0" hangingPunct="1">
        <a:lnSpc>
          <a:spcPct val="100000"/>
        </a:lnSpc>
        <a:spcBef>
          <a:spcPct val="20000"/>
        </a:spcBef>
        <a:buClr>
          <a:srgbClr val="00B0DA"/>
        </a:buClr>
        <a:buSzPct val="90000"/>
        <a:buFont typeface="Wingdings" pitchFamily="2" charset="2"/>
        <a:buChar char="§"/>
        <a:defRPr sz="1600" b="0" kern="1200">
          <a:solidFill>
            <a:schemeClr val="tx1"/>
          </a:solidFill>
          <a:effectLst/>
          <a:latin typeface="+mn-lt"/>
          <a:ea typeface="+mn-ea"/>
          <a:cs typeface="+mn-cs"/>
        </a:defRPr>
      </a:lvl3pPr>
      <a:lvl4pPr marL="1319213" indent="-2032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4pPr>
      <a:lvl5pPr marL="1541463" indent="-1524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cm_support@us.ibm.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support.coremetrics.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Gain a Deeper Insight into your Data through Advanced Reporting: An Introduction to Explore</a:t>
            </a:r>
          </a:p>
        </p:txBody>
      </p:sp>
      <p:sp>
        <p:nvSpPr>
          <p:cNvPr id="8" name="Subtitle 7"/>
          <p:cNvSpPr>
            <a:spLocks noGrp="1"/>
          </p:cNvSpPr>
          <p:nvPr>
            <p:ph type="subTitle" idx="1"/>
          </p:nvPr>
        </p:nvSpPr>
        <p:spPr/>
        <p:txBody>
          <a:bodyPr/>
          <a:lstStyle/>
          <a:p>
            <a:r>
              <a:rPr lang="en-US" dirty="0" smtClean="0"/>
              <a:t>Tara Zandy</a:t>
            </a:r>
          </a:p>
          <a:p>
            <a:r>
              <a:rPr lang="en-US" dirty="0" smtClean="0"/>
              <a:t>October 28, 2015</a:t>
            </a:r>
            <a:endParaRPr lang="en-US" dirty="0"/>
          </a:p>
        </p:txBody>
      </p:sp>
    </p:spTree>
    <p:extLst>
      <p:ext uri="{BB962C8B-B14F-4D97-AF65-F5344CB8AC3E}">
        <p14:creationId xmlns:p14="http://schemas.microsoft.com/office/powerpoint/2010/main" val="1390043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Flat List Report</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10</a:t>
            </a:fld>
            <a:endParaRPr lang="en-US"/>
          </a:p>
        </p:txBody>
      </p:sp>
      <p:sp>
        <p:nvSpPr>
          <p:cNvPr id="11" name="Content Placeholder 10"/>
          <p:cNvSpPr>
            <a:spLocks noGrp="1"/>
          </p:cNvSpPr>
          <p:nvPr>
            <p:ph sz="quarter" idx="13"/>
          </p:nvPr>
        </p:nvSpPr>
        <p:spPr>
          <a:xfrm>
            <a:off x="304800" y="1066800"/>
            <a:ext cx="8477249" cy="4724400"/>
          </a:xfrm>
        </p:spPr>
        <p:txBody>
          <a:bodyPr/>
          <a:lstStyle/>
          <a:p>
            <a:pPr marL="292100" indent="-292100">
              <a:spcBef>
                <a:spcPct val="40000"/>
              </a:spcBef>
              <a:buClr>
                <a:srgbClr val="002060"/>
              </a:buClr>
              <a:buSzPct val="100000"/>
              <a:defRPr/>
            </a:pPr>
            <a:r>
              <a:rPr lang="en-US" dirty="0" smtClean="0"/>
              <a:t>Analyze </a:t>
            </a:r>
            <a:r>
              <a:rPr lang="en-US" dirty="0"/>
              <a:t>large datasets in a simplified,  non-hierarchical </a:t>
            </a:r>
            <a:r>
              <a:rPr lang="en-US" dirty="0" smtClean="0"/>
              <a:t>view</a:t>
            </a:r>
          </a:p>
          <a:p>
            <a:pPr marL="292100" indent="-292100">
              <a:spcBef>
                <a:spcPct val="40000"/>
              </a:spcBef>
              <a:buClr>
                <a:srgbClr val="002060"/>
              </a:buClr>
              <a:buSzPct val="100000"/>
              <a:defRPr/>
            </a:pPr>
            <a:r>
              <a:rPr lang="en-US" dirty="0" smtClean="0"/>
              <a:t>Add up to 3 data fields and 10 metrics</a:t>
            </a:r>
            <a:endParaRPr lang="en-US" dirty="0"/>
          </a:p>
          <a:p>
            <a:pPr marL="292100" indent="-292100">
              <a:spcBef>
                <a:spcPct val="40000"/>
              </a:spcBef>
              <a:buClr>
                <a:srgbClr val="002060"/>
              </a:buClr>
              <a:buSzPct val="100000"/>
              <a:defRPr/>
            </a:pPr>
            <a:r>
              <a:rPr lang="en-US" dirty="0" smtClean="0"/>
              <a:t>Pull up to 50,000 rows in one report </a:t>
            </a:r>
          </a:p>
          <a:p>
            <a:pPr marL="292100" indent="-292100">
              <a:spcBef>
                <a:spcPct val="40000"/>
              </a:spcBef>
              <a:buClr>
                <a:srgbClr val="002060"/>
              </a:buClr>
              <a:buSzPct val="100000"/>
              <a:defRPr/>
            </a:pPr>
            <a:r>
              <a:rPr lang="en-US" dirty="0" smtClean="0"/>
              <a:t>Use the extended CSV option to pull up to 1 million rows </a:t>
            </a:r>
          </a:p>
          <a:p>
            <a:pPr marL="633412" lvl="1" indent="-292100">
              <a:spcBef>
                <a:spcPct val="40000"/>
              </a:spcBef>
              <a:buClr>
                <a:srgbClr val="002060"/>
              </a:buClr>
              <a:buSzPct val="100000"/>
              <a:defRPr/>
            </a:pPr>
            <a:r>
              <a:rPr lang="en-US" dirty="0" smtClean="0"/>
              <a:t>The extended CSV download will be available for up to 7 days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47"/>
          <a:stretch/>
        </p:blipFill>
        <p:spPr bwMode="auto">
          <a:xfrm>
            <a:off x="1981200" y="3200400"/>
            <a:ext cx="5588559" cy="3129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398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Flat List Report Example</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11</a:t>
            </a:fld>
            <a:endParaRPr lang="en-US"/>
          </a:p>
        </p:txBody>
      </p:sp>
      <p:pic>
        <p:nvPicPr>
          <p:cNvPr id="2" name="Content Placeholder 1"/>
          <p:cNvPicPr>
            <a:picLocks noGrp="1" noChangeAspect="1"/>
          </p:cNvPicPr>
          <p:nvPr>
            <p:ph sz="quarter" idx="13"/>
          </p:nvPr>
        </p:nvPicPr>
        <p:blipFill rotWithShape="1">
          <a:blip r:embed="rId3"/>
          <a:srcRect t="18651" b="3801"/>
          <a:stretch/>
        </p:blipFill>
        <p:spPr>
          <a:xfrm>
            <a:off x="304800" y="1981201"/>
            <a:ext cx="8477250" cy="3581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3572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Hierarchy Report</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12</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smtClean="0"/>
              <a:t>Organize and analyze data fields in a hierarchical format</a:t>
            </a:r>
          </a:p>
          <a:p>
            <a:r>
              <a:rPr lang="en-US" dirty="0" smtClean="0"/>
              <a:t>Select up to 5 levels (data fields) and 10 metrics</a:t>
            </a:r>
          </a:p>
          <a:p>
            <a:r>
              <a:rPr lang="en-US" dirty="0" smtClean="0"/>
              <a:t>Pull up to 100 rows</a:t>
            </a:r>
          </a:p>
          <a:p>
            <a:pPr lvl="1"/>
            <a:endParaRPr lang="en-US" dirty="0" smtClean="0"/>
          </a:p>
          <a:p>
            <a:endParaRPr lang="en-US" dirty="0" smtClean="0"/>
          </a:p>
          <a:p>
            <a:pPr lvl="1"/>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2667000"/>
            <a:ext cx="6591300" cy="3825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960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Hierarchy Report Example</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13</a:t>
            </a:fld>
            <a:endParaRPr lang="en-US"/>
          </a:p>
        </p:txBody>
      </p:sp>
      <p:sp>
        <p:nvSpPr>
          <p:cNvPr id="11" name="Content Placeholder 10"/>
          <p:cNvSpPr>
            <a:spLocks noGrp="1"/>
          </p:cNvSpPr>
          <p:nvPr>
            <p:ph sz="quarter" idx="13"/>
          </p:nvPr>
        </p:nvSpPr>
        <p:spPr>
          <a:xfrm>
            <a:off x="304800" y="1066800"/>
            <a:ext cx="8477249" cy="4724400"/>
          </a:xfrm>
        </p:spPr>
        <p:txBody>
          <a:bodyPr/>
          <a:lstStyle/>
          <a:p>
            <a:pPr lvl="1"/>
            <a:endParaRPr lang="en-US" dirty="0" smtClean="0"/>
          </a:p>
          <a:p>
            <a:endParaRPr lang="en-US" dirty="0" smtClean="0"/>
          </a:p>
          <a:p>
            <a:pPr lvl="1"/>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2" y="1066800"/>
            <a:ext cx="8823017" cy="5121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781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Segment Compare Report</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14</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a:t>Analyze and compare up to 10  segments side by side </a:t>
            </a:r>
            <a:endParaRPr lang="en-US" dirty="0" smtClean="0"/>
          </a:p>
          <a:p>
            <a:r>
              <a:rPr lang="en-US" dirty="0" smtClean="0"/>
              <a:t>Segment visitors based on specific criteria</a:t>
            </a:r>
          </a:p>
          <a:p>
            <a:r>
              <a:rPr lang="en-US" dirty="0" smtClean="0"/>
              <a:t>Discovery actionable segments</a:t>
            </a:r>
          </a:p>
          <a:p>
            <a:pPr lvl="1"/>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73"/>
          <a:stretch/>
        </p:blipFill>
        <p:spPr bwMode="auto">
          <a:xfrm>
            <a:off x="863487" y="2438399"/>
            <a:ext cx="7417026" cy="4029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323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Segment Compare Report Example</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15</a:t>
            </a:fld>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73"/>
          <a:stretch/>
        </p:blipFill>
        <p:spPr bwMode="auto">
          <a:xfrm>
            <a:off x="315720" y="1524001"/>
            <a:ext cx="8512560" cy="46241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835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Filtered Groups Report</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16</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a:t>Create and view data groups and expand into these groups to reveal further </a:t>
            </a:r>
            <a:r>
              <a:rPr lang="en-US" dirty="0" smtClean="0"/>
              <a:t>details </a:t>
            </a:r>
            <a:endParaRPr lang="en-US" dirty="0"/>
          </a:p>
          <a:p>
            <a:r>
              <a:rPr lang="en-US" dirty="0" smtClean="0"/>
              <a:t>View up to 100 categories side by side </a:t>
            </a:r>
          </a:p>
          <a:p>
            <a:endParaRPr lang="en-US" dirty="0" smtClean="0"/>
          </a:p>
          <a:p>
            <a:pPr lvl="1"/>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2235823"/>
            <a:ext cx="7600950" cy="4269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323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Filtered Groups Example</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17</a:t>
            </a:fld>
            <a:endParaRPr lang="en-US"/>
          </a:p>
        </p:txBody>
      </p:sp>
      <p:sp>
        <p:nvSpPr>
          <p:cNvPr id="11" name="Content Placeholder 10"/>
          <p:cNvSpPr>
            <a:spLocks noGrp="1"/>
          </p:cNvSpPr>
          <p:nvPr>
            <p:ph sz="quarter" idx="13"/>
          </p:nvPr>
        </p:nvSpPr>
        <p:spPr>
          <a:xfrm>
            <a:off x="304800" y="1066800"/>
            <a:ext cx="8477249" cy="4724400"/>
          </a:xfrm>
        </p:spPr>
        <p:txBody>
          <a:bodyPr/>
          <a:lstStyle/>
          <a:p>
            <a:endParaRPr lang="en-US" dirty="0" smtClean="0"/>
          </a:p>
          <a:p>
            <a:pPr lvl="1"/>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18" y="1219200"/>
            <a:ext cx="8861365" cy="4977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017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Lifecycle</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18</a:t>
            </a:fld>
            <a:endParaRPr lang="en-US"/>
          </a:p>
        </p:txBody>
      </p:sp>
      <p:sp>
        <p:nvSpPr>
          <p:cNvPr id="11" name="Content Placeholder 10"/>
          <p:cNvSpPr>
            <a:spLocks noGrp="1"/>
          </p:cNvSpPr>
          <p:nvPr>
            <p:ph sz="quarter" idx="13"/>
          </p:nvPr>
        </p:nvSpPr>
        <p:spPr>
          <a:xfrm>
            <a:off x="304800" y="1066800"/>
            <a:ext cx="8477249" cy="4724400"/>
          </a:xfrm>
        </p:spPr>
        <p:txBody>
          <a:bodyPr/>
          <a:lstStyle/>
          <a:p>
            <a:endParaRPr lang="en-US" dirty="0" smtClean="0"/>
          </a:p>
          <a:p>
            <a:pPr lvl="1"/>
            <a:endParaRPr lang="en-US" dirty="0"/>
          </a:p>
        </p:txBody>
      </p:sp>
      <p:pic>
        <p:nvPicPr>
          <p:cNvPr id="6" name="Picture 5"/>
          <p:cNvPicPr>
            <a:picLocks noChangeAspect="1"/>
          </p:cNvPicPr>
          <p:nvPr/>
        </p:nvPicPr>
        <p:blipFill rotWithShape="1">
          <a:blip r:embed="rId3"/>
          <a:srcRect t="19711" b="2707"/>
          <a:stretch/>
        </p:blipFill>
        <p:spPr>
          <a:xfrm>
            <a:off x="736106" y="2971800"/>
            <a:ext cx="7671788" cy="3242568"/>
          </a:xfrm>
          <a:prstGeom prst="rect">
            <a:avLst/>
          </a:prstGeom>
          <a:ln>
            <a:noFill/>
          </a:ln>
          <a:effectLst>
            <a:outerShdw blurRad="292100" dist="139700" dir="2700000" algn="tl" rotWithShape="0">
              <a:srgbClr val="333333">
                <a:alpha val="65000"/>
              </a:srgbClr>
            </a:outerShdw>
          </a:effectLst>
        </p:spPr>
      </p:pic>
      <p:sp>
        <p:nvSpPr>
          <p:cNvPr id="9" name="Content Placeholder 10"/>
          <p:cNvSpPr txBox="1">
            <a:spLocks/>
          </p:cNvSpPr>
          <p:nvPr/>
        </p:nvSpPr>
        <p:spPr>
          <a:xfrm>
            <a:off x="342900" y="1037702"/>
            <a:ext cx="8343900" cy="2238898"/>
          </a:xfrm>
          <a:prstGeom prst="rect">
            <a:avLst/>
          </a:prstGeom>
        </p:spPr>
        <p:txBody>
          <a:bodyPr vert="horz" lIns="91440" tIns="45720" rIns="91440" bIns="45720" rtlCol="0" anchor="t" anchorCtr="0">
            <a:noAutofit/>
          </a:bodyPr>
          <a:lstStyle>
            <a:lvl1pPr marL="233363" indent="-215900" algn="l" defTabSz="914400" rtl="0" eaLnBrk="1" latinLnBrk="0" hangingPunct="1">
              <a:lnSpc>
                <a:spcPct val="100000"/>
              </a:lnSpc>
              <a:spcBef>
                <a:spcPts val="1200"/>
              </a:spcBef>
              <a:spcAft>
                <a:spcPts val="0"/>
              </a:spcAft>
              <a:buClr>
                <a:srgbClr val="00B0DA"/>
              </a:buClr>
              <a:buSzPct val="90000"/>
              <a:buFont typeface="Wingdings" pitchFamily="2" charset="2"/>
              <a:buChar char="§"/>
              <a:defRPr sz="2000" b="1" kern="1200">
                <a:solidFill>
                  <a:schemeClr val="tx1"/>
                </a:solidFill>
                <a:effectLst/>
                <a:latin typeface="+mn-lt"/>
                <a:ea typeface="+mn-ea"/>
                <a:cs typeface="+mn-cs"/>
              </a:defRPr>
            </a:lvl1pPr>
            <a:lvl2pPr marL="574675" indent="-190500" algn="l" defTabSz="914400" rtl="0" eaLnBrk="1" latinLnBrk="0" hangingPunct="1">
              <a:lnSpc>
                <a:spcPct val="100000"/>
              </a:lnSpc>
              <a:spcBef>
                <a:spcPct val="20000"/>
              </a:spcBef>
              <a:buClr>
                <a:srgbClr val="00B0DA"/>
              </a:buClr>
              <a:buSzPct val="90000"/>
              <a:buFont typeface="Wingdings" pitchFamily="2" charset="2"/>
              <a:buChar char="§"/>
              <a:defRPr sz="1800" b="0" kern="1200">
                <a:solidFill>
                  <a:schemeClr val="tx1"/>
                </a:solidFill>
                <a:effectLst/>
                <a:latin typeface="+mn-lt"/>
                <a:ea typeface="+mn-ea"/>
                <a:cs typeface="+mn-cs"/>
              </a:defRPr>
            </a:lvl2pPr>
            <a:lvl3pPr marL="966788" indent="-217488" algn="l" defTabSz="914400" rtl="0" eaLnBrk="1" latinLnBrk="0" hangingPunct="1">
              <a:lnSpc>
                <a:spcPct val="100000"/>
              </a:lnSpc>
              <a:spcBef>
                <a:spcPct val="20000"/>
              </a:spcBef>
              <a:buClr>
                <a:srgbClr val="00B0DA"/>
              </a:buClr>
              <a:buSzPct val="90000"/>
              <a:buFont typeface="Wingdings" pitchFamily="2" charset="2"/>
              <a:buChar char="§"/>
              <a:defRPr sz="1600" b="0" kern="1200">
                <a:solidFill>
                  <a:schemeClr val="tx1"/>
                </a:solidFill>
                <a:effectLst/>
                <a:latin typeface="+mn-lt"/>
                <a:ea typeface="+mn-ea"/>
                <a:cs typeface="+mn-cs"/>
              </a:defRPr>
            </a:lvl3pPr>
            <a:lvl4pPr marL="1319213" indent="-2032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4pPr>
            <a:lvl5pPr marL="1541463" indent="-1524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dirty="0"/>
              <a:t>Tailor marketing and site content to the preferences of your lifecycle segments</a:t>
            </a:r>
          </a:p>
          <a:p>
            <a:r>
              <a:rPr lang="en-US" dirty="0" smtClean="0"/>
              <a:t>Discover </a:t>
            </a:r>
            <a:r>
              <a:rPr lang="en-US" dirty="0"/>
              <a:t>insights that encourages customers to advance to the next milestone</a:t>
            </a:r>
          </a:p>
          <a:p>
            <a:endParaRPr lang="en-US" dirty="0" smtClean="0"/>
          </a:p>
          <a:p>
            <a:endParaRPr lang="en-US" dirty="0" smtClean="0"/>
          </a:p>
          <a:p>
            <a:endParaRPr lang="en-US" dirty="0" smtClean="0"/>
          </a:p>
          <a:p>
            <a:pPr lvl="1"/>
            <a:endParaRPr lang="en-US" dirty="0"/>
          </a:p>
        </p:txBody>
      </p:sp>
    </p:spTree>
    <p:extLst>
      <p:ext uri="{BB962C8B-B14F-4D97-AF65-F5344CB8AC3E}">
        <p14:creationId xmlns:p14="http://schemas.microsoft.com/office/powerpoint/2010/main" val="1162267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Explore Live</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19</a:t>
            </a:fld>
            <a:endParaRPr lang="en-US"/>
          </a:p>
        </p:txBody>
      </p:sp>
      <p:sp>
        <p:nvSpPr>
          <p:cNvPr id="11" name="Content Placeholder 10"/>
          <p:cNvSpPr>
            <a:spLocks noGrp="1"/>
          </p:cNvSpPr>
          <p:nvPr>
            <p:ph sz="quarter" idx="13"/>
          </p:nvPr>
        </p:nvSpPr>
        <p:spPr>
          <a:xfrm>
            <a:off x="304800" y="1066800"/>
            <a:ext cx="8477249" cy="4724400"/>
          </a:xfrm>
        </p:spPr>
        <p:txBody>
          <a:bodyPr/>
          <a:lstStyle/>
          <a:p>
            <a:endParaRPr lang="en-US" dirty="0" smtClean="0"/>
          </a:p>
          <a:p>
            <a:pPr lvl="1"/>
            <a:endParaRPr lang="en-US" dirty="0"/>
          </a:p>
        </p:txBody>
      </p:sp>
      <p:sp>
        <p:nvSpPr>
          <p:cNvPr id="7" name="Content Placeholder 10"/>
          <p:cNvSpPr txBox="1">
            <a:spLocks/>
          </p:cNvSpPr>
          <p:nvPr/>
        </p:nvSpPr>
        <p:spPr>
          <a:xfrm>
            <a:off x="342900" y="1037702"/>
            <a:ext cx="8343900" cy="2238898"/>
          </a:xfrm>
          <a:prstGeom prst="rect">
            <a:avLst/>
          </a:prstGeom>
        </p:spPr>
        <p:txBody>
          <a:bodyPr vert="horz" lIns="91440" tIns="45720" rIns="91440" bIns="45720" rtlCol="0" anchor="t" anchorCtr="0">
            <a:noAutofit/>
          </a:bodyPr>
          <a:lstStyle>
            <a:lvl1pPr marL="233363" indent="-215900" algn="l" defTabSz="914400" rtl="0" eaLnBrk="1" latinLnBrk="0" hangingPunct="1">
              <a:lnSpc>
                <a:spcPct val="100000"/>
              </a:lnSpc>
              <a:spcBef>
                <a:spcPts val="1200"/>
              </a:spcBef>
              <a:spcAft>
                <a:spcPts val="0"/>
              </a:spcAft>
              <a:buClr>
                <a:srgbClr val="00B0DA"/>
              </a:buClr>
              <a:buSzPct val="90000"/>
              <a:buFont typeface="Wingdings" pitchFamily="2" charset="2"/>
              <a:buChar char="§"/>
              <a:defRPr sz="2000" b="1" kern="1200">
                <a:solidFill>
                  <a:schemeClr val="tx1"/>
                </a:solidFill>
                <a:effectLst/>
                <a:latin typeface="+mn-lt"/>
                <a:ea typeface="+mn-ea"/>
                <a:cs typeface="+mn-cs"/>
              </a:defRPr>
            </a:lvl1pPr>
            <a:lvl2pPr marL="574675" indent="-190500" algn="l" defTabSz="914400" rtl="0" eaLnBrk="1" latinLnBrk="0" hangingPunct="1">
              <a:lnSpc>
                <a:spcPct val="100000"/>
              </a:lnSpc>
              <a:spcBef>
                <a:spcPct val="20000"/>
              </a:spcBef>
              <a:buClr>
                <a:srgbClr val="00B0DA"/>
              </a:buClr>
              <a:buSzPct val="90000"/>
              <a:buFont typeface="Wingdings" pitchFamily="2" charset="2"/>
              <a:buChar char="§"/>
              <a:defRPr sz="1800" b="0" kern="1200">
                <a:solidFill>
                  <a:schemeClr val="tx1"/>
                </a:solidFill>
                <a:effectLst/>
                <a:latin typeface="+mn-lt"/>
                <a:ea typeface="+mn-ea"/>
                <a:cs typeface="+mn-cs"/>
              </a:defRPr>
            </a:lvl2pPr>
            <a:lvl3pPr marL="966788" indent="-217488" algn="l" defTabSz="914400" rtl="0" eaLnBrk="1" latinLnBrk="0" hangingPunct="1">
              <a:lnSpc>
                <a:spcPct val="100000"/>
              </a:lnSpc>
              <a:spcBef>
                <a:spcPct val="20000"/>
              </a:spcBef>
              <a:buClr>
                <a:srgbClr val="00B0DA"/>
              </a:buClr>
              <a:buSzPct val="90000"/>
              <a:buFont typeface="Wingdings" pitchFamily="2" charset="2"/>
              <a:buChar char="§"/>
              <a:defRPr sz="1600" b="0" kern="1200">
                <a:solidFill>
                  <a:schemeClr val="tx1"/>
                </a:solidFill>
                <a:effectLst/>
                <a:latin typeface="+mn-lt"/>
                <a:ea typeface="+mn-ea"/>
                <a:cs typeface="+mn-cs"/>
              </a:defRPr>
            </a:lvl3pPr>
            <a:lvl4pPr marL="1319213" indent="-2032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4pPr>
            <a:lvl5pPr marL="1541463" indent="-1524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dirty="0" smtClean="0"/>
              <a:t>Real time reports</a:t>
            </a:r>
          </a:p>
          <a:p>
            <a:r>
              <a:rPr lang="en-US" dirty="0" smtClean="0"/>
              <a:t>Update every 5 minutes</a:t>
            </a:r>
          </a:p>
          <a:p>
            <a:endParaRPr lang="en-US" dirty="0" smtClean="0"/>
          </a:p>
          <a:p>
            <a:endParaRPr lang="en-US" dirty="0" smtClean="0"/>
          </a:p>
          <a:p>
            <a:endParaRPr lang="en-US" dirty="0" smtClean="0"/>
          </a:p>
          <a:p>
            <a:pPr lvl="1"/>
            <a:endParaRPr lang="en-US" dirty="0"/>
          </a:p>
        </p:txBody>
      </p:sp>
      <p:pic>
        <p:nvPicPr>
          <p:cNvPr id="2" name="Picture 1"/>
          <p:cNvPicPr>
            <a:picLocks noChangeAspect="1"/>
          </p:cNvPicPr>
          <p:nvPr/>
        </p:nvPicPr>
        <p:blipFill rotWithShape="1">
          <a:blip r:embed="rId3"/>
          <a:srcRect t="19490" b="2003"/>
          <a:stretch/>
        </p:blipFill>
        <p:spPr>
          <a:xfrm>
            <a:off x="549771" y="2045798"/>
            <a:ext cx="8044458" cy="34406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342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Agenda</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a:t>
            </a:fld>
            <a:endParaRPr lang="en-US"/>
          </a:p>
        </p:txBody>
      </p:sp>
      <p:sp>
        <p:nvSpPr>
          <p:cNvPr id="11" name="Content Placeholder 10"/>
          <p:cNvSpPr>
            <a:spLocks noGrp="1"/>
          </p:cNvSpPr>
          <p:nvPr>
            <p:ph sz="quarter" idx="13"/>
          </p:nvPr>
        </p:nvSpPr>
        <p:spPr>
          <a:xfrm>
            <a:off x="304800" y="990600"/>
            <a:ext cx="8477249" cy="4724400"/>
          </a:xfrm>
        </p:spPr>
        <p:txBody>
          <a:bodyPr/>
          <a:lstStyle/>
          <a:p>
            <a:r>
              <a:rPr lang="en-US" sz="1600" dirty="0" smtClean="0"/>
              <a:t>Understanding Explore</a:t>
            </a:r>
          </a:p>
          <a:p>
            <a:pPr lvl="1"/>
            <a:r>
              <a:rPr lang="en-US" sz="1600" dirty="0" smtClean="0"/>
              <a:t>Overview</a:t>
            </a:r>
          </a:p>
          <a:p>
            <a:pPr lvl="1"/>
            <a:r>
              <a:rPr lang="en-US" sz="1600" dirty="0" smtClean="0"/>
              <a:t>When to use Explore vs Digital Analytics </a:t>
            </a:r>
          </a:p>
          <a:p>
            <a:r>
              <a:rPr lang="en-US" sz="1600" dirty="0" smtClean="0"/>
              <a:t>How to utilize Best Practice Reports and Create Dashboards</a:t>
            </a:r>
          </a:p>
          <a:p>
            <a:r>
              <a:rPr lang="en-US" sz="1600" dirty="0" smtClean="0"/>
              <a:t>Building </a:t>
            </a:r>
            <a:r>
              <a:rPr lang="en-US" sz="1600" dirty="0"/>
              <a:t>a report</a:t>
            </a:r>
          </a:p>
          <a:p>
            <a:pPr lvl="1"/>
            <a:r>
              <a:rPr lang="en-US" sz="1600" dirty="0" smtClean="0"/>
              <a:t>Report types</a:t>
            </a:r>
          </a:p>
          <a:p>
            <a:pPr lvl="1"/>
            <a:r>
              <a:rPr lang="en-US" sz="1600" dirty="0" smtClean="0"/>
              <a:t>One-time vs frequency reports</a:t>
            </a:r>
          </a:p>
          <a:p>
            <a:pPr lvl="1"/>
            <a:r>
              <a:rPr lang="en-US" sz="1600" dirty="0" smtClean="0"/>
              <a:t>Sample reports vs full data set</a:t>
            </a:r>
          </a:p>
          <a:p>
            <a:r>
              <a:rPr lang="en-US" sz="1600" dirty="0" smtClean="0"/>
              <a:t>Effectively using Relational Zooms, Segmentation and Filtering</a:t>
            </a:r>
          </a:p>
          <a:p>
            <a:pPr lvl="1"/>
            <a:r>
              <a:rPr lang="en-US" sz="1600" dirty="0" smtClean="0"/>
              <a:t>Adding a relational zoom to a report</a:t>
            </a:r>
          </a:p>
          <a:p>
            <a:pPr lvl="1"/>
            <a:r>
              <a:rPr lang="en-US" sz="1600" dirty="0" smtClean="0"/>
              <a:t>Segments vs filters</a:t>
            </a:r>
          </a:p>
          <a:p>
            <a:r>
              <a:rPr lang="en-US" sz="1600" dirty="0" smtClean="0"/>
              <a:t>Tag Attributes </a:t>
            </a:r>
          </a:p>
          <a:p>
            <a:r>
              <a:rPr lang="en-US" sz="1600" dirty="0" smtClean="0"/>
              <a:t>Explore Report Credits</a:t>
            </a:r>
          </a:p>
          <a:p>
            <a:pPr lvl="1"/>
            <a:r>
              <a:rPr lang="en-US" sz="1600" dirty="0" smtClean="0"/>
              <a:t>What are report credits?</a:t>
            </a:r>
          </a:p>
          <a:p>
            <a:pPr lvl="1"/>
            <a:r>
              <a:rPr lang="en-US" sz="1600" dirty="0" smtClean="0"/>
              <a:t>Credit Allocation and Report Credit Usage</a:t>
            </a:r>
          </a:p>
          <a:p>
            <a:endParaRPr lang="en-US" dirty="0" smtClean="0"/>
          </a:p>
          <a:p>
            <a:pPr lvl="1"/>
            <a:endParaRPr lang="en-US" dirty="0"/>
          </a:p>
        </p:txBody>
      </p:sp>
    </p:spTree>
    <p:extLst>
      <p:ext uri="{BB962C8B-B14F-4D97-AF65-F5344CB8AC3E}">
        <p14:creationId xmlns:p14="http://schemas.microsoft.com/office/powerpoint/2010/main" val="1904919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One-time vs Frequency Reports</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20</a:t>
            </a:fld>
            <a:endParaRPr lang="en-US"/>
          </a:p>
        </p:txBody>
      </p:sp>
      <p:sp>
        <p:nvSpPr>
          <p:cNvPr id="11" name="Content Placeholder 10"/>
          <p:cNvSpPr>
            <a:spLocks noGrp="1"/>
          </p:cNvSpPr>
          <p:nvPr>
            <p:ph sz="quarter" idx="13"/>
          </p:nvPr>
        </p:nvSpPr>
        <p:spPr>
          <a:xfrm>
            <a:off x="152400" y="4191000"/>
            <a:ext cx="4800599" cy="1828800"/>
          </a:xfrm>
        </p:spPr>
        <p:txBody>
          <a:bodyPr/>
          <a:lstStyle/>
          <a:p>
            <a:r>
              <a:rPr lang="en-US" dirty="0" smtClean="0"/>
              <a:t>One-time Reports</a:t>
            </a:r>
          </a:p>
          <a:p>
            <a:pPr lvl="1"/>
            <a:r>
              <a:rPr lang="en-US" dirty="0" smtClean="0"/>
              <a:t>Time based</a:t>
            </a:r>
          </a:p>
          <a:p>
            <a:pPr lvl="1"/>
            <a:r>
              <a:rPr lang="en-US" dirty="0" smtClean="0"/>
              <a:t>Date range can be 93 days</a:t>
            </a:r>
          </a:p>
          <a:p>
            <a:pPr lvl="1"/>
            <a:r>
              <a:rPr lang="en-US" dirty="0" smtClean="0"/>
              <a:t>Processed one time for the selected date range</a:t>
            </a:r>
          </a:p>
          <a:p>
            <a:pPr lvl="1"/>
            <a:r>
              <a:rPr lang="en-US" dirty="0" smtClean="0"/>
              <a:t>Can be sent to a distribution list via email</a:t>
            </a:r>
          </a:p>
          <a:p>
            <a:pPr lvl="1"/>
            <a:r>
              <a:rPr lang="en-US" dirty="0" smtClean="0"/>
              <a:t>Consumed report credits will be returned the following month</a:t>
            </a:r>
          </a:p>
          <a:p>
            <a:endParaRPr lang="en-US" dirty="0" smtClean="0"/>
          </a:p>
          <a:p>
            <a:endParaRPr lang="en-US" dirty="0" smtClean="0"/>
          </a:p>
          <a:p>
            <a:pPr lvl="1"/>
            <a:endParaRPr lang="en-US" dirty="0"/>
          </a:p>
        </p:txBody>
      </p:sp>
      <p:sp>
        <p:nvSpPr>
          <p:cNvPr id="7" name="Content Placeholder 10"/>
          <p:cNvSpPr txBox="1">
            <a:spLocks/>
          </p:cNvSpPr>
          <p:nvPr/>
        </p:nvSpPr>
        <p:spPr>
          <a:xfrm>
            <a:off x="4572000" y="4191000"/>
            <a:ext cx="4800599" cy="1828800"/>
          </a:xfrm>
          <a:prstGeom prst="rect">
            <a:avLst/>
          </a:prstGeom>
        </p:spPr>
        <p:txBody>
          <a:bodyPr vert="horz" lIns="91440" tIns="45720" rIns="91440" bIns="45720" rtlCol="0" anchor="t" anchorCtr="0">
            <a:noAutofit/>
          </a:bodyPr>
          <a:lstStyle>
            <a:lvl1pPr marL="233363" indent="-215900" algn="l" defTabSz="914400" rtl="0" eaLnBrk="1" latinLnBrk="0" hangingPunct="1">
              <a:lnSpc>
                <a:spcPct val="100000"/>
              </a:lnSpc>
              <a:spcBef>
                <a:spcPts val="1200"/>
              </a:spcBef>
              <a:spcAft>
                <a:spcPts val="0"/>
              </a:spcAft>
              <a:buClr>
                <a:srgbClr val="00B0DA"/>
              </a:buClr>
              <a:buSzPct val="90000"/>
              <a:buFont typeface="Wingdings" pitchFamily="2" charset="2"/>
              <a:buChar char="§"/>
              <a:defRPr sz="2000" b="1" kern="1200">
                <a:solidFill>
                  <a:schemeClr val="tx1"/>
                </a:solidFill>
                <a:effectLst/>
                <a:latin typeface="+mn-lt"/>
                <a:ea typeface="+mn-ea"/>
                <a:cs typeface="+mn-cs"/>
              </a:defRPr>
            </a:lvl1pPr>
            <a:lvl2pPr marL="574675" indent="-190500" algn="l" defTabSz="914400" rtl="0" eaLnBrk="1" latinLnBrk="0" hangingPunct="1">
              <a:lnSpc>
                <a:spcPct val="100000"/>
              </a:lnSpc>
              <a:spcBef>
                <a:spcPct val="20000"/>
              </a:spcBef>
              <a:buClr>
                <a:srgbClr val="00B0DA"/>
              </a:buClr>
              <a:buSzPct val="90000"/>
              <a:buFont typeface="Wingdings" pitchFamily="2" charset="2"/>
              <a:buChar char="§"/>
              <a:defRPr sz="1800" b="0" kern="1200">
                <a:solidFill>
                  <a:schemeClr val="tx1"/>
                </a:solidFill>
                <a:effectLst/>
                <a:latin typeface="+mn-lt"/>
                <a:ea typeface="+mn-ea"/>
                <a:cs typeface="+mn-cs"/>
              </a:defRPr>
            </a:lvl2pPr>
            <a:lvl3pPr marL="966788" indent="-217488" algn="l" defTabSz="914400" rtl="0" eaLnBrk="1" latinLnBrk="0" hangingPunct="1">
              <a:lnSpc>
                <a:spcPct val="100000"/>
              </a:lnSpc>
              <a:spcBef>
                <a:spcPct val="20000"/>
              </a:spcBef>
              <a:buClr>
                <a:srgbClr val="00B0DA"/>
              </a:buClr>
              <a:buSzPct val="90000"/>
              <a:buFont typeface="Wingdings" pitchFamily="2" charset="2"/>
              <a:buChar char="§"/>
              <a:defRPr sz="1600" b="0" kern="1200">
                <a:solidFill>
                  <a:schemeClr val="tx1"/>
                </a:solidFill>
                <a:effectLst/>
                <a:latin typeface="+mn-lt"/>
                <a:ea typeface="+mn-ea"/>
                <a:cs typeface="+mn-cs"/>
              </a:defRPr>
            </a:lvl3pPr>
            <a:lvl4pPr marL="1319213" indent="-2032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4pPr>
            <a:lvl5pPr marL="1541463" indent="-1524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dirty="0" smtClean="0"/>
              <a:t>Frequency Reports</a:t>
            </a:r>
          </a:p>
          <a:p>
            <a:pPr lvl="1"/>
            <a:r>
              <a:rPr lang="en-US" dirty="0" smtClean="0"/>
              <a:t>Daily, Weekly or Monthly</a:t>
            </a:r>
          </a:p>
          <a:p>
            <a:pPr lvl="1"/>
            <a:r>
              <a:rPr lang="en-US" dirty="0" smtClean="0"/>
              <a:t>Report credits will be consumed automatically each month</a:t>
            </a:r>
          </a:p>
          <a:p>
            <a:pPr lvl="1"/>
            <a:r>
              <a:rPr lang="en-US" dirty="0" smtClean="0"/>
              <a:t>Can be sent to a distribution list via email</a:t>
            </a:r>
          </a:p>
          <a:p>
            <a:endParaRPr lang="en-US" dirty="0" smtClean="0"/>
          </a:p>
          <a:p>
            <a:endParaRPr lang="en-US" dirty="0" smtClean="0"/>
          </a:p>
          <a:p>
            <a:pPr lvl="1"/>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6454"/>
          <a:stretch/>
        </p:blipFill>
        <p:spPr bwMode="auto">
          <a:xfrm>
            <a:off x="76200" y="1295400"/>
            <a:ext cx="4572001" cy="22180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5029200" y="1295400"/>
            <a:ext cx="2971800" cy="2328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273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Sample vs Full Data Set Reports</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21</a:t>
            </a:fld>
            <a:endParaRPr lang="en-US"/>
          </a:p>
        </p:txBody>
      </p:sp>
      <p:sp>
        <p:nvSpPr>
          <p:cNvPr id="11" name="Content Placeholder 10"/>
          <p:cNvSpPr>
            <a:spLocks noGrp="1"/>
          </p:cNvSpPr>
          <p:nvPr>
            <p:ph sz="quarter" idx="13"/>
          </p:nvPr>
        </p:nvSpPr>
        <p:spPr>
          <a:xfrm>
            <a:off x="381000" y="4267200"/>
            <a:ext cx="3810000" cy="2514600"/>
          </a:xfrm>
        </p:spPr>
        <p:txBody>
          <a:bodyPr/>
          <a:lstStyle/>
          <a:p>
            <a:r>
              <a:rPr lang="en-US" dirty="0" smtClean="0"/>
              <a:t>Sample Reports</a:t>
            </a:r>
          </a:p>
          <a:p>
            <a:pPr lvl="1"/>
            <a:r>
              <a:rPr lang="en-US" dirty="0" smtClean="0"/>
              <a:t>Creates a test report</a:t>
            </a:r>
          </a:p>
          <a:p>
            <a:pPr lvl="1"/>
            <a:r>
              <a:rPr lang="en-US" dirty="0" smtClean="0"/>
              <a:t>Processes quicker than a full data set report</a:t>
            </a:r>
          </a:p>
          <a:p>
            <a:pPr lvl="1"/>
            <a:r>
              <a:rPr lang="en-US" dirty="0" smtClean="0"/>
              <a:t>Should not be used for analysis</a:t>
            </a:r>
          </a:p>
          <a:p>
            <a:pPr lvl="1"/>
            <a:r>
              <a:rPr lang="en-US" dirty="0" smtClean="0"/>
              <a:t>You can turn a sample report into a full data set report</a:t>
            </a:r>
          </a:p>
          <a:p>
            <a:pPr lvl="1"/>
            <a:endParaRPr lang="en-US" dirty="0" smtClean="0"/>
          </a:p>
          <a:p>
            <a:endParaRPr lang="en-US" dirty="0" smtClean="0"/>
          </a:p>
          <a:p>
            <a:pPr lvl="1"/>
            <a:endParaRPr lang="en-US" dirty="0"/>
          </a:p>
        </p:txBody>
      </p:sp>
      <p:sp>
        <p:nvSpPr>
          <p:cNvPr id="7" name="Content Placeholder 10"/>
          <p:cNvSpPr txBox="1">
            <a:spLocks/>
          </p:cNvSpPr>
          <p:nvPr/>
        </p:nvSpPr>
        <p:spPr>
          <a:xfrm>
            <a:off x="4648200" y="4267200"/>
            <a:ext cx="3810000" cy="2514600"/>
          </a:xfrm>
          <a:prstGeom prst="rect">
            <a:avLst/>
          </a:prstGeom>
        </p:spPr>
        <p:txBody>
          <a:bodyPr vert="horz" lIns="91440" tIns="45720" rIns="91440" bIns="45720" rtlCol="0" anchor="t" anchorCtr="0">
            <a:noAutofit/>
          </a:bodyPr>
          <a:lstStyle>
            <a:lvl1pPr marL="233363" indent="-215900" algn="l" defTabSz="914400" rtl="0" eaLnBrk="1" latinLnBrk="0" hangingPunct="1">
              <a:lnSpc>
                <a:spcPct val="100000"/>
              </a:lnSpc>
              <a:spcBef>
                <a:spcPts val="1200"/>
              </a:spcBef>
              <a:spcAft>
                <a:spcPts val="0"/>
              </a:spcAft>
              <a:buClr>
                <a:srgbClr val="00B0DA"/>
              </a:buClr>
              <a:buSzPct val="90000"/>
              <a:buFont typeface="Wingdings" pitchFamily="2" charset="2"/>
              <a:buChar char="§"/>
              <a:defRPr sz="2000" b="1" kern="1200">
                <a:solidFill>
                  <a:schemeClr val="tx1"/>
                </a:solidFill>
                <a:effectLst/>
                <a:latin typeface="+mn-lt"/>
                <a:ea typeface="+mn-ea"/>
                <a:cs typeface="+mn-cs"/>
              </a:defRPr>
            </a:lvl1pPr>
            <a:lvl2pPr marL="574675" indent="-190500" algn="l" defTabSz="914400" rtl="0" eaLnBrk="1" latinLnBrk="0" hangingPunct="1">
              <a:lnSpc>
                <a:spcPct val="100000"/>
              </a:lnSpc>
              <a:spcBef>
                <a:spcPct val="20000"/>
              </a:spcBef>
              <a:buClr>
                <a:srgbClr val="00B0DA"/>
              </a:buClr>
              <a:buSzPct val="90000"/>
              <a:buFont typeface="Wingdings" pitchFamily="2" charset="2"/>
              <a:buChar char="§"/>
              <a:defRPr sz="1800" b="0" kern="1200">
                <a:solidFill>
                  <a:schemeClr val="tx1"/>
                </a:solidFill>
                <a:effectLst/>
                <a:latin typeface="+mn-lt"/>
                <a:ea typeface="+mn-ea"/>
                <a:cs typeface="+mn-cs"/>
              </a:defRPr>
            </a:lvl2pPr>
            <a:lvl3pPr marL="966788" indent="-217488" algn="l" defTabSz="914400" rtl="0" eaLnBrk="1" latinLnBrk="0" hangingPunct="1">
              <a:lnSpc>
                <a:spcPct val="100000"/>
              </a:lnSpc>
              <a:spcBef>
                <a:spcPct val="20000"/>
              </a:spcBef>
              <a:buClr>
                <a:srgbClr val="00B0DA"/>
              </a:buClr>
              <a:buSzPct val="90000"/>
              <a:buFont typeface="Wingdings" pitchFamily="2" charset="2"/>
              <a:buChar char="§"/>
              <a:defRPr sz="1600" b="0" kern="1200">
                <a:solidFill>
                  <a:schemeClr val="tx1"/>
                </a:solidFill>
                <a:effectLst/>
                <a:latin typeface="+mn-lt"/>
                <a:ea typeface="+mn-ea"/>
                <a:cs typeface="+mn-cs"/>
              </a:defRPr>
            </a:lvl3pPr>
            <a:lvl4pPr marL="1319213" indent="-2032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4pPr>
            <a:lvl5pPr marL="1541463" indent="-1524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dirty="0" smtClean="0"/>
              <a:t>Full Data Set Reports</a:t>
            </a:r>
          </a:p>
          <a:p>
            <a:pPr lvl="1"/>
            <a:r>
              <a:rPr lang="en-US" dirty="0" smtClean="0"/>
              <a:t>Returns full data captured</a:t>
            </a:r>
          </a:p>
          <a:p>
            <a:pPr lvl="1"/>
            <a:r>
              <a:rPr lang="en-US" dirty="0" smtClean="0"/>
              <a:t>Used for analysis </a:t>
            </a:r>
          </a:p>
          <a:p>
            <a:endParaRPr lang="en-US" dirty="0" smtClean="0"/>
          </a:p>
          <a:p>
            <a:pPr lvl="1"/>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7"/>
          <a:stretch/>
        </p:blipFill>
        <p:spPr bwMode="auto">
          <a:xfrm>
            <a:off x="76200" y="1219200"/>
            <a:ext cx="4883031"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752" r="14543"/>
          <a:stretch/>
        </p:blipFill>
        <p:spPr bwMode="auto">
          <a:xfrm>
            <a:off x="5060066" y="1371601"/>
            <a:ext cx="3622429"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623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Adding a Relational Zoom</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22</a:t>
            </a:fld>
            <a:endParaRPr lang="en-US"/>
          </a:p>
        </p:txBody>
      </p:sp>
      <p:sp>
        <p:nvSpPr>
          <p:cNvPr id="11" name="Content Placeholder 10"/>
          <p:cNvSpPr>
            <a:spLocks noGrp="1"/>
          </p:cNvSpPr>
          <p:nvPr>
            <p:ph sz="quarter" idx="13"/>
          </p:nvPr>
        </p:nvSpPr>
        <p:spPr>
          <a:xfrm>
            <a:off x="304800" y="1066800"/>
            <a:ext cx="8477249" cy="4724400"/>
          </a:xfrm>
        </p:spPr>
        <p:txBody>
          <a:bodyPr/>
          <a:lstStyle/>
          <a:p>
            <a:pPr marL="292100" indent="-292100">
              <a:spcBef>
                <a:spcPct val="40000"/>
              </a:spcBef>
              <a:buClr>
                <a:srgbClr val="002060"/>
              </a:buClr>
              <a:buSzPct val="100000"/>
              <a:defRPr/>
            </a:pPr>
            <a:r>
              <a:rPr lang="en-US" dirty="0" smtClean="0"/>
              <a:t>Correlate </a:t>
            </a:r>
            <a:r>
              <a:rPr lang="en-US" dirty="0"/>
              <a:t>one  set of data to one or two other sets of data for additional insight.</a:t>
            </a:r>
          </a:p>
          <a:p>
            <a:r>
              <a:rPr lang="en-US" dirty="0" smtClean="0"/>
              <a:t>Only available within the Flat List Report type</a:t>
            </a:r>
          </a:p>
          <a:p>
            <a:endParaRPr lang="en-US" dirty="0" smtClean="0"/>
          </a:p>
          <a:p>
            <a:pPr lvl="1"/>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3701917"/>
            <a:ext cx="6715125" cy="2546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040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Relational Zoom Example</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23</a:t>
            </a:fld>
            <a:endParaRPr lang="en-US"/>
          </a:p>
        </p:txBody>
      </p:sp>
      <p:sp>
        <p:nvSpPr>
          <p:cNvPr id="11" name="Content Placeholder 10"/>
          <p:cNvSpPr>
            <a:spLocks noGrp="1"/>
          </p:cNvSpPr>
          <p:nvPr>
            <p:ph sz="quarter" idx="13"/>
          </p:nvPr>
        </p:nvSpPr>
        <p:spPr>
          <a:xfrm>
            <a:off x="304800" y="1066800"/>
            <a:ext cx="8477249" cy="4724400"/>
          </a:xfrm>
        </p:spPr>
        <p:txBody>
          <a:bodyPr/>
          <a:lstStyle/>
          <a:p>
            <a:pPr marL="0" indent="0">
              <a:spcBef>
                <a:spcPct val="40000"/>
              </a:spcBef>
              <a:buClr>
                <a:srgbClr val="002060"/>
              </a:buClr>
              <a:buSzPct val="100000"/>
              <a:buNone/>
              <a:defRPr/>
            </a:pPr>
            <a:endParaRPr lang="en-US" dirty="0" smtClean="0"/>
          </a:p>
          <a:p>
            <a:endParaRPr lang="en-US" dirty="0" smtClean="0"/>
          </a:p>
          <a:p>
            <a:pPr lvl="1"/>
            <a:endParaRPr lang="en-US" dirty="0"/>
          </a:p>
        </p:txBody>
      </p:sp>
      <p:pic>
        <p:nvPicPr>
          <p:cNvPr id="2" name="Picture 1"/>
          <p:cNvPicPr>
            <a:picLocks noChangeAspect="1"/>
          </p:cNvPicPr>
          <p:nvPr/>
        </p:nvPicPr>
        <p:blipFill rotWithShape="1">
          <a:blip r:embed="rId3"/>
          <a:srcRect l="14411" t="18801" b="1844"/>
          <a:stretch/>
        </p:blipFill>
        <p:spPr>
          <a:xfrm>
            <a:off x="121709" y="1295400"/>
            <a:ext cx="8900582" cy="449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1418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Segments</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24</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a:t>S</a:t>
            </a:r>
            <a:r>
              <a:rPr lang="en-US" dirty="0" smtClean="0"/>
              <a:t>egment </a:t>
            </a:r>
            <a:r>
              <a:rPr lang="en-US" dirty="0"/>
              <a:t>limits your report to just the sessions that match your criteria</a:t>
            </a:r>
          </a:p>
          <a:p>
            <a:r>
              <a:rPr lang="en-US" dirty="0" smtClean="0"/>
              <a:t>Create a segment under the segment tab or under Manage&gt;Segments </a:t>
            </a:r>
            <a:endParaRPr lang="en-US" dirty="0"/>
          </a:p>
          <a:p>
            <a:pPr lvl="1"/>
            <a:endParaRPr lang="en-US" dirty="0"/>
          </a:p>
        </p:txBody>
      </p:sp>
      <p:pic>
        <p:nvPicPr>
          <p:cNvPr id="2" name="Picture 1"/>
          <p:cNvPicPr>
            <a:picLocks noChangeAspect="1"/>
          </p:cNvPicPr>
          <p:nvPr/>
        </p:nvPicPr>
        <p:blipFill rotWithShape="1">
          <a:blip r:embed="rId3"/>
          <a:srcRect l="-1" t="1784" r="1158"/>
          <a:stretch/>
        </p:blipFill>
        <p:spPr>
          <a:xfrm>
            <a:off x="291023" y="2155799"/>
            <a:ext cx="7559412" cy="393271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2581097" y="3944513"/>
            <a:ext cx="6200952" cy="2693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5917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Steps to Build a Segment</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25</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smtClean="0"/>
              <a:t>Select </a:t>
            </a:r>
            <a:r>
              <a:rPr lang="en-US" dirty="0"/>
              <a:t>the criteria type (topline, marketing, merchandising/products, content, etc.)</a:t>
            </a:r>
          </a:p>
          <a:p>
            <a:r>
              <a:rPr lang="en-US" dirty="0"/>
              <a:t>Select specific criteria (orders&gt;= 1, page views between 1-10, </a:t>
            </a:r>
            <a:r>
              <a:rPr lang="en-US" dirty="0" err="1"/>
              <a:t>etc</a:t>
            </a:r>
            <a:r>
              <a:rPr lang="en-US" dirty="0"/>
              <a:t>)</a:t>
            </a:r>
          </a:p>
          <a:p>
            <a:r>
              <a:rPr lang="en-US" dirty="0"/>
              <a:t>Layer your criteria for more complex segmentation using AND/OR statements</a:t>
            </a:r>
          </a:p>
          <a:p>
            <a:endParaRPr lang="en-US" dirty="0" smtClean="0"/>
          </a:p>
          <a:p>
            <a:pPr lvl="1"/>
            <a:endParaRPr lang="en-US" dirty="0"/>
          </a:p>
        </p:txBody>
      </p:sp>
      <p:pic>
        <p:nvPicPr>
          <p:cNvPr id="2" name="Picture 1"/>
          <p:cNvPicPr>
            <a:picLocks noChangeAspect="1"/>
          </p:cNvPicPr>
          <p:nvPr/>
        </p:nvPicPr>
        <p:blipFill>
          <a:blip r:embed="rId3"/>
          <a:stretch>
            <a:fillRect/>
          </a:stretch>
        </p:blipFill>
        <p:spPr>
          <a:xfrm>
            <a:off x="2075228" y="2819400"/>
            <a:ext cx="4993544"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2215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Filters</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26</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a:t>A filter narrows the report to just those rows that exactly match your criteria</a:t>
            </a:r>
          </a:p>
          <a:p>
            <a:r>
              <a:rPr lang="en-US" dirty="0"/>
              <a:t>You can build a filter in the report build screen by selecting the ‘filter’ tab and selecting ‘New’</a:t>
            </a:r>
          </a:p>
          <a:p>
            <a:endParaRPr lang="en-US" dirty="0" smtClean="0"/>
          </a:p>
          <a:p>
            <a:pPr lvl="1"/>
            <a:endParaRPr lang="en-US" dirty="0"/>
          </a:p>
        </p:txBody>
      </p:sp>
      <p:pic>
        <p:nvPicPr>
          <p:cNvPr id="2" name="Picture 1"/>
          <p:cNvPicPr>
            <a:picLocks noChangeAspect="1"/>
          </p:cNvPicPr>
          <p:nvPr/>
        </p:nvPicPr>
        <p:blipFill>
          <a:blip r:embed="rId3"/>
          <a:stretch>
            <a:fillRect/>
          </a:stretch>
        </p:blipFill>
        <p:spPr>
          <a:xfrm>
            <a:off x="1214881" y="2819400"/>
            <a:ext cx="6714239" cy="35389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2754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Steps to Build a Filter</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27</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a:t>Select specific criteria (Is mobile device IS Mobile, Browser type IS Firefox 38.0, </a:t>
            </a:r>
            <a:r>
              <a:rPr lang="en-US" dirty="0" err="1"/>
              <a:t>etc</a:t>
            </a:r>
            <a:r>
              <a:rPr lang="en-US" dirty="0"/>
              <a:t>)</a:t>
            </a:r>
          </a:p>
          <a:p>
            <a:r>
              <a:rPr lang="en-US" dirty="0"/>
              <a:t>Layer your criteria for more complex </a:t>
            </a:r>
            <a:r>
              <a:rPr lang="en-US" dirty="0" smtClean="0"/>
              <a:t>filtering </a:t>
            </a:r>
            <a:r>
              <a:rPr lang="en-US" dirty="0"/>
              <a:t>using AND/OR statements</a:t>
            </a:r>
          </a:p>
          <a:p>
            <a:endParaRPr lang="en-US" dirty="0" smtClean="0"/>
          </a:p>
          <a:p>
            <a:pPr lvl="1"/>
            <a:endParaRPr lang="en-US" dirty="0"/>
          </a:p>
        </p:txBody>
      </p:sp>
      <p:pic>
        <p:nvPicPr>
          <p:cNvPr id="6" name="Picture 5"/>
          <p:cNvPicPr>
            <a:picLocks noChangeAspect="1"/>
          </p:cNvPicPr>
          <p:nvPr/>
        </p:nvPicPr>
        <p:blipFill>
          <a:blip r:embed="rId3"/>
          <a:stretch>
            <a:fillRect/>
          </a:stretch>
        </p:blipFill>
        <p:spPr>
          <a:xfrm>
            <a:off x="1880146" y="2364663"/>
            <a:ext cx="5383709" cy="37313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2193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Segments </a:t>
            </a:r>
            <a:r>
              <a:rPr lang="en-US" dirty="0" err="1" smtClean="0"/>
              <a:t>vs</a:t>
            </a:r>
            <a:r>
              <a:rPr lang="en-US" dirty="0" smtClean="0"/>
              <a:t> Filters</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28</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a:t>Let’s look at an example of using a filter versus a segment!</a:t>
            </a:r>
          </a:p>
          <a:p>
            <a:r>
              <a:rPr lang="en-US" dirty="0"/>
              <a:t>Session 1 visited HOME, then SPORTS, then HOME and exited</a:t>
            </a:r>
          </a:p>
          <a:p>
            <a:r>
              <a:rPr lang="en-US" dirty="0"/>
              <a:t>Session 2 visited HOME, then BUSINESS, then SPORTS, then BUSINESS and exited</a:t>
            </a:r>
          </a:p>
          <a:p>
            <a:r>
              <a:rPr lang="en-US" dirty="0"/>
              <a:t> Session 3 visited HOME, then BUSINESS and exited</a:t>
            </a:r>
          </a:p>
          <a:p>
            <a:r>
              <a:rPr lang="en-US" dirty="0"/>
              <a:t>Report without a filter or segment</a:t>
            </a:r>
          </a:p>
          <a:p>
            <a:endParaRPr lang="en-US" dirty="0" smtClean="0"/>
          </a:p>
          <a:p>
            <a:pPr lvl="1"/>
            <a:endParaRPr lang="en-US" dirty="0"/>
          </a:p>
        </p:txBody>
      </p:sp>
      <p:pic>
        <p:nvPicPr>
          <p:cNvPr id="2" name="Picture 1"/>
          <p:cNvPicPr>
            <a:picLocks noChangeAspect="1"/>
          </p:cNvPicPr>
          <p:nvPr/>
        </p:nvPicPr>
        <p:blipFill>
          <a:blip r:embed="rId3"/>
          <a:stretch>
            <a:fillRect/>
          </a:stretch>
        </p:blipFill>
        <p:spPr>
          <a:xfrm>
            <a:off x="490374" y="3892125"/>
            <a:ext cx="8163252" cy="1975275"/>
          </a:xfrm>
          <a:prstGeom prst="rect">
            <a:avLst/>
          </a:prstGeom>
        </p:spPr>
      </p:pic>
    </p:spTree>
    <p:extLst>
      <p:ext uri="{BB962C8B-B14F-4D97-AF65-F5344CB8AC3E}">
        <p14:creationId xmlns:p14="http://schemas.microsoft.com/office/powerpoint/2010/main" val="867358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Segments </a:t>
            </a:r>
            <a:r>
              <a:rPr lang="en-US" dirty="0" err="1" smtClean="0"/>
              <a:t>vs</a:t>
            </a:r>
            <a:r>
              <a:rPr lang="en-US" dirty="0" smtClean="0"/>
              <a:t> Filters: Filter Example</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29</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a:t>If you create and apply a filter with the criteria</a:t>
            </a:r>
          </a:p>
          <a:p>
            <a:pPr lvl="1"/>
            <a:r>
              <a:rPr lang="en-US" dirty="0"/>
              <a:t>Page Contains Sports</a:t>
            </a:r>
          </a:p>
          <a:p>
            <a:r>
              <a:rPr lang="en-US" dirty="0"/>
              <a:t>Below shows the data the report will displace once processed</a:t>
            </a:r>
          </a:p>
          <a:p>
            <a:endParaRPr lang="en-US" dirty="0" smtClean="0"/>
          </a:p>
          <a:p>
            <a:pPr lvl="1"/>
            <a:endParaRPr lang="en-US" dirty="0"/>
          </a:p>
        </p:txBody>
      </p:sp>
      <p:pic>
        <p:nvPicPr>
          <p:cNvPr id="6" name="Picture 5"/>
          <p:cNvPicPr>
            <a:picLocks noChangeAspect="1"/>
          </p:cNvPicPr>
          <p:nvPr/>
        </p:nvPicPr>
        <p:blipFill>
          <a:blip r:embed="rId3"/>
          <a:stretch>
            <a:fillRect/>
          </a:stretch>
        </p:blipFill>
        <p:spPr>
          <a:xfrm>
            <a:off x="490374" y="2810202"/>
            <a:ext cx="8163252" cy="1237595"/>
          </a:xfrm>
          <a:prstGeom prst="rect">
            <a:avLst/>
          </a:prstGeom>
        </p:spPr>
      </p:pic>
    </p:spTree>
    <p:extLst>
      <p:ext uri="{BB962C8B-B14F-4D97-AF65-F5344CB8AC3E}">
        <p14:creationId xmlns:p14="http://schemas.microsoft.com/office/powerpoint/2010/main" val="2848002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Explore Overview</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3</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smtClean="0"/>
              <a:t>Allows for flexible report creation </a:t>
            </a:r>
          </a:p>
          <a:p>
            <a:r>
              <a:rPr lang="en-US" dirty="0" smtClean="0"/>
              <a:t>In depth segmentation and segment </a:t>
            </a:r>
          </a:p>
          <a:p>
            <a:pPr marL="17463" indent="0">
              <a:buNone/>
            </a:pPr>
            <a:r>
              <a:rPr lang="en-US" dirty="0"/>
              <a:t>c</a:t>
            </a:r>
            <a:r>
              <a:rPr lang="en-US" dirty="0" smtClean="0"/>
              <a:t>omparison</a:t>
            </a:r>
          </a:p>
          <a:p>
            <a:r>
              <a:rPr lang="en-US" dirty="0" smtClean="0"/>
              <a:t>Cross-session segmentation</a:t>
            </a:r>
          </a:p>
          <a:p>
            <a:r>
              <a:rPr lang="en-US" dirty="0" smtClean="0"/>
              <a:t>Ties data from a session </a:t>
            </a:r>
          </a:p>
          <a:p>
            <a:pPr marL="17463" indent="0">
              <a:buNone/>
            </a:pPr>
            <a:r>
              <a:rPr lang="en-US" dirty="0" smtClean="0"/>
              <a:t>together to allow for a more </a:t>
            </a:r>
          </a:p>
          <a:p>
            <a:pPr marL="17463" indent="0">
              <a:buNone/>
            </a:pPr>
            <a:r>
              <a:rPr lang="en-US" dirty="0" smtClean="0"/>
              <a:t>holistic view </a:t>
            </a:r>
          </a:p>
          <a:p>
            <a:endParaRPr lang="en-US" dirty="0" smtClean="0"/>
          </a:p>
          <a:p>
            <a:endParaRPr lang="en-US" dirty="0" smtClean="0"/>
          </a:p>
          <a:p>
            <a:endParaRPr lang="en-US" dirty="0" smtClean="0"/>
          </a:p>
          <a:p>
            <a:pPr lvl="1"/>
            <a:endParaRPr lang="en-US" dirty="0"/>
          </a:p>
        </p:txBody>
      </p:sp>
      <p:grpSp>
        <p:nvGrpSpPr>
          <p:cNvPr id="7" name="Group 6"/>
          <p:cNvGrpSpPr/>
          <p:nvPr/>
        </p:nvGrpSpPr>
        <p:grpSpPr>
          <a:xfrm>
            <a:off x="3505200" y="1070345"/>
            <a:ext cx="5562600" cy="4035055"/>
            <a:chOff x="3657600" y="1600200"/>
            <a:chExt cx="5562600" cy="4035055"/>
          </a:xfrm>
        </p:grpSpPr>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46321" y="3691270"/>
              <a:ext cx="2950692" cy="1943985"/>
            </a:xfrm>
            <a:prstGeom prst="rect">
              <a:avLst/>
            </a:prstGeom>
            <a:noFill/>
            <a:ln w="9525">
              <a:noFill/>
              <a:miter lim="800000"/>
              <a:headEnd/>
              <a:tailEnd/>
            </a:ln>
            <a:effectLst/>
          </p:spPr>
        </p:pic>
        <p:sp>
          <p:nvSpPr>
            <p:cNvPr id="9" name="Cloud Callout 8"/>
            <p:cNvSpPr/>
            <p:nvPr/>
          </p:nvSpPr>
          <p:spPr bwMode="auto">
            <a:xfrm>
              <a:off x="3657600" y="3276600"/>
              <a:ext cx="2057400" cy="1310640"/>
            </a:xfrm>
            <a:prstGeom prst="cloudCallout">
              <a:avLst>
                <a:gd name="adj1" fmla="val 62291"/>
                <a:gd name="adj2" fmla="val 584"/>
              </a:avLst>
            </a:prstGeom>
            <a:solidFill>
              <a:schemeClr val="accent1">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Geneva" pitchFamily="-32" charset="-128"/>
              </a:endParaRPr>
            </a:p>
          </p:txBody>
        </p:sp>
        <p:sp>
          <p:nvSpPr>
            <p:cNvPr id="12" name="Cloud Callout 11"/>
            <p:cNvSpPr/>
            <p:nvPr/>
          </p:nvSpPr>
          <p:spPr bwMode="auto">
            <a:xfrm>
              <a:off x="4907280" y="1600200"/>
              <a:ext cx="1965960" cy="1371600"/>
            </a:xfrm>
            <a:prstGeom prst="cloudCallout">
              <a:avLst>
                <a:gd name="adj1" fmla="val 19372"/>
                <a:gd name="adj2" fmla="val 112781"/>
              </a:avLst>
            </a:prstGeom>
            <a:solidFill>
              <a:schemeClr val="bg1"/>
            </a:solidFill>
            <a:ln w="1905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Geneva" pitchFamily="-32" charset="-128"/>
              </a:endParaRPr>
            </a:p>
          </p:txBody>
        </p:sp>
        <p:sp>
          <p:nvSpPr>
            <p:cNvPr id="13" name="Cloud Callout 12"/>
            <p:cNvSpPr/>
            <p:nvPr/>
          </p:nvSpPr>
          <p:spPr bwMode="auto">
            <a:xfrm>
              <a:off x="6858000" y="1752600"/>
              <a:ext cx="2362200" cy="1828800"/>
            </a:xfrm>
            <a:prstGeom prst="cloudCallout">
              <a:avLst>
                <a:gd name="adj1" fmla="val -62274"/>
                <a:gd name="adj2" fmla="val 67011"/>
              </a:avLst>
            </a:prstGeom>
            <a:solidFill>
              <a:schemeClr val="accent1">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Geneva" pitchFamily="-32" charset="-128"/>
              </a:endParaRPr>
            </a:p>
          </p:txBody>
        </p:sp>
        <p:sp>
          <p:nvSpPr>
            <p:cNvPr id="14" name="TextBox 13"/>
            <p:cNvSpPr txBox="1"/>
            <p:nvPr/>
          </p:nvSpPr>
          <p:spPr>
            <a:xfrm>
              <a:off x="3657600" y="3429000"/>
              <a:ext cx="1965960" cy="830997"/>
            </a:xfrm>
            <a:prstGeom prst="rect">
              <a:avLst/>
            </a:prstGeom>
            <a:noFill/>
          </p:spPr>
          <p:txBody>
            <a:bodyPr wrap="square" rtlCol="0">
              <a:spAutoFit/>
            </a:bodyPr>
            <a:lstStyle/>
            <a:p>
              <a:pPr algn="ctr"/>
              <a:r>
                <a:rPr lang="en-US" sz="1600" dirty="0" smtClean="0"/>
                <a:t>Can I report on  characteristics such as brand?</a:t>
              </a:r>
              <a:endParaRPr lang="en-US" sz="1600" dirty="0"/>
            </a:p>
          </p:txBody>
        </p:sp>
        <p:sp>
          <p:nvSpPr>
            <p:cNvPr id="15" name="TextBox 14"/>
            <p:cNvSpPr txBox="1"/>
            <p:nvPr/>
          </p:nvSpPr>
          <p:spPr>
            <a:xfrm>
              <a:off x="4953000" y="1844040"/>
              <a:ext cx="1828800" cy="830997"/>
            </a:xfrm>
            <a:prstGeom prst="rect">
              <a:avLst/>
            </a:prstGeom>
            <a:noFill/>
          </p:spPr>
          <p:txBody>
            <a:bodyPr wrap="square" rtlCol="0">
              <a:spAutoFit/>
            </a:bodyPr>
            <a:lstStyle/>
            <a:p>
              <a:pPr algn="ctr"/>
              <a:r>
                <a:rPr lang="en-US" sz="1600" dirty="0" smtClean="0"/>
                <a:t>How are mobile visitors using </a:t>
              </a:r>
            </a:p>
            <a:p>
              <a:pPr algn="ctr"/>
              <a:r>
                <a:rPr lang="en-US" sz="1600" dirty="0" smtClean="0"/>
                <a:t>our site?</a:t>
              </a:r>
              <a:endParaRPr lang="en-US" sz="1600" dirty="0"/>
            </a:p>
          </p:txBody>
        </p:sp>
        <p:sp>
          <p:nvSpPr>
            <p:cNvPr id="16" name="TextBox 15"/>
            <p:cNvSpPr txBox="1"/>
            <p:nvPr/>
          </p:nvSpPr>
          <p:spPr>
            <a:xfrm>
              <a:off x="6858000" y="2209800"/>
              <a:ext cx="2057400" cy="1077218"/>
            </a:xfrm>
            <a:prstGeom prst="rect">
              <a:avLst/>
            </a:prstGeom>
            <a:noFill/>
          </p:spPr>
          <p:txBody>
            <a:bodyPr wrap="square" rtlCol="0">
              <a:spAutoFit/>
            </a:bodyPr>
            <a:lstStyle/>
            <a:p>
              <a:pPr algn="ctr"/>
              <a:r>
                <a:rPr lang="en-US" sz="1600" dirty="0" smtClean="0"/>
                <a:t>How do I isolate relevant data </a:t>
              </a:r>
            </a:p>
            <a:p>
              <a:pPr algn="ctr"/>
              <a:r>
                <a:rPr lang="en-US" sz="1600" dirty="0" smtClean="0"/>
                <a:t>for my business group?</a:t>
              </a:r>
              <a:endParaRPr lang="en-US" sz="1600" dirty="0"/>
            </a:p>
          </p:txBody>
        </p:sp>
      </p:grpSp>
    </p:spTree>
    <p:extLst>
      <p:ext uri="{BB962C8B-B14F-4D97-AF65-F5344CB8AC3E}">
        <p14:creationId xmlns:p14="http://schemas.microsoft.com/office/powerpoint/2010/main" val="2717053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Segments </a:t>
            </a:r>
            <a:r>
              <a:rPr lang="en-US" dirty="0" err="1" smtClean="0"/>
              <a:t>vs</a:t>
            </a:r>
            <a:r>
              <a:rPr lang="en-US" dirty="0" smtClean="0"/>
              <a:t> Filters: Segment Example</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30</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a:t>If you create and apply a segment with the criteria</a:t>
            </a:r>
          </a:p>
          <a:p>
            <a:pPr lvl="1"/>
            <a:r>
              <a:rPr lang="en-US" dirty="0"/>
              <a:t> Page Contains Sports </a:t>
            </a:r>
          </a:p>
          <a:p>
            <a:r>
              <a:rPr lang="en-US" dirty="0"/>
              <a:t>The report will consider all sessions matching your criteria and get results from session 1 and session 2, since both sessions involved a page view for the sports page</a:t>
            </a:r>
          </a:p>
          <a:p>
            <a:r>
              <a:rPr lang="en-US" dirty="0"/>
              <a:t>Below shows the data the report will displace once processed</a:t>
            </a:r>
          </a:p>
          <a:p>
            <a:endParaRPr lang="en-US" dirty="0" smtClean="0"/>
          </a:p>
          <a:p>
            <a:pPr lvl="1"/>
            <a:endParaRPr lang="en-US" dirty="0"/>
          </a:p>
        </p:txBody>
      </p:sp>
      <p:pic>
        <p:nvPicPr>
          <p:cNvPr id="2" name="Picture 1"/>
          <p:cNvPicPr>
            <a:picLocks noChangeAspect="1"/>
          </p:cNvPicPr>
          <p:nvPr/>
        </p:nvPicPr>
        <p:blipFill>
          <a:blip r:embed="rId3"/>
          <a:stretch>
            <a:fillRect/>
          </a:stretch>
        </p:blipFill>
        <p:spPr>
          <a:xfrm>
            <a:off x="468686" y="4038600"/>
            <a:ext cx="8163252" cy="1981372"/>
          </a:xfrm>
          <a:prstGeom prst="rect">
            <a:avLst/>
          </a:prstGeom>
        </p:spPr>
      </p:pic>
    </p:spTree>
    <p:extLst>
      <p:ext uri="{BB962C8B-B14F-4D97-AF65-F5344CB8AC3E}">
        <p14:creationId xmlns:p14="http://schemas.microsoft.com/office/powerpoint/2010/main" val="3154911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Tag Attributes</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31</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smtClean="0"/>
              <a:t>Each tag type has fields to collect specific pieces of information plus 50 extra fields to collect additional pieces of information based on business goals</a:t>
            </a:r>
          </a:p>
          <a:p>
            <a:r>
              <a:rPr lang="en-US" dirty="0" smtClean="0"/>
              <a:t>These 50 extra fields are called attributes</a:t>
            </a:r>
          </a:p>
          <a:p>
            <a:r>
              <a:rPr lang="en-US" dirty="0" smtClean="0"/>
              <a:t>Reports can be built in Explore to pull data collected via attribute information</a:t>
            </a:r>
          </a:p>
          <a:p>
            <a:r>
              <a:rPr lang="en-US" dirty="0" smtClean="0"/>
              <a:t>Attributes must be aliased prior to being utilized within a report</a:t>
            </a:r>
          </a:p>
          <a:p>
            <a:r>
              <a:rPr lang="en-US" dirty="0" smtClean="0"/>
              <a:t>These fields can be aliased via </a:t>
            </a:r>
            <a:r>
              <a:rPr lang="en-US" smtClean="0"/>
              <a:t>admin&gt;explore attributes</a:t>
            </a:r>
            <a:endParaRPr lang="en-US" dirty="0" smtClean="0"/>
          </a:p>
          <a:p>
            <a:endParaRPr lang="en-US" dirty="0" smtClean="0"/>
          </a:p>
          <a:p>
            <a:endParaRPr lang="en-US" dirty="0" smtClean="0"/>
          </a:p>
          <a:p>
            <a:pPr lvl="1"/>
            <a:endParaRPr lang="en-US" dirty="0"/>
          </a:p>
        </p:txBody>
      </p:sp>
    </p:spTree>
    <p:extLst>
      <p:ext uri="{BB962C8B-B14F-4D97-AF65-F5344CB8AC3E}">
        <p14:creationId xmlns:p14="http://schemas.microsoft.com/office/powerpoint/2010/main" val="4224176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Report Credits</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32</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a:t>In order to process a report in Explore, you must have available report credits</a:t>
            </a:r>
            <a:r>
              <a:rPr lang="en-US" dirty="0" smtClean="0"/>
              <a:t>.</a:t>
            </a:r>
          </a:p>
          <a:p>
            <a:r>
              <a:rPr lang="en-US" dirty="0" smtClean="0"/>
              <a:t>Two types of report credits</a:t>
            </a:r>
          </a:p>
          <a:p>
            <a:pPr lvl="1"/>
            <a:r>
              <a:rPr lang="en-US" dirty="0" smtClean="0"/>
              <a:t>Sample credits </a:t>
            </a:r>
          </a:p>
          <a:p>
            <a:pPr lvl="1"/>
            <a:r>
              <a:rPr lang="en-US" dirty="0" smtClean="0"/>
              <a:t>Full Data Set credits</a:t>
            </a:r>
            <a:endParaRPr lang="en-US" dirty="0"/>
          </a:p>
          <a:p>
            <a:endParaRPr lang="en-US" dirty="0"/>
          </a:p>
        </p:txBody>
      </p:sp>
    </p:spTree>
    <p:extLst>
      <p:ext uri="{BB962C8B-B14F-4D97-AF65-F5344CB8AC3E}">
        <p14:creationId xmlns:p14="http://schemas.microsoft.com/office/powerpoint/2010/main" val="3649999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Report Credit Allocation</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33</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a:t>Reports are allocated first by client ID</a:t>
            </a:r>
          </a:p>
          <a:p>
            <a:r>
              <a:rPr lang="en-US" dirty="0" smtClean="0"/>
              <a:t>More </a:t>
            </a:r>
            <a:r>
              <a:rPr lang="en-US" dirty="0"/>
              <a:t>information on the steps to take allocate credits to different user groups and client Ids can be found under the ‘Help’ icon in the Explore interface</a:t>
            </a:r>
          </a:p>
          <a:p>
            <a:endParaRPr lang="en-US" dirty="0" smtClean="0"/>
          </a:p>
          <a:p>
            <a:pPr lvl="1"/>
            <a:endParaRPr lang="en-US" dirty="0"/>
          </a:p>
        </p:txBody>
      </p:sp>
      <p:pic>
        <p:nvPicPr>
          <p:cNvPr id="2" name="Picture 1"/>
          <p:cNvPicPr>
            <a:picLocks noChangeAspect="1"/>
          </p:cNvPicPr>
          <p:nvPr/>
        </p:nvPicPr>
        <p:blipFill rotWithShape="1">
          <a:blip r:embed="rId3"/>
          <a:srcRect r="1746"/>
          <a:stretch/>
        </p:blipFill>
        <p:spPr>
          <a:xfrm>
            <a:off x="1329348" y="2590800"/>
            <a:ext cx="6485304"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315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Report Credit Usage</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34</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a:t>It is important to monitor the reports using credits</a:t>
            </a:r>
          </a:p>
          <a:p>
            <a:r>
              <a:rPr lang="en-US" dirty="0"/>
              <a:t>Under Manage&gt;Report Credit Usage, you can see all frequency reports by name/report category, the number of credits being used and the creator of the report</a:t>
            </a:r>
          </a:p>
          <a:p>
            <a:r>
              <a:rPr lang="en-US" dirty="0"/>
              <a:t>Clean up and stop all reports not being used in order to maintain report credit allocation for useful reports</a:t>
            </a:r>
          </a:p>
          <a:p>
            <a:endParaRPr lang="en-US" dirty="0" smtClean="0"/>
          </a:p>
          <a:p>
            <a:pPr lvl="1"/>
            <a:endParaRPr lang="en-US" dirty="0"/>
          </a:p>
        </p:txBody>
      </p:sp>
      <p:pic>
        <p:nvPicPr>
          <p:cNvPr id="2" name="Picture 1"/>
          <p:cNvPicPr>
            <a:picLocks noChangeAspect="1"/>
          </p:cNvPicPr>
          <p:nvPr/>
        </p:nvPicPr>
        <p:blipFill>
          <a:blip r:embed="rId3"/>
          <a:stretch>
            <a:fillRect/>
          </a:stretch>
        </p:blipFill>
        <p:spPr>
          <a:xfrm>
            <a:off x="1676400" y="3352800"/>
            <a:ext cx="5791200" cy="30085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349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Explore Resources</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35</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smtClean="0"/>
              <a:t>Explore User Guide-located under ‘Help’ icon in the top right hand corner of the Explore Interface</a:t>
            </a:r>
          </a:p>
          <a:p>
            <a:r>
              <a:rPr lang="en-US" dirty="0"/>
              <a:t> </a:t>
            </a:r>
            <a:r>
              <a:rPr lang="en-US" dirty="0" smtClean="0"/>
              <a:t>Videos: located under the ‘Help’ icon in the top right hand corner of the interface</a:t>
            </a:r>
          </a:p>
          <a:p>
            <a:pPr lvl="1"/>
            <a:r>
              <a:rPr lang="en-US" dirty="0" smtClean="0"/>
              <a:t>Building a Segment Compare Report</a:t>
            </a:r>
          </a:p>
          <a:p>
            <a:pPr lvl="1"/>
            <a:r>
              <a:rPr lang="en-US" dirty="0" smtClean="0"/>
              <a:t>Re-allocating Explore Credits</a:t>
            </a:r>
          </a:p>
          <a:p>
            <a:pPr lvl="1"/>
            <a:r>
              <a:rPr lang="en-US" dirty="0" smtClean="0"/>
              <a:t>Creating a Filtered Groups Report</a:t>
            </a:r>
          </a:p>
          <a:p>
            <a:pPr lvl="1"/>
            <a:r>
              <a:rPr lang="en-US" dirty="0" smtClean="0"/>
              <a:t>Building a Flat List Report</a:t>
            </a:r>
          </a:p>
          <a:p>
            <a:pPr lvl="1"/>
            <a:r>
              <a:rPr lang="en-US" dirty="0" smtClean="0"/>
              <a:t>Building a Hierarchy Report</a:t>
            </a:r>
          </a:p>
          <a:p>
            <a:pPr lvl="1"/>
            <a:r>
              <a:rPr lang="en-US" dirty="0" smtClean="0"/>
              <a:t>Building a Lifecycle Report</a:t>
            </a:r>
            <a:endParaRPr lang="en-US" dirty="0"/>
          </a:p>
          <a:p>
            <a:r>
              <a:rPr lang="en-US" dirty="0" smtClean="0"/>
              <a:t>Web based training-IBM Digital Analytics Explore-located on the support site </a:t>
            </a:r>
          </a:p>
          <a:p>
            <a:pPr lvl="1"/>
            <a:endParaRPr lang="en-US" dirty="0"/>
          </a:p>
        </p:txBody>
      </p:sp>
    </p:spTree>
    <p:extLst>
      <p:ext uri="{BB962C8B-B14F-4D97-AF65-F5344CB8AC3E}">
        <p14:creationId xmlns:p14="http://schemas.microsoft.com/office/powerpoint/2010/main" val="2945286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Q&amp;A</a:t>
            </a:r>
          </a:p>
        </p:txBody>
      </p:sp>
      <p:sp>
        <p:nvSpPr>
          <p:cNvPr id="17411" name="Content Placeholder 2"/>
          <p:cNvSpPr>
            <a:spLocks noGrp="1"/>
          </p:cNvSpPr>
          <p:nvPr>
            <p:ph idx="4294967295"/>
          </p:nvPr>
        </p:nvSpPr>
        <p:spPr>
          <a:xfrm>
            <a:off x="381000" y="1143000"/>
            <a:ext cx="8229600" cy="4876800"/>
          </a:xfrm>
          <a:prstGeom prst="rect">
            <a:avLst/>
          </a:prstGeom>
        </p:spPr>
        <p:txBody>
          <a:bodyPr/>
          <a:lstStyle/>
          <a:p>
            <a:r>
              <a:rPr lang="en-US" dirty="0" smtClean="0"/>
              <a:t>The Customer Support team is available to provide support via the following channels:</a:t>
            </a:r>
          </a:p>
          <a:p>
            <a:pPr lvl="1"/>
            <a:r>
              <a:rPr lang="en-US" dirty="0" smtClean="0"/>
              <a:t>E -mail: Sunday 8:00pm - Friday, 7:00 PM U.S. Central</a:t>
            </a:r>
          </a:p>
          <a:p>
            <a:pPr lvl="1"/>
            <a:r>
              <a:rPr lang="en-US" dirty="0" smtClean="0"/>
              <a:t>Phone: Sunday 8:00pm - Friday, 7:00 PM U.S. Central</a:t>
            </a:r>
          </a:p>
          <a:p>
            <a:pPr lvl="1"/>
            <a:r>
              <a:rPr lang="en-US" dirty="0" smtClean="0"/>
              <a:t>US: 1-866-493-2673</a:t>
            </a:r>
          </a:p>
          <a:p>
            <a:pPr lvl="1"/>
            <a:r>
              <a:rPr lang="en-US" u="sng" dirty="0" smtClean="0">
                <a:hlinkClick r:id="rId3" tooltip="mailto:cm_support@us.ibm.com"/>
              </a:rPr>
              <a:t>cm_support@us.ibm.com</a:t>
            </a:r>
            <a:endParaRPr lang="en-US" u="sng" dirty="0" smtClean="0"/>
          </a:p>
          <a:p>
            <a:r>
              <a:rPr lang="en-US" dirty="0" smtClean="0"/>
              <a:t>Live Chat (for Business Support only): Sunday-Friday, 8:00 PM – 6:00 PM U.S. Central</a:t>
            </a:r>
          </a:p>
          <a:p>
            <a:pPr lvl="1"/>
            <a:r>
              <a:rPr lang="en-US" dirty="0" smtClean="0"/>
              <a:t>Live Chat is available from the home page of the IBM Client Success Portal</a:t>
            </a:r>
          </a:p>
          <a:p>
            <a:pPr lvl="1"/>
            <a:r>
              <a:rPr lang="en-US" dirty="0" smtClean="0">
                <a:hlinkClick r:id="rId4"/>
              </a:rPr>
              <a:t>https://support.coremetrics.com</a:t>
            </a:r>
            <a:endParaRPr lang="en-US" dirty="0" smtClean="0"/>
          </a:p>
          <a:p>
            <a:r>
              <a:rPr lang="en-US" dirty="0" smtClean="0"/>
              <a:t>IBM Client Success Portal: 24 x 7</a:t>
            </a:r>
          </a:p>
          <a:p>
            <a:pPr>
              <a:buNone/>
            </a:pPr>
            <a:endParaRPr lang="en-US" dirty="0" smtClean="0"/>
          </a:p>
          <a:p>
            <a:pPr algn="ctr">
              <a:buNone/>
            </a:pPr>
            <a:endParaRPr lang="en-US"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Explore vs. Digital Analytics</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4</a:t>
            </a:fld>
            <a:endParaRPr lang="en-US"/>
          </a:p>
        </p:txBody>
      </p:sp>
      <p:sp>
        <p:nvSpPr>
          <p:cNvPr id="11" name="Content Placeholder 10"/>
          <p:cNvSpPr>
            <a:spLocks noGrp="1"/>
          </p:cNvSpPr>
          <p:nvPr>
            <p:ph sz="quarter" idx="13"/>
          </p:nvPr>
        </p:nvSpPr>
        <p:spPr>
          <a:xfrm>
            <a:off x="151679" y="4267200"/>
            <a:ext cx="3886921" cy="2226866"/>
          </a:xfrm>
        </p:spPr>
        <p:txBody>
          <a:bodyPr/>
          <a:lstStyle/>
          <a:p>
            <a:r>
              <a:rPr lang="en-US" dirty="0" smtClean="0"/>
              <a:t>Best Practice Report Templates</a:t>
            </a:r>
          </a:p>
          <a:p>
            <a:r>
              <a:rPr lang="en-US" dirty="0" smtClean="0"/>
              <a:t>Action Ready Reports</a:t>
            </a:r>
          </a:p>
          <a:p>
            <a:r>
              <a:rPr lang="en-US" dirty="0" smtClean="0"/>
              <a:t>Path Analysis </a:t>
            </a:r>
          </a:p>
          <a:p>
            <a:r>
              <a:rPr lang="en-US" dirty="0" smtClean="0"/>
              <a:t>Site Wide Statistics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TBD</a:t>
            </a:r>
          </a:p>
          <a:p>
            <a:pPr lvl="1"/>
            <a:r>
              <a:rPr lang="en-US" dirty="0" smtClean="0"/>
              <a:t>TBD</a:t>
            </a:r>
          </a:p>
          <a:p>
            <a:endParaRPr lang="en-US" dirty="0" smtClean="0"/>
          </a:p>
          <a:p>
            <a:pPr lvl="1"/>
            <a:endParaRPr lang="en-US" dirty="0"/>
          </a:p>
        </p:txBody>
      </p:sp>
      <p:sp>
        <p:nvSpPr>
          <p:cNvPr id="18" name="Content Placeholder 10"/>
          <p:cNvSpPr txBox="1">
            <a:spLocks/>
          </p:cNvSpPr>
          <p:nvPr/>
        </p:nvSpPr>
        <p:spPr>
          <a:xfrm>
            <a:off x="4495800" y="4267200"/>
            <a:ext cx="4344121" cy="2133600"/>
          </a:xfrm>
          <a:prstGeom prst="rect">
            <a:avLst/>
          </a:prstGeom>
        </p:spPr>
        <p:txBody>
          <a:bodyPr vert="horz" lIns="91440" tIns="45720" rIns="91440" bIns="45720" rtlCol="0" anchor="t" anchorCtr="0">
            <a:noAutofit/>
          </a:bodyPr>
          <a:lstStyle>
            <a:lvl1pPr marL="233363" indent="-215900" algn="l" defTabSz="914400" rtl="0" eaLnBrk="1" latinLnBrk="0" hangingPunct="1">
              <a:lnSpc>
                <a:spcPct val="100000"/>
              </a:lnSpc>
              <a:spcBef>
                <a:spcPts val="1200"/>
              </a:spcBef>
              <a:spcAft>
                <a:spcPts val="0"/>
              </a:spcAft>
              <a:buClr>
                <a:srgbClr val="00B0DA"/>
              </a:buClr>
              <a:buSzPct val="90000"/>
              <a:buFont typeface="Wingdings" pitchFamily="2" charset="2"/>
              <a:buChar char="§"/>
              <a:defRPr sz="2000" b="1" kern="1200">
                <a:solidFill>
                  <a:schemeClr val="tx1"/>
                </a:solidFill>
                <a:effectLst/>
                <a:latin typeface="+mn-lt"/>
                <a:ea typeface="+mn-ea"/>
                <a:cs typeface="+mn-cs"/>
              </a:defRPr>
            </a:lvl1pPr>
            <a:lvl2pPr marL="574675" indent="-190500" algn="l" defTabSz="914400" rtl="0" eaLnBrk="1" latinLnBrk="0" hangingPunct="1">
              <a:lnSpc>
                <a:spcPct val="100000"/>
              </a:lnSpc>
              <a:spcBef>
                <a:spcPct val="20000"/>
              </a:spcBef>
              <a:buClr>
                <a:srgbClr val="00B0DA"/>
              </a:buClr>
              <a:buSzPct val="90000"/>
              <a:buFont typeface="Wingdings" pitchFamily="2" charset="2"/>
              <a:buChar char="§"/>
              <a:defRPr sz="1800" b="0" kern="1200">
                <a:solidFill>
                  <a:schemeClr val="tx1"/>
                </a:solidFill>
                <a:effectLst/>
                <a:latin typeface="+mn-lt"/>
                <a:ea typeface="+mn-ea"/>
                <a:cs typeface="+mn-cs"/>
              </a:defRPr>
            </a:lvl2pPr>
            <a:lvl3pPr marL="966788" indent="-217488" algn="l" defTabSz="914400" rtl="0" eaLnBrk="1" latinLnBrk="0" hangingPunct="1">
              <a:lnSpc>
                <a:spcPct val="100000"/>
              </a:lnSpc>
              <a:spcBef>
                <a:spcPct val="20000"/>
              </a:spcBef>
              <a:buClr>
                <a:srgbClr val="00B0DA"/>
              </a:buClr>
              <a:buSzPct val="90000"/>
              <a:buFont typeface="Wingdings" pitchFamily="2" charset="2"/>
              <a:buChar char="§"/>
              <a:defRPr sz="1600" b="0" kern="1200">
                <a:solidFill>
                  <a:schemeClr val="tx1"/>
                </a:solidFill>
                <a:effectLst/>
                <a:latin typeface="+mn-lt"/>
                <a:ea typeface="+mn-ea"/>
                <a:cs typeface="+mn-cs"/>
              </a:defRPr>
            </a:lvl3pPr>
            <a:lvl4pPr marL="1319213" indent="-2032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4pPr>
            <a:lvl5pPr marL="1541463" indent="-1524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dirty="0" smtClean="0"/>
              <a:t>Ad hoc analysis and report building</a:t>
            </a:r>
          </a:p>
          <a:p>
            <a:r>
              <a:rPr lang="en-US" dirty="0" smtClean="0"/>
              <a:t>Attribute Analysis</a:t>
            </a:r>
          </a:p>
          <a:p>
            <a:r>
              <a:rPr lang="en-US" dirty="0" smtClean="0"/>
              <a:t>Filter and Segment Compare  reports</a:t>
            </a:r>
          </a:p>
          <a:p>
            <a:r>
              <a:rPr lang="en-US" dirty="0" smtClean="0"/>
              <a:t>Broader segmentation time frames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TBD</a:t>
            </a:r>
          </a:p>
          <a:p>
            <a:pPr lvl="1"/>
            <a:r>
              <a:rPr lang="en-US" dirty="0" smtClean="0"/>
              <a:t>TBD</a:t>
            </a:r>
          </a:p>
          <a:p>
            <a:endParaRPr lang="en-US" dirty="0" smtClean="0"/>
          </a:p>
          <a:p>
            <a:pPr lvl="1"/>
            <a:endParaRPr lang="en-US" dirty="0"/>
          </a:p>
        </p:txBody>
      </p:sp>
      <p:grpSp>
        <p:nvGrpSpPr>
          <p:cNvPr id="19" name="Group 18"/>
          <p:cNvGrpSpPr/>
          <p:nvPr/>
        </p:nvGrpSpPr>
        <p:grpSpPr>
          <a:xfrm>
            <a:off x="457200" y="1258888"/>
            <a:ext cx="8153400" cy="2522107"/>
            <a:chOff x="457200" y="1258888"/>
            <a:chExt cx="8153400" cy="2522107"/>
          </a:xfrm>
        </p:grpSpPr>
        <p:pic>
          <p:nvPicPr>
            <p:cNvPr id="20" name="Picture 3"/>
            <p:cNvPicPr>
              <a:picLocks noChangeAspect="1" noChangeArrowheads="1"/>
            </p:cNvPicPr>
            <p:nvPr/>
          </p:nvPicPr>
          <p:blipFill>
            <a:blip r:embed="rId3" cstate="print"/>
            <a:srcRect/>
            <a:stretch>
              <a:fillRect/>
            </a:stretch>
          </p:blipFill>
          <p:spPr bwMode="auto">
            <a:xfrm>
              <a:off x="457200" y="1905000"/>
              <a:ext cx="2043112" cy="1558412"/>
            </a:xfrm>
            <a:prstGeom prst="rect">
              <a:avLst/>
            </a:prstGeom>
            <a:ln>
              <a:noFill/>
            </a:ln>
            <a:effectLst>
              <a:outerShdw blurRad="190500" algn="tl" rotWithShape="0">
                <a:srgbClr val="000000">
                  <a:alpha val="70000"/>
                </a:srgbClr>
              </a:outerShdw>
            </a:effectLst>
          </p:spPr>
        </p:pic>
        <p:sp>
          <p:nvSpPr>
            <p:cNvPr id="21" name="AutoShape 7"/>
            <p:cNvSpPr>
              <a:spLocks noChangeArrowheads="1"/>
            </p:cNvSpPr>
            <p:nvPr/>
          </p:nvSpPr>
          <p:spPr bwMode="auto">
            <a:xfrm>
              <a:off x="462280" y="1258888"/>
              <a:ext cx="3698875" cy="510778"/>
            </a:xfrm>
            <a:prstGeom prst="roundRect">
              <a:avLst>
                <a:gd name="adj" fmla="val 16667"/>
              </a:avLst>
            </a:prstGeom>
            <a:solidFill>
              <a:schemeClr val="bg2"/>
            </a:solidFill>
            <a:ln w="25400" algn="ctr">
              <a:solidFill>
                <a:schemeClr val="bg1"/>
              </a:solidFill>
              <a:round/>
              <a:headEnd/>
              <a:tailEnd/>
            </a:ln>
            <a:effectLst/>
          </p:spPr>
          <p:txBody>
            <a:bodyPr>
              <a:spAutoFit/>
            </a:bodyPr>
            <a:lstStyle/>
            <a:p>
              <a:pPr algn="ctr">
                <a:spcBef>
                  <a:spcPct val="50000"/>
                </a:spcBef>
                <a:defRPr/>
              </a:pPr>
              <a:r>
                <a:rPr lang="en-US" sz="2400" b="0" dirty="0" smtClean="0">
                  <a:solidFill>
                    <a:srgbClr val="FFFFFF"/>
                  </a:solidFill>
                  <a:latin typeface="Verdana" pitchFamily="34" charset="0"/>
                </a:rPr>
                <a:t>Digital </a:t>
              </a:r>
              <a:r>
                <a:rPr lang="en-US" sz="2400" b="0" dirty="0">
                  <a:solidFill>
                    <a:srgbClr val="FFFFFF"/>
                  </a:solidFill>
                  <a:latin typeface="Verdana" pitchFamily="34" charset="0"/>
                </a:rPr>
                <a:t>Analytics</a:t>
              </a:r>
            </a:p>
          </p:txBody>
        </p:sp>
        <p:sp>
          <p:nvSpPr>
            <p:cNvPr id="22" name="AutoShape 8"/>
            <p:cNvSpPr>
              <a:spLocks noChangeArrowheads="1"/>
            </p:cNvSpPr>
            <p:nvPr/>
          </p:nvSpPr>
          <p:spPr bwMode="auto">
            <a:xfrm>
              <a:off x="4592320" y="1258888"/>
              <a:ext cx="3886200" cy="510778"/>
            </a:xfrm>
            <a:prstGeom prst="roundRect">
              <a:avLst>
                <a:gd name="adj" fmla="val 16667"/>
              </a:avLst>
            </a:prstGeom>
            <a:solidFill>
              <a:schemeClr val="bg2"/>
            </a:solidFill>
            <a:ln w="25400" algn="ctr">
              <a:solidFill>
                <a:schemeClr val="bg1">
                  <a:lumMod val="95000"/>
                  <a:lumOff val="5000"/>
                </a:schemeClr>
              </a:solidFill>
              <a:round/>
              <a:headEnd/>
              <a:tailEnd/>
            </a:ln>
            <a:effectLst/>
          </p:spPr>
          <p:txBody>
            <a:bodyPr>
              <a:spAutoFit/>
            </a:bodyPr>
            <a:lstStyle/>
            <a:p>
              <a:pPr marL="342900" indent="-342900" algn="ctr">
                <a:spcBef>
                  <a:spcPct val="50000"/>
                </a:spcBef>
                <a:defRPr/>
              </a:pPr>
              <a:r>
                <a:rPr lang="en-US" sz="2400" b="0">
                  <a:solidFill>
                    <a:srgbClr val="FFFFFF"/>
                  </a:solidFill>
                  <a:latin typeface="Verdana" pitchFamily="34" charset="0"/>
                </a:rPr>
                <a:t>Explore </a:t>
              </a:r>
            </a:p>
          </p:txBody>
        </p:sp>
        <p:pic>
          <p:nvPicPr>
            <p:cNvPr id="23" name="Picture 4"/>
            <p:cNvPicPr>
              <a:picLocks noChangeAspect="1" noChangeArrowheads="1"/>
            </p:cNvPicPr>
            <p:nvPr/>
          </p:nvPicPr>
          <p:blipFill>
            <a:blip r:embed="rId4" cstate="print"/>
            <a:srcRect l="1477"/>
            <a:stretch>
              <a:fillRect/>
            </a:stretch>
          </p:blipFill>
          <p:spPr bwMode="auto">
            <a:xfrm>
              <a:off x="1143000" y="2148215"/>
              <a:ext cx="1981200" cy="1585585"/>
            </a:xfrm>
            <a:prstGeom prst="rect">
              <a:avLst/>
            </a:prstGeom>
            <a:ln>
              <a:noFill/>
            </a:ln>
            <a:effectLst>
              <a:outerShdw blurRad="190500" algn="tl" rotWithShape="0">
                <a:srgbClr val="000000">
                  <a:alpha val="70000"/>
                </a:srgbClr>
              </a:outerShdw>
            </a:effectLst>
          </p:spPr>
        </p:pic>
        <p:pic>
          <p:nvPicPr>
            <p:cNvPr id="24" name="Picture 5"/>
            <p:cNvPicPr>
              <a:picLocks noChangeAspect="1" noChangeArrowheads="1"/>
            </p:cNvPicPr>
            <p:nvPr/>
          </p:nvPicPr>
          <p:blipFill>
            <a:blip r:embed="rId5" cstate="print"/>
            <a:srcRect/>
            <a:stretch>
              <a:fillRect/>
            </a:stretch>
          </p:blipFill>
          <p:spPr bwMode="auto">
            <a:xfrm>
              <a:off x="2057400" y="1981200"/>
              <a:ext cx="1981200" cy="1443330"/>
            </a:xfrm>
            <a:prstGeom prst="rect">
              <a:avLst/>
            </a:prstGeom>
            <a:ln>
              <a:noFill/>
            </a:ln>
            <a:effectLst>
              <a:outerShdw blurRad="190500" algn="tl" rotWithShape="0">
                <a:srgbClr val="000000">
                  <a:alpha val="70000"/>
                </a:srgbClr>
              </a:outerShdw>
            </a:effectLst>
          </p:spPr>
        </p:pic>
        <p:pic>
          <p:nvPicPr>
            <p:cNvPr id="25" name="Picture 6"/>
            <p:cNvPicPr>
              <a:picLocks noChangeAspect="1" noChangeArrowheads="1"/>
            </p:cNvPicPr>
            <p:nvPr/>
          </p:nvPicPr>
          <p:blipFill>
            <a:blip r:embed="rId6" cstate="print"/>
            <a:srcRect/>
            <a:stretch>
              <a:fillRect/>
            </a:stretch>
          </p:blipFill>
          <p:spPr bwMode="auto">
            <a:xfrm>
              <a:off x="4724400" y="1905000"/>
              <a:ext cx="2286000" cy="1454274"/>
            </a:xfrm>
            <a:prstGeom prst="rect">
              <a:avLst/>
            </a:prstGeom>
            <a:ln>
              <a:noFill/>
            </a:ln>
            <a:effectLst>
              <a:outerShdw blurRad="190500" algn="tl" rotWithShape="0">
                <a:srgbClr val="000000">
                  <a:alpha val="70000"/>
                </a:srgbClr>
              </a:outerShdw>
            </a:effectLst>
          </p:spPr>
        </p:pic>
        <p:pic>
          <p:nvPicPr>
            <p:cNvPr id="26" name="Picture 7"/>
            <p:cNvPicPr>
              <a:picLocks noChangeAspect="1" noChangeArrowheads="1"/>
            </p:cNvPicPr>
            <p:nvPr/>
          </p:nvPicPr>
          <p:blipFill>
            <a:blip r:embed="rId7" cstate="print"/>
            <a:srcRect t="769"/>
            <a:stretch>
              <a:fillRect/>
            </a:stretch>
          </p:blipFill>
          <p:spPr bwMode="auto">
            <a:xfrm>
              <a:off x="5486400" y="2286000"/>
              <a:ext cx="2243137" cy="1494995"/>
            </a:xfrm>
            <a:prstGeom prst="rect">
              <a:avLst/>
            </a:prstGeom>
            <a:ln>
              <a:noFill/>
            </a:ln>
            <a:effectLst>
              <a:outerShdw blurRad="190500" algn="tl" rotWithShape="0">
                <a:srgbClr val="000000">
                  <a:alpha val="70000"/>
                </a:srgbClr>
              </a:outerShdw>
            </a:effectLst>
          </p:spPr>
        </p:pic>
        <p:pic>
          <p:nvPicPr>
            <p:cNvPr id="27" name="Picture 8"/>
            <p:cNvPicPr>
              <a:picLocks noChangeAspect="1" noChangeArrowheads="1"/>
            </p:cNvPicPr>
            <p:nvPr/>
          </p:nvPicPr>
          <p:blipFill>
            <a:blip r:embed="rId8" cstate="print"/>
            <a:srcRect l="1622" t="476" r="2802"/>
            <a:stretch>
              <a:fillRect/>
            </a:stretch>
          </p:blipFill>
          <p:spPr bwMode="auto">
            <a:xfrm>
              <a:off x="6400800" y="1981200"/>
              <a:ext cx="2209800" cy="1425458"/>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828129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Utilizing Best Practice Reports</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5</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smtClean="0"/>
              <a:t>Provide immediate </a:t>
            </a:r>
            <a:r>
              <a:rPr lang="en-US" dirty="0"/>
              <a:t>value by offering suggested reporting and analysis.</a:t>
            </a:r>
            <a:endParaRPr lang="en-US" dirty="0" smtClean="0"/>
          </a:p>
          <a:p>
            <a:pPr lvl="1"/>
            <a:r>
              <a:rPr lang="en-US" dirty="0" smtClean="0"/>
              <a:t>View content, event and product affinities</a:t>
            </a:r>
          </a:p>
          <a:p>
            <a:pPr lvl="1"/>
            <a:r>
              <a:rPr lang="en-US" dirty="0" smtClean="0"/>
              <a:t>Understand the marketing channels driving visitors to your site</a:t>
            </a:r>
          </a:p>
          <a:p>
            <a:pPr lvl="1"/>
            <a:r>
              <a:rPr lang="en-US" dirty="0" smtClean="0"/>
              <a:t>Discover visitor and buyer loyalty</a:t>
            </a:r>
          </a:p>
          <a:p>
            <a:pPr lvl="1"/>
            <a:r>
              <a:rPr lang="en-US" dirty="0" smtClean="0"/>
              <a:t>Group together and compare visitors based on a set of criteria such as average order value, site duration, number of pages viewed, searching sessions, etc.</a:t>
            </a:r>
          </a:p>
          <a:p>
            <a:pPr lvl="1"/>
            <a:endParaRPr lang="en-US" dirty="0" smtClean="0"/>
          </a:p>
          <a:p>
            <a:endParaRPr lang="en-US" dirty="0" smtClean="0"/>
          </a:p>
          <a:p>
            <a:pPr lvl="1"/>
            <a:endParaRPr lang="en-US" dirty="0"/>
          </a:p>
        </p:txBody>
      </p:sp>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1428" r="3174" b="2061"/>
          <a:stretch/>
        </p:blipFill>
        <p:spPr bwMode="auto">
          <a:xfrm>
            <a:off x="609600" y="3143491"/>
            <a:ext cx="3071149" cy="3460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124201"/>
            <a:ext cx="4343400" cy="30858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6126" y="4267200"/>
            <a:ext cx="3721674" cy="1705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155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Creating a Dashboard</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6</a:t>
            </a:fld>
            <a:endParaRPr lang="en-US"/>
          </a:p>
        </p:txBody>
      </p:sp>
      <p:sp>
        <p:nvSpPr>
          <p:cNvPr id="11" name="Content Placeholder 10"/>
          <p:cNvSpPr>
            <a:spLocks noGrp="1"/>
          </p:cNvSpPr>
          <p:nvPr>
            <p:ph sz="quarter" idx="13"/>
          </p:nvPr>
        </p:nvSpPr>
        <p:spPr>
          <a:xfrm>
            <a:off x="304800" y="1066800"/>
            <a:ext cx="8477249" cy="4724400"/>
          </a:xfrm>
        </p:spPr>
        <p:txBody>
          <a:bodyPr/>
          <a:lstStyle/>
          <a:p>
            <a:pPr lvl="0"/>
            <a:r>
              <a:rPr lang="en-US" dirty="0" smtClean="0"/>
              <a:t>Create, edit and share a dashboard to relevant departments</a:t>
            </a:r>
          </a:p>
          <a:p>
            <a:pPr lvl="0"/>
            <a:r>
              <a:rPr lang="en-US" dirty="0" smtClean="0"/>
              <a:t>Review </a:t>
            </a:r>
            <a:r>
              <a:rPr lang="en-US" dirty="0"/>
              <a:t>and compare a combination of up to four Explore reports</a:t>
            </a:r>
          </a:p>
          <a:p>
            <a:endParaRPr lang="en-US" dirty="0" smtClean="0"/>
          </a:p>
          <a:p>
            <a:pPr lvl="1"/>
            <a:endParaRPr lang="en-US" dirty="0" smtClean="0"/>
          </a:p>
          <a:p>
            <a:endParaRPr lang="en-US" dirty="0" smtClean="0"/>
          </a:p>
          <a:p>
            <a:pPr lvl="1"/>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888848"/>
            <a:ext cx="6037701" cy="361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57400"/>
            <a:ext cx="3505200"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325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Building a Report</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7</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smtClean="0"/>
              <a:t>Choose your report type</a:t>
            </a:r>
          </a:p>
          <a:p>
            <a:r>
              <a:rPr lang="en-US" dirty="0" smtClean="0"/>
              <a:t>Select appropriate tag fields </a:t>
            </a:r>
          </a:p>
          <a:p>
            <a:r>
              <a:rPr lang="en-US" dirty="0"/>
              <a:t>Add  key performance indicators and metrics based on site goals</a:t>
            </a:r>
            <a:endParaRPr lang="en-US" dirty="0" smtClean="0"/>
          </a:p>
          <a:p>
            <a:r>
              <a:rPr lang="en-US" dirty="0" smtClean="0"/>
              <a:t>Choose an appropriate report time frame</a:t>
            </a:r>
          </a:p>
          <a:p>
            <a:r>
              <a:rPr lang="en-US" dirty="0" smtClean="0"/>
              <a:t>Create and add a filter, segment or relational zoom (optional)</a:t>
            </a:r>
          </a:p>
          <a:p>
            <a:endParaRPr lang="en-US" dirty="0" smtClean="0"/>
          </a:p>
          <a:p>
            <a:endParaRPr lang="en-US" dirty="0" smtClean="0"/>
          </a:p>
          <a:p>
            <a:endParaRPr lang="en-US" dirty="0" smtClean="0"/>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19731"/>
            <a:ext cx="5029199" cy="29810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398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Building a Report: Actions</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8</a:t>
            </a:fld>
            <a:endParaRPr lang="en-US"/>
          </a:p>
        </p:txBody>
      </p:sp>
      <p:sp>
        <p:nvSpPr>
          <p:cNvPr id="11" name="Content Placeholder 10"/>
          <p:cNvSpPr>
            <a:spLocks noGrp="1"/>
          </p:cNvSpPr>
          <p:nvPr>
            <p:ph sz="quarter" idx="13"/>
          </p:nvPr>
        </p:nvSpPr>
        <p:spPr>
          <a:xfrm>
            <a:off x="304800" y="1066800"/>
            <a:ext cx="8477249" cy="4724400"/>
          </a:xfrm>
        </p:spPr>
        <p:txBody>
          <a:bodyPr/>
          <a:lstStyle/>
          <a:p>
            <a:r>
              <a:rPr lang="en-US" dirty="0" smtClean="0"/>
              <a:t>Explore allows you to build, edit, delete, copy and share a report</a:t>
            </a:r>
          </a:p>
          <a:p>
            <a:r>
              <a:rPr lang="en-US" dirty="0" smtClean="0"/>
              <a:t>Since reports cost credits, the edit option will only allow you to update the name of the report, add a relational zoom, update the distribution list and add comments.</a:t>
            </a:r>
          </a:p>
          <a:p>
            <a:r>
              <a:rPr lang="en-US" dirty="0" smtClean="0"/>
              <a:t>Any other edits will involve first creating a copy of the report by selecting ‘Save as/Copy Report’ and saving the report with a new name</a:t>
            </a:r>
          </a:p>
          <a:p>
            <a:endParaRPr lang="en-US" dirty="0" smtClean="0"/>
          </a:p>
          <a:p>
            <a:endParaRPr lang="en-US" dirty="0" smtClean="0"/>
          </a:p>
          <a:p>
            <a:pPr lvl="1"/>
            <a:endParaRPr lang="en-US" dirty="0"/>
          </a:p>
        </p:txBody>
      </p:sp>
      <p:pic>
        <p:nvPicPr>
          <p:cNvPr id="2" name="Picture 1"/>
          <p:cNvPicPr>
            <a:picLocks noChangeAspect="1"/>
          </p:cNvPicPr>
          <p:nvPr/>
        </p:nvPicPr>
        <p:blipFill rotWithShape="1">
          <a:blip r:embed="rId3"/>
          <a:srcRect t="18088" r="74998" b="42908"/>
          <a:stretch/>
        </p:blipFill>
        <p:spPr>
          <a:xfrm>
            <a:off x="2742883" y="3352800"/>
            <a:ext cx="3658234" cy="2514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8637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799" y="304800"/>
            <a:ext cx="8491027" cy="822960"/>
          </a:xfrm>
        </p:spPr>
        <p:txBody>
          <a:bodyPr/>
          <a:lstStyle/>
          <a:p>
            <a:r>
              <a:rPr lang="en-US" dirty="0" smtClean="0"/>
              <a:t>Report Types</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9</a:t>
            </a:fld>
            <a:endParaRPr lang="en-US"/>
          </a:p>
        </p:txBody>
      </p:sp>
      <p:sp>
        <p:nvSpPr>
          <p:cNvPr id="11" name="Content Placeholder 10"/>
          <p:cNvSpPr>
            <a:spLocks noGrp="1"/>
          </p:cNvSpPr>
          <p:nvPr>
            <p:ph sz="quarter" idx="13"/>
          </p:nvPr>
        </p:nvSpPr>
        <p:spPr>
          <a:xfrm>
            <a:off x="304800" y="1066800"/>
            <a:ext cx="8477249" cy="4724400"/>
          </a:xfrm>
        </p:spPr>
        <p:txBody>
          <a:bodyPr/>
          <a:lstStyle/>
          <a:p>
            <a:pPr marL="292100" indent="-292100">
              <a:spcBef>
                <a:spcPct val="40000"/>
              </a:spcBef>
              <a:buClr>
                <a:srgbClr val="002060"/>
              </a:buClr>
              <a:buSzPct val="100000"/>
              <a:defRPr/>
            </a:pPr>
            <a:r>
              <a:rPr lang="en-US" dirty="0" smtClean="0"/>
              <a:t>There are 4 types of reports you can select</a:t>
            </a:r>
          </a:p>
          <a:p>
            <a:pPr marL="633412" lvl="1" indent="-292100">
              <a:spcBef>
                <a:spcPct val="40000"/>
              </a:spcBef>
              <a:buClr>
                <a:srgbClr val="002060"/>
              </a:buClr>
              <a:buSzPct val="100000"/>
              <a:defRPr/>
            </a:pPr>
            <a:r>
              <a:rPr lang="en-US" dirty="0" smtClean="0"/>
              <a:t>Flat List </a:t>
            </a:r>
          </a:p>
          <a:p>
            <a:pPr marL="633412" lvl="1" indent="-292100">
              <a:spcBef>
                <a:spcPct val="40000"/>
              </a:spcBef>
              <a:buClr>
                <a:srgbClr val="002060"/>
              </a:buClr>
              <a:buSzPct val="100000"/>
              <a:defRPr/>
            </a:pPr>
            <a:r>
              <a:rPr lang="en-US" dirty="0" smtClean="0"/>
              <a:t>Hierarchy</a:t>
            </a:r>
          </a:p>
          <a:p>
            <a:pPr marL="633412" lvl="1" indent="-292100">
              <a:spcBef>
                <a:spcPct val="40000"/>
              </a:spcBef>
              <a:buClr>
                <a:srgbClr val="002060"/>
              </a:buClr>
              <a:buSzPct val="100000"/>
              <a:defRPr/>
            </a:pPr>
            <a:r>
              <a:rPr lang="en-US" dirty="0" smtClean="0"/>
              <a:t>Segment Compare</a:t>
            </a:r>
          </a:p>
          <a:p>
            <a:pPr marL="633412" lvl="1" indent="-292100">
              <a:spcBef>
                <a:spcPct val="40000"/>
              </a:spcBef>
              <a:buClr>
                <a:srgbClr val="002060"/>
              </a:buClr>
              <a:buSzPct val="100000"/>
              <a:defRPr/>
            </a:pPr>
            <a:r>
              <a:rPr lang="en-US" dirty="0" smtClean="0"/>
              <a:t>Filtered Groups</a:t>
            </a:r>
          </a:p>
          <a:p>
            <a:pPr marL="292100" indent="-292100">
              <a:spcBef>
                <a:spcPct val="40000"/>
              </a:spcBef>
              <a:buClr>
                <a:srgbClr val="002060"/>
              </a:buClr>
              <a:buSzPct val="100000"/>
              <a:defRPr/>
            </a:pPr>
            <a:r>
              <a:rPr lang="en-US" dirty="0" smtClean="0"/>
              <a:t>Two additional Report types based on contract</a:t>
            </a:r>
          </a:p>
          <a:p>
            <a:pPr marL="633412" lvl="1" indent="-292100">
              <a:spcBef>
                <a:spcPct val="40000"/>
              </a:spcBef>
              <a:buClr>
                <a:srgbClr val="002060"/>
              </a:buClr>
              <a:buSzPct val="100000"/>
              <a:defRPr/>
            </a:pPr>
            <a:r>
              <a:rPr lang="en-US" dirty="0" smtClean="0"/>
              <a:t>Lifecycle</a:t>
            </a:r>
          </a:p>
          <a:p>
            <a:pPr marL="633412" lvl="1" indent="-292100">
              <a:spcBef>
                <a:spcPct val="40000"/>
              </a:spcBef>
              <a:buClr>
                <a:srgbClr val="002060"/>
              </a:buClr>
              <a:buSzPct val="100000"/>
              <a:defRPr/>
            </a:pPr>
            <a:r>
              <a:rPr lang="en-US" dirty="0" smtClean="0"/>
              <a:t>Explore LIVE</a:t>
            </a:r>
          </a:p>
        </p:txBody>
      </p:sp>
      <p:pic>
        <p:nvPicPr>
          <p:cNvPr id="6" name="Picture 5"/>
          <p:cNvPicPr>
            <a:picLocks noChangeAspect="1"/>
          </p:cNvPicPr>
          <p:nvPr/>
        </p:nvPicPr>
        <p:blipFill rotWithShape="1">
          <a:blip r:embed="rId3"/>
          <a:srcRect l="14560" t="22645" r="69167" b="25476"/>
          <a:stretch/>
        </p:blipFill>
        <p:spPr>
          <a:xfrm>
            <a:off x="3848100" y="3505201"/>
            <a:ext cx="1447800" cy="25145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8069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SSG-Template">
      <a:dk1>
        <a:srgbClr val="FFFFFF"/>
      </a:dk1>
      <a:lt1>
        <a:srgbClr val="003F69"/>
      </a:lt1>
      <a:dk2>
        <a:srgbClr val="00649D"/>
      </a:dk2>
      <a:lt2>
        <a:srgbClr val="B2B2B2"/>
      </a:lt2>
      <a:accent1>
        <a:srgbClr val="00B2EF"/>
      </a:accent1>
      <a:accent2>
        <a:srgbClr val="F04E27"/>
      </a:accent2>
      <a:accent3>
        <a:srgbClr val="FFFFFF"/>
      </a:accent3>
      <a:accent4>
        <a:srgbClr val="AB1A86"/>
      </a:accent4>
      <a:accent5>
        <a:srgbClr val="00A6A0"/>
      </a:accent5>
      <a:accent6>
        <a:srgbClr val="F19027"/>
      </a:accent6>
      <a:hlink>
        <a:srgbClr val="0096D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txDef>
      <a:spPr>
        <a:noFill/>
      </a:spPr>
      <a:bodyPr wrap="square" rtlCol="0">
        <a:spAutoFit/>
      </a:bodyPr>
      <a:lstStyle>
        <a:defPPr>
          <a:defRPr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8636</TotalTime>
  <Words>4736</Words>
  <Application>Microsoft Office PowerPoint</Application>
  <PresentationFormat>On-screen Show (4:3)</PresentationFormat>
  <Paragraphs>506</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Geneva</vt:lpstr>
      <vt:lpstr>Verdana</vt:lpstr>
      <vt:lpstr>Wingdings</vt:lpstr>
      <vt:lpstr>Elemental</vt:lpstr>
      <vt:lpstr>Gain a Deeper Insight into your Data through Advanced Reporting: An Introduction to Explore</vt:lpstr>
      <vt:lpstr>Agenda</vt:lpstr>
      <vt:lpstr>Explore Overview</vt:lpstr>
      <vt:lpstr>Explore vs. Digital Analytics</vt:lpstr>
      <vt:lpstr>Utilizing Best Practice Reports</vt:lpstr>
      <vt:lpstr>Creating a Dashboard</vt:lpstr>
      <vt:lpstr>Building a Report</vt:lpstr>
      <vt:lpstr>Building a Report: Actions</vt:lpstr>
      <vt:lpstr>Report Types</vt:lpstr>
      <vt:lpstr>Flat List Report</vt:lpstr>
      <vt:lpstr>Flat List Report Example</vt:lpstr>
      <vt:lpstr>Hierarchy Report</vt:lpstr>
      <vt:lpstr>Hierarchy Report Example</vt:lpstr>
      <vt:lpstr>Segment Compare Report</vt:lpstr>
      <vt:lpstr>Segment Compare Report Example</vt:lpstr>
      <vt:lpstr>Filtered Groups Report</vt:lpstr>
      <vt:lpstr>Filtered Groups Example</vt:lpstr>
      <vt:lpstr>Lifecycle</vt:lpstr>
      <vt:lpstr>Explore Live</vt:lpstr>
      <vt:lpstr>One-time vs Frequency Reports</vt:lpstr>
      <vt:lpstr>Sample vs Full Data Set Reports</vt:lpstr>
      <vt:lpstr>Adding a Relational Zoom</vt:lpstr>
      <vt:lpstr>Relational Zoom Example</vt:lpstr>
      <vt:lpstr>Segments</vt:lpstr>
      <vt:lpstr>Steps to Build a Segment</vt:lpstr>
      <vt:lpstr>Filters</vt:lpstr>
      <vt:lpstr>Steps to Build a Filter</vt:lpstr>
      <vt:lpstr>Segments vs Filters</vt:lpstr>
      <vt:lpstr>Segments vs Filters: Filter Example</vt:lpstr>
      <vt:lpstr>Segments vs Filters: Segment Example</vt:lpstr>
      <vt:lpstr>Tag Attributes</vt:lpstr>
      <vt:lpstr>Report Credits</vt:lpstr>
      <vt:lpstr>Report Credit Allocation</vt:lpstr>
      <vt:lpstr>Report Credit Usage</vt:lpstr>
      <vt:lpstr>Explore Resources</vt:lpstr>
      <vt:lpstr>Q&amp;A</vt:lpstr>
    </vt:vector>
  </TitlesOfParts>
  <Company>IBM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IBM_ADMIN</dc:creator>
  <cp:lastModifiedBy>ADMINIBM</cp:lastModifiedBy>
  <cp:revision>270</cp:revision>
  <dcterms:created xsi:type="dcterms:W3CDTF">2013-10-08T18:47:41Z</dcterms:created>
  <dcterms:modified xsi:type="dcterms:W3CDTF">2015-10-28T11:53:02Z</dcterms:modified>
</cp:coreProperties>
</file>