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258" r:id="rId2"/>
    <p:sldId id="257" r:id="rId3"/>
    <p:sldId id="259" r:id="rId4"/>
    <p:sldId id="298" r:id="rId5"/>
    <p:sldId id="261" r:id="rId6"/>
    <p:sldId id="262" r:id="rId7"/>
    <p:sldId id="263" r:id="rId8"/>
    <p:sldId id="264" r:id="rId9"/>
    <p:sldId id="296" r:id="rId10"/>
    <p:sldId id="272" r:id="rId11"/>
    <p:sldId id="273" r:id="rId12"/>
    <p:sldId id="265" r:id="rId13"/>
    <p:sldId id="266" r:id="rId14"/>
    <p:sldId id="267" r:id="rId15"/>
    <p:sldId id="268" r:id="rId16"/>
    <p:sldId id="274" r:id="rId17"/>
    <p:sldId id="275" r:id="rId18"/>
    <p:sldId id="276" r:id="rId19"/>
    <p:sldId id="277" r:id="rId20"/>
    <p:sldId id="278" r:id="rId21"/>
    <p:sldId id="279" r:id="rId22"/>
    <p:sldId id="281" r:id="rId23"/>
    <p:sldId id="280" r:id="rId24"/>
    <p:sldId id="283" r:id="rId25"/>
    <p:sldId id="297" r:id="rId26"/>
    <p:sldId id="284" r:id="rId27"/>
    <p:sldId id="285" r:id="rId28"/>
    <p:sldId id="286" r:id="rId29"/>
    <p:sldId id="288" r:id="rId30"/>
    <p:sldId id="289" r:id="rId31"/>
    <p:sldId id="290" r:id="rId32"/>
    <p:sldId id="291" r:id="rId33"/>
    <p:sldId id="292" r:id="rId34"/>
    <p:sldId id="293" r:id="rId35"/>
    <p:sldId id="294" r:id="rId36"/>
    <p:sldId id="295" r:id="rId37"/>
    <p:sldId id="26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p15:clr>
            <a:srgbClr val="A4A3A4"/>
          </p15:clr>
        </p15:guide>
        <p15:guide id="2" orient="horz" pos="3792">
          <p15:clr>
            <a:srgbClr val="A4A3A4"/>
          </p15:clr>
        </p15:guide>
        <p15:guide id="3" pos="576">
          <p15:clr>
            <a:srgbClr val="A4A3A4"/>
          </p15:clr>
        </p15:guide>
        <p15:guide id="4" pos="56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5C"/>
    <a:srgbClr val="BFDF95"/>
    <a:srgbClr val="8CC63F"/>
    <a:srgbClr val="FFFFFF"/>
    <a:srgbClr val="00263E"/>
    <a:srgbClr val="003F69"/>
    <a:srgbClr val="83D1F5"/>
    <a:srgbClr val="BA006E"/>
    <a:srgbClr val="0096D6"/>
    <a:srgbClr val="AB1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1" autoAdjust="0"/>
    <p:restoredTop sz="95286" autoAdjust="0"/>
  </p:normalViewPr>
  <p:slideViewPr>
    <p:cSldViewPr showGuides="1">
      <p:cViewPr varScale="1">
        <p:scale>
          <a:sx n="89" d="100"/>
          <a:sy n="89" d="100"/>
        </p:scale>
        <p:origin x="1350" y="84"/>
      </p:cViewPr>
      <p:guideLst>
        <p:guide orient="horz" pos="912"/>
        <p:guide orient="horz" pos="3792"/>
        <p:guide pos="576"/>
        <p:guide pos="561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2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644BCB-F03D-402E-96F8-C5F792D90B47}" type="datetimeFigureOut">
              <a:rPr lang="en-US" smtClean="0"/>
              <a:pPr/>
              <a:t>9/30/2015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27D29E-891C-407B-B640-CF827916DA3E}" type="slidenum">
              <a:rPr lang="en-US" smtClean="0"/>
              <a:pPr/>
              <a:t>‹#›</a:t>
            </a:fld>
            <a:endParaRPr lang="en-US"/>
          </a:p>
        </p:txBody>
      </p:sp>
    </p:spTree>
    <p:extLst>
      <p:ext uri="{BB962C8B-B14F-4D97-AF65-F5344CB8AC3E}">
        <p14:creationId xmlns:p14="http://schemas.microsoft.com/office/powerpoint/2010/main" val="39555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17BD76-BCC3-45E4-9E85-97DF8C4AA6EC}" type="datetimeFigureOut">
              <a:rPr lang="en-US" smtClean="0"/>
              <a:pPr/>
              <a:t>9/30/2015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43DB2D-5C9C-408B-8EBA-AC4240A04A8B}" type="slidenum">
              <a:rPr lang="en-US" smtClean="0"/>
              <a:pPr/>
              <a:t>‹#›</a:t>
            </a:fld>
            <a:endParaRPr lang="en-US"/>
          </a:p>
        </p:txBody>
      </p:sp>
    </p:spTree>
    <p:extLst>
      <p:ext uri="{BB962C8B-B14F-4D97-AF65-F5344CB8AC3E}">
        <p14:creationId xmlns:p14="http://schemas.microsoft.com/office/powerpoint/2010/main" val="238085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3</a:t>
            </a:fld>
            <a:endParaRPr lang="en-US" dirty="0"/>
          </a:p>
        </p:txBody>
      </p:sp>
    </p:spTree>
    <p:extLst>
      <p:ext uri="{BB962C8B-B14F-4D97-AF65-F5344CB8AC3E}">
        <p14:creationId xmlns:p14="http://schemas.microsoft.com/office/powerpoint/2010/main" val="175574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12</a:t>
            </a:fld>
            <a:endParaRPr lang="en-US" dirty="0"/>
          </a:p>
        </p:txBody>
      </p:sp>
    </p:spTree>
    <p:extLst>
      <p:ext uri="{BB962C8B-B14F-4D97-AF65-F5344CB8AC3E}">
        <p14:creationId xmlns:p14="http://schemas.microsoft.com/office/powerpoint/2010/main" val="2551849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13</a:t>
            </a:fld>
            <a:endParaRPr lang="en-US" dirty="0"/>
          </a:p>
        </p:txBody>
      </p:sp>
    </p:spTree>
    <p:extLst>
      <p:ext uri="{BB962C8B-B14F-4D97-AF65-F5344CB8AC3E}">
        <p14:creationId xmlns:p14="http://schemas.microsoft.com/office/powerpoint/2010/main" val="160519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14</a:t>
            </a:fld>
            <a:endParaRPr lang="en-US" dirty="0"/>
          </a:p>
        </p:txBody>
      </p:sp>
    </p:spTree>
    <p:extLst>
      <p:ext uri="{BB962C8B-B14F-4D97-AF65-F5344CB8AC3E}">
        <p14:creationId xmlns:p14="http://schemas.microsoft.com/office/powerpoint/2010/main" val="293932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15</a:t>
            </a:fld>
            <a:endParaRPr lang="en-US" dirty="0"/>
          </a:p>
        </p:txBody>
      </p:sp>
    </p:spTree>
    <p:extLst>
      <p:ext uri="{BB962C8B-B14F-4D97-AF65-F5344CB8AC3E}">
        <p14:creationId xmlns:p14="http://schemas.microsoft.com/office/powerpoint/2010/main" val="417473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16</a:t>
            </a:fld>
            <a:endParaRPr lang="en-US" dirty="0"/>
          </a:p>
        </p:txBody>
      </p:sp>
    </p:spTree>
    <p:extLst>
      <p:ext uri="{BB962C8B-B14F-4D97-AF65-F5344CB8AC3E}">
        <p14:creationId xmlns:p14="http://schemas.microsoft.com/office/powerpoint/2010/main" val="2357486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17</a:t>
            </a:fld>
            <a:endParaRPr lang="en-US" dirty="0"/>
          </a:p>
        </p:txBody>
      </p:sp>
    </p:spTree>
    <p:extLst>
      <p:ext uri="{BB962C8B-B14F-4D97-AF65-F5344CB8AC3E}">
        <p14:creationId xmlns:p14="http://schemas.microsoft.com/office/powerpoint/2010/main" val="3071128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18</a:t>
            </a:fld>
            <a:endParaRPr lang="en-US" dirty="0"/>
          </a:p>
        </p:txBody>
      </p:sp>
    </p:spTree>
    <p:extLst>
      <p:ext uri="{BB962C8B-B14F-4D97-AF65-F5344CB8AC3E}">
        <p14:creationId xmlns:p14="http://schemas.microsoft.com/office/powerpoint/2010/main" val="2911408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19</a:t>
            </a:fld>
            <a:endParaRPr lang="en-US" dirty="0"/>
          </a:p>
        </p:txBody>
      </p:sp>
    </p:spTree>
    <p:extLst>
      <p:ext uri="{BB962C8B-B14F-4D97-AF65-F5344CB8AC3E}">
        <p14:creationId xmlns:p14="http://schemas.microsoft.com/office/powerpoint/2010/main" val="746095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20</a:t>
            </a:fld>
            <a:endParaRPr lang="en-US" dirty="0"/>
          </a:p>
        </p:txBody>
      </p:sp>
    </p:spTree>
    <p:extLst>
      <p:ext uri="{BB962C8B-B14F-4D97-AF65-F5344CB8AC3E}">
        <p14:creationId xmlns:p14="http://schemas.microsoft.com/office/powerpoint/2010/main" val="12475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21</a:t>
            </a:fld>
            <a:endParaRPr lang="en-US" dirty="0"/>
          </a:p>
        </p:txBody>
      </p:sp>
    </p:spTree>
    <p:extLst>
      <p:ext uri="{BB962C8B-B14F-4D97-AF65-F5344CB8AC3E}">
        <p14:creationId xmlns:p14="http://schemas.microsoft.com/office/powerpoint/2010/main" val="5463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4</a:t>
            </a:fld>
            <a:endParaRPr lang="en-US" dirty="0"/>
          </a:p>
        </p:txBody>
      </p:sp>
    </p:spTree>
    <p:extLst>
      <p:ext uri="{BB962C8B-B14F-4D97-AF65-F5344CB8AC3E}">
        <p14:creationId xmlns:p14="http://schemas.microsoft.com/office/powerpoint/2010/main" val="2952065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22</a:t>
            </a:fld>
            <a:endParaRPr lang="en-US" dirty="0"/>
          </a:p>
        </p:txBody>
      </p:sp>
    </p:spTree>
    <p:extLst>
      <p:ext uri="{BB962C8B-B14F-4D97-AF65-F5344CB8AC3E}">
        <p14:creationId xmlns:p14="http://schemas.microsoft.com/office/powerpoint/2010/main" val="2198301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23</a:t>
            </a:fld>
            <a:endParaRPr lang="en-US" dirty="0"/>
          </a:p>
        </p:txBody>
      </p:sp>
    </p:spTree>
    <p:extLst>
      <p:ext uri="{BB962C8B-B14F-4D97-AF65-F5344CB8AC3E}">
        <p14:creationId xmlns:p14="http://schemas.microsoft.com/office/powerpoint/2010/main" val="1299002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24</a:t>
            </a:fld>
            <a:endParaRPr lang="en-US" dirty="0"/>
          </a:p>
        </p:txBody>
      </p:sp>
    </p:spTree>
    <p:extLst>
      <p:ext uri="{BB962C8B-B14F-4D97-AF65-F5344CB8AC3E}">
        <p14:creationId xmlns:p14="http://schemas.microsoft.com/office/powerpoint/2010/main" val="1726219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25</a:t>
            </a:fld>
            <a:endParaRPr lang="en-US" dirty="0"/>
          </a:p>
        </p:txBody>
      </p:sp>
    </p:spTree>
    <p:extLst>
      <p:ext uri="{BB962C8B-B14F-4D97-AF65-F5344CB8AC3E}">
        <p14:creationId xmlns:p14="http://schemas.microsoft.com/office/powerpoint/2010/main" val="726808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26</a:t>
            </a:fld>
            <a:endParaRPr lang="en-US" dirty="0"/>
          </a:p>
        </p:txBody>
      </p:sp>
    </p:spTree>
    <p:extLst>
      <p:ext uri="{BB962C8B-B14F-4D97-AF65-F5344CB8AC3E}">
        <p14:creationId xmlns:p14="http://schemas.microsoft.com/office/powerpoint/2010/main" val="179002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27</a:t>
            </a:fld>
            <a:endParaRPr lang="en-US" dirty="0"/>
          </a:p>
        </p:txBody>
      </p:sp>
    </p:spTree>
    <p:extLst>
      <p:ext uri="{BB962C8B-B14F-4D97-AF65-F5344CB8AC3E}">
        <p14:creationId xmlns:p14="http://schemas.microsoft.com/office/powerpoint/2010/main" val="3728516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28</a:t>
            </a:fld>
            <a:endParaRPr lang="en-US" dirty="0"/>
          </a:p>
        </p:txBody>
      </p:sp>
    </p:spTree>
    <p:extLst>
      <p:ext uri="{BB962C8B-B14F-4D97-AF65-F5344CB8AC3E}">
        <p14:creationId xmlns:p14="http://schemas.microsoft.com/office/powerpoint/2010/main" val="3931016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29</a:t>
            </a:fld>
            <a:endParaRPr lang="en-US" dirty="0"/>
          </a:p>
        </p:txBody>
      </p:sp>
    </p:spTree>
    <p:extLst>
      <p:ext uri="{BB962C8B-B14F-4D97-AF65-F5344CB8AC3E}">
        <p14:creationId xmlns:p14="http://schemas.microsoft.com/office/powerpoint/2010/main" val="1917784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30</a:t>
            </a:fld>
            <a:endParaRPr lang="en-US" dirty="0"/>
          </a:p>
        </p:txBody>
      </p:sp>
    </p:spTree>
    <p:extLst>
      <p:ext uri="{BB962C8B-B14F-4D97-AF65-F5344CB8AC3E}">
        <p14:creationId xmlns:p14="http://schemas.microsoft.com/office/powerpoint/2010/main" val="3441248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31</a:t>
            </a:fld>
            <a:endParaRPr lang="en-US" dirty="0"/>
          </a:p>
        </p:txBody>
      </p:sp>
    </p:spTree>
    <p:extLst>
      <p:ext uri="{BB962C8B-B14F-4D97-AF65-F5344CB8AC3E}">
        <p14:creationId xmlns:p14="http://schemas.microsoft.com/office/powerpoint/2010/main" val="127315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5</a:t>
            </a:fld>
            <a:endParaRPr lang="en-US" dirty="0"/>
          </a:p>
        </p:txBody>
      </p:sp>
    </p:spTree>
    <p:extLst>
      <p:ext uri="{BB962C8B-B14F-4D97-AF65-F5344CB8AC3E}">
        <p14:creationId xmlns:p14="http://schemas.microsoft.com/office/powerpoint/2010/main" val="235780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32</a:t>
            </a:fld>
            <a:endParaRPr lang="en-US" dirty="0"/>
          </a:p>
        </p:txBody>
      </p:sp>
    </p:spTree>
    <p:extLst>
      <p:ext uri="{BB962C8B-B14F-4D97-AF65-F5344CB8AC3E}">
        <p14:creationId xmlns:p14="http://schemas.microsoft.com/office/powerpoint/2010/main" val="2262366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33</a:t>
            </a:fld>
            <a:endParaRPr lang="en-US" dirty="0"/>
          </a:p>
        </p:txBody>
      </p:sp>
    </p:spTree>
    <p:extLst>
      <p:ext uri="{BB962C8B-B14F-4D97-AF65-F5344CB8AC3E}">
        <p14:creationId xmlns:p14="http://schemas.microsoft.com/office/powerpoint/2010/main" val="3912896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34</a:t>
            </a:fld>
            <a:endParaRPr lang="en-US" dirty="0"/>
          </a:p>
        </p:txBody>
      </p:sp>
    </p:spTree>
    <p:extLst>
      <p:ext uri="{BB962C8B-B14F-4D97-AF65-F5344CB8AC3E}">
        <p14:creationId xmlns:p14="http://schemas.microsoft.com/office/powerpoint/2010/main" val="885812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35</a:t>
            </a:fld>
            <a:endParaRPr lang="en-US" dirty="0"/>
          </a:p>
        </p:txBody>
      </p:sp>
    </p:spTree>
    <p:extLst>
      <p:ext uri="{BB962C8B-B14F-4D97-AF65-F5344CB8AC3E}">
        <p14:creationId xmlns:p14="http://schemas.microsoft.com/office/powerpoint/2010/main" val="3328858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36</a:t>
            </a:fld>
            <a:endParaRPr lang="en-US" dirty="0"/>
          </a:p>
        </p:txBody>
      </p:sp>
    </p:spTree>
    <p:extLst>
      <p:ext uri="{BB962C8B-B14F-4D97-AF65-F5344CB8AC3E}">
        <p14:creationId xmlns:p14="http://schemas.microsoft.com/office/powerpoint/2010/main" val="3272828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37</a:t>
            </a:fld>
            <a:endParaRPr lang="en-US" dirty="0"/>
          </a:p>
        </p:txBody>
      </p:sp>
    </p:spTree>
    <p:extLst>
      <p:ext uri="{BB962C8B-B14F-4D97-AF65-F5344CB8AC3E}">
        <p14:creationId xmlns:p14="http://schemas.microsoft.com/office/powerpoint/2010/main" val="478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6</a:t>
            </a:fld>
            <a:endParaRPr lang="en-US" dirty="0"/>
          </a:p>
        </p:txBody>
      </p:sp>
    </p:spTree>
    <p:extLst>
      <p:ext uri="{BB962C8B-B14F-4D97-AF65-F5344CB8AC3E}">
        <p14:creationId xmlns:p14="http://schemas.microsoft.com/office/powerpoint/2010/main" val="103012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7</a:t>
            </a:fld>
            <a:endParaRPr lang="en-US" dirty="0"/>
          </a:p>
        </p:txBody>
      </p:sp>
    </p:spTree>
    <p:extLst>
      <p:ext uri="{BB962C8B-B14F-4D97-AF65-F5344CB8AC3E}">
        <p14:creationId xmlns:p14="http://schemas.microsoft.com/office/powerpoint/2010/main" val="120421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8</a:t>
            </a:fld>
            <a:endParaRPr lang="en-US" dirty="0"/>
          </a:p>
        </p:txBody>
      </p:sp>
    </p:spTree>
    <p:extLst>
      <p:ext uri="{BB962C8B-B14F-4D97-AF65-F5344CB8AC3E}">
        <p14:creationId xmlns:p14="http://schemas.microsoft.com/office/powerpoint/2010/main" val="157631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9</a:t>
            </a:fld>
            <a:endParaRPr lang="en-US" dirty="0"/>
          </a:p>
        </p:txBody>
      </p:sp>
    </p:spTree>
    <p:extLst>
      <p:ext uri="{BB962C8B-B14F-4D97-AF65-F5344CB8AC3E}">
        <p14:creationId xmlns:p14="http://schemas.microsoft.com/office/powerpoint/2010/main" val="19963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10</a:t>
            </a:fld>
            <a:endParaRPr lang="en-US" dirty="0"/>
          </a:p>
        </p:txBody>
      </p:sp>
    </p:spTree>
    <p:extLst>
      <p:ext uri="{BB962C8B-B14F-4D97-AF65-F5344CB8AC3E}">
        <p14:creationId xmlns:p14="http://schemas.microsoft.com/office/powerpoint/2010/main" val="2929064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2DEB4-B1E8-4404-BCFA-905B724C6F18}" type="slidenum">
              <a:rPr lang="en-US" smtClean="0"/>
              <a:pPr>
                <a:defRPr/>
              </a:pPr>
              <a:t>11</a:t>
            </a:fld>
            <a:endParaRPr lang="en-US" dirty="0"/>
          </a:p>
        </p:txBody>
      </p:sp>
    </p:spTree>
    <p:extLst>
      <p:ext uri="{BB962C8B-B14F-4D97-AF65-F5344CB8AC3E}">
        <p14:creationId xmlns:p14="http://schemas.microsoft.com/office/powerpoint/2010/main" val="2089468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838200" y="2133600"/>
            <a:ext cx="5105400" cy="2152651"/>
          </a:xfrm>
        </p:spPr>
        <p:txBody>
          <a:bodyPr anchor="b" anchorCtr="0">
            <a:noAutofit/>
          </a:bodyPr>
          <a:lstStyle>
            <a:lvl1pPr>
              <a:lnSpc>
                <a:spcPts val="4400"/>
              </a:lnSpc>
              <a:defRPr sz="4000" b="1">
                <a:solidFill>
                  <a:schemeClr val="tx1"/>
                </a:solidFill>
                <a:effectLst/>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838200" y="4267200"/>
            <a:ext cx="5105400" cy="990601"/>
          </a:xfrm>
        </p:spPr>
        <p:txBody>
          <a:bodyPr anchor="t" anchorCtr="0">
            <a:noAutofit/>
          </a:bodyPr>
          <a:lstStyle>
            <a:lvl1pPr marL="0" indent="0" algn="l">
              <a:buNone/>
              <a:defRPr sz="2400" b="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1676401"/>
            <a:ext cx="7924800" cy="34289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22E24-933E-43E5-A4CC-C1E0D3F274E3}" type="datetime1">
              <a:rPr lang="en-US" smtClean="0"/>
              <a:pPr/>
              <a:t>9/30/2015</a:t>
            </a:fld>
            <a:endParaRPr lang="en-US"/>
          </a:p>
        </p:txBody>
      </p:sp>
      <p:sp>
        <p:nvSpPr>
          <p:cNvPr id="5" name="Footer Placeholder 4"/>
          <p:cNvSpPr>
            <a:spLocks noGrp="1"/>
          </p:cNvSpPr>
          <p:nvPr>
            <p:ph type="ftr" sz="quarter" idx="11"/>
          </p:nvPr>
        </p:nvSpPr>
        <p:spPr/>
        <p:txBody>
          <a:bodyPr/>
          <a:lstStyle/>
          <a:p>
            <a:r>
              <a:rPr lang="en-US" smtClean="0"/>
              <a:t>© 2015 IBM</a:t>
            </a:r>
            <a:endParaRPr lang="en-US"/>
          </a:p>
        </p:txBody>
      </p:sp>
      <p:sp>
        <p:nvSpPr>
          <p:cNvPr id="6" name="Slide Number Placeholder 5"/>
          <p:cNvSpPr>
            <a:spLocks noGrp="1"/>
          </p:cNvSpPr>
          <p:nvPr>
            <p:ph type="sldNum" sz="quarter" idx="12"/>
          </p:nvPr>
        </p:nvSpPr>
        <p:spPr/>
        <p:txBody>
          <a:bodyPr/>
          <a:lstStyle/>
          <a:p>
            <a:fld id="{8F7DDCC4-01E7-47EA-AF1A-B80225BF6E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33400" y="1676399"/>
            <a:ext cx="7924800" cy="4343401"/>
          </a:xfrm>
        </p:spPr>
        <p:txBody>
          <a:bodyPr vert="eaVert"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D5AC06C-3C0D-4CC6-9ECB-4649C52AAB03}" type="datetime1">
              <a:rPr lang="en-US" smtClean="0"/>
              <a:pPr/>
              <a:t>9/30/2015</a:t>
            </a:fld>
            <a:endParaRPr lang="en-US"/>
          </a:p>
        </p:txBody>
      </p:sp>
      <p:sp>
        <p:nvSpPr>
          <p:cNvPr id="5" name="Footer Placeholder 4"/>
          <p:cNvSpPr>
            <a:spLocks noGrp="1"/>
          </p:cNvSpPr>
          <p:nvPr>
            <p:ph type="ftr" sz="quarter" idx="11"/>
          </p:nvPr>
        </p:nvSpPr>
        <p:spPr/>
        <p:txBody>
          <a:bodyPr/>
          <a:lstStyle/>
          <a:p>
            <a:r>
              <a:rPr lang="en-US" smtClean="0"/>
              <a:t>© 2015 IBM</a:t>
            </a:r>
            <a:endParaRPr lang="en-US"/>
          </a:p>
        </p:txBody>
      </p:sp>
      <p:sp>
        <p:nvSpPr>
          <p:cNvPr id="6" name="Slide Number Placeholder 5"/>
          <p:cNvSpPr>
            <a:spLocks noGrp="1"/>
          </p:cNvSpPr>
          <p:nvPr>
            <p:ph type="sldNum" sz="quarter" idx="12"/>
          </p:nvPr>
        </p:nvSpPr>
        <p:spPr/>
        <p:txBody>
          <a:bodyPr/>
          <a:lstStyle/>
          <a:p>
            <a:fld id="{8F7DDCC4-01E7-47EA-AF1A-B80225BF6E78}" type="slidenum">
              <a:rPr lang="en-US" smtClean="0"/>
              <a:pPr/>
              <a:t>‹#›</a:t>
            </a:fld>
            <a:endParaRPr lang="en-US"/>
          </a:p>
        </p:txBody>
      </p:sp>
      <p:sp>
        <p:nvSpPr>
          <p:cNvPr id="7" name="Title 1"/>
          <p:cNvSpPr>
            <a:spLocks noGrp="1"/>
          </p:cNvSpPr>
          <p:nvPr>
            <p:ph type="title"/>
          </p:nvPr>
        </p:nvSpPr>
        <p:spPr>
          <a:xfrm>
            <a:off x="228600" y="457200"/>
            <a:ext cx="7086600" cy="990600"/>
          </a:xfrm>
        </p:spPr>
        <p:txBody>
          <a:body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1"/>
      </p:bgRef>
    </p:bg>
    <p:spTree>
      <p:nvGrpSpPr>
        <p:cNvPr id="1" name=""/>
        <p:cNvGrpSpPr/>
        <p:nvPr/>
      </p:nvGrpSpPr>
      <p:grpSpPr>
        <a:xfrm>
          <a:off x="0" y="0"/>
          <a:ext cx="0" cy="0"/>
          <a:chOff x="0" y="0"/>
          <a:chExt cx="0" cy="0"/>
        </a:xfrm>
      </p:grpSpPr>
      <p:sp>
        <p:nvSpPr>
          <p:cNvPr id="14" name="Footer Placeholder 4"/>
          <p:cNvSpPr txBox="1">
            <a:spLocks/>
          </p:cNvSpPr>
          <p:nvPr userDrawn="1"/>
        </p:nvSpPr>
        <p:spPr bwMode="auto">
          <a:xfrm>
            <a:off x="6619485" y="6397625"/>
            <a:ext cx="2323650" cy="460375"/>
          </a:xfrm>
          <a:prstGeom prst="rect">
            <a:avLst/>
          </a:prstGeom>
          <a:noFill/>
          <a:ln w="9525">
            <a:noFill/>
            <a:miter lim="800000"/>
            <a:headEnd/>
            <a:tailEnd/>
          </a:ln>
        </p:spPr>
        <p:txBody>
          <a:bodyPr vert="horz" wrap="square" lIns="91415" tIns="45708" rIns="91415" bIns="45708" numCol="1" anchor="ctr" anchorCtr="0" compatLnSpc="1">
            <a:prstTxWarp prst="textNoShape">
              <a:avLst/>
            </a:prstTxWarp>
          </a:bodyPr>
          <a:lstStyle>
            <a:lvl1pPr>
              <a:defRPr sz="400">
                <a:solidFill>
                  <a:schemeClr val="tx1"/>
                </a:solidFill>
                <a:latin typeface="Arial" pitchFamily="34" charset="0"/>
                <a:cs typeface="Arial" pitchFamily="34" charset="0"/>
              </a:defRPr>
            </a:lvl1pPr>
          </a:lstStyle>
          <a:p>
            <a:pPr algn="r">
              <a:lnSpc>
                <a:spcPct val="100000"/>
              </a:lnSpc>
              <a:buFontTx/>
              <a:buNone/>
            </a:pPr>
            <a:r>
              <a:rPr lang="en-US" sz="900" dirty="0" smtClean="0"/>
              <a:t>© 2014 IBM Corporation</a:t>
            </a:r>
            <a:endParaRPr lang="en-US" sz="900" dirty="0"/>
          </a:p>
        </p:txBody>
      </p:sp>
      <p:pic>
        <p:nvPicPr>
          <p:cNvPr id="16" name="Picture 3" descr="E:\new sc template_not for summit\Smarter_Commerce_wordmark_black.png"/>
          <p:cNvPicPr>
            <a:picLocks noChangeAspect="1" noChangeArrowheads="1"/>
          </p:cNvPicPr>
          <p:nvPr userDrawn="1"/>
        </p:nvPicPr>
        <p:blipFill>
          <a:blip r:embed="rId2" cstate="print"/>
          <a:srcRect/>
          <a:stretch>
            <a:fillRect/>
          </a:stretch>
        </p:blipFill>
        <p:spPr bwMode="auto">
          <a:xfrm>
            <a:off x="243845" y="396135"/>
            <a:ext cx="1595080" cy="127145"/>
          </a:xfrm>
          <a:prstGeom prst="rect">
            <a:avLst/>
          </a:prstGeom>
          <a:noFill/>
          <a:ln w="9525">
            <a:noFill/>
            <a:miter lim="800000"/>
            <a:headEnd/>
            <a:tailEnd/>
          </a:ln>
        </p:spPr>
      </p:pic>
      <p:pic>
        <p:nvPicPr>
          <p:cNvPr id="17" name="Picture 14" descr="blue-logo"/>
          <p:cNvPicPr>
            <a:picLocks noChangeAspect="1" noChangeArrowheads="1"/>
          </p:cNvPicPr>
          <p:nvPr userDrawn="1"/>
        </p:nvPicPr>
        <p:blipFill>
          <a:blip r:embed="rId3" cstate="print"/>
          <a:srcRect/>
          <a:stretch>
            <a:fillRect/>
          </a:stretch>
        </p:blipFill>
        <p:spPr bwMode="auto">
          <a:xfrm>
            <a:off x="8243386" y="285340"/>
            <a:ext cx="586918" cy="237940"/>
          </a:xfrm>
          <a:prstGeom prst="rect">
            <a:avLst/>
          </a:prstGeom>
          <a:noFill/>
        </p:spPr>
      </p:pic>
      <p:sp>
        <p:nvSpPr>
          <p:cNvPr id="18" name="Line 4"/>
          <p:cNvSpPr>
            <a:spLocks noChangeShapeType="1"/>
          </p:cNvSpPr>
          <p:nvPr userDrawn="1"/>
        </p:nvSpPr>
        <p:spPr bwMode="auto">
          <a:xfrm flipV="1">
            <a:off x="243844" y="607350"/>
            <a:ext cx="8588048" cy="0"/>
          </a:xfrm>
          <a:prstGeom prst="line">
            <a:avLst/>
          </a:prstGeom>
          <a:noFill/>
          <a:ln w="3175">
            <a:solidFill>
              <a:schemeClr val="tx1"/>
            </a:solidFill>
            <a:round/>
            <a:headEnd/>
            <a:tailEnd/>
          </a:ln>
          <a:effectLst/>
        </p:spPr>
        <p:txBody>
          <a:bodyPr lIns="228600" tIns="114300" rIns="228600" bIns="114300"/>
          <a:lstStyle/>
          <a:p>
            <a:endParaRPr lang="en-US"/>
          </a:p>
        </p:txBody>
      </p:sp>
      <p:sp>
        <p:nvSpPr>
          <p:cNvPr id="22" name="Slide Number Placeholder 3"/>
          <p:cNvSpPr>
            <a:spLocks noGrp="1"/>
          </p:cNvSpPr>
          <p:nvPr>
            <p:ph type="sldNum" sz="quarter" idx="4"/>
          </p:nvPr>
        </p:nvSpPr>
        <p:spPr>
          <a:xfrm>
            <a:off x="0" y="6397625"/>
            <a:ext cx="916780" cy="460375"/>
          </a:xfrm>
          <a:prstGeom prst="rect">
            <a:avLst/>
          </a:prstGeom>
        </p:spPr>
        <p:txBody>
          <a:bodyPr/>
          <a:lstStyle>
            <a:lvl1pPr>
              <a:defRPr sz="900">
                <a:solidFill>
                  <a:schemeClr val="tx1"/>
                </a:solidFill>
                <a:latin typeface="Arial" pitchFamily="34" charset="0"/>
                <a:cs typeface="Arial" pitchFamily="34" charset="0"/>
              </a:defRPr>
            </a:lvl1pPr>
          </a:lstStyle>
          <a:p>
            <a:fld id="{A74F5FA7-0330-4E48-83B0-E4D4F93AD0A0}" type="slidenum">
              <a:rPr lang="en-US" smtClean="0"/>
              <a:pPr/>
              <a:t>‹#›</a:t>
            </a:fld>
            <a:endParaRPr lang="en-US" dirty="0"/>
          </a:p>
        </p:txBody>
      </p:sp>
      <p:sp>
        <p:nvSpPr>
          <p:cNvPr id="23" name="Date Placeholder 5"/>
          <p:cNvSpPr>
            <a:spLocks noGrp="1"/>
          </p:cNvSpPr>
          <p:nvPr>
            <p:ph type="dt" sz="half" idx="2"/>
          </p:nvPr>
        </p:nvSpPr>
        <p:spPr>
          <a:xfrm>
            <a:off x="916781" y="6397625"/>
            <a:ext cx="1612383" cy="460375"/>
          </a:xfrm>
          <a:prstGeom prst="rect">
            <a:avLst/>
          </a:prstGeom>
        </p:spPr>
        <p:txBody>
          <a:bodyPr/>
          <a:lstStyle>
            <a:lvl1pPr>
              <a:defRPr sz="900">
                <a:solidFill>
                  <a:schemeClr val="tx1"/>
                </a:solidFill>
                <a:latin typeface="Arial" pitchFamily="34" charset="0"/>
                <a:cs typeface="Arial" pitchFamily="34" charset="0"/>
              </a:defRPr>
            </a:lvl1pPr>
          </a:lstStyle>
          <a:p>
            <a:fld id="{403CD236-EE68-41D0-A59C-0523382906C7}" type="datetime1">
              <a:rPr lang="en-US" smtClean="0"/>
              <a:pPr/>
              <a:t>9/30/2015</a:t>
            </a:fld>
            <a:endParaRPr lang="en-US" dirty="0"/>
          </a:p>
        </p:txBody>
      </p:sp>
    </p:spTree>
    <p:extLst>
      <p:ext uri="{BB962C8B-B14F-4D97-AF65-F5344CB8AC3E}">
        <p14:creationId xmlns:p14="http://schemas.microsoft.com/office/powerpoint/2010/main" val="4102407598"/>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lvl1pPr>
              <a:lnSpc>
                <a:spcPts val="3400"/>
              </a:lnSpc>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A814D81-7772-4D16-A46A-DACAA8D1BFC0}" type="datetime1">
              <a:rPr lang="en-US" smtClean="0"/>
              <a:pPr/>
              <a:t>9/30/2015</a:t>
            </a:fld>
            <a:endParaRPr lang="en-US"/>
          </a:p>
        </p:txBody>
      </p:sp>
      <p:sp>
        <p:nvSpPr>
          <p:cNvPr id="5" name="Footer Placeholder 4"/>
          <p:cNvSpPr>
            <a:spLocks noGrp="1"/>
          </p:cNvSpPr>
          <p:nvPr>
            <p:ph type="ftr" sz="quarter" idx="11"/>
          </p:nvPr>
        </p:nvSpPr>
        <p:spPr/>
        <p:txBody>
          <a:bodyPr/>
          <a:lstStyle/>
          <a:p>
            <a:r>
              <a:rPr lang="en-US" smtClean="0"/>
              <a:t>© 2015 IBM</a:t>
            </a:r>
            <a:endParaRPr lang="en-US" dirty="0"/>
          </a:p>
        </p:txBody>
      </p:sp>
      <p:sp>
        <p:nvSpPr>
          <p:cNvPr id="6" name="Slide Number Placeholder 5"/>
          <p:cNvSpPr>
            <a:spLocks noGrp="1"/>
          </p:cNvSpPr>
          <p:nvPr>
            <p:ph type="sldNum" sz="quarter" idx="12"/>
          </p:nvPr>
        </p:nvSpPr>
        <p:spPr/>
        <p:txBody>
          <a:bodyPr/>
          <a:lstStyle/>
          <a:p>
            <a:fld id="{8F7DDCC4-01E7-47EA-AF1A-B80225BF6E78}" type="slidenum">
              <a:rPr lang="en-US" smtClean="0"/>
              <a:pPr/>
              <a:t>‹#›</a:t>
            </a:fld>
            <a:endParaRPr lang="en-US"/>
          </a:p>
        </p:txBody>
      </p:sp>
      <p:sp>
        <p:nvSpPr>
          <p:cNvPr id="19" name="Content Placeholder 18"/>
          <p:cNvSpPr>
            <a:spLocks noGrp="1"/>
          </p:cNvSpPr>
          <p:nvPr>
            <p:ph sz="quarter" idx="13"/>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lvl1pPr>
              <a:defRPr>
                <a:solidFill>
                  <a:schemeClr val="bg2"/>
                </a:solidFill>
              </a:defRPr>
            </a:lvl1pPr>
          </a:lstStyle>
          <a:p>
            <a:fld id="{B8ED436E-5D99-4818-805F-8D31FCAA02DD}" type="datetime1">
              <a:rPr lang="en-US" smtClean="0"/>
              <a:pPr/>
              <a:t>9/30/2015</a:t>
            </a:fld>
            <a:endParaRPr lang="en-US"/>
          </a:p>
        </p:txBody>
      </p:sp>
      <p:sp>
        <p:nvSpPr>
          <p:cNvPr id="13" name="Slide Number Placeholder 12"/>
          <p:cNvSpPr>
            <a:spLocks noGrp="1"/>
          </p:cNvSpPr>
          <p:nvPr>
            <p:ph type="sldNum" sz="quarter" idx="11"/>
          </p:nvPr>
        </p:nvSpPr>
        <p:spPr/>
        <p:txBody>
          <a:bodyPr/>
          <a:lstStyle>
            <a:lvl1pPr>
              <a:defRPr>
                <a:solidFill>
                  <a:schemeClr val="bg2"/>
                </a:solidFill>
              </a:defRPr>
            </a:lvl1pPr>
          </a:lstStyle>
          <a:p>
            <a:fld id="{8F7DDCC4-01E7-47EA-AF1A-B80225BF6E78}" type="slidenum">
              <a:rPr lang="en-US" smtClean="0"/>
              <a:pPr/>
              <a:t>‹#›</a:t>
            </a:fld>
            <a:endParaRPr lang="en-US"/>
          </a:p>
        </p:txBody>
      </p:sp>
      <p:sp>
        <p:nvSpPr>
          <p:cNvPr id="14" name="Footer Placeholder 13"/>
          <p:cNvSpPr>
            <a:spLocks noGrp="1"/>
          </p:cNvSpPr>
          <p:nvPr>
            <p:ph type="ftr" sz="quarter" idx="12"/>
          </p:nvPr>
        </p:nvSpPr>
        <p:spPr/>
        <p:txBody>
          <a:bodyPr/>
          <a:lstStyle>
            <a:lvl1pPr>
              <a:defRPr>
                <a:solidFill>
                  <a:schemeClr val="bg2"/>
                </a:solidFill>
              </a:defRPr>
            </a:lvl1pPr>
          </a:lstStyle>
          <a:p>
            <a:r>
              <a:rPr lang="en-US" smtClean="0"/>
              <a:t>© 2015 IBM</a:t>
            </a:r>
            <a:endParaRPr lang="en-US"/>
          </a:p>
        </p:txBody>
      </p:sp>
      <p:sp>
        <p:nvSpPr>
          <p:cNvPr id="4" name="Title 3"/>
          <p:cNvSpPr>
            <a:spLocks noGrp="1"/>
          </p:cNvSpPr>
          <p:nvPr>
            <p:ph type="title" hasCustomPrompt="1"/>
          </p:nvPr>
        </p:nvSpPr>
        <p:spPr>
          <a:xfrm>
            <a:off x="533400" y="2819400"/>
            <a:ext cx="4648200" cy="2350008"/>
          </a:xfrm>
          <a:effectLst/>
        </p:spPr>
        <p:txBody>
          <a:bodyPr/>
          <a:lstStyle>
            <a:lvl1pPr marL="0" algn="l" defTabSz="914400" rtl="0" eaLnBrk="1" latinLnBrk="0" hangingPunct="1">
              <a:lnSpc>
                <a:spcPts val="4400"/>
              </a:lnSpc>
              <a:spcBef>
                <a:spcPct val="0"/>
              </a:spcBef>
              <a:buNone/>
              <a:defRPr lang="en-US" sz="3600" b="1" kern="1200" cap="none" dirty="0" smtClean="0">
                <a:solidFill>
                  <a:schemeClr val="bg2"/>
                </a:solidFill>
                <a:effectLst/>
                <a:latin typeface="+mj-lt"/>
                <a:ea typeface="+mj-ea"/>
                <a:cs typeface="+mj-cs"/>
              </a:defRPr>
            </a:lvl1pPr>
          </a:lstStyle>
          <a:p>
            <a:r>
              <a:rPr lang="en-US" dirty="0" smtClean="0"/>
              <a:t>Click to edit Master section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409086B-62EE-433B-8DA2-BC246019A1BB}" type="datetime1">
              <a:rPr lang="en-US" smtClean="0"/>
              <a:pPr/>
              <a:t>9/30/2015</a:t>
            </a:fld>
            <a:endParaRPr lang="en-US"/>
          </a:p>
        </p:txBody>
      </p:sp>
      <p:sp>
        <p:nvSpPr>
          <p:cNvPr id="9" name="Slide Number Placeholder 8"/>
          <p:cNvSpPr>
            <a:spLocks noGrp="1"/>
          </p:cNvSpPr>
          <p:nvPr>
            <p:ph type="sldNum" sz="quarter" idx="11"/>
          </p:nvPr>
        </p:nvSpPr>
        <p:spPr/>
        <p:txBody>
          <a:bodyPr/>
          <a:lstStyle/>
          <a:p>
            <a:fld id="{8F7DDCC4-01E7-47EA-AF1A-B80225BF6E78}"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 2015 IBM</a:t>
            </a:r>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609600" y="1597025"/>
            <a:ext cx="3782568"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4675632" y="1597025"/>
            <a:ext cx="3782568"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86024"/>
            <a:ext cx="3886200"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6448" y="2295647"/>
            <a:ext cx="3889818"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86024"/>
            <a:ext cx="3886200"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295647"/>
            <a:ext cx="3886200"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dirty="0" smtClean="0"/>
              <a:t>Click to edit Master title style</a:t>
            </a:r>
            <a:endParaRPr lang="en-US" dirty="0"/>
          </a:p>
        </p:txBody>
      </p:sp>
      <p:sp>
        <p:nvSpPr>
          <p:cNvPr id="14" name="Date Placeholder 13"/>
          <p:cNvSpPr>
            <a:spLocks noGrp="1"/>
          </p:cNvSpPr>
          <p:nvPr>
            <p:ph type="dt" sz="half" idx="10"/>
          </p:nvPr>
        </p:nvSpPr>
        <p:spPr/>
        <p:txBody>
          <a:bodyPr/>
          <a:lstStyle/>
          <a:p>
            <a:fld id="{4167BFA0-D435-4563-8F39-B10E1697341C}" type="datetime1">
              <a:rPr lang="en-US" smtClean="0"/>
              <a:pPr/>
              <a:t>9/30/2015</a:t>
            </a:fld>
            <a:endParaRPr lang="en-US"/>
          </a:p>
        </p:txBody>
      </p:sp>
      <p:sp>
        <p:nvSpPr>
          <p:cNvPr id="15" name="Slide Number Placeholder 14"/>
          <p:cNvSpPr>
            <a:spLocks noGrp="1"/>
          </p:cNvSpPr>
          <p:nvPr>
            <p:ph type="sldNum" sz="quarter" idx="11"/>
          </p:nvPr>
        </p:nvSpPr>
        <p:spPr/>
        <p:txBody>
          <a:bodyPr/>
          <a:lstStyle/>
          <a:p>
            <a:fld id="{8F7DDCC4-01E7-47EA-AF1A-B80225BF6E78}" type="slidenum">
              <a:rPr lang="en-US" smtClean="0"/>
              <a:pPr/>
              <a:t>‹#›</a:t>
            </a:fld>
            <a:endParaRPr lang="en-US"/>
          </a:p>
        </p:txBody>
      </p:sp>
      <p:sp>
        <p:nvSpPr>
          <p:cNvPr id="16" name="Footer Placeholder 15"/>
          <p:cNvSpPr>
            <a:spLocks noGrp="1"/>
          </p:cNvSpPr>
          <p:nvPr>
            <p:ph type="ftr" sz="quarter" idx="12"/>
          </p:nvPr>
        </p:nvSpPr>
        <p:spPr/>
        <p:txBody>
          <a:bodyPr/>
          <a:lstStyle/>
          <a:p>
            <a:r>
              <a:rPr lang="en-US" smtClean="0"/>
              <a:t>© 2015 IBM</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05D3068-CAC0-44C0-A233-B373F0170A9A}" type="datetime1">
              <a:rPr lang="en-US" smtClean="0"/>
              <a:pPr/>
              <a:t>9/30/2015</a:t>
            </a:fld>
            <a:endParaRPr lang="en-US"/>
          </a:p>
        </p:txBody>
      </p:sp>
      <p:sp>
        <p:nvSpPr>
          <p:cNvPr id="8" name="Slide Number Placeholder 7"/>
          <p:cNvSpPr>
            <a:spLocks noGrp="1"/>
          </p:cNvSpPr>
          <p:nvPr>
            <p:ph type="sldNum" sz="quarter" idx="11"/>
          </p:nvPr>
        </p:nvSpPr>
        <p:spPr/>
        <p:txBody>
          <a:bodyPr/>
          <a:lstStyle/>
          <a:p>
            <a:fld id="{8F7DDCC4-01E7-47EA-AF1A-B80225BF6E78}"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 2015 IBM</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0CFA18-458A-46EA-B61B-6A606082507A}" type="datetime1">
              <a:rPr lang="en-US" smtClean="0"/>
              <a:pPr/>
              <a:t>9/30/2015</a:t>
            </a:fld>
            <a:endParaRPr lang="en-US"/>
          </a:p>
        </p:txBody>
      </p:sp>
      <p:sp>
        <p:nvSpPr>
          <p:cNvPr id="6" name="Slide Number Placeholder 5"/>
          <p:cNvSpPr>
            <a:spLocks noGrp="1"/>
          </p:cNvSpPr>
          <p:nvPr>
            <p:ph type="sldNum" sz="quarter" idx="11"/>
          </p:nvPr>
        </p:nvSpPr>
        <p:spPr/>
        <p:txBody>
          <a:bodyPr/>
          <a:lstStyle/>
          <a:p>
            <a:fld id="{8F7DDCC4-01E7-47EA-AF1A-B80225BF6E78}" type="slidenum">
              <a:rPr lang="en-US" smtClean="0"/>
              <a:pPr/>
              <a:t>‹#›</a:t>
            </a:fld>
            <a:endParaRPr lang="en-US"/>
          </a:p>
        </p:txBody>
      </p:sp>
      <p:sp>
        <p:nvSpPr>
          <p:cNvPr id="7" name="Footer Placeholder 6"/>
          <p:cNvSpPr>
            <a:spLocks noGrp="1"/>
          </p:cNvSpPr>
          <p:nvPr>
            <p:ph type="ftr" sz="quarter" idx="12"/>
          </p:nvPr>
        </p:nvSpPr>
        <p:spPr/>
        <p:txBody>
          <a:bodyPr/>
          <a:lstStyle/>
          <a:p>
            <a:r>
              <a:rPr lang="en-US" smtClean="0"/>
              <a:t>© 2015 IBM</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1972"/>
            <a:ext cx="4648200" cy="4113028"/>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62600" y="1601972"/>
            <a:ext cx="2895600" cy="4113028"/>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46A8250-B426-4BEA-AD14-2C0B4C6616FE}" type="datetime1">
              <a:rPr lang="en-US" smtClean="0"/>
              <a:pPr/>
              <a:t>9/30/2015</a:t>
            </a:fld>
            <a:endParaRPr lang="en-US"/>
          </a:p>
        </p:txBody>
      </p:sp>
      <p:sp>
        <p:nvSpPr>
          <p:cNvPr id="16" name="Slide Number Placeholder 15"/>
          <p:cNvSpPr>
            <a:spLocks noGrp="1"/>
          </p:cNvSpPr>
          <p:nvPr>
            <p:ph type="sldNum" sz="quarter" idx="11"/>
          </p:nvPr>
        </p:nvSpPr>
        <p:spPr/>
        <p:txBody>
          <a:bodyPr/>
          <a:lstStyle/>
          <a:p>
            <a:fld id="{8F7DDCC4-01E7-47EA-AF1A-B80225BF6E78}" type="slidenum">
              <a:rPr lang="en-US" smtClean="0"/>
              <a:pPr/>
              <a:t>‹#›</a:t>
            </a:fld>
            <a:endParaRPr lang="en-US"/>
          </a:p>
        </p:txBody>
      </p:sp>
      <p:sp>
        <p:nvSpPr>
          <p:cNvPr id="17" name="Footer Placeholder 16"/>
          <p:cNvSpPr>
            <a:spLocks noGrp="1"/>
          </p:cNvSpPr>
          <p:nvPr>
            <p:ph type="ftr" sz="quarter" idx="12"/>
          </p:nvPr>
        </p:nvSpPr>
        <p:spPr/>
        <p:txBody>
          <a:bodyPr/>
          <a:lstStyle/>
          <a:p>
            <a:r>
              <a:rPr lang="en-US" smtClean="0"/>
              <a:t>© 2015 IBM</a:t>
            </a:r>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7450" y="1620524"/>
            <a:ext cx="7940749"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33400" y="4460796"/>
            <a:ext cx="7463613"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AF6243A6-825F-47AF-850B-198AD9AB7BB9}" type="datetime1">
              <a:rPr lang="en-US" smtClean="0"/>
              <a:pPr/>
              <a:t>9/30/2015</a:t>
            </a:fld>
            <a:endParaRPr lang="en-US"/>
          </a:p>
        </p:txBody>
      </p:sp>
      <p:sp>
        <p:nvSpPr>
          <p:cNvPr id="14" name="Slide Number Placeholder 13"/>
          <p:cNvSpPr>
            <a:spLocks noGrp="1"/>
          </p:cNvSpPr>
          <p:nvPr>
            <p:ph type="sldNum" sz="quarter" idx="11"/>
          </p:nvPr>
        </p:nvSpPr>
        <p:spPr/>
        <p:txBody>
          <a:bodyPr/>
          <a:lstStyle/>
          <a:p>
            <a:fld id="{8F7DDCC4-01E7-47EA-AF1A-B80225BF6E78}" type="slidenum">
              <a:rPr lang="en-US" smtClean="0"/>
              <a:pPr/>
              <a:t>‹#›</a:t>
            </a:fld>
            <a:endParaRPr lang="en-US"/>
          </a:p>
        </p:txBody>
      </p:sp>
      <p:sp>
        <p:nvSpPr>
          <p:cNvPr id="15" name="Footer Placeholder 14"/>
          <p:cNvSpPr>
            <a:spLocks noGrp="1"/>
          </p:cNvSpPr>
          <p:nvPr>
            <p:ph type="ftr" sz="quarter" idx="12"/>
          </p:nvPr>
        </p:nvSpPr>
        <p:spPr/>
        <p:txBody>
          <a:bodyPr/>
          <a:lstStyle/>
          <a:p>
            <a:r>
              <a:rPr lang="en-US" smtClean="0"/>
              <a:t>© 2015 IBM</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99" y="457200"/>
            <a:ext cx="8491027" cy="822960"/>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371600"/>
            <a:ext cx="8477249" cy="4724400"/>
          </a:xfrm>
          <a:prstGeom prst="rect">
            <a:avLst/>
          </a:prstGeom>
        </p:spPr>
        <p:txBody>
          <a:bodyPr vert="horz" lIns="91440" tIns="45720" rIns="9144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576626" y="6373873"/>
            <a:ext cx="1219200" cy="299275"/>
          </a:xfrm>
          <a:prstGeom prst="rect">
            <a:avLst/>
          </a:prstGeom>
        </p:spPr>
        <p:txBody>
          <a:bodyPr vert="horz" lIns="91440" tIns="45720" rIns="91440" bIns="45720" rtlCol="0" anchor="ctr" anchorCtr="0"/>
          <a:lstStyle>
            <a:lvl1pPr algn="r">
              <a:defRPr sz="1000" b="0">
                <a:solidFill>
                  <a:schemeClr val="tx1">
                    <a:alpha val="60000"/>
                  </a:schemeClr>
                </a:solidFill>
                <a:effectLst/>
              </a:defRPr>
            </a:lvl1pPr>
          </a:lstStyle>
          <a:p>
            <a:fld id="{FDDD9FAB-F5A0-42AC-8ECD-FD2D0BFF3495}" type="datetime1">
              <a:rPr lang="en-US" smtClean="0"/>
              <a:pPr/>
              <a:t>9/30/2015</a:t>
            </a:fld>
            <a:endParaRPr lang="en-US" dirty="0"/>
          </a:p>
        </p:txBody>
      </p:sp>
      <p:sp>
        <p:nvSpPr>
          <p:cNvPr id="5" name="Footer Placeholder 4"/>
          <p:cNvSpPr>
            <a:spLocks noGrp="1"/>
          </p:cNvSpPr>
          <p:nvPr>
            <p:ph type="ftr" sz="quarter" idx="3"/>
          </p:nvPr>
        </p:nvSpPr>
        <p:spPr>
          <a:xfrm>
            <a:off x="2743200" y="6373873"/>
            <a:ext cx="3657600" cy="299275"/>
          </a:xfrm>
          <a:prstGeom prst="rect">
            <a:avLst/>
          </a:prstGeom>
        </p:spPr>
        <p:txBody>
          <a:bodyPr vert="horz" lIns="91440" tIns="45720" rIns="91440" bIns="45720" rtlCol="0" anchor="ctr" anchorCtr="0"/>
          <a:lstStyle>
            <a:lvl1pPr algn="ctr">
              <a:defRPr sz="1000" b="0">
                <a:solidFill>
                  <a:schemeClr val="tx1">
                    <a:alpha val="60000"/>
                  </a:schemeClr>
                </a:solidFill>
                <a:effectLst/>
              </a:defRPr>
            </a:lvl1pPr>
          </a:lstStyle>
          <a:p>
            <a:r>
              <a:rPr lang="en-US" dirty="0" smtClean="0"/>
              <a:t>© 2015 IBM</a:t>
            </a:r>
          </a:p>
        </p:txBody>
      </p:sp>
      <p:sp>
        <p:nvSpPr>
          <p:cNvPr id="6" name="Slide Number Placeholder 5"/>
          <p:cNvSpPr>
            <a:spLocks noGrp="1"/>
          </p:cNvSpPr>
          <p:nvPr>
            <p:ph type="sldNum" sz="quarter" idx="4"/>
          </p:nvPr>
        </p:nvSpPr>
        <p:spPr>
          <a:xfrm>
            <a:off x="304799" y="6385817"/>
            <a:ext cx="914400" cy="249830"/>
          </a:xfrm>
          <a:prstGeom prst="rect">
            <a:avLst/>
          </a:prstGeom>
        </p:spPr>
        <p:txBody>
          <a:bodyPr vert="horz" lIns="91440" tIns="45720" rIns="91440" bIns="9144" rtlCol="0" anchor="ctr" anchorCtr="0"/>
          <a:lstStyle>
            <a:lvl1pPr algn="l">
              <a:defRPr sz="1000" b="0">
                <a:solidFill>
                  <a:schemeClr val="tx1">
                    <a:alpha val="60000"/>
                  </a:schemeClr>
                </a:solidFill>
                <a:effectLst/>
              </a:defRPr>
            </a:lvl1pPr>
          </a:lstStyle>
          <a:p>
            <a:fld id="{8F7DDCC4-01E7-47EA-AF1A-B80225BF6E78}" type="slidenum">
              <a:rPr lang="en-US" smtClean="0"/>
              <a:pPr/>
              <a:t>‹#›</a:t>
            </a:fld>
            <a:endParaRPr lang="en-US" dirty="0"/>
          </a:p>
        </p:txBody>
      </p:sp>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75778" y="128016"/>
            <a:ext cx="1324422" cy="213378"/>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73970" y="128016"/>
            <a:ext cx="457200" cy="183548"/>
          </a:xfrm>
          <a:prstGeom prst="rect">
            <a:avLst/>
          </a:prstGeom>
        </p:spPr>
      </p:pic>
      <p:pic>
        <p:nvPicPr>
          <p:cNvPr id="10" name="Picture 9"/>
          <p:cNvPicPr preferRelativeResize="0">
            <a:picLocks/>
          </p:cNvPicPr>
          <p:nvPr userDrawn="1"/>
        </p:nvPicPr>
        <p:blipFill>
          <a:blip r:embed="rId16" cstate="print">
            <a:extLst>
              <a:ext uri="{28A0092B-C50C-407E-A947-70E740481C1C}">
                <a14:useLocalDpi xmlns:a14="http://schemas.microsoft.com/office/drawing/2010/main" val="0"/>
              </a:ext>
            </a:extLst>
          </a:blip>
          <a:stretch>
            <a:fillRect/>
          </a:stretch>
        </p:blipFill>
        <p:spPr>
          <a:xfrm>
            <a:off x="14" y="6766560"/>
            <a:ext cx="9143971" cy="91440"/>
          </a:xfrm>
          <a:prstGeom prst="rect">
            <a:avLst/>
          </a:prstGeom>
        </p:spPr>
      </p:pic>
      <p:pic>
        <p:nvPicPr>
          <p:cNvPr id="14" name="Picture 1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04800" y="402341"/>
            <a:ext cx="8491027" cy="54859"/>
          </a:xfrm>
          <a:prstGeom prst="rect">
            <a:avLst/>
          </a:prstGeom>
        </p:spPr>
      </p:pic>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iming>
    <p:tnLst>
      <p:par>
        <p:cTn id="1" dur="indefinite" restart="never" nodeType="tmRoot"/>
      </p:par>
    </p:tnLst>
  </p:timing>
  <p:hf hdr="0"/>
  <p:txStyles>
    <p:titleStyle>
      <a:lvl1pPr algn="l" defTabSz="914400" rtl="0" eaLnBrk="1" latinLnBrk="0" hangingPunct="1">
        <a:spcBef>
          <a:spcPct val="0"/>
        </a:spcBef>
        <a:buNone/>
        <a:defRPr sz="2600" b="1" kern="1200">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3363" indent="-215900" algn="l" defTabSz="914400" rtl="0" eaLnBrk="1" latinLnBrk="0" hangingPunct="1">
        <a:lnSpc>
          <a:spcPct val="100000"/>
        </a:lnSpc>
        <a:spcBef>
          <a:spcPts val="1200"/>
        </a:spcBef>
        <a:spcAft>
          <a:spcPts val="0"/>
        </a:spcAft>
        <a:buClr>
          <a:srgbClr val="00B0DA"/>
        </a:buClr>
        <a:buSzPct val="90000"/>
        <a:buFont typeface="Wingdings" pitchFamily="2" charset="2"/>
        <a:buChar char="§"/>
        <a:defRPr sz="2000" b="1" kern="1200">
          <a:solidFill>
            <a:schemeClr val="tx1"/>
          </a:solidFill>
          <a:effectLst/>
          <a:latin typeface="+mn-lt"/>
          <a:ea typeface="+mn-ea"/>
          <a:cs typeface="+mn-cs"/>
        </a:defRPr>
      </a:lvl1pPr>
      <a:lvl2pPr marL="574675" indent="-190500" algn="l" defTabSz="914400" rtl="0" eaLnBrk="1" latinLnBrk="0" hangingPunct="1">
        <a:lnSpc>
          <a:spcPct val="100000"/>
        </a:lnSpc>
        <a:spcBef>
          <a:spcPct val="20000"/>
        </a:spcBef>
        <a:buClr>
          <a:srgbClr val="00B0DA"/>
        </a:buClr>
        <a:buSzPct val="90000"/>
        <a:buFont typeface="Wingdings" pitchFamily="2" charset="2"/>
        <a:buChar char="§"/>
        <a:defRPr sz="1800" b="0" kern="1200">
          <a:solidFill>
            <a:schemeClr val="tx1"/>
          </a:solidFill>
          <a:effectLst/>
          <a:latin typeface="+mn-lt"/>
          <a:ea typeface="+mn-ea"/>
          <a:cs typeface="+mn-cs"/>
        </a:defRPr>
      </a:lvl2pPr>
      <a:lvl3pPr marL="966788" indent="-217488" algn="l" defTabSz="914400" rtl="0" eaLnBrk="1" latinLnBrk="0" hangingPunct="1">
        <a:lnSpc>
          <a:spcPct val="100000"/>
        </a:lnSpc>
        <a:spcBef>
          <a:spcPct val="20000"/>
        </a:spcBef>
        <a:buClr>
          <a:srgbClr val="00B0DA"/>
        </a:buClr>
        <a:buSzPct val="90000"/>
        <a:buFont typeface="Wingdings" pitchFamily="2" charset="2"/>
        <a:buChar char="§"/>
        <a:defRPr sz="1600" b="0" kern="1200">
          <a:solidFill>
            <a:schemeClr val="tx1"/>
          </a:solidFill>
          <a:effectLst/>
          <a:latin typeface="+mn-lt"/>
          <a:ea typeface="+mn-ea"/>
          <a:cs typeface="+mn-cs"/>
        </a:defRPr>
      </a:lvl3pPr>
      <a:lvl4pPr marL="1319213" indent="-2032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4pPr>
      <a:lvl5pPr marL="1541463" indent="-1524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tx1"/>
          </a:solidFill>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cm_support@us.ibm.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support.coremetric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Improve Your On-Site Search with Effective Tracking and Analysis</a:t>
            </a:r>
            <a:endParaRPr lang="en-US" dirty="0"/>
          </a:p>
        </p:txBody>
      </p:sp>
      <p:sp>
        <p:nvSpPr>
          <p:cNvPr id="8" name="Subtitle 7"/>
          <p:cNvSpPr>
            <a:spLocks noGrp="1"/>
          </p:cNvSpPr>
          <p:nvPr>
            <p:ph type="subTitle" idx="1"/>
          </p:nvPr>
        </p:nvSpPr>
        <p:spPr/>
        <p:txBody>
          <a:bodyPr/>
          <a:lstStyle/>
          <a:p>
            <a:r>
              <a:rPr lang="en-US" dirty="0" smtClean="0"/>
              <a:t>Suzanne </a:t>
            </a:r>
            <a:r>
              <a:rPr lang="en-US" dirty="0" err="1" smtClean="0"/>
              <a:t>Azulay</a:t>
            </a:r>
            <a:endParaRPr lang="en-US" dirty="0" smtClean="0"/>
          </a:p>
          <a:p>
            <a:r>
              <a:rPr lang="en-US" dirty="0" smtClean="0"/>
              <a:t>September 30, 2015</a:t>
            </a:r>
            <a:endParaRPr lang="en-US" dirty="0"/>
          </a:p>
        </p:txBody>
      </p:sp>
    </p:spTree>
    <p:extLst>
      <p:ext uri="{BB962C8B-B14F-4D97-AF65-F5344CB8AC3E}">
        <p14:creationId xmlns:p14="http://schemas.microsoft.com/office/powerpoint/2010/main" val="1390043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Monitoring Site Search Effectiveness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FontTx/>
              <a:buNone/>
            </a:pPr>
            <a:endParaRPr lang="en-US" sz="1800" dirty="0" smtClean="0"/>
          </a:p>
          <a:p>
            <a:pPr>
              <a:lnSpc>
                <a:spcPct val="80000"/>
              </a:lnSpc>
              <a:buFontTx/>
              <a:buNone/>
            </a:pPr>
            <a:r>
              <a:rPr lang="en-US" sz="1800" dirty="0" smtClean="0"/>
              <a:t>Output:</a:t>
            </a:r>
          </a:p>
          <a:p>
            <a:pPr>
              <a:lnSpc>
                <a:spcPct val="80000"/>
              </a:lnSpc>
              <a:buFontTx/>
              <a:buNone/>
            </a:pPr>
            <a:r>
              <a:rPr lang="en-US" sz="1800" b="0" dirty="0" smtClean="0"/>
              <a:t>The following table shows the output of a typical site-search effectiveness analysis.</a:t>
            </a:r>
          </a:p>
          <a:p>
            <a:pPr algn="ctr">
              <a:buNone/>
            </a:pPr>
            <a:endParaRPr lang="en-US" sz="1900" dirty="0" smtClean="0"/>
          </a:p>
          <a:p>
            <a:pPr>
              <a:buNone/>
            </a:pPr>
            <a:endParaRPr lang="en-US" u="sng" dirty="0" smtClean="0"/>
          </a:p>
          <a:p>
            <a:pPr lvl="1">
              <a:buNone/>
            </a:pPr>
            <a:endParaRPr lang="en-US" u="sng" dirty="0" smtClean="0"/>
          </a:p>
          <a:p>
            <a:pPr>
              <a:buNone/>
            </a:pPr>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10</a:t>
            </a:fld>
            <a:endParaRPr lang="en-US" dirty="0"/>
          </a:p>
        </p:txBody>
      </p:sp>
      <p:pic>
        <p:nvPicPr>
          <p:cNvPr id="2051" name="Picture 3"/>
          <p:cNvPicPr>
            <a:picLocks noChangeAspect="1" noChangeArrowheads="1"/>
          </p:cNvPicPr>
          <p:nvPr/>
        </p:nvPicPr>
        <p:blipFill>
          <a:blip r:embed="rId3"/>
          <a:srcRect/>
          <a:stretch>
            <a:fillRect/>
          </a:stretch>
        </p:blipFill>
        <p:spPr bwMode="auto">
          <a:xfrm>
            <a:off x="2057400" y="2286000"/>
            <a:ext cx="4724400" cy="3851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Monitoring Site Search Effectiveness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buNone/>
            </a:pPr>
            <a:r>
              <a:rPr lang="en-US" sz="1800" dirty="0" smtClean="0"/>
              <a:t>Actions: Because this analysis focuses on delivering a baseline understanding of on-site search users, a  majority of the insight is for use in comparison to future time periods.</a:t>
            </a:r>
          </a:p>
          <a:p>
            <a:pPr>
              <a:lnSpc>
                <a:spcPct val="80000"/>
              </a:lnSpc>
              <a:buNone/>
            </a:pPr>
            <a:r>
              <a:rPr lang="en-US" sz="1600" dirty="0" smtClean="0"/>
              <a:t>Changes in percentage of Visitors, Buyers, Sales resulting from search </a:t>
            </a:r>
          </a:p>
          <a:p>
            <a:pPr>
              <a:lnSpc>
                <a:spcPct val="80000"/>
              </a:lnSpc>
            </a:pPr>
            <a:r>
              <a:rPr lang="en-US" sz="1600" b="0" dirty="0" smtClean="0"/>
              <a:t>These metrics are used to understand the overall impact of changes to on-site search visibility, usability, and effectiveness.</a:t>
            </a:r>
          </a:p>
          <a:p>
            <a:pPr>
              <a:lnSpc>
                <a:spcPct val="80000"/>
              </a:lnSpc>
              <a:buNone/>
            </a:pPr>
            <a:r>
              <a:rPr lang="en-US" sz="1600" dirty="0" smtClean="0"/>
              <a:t> Changes in percentage of Sessions Using Search, percentage of Unique Visitors using search</a:t>
            </a:r>
          </a:p>
          <a:p>
            <a:pPr>
              <a:lnSpc>
                <a:spcPct val="80000"/>
              </a:lnSpc>
            </a:pPr>
            <a:r>
              <a:rPr lang="en-US" sz="1600" b="0" dirty="0" smtClean="0"/>
              <a:t>These metrics are used to understand impact of search visibility improvements or design integration.</a:t>
            </a:r>
          </a:p>
          <a:p>
            <a:pPr>
              <a:lnSpc>
                <a:spcPct val="80000"/>
              </a:lnSpc>
              <a:buNone/>
            </a:pPr>
            <a:r>
              <a:rPr lang="en-US" sz="1600" dirty="0" smtClean="0"/>
              <a:t>Changes in the Buyer/Visitor Conversion ratio</a:t>
            </a:r>
          </a:p>
          <a:p>
            <a:pPr>
              <a:lnSpc>
                <a:spcPct val="80000"/>
              </a:lnSpc>
            </a:pPr>
            <a:r>
              <a:rPr lang="en-US" sz="1600" b="0" dirty="0" smtClean="0"/>
              <a:t>These metrics are used to understand the impact of changes to search results relevance and presentation. </a:t>
            </a:r>
          </a:p>
          <a:p>
            <a:pPr>
              <a:lnSpc>
                <a:spcPct val="80000"/>
              </a:lnSpc>
              <a:buNone/>
            </a:pPr>
            <a:r>
              <a:rPr lang="en-US" sz="1600" dirty="0" smtClean="0"/>
              <a:t>Key Performance Index</a:t>
            </a:r>
          </a:p>
          <a:p>
            <a:pPr>
              <a:lnSpc>
                <a:spcPct val="80000"/>
              </a:lnSpc>
            </a:pPr>
            <a:r>
              <a:rPr lang="en-US" sz="1600" b="0" dirty="0" smtClean="0"/>
              <a:t>Analysts can set a performance index that is specific to their business. </a:t>
            </a:r>
          </a:p>
          <a:p>
            <a:pPr>
              <a:lnSpc>
                <a:spcPct val="80000"/>
              </a:lnSpc>
            </a:pPr>
            <a:r>
              <a:rPr lang="en-US" sz="1600" b="0" dirty="0" smtClean="0"/>
              <a:t>In this instance, the KPI is Sales per Visitor for All Searchers, divided by the same metric for All Visitors. </a:t>
            </a:r>
          </a:p>
          <a:p>
            <a:pPr>
              <a:lnSpc>
                <a:spcPct val="80000"/>
              </a:lnSpc>
            </a:pPr>
            <a:r>
              <a:rPr lang="en-US" sz="1600" b="0" dirty="0" smtClean="0"/>
              <a:t>This example shows that searchers deliver 55% more revenue per visitor than typical site users. </a:t>
            </a:r>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Monitoring Site Search Effectiveness</a:t>
            </a:r>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12</a:t>
            </a:fld>
            <a:endParaRPr lang="en-US" dirty="0"/>
          </a:p>
        </p:txBody>
      </p:sp>
      <p:pic>
        <p:nvPicPr>
          <p:cNvPr id="7" name="Picture 2"/>
          <p:cNvPicPr>
            <a:picLocks noGrp="1" noChangeAspect="1" noChangeArrowheads="1"/>
          </p:cNvPicPr>
          <p:nvPr>
            <p:ph idx="4294967295"/>
          </p:nvPr>
        </p:nvPicPr>
        <p:blipFill>
          <a:blip r:embed="rId3"/>
          <a:srcRect/>
          <a:stretch>
            <a:fillRect/>
          </a:stretch>
        </p:blipFill>
        <p:spPr bwMode="auto">
          <a:xfrm>
            <a:off x="632884" y="1371600"/>
            <a:ext cx="7950200" cy="4572000"/>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Monitoring Site Search Effectiveness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r>
              <a:rPr lang="en-US" dirty="0" smtClean="0">
                <a:latin typeface="Calibri" pitchFamily="34" charset="0"/>
              </a:rPr>
              <a:t>Dashboards:</a:t>
            </a:r>
          </a:p>
          <a:p>
            <a:pPr>
              <a:lnSpc>
                <a:spcPct val="80000"/>
              </a:lnSpc>
            </a:pPr>
            <a:r>
              <a:rPr lang="en-US" b="0" dirty="0" smtClean="0">
                <a:latin typeface="Calibri" pitchFamily="34" charset="0"/>
              </a:rPr>
              <a:t>A flexible and easy method to assemble data.</a:t>
            </a:r>
          </a:p>
          <a:p>
            <a:pPr>
              <a:lnSpc>
                <a:spcPct val="80000"/>
              </a:lnSpc>
            </a:pPr>
            <a:r>
              <a:rPr lang="en-US" b="0" dirty="0" smtClean="0">
                <a:latin typeface="Calibri" pitchFamily="34" charset="0"/>
              </a:rPr>
              <a:t>Allows you to quickly spot trends and measure effectiveness.</a:t>
            </a:r>
          </a:p>
          <a:p>
            <a:pPr>
              <a:buNone/>
            </a:pPr>
            <a:endParaRPr lang="en-US" sz="1900" dirty="0" smtClean="0"/>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13</a:t>
            </a:fld>
            <a:endParaRPr lang="en-US" dirty="0"/>
          </a:p>
        </p:txBody>
      </p:sp>
      <p:pic>
        <p:nvPicPr>
          <p:cNvPr id="8" name="Picture 3"/>
          <p:cNvPicPr>
            <a:picLocks noChangeAspect="1" noChangeArrowheads="1"/>
          </p:cNvPicPr>
          <p:nvPr/>
        </p:nvPicPr>
        <p:blipFill>
          <a:blip r:embed="rId3"/>
          <a:srcRect/>
          <a:stretch>
            <a:fillRect/>
          </a:stretch>
        </p:blipFill>
        <p:spPr bwMode="auto">
          <a:xfrm>
            <a:off x="762000" y="2362200"/>
            <a:ext cx="7391400" cy="397192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Monitoring Site Search Effectiveness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r>
              <a:rPr lang="en-US" dirty="0" smtClean="0">
                <a:latin typeface="Calibri" pitchFamily="34" charset="0"/>
              </a:rPr>
              <a:t>On-Site Search Report</a:t>
            </a:r>
          </a:p>
          <a:p>
            <a:pPr>
              <a:lnSpc>
                <a:spcPct val="80000"/>
              </a:lnSpc>
            </a:pPr>
            <a:r>
              <a:rPr lang="en-US" b="0" dirty="0" smtClean="0">
                <a:latin typeface="Calibri" pitchFamily="34" charset="0"/>
              </a:rPr>
              <a:t>Provides data about the on-site searches on your site.</a:t>
            </a:r>
          </a:p>
          <a:p>
            <a:pPr>
              <a:lnSpc>
                <a:spcPct val="80000"/>
              </a:lnSpc>
            </a:pPr>
            <a:r>
              <a:rPr lang="en-US" b="0" dirty="0" smtClean="0">
                <a:latin typeface="Calibri" pitchFamily="34" charset="0"/>
              </a:rPr>
              <a:t>Zoom data includes cross searched terms, on-site search zoom, and top items sold.</a:t>
            </a:r>
          </a:p>
          <a:p>
            <a:pPr>
              <a:buNone/>
            </a:pPr>
            <a:endParaRPr lang="en-US" sz="1900" dirty="0" smtClean="0"/>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14</a:t>
            </a:fld>
            <a:endParaRPr lang="en-US" dirty="0"/>
          </a:p>
        </p:txBody>
      </p:sp>
      <p:pic>
        <p:nvPicPr>
          <p:cNvPr id="7" name="Picture 3"/>
          <p:cNvPicPr>
            <a:picLocks noChangeAspect="1" noChangeArrowheads="1"/>
          </p:cNvPicPr>
          <p:nvPr/>
        </p:nvPicPr>
        <p:blipFill>
          <a:blip r:embed="rId3"/>
          <a:srcRect/>
          <a:stretch>
            <a:fillRect/>
          </a:stretch>
        </p:blipFill>
        <p:spPr bwMode="auto">
          <a:xfrm>
            <a:off x="228600" y="2667000"/>
            <a:ext cx="8412163" cy="3001963"/>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Monitoring Site Search Effectiveness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r>
              <a:rPr lang="en-US" dirty="0" smtClean="0">
                <a:latin typeface="Calibri" pitchFamily="34" charset="0"/>
              </a:rPr>
              <a:t>Standard Explore Search Depth Report</a:t>
            </a:r>
          </a:p>
          <a:p>
            <a:pPr>
              <a:lnSpc>
                <a:spcPct val="80000"/>
              </a:lnSpc>
            </a:pPr>
            <a:r>
              <a:rPr lang="en-US" b="0" dirty="0" smtClean="0">
                <a:latin typeface="Calibri" pitchFamily="34" charset="0"/>
              </a:rPr>
              <a:t>Analyze your overall on-site searches/session value across segments.</a:t>
            </a:r>
          </a:p>
          <a:p>
            <a:pPr>
              <a:lnSpc>
                <a:spcPct val="80000"/>
              </a:lnSpc>
            </a:pPr>
            <a:r>
              <a:rPr lang="en-US" b="0" dirty="0" smtClean="0">
                <a:latin typeface="Calibri" pitchFamily="34" charset="0"/>
              </a:rPr>
              <a:t>Use zoom to understand what content they frequent and which conversions they generate.</a:t>
            </a:r>
          </a:p>
          <a:p>
            <a:pPr>
              <a:buNone/>
            </a:pPr>
            <a:endParaRPr lang="en-US" sz="1900" dirty="0" smtClean="0"/>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15</a:t>
            </a:fld>
            <a:endParaRPr lang="en-US" dirty="0"/>
          </a:p>
        </p:txBody>
      </p:sp>
      <p:pic>
        <p:nvPicPr>
          <p:cNvPr id="7" name="Picture 6"/>
          <p:cNvPicPr>
            <a:picLocks noChangeAspect="1" noChangeArrowheads="1"/>
          </p:cNvPicPr>
          <p:nvPr/>
        </p:nvPicPr>
        <p:blipFill>
          <a:blip r:embed="rId3"/>
          <a:srcRect/>
          <a:stretch>
            <a:fillRect/>
          </a:stretch>
        </p:blipFill>
        <p:spPr bwMode="auto">
          <a:xfrm>
            <a:off x="457200" y="2667000"/>
            <a:ext cx="8086725" cy="3409950"/>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Reducing Unsuccessful Queries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p>
          <a:p>
            <a:pPr>
              <a:lnSpc>
                <a:spcPct val="80000"/>
              </a:lnSpc>
              <a:buNone/>
            </a:pPr>
            <a:r>
              <a:rPr lang="en-US" dirty="0" smtClean="0"/>
              <a:t>Goal:</a:t>
            </a:r>
          </a:p>
          <a:p>
            <a:pPr>
              <a:lnSpc>
                <a:spcPct val="80000"/>
              </a:lnSpc>
            </a:pPr>
            <a:r>
              <a:rPr lang="en-US" b="0" dirty="0" smtClean="0"/>
              <a:t>The goal of this analysis is to identify popular search terms that return no search results to users. </a:t>
            </a:r>
          </a:p>
          <a:p>
            <a:pPr>
              <a:lnSpc>
                <a:spcPct val="80000"/>
              </a:lnSpc>
            </a:pPr>
            <a:r>
              <a:rPr lang="en-US" b="0" dirty="0" smtClean="0"/>
              <a:t>By identifying these terms and tuning your site search engine to return results, you can drive incremental revenue and customer satisfaction.</a:t>
            </a:r>
          </a:p>
          <a:p>
            <a:pPr>
              <a:lnSpc>
                <a:spcPct val="80000"/>
              </a:lnSpc>
              <a:buNone/>
            </a:pPr>
            <a:endParaRPr lang="en-US" sz="1900" dirty="0" smtClean="0">
              <a:latin typeface="Calibri" pitchFamily="34" charset="0"/>
            </a:endParaRPr>
          </a:p>
          <a:p>
            <a:pPr>
              <a:lnSpc>
                <a:spcPct val="80000"/>
              </a:lnSpc>
              <a:buNone/>
            </a:pPr>
            <a:r>
              <a:rPr lang="en-US" sz="1900" dirty="0" smtClean="0">
                <a:latin typeface="Calibri" pitchFamily="34" charset="0"/>
              </a:rPr>
              <a:t>Reports:</a:t>
            </a:r>
          </a:p>
          <a:p>
            <a:pPr>
              <a:lnSpc>
                <a:spcPct val="80000"/>
              </a:lnSpc>
            </a:pPr>
            <a:r>
              <a:rPr lang="en-US" b="0" dirty="0" smtClean="0"/>
              <a:t>This best practice leverages the following reports:</a:t>
            </a:r>
          </a:p>
          <a:p>
            <a:pPr lvl="1">
              <a:lnSpc>
                <a:spcPct val="80000"/>
              </a:lnSpc>
            </a:pPr>
            <a:r>
              <a:rPr lang="en-US" sz="2000" dirty="0" smtClean="0"/>
              <a:t>On-Site Search report</a:t>
            </a:r>
          </a:p>
          <a:p>
            <a:pPr lvl="1">
              <a:lnSpc>
                <a:spcPct val="80000"/>
              </a:lnSpc>
            </a:pPr>
            <a:r>
              <a:rPr lang="en-US" sz="2000" dirty="0" smtClean="0"/>
              <a:t>Explore- Zero Result On-Site Searches</a:t>
            </a:r>
          </a:p>
          <a:p>
            <a:pPr>
              <a:buNone/>
            </a:pPr>
            <a:endParaRPr lang="en-US" sz="1900" dirty="0" smtClean="0"/>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16</a:t>
            </a:fld>
            <a:endParaRPr lang="en-US" dirty="0"/>
          </a:p>
        </p:txBody>
      </p:sp>
      <p:pic>
        <p:nvPicPr>
          <p:cNvPr id="7" name="Picture 8"/>
          <p:cNvPicPr>
            <a:picLocks noChangeAspect="1" noChangeArrowheads="1"/>
          </p:cNvPicPr>
          <p:nvPr/>
        </p:nvPicPr>
        <p:blipFill>
          <a:blip r:embed="rId3"/>
          <a:srcRect/>
          <a:stretch>
            <a:fillRect/>
          </a:stretch>
        </p:blipFill>
        <p:spPr bwMode="auto">
          <a:xfrm>
            <a:off x="6096000" y="3200400"/>
            <a:ext cx="2608263" cy="3352800"/>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Reducing Unsuccessful Queries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p>
          <a:p>
            <a:r>
              <a:rPr lang="en-US" b="0" dirty="0" smtClean="0">
                <a:latin typeface="Calibri" pitchFamily="34" charset="0"/>
              </a:rPr>
              <a:t>Zero result on-site search terms are opportunities.  Visitors are interested in the subject, but find no results.  </a:t>
            </a:r>
          </a:p>
          <a:p>
            <a:r>
              <a:rPr lang="en-US" b="0" dirty="0" smtClean="0">
                <a:latin typeface="Calibri" pitchFamily="34" charset="0"/>
              </a:rPr>
              <a:t>Consider adding content to accommodate these results and closely monitor the terms with a high departure rate.</a:t>
            </a:r>
          </a:p>
          <a:p>
            <a:pPr>
              <a:buNone/>
            </a:pPr>
            <a:endParaRPr lang="en-US" sz="1900" dirty="0" smtClean="0"/>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17</a:t>
            </a:fld>
            <a:endParaRPr lang="en-US" dirty="0"/>
          </a:p>
        </p:txBody>
      </p:sp>
      <p:pic>
        <p:nvPicPr>
          <p:cNvPr id="8" name="Picture 4"/>
          <p:cNvPicPr>
            <a:picLocks noChangeAspect="1" noChangeArrowheads="1"/>
          </p:cNvPicPr>
          <p:nvPr/>
        </p:nvPicPr>
        <p:blipFill>
          <a:blip r:embed="rId3"/>
          <a:srcRect/>
          <a:stretch>
            <a:fillRect/>
          </a:stretch>
        </p:blipFill>
        <p:spPr bwMode="auto">
          <a:xfrm>
            <a:off x="1066800" y="3124200"/>
            <a:ext cx="6391275" cy="3036887"/>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Reducing Unsuccessful Queries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p>
          <a:p>
            <a:pPr>
              <a:lnSpc>
                <a:spcPct val="80000"/>
              </a:lnSpc>
              <a:buNone/>
            </a:pPr>
            <a:r>
              <a:rPr lang="en-US" sz="2400" dirty="0" smtClean="0">
                <a:latin typeface="Calibri" pitchFamily="34" charset="0"/>
              </a:rPr>
              <a:t>Steps:</a:t>
            </a:r>
          </a:p>
          <a:p>
            <a:pPr>
              <a:lnSpc>
                <a:spcPct val="80000"/>
              </a:lnSpc>
            </a:pPr>
            <a:r>
              <a:rPr lang="en-US" sz="2400" b="0" dirty="0" smtClean="0">
                <a:latin typeface="Calibri" pitchFamily="34" charset="0"/>
              </a:rPr>
              <a:t>Identify site-wide average for applications, bookings, orders, or sales per search.</a:t>
            </a:r>
          </a:p>
          <a:p>
            <a:pPr>
              <a:lnSpc>
                <a:spcPct val="80000"/>
              </a:lnSpc>
            </a:pPr>
            <a:r>
              <a:rPr lang="en-US" sz="2400" b="0" dirty="0" smtClean="0">
                <a:latin typeface="Calibri" pitchFamily="34" charset="0"/>
              </a:rPr>
              <a:t>Sort search-term performance by number of results returned.</a:t>
            </a:r>
          </a:p>
          <a:p>
            <a:pPr>
              <a:lnSpc>
                <a:spcPct val="80000"/>
              </a:lnSpc>
            </a:pPr>
            <a:r>
              <a:rPr lang="en-US" sz="2400" b="0" dirty="0" smtClean="0">
                <a:latin typeface="Calibri" pitchFamily="34" charset="0"/>
              </a:rPr>
              <a:t>Identify top searches with no results returned, based on number of search sessions.</a:t>
            </a:r>
          </a:p>
          <a:p>
            <a:pPr>
              <a:lnSpc>
                <a:spcPct val="80000"/>
              </a:lnSpc>
            </a:pPr>
            <a:r>
              <a:rPr lang="en-US" sz="2400" b="0" dirty="0" smtClean="0">
                <a:latin typeface="Calibri" pitchFamily="34" charset="0"/>
              </a:rPr>
              <a:t>Calculate the potential value from ensuring that these search terms return results. </a:t>
            </a:r>
          </a:p>
          <a:p>
            <a:pPr lvl="1">
              <a:lnSpc>
                <a:spcPct val="80000"/>
              </a:lnSpc>
            </a:pPr>
            <a:r>
              <a:rPr lang="en-US" sz="2400" dirty="0" smtClean="0">
                <a:latin typeface="Calibri" pitchFamily="34" charset="0"/>
              </a:rPr>
              <a:t>Assume that an increase in conversion would result in the customer converting at an average rate.</a:t>
            </a:r>
            <a:endParaRPr lang="en-US" sz="2400" b="1" dirty="0" smtClean="0">
              <a:latin typeface="Calibri" pitchFamily="34" charset="0"/>
            </a:endParaRPr>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Reducing Unsuccessful Queries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p>
          <a:p>
            <a:pPr>
              <a:buNone/>
            </a:pPr>
            <a:r>
              <a:rPr lang="en-US" dirty="0" smtClean="0">
                <a:latin typeface="Calibri" pitchFamily="34" charset="0"/>
              </a:rPr>
              <a:t>Output:</a:t>
            </a:r>
          </a:p>
          <a:p>
            <a:r>
              <a:rPr lang="en-US" b="0" dirty="0" smtClean="0">
                <a:latin typeface="Calibri" pitchFamily="34" charset="0"/>
              </a:rPr>
              <a:t>The following table shows the output of a typical zero-search-results analysis when using the On-Site Search report. </a:t>
            </a:r>
          </a:p>
          <a:p>
            <a:pPr>
              <a:buNone/>
            </a:pPr>
            <a:endParaRPr lang="en-US" sz="1900" dirty="0" smtClean="0"/>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19</a:t>
            </a:fld>
            <a:endParaRPr lang="en-US" dirty="0"/>
          </a:p>
        </p:txBody>
      </p:sp>
      <p:pic>
        <p:nvPicPr>
          <p:cNvPr id="7" name="Picture 6"/>
          <p:cNvPicPr>
            <a:picLocks noChangeAspect="1" noChangeArrowheads="1"/>
          </p:cNvPicPr>
          <p:nvPr/>
        </p:nvPicPr>
        <p:blipFill>
          <a:blip r:embed="rId3"/>
          <a:srcRect/>
          <a:stretch>
            <a:fillRect/>
          </a:stretch>
        </p:blipFill>
        <p:spPr bwMode="auto">
          <a:xfrm>
            <a:off x="304800" y="2971800"/>
            <a:ext cx="8229600" cy="3190875"/>
          </a:xfrm>
          <a:prstGeom prst="rect">
            <a:avLst/>
          </a:prstGeom>
          <a:solidFill>
            <a:srgbClr val="FFFFFF"/>
          </a:solidFill>
          <a:ln w="9525">
            <a:noFill/>
            <a:miter lim="800000"/>
            <a:headEnd/>
            <a:tailEnd/>
          </a:ln>
          <a:effectLst>
            <a:outerShdw dist="107763" dir="81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Agenda</a:t>
            </a:r>
            <a:endParaRPr lang="en-US" dirty="0"/>
          </a:p>
        </p:txBody>
      </p:sp>
      <p:sp>
        <p:nvSpPr>
          <p:cNvPr id="3" name="Date Placeholder 2"/>
          <p:cNvSpPr>
            <a:spLocks noGrp="1"/>
          </p:cNvSpPr>
          <p:nvPr>
            <p:ph type="dt" sz="half" idx="10"/>
          </p:nvPr>
        </p:nvSpPr>
        <p:spPr/>
        <p:txBody>
          <a:bodyPr/>
          <a:lstStyle/>
          <a:p>
            <a:fld id="{8DD88903-DEC4-4C5C-BC33-6C191E5599B9}" type="datetime1">
              <a:rPr lang="en-US" smtClean="0"/>
              <a:pPr/>
              <a:t>9/30/2015</a:t>
            </a:fld>
            <a:endParaRPr lang="en-US"/>
          </a:p>
        </p:txBody>
      </p:sp>
      <p:sp>
        <p:nvSpPr>
          <p:cNvPr id="4" name="Footer Placeholder 3"/>
          <p:cNvSpPr>
            <a:spLocks noGrp="1"/>
          </p:cNvSpPr>
          <p:nvPr>
            <p:ph type="ftr" sz="quarter" idx="11"/>
          </p:nvPr>
        </p:nvSpPr>
        <p:spPr/>
        <p:txBody>
          <a:bodyPr/>
          <a:lstStyle/>
          <a:p>
            <a:r>
              <a:rPr lang="en-US" smtClean="0"/>
              <a:t>© 2015 IBM</a:t>
            </a:r>
            <a:endParaRPr lang="en-US" dirty="0"/>
          </a:p>
        </p:txBody>
      </p:sp>
      <p:sp>
        <p:nvSpPr>
          <p:cNvPr id="5" name="Slide Number Placeholder 4"/>
          <p:cNvSpPr>
            <a:spLocks noGrp="1"/>
          </p:cNvSpPr>
          <p:nvPr>
            <p:ph type="sldNum" sz="quarter" idx="12"/>
          </p:nvPr>
        </p:nvSpPr>
        <p:spPr/>
        <p:txBody>
          <a:bodyPr/>
          <a:lstStyle/>
          <a:p>
            <a:fld id="{8F7DDCC4-01E7-47EA-AF1A-B80225BF6E78}" type="slidenum">
              <a:rPr lang="en-US" smtClean="0"/>
              <a:pPr/>
              <a:t>2</a:t>
            </a:fld>
            <a:endParaRPr lang="en-US"/>
          </a:p>
        </p:txBody>
      </p:sp>
      <p:sp>
        <p:nvSpPr>
          <p:cNvPr id="11" name="Content Placeholder 10"/>
          <p:cNvSpPr>
            <a:spLocks noGrp="1"/>
          </p:cNvSpPr>
          <p:nvPr>
            <p:ph sz="quarter" idx="13"/>
          </p:nvPr>
        </p:nvSpPr>
        <p:spPr/>
        <p:txBody>
          <a:bodyPr/>
          <a:lstStyle/>
          <a:p>
            <a:r>
              <a:rPr lang="en-US" dirty="0" smtClean="0">
                <a:latin typeface="Calibri" pitchFamily="34" charset="0"/>
              </a:rPr>
              <a:t>Overview of On-site Search</a:t>
            </a:r>
          </a:p>
          <a:p>
            <a:r>
              <a:rPr lang="en-US" dirty="0" smtClean="0">
                <a:latin typeface="Calibri" pitchFamily="34" charset="0"/>
              </a:rPr>
              <a:t>Common client concerns and Best practices for On-site Search</a:t>
            </a:r>
          </a:p>
          <a:p>
            <a:r>
              <a:rPr lang="en-US" dirty="0" smtClean="0">
                <a:latin typeface="Calibri" pitchFamily="34" charset="0"/>
              </a:rPr>
              <a:t>Advanced use cases</a:t>
            </a:r>
          </a:p>
          <a:p>
            <a:r>
              <a:rPr lang="en-US" dirty="0" smtClean="0">
                <a:latin typeface="Calibri" pitchFamily="34" charset="0"/>
              </a:rPr>
              <a:t>Contact Us</a:t>
            </a:r>
          </a:p>
          <a:p>
            <a:r>
              <a:rPr lang="en-US" dirty="0" smtClean="0">
                <a:latin typeface="Calibri" pitchFamily="34" charset="0"/>
              </a:rPr>
              <a:t>Questions</a:t>
            </a:r>
          </a:p>
        </p:txBody>
      </p:sp>
    </p:spTree>
    <p:extLst>
      <p:ext uri="{BB962C8B-B14F-4D97-AF65-F5344CB8AC3E}">
        <p14:creationId xmlns:p14="http://schemas.microsoft.com/office/powerpoint/2010/main" val="1904919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Reducing Unsuccessful Queries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buNone/>
            </a:pPr>
            <a:r>
              <a:rPr lang="en-US" dirty="0" smtClean="0">
                <a:latin typeface="Calibri" pitchFamily="34" charset="0"/>
              </a:rPr>
              <a:t>Actions:</a:t>
            </a:r>
          </a:p>
          <a:p>
            <a:pPr>
              <a:buNone/>
            </a:pPr>
            <a:r>
              <a:rPr lang="en-US" sz="1800" b="0" dirty="0" smtClean="0">
                <a:latin typeface="Calibri" pitchFamily="34" charset="0"/>
              </a:rPr>
              <a:t>Using the data from previous table:</a:t>
            </a:r>
          </a:p>
          <a:p>
            <a:r>
              <a:rPr lang="en-US" sz="1800" b="0" dirty="0" smtClean="0">
                <a:latin typeface="Calibri" pitchFamily="34" charset="0"/>
              </a:rPr>
              <a:t>Onlinestore.com has a broad array of swim trunks, but their search functionality does not recognize this when users enter the term “Swim Trunks.”</a:t>
            </a:r>
          </a:p>
          <a:p>
            <a:r>
              <a:rPr lang="en-US" sz="1800" b="0" dirty="0" smtClean="0">
                <a:latin typeface="Calibri" pitchFamily="34" charset="0"/>
              </a:rPr>
              <a:t>Populating the search engine product catalog with an appropriate selection of trunks for this term could drive more than $22,000 in revenue lift.</a:t>
            </a:r>
          </a:p>
          <a:p>
            <a:pPr>
              <a:buNone/>
            </a:pPr>
            <a:endParaRPr lang="en-US" sz="1800" dirty="0" smtClean="0"/>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20</a:t>
            </a:fld>
            <a:endParaRPr lang="en-US" dirty="0"/>
          </a:p>
        </p:txBody>
      </p:sp>
      <p:pic>
        <p:nvPicPr>
          <p:cNvPr id="8" name="Picture 7"/>
          <p:cNvPicPr>
            <a:picLocks noChangeAspect="1" noChangeArrowheads="1"/>
          </p:cNvPicPr>
          <p:nvPr/>
        </p:nvPicPr>
        <p:blipFill>
          <a:blip r:embed="rId3"/>
          <a:srcRect/>
          <a:stretch>
            <a:fillRect/>
          </a:stretch>
        </p:blipFill>
        <p:spPr bwMode="auto">
          <a:xfrm>
            <a:off x="685800" y="3352800"/>
            <a:ext cx="7664450" cy="2971800"/>
          </a:xfrm>
          <a:prstGeom prst="rect">
            <a:avLst/>
          </a:prstGeom>
          <a:solidFill>
            <a:srgbClr val="FFFFFF"/>
          </a:solidFill>
          <a:ln w="9525">
            <a:noFill/>
            <a:miter lim="800000"/>
            <a:headEnd/>
            <a:tailEnd/>
          </a:ln>
          <a:effectLst>
            <a:outerShdw dist="107763" dir="81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Increasing Results Relevance</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p>
          <a:p>
            <a:pPr>
              <a:lnSpc>
                <a:spcPct val="80000"/>
              </a:lnSpc>
              <a:buNone/>
            </a:pPr>
            <a:r>
              <a:rPr lang="en-US" dirty="0" smtClean="0"/>
              <a:t>Goal:</a:t>
            </a:r>
          </a:p>
          <a:p>
            <a:pPr>
              <a:lnSpc>
                <a:spcPct val="80000"/>
              </a:lnSpc>
            </a:pPr>
            <a:r>
              <a:rPr lang="en-US" b="0" dirty="0" smtClean="0"/>
              <a:t>The goal of this analysis is to understand the effectiveness of product placement within the search results pages for popular searches. </a:t>
            </a:r>
          </a:p>
          <a:p>
            <a:pPr>
              <a:lnSpc>
                <a:spcPct val="80000"/>
              </a:lnSpc>
            </a:pPr>
            <a:r>
              <a:rPr lang="en-US" b="0" dirty="0" smtClean="0"/>
              <a:t>By improving results relevance, merchandisers can increase conversion</a:t>
            </a:r>
            <a:endParaRPr lang="en-US" sz="1900" b="0" dirty="0" smtClean="0">
              <a:latin typeface="Calibri" pitchFamily="34" charset="0"/>
            </a:endParaRPr>
          </a:p>
          <a:p>
            <a:pPr>
              <a:lnSpc>
                <a:spcPct val="80000"/>
              </a:lnSpc>
              <a:buNone/>
            </a:pPr>
            <a:r>
              <a:rPr lang="en-US" sz="1900" dirty="0" smtClean="0">
                <a:latin typeface="Calibri" pitchFamily="34" charset="0"/>
              </a:rPr>
              <a:t>Reports:</a:t>
            </a:r>
          </a:p>
          <a:p>
            <a:pPr>
              <a:lnSpc>
                <a:spcPct val="80000"/>
              </a:lnSpc>
            </a:pPr>
            <a:r>
              <a:rPr lang="en-US" b="0" dirty="0" smtClean="0"/>
              <a:t>This best practice leverages the following reports:</a:t>
            </a:r>
          </a:p>
          <a:p>
            <a:pPr lvl="1">
              <a:lnSpc>
                <a:spcPct val="80000"/>
              </a:lnSpc>
            </a:pPr>
            <a:r>
              <a:rPr lang="en-US" sz="2000" dirty="0" smtClean="0"/>
              <a:t>Screen Resolution report</a:t>
            </a:r>
          </a:p>
          <a:p>
            <a:pPr lvl="1">
              <a:lnSpc>
                <a:spcPct val="80000"/>
              </a:lnSpc>
            </a:pPr>
            <a:r>
              <a:rPr lang="en-US" sz="2000" dirty="0" smtClean="0"/>
              <a:t>On-Site Search report</a:t>
            </a:r>
          </a:p>
          <a:p>
            <a:pPr lvl="1">
              <a:lnSpc>
                <a:spcPct val="80000"/>
              </a:lnSpc>
            </a:pPr>
            <a:r>
              <a:rPr lang="en-US" sz="2000" dirty="0" smtClean="0"/>
              <a:t>On-Site Search Zoom report</a:t>
            </a:r>
          </a:p>
          <a:p>
            <a:pPr>
              <a:buNone/>
            </a:pPr>
            <a:endParaRPr lang="en-US" sz="1900" dirty="0" smtClean="0"/>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21</a:t>
            </a:fld>
            <a:endParaRPr lang="en-US" dirty="0"/>
          </a:p>
        </p:txBody>
      </p:sp>
      <p:pic>
        <p:nvPicPr>
          <p:cNvPr id="8" name="Picture 7"/>
          <p:cNvPicPr>
            <a:picLocks noChangeAspect="1" noChangeArrowheads="1"/>
          </p:cNvPicPr>
          <p:nvPr/>
        </p:nvPicPr>
        <p:blipFill>
          <a:blip r:embed="rId3"/>
          <a:srcRect/>
          <a:stretch>
            <a:fillRect/>
          </a:stretch>
        </p:blipFill>
        <p:spPr bwMode="auto">
          <a:xfrm>
            <a:off x="6172200" y="3048000"/>
            <a:ext cx="2020888" cy="3314700"/>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Increasing Results Relevance</a:t>
            </a:r>
            <a:endParaRPr lang="en-US" dirty="0" smtClean="0"/>
          </a:p>
        </p:txBody>
      </p:sp>
      <p:sp>
        <p:nvSpPr>
          <p:cNvPr id="17411" name="Content Placeholder 2"/>
          <p:cNvSpPr>
            <a:spLocks noGrp="1"/>
          </p:cNvSpPr>
          <p:nvPr>
            <p:ph idx="4294967295"/>
          </p:nvPr>
        </p:nvSpPr>
        <p:spPr>
          <a:xfrm>
            <a:off x="304800" y="1143000"/>
            <a:ext cx="4114800" cy="4876800"/>
          </a:xfrm>
          <a:prstGeom prst="rect">
            <a:avLst/>
          </a:prstGeom>
        </p:spPr>
        <p:txBody>
          <a:bodyPr/>
          <a:lstStyle/>
          <a:p>
            <a:pPr>
              <a:lnSpc>
                <a:spcPct val="80000"/>
              </a:lnSpc>
              <a:buNone/>
            </a:pPr>
            <a:endParaRPr lang="en-US" dirty="0" smtClean="0"/>
          </a:p>
          <a:p>
            <a:pPr>
              <a:buNone/>
            </a:pPr>
            <a:r>
              <a:rPr lang="en-US" sz="1800" dirty="0" smtClean="0"/>
              <a:t>On-site Search Zoom report:</a:t>
            </a:r>
          </a:p>
          <a:p>
            <a:pPr>
              <a:lnSpc>
                <a:spcPct val="80000"/>
              </a:lnSpc>
              <a:buFontTx/>
              <a:buNone/>
            </a:pPr>
            <a:r>
              <a:rPr lang="en-US" sz="1800" b="0" dirty="0" smtClean="0"/>
              <a:t>Next to each on-site search term displayed in the on-site search report you can click the arrow icon to display on-site search zoom data. </a:t>
            </a:r>
          </a:p>
          <a:p>
            <a:pPr>
              <a:lnSpc>
                <a:spcPct val="80000"/>
              </a:lnSpc>
              <a:buFontTx/>
              <a:buNone/>
            </a:pPr>
            <a:endParaRPr lang="en-US" sz="1800" b="0" dirty="0" smtClean="0"/>
          </a:p>
          <a:p>
            <a:pPr>
              <a:buNone/>
            </a:pPr>
            <a:r>
              <a:rPr lang="en-US" dirty="0" smtClean="0"/>
              <a:t>Top Items Sold Zoom</a:t>
            </a:r>
          </a:p>
          <a:p>
            <a:r>
              <a:rPr lang="en-US" sz="1800" b="0" dirty="0" smtClean="0"/>
              <a:t>This zoom report lists the top items sold in sessions where the selected search term was used. </a:t>
            </a:r>
          </a:p>
          <a:p>
            <a:r>
              <a:rPr lang="en-US" sz="1800" b="0" dirty="0" smtClean="0"/>
              <a:t>Use this report to analyze the product placement within onsite search results pages.</a:t>
            </a:r>
          </a:p>
          <a:p>
            <a:pPr>
              <a:buNone/>
            </a:pPr>
            <a:endParaRPr lang="en-US" sz="1900" dirty="0" smtClean="0"/>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22</a:t>
            </a:fld>
            <a:endParaRPr lang="en-US" dirty="0"/>
          </a:p>
        </p:txBody>
      </p:sp>
      <p:pic>
        <p:nvPicPr>
          <p:cNvPr id="6" name="Picture 2"/>
          <p:cNvPicPr>
            <a:picLocks noChangeAspect="1" noChangeArrowheads="1"/>
          </p:cNvPicPr>
          <p:nvPr/>
        </p:nvPicPr>
        <p:blipFill>
          <a:blip r:embed="rId3"/>
          <a:srcRect/>
          <a:stretch>
            <a:fillRect/>
          </a:stretch>
        </p:blipFill>
        <p:spPr bwMode="auto">
          <a:xfrm>
            <a:off x="4953000" y="914400"/>
            <a:ext cx="3141662" cy="2633729"/>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4298730" y="4114800"/>
            <a:ext cx="4540469"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Increasing Results Relevance</a:t>
            </a:r>
            <a:endParaRPr lang="en-US" dirty="0" smtClean="0"/>
          </a:p>
        </p:txBody>
      </p:sp>
      <p:sp>
        <p:nvSpPr>
          <p:cNvPr id="17411" name="Content Placeholder 2"/>
          <p:cNvSpPr>
            <a:spLocks noGrp="1"/>
          </p:cNvSpPr>
          <p:nvPr>
            <p:ph idx="4294967295"/>
          </p:nvPr>
        </p:nvSpPr>
        <p:spPr>
          <a:xfrm>
            <a:off x="457200" y="762000"/>
            <a:ext cx="8229600" cy="4876800"/>
          </a:xfrm>
          <a:prstGeom prst="rect">
            <a:avLst/>
          </a:prstGeom>
        </p:spPr>
        <p:txBody>
          <a:bodyPr/>
          <a:lstStyle/>
          <a:p>
            <a:pPr>
              <a:lnSpc>
                <a:spcPct val="80000"/>
              </a:lnSpc>
              <a:buNone/>
            </a:pPr>
            <a:endParaRPr lang="en-US" dirty="0" smtClean="0"/>
          </a:p>
          <a:p>
            <a:pPr>
              <a:lnSpc>
                <a:spcPct val="80000"/>
              </a:lnSpc>
              <a:buNone/>
            </a:pPr>
            <a:r>
              <a:rPr lang="en-US" sz="1800" dirty="0" smtClean="0">
                <a:latin typeface="Calibri" pitchFamily="34" charset="0"/>
              </a:rPr>
              <a:t>Steps:</a:t>
            </a:r>
          </a:p>
          <a:p>
            <a:pPr>
              <a:lnSpc>
                <a:spcPct val="80000"/>
              </a:lnSpc>
            </a:pPr>
            <a:r>
              <a:rPr lang="en-US" sz="1800" b="0" dirty="0" smtClean="0">
                <a:latin typeface="Calibri" pitchFamily="34" charset="0"/>
              </a:rPr>
              <a:t>Identify where the “fold” is for a typical Search Results page and how many products are displayed above the fold.  (Screen Resolution Report)</a:t>
            </a:r>
          </a:p>
          <a:p>
            <a:pPr>
              <a:lnSpc>
                <a:spcPct val="80000"/>
              </a:lnSpc>
              <a:buNone/>
            </a:pPr>
            <a:endParaRPr lang="en-US" sz="1800" b="0" dirty="0" smtClean="0">
              <a:latin typeface="Calibri" pitchFamily="34" charset="0"/>
            </a:endParaRPr>
          </a:p>
          <a:p>
            <a:pPr>
              <a:lnSpc>
                <a:spcPct val="80000"/>
              </a:lnSpc>
            </a:pPr>
            <a:r>
              <a:rPr lang="en-US" sz="1800" b="0" dirty="0" smtClean="0">
                <a:latin typeface="Calibri" pitchFamily="34" charset="0"/>
              </a:rPr>
              <a:t>Identify the most valuable site search terms based on sessions searched, conversion, or sales effectiveness in the On-Site Search Report.</a:t>
            </a:r>
          </a:p>
          <a:p>
            <a:pPr>
              <a:lnSpc>
                <a:spcPct val="80000"/>
              </a:lnSpc>
              <a:buNone/>
            </a:pPr>
            <a:endParaRPr lang="en-US" sz="1800" b="0" dirty="0" smtClean="0">
              <a:latin typeface="Calibri" pitchFamily="34" charset="0"/>
            </a:endParaRPr>
          </a:p>
          <a:p>
            <a:pPr>
              <a:lnSpc>
                <a:spcPct val="80000"/>
              </a:lnSpc>
            </a:pPr>
            <a:r>
              <a:rPr lang="en-US" sz="1800" b="0" dirty="0" smtClean="0">
                <a:latin typeface="Calibri" pitchFamily="34" charset="0"/>
              </a:rPr>
              <a:t>For each on-site search term, zoom to identify the seven top selling items.</a:t>
            </a:r>
          </a:p>
          <a:p>
            <a:pPr>
              <a:lnSpc>
                <a:spcPct val="80000"/>
              </a:lnSpc>
              <a:buNone/>
            </a:pPr>
            <a:endParaRPr lang="en-US" sz="1800" b="0" dirty="0" smtClean="0">
              <a:latin typeface="Calibri" pitchFamily="34" charset="0"/>
            </a:endParaRPr>
          </a:p>
          <a:p>
            <a:pPr>
              <a:lnSpc>
                <a:spcPct val="80000"/>
              </a:lnSpc>
            </a:pPr>
            <a:r>
              <a:rPr lang="en-US" sz="1800" b="0" dirty="0" smtClean="0">
                <a:latin typeface="Calibri" pitchFamily="34" charset="0"/>
              </a:rPr>
              <a:t>Identify whether each item was: </a:t>
            </a:r>
          </a:p>
          <a:p>
            <a:pPr lvl="1">
              <a:lnSpc>
                <a:spcPct val="80000"/>
              </a:lnSpc>
              <a:buFont typeface="Arial" charset="0"/>
              <a:buNone/>
            </a:pPr>
            <a:r>
              <a:rPr lang="en-US" dirty="0" smtClean="0">
                <a:latin typeface="Calibri" pitchFamily="34" charset="0"/>
              </a:rPr>
              <a:t>1) Above the fold on the first page of results</a:t>
            </a:r>
          </a:p>
          <a:p>
            <a:pPr lvl="1">
              <a:lnSpc>
                <a:spcPct val="80000"/>
              </a:lnSpc>
              <a:buFont typeface="Arial" charset="0"/>
              <a:buNone/>
            </a:pPr>
            <a:r>
              <a:rPr lang="en-US" dirty="0" smtClean="0">
                <a:latin typeface="Calibri" pitchFamily="34" charset="0"/>
              </a:rPr>
              <a:t>2) Below the fold on the first page of results</a:t>
            </a:r>
          </a:p>
          <a:p>
            <a:pPr lvl="1">
              <a:lnSpc>
                <a:spcPct val="80000"/>
              </a:lnSpc>
              <a:buFont typeface="Arial" charset="0"/>
              <a:buNone/>
            </a:pPr>
            <a:r>
              <a:rPr lang="en-US" dirty="0" smtClean="0">
                <a:latin typeface="Calibri" pitchFamily="34" charset="0"/>
              </a:rPr>
              <a:t>3) Does not appear on the first search result page.</a:t>
            </a:r>
          </a:p>
          <a:p>
            <a:pPr lvl="1">
              <a:lnSpc>
                <a:spcPct val="80000"/>
              </a:lnSpc>
              <a:buFont typeface="Arial" charset="0"/>
              <a:buNone/>
            </a:pPr>
            <a:endParaRPr lang="en-US" dirty="0" smtClean="0">
              <a:latin typeface="Calibri" pitchFamily="34" charset="0"/>
            </a:endParaRPr>
          </a:p>
          <a:p>
            <a:pPr>
              <a:lnSpc>
                <a:spcPct val="80000"/>
              </a:lnSpc>
            </a:pPr>
            <a:r>
              <a:rPr lang="en-US" sz="1800" b="0" dirty="0" smtClean="0">
                <a:latin typeface="Calibri" pitchFamily="34" charset="0"/>
              </a:rPr>
              <a:t>Classify all items accordingly as effectively placed, moderately effectively placed, or ineffectively placed, and summarize this data by term.</a:t>
            </a:r>
          </a:p>
          <a:p>
            <a:pPr>
              <a:buNone/>
            </a:pPr>
            <a:endParaRPr lang="en-US" sz="1900" dirty="0" smtClean="0"/>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Increasing Results Relevance</a:t>
            </a:r>
            <a:endParaRPr lang="en-US" dirty="0" smtClean="0"/>
          </a:p>
        </p:txBody>
      </p:sp>
      <p:sp>
        <p:nvSpPr>
          <p:cNvPr id="17411" name="Content Placeholder 2"/>
          <p:cNvSpPr>
            <a:spLocks noGrp="1"/>
          </p:cNvSpPr>
          <p:nvPr>
            <p:ph idx="4294967295"/>
          </p:nvPr>
        </p:nvSpPr>
        <p:spPr>
          <a:xfrm>
            <a:off x="304800" y="1219200"/>
            <a:ext cx="7848600" cy="4876800"/>
          </a:xfrm>
          <a:prstGeom prst="rect">
            <a:avLst/>
          </a:prstGeom>
        </p:spPr>
        <p:txBody>
          <a:bodyPr/>
          <a:lstStyle/>
          <a:p>
            <a:pPr>
              <a:lnSpc>
                <a:spcPct val="80000"/>
              </a:lnSpc>
              <a:buNone/>
            </a:pPr>
            <a:r>
              <a:rPr lang="en-US" dirty="0" smtClean="0">
                <a:latin typeface="Calibri" pitchFamily="34" charset="0"/>
              </a:rPr>
              <a:t>Output: </a:t>
            </a:r>
            <a:r>
              <a:rPr lang="en-US" b="0" dirty="0" smtClean="0">
                <a:latin typeface="Calibri" pitchFamily="34" charset="0"/>
              </a:rPr>
              <a:t>The table below show the output of a typical results relevance analysis for Onlinestore.com.</a:t>
            </a:r>
          </a:p>
          <a:p>
            <a:pPr>
              <a:lnSpc>
                <a:spcPct val="80000"/>
              </a:lnSpc>
              <a:buNone/>
            </a:pPr>
            <a:endParaRPr lang="en-US" b="0" dirty="0" smtClean="0">
              <a:latin typeface="Calibri" pitchFamily="34" charset="0"/>
            </a:endParaRPr>
          </a:p>
          <a:p>
            <a:pPr>
              <a:lnSpc>
                <a:spcPct val="80000"/>
              </a:lnSpc>
            </a:pPr>
            <a:r>
              <a:rPr lang="en-US" b="0" dirty="0" smtClean="0">
                <a:latin typeface="Calibri" pitchFamily="34" charset="0"/>
              </a:rPr>
              <a:t>For </a:t>
            </a:r>
            <a:r>
              <a:rPr lang="en-US" b="0" dirty="0" err="1" smtClean="0">
                <a:latin typeface="Calibri" pitchFamily="34" charset="0"/>
              </a:rPr>
              <a:t>Onlinestore.com’s</a:t>
            </a:r>
            <a:r>
              <a:rPr lang="en-US" b="0" dirty="0" smtClean="0">
                <a:latin typeface="Calibri" pitchFamily="34" charset="0"/>
              </a:rPr>
              <a:t> most popular search term (Shorts), the top products sold are effectively placed only 29% of the time, and moderately effectively placed only 14% of the time. </a:t>
            </a:r>
          </a:p>
          <a:p>
            <a:pPr>
              <a:lnSpc>
                <a:spcPct val="80000"/>
              </a:lnSpc>
            </a:pPr>
            <a:endParaRPr lang="en-US" sz="1600" b="0" dirty="0" smtClean="0">
              <a:latin typeface="Calibri" pitchFamily="34" charset="0"/>
            </a:endParaRPr>
          </a:p>
          <a:p>
            <a:pPr>
              <a:lnSpc>
                <a:spcPct val="80000"/>
              </a:lnSpc>
            </a:pPr>
            <a:endParaRPr lang="en-US" sz="1600" b="0" dirty="0" smtClean="0">
              <a:latin typeface="Calibri" pitchFamily="34" charset="0"/>
            </a:endParaRPr>
          </a:p>
          <a:p>
            <a:pPr>
              <a:lnSpc>
                <a:spcPct val="80000"/>
              </a:lnSpc>
            </a:pPr>
            <a:endParaRPr lang="en-US" sz="1600" b="0" dirty="0" smtClean="0">
              <a:latin typeface="Calibri" pitchFamily="34" charset="0"/>
            </a:endParaRPr>
          </a:p>
          <a:p>
            <a:pPr>
              <a:lnSpc>
                <a:spcPct val="80000"/>
              </a:lnSpc>
            </a:pPr>
            <a:endParaRPr lang="en-US" sz="1600" b="0" dirty="0" smtClean="0">
              <a:latin typeface="Calibri" pitchFamily="34" charset="0"/>
            </a:endParaRPr>
          </a:p>
          <a:p>
            <a:pPr>
              <a:lnSpc>
                <a:spcPct val="80000"/>
              </a:lnSpc>
            </a:pPr>
            <a:endParaRPr lang="en-US" sz="1600" b="0" dirty="0" smtClean="0">
              <a:latin typeface="Calibri" pitchFamily="34" charset="0"/>
            </a:endParaRPr>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24</a:t>
            </a:fld>
            <a:endParaRPr lang="en-US" dirty="0"/>
          </a:p>
        </p:txBody>
      </p:sp>
      <p:pic>
        <p:nvPicPr>
          <p:cNvPr id="12" name="Picture 5"/>
          <p:cNvPicPr>
            <a:picLocks noChangeAspect="1" noChangeArrowheads="1"/>
          </p:cNvPicPr>
          <p:nvPr/>
        </p:nvPicPr>
        <p:blipFill>
          <a:blip r:embed="rId3"/>
          <a:srcRect/>
          <a:stretch>
            <a:fillRect/>
          </a:stretch>
        </p:blipFill>
        <p:spPr bwMode="auto">
          <a:xfrm>
            <a:off x="533400" y="3200400"/>
            <a:ext cx="7735888" cy="2362200"/>
          </a:xfrm>
          <a:prstGeom prst="rect">
            <a:avLst/>
          </a:prstGeom>
          <a:solidFill>
            <a:srgbClr val="FFFFFF"/>
          </a:solidFill>
          <a:ln w="9525">
            <a:noFill/>
            <a:miter lim="800000"/>
            <a:headEnd/>
            <a:tailEnd/>
          </a:ln>
          <a:effectLst>
            <a:outerShdw dist="107763" dir="81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Increasing Results Relevance</a:t>
            </a:r>
            <a:endParaRPr lang="en-US" dirty="0" smtClean="0"/>
          </a:p>
        </p:txBody>
      </p:sp>
      <p:sp>
        <p:nvSpPr>
          <p:cNvPr id="17411" name="Content Placeholder 2"/>
          <p:cNvSpPr>
            <a:spLocks noGrp="1"/>
          </p:cNvSpPr>
          <p:nvPr>
            <p:ph idx="4294967295"/>
          </p:nvPr>
        </p:nvSpPr>
        <p:spPr>
          <a:xfrm>
            <a:off x="304800" y="1066800"/>
            <a:ext cx="7848600" cy="4876800"/>
          </a:xfrm>
          <a:prstGeom prst="rect">
            <a:avLst/>
          </a:prstGeom>
        </p:spPr>
        <p:txBody>
          <a:bodyPr/>
          <a:lstStyle/>
          <a:p>
            <a:pPr>
              <a:lnSpc>
                <a:spcPct val="80000"/>
              </a:lnSpc>
              <a:buNone/>
            </a:pPr>
            <a:endParaRPr lang="en-US" b="0" dirty="0" smtClean="0">
              <a:latin typeface="Calibri" pitchFamily="34" charset="0"/>
            </a:endParaRPr>
          </a:p>
          <a:p>
            <a:pPr>
              <a:lnSpc>
                <a:spcPct val="80000"/>
              </a:lnSpc>
            </a:pPr>
            <a:r>
              <a:rPr lang="en-US" b="0" dirty="0" smtClean="0">
                <a:latin typeface="Calibri" pitchFamily="34" charset="0"/>
              </a:rPr>
              <a:t>Drilling in on the top products sold, it is clear that the Onlinestore.com team can improve results relevance by moving the Elastic Cargo Shorts, Cotton Crewneck T-Shirt, Cotton Knit Polo, and Knit Solid Shorts to the first page of results for this search term</a:t>
            </a:r>
            <a:r>
              <a:rPr lang="en-US" dirty="0" smtClean="0">
                <a:latin typeface="Calibri" pitchFamily="34" charset="0"/>
              </a:rPr>
              <a:t>.</a:t>
            </a:r>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25</a:t>
            </a:fld>
            <a:endParaRPr lang="en-US" dirty="0"/>
          </a:p>
        </p:txBody>
      </p:sp>
      <p:pic>
        <p:nvPicPr>
          <p:cNvPr id="11" name="Picture 4"/>
          <p:cNvPicPr>
            <a:picLocks noChangeAspect="1" noChangeArrowheads="1"/>
          </p:cNvPicPr>
          <p:nvPr/>
        </p:nvPicPr>
        <p:blipFill>
          <a:blip r:embed="rId3"/>
          <a:srcRect/>
          <a:stretch>
            <a:fillRect/>
          </a:stretch>
        </p:blipFill>
        <p:spPr bwMode="auto">
          <a:xfrm>
            <a:off x="381000" y="2971800"/>
            <a:ext cx="8001000" cy="2590800"/>
          </a:xfrm>
          <a:prstGeom prst="rect">
            <a:avLst/>
          </a:prstGeom>
          <a:solidFill>
            <a:srgbClr val="FFFFFF"/>
          </a:solidFill>
          <a:ln w="9525">
            <a:noFill/>
            <a:miter lim="800000"/>
            <a:headEnd/>
            <a:tailEnd/>
          </a:ln>
          <a:effectLst>
            <a:outerShdw dist="107763" dir="81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Increasing Results Relevance</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p>
          <a:p>
            <a:pPr>
              <a:buNone/>
            </a:pPr>
            <a:r>
              <a:rPr lang="en-US" dirty="0" smtClean="0">
                <a:latin typeface="Calibri" pitchFamily="34" charset="0"/>
              </a:rPr>
              <a:t>Actions:</a:t>
            </a:r>
          </a:p>
          <a:p>
            <a:pPr>
              <a:lnSpc>
                <a:spcPct val="80000"/>
              </a:lnSpc>
            </a:pPr>
            <a:r>
              <a:rPr lang="en-US" dirty="0" smtClean="0">
                <a:latin typeface="Calibri" pitchFamily="34" charset="0"/>
              </a:rPr>
              <a:t>Merchants and site directors should consider the following to increase search results relevance:</a:t>
            </a:r>
          </a:p>
          <a:p>
            <a:pPr>
              <a:lnSpc>
                <a:spcPct val="80000"/>
              </a:lnSpc>
              <a:buNone/>
            </a:pPr>
            <a:endParaRPr lang="en-US" dirty="0" smtClean="0">
              <a:latin typeface="Calibri" pitchFamily="34" charset="0"/>
            </a:endParaRPr>
          </a:p>
          <a:p>
            <a:pPr lvl="1">
              <a:lnSpc>
                <a:spcPct val="80000"/>
              </a:lnSpc>
              <a:buFont typeface="Arial" charset="0"/>
              <a:buNone/>
            </a:pPr>
            <a:r>
              <a:rPr lang="en-US" sz="2000" b="1" dirty="0" smtClean="0">
                <a:latin typeface="Calibri" pitchFamily="34" charset="0"/>
              </a:rPr>
              <a:t>For moderately effectively and ineffectively placed products</a:t>
            </a:r>
            <a:endParaRPr lang="en-US" sz="2000" dirty="0" smtClean="0">
              <a:latin typeface="Calibri" pitchFamily="34" charset="0"/>
            </a:endParaRPr>
          </a:p>
          <a:p>
            <a:pPr lvl="2">
              <a:lnSpc>
                <a:spcPct val="80000"/>
              </a:lnSpc>
            </a:pPr>
            <a:endParaRPr lang="en-US" sz="2000" dirty="0" smtClean="0">
              <a:latin typeface="Calibri" pitchFamily="34" charset="0"/>
            </a:endParaRPr>
          </a:p>
          <a:p>
            <a:pPr lvl="2">
              <a:lnSpc>
                <a:spcPct val="80000"/>
              </a:lnSpc>
            </a:pPr>
            <a:r>
              <a:rPr lang="en-US" sz="2000" dirty="0" smtClean="0">
                <a:latin typeface="Calibri" pitchFamily="34" charset="0"/>
              </a:rPr>
              <a:t>The thumbnails for these items should move up in the search results rankings, preferably to the first page and above the fold.</a:t>
            </a:r>
          </a:p>
          <a:p>
            <a:pPr>
              <a:buNone/>
            </a:pPr>
            <a:endParaRPr lang="en-US" sz="1900" dirty="0" smtClean="0"/>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Benchmarking Site Search Performance</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p>
          <a:p>
            <a:pPr>
              <a:lnSpc>
                <a:spcPct val="80000"/>
              </a:lnSpc>
              <a:buNone/>
            </a:pPr>
            <a:r>
              <a:rPr lang="en-US" dirty="0" smtClean="0">
                <a:latin typeface="Calibri" pitchFamily="34" charset="0"/>
              </a:rPr>
              <a:t>Goal:</a:t>
            </a:r>
          </a:p>
          <a:p>
            <a:pPr>
              <a:lnSpc>
                <a:spcPct val="80000"/>
              </a:lnSpc>
            </a:pPr>
            <a:r>
              <a:rPr lang="en-US" b="0" dirty="0" smtClean="0">
                <a:latin typeface="Calibri" pitchFamily="34" charset="0"/>
              </a:rPr>
              <a:t>The goal of benchmarking is to understand whether the usability of site search is comparable to industry peers. </a:t>
            </a:r>
          </a:p>
          <a:p>
            <a:pPr>
              <a:lnSpc>
                <a:spcPct val="80000"/>
              </a:lnSpc>
            </a:pPr>
            <a:r>
              <a:rPr lang="en-US" b="0" dirty="0" smtClean="0">
                <a:latin typeface="Calibri" pitchFamily="34" charset="0"/>
              </a:rPr>
              <a:t>If not, merchandising managers and site designers should consider investing in search technology, resources or process improvement.</a:t>
            </a:r>
          </a:p>
          <a:p>
            <a:pPr>
              <a:lnSpc>
                <a:spcPct val="80000"/>
              </a:lnSpc>
              <a:buNone/>
            </a:pPr>
            <a:endParaRPr lang="en-US" dirty="0" smtClean="0">
              <a:latin typeface="Calibri" pitchFamily="34" charset="0"/>
            </a:endParaRPr>
          </a:p>
          <a:p>
            <a:pPr>
              <a:lnSpc>
                <a:spcPct val="80000"/>
              </a:lnSpc>
              <a:buNone/>
            </a:pPr>
            <a:endParaRPr lang="en-US" dirty="0" smtClean="0">
              <a:latin typeface="Calibri" pitchFamily="34" charset="0"/>
            </a:endParaRPr>
          </a:p>
          <a:p>
            <a:pPr>
              <a:lnSpc>
                <a:spcPct val="80000"/>
              </a:lnSpc>
              <a:buNone/>
            </a:pPr>
            <a:r>
              <a:rPr lang="en-US" dirty="0" smtClean="0">
                <a:latin typeface="Calibri" pitchFamily="34" charset="0"/>
              </a:rPr>
              <a:t>Reports:</a:t>
            </a:r>
          </a:p>
          <a:p>
            <a:pPr>
              <a:lnSpc>
                <a:spcPct val="80000"/>
              </a:lnSpc>
            </a:pPr>
            <a:r>
              <a:rPr lang="en-US" b="0" dirty="0" smtClean="0">
                <a:latin typeface="Calibri" pitchFamily="34" charset="0"/>
              </a:rPr>
              <a:t>This best practice leverages the following tool:</a:t>
            </a:r>
          </a:p>
          <a:p>
            <a:pPr lvl="1">
              <a:lnSpc>
                <a:spcPct val="80000"/>
              </a:lnSpc>
            </a:pPr>
            <a:r>
              <a:rPr lang="en-US" sz="2000" dirty="0" smtClean="0">
                <a:latin typeface="Calibri" pitchFamily="34" charset="0"/>
              </a:rPr>
              <a:t>Benchmark</a:t>
            </a:r>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27</a:t>
            </a:fld>
            <a:endParaRPr lang="en-US" dirty="0"/>
          </a:p>
        </p:txBody>
      </p:sp>
      <p:pic>
        <p:nvPicPr>
          <p:cNvPr id="6" name="Picture 13"/>
          <p:cNvPicPr>
            <a:picLocks noChangeAspect="1" noChangeArrowheads="1"/>
          </p:cNvPicPr>
          <p:nvPr/>
        </p:nvPicPr>
        <p:blipFill>
          <a:blip r:embed="rId3"/>
          <a:srcRect/>
          <a:stretch>
            <a:fillRect/>
          </a:stretch>
        </p:blipFill>
        <p:spPr bwMode="auto">
          <a:xfrm>
            <a:off x="5410200" y="4038600"/>
            <a:ext cx="2919413" cy="1638300"/>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Benchmarking Site Search Performance</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p>
          <a:p>
            <a:pPr>
              <a:lnSpc>
                <a:spcPct val="80000"/>
              </a:lnSpc>
              <a:buNone/>
            </a:pPr>
            <a:r>
              <a:rPr lang="en-US" dirty="0" smtClean="0">
                <a:latin typeface="Calibri" pitchFamily="34" charset="0"/>
              </a:rPr>
              <a:t>Steps:</a:t>
            </a:r>
          </a:p>
          <a:p>
            <a:pPr>
              <a:lnSpc>
                <a:spcPct val="80000"/>
              </a:lnSpc>
            </a:pPr>
            <a:r>
              <a:rPr lang="en-US" b="0" dirty="0" smtClean="0">
                <a:latin typeface="Calibri" pitchFamily="34" charset="0"/>
              </a:rPr>
              <a:t>Determine a review time period sufficiently long to be representative of typical visitor behavior, despite seasonal or promotional fluctuations (monthly or quarterly recommended).</a:t>
            </a:r>
          </a:p>
          <a:p>
            <a:pPr>
              <a:lnSpc>
                <a:spcPct val="80000"/>
              </a:lnSpc>
              <a:buNone/>
            </a:pPr>
            <a:endParaRPr lang="en-US" b="0" dirty="0" smtClean="0">
              <a:latin typeface="Calibri" pitchFamily="34" charset="0"/>
            </a:endParaRPr>
          </a:p>
          <a:p>
            <a:pPr>
              <a:lnSpc>
                <a:spcPct val="80000"/>
              </a:lnSpc>
            </a:pPr>
            <a:r>
              <a:rPr lang="en-US" b="0" dirty="0" smtClean="0">
                <a:latin typeface="Calibri" pitchFamily="34" charset="0"/>
              </a:rPr>
              <a:t>Identify on-site search metrics in Benchmark via the Vertical Compare module. </a:t>
            </a:r>
          </a:p>
          <a:p>
            <a:pPr>
              <a:lnSpc>
                <a:spcPct val="80000"/>
              </a:lnSpc>
              <a:buNone/>
            </a:pPr>
            <a:endParaRPr lang="en-US" b="0" dirty="0" smtClean="0">
              <a:solidFill>
                <a:srgbClr val="FF0000"/>
              </a:solidFill>
              <a:latin typeface="Calibri" pitchFamily="34" charset="0"/>
            </a:endParaRPr>
          </a:p>
          <a:p>
            <a:pPr>
              <a:lnSpc>
                <a:spcPct val="80000"/>
              </a:lnSpc>
            </a:pPr>
            <a:r>
              <a:rPr lang="en-US" b="0" dirty="0" smtClean="0">
                <a:latin typeface="Calibri" pitchFamily="34" charset="0"/>
              </a:rPr>
              <a:t>Compare on-site search performance to the Benchmark Vertical or Sub-Vertical if applicable.</a:t>
            </a:r>
          </a:p>
          <a:p>
            <a:pPr>
              <a:lnSpc>
                <a:spcPct val="80000"/>
              </a:lnSpc>
              <a:buNone/>
            </a:pPr>
            <a:endParaRPr lang="en-US" b="0" dirty="0" smtClean="0">
              <a:latin typeface="Calibri" pitchFamily="34" charset="0"/>
            </a:endParaRPr>
          </a:p>
          <a:p>
            <a:pPr>
              <a:lnSpc>
                <a:spcPct val="80000"/>
              </a:lnSpc>
            </a:pPr>
            <a:r>
              <a:rPr lang="en-US" b="0" dirty="0" smtClean="0">
                <a:latin typeface="Calibri" pitchFamily="34" charset="0"/>
              </a:rPr>
              <a:t>Assess need for on-site search investment.</a:t>
            </a:r>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Benchmarking Site Search Performance</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buNone/>
            </a:pPr>
            <a:r>
              <a:rPr lang="en-US" sz="1700" dirty="0" smtClean="0">
                <a:latin typeface="Calibri" pitchFamily="34" charset="0"/>
              </a:rPr>
              <a:t>Output:</a:t>
            </a:r>
          </a:p>
          <a:p>
            <a:r>
              <a:rPr lang="en-US" sz="1700" b="0" dirty="0" smtClean="0">
                <a:latin typeface="Calibri" pitchFamily="34" charset="0"/>
              </a:rPr>
              <a:t>The table below shows the output of a benchmarking analysis for Onlinestore.com with areas for improvement highlighted in red.</a:t>
            </a:r>
          </a:p>
          <a:p>
            <a:endParaRPr lang="en-US" sz="1700" b="0" dirty="0" smtClean="0">
              <a:latin typeface="Calibri" pitchFamily="34" charset="0"/>
            </a:endParaRPr>
          </a:p>
          <a:p>
            <a:endParaRPr lang="en-US" sz="1700" b="0" dirty="0" smtClean="0">
              <a:latin typeface="Calibri" pitchFamily="34" charset="0"/>
            </a:endParaRPr>
          </a:p>
          <a:p>
            <a:endParaRPr lang="en-US" sz="1700" b="0" dirty="0" smtClean="0">
              <a:latin typeface="Calibri" pitchFamily="34" charset="0"/>
            </a:endParaRPr>
          </a:p>
          <a:p>
            <a:pPr algn="ctr">
              <a:buNone/>
            </a:pPr>
            <a:endParaRPr lang="en-US" sz="1700" dirty="0" smtClean="0"/>
          </a:p>
          <a:p>
            <a:pPr algn="ctr">
              <a:buNone/>
            </a:pPr>
            <a:endParaRPr lang="en-US" sz="1700" dirty="0" smtClean="0"/>
          </a:p>
          <a:p>
            <a:pPr>
              <a:buNone/>
            </a:pPr>
            <a:r>
              <a:rPr lang="en-US" sz="1700" dirty="0" smtClean="0">
                <a:latin typeface="Calibri" pitchFamily="34" charset="0"/>
              </a:rPr>
              <a:t>Using the data from the table:</a:t>
            </a:r>
          </a:p>
          <a:p>
            <a:pPr>
              <a:lnSpc>
                <a:spcPct val="80000"/>
              </a:lnSpc>
            </a:pPr>
            <a:r>
              <a:rPr lang="en-US" sz="1700" b="0" dirty="0" smtClean="0">
                <a:latin typeface="Calibri" pitchFamily="34" charset="0"/>
              </a:rPr>
              <a:t>The visitors to Onlinestore.com use the search box less than visitors to a typical retail site. (On-site Search Session %)</a:t>
            </a:r>
          </a:p>
          <a:p>
            <a:pPr>
              <a:lnSpc>
                <a:spcPct val="80000"/>
              </a:lnSpc>
            </a:pPr>
            <a:r>
              <a:rPr lang="en-US" sz="1700" b="0" dirty="0" smtClean="0">
                <a:latin typeface="Calibri" pitchFamily="34" charset="0"/>
              </a:rPr>
              <a:t>The Onlinestore.com team should move their search box higher in the page to drive usage of this valuable tool. </a:t>
            </a:r>
          </a:p>
          <a:p>
            <a:pPr>
              <a:lnSpc>
                <a:spcPct val="80000"/>
              </a:lnSpc>
            </a:pPr>
            <a:r>
              <a:rPr lang="en-US" sz="1700" b="0" dirty="0" smtClean="0">
                <a:latin typeface="Calibri" pitchFamily="34" charset="0"/>
              </a:rPr>
              <a:t>More importantly, they should enhance the creative of the query button to ensure that it represents a clear call to action. </a:t>
            </a:r>
          </a:p>
          <a:p>
            <a:pPr>
              <a:buNone/>
            </a:pPr>
            <a:endParaRPr lang="en-US" u="sng" dirty="0" smtClean="0"/>
          </a:p>
          <a:p>
            <a:pPr lvl="1">
              <a:buNone/>
            </a:pPr>
            <a:endParaRPr lang="en-US" u="sng" dirty="0" smtClean="0"/>
          </a:p>
          <a:p>
            <a:pPr>
              <a:buNone/>
            </a:pPr>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29</a:t>
            </a:fld>
            <a:endParaRPr lang="en-US" dirty="0"/>
          </a:p>
        </p:txBody>
      </p:sp>
      <p:pic>
        <p:nvPicPr>
          <p:cNvPr id="8" name="Picture 2"/>
          <p:cNvPicPr>
            <a:picLocks noChangeAspect="1" noChangeArrowheads="1"/>
          </p:cNvPicPr>
          <p:nvPr/>
        </p:nvPicPr>
        <p:blipFill>
          <a:blip r:embed="rId3"/>
          <a:srcRect/>
          <a:stretch>
            <a:fillRect/>
          </a:stretch>
        </p:blipFill>
        <p:spPr bwMode="auto">
          <a:xfrm>
            <a:off x="533400" y="2133601"/>
            <a:ext cx="8047038" cy="1904999"/>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Overview of On-site Search</a:t>
            </a:r>
            <a:endParaRPr lang="en-US" dirty="0" smtClean="0"/>
          </a:p>
        </p:txBody>
      </p:sp>
      <p:sp>
        <p:nvSpPr>
          <p:cNvPr id="17411" name="Content Placeholder 2"/>
          <p:cNvSpPr>
            <a:spLocks noGrp="1"/>
          </p:cNvSpPr>
          <p:nvPr>
            <p:ph idx="4294967295"/>
          </p:nvPr>
        </p:nvSpPr>
        <p:spPr>
          <a:xfrm>
            <a:off x="381000" y="1143000"/>
            <a:ext cx="8229600" cy="4876800"/>
          </a:xfrm>
          <a:prstGeom prst="rect">
            <a:avLst/>
          </a:prstGeom>
        </p:spPr>
        <p:txBody>
          <a:bodyPr/>
          <a:lstStyle/>
          <a:p>
            <a:pPr>
              <a:lnSpc>
                <a:spcPct val="80000"/>
              </a:lnSpc>
            </a:pPr>
            <a:endParaRPr lang="en-US" dirty="0" smtClean="0">
              <a:latin typeface="Calibri" pitchFamily="34" charset="0"/>
            </a:endParaRPr>
          </a:p>
          <a:p>
            <a:pPr>
              <a:lnSpc>
                <a:spcPct val="80000"/>
              </a:lnSpc>
            </a:pPr>
            <a:r>
              <a:rPr lang="en-US" dirty="0" smtClean="0">
                <a:latin typeface="Calibri" pitchFamily="34" charset="0"/>
              </a:rPr>
              <a:t>Continuously monitoring and refining site search tools holds the potential to dramatically increase:</a:t>
            </a:r>
          </a:p>
          <a:p>
            <a:pPr lvl="1">
              <a:lnSpc>
                <a:spcPct val="80000"/>
              </a:lnSpc>
              <a:buFont typeface="Arial" charset="0"/>
              <a:buChar char="•"/>
            </a:pPr>
            <a:endParaRPr lang="en-US" dirty="0" smtClean="0">
              <a:latin typeface="Calibri" pitchFamily="34" charset="0"/>
            </a:endParaRPr>
          </a:p>
          <a:p>
            <a:pPr lvl="1">
              <a:lnSpc>
                <a:spcPct val="80000"/>
              </a:lnSpc>
              <a:buFont typeface="Arial" charset="0"/>
              <a:buChar char="•"/>
            </a:pPr>
            <a:r>
              <a:rPr lang="en-US" dirty="0" smtClean="0">
                <a:latin typeface="Calibri" pitchFamily="34" charset="0"/>
              </a:rPr>
              <a:t>Usage</a:t>
            </a:r>
          </a:p>
          <a:p>
            <a:pPr lvl="1">
              <a:lnSpc>
                <a:spcPct val="80000"/>
              </a:lnSpc>
              <a:buFont typeface="Arial" charset="0"/>
              <a:buChar char="•"/>
            </a:pPr>
            <a:endParaRPr lang="en-US" dirty="0" smtClean="0">
              <a:latin typeface="Calibri" pitchFamily="34" charset="0"/>
            </a:endParaRPr>
          </a:p>
          <a:p>
            <a:pPr lvl="1">
              <a:lnSpc>
                <a:spcPct val="80000"/>
              </a:lnSpc>
              <a:buFont typeface="Arial" charset="0"/>
              <a:buChar char="•"/>
            </a:pPr>
            <a:r>
              <a:rPr lang="en-US" dirty="0" smtClean="0">
                <a:latin typeface="Calibri" pitchFamily="34" charset="0"/>
              </a:rPr>
              <a:t>Conversion</a:t>
            </a:r>
          </a:p>
          <a:p>
            <a:pPr lvl="1">
              <a:lnSpc>
                <a:spcPct val="80000"/>
              </a:lnSpc>
              <a:buFont typeface="Arial" charset="0"/>
              <a:buChar char="•"/>
            </a:pPr>
            <a:endParaRPr lang="en-US" dirty="0" smtClean="0">
              <a:latin typeface="Calibri" pitchFamily="34" charset="0"/>
            </a:endParaRPr>
          </a:p>
          <a:p>
            <a:pPr lvl="1">
              <a:lnSpc>
                <a:spcPct val="80000"/>
              </a:lnSpc>
              <a:buFont typeface="Arial" charset="0"/>
              <a:buChar char="•"/>
            </a:pPr>
            <a:r>
              <a:rPr lang="en-US" dirty="0" smtClean="0">
                <a:latin typeface="Calibri" pitchFamily="34" charset="0"/>
              </a:rPr>
              <a:t>Customer satisfaction </a:t>
            </a:r>
          </a:p>
          <a:p>
            <a:pPr>
              <a:buNone/>
            </a:pPr>
            <a:endParaRPr lang="en-US" dirty="0" smtClean="0"/>
          </a:p>
          <a:p>
            <a:pPr algn="ctr">
              <a:buNone/>
            </a:pPr>
            <a:endParaRPr lang="en-US"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Benchmarking Site Search Performance</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buNone/>
            </a:pPr>
            <a:r>
              <a:rPr lang="en-US" dirty="0" smtClean="0">
                <a:latin typeface="Calibri" pitchFamily="34" charset="0"/>
              </a:rPr>
              <a:t>Actions:</a:t>
            </a:r>
          </a:p>
          <a:p>
            <a:pPr>
              <a:lnSpc>
                <a:spcPct val="80000"/>
              </a:lnSpc>
              <a:buNone/>
            </a:pPr>
            <a:r>
              <a:rPr lang="en-US" b="0" dirty="0" smtClean="0">
                <a:latin typeface="Calibri" pitchFamily="34" charset="0"/>
              </a:rPr>
              <a:t>The action taken will depend on which conversion points are underperforming relative to the index: </a:t>
            </a:r>
          </a:p>
          <a:p>
            <a:pPr>
              <a:lnSpc>
                <a:spcPct val="80000"/>
              </a:lnSpc>
              <a:buNone/>
            </a:pPr>
            <a:endParaRPr lang="en-US" dirty="0" smtClean="0">
              <a:latin typeface="Calibri" pitchFamily="34" charset="0"/>
            </a:endParaRPr>
          </a:p>
          <a:p>
            <a:pPr>
              <a:lnSpc>
                <a:spcPct val="80000"/>
              </a:lnSpc>
            </a:pPr>
            <a:r>
              <a:rPr lang="en-US" dirty="0" smtClean="0">
                <a:latin typeface="Calibri" pitchFamily="34" charset="0"/>
              </a:rPr>
              <a:t>On-Site Search Session percentage difference is negative </a:t>
            </a:r>
          </a:p>
          <a:p>
            <a:pPr lvl="2">
              <a:lnSpc>
                <a:spcPct val="80000"/>
              </a:lnSpc>
            </a:pPr>
            <a:r>
              <a:rPr lang="en-US" sz="2000" dirty="0" smtClean="0">
                <a:latin typeface="Calibri" pitchFamily="34" charset="0"/>
              </a:rPr>
              <a:t>Evaluate how visible and integrated your search engine is in site design.</a:t>
            </a:r>
          </a:p>
          <a:p>
            <a:pPr lvl="2">
              <a:lnSpc>
                <a:spcPct val="80000"/>
              </a:lnSpc>
            </a:pPr>
            <a:r>
              <a:rPr lang="en-US" sz="2000" dirty="0" smtClean="0">
                <a:latin typeface="Calibri" pitchFamily="34" charset="0"/>
              </a:rPr>
              <a:t>Ensure that users can easily find and understand your search feature throughout the site.</a:t>
            </a:r>
          </a:p>
          <a:p>
            <a:pPr lvl="2">
              <a:lnSpc>
                <a:spcPct val="80000"/>
              </a:lnSpc>
              <a:buFontTx/>
              <a:buNone/>
            </a:pPr>
            <a:endParaRPr lang="en-US" sz="2000" dirty="0" smtClean="0">
              <a:latin typeface="Calibri" pitchFamily="34" charset="0"/>
            </a:endParaRPr>
          </a:p>
          <a:p>
            <a:pPr>
              <a:lnSpc>
                <a:spcPct val="80000"/>
              </a:lnSpc>
            </a:pPr>
            <a:r>
              <a:rPr lang="en-US" dirty="0" smtClean="0">
                <a:latin typeface="Calibri" pitchFamily="34" charset="0"/>
              </a:rPr>
              <a:t>On-Site Search Conversion percentage difference is negative </a:t>
            </a:r>
          </a:p>
          <a:p>
            <a:pPr lvl="2">
              <a:lnSpc>
                <a:spcPct val="80000"/>
              </a:lnSpc>
            </a:pPr>
            <a:r>
              <a:rPr lang="en-US" sz="2000" dirty="0" smtClean="0">
                <a:latin typeface="Calibri" pitchFamily="34" charset="0"/>
              </a:rPr>
              <a:t>Evaluate and improve results for queries with zero results and popular queries with poor results relevance. </a:t>
            </a:r>
          </a:p>
          <a:p>
            <a:pPr lvl="2">
              <a:lnSpc>
                <a:spcPct val="80000"/>
              </a:lnSpc>
            </a:pPr>
            <a:r>
              <a:rPr lang="en-US" sz="2000" dirty="0" smtClean="0">
                <a:latin typeface="Calibri" pitchFamily="34" charset="0"/>
              </a:rPr>
              <a:t>Consider investment in packaged search solutions depending on magnitude of difference and importance of search to your business.</a:t>
            </a:r>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Additional Best Practices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latin typeface="Calibri" pitchFamily="34" charset="0"/>
            </a:endParaRPr>
          </a:p>
          <a:p>
            <a:pPr>
              <a:lnSpc>
                <a:spcPct val="80000"/>
              </a:lnSpc>
            </a:pPr>
            <a:r>
              <a:rPr lang="en-US" dirty="0" smtClean="0">
                <a:latin typeface="Calibri" pitchFamily="34" charset="0"/>
              </a:rPr>
              <a:t>Learn what visitors actually search for</a:t>
            </a:r>
          </a:p>
          <a:p>
            <a:pPr lvl="2">
              <a:lnSpc>
                <a:spcPct val="80000"/>
              </a:lnSpc>
            </a:pPr>
            <a:r>
              <a:rPr lang="en-US" sz="2000" dirty="0" smtClean="0">
                <a:latin typeface="Calibri" pitchFamily="34" charset="0"/>
              </a:rPr>
              <a:t>Listen to technical support and customer service calls</a:t>
            </a:r>
          </a:p>
          <a:p>
            <a:pPr lvl="2">
              <a:lnSpc>
                <a:spcPct val="80000"/>
              </a:lnSpc>
              <a:buFontTx/>
              <a:buNone/>
            </a:pPr>
            <a:endParaRPr lang="en-US" sz="2000" dirty="0" smtClean="0">
              <a:latin typeface="Calibri" pitchFamily="34" charset="0"/>
            </a:endParaRPr>
          </a:p>
          <a:p>
            <a:pPr>
              <a:lnSpc>
                <a:spcPct val="80000"/>
              </a:lnSpc>
            </a:pPr>
            <a:r>
              <a:rPr lang="en-US" dirty="0" smtClean="0">
                <a:latin typeface="Calibri" pitchFamily="34" charset="0"/>
              </a:rPr>
              <a:t>Make your search engine error tolerant</a:t>
            </a:r>
          </a:p>
          <a:p>
            <a:pPr lvl="2">
              <a:lnSpc>
                <a:spcPct val="80000"/>
              </a:lnSpc>
            </a:pPr>
            <a:r>
              <a:rPr lang="en-US" sz="2000" dirty="0" smtClean="0">
                <a:latin typeface="Calibri" pitchFamily="34" charset="0"/>
              </a:rPr>
              <a:t>Tolerate spelling errors</a:t>
            </a:r>
          </a:p>
          <a:p>
            <a:pPr lvl="3">
              <a:lnSpc>
                <a:spcPct val="80000"/>
              </a:lnSpc>
            </a:pPr>
            <a:r>
              <a:rPr lang="en-US" sz="1800" dirty="0" smtClean="0">
                <a:latin typeface="Calibri" pitchFamily="34" charset="0"/>
              </a:rPr>
              <a:t>Make frequent misspellings “aliases” of the correct words</a:t>
            </a:r>
          </a:p>
          <a:p>
            <a:pPr algn="ctr">
              <a:buNone/>
            </a:pPr>
            <a:endParaRPr lang="en-US" sz="1900" dirty="0" smtClean="0"/>
          </a:p>
          <a:p>
            <a:pPr>
              <a:lnSpc>
                <a:spcPct val="80000"/>
              </a:lnSpc>
            </a:pPr>
            <a:r>
              <a:rPr lang="en-US" dirty="0" smtClean="0">
                <a:latin typeface="Calibri" pitchFamily="34" charset="0"/>
              </a:rPr>
              <a:t>Support variant forms of keywords</a:t>
            </a:r>
          </a:p>
          <a:p>
            <a:pPr lvl="2">
              <a:lnSpc>
                <a:spcPct val="80000"/>
              </a:lnSpc>
            </a:pPr>
            <a:r>
              <a:rPr lang="en-US" sz="2000" dirty="0" smtClean="0">
                <a:latin typeface="Calibri" pitchFamily="34" charset="0"/>
              </a:rPr>
              <a:t>Example: when users type in “bunk beds” into the search box they got nothing while “bunk bed” would have produced results</a:t>
            </a:r>
            <a:endParaRPr lang="en-US" sz="1800" dirty="0" smtClean="0">
              <a:latin typeface="Calibri" pitchFamily="34" charset="0"/>
            </a:endParaRPr>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Additional Best Practices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latin typeface="Calibri" pitchFamily="34" charset="0"/>
            </a:endParaRPr>
          </a:p>
          <a:p>
            <a:pPr>
              <a:lnSpc>
                <a:spcPct val="80000"/>
              </a:lnSpc>
            </a:pPr>
            <a:r>
              <a:rPr lang="en-US" dirty="0" smtClean="0">
                <a:latin typeface="Calibri" pitchFamily="34" charset="0"/>
              </a:rPr>
              <a:t>Accept synonyms used by customers</a:t>
            </a:r>
          </a:p>
          <a:p>
            <a:pPr lvl="2">
              <a:lnSpc>
                <a:spcPct val="80000"/>
              </a:lnSpc>
            </a:pPr>
            <a:r>
              <a:rPr lang="en-US" sz="2000" dirty="0" smtClean="0">
                <a:latin typeface="Calibri" pitchFamily="34" charset="0"/>
              </a:rPr>
              <a:t>Return the same results whether the user inputs the word that your website normally recognizes or a synonym that you’ve added</a:t>
            </a:r>
          </a:p>
          <a:p>
            <a:pPr lvl="2">
              <a:lnSpc>
                <a:spcPct val="80000"/>
              </a:lnSpc>
            </a:pPr>
            <a:r>
              <a:rPr lang="en-US" sz="2000" dirty="0" smtClean="0">
                <a:latin typeface="Calibri" pitchFamily="34" charset="0"/>
              </a:rPr>
              <a:t>Show the user in an inoffensive way, the “correct” term your website uses for the product or concept, </a:t>
            </a:r>
          </a:p>
          <a:p>
            <a:pPr lvl="2">
              <a:lnSpc>
                <a:spcPct val="80000"/>
              </a:lnSpc>
              <a:buNone/>
            </a:pPr>
            <a:r>
              <a:rPr lang="en-US" sz="2000" dirty="0" smtClean="0">
                <a:latin typeface="Calibri" pitchFamily="34" charset="0"/>
              </a:rPr>
              <a:t>	example: “Did you mean _______ ?”</a:t>
            </a:r>
          </a:p>
          <a:p>
            <a:pPr lvl="2">
              <a:lnSpc>
                <a:spcPct val="80000"/>
              </a:lnSpc>
              <a:buFontTx/>
              <a:buNone/>
            </a:pPr>
            <a:endParaRPr lang="en-US" sz="2000" dirty="0" smtClean="0">
              <a:latin typeface="Calibri" pitchFamily="34" charset="0"/>
            </a:endParaRPr>
          </a:p>
          <a:p>
            <a:pPr algn="ctr">
              <a:buNone/>
            </a:pPr>
            <a:endParaRPr lang="en-US" sz="1900" dirty="0" smtClean="0"/>
          </a:p>
          <a:p>
            <a:pPr>
              <a:lnSpc>
                <a:spcPct val="80000"/>
              </a:lnSpc>
            </a:pPr>
            <a:r>
              <a:rPr lang="en-US" dirty="0" smtClean="0">
                <a:latin typeface="Calibri" pitchFamily="34" charset="0"/>
              </a:rPr>
              <a:t>Avoid one-item lists</a:t>
            </a:r>
            <a:endParaRPr lang="en-US" sz="1800" dirty="0" smtClean="0">
              <a:latin typeface="Calibri" pitchFamily="34" charset="0"/>
            </a:endParaRPr>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Advanced Use Cases: Predictive Search</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latin typeface="Calibri" pitchFamily="34" charset="0"/>
            </a:endParaRPr>
          </a:p>
          <a:p>
            <a:r>
              <a:rPr lang="en-US" dirty="0" smtClean="0">
                <a:latin typeface="Calibri" pitchFamily="34" charset="0"/>
              </a:rPr>
              <a:t>If you are using predictive search (type-ahead) within your on-site search and want to know how successful it is, as well as how often customers are interacting with it, you can either:</a:t>
            </a:r>
          </a:p>
          <a:p>
            <a:pPr>
              <a:buNone/>
            </a:pPr>
            <a:endParaRPr lang="en-US" dirty="0" smtClean="0">
              <a:latin typeface="Calibri" pitchFamily="34" charset="0"/>
            </a:endParaRPr>
          </a:p>
          <a:p>
            <a:pPr lvl="1"/>
            <a:r>
              <a:rPr lang="en-US" sz="2000" dirty="0" smtClean="0">
                <a:latin typeface="Calibri" pitchFamily="34" charset="0"/>
              </a:rPr>
              <a:t> Send a distinctive Page ID and/or</a:t>
            </a:r>
          </a:p>
          <a:p>
            <a:pPr lvl="1"/>
            <a:endParaRPr lang="en-US" sz="2000" dirty="0" smtClean="0">
              <a:latin typeface="Calibri" pitchFamily="34" charset="0"/>
            </a:endParaRPr>
          </a:p>
          <a:p>
            <a:pPr lvl="1"/>
            <a:r>
              <a:rPr lang="en-US" sz="2000" dirty="0" smtClean="0">
                <a:latin typeface="Calibri" pitchFamily="34" charset="0"/>
              </a:rPr>
              <a:t> Send information via Explore Attributes</a:t>
            </a:r>
          </a:p>
          <a:p>
            <a:pPr lvl="2">
              <a:lnSpc>
                <a:spcPct val="80000"/>
              </a:lnSpc>
              <a:buFontTx/>
              <a:buNone/>
            </a:pPr>
            <a:endParaRPr lang="en-US" sz="2000" dirty="0" smtClean="0">
              <a:latin typeface="Calibri" pitchFamily="34" charset="0"/>
            </a:endParaRPr>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33</a:t>
            </a:fld>
            <a:endParaRPr lang="en-US" dirty="0"/>
          </a:p>
        </p:txBody>
      </p:sp>
      <p:pic>
        <p:nvPicPr>
          <p:cNvPr id="6" name="Picture 5"/>
          <p:cNvPicPr>
            <a:picLocks noChangeAspect="1" noChangeArrowheads="1"/>
          </p:cNvPicPr>
          <p:nvPr/>
        </p:nvPicPr>
        <p:blipFill>
          <a:blip r:embed="rId3"/>
          <a:srcRect/>
          <a:stretch>
            <a:fillRect/>
          </a:stretch>
        </p:blipFill>
        <p:spPr bwMode="auto">
          <a:xfrm>
            <a:off x="5867401" y="2215660"/>
            <a:ext cx="2160522" cy="4154978"/>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Advanced Use Cases: Predictive Search</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latin typeface="Calibri" pitchFamily="34" charset="0"/>
            </a:endParaRPr>
          </a:p>
          <a:p>
            <a:r>
              <a:rPr lang="en-US" dirty="0" smtClean="0">
                <a:latin typeface="Calibri" pitchFamily="34" charset="0"/>
              </a:rPr>
              <a:t>If you send the details within the page name, accessing the data will be very easy within Analytics. You can use the Page Categories by Page report. </a:t>
            </a:r>
          </a:p>
          <a:p>
            <a:endParaRPr lang="en-US" sz="1800" dirty="0" smtClean="0">
              <a:latin typeface="Calibri" pitchFamily="34" charset="0"/>
            </a:endParaRPr>
          </a:p>
          <a:p>
            <a:endParaRPr lang="en-US" sz="1800" dirty="0" smtClean="0">
              <a:latin typeface="Calibri" pitchFamily="34" charset="0"/>
            </a:endParaRPr>
          </a:p>
          <a:p>
            <a:pPr>
              <a:buNone/>
            </a:pPr>
            <a:endParaRPr lang="en-US" sz="1800" dirty="0" smtClean="0">
              <a:latin typeface="Calibri" pitchFamily="34" charset="0"/>
            </a:endParaRPr>
          </a:p>
          <a:p>
            <a:pPr>
              <a:buNone/>
            </a:pPr>
            <a:endParaRPr lang="en-US" sz="1800" dirty="0" smtClean="0">
              <a:latin typeface="Calibri" pitchFamily="34" charset="0"/>
            </a:endParaRPr>
          </a:p>
          <a:p>
            <a:r>
              <a:rPr lang="en-US" dirty="0" smtClean="0">
                <a:latin typeface="Calibri" pitchFamily="34" charset="0"/>
              </a:rPr>
              <a:t>You can also send the data via Attributes within the Page View tag. This data will be available for reporting in Explore. </a:t>
            </a:r>
          </a:p>
          <a:p>
            <a:pPr lvl="2">
              <a:lnSpc>
                <a:spcPct val="80000"/>
              </a:lnSpc>
              <a:buFontTx/>
              <a:buNone/>
            </a:pPr>
            <a:endParaRPr lang="en-US" sz="2000" dirty="0" smtClean="0">
              <a:latin typeface="Calibri" pitchFamily="34" charset="0"/>
            </a:endParaRPr>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34</a:t>
            </a:fld>
            <a:endParaRPr lang="en-US" dirty="0"/>
          </a:p>
        </p:txBody>
      </p:sp>
      <p:pic>
        <p:nvPicPr>
          <p:cNvPr id="7" name="Picture 9"/>
          <p:cNvPicPr>
            <a:picLocks noChangeAspect="1" noChangeArrowheads="1"/>
          </p:cNvPicPr>
          <p:nvPr/>
        </p:nvPicPr>
        <p:blipFill>
          <a:blip r:embed="rId3"/>
          <a:srcRect/>
          <a:stretch>
            <a:fillRect/>
          </a:stretch>
        </p:blipFill>
        <p:spPr bwMode="auto">
          <a:xfrm>
            <a:off x="1905000" y="2362200"/>
            <a:ext cx="4676775" cy="1314450"/>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pic>
        <p:nvPicPr>
          <p:cNvPr id="8" name="Picture 7"/>
          <p:cNvPicPr>
            <a:picLocks noChangeAspect="1" noChangeArrowheads="1"/>
          </p:cNvPicPr>
          <p:nvPr/>
        </p:nvPicPr>
        <p:blipFill>
          <a:blip r:embed="rId4"/>
          <a:srcRect/>
          <a:stretch>
            <a:fillRect/>
          </a:stretch>
        </p:blipFill>
        <p:spPr bwMode="auto">
          <a:xfrm>
            <a:off x="2133600" y="5181600"/>
            <a:ext cx="3886200" cy="269875"/>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Advanced Use Cases: Tracking Page Names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latin typeface="Calibri" pitchFamily="34" charset="0"/>
            </a:endParaRPr>
          </a:p>
          <a:p>
            <a:r>
              <a:rPr lang="en-US" dirty="0" smtClean="0">
                <a:latin typeface="Calibri" pitchFamily="34" charset="0"/>
              </a:rPr>
              <a:t>Often clients are interested in tracking the pages in which the on-site search was performed. </a:t>
            </a:r>
          </a:p>
          <a:p>
            <a:pPr>
              <a:buNone/>
            </a:pPr>
            <a:endParaRPr lang="en-US" dirty="0" smtClean="0">
              <a:latin typeface="Calibri" pitchFamily="34" charset="0"/>
            </a:endParaRPr>
          </a:p>
          <a:p>
            <a:r>
              <a:rPr lang="en-US" dirty="0" smtClean="0">
                <a:latin typeface="Calibri" pitchFamily="34" charset="0"/>
              </a:rPr>
              <a:t>To do this, you can use Attributes within the tags to capture this data. </a:t>
            </a:r>
          </a:p>
          <a:p>
            <a:pPr lvl="1"/>
            <a:endParaRPr lang="en-US" sz="1600" dirty="0" smtClean="0">
              <a:latin typeface="Calibri" pitchFamily="34" charset="0"/>
            </a:endParaRPr>
          </a:p>
          <a:p>
            <a:pPr lvl="1"/>
            <a:r>
              <a:rPr lang="en-US" sz="2000" dirty="0" smtClean="0">
                <a:latin typeface="Calibri" pitchFamily="34" charset="0"/>
              </a:rPr>
              <a:t>For example you are viewing “Page A”. From this page, you do an on-site search for “ABC”. In the search landing page, you can pass an Attribute that contains the Page ID in which the search was performed, which in this case would be “Page A”. </a:t>
            </a:r>
          </a:p>
          <a:p>
            <a:pPr lvl="1">
              <a:buFont typeface="Arial" charset="0"/>
              <a:buNone/>
            </a:pPr>
            <a:endParaRPr lang="en-US" sz="2000" dirty="0" smtClean="0">
              <a:latin typeface="Calibri" pitchFamily="34" charset="0"/>
            </a:endParaRPr>
          </a:p>
          <a:p>
            <a:r>
              <a:rPr lang="en-US" dirty="0" smtClean="0">
                <a:latin typeface="Calibri" pitchFamily="34" charset="0"/>
              </a:rPr>
              <a:t>For reporting, you would use Explore to pull in this Attribute. </a:t>
            </a:r>
          </a:p>
          <a:p>
            <a:pPr lvl="2">
              <a:lnSpc>
                <a:spcPct val="80000"/>
              </a:lnSpc>
              <a:buFontTx/>
              <a:buNone/>
            </a:pPr>
            <a:endParaRPr lang="en-US" sz="2000" dirty="0" smtClean="0">
              <a:latin typeface="Calibri" pitchFamily="34" charset="0"/>
            </a:endParaRPr>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On-Site Search Testing</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endParaRPr lang="en-US" dirty="0" smtClean="0">
              <a:latin typeface="Calibri" pitchFamily="34" charset="0"/>
            </a:endParaRPr>
          </a:p>
          <a:p>
            <a:r>
              <a:rPr lang="en-US" dirty="0" smtClean="0">
                <a:latin typeface="Calibri" pitchFamily="34" charset="0"/>
              </a:rPr>
              <a:t>A/B testing will allow you to optimize performance.</a:t>
            </a:r>
          </a:p>
          <a:p>
            <a:pPr>
              <a:buNone/>
            </a:pPr>
            <a:endParaRPr lang="en-US" dirty="0" smtClean="0">
              <a:latin typeface="Calibri" pitchFamily="34" charset="0"/>
            </a:endParaRPr>
          </a:p>
          <a:p>
            <a:r>
              <a:rPr lang="en-US" dirty="0" smtClean="0">
                <a:latin typeface="Calibri" pitchFamily="34" charset="0"/>
              </a:rPr>
              <a:t>On-site Search Test Areas</a:t>
            </a:r>
          </a:p>
          <a:p>
            <a:pPr lvl="1"/>
            <a:endParaRPr lang="en-US" sz="1600" dirty="0" smtClean="0">
              <a:latin typeface="Calibri" pitchFamily="34" charset="0"/>
            </a:endParaRPr>
          </a:p>
          <a:p>
            <a:pPr lvl="1"/>
            <a:r>
              <a:rPr lang="en-US" sz="2000" dirty="0" smtClean="0">
                <a:latin typeface="Calibri" pitchFamily="34" charset="0"/>
              </a:rPr>
              <a:t>Search results display layout</a:t>
            </a:r>
          </a:p>
          <a:p>
            <a:pPr lvl="1"/>
            <a:r>
              <a:rPr lang="en-US" sz="2000" dirty="0" smtClean="0">
                <a:latin typeface="Calibri" pitchFamily="34" charset="0"/>
              </a:rPr>
              <a:t>Number of search results displayed</a:t>
            </a:r>
          </a:p>
          <a:p>
            <a:pPr lvl="1"/>
            <a:r>
              <a:rPr lang="en-US" sz="2000" dirty="0" smtClean="0">
                <a:latin typeface="Calibri" pitchFamily="34" charset="0"/>
              </a:rPr>
              <a:t>Search algorithm</a:t>
            </a:r>
          </a:p>
          <a:p>
            <a:pPr lvl="1">
              <a:buFont typeface="Arial" charset="0"/>
              <a:buNone/>
            </a:pPr>
            <a:endParaRPr lang="en-US" sz="2000" dirty="0" smtClean="0">
              <a:latin typeface="Calibri" pitchFamily="34" charset="0"/>
            </a:endParaRPr>
          </a:p>
          <a:p>
            <a:r>
              <a:rPr lang="en-US" dirty="0" smtClean="0">
                <a:latin typeface="Calibri" pitchFamily="34" charset="0"/>
              </a:rPr>
              <a:t>All tests can be tracked with tags and analyzed in Digital Analytics.</a:t>
            </a:r>
          </a:p>
          <a:p>
            <a:pPr lvl="2">
              <a:lnSpc>
                <a:spcPct val="80000"/>
              </a:lnSpc>
              <a:buFontTx/>
              <a:buNone/>
            </a:pPr>
            <a:endParaRPr lang="en-US" sz="2000" dirty="0" smtClean="0">
              <a:latin typeface="Calibri" pitchFamily="34" charset="0"/>
            </a:endParaRPr>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Q&amp;A</a:t>
            </a:r>
          </a:p>
        </p:txBody>
      </p:sp>
      <p:sp>
        <p:nvSpPr>
          <p:cNvPr id="17411" name="Content Placeholder 2"/>
          <p:cNvSpPr>
            <a:spLocks noGrp="1"/>
          </p:cNvSpPr>
          <p:nvPr>
            <p:ph idx="4294967295"/>
          </p:nvPr>
        </p:nvSpPr>
        <p:spPr>
          <a:xfrm>
            <a:off x="381000" y="1143000"/>
            <a:ext cx="8229600" cy="4876800"/>
          </a:xfrm>
          <a:prstGeom prst="rect">
            <a:avLst/>
          </a:prstGeom>
        </p:spPr>
        <p:txBody>
          <a:bodyPr/>
          <a:lstStyle/>
          <a:p>
            <a:r>
              <a:rPr lang="en-US" dirty="0" smtClean="0"/>
              <a:t>The Customer Support team is available to provide support via the following channels:</a:t>
            </a:r>
          </a:p>
          <a:p>
            <a:pPr lvl="1"/>
            <a:r>
              <a:rPr lang="en-US" dirty="0" smtClean="0"/>
              <a:t>E -mail: Sunday 8:00pm - Friday, 7:00 PM U.S. Central</a:t>
            </a:r>
          </a:p>
          <a:p>
            <a:pPr lvl="1"/>
            <a:r>
              <a:rPr lang="en-US" dirty="0" smtClean="0"/>
              <a:t>Phone: Sunday 8:00pm - Friday, 7:00 PM U.S. Central</a:t>
            </a:r>
          </a:p>
          <a:p>
            <a:pPr lvl="1"/>
            <a:r>
              <a:rPr lang="en-US" dirty="0" smtClean="0"/>
              <a:t>US: 1-866-493-2673</a:t>
            </a:r>
          </a:p>
          <a:p>
            <a:pPr lvl="1"/>
            <a:r>
              <a:rPr lang="en-US" u="sng" dirty="0" smtClean="0">
                <a:hlinkClick r:id="rId3" tooltip="mailto:cm_support@us.ibm.com"/>
              </a:rPr>
              <a:t>cm_support@us.ibm.com</a:t>
            </a:r>
            <a:endParaRPr lang="en-US" u="sng" dirty="0" smtClean="0"/>
          </a:p>
          <a:p>
            <a:r>
              <a:rPr lang="en-US" dirty="0" smtClean="0"/>
              <a:t>Live Chat (for Business Support only): Sunday-Friday, 8:00 PM – 6:00 PM U.S. Central</a:t>
            </a:r>
          </a:p>
          <a:p>
            <a:pPr lvl="1"/>
            <a:r>
              <a:rPr lang="en-US" dirty="0" smtClean="0"/>
              <a:t>Live Chat is available from the home page of the IBM Client Success Portal</a:t>
            </a:r>
          </a:p>
          <a:p>
            <a:pPr lvl="1"/>
            <a:r>
              <a:rPr lang="en-US" dirty="0" smtClean="0">
                <a:hlinkClick r:id="rId4"/>
              </a:rPr>
              <a:t>https://support.coremetrics.com</a:t>
            </a:r>
            <a:endParaRPr lang="en-US" dirty="0" smtClean="0"/>
          </a:p>
          <a:p>
            <a:r>
              <a:rPr lang="en-US" dirty="0" smtClean="0"/>
              <a:t>IBM Client Success Portal: 24 x 7</a:t>
            </a:r>
          </a:p>
          <a:p>
            <a:pPr>
              <a:buNone/>
            </a:pPr>
            <a:endParaRPr lang="en-US" dirty="0" smtClean="0"/>
          </a:p>
          <a:p>
            <a:pPr algn="ctr">
              <a:buNone/>
            </a:pPr>
            <a:endParaRPr lang="en-US"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Overview of On-site Search</a:t>
            </a:r>
            <a:endParaRPr lang="en-US" dirty="0" smtClean="0"/>
          </a:p>
        </p:txBody>
      </p:sp>
      <p:sp>
        <p:nvSpPr>
          <p:cNvPr id="17411" name="Content Placeholder 2"/>
          <p:cNvSpPr>
            <a:spLocks noGrp="1"/>
          </p:cNvSpPr>
          <p:nvPr>
            <p:ph idx="4294967295"/>
          </p:nvPr>
        </p:nvSpPr>
        <p:spPr>
          <a:xfrm>
            <a:off x="381000" y="1143000"/>
            <a:ext cx="8229600" cy="4876800"/>
          </a:xfrm>
          <a:prstGeom prst="rect">
            <a:avLst/>
          </a:prstGeom>
        </p:spPr>
        <p:txBody>
          <a:bodyPr/>
          <a:lstStyle/>
          <a:p>
            <a:pPr>
              <a:lnSpc>
                <a:spcPct val="80000"/>
              </a:lnSpc>
            </a:pPr>
            <a:endParaRPr lang="en-US" dirty="0" smtClean="0">
              <a:latin typeface="Calibri" pitchFamily="34" charset="0"/>
            </a:endParaRPr>
          </a:p>
          <a:p>
            <a:pPr>
              <a:lnSpc>
                <a:spcPct val="80000"/>
              </a:lnSpc>
            </a:pPr>
            <a:r>
              <a:rPr lang="en-US" dirty="0" smtClean="0">
                <a:latin typeface="Calibri" pitchFamily="34" charset="0"/>
              </a:rPr>
              <a:t>How is on-site search data collected?</a:t>
            </a:r>
          </a:p>
          <a:p>
            <a:pPr>
              <a:lnSpc>
                <a:spcPct val="80000"/>
              </a:lnSpc>
            </a:pPr>
            <a:endParaRPr lang="en-US" dirty="0" smtClean="0">
              <a:latin typeface="Calibri" pitchFamily="34" charset="0"/>
            </a:endParaRPr>
          </a:p>
          <a:p>
            <a:pPr>
              <a:buNone/>
            </a:pPr>
            <a:endParaRPr lang="en-US" dirty="0" smtClean="0"/>
          </a:p>
          <a:p>
            <a:pPr algn="ctr">
              <a:buNone/>
            </a:pPr>
            <a:endParaRPr lang="en-US"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4</a:t>
            </a:fld>
            <a:endParaRPr lang="en-US" dirty="0"/>
          </a:p>
        </p:txBody>
      </p:sp>
      <p:pic>
        <p:nvPicPr>
          <p:cNvPr id="1028" name="Picture 4"/>
          <p:cNvPicPr>
            <a:picLocks noChangeAspect="1" noChangeArrowheads="1"/>
          </p:cNvPicPr>
          <p:nvPr/>
        </p:nvPicPr>
        <p:blipFill>
          <a:blip r:embed="rId3"/>
          <a:srcRect/>
          <a:stretch>
            <a:fillRect/>
          </a:stretch>
        </p:blipFill>
        <p:spPr bwMode="auto">
          <a:xfrm>
            <a:off x="1524000" y="2286000"/>
            <a:ext cx="4742288" cy="2838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Overview of On-site Search</a:t>
            </a:r>
            <a:endParaRPr lang="en-US" dirty="0" smtClean="0"/>
          </a:p>
        </p:txBody>
      </p:sp>
      <p:sp>
        <p:nvSpPr>
          <p:cNvPr id="17411" name="Content Placeholder 2"/>
          <p:cNvSpPr>
            <a:spLocks noGrp="1"/>
          </p:cNvSpPr>
          <p:nvPr>
            <p:ph idx="4294967295"/>
          </p:nvPr>
        </p:nvSpPr>
        <p:spPr>
          <a:xfrm>
            <a:off x="381000" y="1143000"/>
            <a:ext cx="8229600" cy="4876800"/>
          </a:xfrm>
          <a:prstGeom prst="rect">
            <a:avLst/>
          </a:prstGeom>
        </p:spPr>
        <p:txBody>
          <a:bodyPr/>
          <a:lstStyle/>
          <a:p>
            <a:pPr>
              <a:lnSpc>
                <a:spcPct val="80000"/>
              </a:lnSpc>
            </a:pPr>
            <a:endParaRPr lang="en-US" dirty="0" smtClean="0">
              <a:latin typeface="Calibri" pitchFamily="34" charset="0"/>
            </a:endParaRPr>
          </a:p>
          <a:p>
            <a:pPr>
              <a:lnSpc>
                <a:spcPct val="80000"/>
              </a:lnSpc>
            </a:pPr>
            <a:r>
              <a:rPr lang="en-US" dirty="0" smtClean="0">
                <a:latin typeface="Calibri" pitchFamily="34" charset="0"/>
              </a:rPr>
              <a:t>IBM Digital Analytics leverages a best-practices conversion approach to help merchandisers, site directors, and site designers understand and identify bottlenecks in the on-site search conversion funnel and make adjustments quickly to capitalize on customer intent.</a:t>
            </a:r>
          </a:p>
          <a:p>
            <a:pPr>
              <a:buNone/>
            </a:pPr>
            <a:endParaRPr lang="en-US" dirty="0" smtClean="0"/>
          </a:p>
          <a:p>
            <a:pPr algn="ctr">
              <a:buNone/>
            </a:pPr>
            <a:endParaRPr lang="en-US"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On-site Search Conversion Points</a:t>
            </a:r>
            <a:endParaRPr lang="en-US" dirty="0" smtClean="0"/>
          </a:p>
        </p:txBody>
      </p:sp>
      <p:sp>
        <p:nvSpPr>
          <p:cNvPr id="17411" name="Content Placeholder 2"/>
          <p:cNvSpPr>
            <a:spLocks noGrp="1"/>
          </p:cNvSpPr>
          <p:nvPr>
            <p:ph idx="4294967295"/>
          </p:nvPr>
        </p:nvSpPr>
        <p:spPr>
          <a:xfrm>
            <a:off x="4495800" y="1066800"/>
            <a:ext cx="4343400" cy="4267200"/>
          </a:xfrm>
          <a:prstGeom prst="rect">
            <a:avLst/>
          </a:prstGeom>
        </p:spPr>
        <p:txBody>
          <a:bodyPr/>
          <a:lstStyle/>
          <a:p>
            <a:pPr>
              <a:lnSpc>
                <a:spcPct val="80000"/>
              </a:lnSpc>
              <a:buNone/>
            </a:pPr>
            <a:r>
              <a:rPr lang="en-US" sz="1600" dirty="0" smtClean="0">
                <a:latin typeface="Calibri" pitchFamily="34" charset="0"/>
              </a:rPr>
              <a:t>1. Searcher: Visitors that enter a term into a search box and initiate an on-site search.</a:t>
            </a:r>
          </a:p>
          <a:p>
            <a:pPr marL="457200" lvl="2">
              <a:lnSpc>
                <a:spcPct val="80000"/>
              </a:lnSpc>
              <a:buFontTx/>
              <a:buNone/>
            </a:pPr>
            <a:r>
              <a:rPr lang="en-US" u="sng" dirty="0" smtClean="0">
                <a:latin typeface="Calibri" pitchFamily="34" charset="0"/>
              </a:rPr>
              <a:t>Optimization Opportunities </a:t>
            </a:r>
          </a:p>
          <a:p>
            <a:pPr marL="457200" lvl="2">
              <a:lnSpc>
                <a:spcPct val="80000"/>
              </a:lnSpc>
            </a:pPr>
            <a:r>
              <a:rPr lang="en-US" dirty="0" smtClean="0">
                <a:latin typeface="Calibri" pitchFamily="34" charset="0"/>
              </a:rPr>
              <a:t>Search function design / integration</a:t>
            </a:r>
          </a:p>
          <a:p>
            <a:pPr marL="457200" lvl="2">
              <a:lnSpc>
                <a:spcPct val="80000"/>
              </a:lnSpc>
            </a:pPr>
            <a:r>
              <a:rPr lang="en-US" dirty="0" smtClean="0">
                <a:latin typeface="Calibri" pitchFamily="34" charset="0"/>
              </a:rPr>
              <a:t>Visibility of search</a:t>
            </a:r>
          </a:p>
          <a:p>
            <a:pPr>
              <a:lnSpc>
                <a:spcPct val="80000"/>
              </a:lnSpc>
              <a:buNone/>
            </a:pPr>
            <a:r>
              <a:rPr lang="en-US" sz="1600" dirty="0" smtClean="0">
                <a:latin typeface="Calibri" pitchFamily="34" charset="0"/>
              </a:rPr>
              <a:t>2. Search Browser: Visitors that click on a search result to view a product.</a:t>
            </a:r>
          </a:p>
          <a:p>
            <a:pPr marL="457200" lvl="2">
              <a:lnSpc>
                <a:spcPct val="80000"/>
              </a:lnSpc>
              <a:buFontTx/>
              <a:buNone/>
            </a:pPr>
            <a:r>
              <a:rPr lang="en-US" u="sng" dirty="0" smtClean="0">
                <a:latin typeface="Calibri" pitchFamily="34" charset="0"/>
              </a:rPr>
              <a:t>Optimization Opportunities </a:t>
            </a:r>
          </a:p>
          <a:p>
            <a:pPr marL="457200" lvl="2">
              <a:lnSpc>
                <a:spcPct val="80000"/>
              </a:lnSpc>
            </a:pPr>
            <a:r>
              <a:rPr lang="en-US" dirty="0" smtClean="0">
                <a:latin typeface="Calibri" pitchFamily="34" charset="0"/>
              </a:rPr>
              <a:t>Search results navigation / design</a:t>
            </a:r>
          </a:p>
          <a:p>
            <a:pPr marL="457200" lvl="2">
              <a:lnSpc>
                <a:spcPct val="80000"/>
              </a:lnSpc>
            </a:pPr>
            <a:r>
              <a:rPr lang="en-US" dirty="0" smtClean="0">
                <a:latin typeface="Calibri" pitchFamily="34" charset="0"/>
              </a:rPr>
              <a:t>Eliminating 0 results searches</a:t>
            </a:r>
          </a:p>
          <a:p>
            <a:pPr>
              <a:lnSpc>
                <a:spcPct val="80000"/>
              </a:lnSpc>
              <a:buNone/>
            </a:pPr>
            <a:r>
              <a:rPr lang="en-US" sz="1600" dirty="0" smtClean="0">
                <a:latin typeface="Calibri" pitchFamily="34" charset="0"/>
              </a:rPr>
              <a:t>3. Search Shopper :  Visitors who have added a product to their shopping cart as a result  of a search.</a:t>
            </a:r>
          </a:p>
          <a:p>
            <a:pPr marL="457200" lvl="2">
              <a:lnSpc>
                <a:spcPct val="80000"/>
              </a:lnSpc>
              <a:buFontTx/>
              <a:buNone/>
            </a:pPr>
            <a:r>
              <a:rPr lang="en-US" u="sng" dirty="0" smtClean="0">
                <a:latin typeface="Calibri" pitchFamily="34" charset="0"/>
              </a:rPr>
              <a:t>Optimization Opportunities </a:t>
            </a:r>
          </a:p>
          <a:p>
            <a:pPr marL="457200" lvl="2">
              <a:lnSpc>
                <a:spcPct val="80000"/>
              </a:lnSpc>
            </a:pPr>
            <a:r>
              <a:rPr lang="en-US" dirty="0" smtClean="0">
                <a:latin typeface="Calibri" pitchFamily="34" charset="0"/>
              </a:rPr>
              <a:t>Relevance of search results</a:t>
            </a:r>
          </a:p>
          <a:p>
            <a:pPr marL="457200" lvl="2">
              <a:lnSpc>
                <a:spcPct val="80000"/>
              </a:lnSpc>
            </a:pPr>
            <a:r>
              <a:rPr lang="en-US" dirty="0" smtClean="0">
                <a:latin typeface="Calibri" pitchFamily="34" charset="0"/>
              </a:rPr>
              <a:t>Cross Sell Opportunities capitalized? </a:t>
            </a:r>
          </a:p>
          <a:p>
            <a:pPr>
              <a:lnSpc>
                <a:spcPct val="80000"/>
              </a:lnSpc>
              <a:buNone/>
            </a:pPr>
            <a:r>
              <a:rPr lang="en-US" sz="1600" dirty="0" smtClean="0">
                <a:latin typeface="Calibri" pitchFamily="34" charset="0"/>
              </a:rPr>
              <a:t>4. Search Buyer :  Visitors that have completed a transaction as a result of an on-site search.</a:t>
            </a:r>
          </a:p>
          <a:p>
            <a:pPr marL="457200" lvl="2">
              <a:lnSpc>
                <a:spcPct val="80000"/>
              </a:lnSpc>
              <a:buFontTx/>
              <a:buNone/>
            </a:pPr>
            <a:r>
              <a:rPr lang="en-US" u="sng" dirty="0" smtClean="0">
                <a:latin typeface="Calibri" pitchFamily="34" charset="0"/>
              </a:rPr>
              <a:t>Optimization Opportunities </a:t>
            </a:r>
          </a:p>
          <a:p>
            <a:pPr marL="457200" lvl="2">
              <a:lnSpc>
                <a:spcPct val="80000"/>
              </a:lnSpc>
            </a:pPr>
            <a:r>
              <a:rPr lang="en-US" dirty="0" smtClean="0">
                <a:latin typeface="Calibri" pitchFamily="34" charset="0"/>
              </a:rPr>
              <a:t>Affected by all of the above</a:t>
            </a:r>
          </a:p>
          <a:p>
            <a:pPr marL="457200" lvl="2">
              <a:lnSpc>
                <a:spcPct val="80000"/>
              </a:lnSpc>
            </a:pPr>
            <a:r>
              <a:rPr lang="en-US" dirty="0" smtClean="0">
                <a:latin typeface="Calibri" pitchFamily="34" charset="0"/>
              </a:rPr>
              <a:t>Checkout Process</a:t>
            </a:r>
          </a:p>
          <a:p>
            <a:pPr algn="ctr">
              <a:buNone/>
            </a:pPr>
            <a:endParaRPr lang="en-US"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6</a:t>
            </a:fld>
            <a:endParaRPr lang="en-US" dirty="0"/>
          </a:p>
        </p:txBody>
      </p:sp>
      <p:pic>
        <p:nvPicPr>
          <p:cNvPr id="6" name="Picture 2"/>
          <p:cNvPicPr>
            <a:picLocks noChangeAspect="1" noChangeArrowheads="1"/>
          </p:cNvPicPr>
          <p:nvPr/>
        </p:nvPicPr>
        <p:blipFill>
          <a:blip r:embed="rId3"/>
          <a:srcRect/>
          <a:stretch>
            <a:fillRect/>
          </a:stretch>
        </p:blipFill>
        <p:spPr bwMode="auto">
          <a:xfrm>
            <a:off x="76200" y="1600200"/>
            <a:ext cx="4184652"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Common Client Concerns and Best Practices</a:t>
            </a:r>
            <a:endParaRPr lang="en-US" dirty="0" smtClean="0"/>
          </a:p>
        </p:txBody>
      </p:sp>
      <p:sp>
        <p:nvSpPr>
          <p:cNvPr id="17411" name="Content Placeholder 2"/>
          <p:cNvSpPr>
            <a:spLocks noGrp="1"/>
          </p:cNvSpPr>
          <p:nvPr>
            <p:ph idx="4294967295"/>
          </p:nvPr>
        </p:nvSpPr>
        <p:spPr>
          <a:xfrm>
            <a:off x="381000" y="1219200"/>
            <a:ext cx="8229600" cy="4876800"/>
          </a:xfrm>
          <a:prstGeom prst="rect">
            <a:avLst/>
          </a:prstGeom>
        </p:spPr>
        <p:txBody>
          <a:bodyPr/>
          <a:lstStyle/>
          <a:p>
            <a:pPr>
              <a:lnSpc>
                <a:spcPct val="80000"/>
              </a:lnSpc>
              <a:buNone/>
            </a:pPr>
            <a:r>
              <a:rPr lang="en-US" sz="2200" dirty="0" smtClean="0">
                <a:latin typeface="Calibri" pitchFamily="34" charset="0"/>
              </a:rPr>
              <a:t>IBM Digital Analytics presents several best practices for increasing conversion with on-site search, including:</a:t>
            </a:r>
          </a:p>
          <a:p>
            <a:pPr>
              <a:lnSpc>
                <a:spcPct val="80000"/>
              </a:lnSpc>
            </a:pPr>
            <a:r>
              <a:rPr lang="en-US" sz="2200" dirty="0" smtClean="0">
                <a:latin typeface="Calibri" pitchFamily="34" charset="0"/>
              </a:rPr>
              <a:t>Monitoring Site Search Effectiveness </a:t>
            </a:r>
          </a:p>
          <a:p>
            <a:pPr lvl="1">
              <a:lnSpc>
                <a:spcPct val="80000"/>
              </a:lnSpc>
            </a:pPr>
            <a:r>
              <a:rPr lang="en-US" sz="2200" dirty="0" smtClean="0">
                <a:latin typeface="Calibri" pitchFamily="34" charset="0"/>
              </a:rPr>
              <a:t>Create a baseline of current usage and value for comparison to future effectiveness after implementing changes.</a:t>
            </a:r>
            <a:endParaRPr lang="en-US" sz="2200" b="1" dirty="0" smtClean="0">
              <a:latin typeface="Calibri" pitchFamily="34" charset="0"/>
            </a:endParaRPr>
          </a:p>
          <a:p>
            <a:pPr>
              <a:lnSpc>
                <a:spcPct val="80000"/>
              </a:lnSpc>
            </a:pPr>
            <a:r>
              <a:rPr lang="en-US" sz="2200" dirty="0" smtClean="0">
                <a:latin typeface="Calibri" pitchFamily="34" charset="0"/>
              </a:rPr>
              <a:t>Reducing Unsuccessful Queries</a:t>
            </a:r>
          </a:p>
          <a:p>
            <a:pPr lvl="1">
              <a:lnSpc>
                <a:spcPct val="80000"/>
              </a:lnSpc>
            </a:pPr>
            <a:r>
              <a:rPr lang="en-US" sz="2200" dirty="0" smtClean="0">
                <a:latin typeface="Calibri" pitchFamily="34" charset="0"/>
              </a:rPr>
              <a:t>Analyze common searches that return no results, to identify opportunities to increase conversion.</a:t>
            </a:r>
            <a:endParaRPr lang="en-US" sz="2200" b="1" dirty="0" smtClean="0">
              <a:latin typeface="Calibri" pitchFamily="34" charset="0"/>
            </a:endParaRPr>
          </a:p>
          <a:p>
            <a:pPr>
              <a:lnSpc>
                <a:spcPct val="80000"/>
              </a:lnSpc>
            </a:pPr>
            <a:r>
              <a:rPr lang="en-US" sz="2200" dirty="0" smtClean="0">
                <a:latin typeface="Calibri" pitchFamily="34" charset="0"/>
              </a:rPr>
              <a:t>Increasing Results Relevance</a:t>
            </a:r>
          </a:p>
          <a:p>
            <a:pPr lvl="1">
              <a:lnSpc>
                <a:spcPct val="80000"/>
              </a:lnSpc>
            </a:pPr>
            <a:r>
              <a:rPr lang="en-US" sz="2200" dirty="0" smtClean="0">
                <a:latin typeface="Calibri" pitchFamily="34" charset="0"/>
              </a:rPr>
              <a:t>Analyze the relevance of results for top searches, to identify opportunities to increase conversion.</a:t>
            </a:r>
            <a:endParaRPr lang="en-US" sz="2200" b="1" dirty="0" smtClean="0">
              <a:latin typeface="Calibri" pitchFamily="34" charset="0"/>
            </a:endParaRPr>
          </a:p>
          <a:p>
            <a:pPr>
              <a:lnSpc>
                <a:spcPct val="80000"/>
              </a:lnSpc>
            </a:pPr>
            <a:r>
              <a:rPr lang="en-US" sz="2200" dirty="0" smtClean="0">
                <a:latin typeface="Calibri" pitchFamily="34" charset="0"/>
              </a:rPr>
              <a:t>Benchmarking Site Search Performance</a:t>
            </a:r>
          </a:p>
          <a:p>
            <a:pPr lvl="1">
              <a:lnSpc>
                <a:spcPct val="80000"/>
              </a:lnSpc>
            </a:pPr>
            <a:r>
              <a:rPr lang="en-US" sz="2200" dirty="0" smtClean="0">
                <a:latin typeface="Calibri" pitchFamily="34" charset="0"/>
              </a:rPr>
              <a:t>Understand how your search effectiveness compares to industry peers.</a:t>
            </a:r>
            <a:endParaRPr lang="en-US" sz="2200" b="1" dirty="0" smtClean="0">
              <a:latin typeface="Calibri" pitchFamily="34" charset="0"/>
            </a:endParaRPr>
          </a:p>
          <a:p>
            <a:pPr>
              <a:buNone/>
            </a:pPr>
            <a:endParaRPr lang="en-US" dirty="0" smtClean="0"/>
          </a:p>
          <a:p>
            <a:pPr algn="ctr">
              <a:buNone/>
            </a:pPr>
            <a:endParaRPr lang="en-US"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Monitoring Site Search Effectiveness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lnSpc>
                <a:spcPct val="80000"/>
              </a:lnSpc>
              <a:buNone/>
            </a:pPr>
            <a:r>
              <a:rPr lang="en-US" sz="1900" dirty="0" smtClean="0">
                <a:latin typeface="Calibri" pitchFamily="34" charset="0"/>
              </a:rPr>
              <a:t>Goal:</a:t>
            </a:r>
          </a:p>
          <a:p>
            <a:pPr>
              <a:lnSpc>
                <a:spcPct val="80000"/>
              </a:lnSpc>
            </a:pPr>
            <a:r>
              <a:rPr lang="en-US" sz="1900" b="0" dirty="0" smtClean="0">
                <a:latin typeface="Calibri" pitchFamily="34" charset="0"/>
              </a:rPr>
              <a:t>The goal of measuring site search effectiveness is to set a baseline for search usage and impact for ongoing comparison to future time periods. </a:t>
            </a:r>
          </a:p>
          <a:p>
            <a:pPr>
              <a:lnSpc>
                <a:spcPct val="80000"/>
              </a:lnSpc>
            </a:pPr>
            <a:r>
              <a:rPr lang="en-US" sz="1900" b="0" dirty="0" smtClean="0">
                <a:latin typeface="Calibri" pitchFamily="34" charset="0"/>
              </a:rPr>
              <a:t>To do so, you may want to create a performance index specific to your business. </a:t>
            </a:r>
          </a:p>
          <a:p>
            <a:pPr>
              <a:lnSpc>
                <a:spcPct val="80000"/>
              </a:lnSpc>
            </a:pPr>
            <a:r>
              <a:rPr lang="en-US" sz="1900" b="0" dirty="0" smtClean="0">
                <a:latin typeface="Calibri" pitchFamily="34" charset="0"/>
              </a:rPr>
              <a:t>This allows for consistent internal benchmarking of site search performance.</a:t>
            </a:r>
          </a:p>
          <a:p>
            <a:pPr>
              <a:lnSpc>
                <a:spcPct val="80000"/>
              </a:lnSpc>
              <a:buNone/>
            </a:pPr>
            <a:r>
              <a:rPr lang="en-US" sz="1900" dirty="0" smtClean="0">
                <a:latin typeface="Calibri" pitchFamily="34" charset="0"/>
              </a:rPr>
              <a:t>Reports:</a:t>
            </a:r>
          </a:p>
          <a:p>
            <a:pPr>
              <a:lnSpc>
                <a:spcPct val="80000"/>
              </a:lnSpc>
            </a:pPr>
            <a:r>
              <a:rPr lang="en-US" sz="1900" b="0" dirty="0" smtClean="0">
                <a:latin typeface="Calibri" pitchFamily="34" charset="0"/>
              </a:rPr>
              <a:t>This best practice leverages the following Analytics reports:</a:t>
            </a:r>
          </a:p>
          <a:p>
            <a:pPr lvl="1">
              <a:lnSpc>
                <a:spcPct val="80000"/>
              </a:lnSpc>
            </a:pPr>
            <a:r>
              <a:rPr lang="en-US" sz="1900" dirty="0" smtClean="0">
                <a:latin typeface="Calibri" pitchFamily="34" charset="0"/>
              </a:rPr>
              <a:t>Top Line Metrics report</a:t>
            </a:r>
          </a:p>
          <a:p>
            <a:pPr lvl="1">
              <a:lnSpc>
                <a:spcPct val="80000"/>
              </a:lnSpc>
            </a:pPr>
            <a:r>
              <a:rPr lang="en-US" sz="1900" dirty="0" smtClean="0">
                <a:latin typeface="Calibri" pitchFamily="34" charset="0"/>
              </a:rPr>
              <a:t>On-Site Search report</a:t>
            </a:r>
          </a:p>
          <a:p>
            <a:pPr lvl="1">
              <a:lnSpc>
                <a:spcPct val="80000"/>
              </a:lnSpc>
            </a:pPr>
            <a:r>
              <a:rPr lang="en-US" sz="1900" dirty="0" smtClean="0">
                <a:latin typeface="Calibri" pitchFamily="34" charset="0"/>
              </a:rPr>
              <a:t>Dashboards</a:t>
            </a:r>
          </a:p>
          <a:p>
            <a:pPr lvl="1">
              <a:lnSpc>
                <a:spcPct val="80000"/>
              </a:lnSpc>
            </a:pPr>
            <a:r>
              <a:rPr lang="en-US" sz="1900" dirty="0" smtClean="0">
                <a:latin typeface="Calibri" pitchFamily="34" charset="0"/>
              </a:rPr>
              <a:t>Explore: Search Depth report</a:t>
            </a:r>
          </a:p>
          <a:p>
            <a:pPr lvl="1">
              <a:lnSpc>
                <a:spcPct val="80000"/>
              </a:lnSpc>
            </a:pPr>
            <a:r>
              <a:rPr lang="en-US" sz="1900" dirty="0" smtClean="0">
                <a:latin typeface="Calibri" pitchFamily="34" charset="0"/>
              </a:rPr>
              <a:t>Report Segments: Build a segment using the criteria</a:t>
            </a:r>
          </a:p>
          <a:p>
            <a:pPr>
              <a:buNone/>
            </a:pPr>
            <a:endParaRPr lang="en-US" sz="1900" dirty="0" smtClean="0"/>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8</a:t>
            </a:fld>
            <a:endParaRPr lang="en-US" dirty="0"/>
          </a:p>
        </p:txBody>
      </p:sp>
      <p:pic>
        <p:nvPicPr>
          <p:cNvPr id="6" name="Picture 3"/>
          <p:cNvPicPr>
            <a:picLocks noChangeAspect="1" noChangeArrowheads="1"/>
          </p:cNvPicPr>
          <p:nvPr/>
        </p:nvPicPr>
        <p:blipFill>
          <a:blip r:embed="rId3"/>
          <a:srcRect/>
          <a:stretch>
            <a:fillRect/>
          </a:stretch>
        </p:blipFill>
        <p:spPr bwMode="auto">
          <a:xfrm>
            <a:off x="201612" y="5105400"/>
            <a:ext cx="8789988"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Calibri" pitchFamily="34" charset="0"/>
              </a:rPr>
              <a:t>Monitoring Site Search Effectiveness</a:t>
            </a:r>
            <a:endParaRPr lang="en-US" dirty="0" smtClean="0"/>
          </a:p>
        </p:txBody>
      </p:sp>
      <p:sp>
        <p:nvSpPr>
          <p:cNvPr id="17411" name="Content Placeholder 2"/>
          <p:cNvSpPr>
            <a:spLocks noGrp="1"/>
          </p:cNvSpPr>
          <p:nvPr>
            <p:ph idx="4294967295"/>
          </p:nvPr>
        </p:nvSpPr>
        <p:spPr>
          <a:xfrm>
            <a:off x="381000" y="1066800"/>
            <a:ext cx="8229600" cy="4876800"/>
          </a:xfrm>
          <a:prstGeom prst="rect">
            <a:avLst/>
          </a:prstGeom>
        </p:spPr>
        <p:txBody>
          <a:bodyPr/>
          <a:lstStyle/>
          <a:p>
            <a:pPr>
              <a:buNone/>
            </a:pPr>
            <a:r>
              <a:rPr lang="en-US" sz="1800" dirty="0" smtClean="0"/>
              <a:t>Steps:</a:t>
            </a:r>
          </a:p>
          <a:p>
            <a:pPr>
              <a:lnSpc>
                <a:spcPct val="80000"/>
              </a:lnSpc>
            </a:pPr>
            <a:r>
              <a:rPr lang="en-US" sz="1800" b="0" dirty="0" smtClean="0"/>
              <a:t>Obtain the site-wide number of sessions, unique visitors, unique buyers, orders, bookings, applications, or sales data for All Visitors. </a:t>
            </a:r>
          </a:p>
          <a:p>
            <a:pPr>
              <a:lnSpc>
                <a:spcPct val="80000"/>
              </a:lnSpc>
              <a:buNone/>
            </a:pPr>
            <a:endParaRPr lang="en-US" sz="1800" b="0" dirty="0" smtClean="0"/>
          </a:p>
          <a:p>
            <a:pPr>
              <a:lnSpc>
                <a:spcPct val="80000"/>
              </a:lnSpc>
            </a:pPr>
            <a:r>
              <a:rPr lang="en-US" sz="1800" b="0" dirty="0" smtClean="0"/>
              <a:t>Obtain the same data specifically for the segment of site visitors that represent On-site search users.</a:t>
            </a:r>
          </a:p>
          <a:p>
            <a:pPr>
              <a:lnSpc>
                <a:spcPct val="80000"/>
              </a:lnSpc>
              <a:buNone/>
            </a:pPr>
            <a:endParaRPr lang="en-US" sz="1800" b="0" dirty="0" smtClean="0"/>
          </a:p>
          <a:p>
            <a:pPr>
              <a:lnSpc>
                <a:spcPct val="80000"/>
              </a:lnSpc>
            </a:pPr>
            <a:r>
              <a:rPr lang="en-US" sz="1800" b="0" dirty="0" smtClean="0"/>
              <a:t>Present data side-by-side, creating calculations for customer conversion and other key performance indicators that are applicable to your business.</a:t>
            </a:r>
          </a:p>
          <a:p>
            <a:pPr>
              <a:lnSpc>
                <a:spcPct val="80000"/>
              </a:lnSpc>
              <a:buNone/>
            </a:pPr>
            <a:endParaRPr lang="en-US" sz="1800" b="0" dirty="0" smtClean="0"/>
          </a:p>
          <a:p>
            <a:pPr>
              <a:lnSpc>
                <a:spcPct val="80000"/>
              </a:lnSpc>
            </a:pPr>
            <a:r>
              <a:rPr lang="en-US" sz="1800" b="0" dirty="0" smtClean="0"/>
              <a:t>Set targets for conversion effectiveness based on historical performance.</a:t>
            </a:r>
          </a:p>
          <a:p>
            <a:pPr>
              <a:lnSpc>
                <a:spcPct val="80000"/>
              </a:lnSpc>
              <a:buNone/>
            </a:pPr>
            <a:endParaRPr lang="en-US" sz="1800" b="0" dirty="0" smtClean="0"/>
          </a:p>
          <a:p>
            <a:pPr>
              <a:lnSpc>
                <a:spcPct val="80000"/>
              </a:lnSpc>
            </a:pPr>
            <a:r>
              <a:rPr lang="en-US" sz="1800" b="0" dirty="0" smtClean="0"/>
              <a:t>Monitor conversion on an ongoing basis to identify trends in site search effectiveness and to assess opportunity for improvement.</a:t>
            </a:r>
          </a:p>
          <a:p>
            <a:pPr algn="ctr">
              <a:buNone/>
            </a:pPr>
            <a:endParaRPr lang="en-US" sz="1900" dirty="0" smtClean="0"/>
          </a:p>
          <a:p>
            <a:pPr>
              <a:buNone/>
            </a:pPr>
            <a:endParaRPr lang="en-US" u="sng" dirty="0" smtClean="0"/>
          </a:p>
          <a:p>
            <a:pPr lvl="1">
              <a:buNone/>
            </a:pPr>
            <a:endParaRPr lang="en-US" u="sng" dirty="0" smtClean="0"/>
          </a:p>
          <a:p>
            <a:endParaRPr lang="en-US" u="sng"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 2012 IBM Corporation </a:t>
            </a:r>
            <a:endParaRPr lang="en-US" dirty="0"/>
          </a:p>
        </p:txBody>
      </p:sp>
      <p:sp>
        <p:nvSpPr>
          <p:cNvPr id="5" name="Slide Number Placeholder 4"/>
          <p:cNvSpPr>
            <a:spLocks noGrp="1"/>
          </p:cNvSpPr>
          <p:nvPr>
            <p:ph type="sldNum" sz="quarter" idx="12"/>
          </p:nvPr>
        </p:nvSpPr>
        <p:spPr/>
        <p:txBody>
          <a:bodyPr/>
          <a:lstStyle/>
          <a:p>
            <a:pPr>
              <a:defRPr/>
            </a:pPr>
            <a:fld id="{294EA24C-8CFC-4A6F-8CE1-3300B23F5451}"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SSG-Template">
      <a:dk1>
        <a:srgbClr val="FFFFFF"/>
      </a:dk1>
      <a:lt1>
        <a:srgbClr val="003F69"/>
      </a:lt1>
      <a:dk2>
        <a:srgbClr val="00649D"/>
      </a:dk2>
      <a:lt2>
        <a:srgbClr val="B2B2B2"/>
      </a:lt2>
      <a:accent1>
        <a:srgbClr val="00B2EF"/>
      </a:accent1>
      <a:accent2>
        <a:srgbClr val="F04E27"/>
      </a:accent2>
      <a:accent3>
        <a:srgbClr val="FFFFFF"/>
      </a:accent3>
      <a:accent4>
        <a:srgbClr val="AB1A86"/>
      </a:accent4>
      <a:accent5>
        <a:srgbClr val="00A6A0"/>
      </a:accent5>
      <a:accent6>
        <a:srgbClr val="F19027"/>
      </a:accent6>
      <a:hlink>
        <a:srgbClr val="0096D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txDef>
      <a:spPr>
        <a:noFill/>
      </a:spPr>
      <a:bodyPr wrap="square" rtlCol="0">
        <a:spAutoFit/>
      </a:bodyPr>
      <a:lstStyle>
        <a:defPPr>
          <a:defRPr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8002</TotalTime>
  <Words>2447</Words>
  <Application>Microsoft Office PowerPoint</Application>
  <PresentationFormat>On-screen Show (4:3)</PresentationFormat>
  <Paragraphs>515</Paragraphs>
  <Slides>37</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Elemental</vt:lpstr>
      <vt:lpstr>Improve Your On-Site Search with Effective Tracking and Analysis</vt:lpstr>
      <vt:lpstr>Agenda</vt:lpstr>
      <vt:lpstr>Overview of On-site Search</vt:lpstr>
      <vt:lpstr>Overview of On-site Search</vt:lpstr>
      <vt:lpstr>Overview of On-site Search</vt:lpstr>
      <vt:lpstr>On-site Search Conversion Points</vt:lpstr>
      <vt:lpstr>Common Client Concerns and Best Practices</vt:lpstr>
      <vt:lpstr>Monitoring Site Search Effectiveness</vt:lpstr>
      <vt:lpstr>Monitoring Site Search Effectiveness</vt:lpstr>
      <vt:lpstr>Monitoring Site Search Effectiveness</vt:lpstr>
      <vt:lpstr>Monitoring Site Search Effectiveness</vt:lpstr>
      <vt:lpstr>Monitoring Site Search Effectiveness</vt:lpstr>
      <vt:lpstr>Monitoring Site Search Effectiveness</vt:lpstr>
      <vt:lpstr>Monitoring Site Search Effectiveness</vt:lpstr>
      <vt:lpstr>Monitoring Site Search Effectiveness</vt:lpstr>
      <vt:lpstr>Reducing Unsuccessful Queries</vt:lpstr>
      <vt:lpstr>Reducing Unsuccessful Queries</vt:lpstr>
      <vt:lpstr>Reducing Unsuccessful Queries</vt:lpstr>
      <vt:lpstr>Reducing Unsuccessful Queries</vt:lpstr>
      <vt:lpstr>Reducing Unsuccessful Queries</vt:lpstr>
      <vt:lpstr>Increasing Results Relevance</vt:lpstr>
      <vt:lpstr>Increasing Results Relevance</vt:lpstr>
      <vt:lpstr>Increasing Results Relevance</vt:lpstr>
      <vt:lpstr>Increasing Results Relevance</vt:lpstr>
      <vt:lpstr>Increasing Results Relevance</vt:lpstr>
      <vt:lpstr>Increasing Results Relevance</vt:lpstr>
      <vt:lpstr>Benchmarking Site Search Performance</vt:lpstr>
      <vt:lpstr>Benchmarking Site Search Performance</vt:lpstr>
      <vt:lpstr>Benchmarking Site Search Performance</vt:lpstr>
      <vt:lpstr>Benchmarking Site Search Performance</vt:lpstr>
      <vt:lpstr>Additional Best Practices</vt:lpstr>
      <vt:lpstr>Additional Best Practices</vt:lpstr>
      <vt:lpstr>Advanced Use Cases: Predictive Search</vt:lpstr>
      <vt:lpstr>Advanced Use Cases: Predictive Search</vt:lpstr>
      <vt:lpstr>Advanced Use Cases: Tracking Page Names</vt:lpstr>
      <vt:lpstr>On-Site Search Testing</vt:lpstr>
      <vt:lpstr>Q&amp;A</vt:lpstr>
    </vt:vector>
  </TitlesOfParts>
  <Company>IBM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IBM_ADMIN</dc:creator>
  <cp:lastModifiedBy>ADMINIBM</cp:lastModifiedBy>
  <cp:revision>155</cp:revision>
  <dcterms:created xsi:type="dcterms:W3CDTF">2013-10-08T18:47:41Z</dcterms:created>
  <dcterms:modified xsi:type="dcterms:W3CDTF">2015-09-30T12:23:44Z</dcterms:modified>
</cp:coreProperties>
</file>