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95" r:id="rId15"/>
    <p:sldId id="293" r:id="rId16"/>
    <p:sldId id="271" r:id="rId17"/>
    <p:sldId id="290" r:id="rId18"/>
    <p:sldId id="29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6" r:id="rId30"/>
    <p:sldId id="283" r:id="rId31"/>
    <p:sldId id="285" r:id="rId32"/>
    <p:sldId id="288" r:id="rId33"/>
    <p:sldId id="289" r:id="rId34"/>
    <p:sldId id="287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pos="576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C"/>
    <a:srgbClr val="BFDF95"/>
    <a:srgbClr val="8CC63F"/>
    <a:srgbClr val="FFFFFF"/>
    <a:srgbClr val="00263E"/>
    <a:srgbClr val="003F69"/>
    <a:srgbClr val="83D1F5"/>
    <a:srgbClr val="BA006E"/>
    <a:srgbClr val="0096D6"/>
    <a:srgbClr val="AB1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88936" autoAdjust="0"/>
  </p:normalViewPr>
  <p:slideViewPr>
    <p:cSldViewPr showGuides="1">
      <p:cViewPr varScale="1">
        <p:scale>
          <a:sx n="83" d="100"/>
          <a:sy n="83" d="100"/>
        </p:scale>
        <p:origin x="1530" y="90"/>
      </p:cViewPr>
      <p:guideLst>
        <p:guide orient="horz" pos="912"/>
        <p:guide orient="horz" pos="3792"/>
        <p:guide pos="576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44BCB-F03D-402E-96F8-C5F792D90B47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7D29E-891C-407B-B640-CF827916D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7BD76-BCC3-45E4-9E85-97DF8C4AA6E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3DB2D-5C9C-408B-8EBA-AC4240A04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DB2D-5C9C-408B-8EBA-AC4240A04A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DB2D-5C9C-408B-8EBA-AC4240A04A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3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1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1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9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838200" y="2133600"/>
            <a:ext cx="5105400" cy="2152651"/>
          </a:xfrm>
        </p:spPr>
        <p:txBody>
          <a:bodyPr anchor="b" anchorCtr="0">
            <a:noAutofit/>
          </a:bodyPr>
          <a:lstStyle>
            <a:lvl1pPr>
              <a:lnSpc>
                <a:spcPts val="4400"/>
              </a:lnSpc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5105400" cy="9906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01"/>
            <a:ext cx="7924800" cy="3428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E24-933E-43E5-A4CC-C1E0D3F274E3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399"/>
            <a:ext cx="7924800" cy="4343401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C06C-3C0D-4CC6-9ECB-4649C52AAB03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6619485" y="6397625"/>
            <a:ext cx="2323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lnSpc>
                <a:spcPct val="100000"/>
              </a:lnSpc>
              <a:buFontTx/>
              <a:buNone/>
            </a:pPr>
            <a:r>
              <a:rPr lang="en-US" sz="900" dirty="0" smtClean="0"/>
              <a:t>© 2014 IBM Corporation</a:t>
            </a:r>
            <a:endParaRPr lang="en-US" sz="900" dirty="0"/>
          </a:p>
        </p:txBody>
      </p:sp>
      <p:pic>
        <p:nvPicPr>
          <p:cNvPr id="16" name="Picture 3" descr="E:\new sc template_not for summit\Smarter_Commerce_wordmark_black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3845" y="396135"/>
            <a:ext cx="1595080" cy="1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blue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43386" y="285340"/>
            <a:ext cx="586918" cy="237940"/>
          </a:xfrm>
          <a:prstGeom prst="rect">
            <a:avLst/>
          </a:prstGeom>
          <a:noFill/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 flipV="1">
            <a:off x="243844" y="607350"/>
            <a:ext cx="858804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228600" tIns="114300" rIns="228600" bIns="114300"/>
          <a:lstStyle/>
          <a:p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97625"/>
            <a:ext cx="916780" cy="46037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4F5FA7-0330-4E48-83B0-E4D4F93AD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5"/>
          <p:cNvSpPr>
            <a:spLocks noGrp="1"/>
          </p:cNvSpPr>
          <p:nvPr>
            <p:ph type="dt" sz="half" idx="2"/>
          </p:nvPr>
        </p:nvSpPr>
        <p:spPr>
          <a:xfrm>
            <a:off x="916781" y="6397625"/>
            <a:ext cx="1612383" cy="46037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CD236-EE68-41D0-A59C-0523382906C7}" type="datetime1">
              <a:rPr lang="en-US" smtClean="0"/>
              <a:pPr/>
              <a:t>8/24/2015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0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ED436E-5D99-4818-805F-8D31FCAA02DD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© 2015 IBM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33400" y="2819400"/>
            <a:ext cx="4648200" cy="2350008"/>
          </a:xfrm>
          <a:effectLst/>
        </p:spPr>
        <p:txBody>
          <a:bodyPr/>
          <a:lstStyle>
            <a:lvl1pPr marL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3600" b="1" kern="1200" cap="none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section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086B-62EE-433B-8DA2-BC246019A1BB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597025"/>
            <a:ext cx="3782568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75632" y="1597025"/>
            <a:ext cx="3782568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6024"/>
            <a:ext cx="38862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" y="2295647"/>
            <a:ext cx="3889818" cy="3571753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86024"/>
            <a:ext cx="38862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95647"/>
            <a:ext cx="3886200" cy="3571753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BFA0-D435-4563-8F39-B10E1697341C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3068-CAC0-44C0-A233-B373F0170A9A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FA18-458A-46EA-B61B-6A606082507A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1972"/>
            <a:ext cx="4648200" cy="4113028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601972"/>
            <a:ext cx="2895600" cy="4113028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250-B426-4BEA-AD14-2C0B4C6616FE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450" y="1620524"/>
            <a:ext cx="7940749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460796"/>
            <a:ext cx="7463613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43A6-825F-47AF-850B-198AD9AB7BB9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457200"/>
            <a:ext cx="8491027" cy="82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77249" cy="472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6626" y="6373873"/>
            <a:ext cx="1219200" cy="2992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DD9FAB-F5A0-42AC-8ECD-FD2D0BFF3495}" type="datetime1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73873"/>
            <a:ext cx="3657600" cy="2992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000" b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799" y="6385817"/>
            <a:ext cx="914400" cy="249830"/>
          </a:xfrm>
          <a:prstGeom prst="rect">
            <a:avLst/>
          </a:prstGeom>
        </p:spPr>
        <p:txBody>
          <a:bodyPr vert="horz" lIns="91440" tIns="45720" rIns="91440" bIns="9144" rtlCol="0" anchor="ctr" anchorCtr="0"/>
          <a:lstStyle>
            <a:lvl1pPr algn="l">
              <a:defRPr sz="1000" b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7DDCC4-01E7-47EA-AF1A-B80225BF6E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8" y="128016"/>
            <a:ext cx="1324422" cy="213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70" y="128016"/>
            <a:ext cx="457200" cy="183548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6766560"/>
            <a:ext cx="9143971" cy="91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341"/>
            <a:ext cx="8491027" cy="5485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3363" indent="-215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B0DA"/>
        </a:buClr>
        <a:buSzPct val="90000"/>
        <a:buFont typeface="Wingdings" pitchFamily="2" charset="2"/>
        <a:buChar char="§"/>
        <a:defRPr sz="2000" b="1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74675" indent="-190500" algn="l" defTabSz="914400" rtl="0" eaLnBrk="1" latinLnBrk="0" hangingPunct="1">
        <a:lnSpc>
          <a:spcPct val="100000"/>
        </a:lnSpc>
        <a:spcBef>
          <a:spcPct val="20000"/>
        </a:spcBef>
        <a:buClr>
          <a:srgbClr val="00B0DA"/>
        </a:buClr>
        <a:buSzPct val="90000"/>
        <a:buFont typeface="Wingdings" pitchFamily="2" charset="2"/>
        <a:buChar char="§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66788" indent="-217488" algn="l" defTabSz="914400" rtl="0" eaLnBrk="1" latinLnBrk="0" hangingPunct="1">
        <a:lnSpc>
          <a:spcPct val="100000"/>
        </a:lnSpc>
        <a:spcBef>
          <a:spcPct val="20000"/>
        </a:spcBef>
        <a:buClr>
          <a:srgbClr val="00B0DA"/>
        </a:buClr>
        <a:buSzPct val="90000"/>
        <a:buFont typeface="Wingdings" pitchFamily="2" charset="2"/>
        <a:buChar char="§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19213" indent="-203200" algn="l" defTabSz="914400" rtl="0" eaLnBrk="1" latinLnBrk="0" hangingPunct="1">
        <a:lnSpc>
          <a:spcPct val="100000"/>
        </a:lnSpc>
        <a:spcBef>
          <a:spcPct val="20000"/>
        </a:spcBef>
        <a:buClr>
          <a:srgbClr val="00B0DA"/>
        </a:buClr>
        <a:buSzPct val="90000"/>
        <a:buFont typeface="Wingdings" pitchFamily="2" charset="2"/>
        <a:buChar char="§"/>
        <a:defRPr sz="14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1463" indent="-152400" algn="l" defTabSz="914400" rtl="0" eaLnBrk="1" latinLnBrk="0" hangingPunct="1">
        <a:lnSpc>
          <a:spcPct val="100000"/>
        </a:lnSpc>
        <a:spcBef>
          <a:spcPct val="20000"/>
        </a:spcBef>
        <a:buClr>
          <a:srgbClr val="00B0DA"/>
        </a:buClr>
        <a:buSzPct val="90000"/>
        <a:buFont typeface="Wingdings" pitchFamily="2" charset="2"/>
        <a:buChar char="§"/>
        <a:defRPr sz="14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m_support@us.ibm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coremetric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924800" cy="2152651"/>
          </a:xfrm>
        </p:spPr>
        <p:txBody>
          <a:bodyPr/>
          <a:lstStyle/>
          <a:p>
            <a:r>
              <a:rPr lang="en-US" sz="3200" dirty="0" smtClean="0"/>
              <a:t>Building the Right Path: </a:t>
            </a:r>
            <a:r>
              <a:rPr lang="en-US" sz="2400" b="0" dirty="0" smtClean="0"/>
              <a:t>A look into how studying your customers journey can improve your overall business</a:t>
            </a:r>
            <a:endParaRPr lang="en-US" sz="24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5105400" cy="990601"/>
          </a:xfrm>
        </p:spPr>
        <p:txBody>
          <a:bodyPr/>
          <a:lstStyle/>
          <a:p>
            <a:r>
              <a:rPr lang="en-US" dirty="0" smtClean="0"/>
              <a:t>Zachary </a:t>
            </a:r>
            <a:r>
              <a:rPr lang="en-US" dirty="0" err="1" smtClean="0"/>
              <a:t>Betack</a:t>
            </a:r>
            <a:endParaRPr lang="en-US" dirty="0" smtClean="0"/>
          </a:p>
          <a:p>
            <a:r>
              <a:rPr lang="en-US" dirty="0" smtClean="0"/>
              <a:t>08/26/2015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Expansion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229600" cy="17526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To expand the paths, click the plus sign (+) at the end of each box. </a:t>
            </a:r>
          </a:p>
          <a:p>
            <a:r>
              <a:rPr lang="en-US" sz="2000" dirty="0" smtClean="0"/>
              <a:t>Each expansion will reveal the top eight next pages viewed,  how many visitors exited the path or went to pages beyond the top eight.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1"/>
            <a:ext cx="3886200" cy="380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Pathing Illumination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6096000" cy="4525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By clicking on one of the boxes, the path will illuminate and you will see an associated funnel. </a:t>
            </a:r>
          </a:p>
          <a:p>
            <a:r>
              <a:rPr lang="en-US" dirty="0" smtClean="0"/>
              <a:t>Use the zoom controls on the left to zoom in or out. Click the Fit to Page icon (        ) to resize the Clickstream to your screen. </a:t>
            </a:r>
          </a:p>
          <a:p>
            <a:r>
              <a:rPr lang="en-US" dirty="0" smtClean="0"/>
              <a:t>Click the five icon (        ) to view the top five click paths. </a:t>
            </a:r>
          </a:p>
          <a:p>
            <a:r>
              <a:rPr lang="en-US" dirty="0" smtClean="0"/>
              <a:t>Click the restore icon (        ) to collapse the tree.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066800"/>
            <a:ext cx="895350" cy="48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236220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79581"/>
            <a:ext cx="34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875" y="38862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632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 Paths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44499" cy="45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Clickstream KPIS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534400" cy="2819400"/>
          </a:xfrm>
          <a:prstGeom prst="rect">
            <a:avLst/>
          </a:prstGeom>
        </p:spPr>
        <p:txBody>
          <a:bodyPr/>
          <a:lstStyle/>
          <a:p>
            <a:r>
              <a:rPr lang="en-US" sz="1600" b="1" dirty="0" smtClean="0"/>
              <a:t>Sessions: </a:t>
            </a:r>
            <a:r>
              <a:rPr lang="en-US" sz="1600" dirty="0" smtClean="0"/>
              <a:t>The number of sessions that match the path criteria during the specified time period.</a:t>
            </a:r>
          </a:p>
          <a:p>
            <a:r>
              <a:rPr lang="en-US" sz="1600" b="1" dirty="0" smtClean="0"/>
              <a:t>Buying sessions: </a:t>
            </a:r>
            <a:r>
              <a:rPr lang="en-US" sz="1600" dirty="0" smtClean="0"/>
              <a:t>The number of sessions following each path that resulted in a purchase, which occurred during the session.</a:t>
            </a:r>
          </a:p>
          <a:p>
            <a:r>
              <a:rPr lang="en-US" sz="1600" b="1" dirty="0" smtClean="0"/>
              <a:t>Sales: </a:t>
            </a:r>
            <a:r>
              <a:rPr lang="en-US" sz="1600" dirty="0" smtClean="0"/>
              <a:t>Revenue from the buying sessions during the specified time period.</a:t>
            </a:r>
          </a:p>
          <a:p>
            <a:r>
              <a:rPr lang="en-US" sz="1600" b="1" dirty="0" smtClean="0"/>
              <a:t>Exit: </a:t>
            </a:r>
            <a:r>
              <a:rPr lang="en-US" sz="1600" dirty="0" smtClean="0"/>
              <a:t>Sessions that leave the website immediately after viewing the specified page.</a:t>
            </a:r>
          </a:p>
          <a:p>
            <a:r>
              <a:rPr lang="en-US" sz="1600" b="1" dirty="0" smtClean="0"/>
              <a:t>Enter: </a:t>
            </a:r>
            <a:r>
              <a:rPr lang="en-US" sz="1600" dirty="0" smtClean="0"/>
              <a:t>Sessions that arrive to the website on the specified </a:t>
            </a:r>
            <a:r>
              <a:rPr lang="en-US" sz="1800" dirty="0" smtClean="0"/>
              <a:t>page.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48" y="3733800"/>
            <a:ext cx="5599113" cy="289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Detail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1336675"/>
            <a:ext cx="8382000" cy="1254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view Page Details in a Table format, click on View Page Details from the top menu bar.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view all data, click the downward arrow icon to Download the data. You will be able to see all pages grouped under “Other Pages”.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648200"/>
            <a:ext cx="1885950" cy="733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386012"/>
            <a:ext cx="79041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7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534400" cy="4525963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Analyzing top paths for a website</a:t>
            </a:r>
          </a:p>
          <a:p>
            <a:r>
              <a:rPr lang="en-US" sz="1800" dirty="0" smtClean="0"/>
              <a:t>Track landing page performance</a:t>
            </a:r>
          </a:p>
          <a:p>
            <a:r>
              <a:rPr lang="en-US" sz="1800" dirty="0" smtClean="0"/>
              <a:t>Improving onsite search design</a:t>
            </a:r>
          </a:p>
          <a:p>
            <a:r>
              <a:rPr lang="en-US" sz="1800" dirty="0" smtClean="0"/>
              <a:t>Investigate path and site abandonment for specific pages</a:t>
            </a:r>
          </a:p>
          <a:p>
            <a:r>
              <a:rPr lang="en-US" sz="1800" dirty="0" smtClean="0"/>
              <a:t>Tracking activity of visitors to personalize your homepage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b="1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IBM Corporation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B091B-3E93-484B-A97E-CE4819F42F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Clickstream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TruePath Reporting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smtClean="0"/>
              <a:t>TruePath reporting </a:t>
            </a:r>
            <a:r>
              <a:rPr lang="en-US" sz="1800" dirty="0"/>
              <a:t>is a closed-ended pathing report that is used to analyze visitor behavior over user defined paths within a web site. </a:t>
            </a:r>
          </a:p>
          <a:p>
            <a:r>
              <a:rPr lang="en-US" sz="1800" dirty="0" smtClean="0"/>
              <a:t>To locate Clickstream Reporting, log into Digital Analytics&lt;&lt;Reports&lt;&lt;Paths&lt;&lt;TruePath Funnels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257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TruePath</a:t>
            </a:r>
            <a:r>
              <a:rPr lang="en-US" dirty="0" smtClean="0"/>
              <a:t> Reporting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1066800"/>
            <a:ext cx="8991600" cy="3048000"/>
          </a:xfrm>
          <a:prstGeom prst="rect">
            <a:avLst/>
          </a:prstGeom>
        </p:spPr>
        <p:txBody>
          <a:bodyPr/>
          <a:lstStyle>
            <a:lvl1pPr marL="233363" indent="-215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DA"/>
              </a:buClr>
              <a:buSzPct val="9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4675" indent="-1905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66788" indent="-2174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19213" indent="-203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1463" indent="-152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r>
              <a:rPr lang="en-US" sz="1800" dirty="0" smtClean="0"/>
              <a:t>Flexibility in required and optional steps </a:t>
            </a:r>
          </a:p>
          <a:p>
            <a:r>
              <a:rPr lang="en-US" sz="1800" dirty="0" smtClean="0"/>
              <a:t>Ability to back-process data 90 days historically</a:t>
            </a:r>
          </a:p>
          <a:p>
            <a:r>
              <a:rPr lang="en-US" sz="1800" dirty="0" smtClean="0"/>
              <a:t>Report processes every day moving forward</a:t>
            </a:r>
          </a:p>
          <a:p>
            <a:r>
              <a:rPr lang="en-US" sz="1800" dirty="0" smtClean="0"/>
              <a:t>Multiple criteria for a step </a:t>
            </a:r>
          </a:p>
          <a:p>
            <a:r>
              <a:rPr lang="en-US" sz="1800" dirty="0" smtClean="0"/>
              <a:t>Ability to easily analyze path completion and departure rate</a:t>
            </a:r>
          </a:p>
          <a:p>
            <a:r>
              <a:rPr lang="en-US" sz="1800" dirty="0" smtClean="0"/>
              <a:t>Flexibility in specification of pages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0" y="4143737"/>
            <a:ext cx="490612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TruePath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199"/>
            <a:ext cx="8553658" cy="337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TruePath Reporting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Install the Digital Analytics Tools Plug-in</a:t>
            </a:r>
          </a:p>
          <a:p>
            <a:r>
              <a:rPr lang="en-US" sz="1800" dirty="0"/>
              <a:t>Go to a page on your site that has a Digital Analytics tags and click on the Digital Analytics Tools Plug-in icon that is located in the top of your browser window </a:t>
            </a:r>
          </a:p>
          <a:p>
            <a:r>
              <a:rPr lang="en-US" sz="1800" dirty="0"/>
              <a:t>Enter in the Client ID and the log in information that is used to access Analytics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414713" cy="3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903-DEC4-4C5C-BC33-6C191E5599B9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477249" cy="47244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dirty="0"/>
              <a:t>Clickstream Reporting Deep Dive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Overview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Benefits of Clickstream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Creating Clickstreams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Analyzing Clickstream Data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Report Features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KPIs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Use </a:t>
            </a:r>
            <a:r>
              <a:rPr lang="en-US" sz="1400" dirty="0" smtClean="0"/>
              <a:t>Cases</a:t>
            </a:r>
            <a:endParaRPr lang="en-US" sz="1400" dirty="0"/>
          </a:p>
          <a:p>
            <a:pPr>
              <a:lnSpc>
                <a:spcPct val="80000"/>
              </a:lnSpc>
              <a:buNone/>
            </a:pPr>
            <a:r>
              <a:rPr lang="en-US" sz="1800" dirty="0"/>
              <a:t>TruePath Reporting Deep Dive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Overview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Benefits of TruePath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Getting Started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Analyzing TruePath Data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KPIs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Report Features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Use Cases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049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Analytics Tool Plug 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36777" cy="414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Analytics Tool Plug 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399"/>
            <a:ext cx="6781800" cy="35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21432"/>
            <a:ext cx="1143000" cy="9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37667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TruePath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99140"/>
            <a:ext cx="6705600" cy="4501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990600"/>
            <a:ext cx="8991600" cy="5410200"/>
          </a:xfrm>
          <a:prstGeom prst="rect">
            <a:avLst/>
          </a:prstGeom>
        </p:spPr>
        <p:txBody>
          <a:bodyPr/>
          <a:lstStyle>
            <a:lvl1pPr marL="233363" indent="-215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DA"/>
              </a:buClr>
              <a:buSzPct val="9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4675" indent="-1905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66788" indent="-2174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19213" indent="-203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1463" indent="-152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buNone/>
            </a:pPr>
            <a:endParaRPr lang="en-US" sz="1600" dirty="0" smtClean="0"/>
          </a:p>
          <a:p>
            <a:r>
              <a:rPr lang="en-US" sz="1600" dirty="0" smtClean="0"/>
              <a:t>After you log in click on the TruePath Builder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63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TruePath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3613"/>
            <a:ext cx="4114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990600"/>
            <a:ext cx="8991600" cy="5410200"/>
          </a:xfrm>
          <a:prstGeom prst="rect">
            <a:avLst/>
          </a:prstGeom>
        </p:spPr>
        <p:txBody>
          <a:bodyPr/>
          <a:lstStyle>
            <a:lvl1pPr marL="233363" indent="-215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DA"/>
              </a:buClr>
              <a:buSzPct val="9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4675" indent="-1905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66788" indent="-2174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19213" indent="-203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1463" indent="-152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r>
              <a:rPr lang="en-US" sz="1600" dirty="0" smtClean="0"/>
              <a:t>Select “Create New TruePath”</a:t>
            </a:r>
          </a:p>
          <a:p>
            <a:r>
              <a:rPr lang="en-US" sz="1600" dirty="0" smtClean="0"/>
              <a:t>Use the Page Picker to select the page you want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96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TruePath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70" y="1295400"/>
            <a:ext cx="293544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 TruePath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486" y="1509401"/>
            <a:ext cx="4572000" cy="475359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ight Arrow Callout 8"/>
          <p:cNvSpPr/>
          <p:nvPr/>
        </p:nvSpPr>
        <p:spPr>
          <a:xfrm>
            <a:off x="282616" y="3411156"/>
            <a:ext cx="2133600" cy="1600200"/>
          </a:xfrm>
          <a:prstGeom prst="rightArrowCallout">
            <a:avLst>
              <a:gd name="adj1" fmla="val 25000"/>
              <a:gd name="adj2" fmla="val 26316"/>
              <a:gd name="adj3" fmla="val 25000"/>
              <a:gd name="adj4" fmla="val 6441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8816" y="34671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400" b="1" kern="0" baseline="0" dirty="0" smtClean="0">
                <a:latin typeface="+mn-lt"/>
                <a:cs typeface="+mn-cs"/>
              </a:rPr>
              <a:t>Options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days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14 days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400" kern="0" baseline="0" dirty="0" smtClean="0">
                <a:latin typeface="+mn-lt"/>
                <a:cs typeface="+mn-cs"/>
              </a:rPr>
              <a:t>30</a:t>
            </a:r>
            <a:r>
              <a:rPr lang="en-US" sz="1400" kern="0" dirty="0" smtClean="0">
                <a:latin typeface="+mn-lt"/>
                <a:cs typeface="+mn-cs"/>
              </a:rPr>
              <a:t> days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400" kern="0" baseline="0" dirty="0" smtClean="0">
                <a:latin typeface="+mn-lt"/>
                <a:cs typeface="+mn-cs"/>
              </a:rPr>
              <a:t>90</a:t>
            </a:r>
            <a:r>
              <a:rPr lang="en-US" sz="1400" kern="0" dirty="0" smtClean="0">
                <a:latin typeface="+mn-lt"/>
                <a:cs typeface="+mn-cs"/>
              </a:rPr>
              <a:t> days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 TruePath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40" y="1524000"/>
            <a:ext cx="4095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TruePath Optional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0175"/>
            <a:ext cx="47087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79" y="1438275"/>
            <a:ext cx="385482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0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TruePath Optional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95800" y="1447800"/>
            <a:ext cx="4648200" cy="5410200"/>
          </a:xfrm>
          <a:prstGeom prst="rect">
            <a:avLst/>
          </a:prstGeom>
        </p:spPr>
        <p:txBody>
          <a:bodyPr/>
          <a:lstStyle>
            <a:lvl1pPr marL="233363" indent="-215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DA"/>
              </a:buClr>
              <a:buSzPct val="9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4675" indent="-1905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66788" indent="-2174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19213" indent="-203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1463" indent="-152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You can incorporate optional steps in your TruePath</a:t>
            </a:r>
          </a:p>
          <a:p>
            <a:r>
              <a:rPr lang="en-US" sz="1800" dirty="0" smtClean="0"/>
              <a:t>Optional steps are still required to be linear.</a:t>
            </a:r>
          </a:p>
          <a:p>
            <a:r>
              <a:rPr lang="en-US" sz="1800" dirty="0" smtClean="0"/>
              <a:t>Example</a:t>
            </a:r>
          </a:p>
          <a:p>
            <a:pPr lvl="1"/>
            <a:r>
              <a:rPr lang="en-US" dirty="0" smtClean="0"/>
              <a:t>Path Completing: 1-2-6</a:t>
            </a:r>
          </a:p>
          <a:p>
            <a:pPr lvl="1"/>
            <a:r>
              <a:rPr lang="en-US" dirty="0" smtClean="0"/>
              <a:t>Path Not Completing: 1-2-4-6 (cannot skip 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343400" cy="375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57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IBM_AD~1\AppData\Local\Temp\SNAGHTML7445a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324600" cy="444113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TruePath Page Options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Clickstream Reporting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smtClean="0"/>
              <a:t>Clickstream reports are open ended pathing reports that help analyze popular paths your visitors are taking</a:t>
            </a:r>
          </a:p>
          <a:p>
            <a:r>
              <a:rPr lang="en-US" sz="1800" dirty="0"/>
              <a:t>These reports can reveal trends in visitor behavior and help you to determine which paths are most successful in leading to conversions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To locate Clickstream Reporting, log into Digital Analytics&lt;&lt;Reports&lt;&lt;Paths&lt;&lt;Clickstream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90463"/>
            <a:ext cx="2162175" cy="39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410200"/>
          </a:xfrm>
          <a:prstGeom prst="rect">
            <a:avLst/>
          </a:prstGeom>
        </p:spPr>
        <p:txBody>
          <a:bodyPr/>
          <a:lstStyle/>
          <a:p>
            <a:endParaRPr lang="en-US" sz="2000" b="1" dirty="0" smtClean="0"/>
          </a:p>
          <a:p>
            <a:r>
              <a:rPr lang="en-US" sz="1600" b="1" dirty="0" smtClean="0"/>
              <a:t>Is</a:t>
            </a:r>
            <a:r>
              <a:rPr lang="en-US" sz="1600" dirty="0" smtClean="0"/>
              <a:t> : This means Page ID value is an exact match</a:t>
            </a:r>
          </a:p>
          <a:p>
            <a:pPr lvl="1"/>
            <a:r>
              <a:rPr lang="en-US" sz="1600" dirty="0" smtClean="0"/>
              <a:t>Example: Page ID </a:t>
            </a:r>
            <a:r>
              <a:rPr lang="en-US" sz="1600" b="1" dirty="0" smtClean="0"/>
              <a:t>Is</a:t>
            </a:r>
            <a:r>
              <a:rPr lang="en-US" sz="1600" dirty="0" smtClean="0"/>
              <a:t> homepage</a:t>
            </a:r>
          </a:p>
          <a:p>
            <a:r>
              <a:rPr lang="en-US" sz="1600" b="1" dirty="0" smtClean="0"/>
              <a:t>Starts With</a:t>
            </a:r>
            <a:r>
              <a:rPr lang="en-US" sz="1600" dirty="0" smtClean="0"/>
              <a:t>: This means grab all Page IDs that begin with X. </a:t>
            </a:r>
          </a:p>
          <a:p>
            <a:pPr lvl="1"/>
            <a:r>
              <a:rPr lang="en-US" sz="1600" dirty="0" smtClean="0"/>
              <a:t>Example: Page ID </a:t>
            </a:r>
            <a:r>
              <a:rPr lang="en-US" sz="1600" b="1" dirty="0" smtClean="0"/>
              <a:t>Starts With </a:t>
            </a:r>
            <a:r>
              <a:rPr lang="en-US" sz="1600" dirty="0" smtClean="0"/>
              <a:t>“Product” would likely grab all product view page ids.</a:t>
            </a:r>
          </a:p>
          <a:p>
            <a:r>
              <a:rPr lang="en-US" sz="1600" b="1" dirty="0" smtClean="0"/>
              <a:t>Ends With</a:t>
            </a:r>
            <a:r>
              <a:rPr lang="en-US" sz="1600" dirty="0" smtClean="0"/>
              <a:t>: This means grab all Page IDs that end with X.</a:t>
            </a:r>
          </a:p>
          <a:p>
            <a:pPr lvl="1"/>
            <a:r>
              <a:rPr lang="en-US" sz="1600" dirty="0" smtClean="0"/>
              <a:t>Example: Page ID </a:t>
            </a:r>
            <a:r>
              <a:rPr lang="en-US" sz="1600" b="1" dirty="0" smtClean="0"/>
              <a:t>Ends With </a:t>
            </a:r>
            <a:r>
              <a:rPr lang="en-US" sz="1600" dirty="0" smtClean="0"/>
              <a:t>“Landing Page’ would likely grab all landing page ids</a:t>
            </a:r>
          </a:p>
          <a:p>
            <a:r>
              <a:rPr lang="en-US" sz="1600" b="1" dirty="0" smtClean="0"/>
              <a:t>Contains</a:t>
            </a:r>
            <a:r>
              <a:rPr lang="en-US" sz="1600" dirty="0" smtClean="0"/>
              <a:t>: This means grab all Page IDs that contain X.</a:t>
            </a:r>
          </a:p>
          <a:p>
            <a:pPr lvl="1"/>
            <a:r>
              <a:rPr lang="en-US" sz="1600" dirty="0" smtClean="0"/>
              <a:t>Example: Page ID </a:t>
            </a:r>
            <a:r>
              <a:rPr lang="en-US" sz="1600" b="1" dirty="0" smtClean="0"/>
              <a:t>Contains</a:t>
            </a:r>
            <a:r>
              <a:rPr lang="en-US" sz="1600" dirty="0" smtClean="0"/>
              <a:t> “Product” meaning it would grab all page ids with “Product” in it.</a:t>
            </a:r>
          </a:p>
          <a:p>
            <a:r>
              <a:rPr lang="en-US" sz="1600" b="1" dirty="0" smtClean="0"/>
              <a:t>Wildcard</a:t>
            </a:r>
            <a:r>
              <a:rPr lang="en-US" sz="1600" dirty="0" smtClean="0"/>
              <a:t>: This means it could be one word then anything and then another word in the Page ID. </a:t>
            </a:r>
          </a:p>
          <a:p>
            <a:pPr lvl="1"/>
            <a:r>
              <a:rPr lang="en-US" sz="1600" dirty="0" smtClean="0"/>
              <a:t>Example: Use *Product</a:t>
            </a:r>
            <a:r>
              <a:rPr lang="en-US" sz="1600" b="1" dirty="0" smtClean="0"/>
              <a:t>*</a:t>
            </a:r>
            <a:r>
              <a:rPr lang="en-US" sz="1600" dirty="0" smtClean="0"/>
              <a:t> to mean any page id that has “Anything” Product ”Anything” in a Page ID.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TruePath Page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TruePath</a:t>
            </a:r>
            <a:r>
              <a:rPr lang="en-US" dirty="0" smtClean="0"/>
              <a:t> KPIs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8627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18" y="3581400"/>
            <a:ext cx="5515521" cy="15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991600" cy="5410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500" b="1" dirty="0" smtClean="0">
                <a:solidFill>
                  <a:srgbClr val="333399"/>
                </a:solidFill>
              </a:rPr>
              <a:t>For steps with a higher percentage of sessions completing the path than comparable steps</a:t>
            </a:r>
          </a:p>
          <a:p>
            <a:r>
              <a:rPr lang="en-US" sz="1500" dirty="0" smtClean="0"/>
              <a:t>Represent the patterns that are likely to convert a customer</a:t>
            </a:r>
          </a:p>
          <a:p>
            <a:r>
              <a:rPr lang="en-US" sz="1500" dirty="0" smtClean="0"/>
              <a:t>Implement methods to funnel visitors to these paths, so you can capitalize on the high</a:t>
            </a:r>
          </a:p>
          <a:p>
            <a:pPr>
              <a:buNone/>
            </a:pPr>
            <a:r>
              <a:rPr lang="en-US" sz="1500" dirty="0" smtClean="0"/>
              <a:t>	conversion rate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b="1" dirty="0" smtClean="0">
                <a:solidFill>
                  <a:srgbClr val="333399"/>
                </a:solidFill>
              </a:rPr>
              <a:t>For steps with a high number of sessions departing the path</a:t>
            </a:r>
          </a:p>
          <a:p>
            <a:r>
              <a:rPr lang="en-US" sz="1500" dirty="0" smtClean="0"/>
              <a:t>Review these pages to identify flaws with page design that deter movement</a:t>
            </a:r>
          </a:p>
          <a:p>
            <a:pPr>
              <a:buNone/>
            </a:pPr>
            <a:r>
              <a:rPr lang="en-US" sz="1500" dirty="0" smtClean="0"/>
              <a:t>       through the process</a:t>
            </a:r>
          </a:p>
          <a:p>
            <a:r>
              <a:rPr lang="en-US" sz="1500" dirty="0" smtClean="0"/>
              <a:t>Use Clickstream reporting to determine where visitors are trafficking and pinpoint opportunities to limit access to these areas or implement a process that leads them back to the path.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b="1" dirty="0" smtClean="0">
                <a:solidFill>
                  <a:srgbClr val="333399"/>
                </a:solidFill>
              </a:rPr>
              <a:t>For steps with a high number of sessions departing the site</a:t>
            </a:r>
          </a:p>
          <a:p>
            <a:r>
              <a:rPr lang="en-US" sz="1500" dirty="0" smtClean="0"/>
              <a:t>Indication of visitor frustration at a certain point of the process</a:t>
            </a:r>
          </a:p>
          <a:p>
            <a:r>
              <a:rPr lang="en-US" sz="1500" dirty="0" smtClean="0"/>
              <a:t>Use Form Analysis to identify the problem fields within the pages that might be contributing to the page abandonment.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TruePath</a:t>
            </a:r>
            <a:r>
              <a:rPr lang="en-US" dirty="0" smtClean="0"/>
              <a:t>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991600" cy="5410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Zoom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TruePath Sample Rate</a:t>
            </a: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5115401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124200"/>
            <a:ext cx="5010150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TruePath</a:t>
            </a:r>
            <a:r>
              <a:rPr lang="en-US" dirty="0" smtClean="0"/>
              <a:t> Features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575807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2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991600" cy="5410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Checkout Processes</a:t>
            </a:r>
          </a:p>
          <a:p>
            <a:r>
              <a:rPr lang="en-US" dirty="0" smtClean="0"/>
              <a:t>Application Processes (ex-credit card application)</a:t>
            </a:r>
          </a:p>
          <a:p>
            <a:r>
              <a:rPr lang="en-US" dirty="0" smtClean="0"/>
              <a:t>Booking Process (ex - Travel)</a:t>
            </a:r>
          </a:p>
          <a:p>
            <a:r>
              <a:rPr lang="en-US" dirty="0" smtClean="0"/>
              <a:t>Registration Process (ex-creating account)</a:t>
            </a:r>
          </a:p>
          <a:p>
            <a:r>
              <a:rPr lang="en-US" dirty="0" smtClean="0"/>
              <a:t>Newsletter or Email Sign Up Process</a:t>
            </a:r>
          </a:p>
          <a:p>
            <a:r>
              <a:rPr lang="en-US" dirty="0" smtClean="0"/>
              <a:t>Landing Page to Order Confirmation Path</a:t>
            </a:r>
          </a:p>
          <a:p>
            <a:r>
              <a:rPr lang="en-US" dirty="0" smtClean="0"/>
              <a:t>Onsite Search Results Path</a:t>
            </a:r>
          </a:p>
          <a:p>
            <a:r>
              <a:rPr lang="en-US" dirty="0" smtClean="0"/>
              <a:t>AB Testing Comparisons Path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TruePath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87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Customer Support team is available to provide support via the following channels:</a:t>
            </a:r>
          </a:p>
          <a:p>
            <a:pPr lvl="1"/>
            <a:r>
              <a:rPr lang="en-US" dirty="0" smtClean="0"/>
              <a:t>E -mail: Sunday 8:00pm - Friday, 7:00 PM U.S. Central</a:t>
            </a:r>
          </a:p>
          <a:p>
            <a:pPr lvl="1"/>
            <a:r>
              <a:rPr lang="en-US" dirty="0" smtClean="0"/>
              <a:t>Phone: Sunday 8:00pm - Friday, 7:00 PM U.S. Central</a:t>
            </a:r>
          </a:p>
          <a:p>
            <a:pPr lvl="1"/>
            <a:r>
              <a:rPr lang="en-US" dirty="0" smtClean="0"/>
              <a:t>US: 1-866-493-2673</a:t>
            </a:r>
          </a:p>
          <a:p>
            <a:pPr lvl="1"/>
            <a:r>
              <a:rPr lang="en-US" u="sng" dirty="0" smtClean="0">
                <a:hlinkClick r:id="rId3" tooltip="mailto:cm_support@us.ibm.com"/>
              </a:rPr>
              <a:t>cm_support@us.ibm.com</a:t>
            </a:r>
            <a:endParaRPr lang="en-US" u="sng" dirty="0" smtClean="0"/>
          </a:p>
          <a:p>
            <a:r>
              <a:rPr lang="en-US" dirty="0" smtClean="0"/>
              <a:t>Live Chat (for Business Support only): Sunday-Friday, 8:00 PM – 6:00 PM U.S. Central</a:t>
            </a:r>
          </a:p>
          <a:p>
            <a:pPr lvl="1"/>
            <a:r>
              <a:rPr lang="en-US" dirty="0" smtClean="0"/>
              <a:t>Live Chat is available from the home page of the IBM Client Success Portal</a:t>
            </a:r>
          </a:p>
          <a:p>
            <a:pPr lvl="1"/>
            <a:r>
              <a:rPr lang="en-US" dirty="0" smtClean="0">
                <a:hlinkClick r:id="rId4"/>
              </a:rPr>
              <a:t>https://support.coremetrics.com</a:t>
            </a:r>
            <a:endParaRPr lang="en-US" dirty="0" smtClean="0"/>
          </a:p>
          <a:p>
            <a:r>
              <a:rPr lang="en-US" dirty="0" smtClean="0"/>
              <a:t>IBM Client Success Portal: 24 x 7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Next Webinar: </a:t>
            </a:r>
            <a:r>
              <a:rPr lang="en-US" sz="1800" b="1" dirty="0" smtClean="0">
                <a:solidFill>
                  <a:srgbClr val="FF0000"/>
                </a:solidFill>
              </a:rPr>
              <a:t>September 30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2015 OnSite Search Best Practices Suzanne Azulay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pPr lvl="1">
              <a:buNone/>
            </a:pPr>
            <a:endParaRPr lang="en-US" u="sng" dirty="0" smtClean="0"/>
          </a:p>
          <a:p>
            <a:endParaRPr lang="en-US" u="sng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EA24C-8CFC-4A6F-8CE1-3300B23F545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Clickstream Reporting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Clickstream reports allow you to analyze paths your customers take through your website either before or after they visit a specific page</a:t>
            </a:r>
          </a:p>
          <a:p>
            <a:r>
              <a:rPr lang="en-US" dirty="0" smtClean="0"/>
              <a:t>Clickstream reports allow you to compare up to three different paths</a:t>
            </a:r>
          </a:p>
          <a:p>
            <a:r>
              <a:rPr lang="en-US" dirty="0" smtClean="0"/>
              <a:t>Additionally you are able to view the top five most popular paths </a:t>
            </a:r>
          </a:p>
          <a:p>
            <a:r>
              <a:rPr lang="en-US" dirty="0" smtClean="0"/>
              <a:t>You can further refine your results by using a profile segment/product segmentation</a:t>
            </a:r>
          </a:p>
          <a:p>
            <a:pPr lvl="1"/>
            <a:r>
              <a:rPr lang="en-US" dirty="0" smtClean="0"/>
              <a:t>Narrows in on a specific clientele's behavior</a:t>
            </a:r>
          </a:p>
          <a:p>
            <a:pPr lvl="1"/>
            <a:r>
              <a:rPr lang="en-US" dirty="0" smtClean="0"/>
              <a:t>Narrow in on customers that have purchased a specific product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New Clickstream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371601"/>
            <a:ext cx="8382000" cy="1371600"/>
          </a:xfrm>
          <a:prstGeom prst="rect">
            <a:avLst/>
          </a:prstGeom>
        </p:spPr>
        <p:txBody>
          <a:bodyPr/>
          <a:lstStyle/>
          <a:p>
            <a:r>
              <a:rPr lang="en-US" sz="2500" dirty="0" smtClean="0"/>
              <a:t>Click ‘Create New Report’ in the Clickstream list page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  <a:p>
            <a:endParaRPr lang="en-US" sz="2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962400"/>
            <a:ext cx="3733800" cy="2325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153400" cy="589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3352800"/>
            <a:ext cx="8610600" cy="1371600"/>
          </a:xfrm>
          <a:prstGeom prst="rect">
            <a:avLst/>
          </a:prstGeom>
        </p:spPr>
        <p:txBody>
          <a:bodyPr/>
          <a:lstStyle/>
          <a:p>
            <a:r>
              <a:rPr lang="en-US" sz="2500" dirty="0" smtClean="0"/>
              <a:t>Click ‘Create a Clickstream Report’ in the drop-down menu under Pages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88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Clickstream Report: Step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32795" y="1447800"/>
            <a:ext cx="4114800" cy="4068762"/>
          </a:xfrm>
          <a:prstGeom prst="rect">
            <a:avLst/>
          </a:prstGeom>
        </p:spPr>
        <p:txBody>
          <a:bodyPr/>
          <a:lstStyle/>
          <a:p>
            <a:r>
              <a:rPr lang="en-US" sz="2300" dirty="0" smtClean="0"/>
              <a:t>Select the page you want use</a:t>
            </a:r>
          </a:p>
          <a:p>
            <a:r>
              <a:rPr lang="en-US" sz="2300" dirty="0" smtClean="0"/>
              <a:t>You can enter a search string and click the </a:t>
            </a:r>
            <a:r>
              <a:rPr lang="en-US" sz="2300" b="1" dirty="0" smtClean="0"/>
              <a:t>search</a:t>
            </a:r>
            <a:r>
              <a:rPr lang="en-US" sz="2300" dirty="0" smtClean="0"/>
              <a:t> icon</a:t>
            </a:r>
          </a:p>
          <a:p>
            <a:pPr>
              <a:buNone/>
            </a:pPr>
            <a:r>
              <a:rPr lang="en-US" sz="2300" dirty="0" smtClean="0"/>
              <a:t> </a:t>
            </a:r>
          </a:p>
          <a:p>
            <a:r>
              <a:rPr lang="en-US" sz="2300" dirty="0" smtClean="0"/>
              <a:t>Select the radio button next to the page name </a:t>
            </a:r>
          </a:p>
          <a:p>
            <a:r>
              <a:rPr lang="en-US" sz="2300" dirty="0" smtClean="0"/>
              <a:t>Click </a:t>
            </a:r>
            <a:r>
              <a:rPr lang="en-US" sz="2300" b="1" dirty="0" smtClean="0"/>
              <a:t>Next</a:t>
            </a:r>
            <a:r>
              <a:rPr lang="en-US" sz="2300" dirty="0" smtClean="0"/>
              <a:t> to reach Step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975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Clickstream Report: Step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58" y="1295400"/>
            <a:ext cx="47529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524000"/>
            <a:ext cx="4267200" cy="4572000"/>
          </a:xfrm>
          <a:prstGeom prst="rect">
            <a:avLst/>
          </a:prstGeom>
        </p:spPr>
        <p:txBody>
          <a:bodyPr/>
          <a:lstStyle/>
          <a:p>
            <a:r>
              <a:rPr lang="en-US" sz="2300" dirty="0" smtClean="0"/>
              <a:t>Choose Clickstream direction </a:t>
            </a:r>
          </a:p>
          <a:p>
            <a:r>
              <a:rPr lang="en-US" sz="2300" dirty="0" smtClean="0"/>
              <a:t>Name the Clickstream</a:t>
            </a:r>
          </a:p>
          <a:p>
            <a:r>
              <a:rPr lang="en-US" sz="2300" dirty="0" smtClean="0"/>
              <a:t>Input a date range </a:t>
            </a:r>
          </a:p>
          <a:p>
            <a:r>
              <a:rPr lang="en-US" sz="2300" dirty="0" smtClean="0"/>
              <a:t>Optionally, apply a Profile Segment/Specify a specific product</a:t>
            </a:r>
          </a:p>
          <a:p>
            <a:r>
              <a:rPr lang="en-US" sz="2300" dirty="0" smtClean="0"/>
              <a:t>Click Run Report</a:t>
            </a:r>
          </a:p>
        </p:txBody>
      </p:sp>
    </p:spTree>
    <p:extLst>
      <p:ext uri="{BB962C8B-B14F-4D97-AF65-F5344CB8AC3E}">
        <p14:creationId xmlns:p14="http://schemas.microsoft.com/office/powerpoint/2010/main" val="1290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vs Forward Clickstreams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81000" y="1524000"/>
            <a:ext cx="8229600" cy="715963"/>
          </a:xfrm>
          <a:prstGeom prst="rect">
            <a:avLst/>
          </a:prstGeom>
        </p:spPr>
        <p:txBody>
          <a:bodyPr/>
          <a:lstStyle>
            <a:lvl1pPr marL="233363" indent="-215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DA"/>
              </a:buClr>
              <a:buSzPct val="9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4675" indent="-1905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66788" indent="-2174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19213" indent="-203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1463" indent="-152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accent2"/>
                </a:solidFill>
              </a:rPr>
              <a:t>When creating a Clickstream report, you can choose to create a Backward or Forward looking report </a:t>
            </a:r>
            <a:endParaRPr lang="en-US" sz="1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57200" y="2403475"/>
            <a:ext cx="4040188" cy="14827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A backward looking Clickstream report will show you the most popular paths that customers use to </a:t>
            </a:r>
            <a:r>
              <a:rPr lang="en-US" sz="1800" b="1" dirty="0" smtClean="0"/>
              <a:t>arrive</a:t>
            </a:r>
            <a:r>
              <a:rPr lang="en-US" sz="1800" dirty="0" smtClean="0"/>
              <a:t> on the page.</a:t>
            </a:r>
          </a:p>
          <a:p>
            <a:endParaRPr lang="en-US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2403475"/>
            <a:ext cx="4041775" cy="14827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A forward looking Clickstream report will show you the most popular paths that customers use to </a:t>
            </a:r>
            <a:r>
              <a:rPr lang="en-US" sz="1800" b="1" dirty="0" smtClean="0"/>
              <a:t>depart</a:t>
            </a:r>
            <a:r>
              <a:rPr lang="en-US" sz="1800" dirty="0" smtClean="0"/>
              <a:t> from the page.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17073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4" y="4114799"/>
            <a:ext cx="4227884" cy="165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in Clickstream Reporting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4D81-7772-4D16-A46A-DACAA8D1BFC0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IBM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DCC4-01E7-47EA-AF1A-B80225BF6E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Digital Analytics uses sampling to generate Clickstream reports for web pages that have page views from more than 20,000 </a:t>
            </a:r>
            <a:r>
              <a:rPr lang="en-US" dirty="0" smtClean="0"/>
              <a:t>sessions</a:t>
            </a:r>
          </a:p>
          <a:p>
            <a:r>
              <a:rPr lang="en-US" dirty="0"/>
              <a:t>IE</a:t>
            </a:r>
            <a:r>
              <a:rPr lang="en-US" dirty="0" smtClean="0"/>
              <a:t>: For </a:t>
            </a:r>
            <a:r>
              <a:rPr lang="en-US" dirty="0"/>
              <a:t>a page that had </a:t>
            </a:r>
            <a:r>
              <a:rPr lang="en-US" dirty="0" smtClean="0"/>
              <a:t>40,000 </a:t>
            </a:r>
            <a:r>
              <a:rPr lang="en-US" dirty="0"/>
              <a:t>unique sessions during the specified time period, a random sample of </a:t>
            </a:r>
            <a:r>
              <a:rPr lang="en-US" dirty="0" smtClean="0"/>
              <a:t>50% </a:t>
            </a:r>
            <a:r>
              <a:rPr lang="en-US" dirty="0"/>
              <a:t>(</a:t>
            </a:r>
            <a:r>
              <a:rPr lang="en-US" dirty="0" smtClean="0"/>
              <a:t>20,000/40,000</a:t>
            </a:r>
            <a:r>
              <a:rPr lang="en-US" dirty="0"/>
              <a:t>) of the total sessions </a:t>
            </a:r>
            <a:r>
              <a:rPr lang="en-US" dirty="0" smtClean="0"/>
              <a:t>are used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8871"/>
            <a:ext cx="4851400" cy="316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SSG-Template">
      <a:dk1>
        <a:srgbClr val="FFFFFF"/>
      </a:dk1>
      <a:lt1>
        <a:srgbClr val="003F69"/>
      </a:lt1>
      <a:dk2>
        <a:srgbClr val="00649D"/>
      </a:dk2>
      <a:lt2>
        <a:srgbClr val="B2B2B2"/>
      </a:lt2>
      <a:accent1>
        <a:srgbClr val="00B2EF"/>
      </a:accent1>
      <a:accent2>
        <a:srgbClr val="F04E27"/>
      </a:accent2>
      <a:accent3>
        <a:srgbClr val="FFFFFF"/>
      </a:accent3>
      <a:accent4>
        <a:srgbClr val="AB1A86"/>
      </a:accent4>
      <a:accent5>
        <a:srgbClr val="00A6A0"/>
      </a:accent5>
      <a:accent6>
        <a:srgbClr val="F19027"/>
      </a:accent6>
      <a:hlink>
        <a:srgbClr val="0096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14760</TotalTime>
  <Words>1462</Words>
  <Application>Microsoft Office PowerPoint</Application>
  <PresentationFormat>On-screen Show (4:3)</PresentationFormat>
  <Paragraphs>303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Elemental</vt:lpstr>
      <vt:lpstr>Building the Right Path: A look into how studying your customers journey can improve your overall business</vt:lpstr>
      <vt:lpstr>Agenda</vt:lpstr>
      <vt:lpstr>Clickstream Reporting</vt:lpstr>
      <vt:lpstr>Benefits of Clickstream Reporting</vt:lpstr>
      <vt:lpstr>Building a New Clickstream Report</vt:lpstr>
      <vt:lpstr>Creating a Clickstream Report: Step 1</vt:lpstr>
      <vt:lpstr>Creating a Clickstream Report: Step 2</vt:lpstr>
      <vt:lpstr>Backward vs Forward Clickstreams</vt:lpstr>
      <vt:lpstr>Sampling in Clickstream Reporting</vt:lpstr>
      <vt:lpstr>Path Expansion</vt:lpstr>
      <vt:lpstr>Pathing Illumination</vt:lpstr>
      <vt:lpstr>Top 5 Paths</vt:lpstr>
      <vt:lpstr>Clickstream KPIS</vt:lpstr>
      <vt:lpstr>Page Detail</vt:lpstr>
      <vt:lpstr>Clickstream Use Cases</vt:lpstr>
      <vt:lpstr>TruePath Reporting</vt:lpstr>
      <vt:lpstr>Benefits of TruePath Reporting</vt:lpstr>
      <vt:lpstr>TruePath Report</vt:lpstr>
      <vt:lpstr>Getting Started with TruePath Reporting</vt:lpstr>
      <vt:lpstr>Digital Analytics Tool Plug In</vt:lpstr>
      <vt:lpstr>Digital Analytics Tool Plug In</vt:lpstr>
      <vt:lpstr>Getting Started with TruePath</vt:lpstr>
      <vt:lpstr>Getting Started with TruePath</vt:lpstr>
      <vt:lpstr>Creating a TruePath</vt:lpstr>
      <vt:lpstr>Submitting a TruePath</vt:lpstr>
      <vt:lpstr>Submitting a TruePath</vt:lpstr>
      <vt:lpstr>TruePath Optional Steps</vt:lpstr>
      <vt:lpstr>TruePath Optional Steps</vt:lpstr>
      <vt:lpstr>TruePath Page Options </vt:lpstr>
      <vt:lpstr>TruePath Page Options</vt:lpstr>
      <vt:lpstr>TruePath KPIs</vt:lpstr>
      <vt:lpstr>TruePath Actions</vt:lpstr>
      <vt:lpstr>TruePath Features</vt:lpstr>
      <vt:lpstr>TruePath Use Cases</vt:lpstr>
      <vt:lpstr>Q&amp;A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IBM_ADMIN</dc:creator>
  <cp:lastModifiedBy>ADMINIBM</cp:lastModifiedBy>
  <cp:revision>164</cp:revision>
  <dcterms:created xsi:type="dcterms:W3CDTF">2013-10-08T18:47:41Z</dcterms:created>
  <dcterms:modified xsi:type="dcterms:W3CDTF">2015-08-24T14:46:56Z</dcterms:modified>
</cp:coreProperties>
</file>