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27784" y="2130425"/>
            <a:ext cx="6264696" cy="1470025"/>
          </a:xfrm>
        </p:spPr>
        <p:txBody>
          <a:bodyPr anchor="b"/>
          <a:lstStyle>
            <a:lvl1pPr algn="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27784" y="3645024"/>
            <a:ext cx="6256784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4EC0-3A84-4DC7-9026-12E63DD0B1E3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DA05-85F6-48D5-A5E7-14B68C64151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0C9A-1BBB-4739-A9F3-3FA33ADAA8D3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01C-33B2-435C-8B84-FB2EE22F47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99A1-A096-41D2-BA1E-BB61A6C4FAB2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11D2-DE97-43B1-B2FF-DEBEA449CF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C553-2778-408C-B438-F1ACF0ABDB15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576D-661F-4BC3-A0F0-9F05AA30CF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50FB-202C-485C-AF03-12AA51104550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913A-4768-462E-90D3-A5EA2330FD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403E-2AC6-43E8-AD21-DEADC50C21CD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8BBB-AFB6-4CC7-AEFA-6CFBECBE4E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B29E-1522-4784-838B-BF0D23CF646A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7DDB-C553-493B-8394-D28DCE11A2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CFA2-70E1-419B-92C5-A637FECEFCAB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2F0E-AC92-4B1F-9706-D61132CB78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925E-59E7-44DE-8EE3-3619121DF254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D842-22DB-40BE-BB58-792416C1D2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B1BF-3AFF-4898-AD77-AC1F552E9DD1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FFF9-837D-4E40-BD8D-99ED0E6F36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637A-4F36-40AA-8BC8-FB851F218BBA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5B26-9EE7-4938-884D-A81C1D7C7C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71550" y="-26988"/>
            <a:ext cx="7200900" cy="115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951A64-BBC8-4E6C-A441-299982896727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CDF4F-A453-497D-BC61-6DB4F8AF74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3"/>
          <p:cNvSpPr>
            <a:spLocks noGrp="1"/>
          </p:cNvSpPr>
          <p:nvPr>
            <p:ph type="ctrTitle"/>
          </p:nvPr>
        </p:nvSpPr>
        <p:spPr>
          <a:xfrm>
            <a:off x="2627313" y="2130425"/>
            <a:ext cx="6265862" cy="1470025"/>
          </a:xfrm>
        </p:spPr>
        <p:txBody>
          <a:bodyPr/>
          <a:lstStyle/>
          <a:p>
            <a:pPr eaLnBrk="1" hangingPunct="1"/>
            <a:r>
              <a:rPr lang="fr-FR" smtClean="0"/>
              <a:t>SSG</a:t>
            </a:r>
            <a:br>
              <a:rPr lang="fr-FR" smtClean="0"/>
            </a:br>
            <a:r>
              <a:rPr lang="fr-FR" smtClean="0"/>
              <a:t>ICS France</a:t>
            </a:r>
          </a:p>
        </p:txBody>
      </p:sp>
      <p:sp>
        <p:nvSpPr>
          <p:cNvPr id="13314" name="Sous-titre 4"/>
          <p:cNvSpPr>
            <a:spLocks noGrp="1"/>
          </p:cNvSpPr>
          <p:nvPr>
            <p:ph type="subTitle" idx="1"/>
          </p:nvPr>
        </p:nvSpPr>
        <p:spPr>
          <a:xfrm>
            <a:off x="2627313" y="3644900"/>
            <a:ext cx="6257925" cy="17526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595959"/>
                </a:solidFill>
              </a:rPr>
              <a:t>Tarik Mudarres</a:t>
            </a:r>
          </a:p>
          <a:p>
            <a:pPr eaLnBrk="1" hangingPunct="1"/>
            <a:r>
              <a:rPr lang="fr-FR" smtClean="0">
                <a:solidFill>
                  <a:srgbClr val="595959"/>
                </a:solidFill>
              </a:rPr>
              <a:t>Brand Leader ICS France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200900" cy="1152525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Team</a:t>
            </a:r>
            <a:r>
              <a:rPr lang="fr-FR" smtClean="0">
                <a:solidFill>
                  <a:schemeClr val="accent1"/>
                </a:solidFill>
              </a:rPr>
              <a:t> </a:t>
            </a:r>
            <a:r>
              <a:rPr lang="fr-FR" sz="4000" smtClean="0">
                <a:solidFill>
                  <a:schemeClr val="accent1"/>
                </a:solidFill>
              </a:rPr>
              <a:t>I</a:t>
            </a:r>
            <a:r>
              <a:rPr lang="fr-FR" sz="2800" smtClean="0">
                <a:solidFill>
                  <a:schemeClr val="accent1"/>
                </a:solidFill>
              </a:rPr>
              <a:t>BM</a:t>
            </a:r>
            <a:r>
              <a:rPr lang="fr-FR" smtClean="0">
                <a:solidFill>
                  <a:schemeClr val="accent1"/>
                </a:solidFill>
              </a:rPr>
              <a:t> </a:t>
            </a:r>
            <a:r>
              <a:rPr lang="fr-FR" sz="4000" smtClean="0">
                <a:solidFill>
                  <a:schemeClr val="accent1"/>
                </a:solidFill>
              </a:rPr>
              <a:t>C</a:t>
            </a:r>
            <a:r>
              <a:rPr lang="fr-FR" sz="2800" smtClean="0">
                <a:solidFill>
                  <a:schemeClr val="accent1"/>
                </a:solidFill>
              </a:rPr>
              <a:t>ollaborative</a:t>
            </a:r>
            <a:r>
              <a:rPr lang="fr-FR" smtClean="0">
                <a:solidFill>
                  <a:schemeClr val="accent1"/>
                </a:solidFill>
              </a:rPr>
              <a:t> </a:t>
            </a:r>
            <a:r>
              <a:rPr lang="fr-FR" sz="4000" smtClean="0">
                <a:solidFill>
                  <a:schemeClr val="accent1"/>
                </a:solidFill>
              </a:rPr>
              <a:t>S</a:t>
            </a:r>
            <a:r>
              <a:rPr lang="fr-FR" sz="2800" smtClean="0">
                <a:solidFill>
                  <a:schemeClr val="accent1"/>
                </a:solidFill>
              </a:rPr>
              <a:t>olution</a:t>
            </a:r>
            <a:r>
              <a:rPr lang="fr-FR" smtClean="0">
                <a:solidFill>
                  <a:schemeClr val="accent1"/>
                </a:solidFill>
              </a:rPr>
              <a:t> France</a:t>
            </a:r>
            <a:br>
              <a:rPr lang="fr-FR" smtClean="0">
                <a:solidFill>
                  <a:schemeClr val="accent1"/>
                </a:solidFill>
              </a:rPr>
            </a:br>
            <a:endParaRPr lang="fr-FR" smtClean="0">
              <a:solidFill>
                <a:schemeClr val="accent1"/>
              </a:solidFill>
            </a:endParaRPr>
          </a:p>
        </p:txBody>
      </p:sp>
      <p:graphicFrame>
        <p:nvGraphicFramePr>
          <p:cNvPr id="14667" name="Group 331"/>
          <p:cNvGraphicFramePr>
            <a:graphicFrameLocks noGrp="1"/>
          </p:cNvGraphicFramePr>
          <p:nvPr/>
        </p:nvGraphicFramePr>
        <p:xfrm>
          <a:off x="1112838" y="1231900"/>
          <a:ext cx="6918325" cy="4394200"/>
        </p:xfrm>
        <a:graphic>
          <a:graphicData uri="http://schemas.openxmlformats.org/drawingml/2006/table">
            <a:tbl>
              <a:tblPr/>
              <a:tblGrid>
                <a:gridCol w="5254625"/>
                <a:gridCol w="16637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ICS Brand Leader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Tarik Mudarres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Channel Sales Manager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Frederic Poupart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Channel Sales Rep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Patrick Zerbib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Channel Sales Rep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Majid Anki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Large Accounts Sales Manager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Pascal Nicolet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Région IDF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Phlippe Piget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Régions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Thierry Moneuse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ICS Marketing Manager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Sandrine Lannezval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Tiger Team Social Business &amp; Exceptional Digital Experience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Benjamin Bollaert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Tiger Team Social Business and Collaboration Solutions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Pierre Milcent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Tiger Team Social Business and Collaboration Solutions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Olivier Elluin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ISSC Team leader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Bruno Guillon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Technical Sales Manager, Social Business &amp; Collaboration Solutions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Gilles Lacombe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Segment Leader SmartCloud / Notes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7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MS Gothic" pitchFamily="49" charset="-128"/>
                          <a:cs typeface="Arial" charset="0"/>
                        </a:rPr>
                        <a:t>Jonathan Bénichou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MS Gothic" pitchFamily="49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Segment Leader Social &amp; Digital Experience Solutions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Christophe Chagnot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Kenexa Team coordinator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Omar Naidji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1042988" y="0"/>
            <a:ext cx="7200900" cy="1152525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accent1"/>
                </a:solidFill>
              </a:rPr>
              <a:t>Notre Parcours ICS France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684213" y="1484313"/>
            <a:ext cx="8229600" cy="4525962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2014 est un marathon</a:t>
            </a:r>
          </a:p>
          <a:p>
            <a:pPr lvl="1" eaLnBrk="1" hangingPunct="1"/>
            <a:r>
              <a:rPr lang="fr-FR" sz="2400" smtClean="0">
                <a:solidFill>
                  <a:schemeClr val="accent1"/>
                </a:solidFill>
              </a:rPr>
              <a:t>H1 2013 atteint, de beaux gestes, de belles références </a:t>
            </a:r>
          </a:p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Distance du parcours Channel France ICS Q4: 3.4M€</a:t>
            </a:r>
          </a:p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Un travail d’équipe, en relais </a:t>
            </a:r>
          </a:p>
          <a:p>
            <a:pPr lvl="1" eaLnBrk="1" hangingPunct="1"/>
            <a:r>
              <a:rPr lang="fr-FR" sz="2400" smtClean="0">
                <a:solidFill>
                  <a:schemeClr val="accent1"/>
                </a:solidFill>
              </a:rPr>
              <a:t>Besoin de BPs sur les axes stratégiques</a:t>
            </a:r>
          </a:p>
          <a:p>
            <a:pPr lvl="1" eaLnBrk="1" hangingPunct="1"/>
            <a:r>
              <a:rPr lang="fr-FR" sz="2400" smtClean="0">
                <a:solidFill>
                  <a:schemeClr val="accent1"/>
                </a:solidFill>
              </a:rPr>
              <a:t>Les autres équipes Channel internationaux avancent plus rapidement!</a:t>
            </a:r>
          </a:p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Nous avons besoin de BPs athlétiques!</a:t>
            </a:r>
          </a:p>
          <a:p>
            <a:pPr eaLnBrk="1" hangingPunct="1"/>
            <a:r>
              <a:rPr lang="fr-FR" sz="2800" smtClean="0">
                <a:solidFill>
                  <a:schemeClr val="accent1"/>
                </a:solidFill>
              </a:rPr>
              <a:t>Synergie des offres team SSG – ex FileNet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1"/>
                </a:solidFill>
              </a:rPr>
              <a:t>Plan de Course ICS Q4 2013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906463"/>
            <a:ext cx="4932363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15938" indent="-515938" algn="ctr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Times New Roman" pitchFamily="18" charset="0"/>
              <a:buNone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b="1">
                <a:solidFill>
                  <a:schemeClr val="accent1"/>
                </a:solidFill>
                <a:ea typeface="MS PGothic" pitchFamily="34" charset="-128"/>
              </a:rPr>
              <a:t>TOP 5 Priorités</a:t>
            </a:r>
          </a:p>
          <a:p>
            <a:pPr marL="515938" indent="-515938" algn="ctr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Times New Roman" pitchFamily="18" charset="0"/>
              <a:buNone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endParaRPr lang="en-US" b="1">
              <a:solidFill>
                <a:schemeClr val="accent1"/>
              </a:solidFill>
              <a:ea typeface="MS PGothic" pitchFamily="34" charset="-128"/>
            </a:endParaRPr>
          </a:p>
          <a:p>
            <a:pPr marL="515938" indent="-515938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Times New Roman" pitchFamily="18" charset="0"/>
              <a:buAutoNum type="arabicPeriod"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b="1">
                <a:solidFill>
                  <a:schemeClr val="accent1"/>
                </a:solidFill>
              </a:rPr>
              <a:t>Focus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CloudFirst</a:t>
            </a:r>
          </a:p>
          <a:p>
            <a:pPr marL="515938" indent="-515938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Arial" charset="0"/>
              <a:buAutoNum type="arabicPeriod"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Developer le </a:t>
            </a:r>
            <a:r>
              <a:rPr lang="en-US" sz="1600" b="1">
                <a:solidFill>
                  <a:schemeClr val="accent1"/>
                </a:solidFill>
              </a:rPr>
              <a:t>Leadership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Social Business</a:t>
            </a:r>
          </a:p>
          <a:p>
            <a:pPr marL="515938" indent="-515938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Arial" charset="0"/>
              <a:buAutoNum type="arabicPeriod"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Piloter les Ventes xDx aux LoB</a:t>
            </a:r>
          </a:p>
          <a:p>
            <a:pPr marL="515938" indent="-515938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Arial" charset="0"/>
              <a:buAutoNum type="arabicPeriod"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Menons l’</a:t>
            </a:r>
            <a:r>
              <a:rPr lang="en-US" sz="1600" b="1">
                <a:solidFill>
                  <a:schemeClr val="accent1"/>
                </a:solidFill>
              </a:rPr>
              <a:t>Agenda</a:t>
            </a:r>
            <a:r>
              <a:rPr lang="en-US" sz="1600"/>
              <a:t> </a:t>
            </a: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CHRO</a:t>
            </a:r>
          </a:p>
          <a:p>
            <a:pPr marL="515938" indent="-515938" defTabSz="457200"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Arial" charset="0"/>
              <a:buAutoNum type="arabicPeriod"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r>
              <a:rPr lang="en-US" sz="1600" b="1">
                <a:solidFill>
                  <a:schemeClr val="accent1"/>
                </a:solidFill>
                <a:ea typeface="MS PGothic" pitchFamily="34" charset="-128"/>
              </a:rPr>
              <a:t>Se Réinventer et Gagner en Equipe</a:t>
            </a:r>
          </a:p>
          <a:p>
            <a:pPr marL="515938" lvl="1" indent="-515938" defTabSz="457200" eaLnBrk="0" hangingPunct="0">
              <a:spcBef>
                <a:spcPts val="400"/>
              </a:spcBef>
              <a:buClr>
                <a:srgbClr val="0070C0"/>
              </a:buClr>
              <a:buSzPct val="100000"/>
              <a:buFont typeface="Arial" charset="0"/>
              <a:buNone/>
              <a:tabLst>
                <a:tab pos="833438" algn="l"/>
                <a:tab pos="1290638" algn="l"/>
                <a:tab pos="1747838" algn="l"/>
                <a:tab pos="2205038" algn="l"/>
                <a:tab pos="2662238" algn="l"/>
                <a:tab pos="3119438" algn="l"/>
                <a:tab pos="3576638" algn="l"/>
                <a:tab pos="4033838" algn="l"/>
                <a:tab pos="4491038" algn="l"/>
                <a:tab pos="4948238" algn="l"/>
                <a:tab pos="5405438" algn="l"/>
                <a:tab pos="5862638" algn="l"/>
                <a:tab pos="6319838" algn="l"/>
                <a:tab pos="6777038" algn="l"/>
                <a:tab pos="7234238" algn="l"/>
                <a:tab pos="7691438" algn="l"/>
                <a:tab pos="8148638" algn="l"/>
                <a:tab pos="8605838" algn="l"/>
                <a:tab pos="9063038" algn="l"/>
                <a:tab pos="9520238" algn="l"/>
              </a:tabLst>
            </a:pPr>
            <a:endParaRPr lang="en-US" sz="1600" b="1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16387" name="Picture 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196975"/>
            <a:ext cx="374491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4"/>
          <p:cNvSpPr>
            <a:spLocks noChangeArrowheads="1"/>
          </p:cNvSpPr>
          <p:nvPr/>
        </p:nvSpPr>
        <p:spPr bwMode="auto">
          <a:xfrm>
            <a:off x="4356100" y="908050"/>
            <a:ext cx="288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accent1"/>
                </a:solidFill>
              </a:rPr>
              <a:t>Patterns = Se Réinventer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0075" y="4348163"/>
            <a:ext cx="46990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6"/>
          <p:cNvSpPr>
            <a:spLocks noChangeArrowheads="1"/>
          </p:cNvSpPr>
          <p:nvPr/>
        </p:nvSpPr>
        <p:spPr bwMode="auto">
          <a:xfrm>
            <a:off x="4364038" y="3998913"/>
            <a:ext cx="258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450"/>
              </a:spcBef>
              <a:buClr>
                <a:srgbClr val="0070C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accent1"/>
                </a:solidFill>
              </a:rPr>
              <a:t>Tactique de jeu: Plays</a:t>
            </a:r>
          </a:p>
        </p:txBody>
      </p:sp>
      <p:sp>
        <p:nvSpPr>
          <p:cNvPr id="16391" name="Text Box 67"/>
          <p:cNvSpPr txBox="1">
            <a:spLocks noChangeArrowheads="1"/>
          </p:cNvSpPr>
          <p:nvPr/>
        </p:nvSpPr>
        <p:spPr bwMode="auto">
          <a:xfrm>
            <a:off x="468313" y="4437063"/>
            <a:ext cx="374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16392" name="Picture 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789363"/>
            <a:ext cx="37084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82"/>
          <p:cNvSpPr txBox="1">
            <a:spLocks noChangeArrowheads="1"/>
          </p:cNvSpPr>
          <p:nvPr/>
        </p:nvSpPr>
        <p:spPr bwMode="auto">
          <a:xfrm>
            <a:off x="4356100" y="55895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208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MS Gothic</vt:lpstr>
      <vt:lpstr>MS PGothic</vt:lpstr>
      <vt:lpstr>Times New Roman</vt:lpstr>
      <vt:lpstr>Thème Office</vt:lpstr>
      <vt:lpstr>Thème Office</vt:lpstr>
      <vt:lpstr>SSG ICS France</vt:lpstr>
      <vt:lpstr>Team IBM Collaborative Solution France </vt:lpstr>
      <vt:lpstr>Notre Parcours ICS France</vt:lpstr>
      <vt:lpstr>Plan de Course ICS Q4 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</dc:creator>
  <cp:lastModifiedBy>MUDARRES</cp:lastModifiedBy>
  <cp:revision>15</cp:revision>
  <dcterms:created xsi:type="dcterms:W3CDTF">2013-09-12T18:51:10Z</dcterms:created>
  <dcterms:modified xsi:type="dcterms:W3CDTF">2013-10-14T22:15:11Z</dcterms:modified>
</cp:coreProperties>
</file>