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  <a:srgbClr val="FFFF66"/>
    <a:srgbClr val="99CC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7784" y="2130425"/>
            <a:ext cx="6264696" cy="1470025"/>
          </a:xfrm>
        </p:spPr>
        <p:txBody>
          <a:bodyPr anchor="b"/>
          <a:lstStyle>
            <a:lvl1pPr algn="r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3645024"/>
            <a:ext cx="6256784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218E-EFF9-434C-8300-838940C78697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067C-F823-47B8-A64D-B62D33357B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B74C-2F83-4301-8E34-2394BA3A1C1F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4D3-270B-4D4F-8BF9-3474B9545A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6A1A-C996-48EF-BA2B-51C0E850122D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D930-7E7D-4C3F-8376-5D42275E4E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9A3A-CAA8-455C-AA2D-AAB156FDAD93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955F-0EF5-4A3F-9B9A-8DD15D7110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E0DA-11EA-4497-A99F-62A13E71B0C1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FE10-50CF-4A7B-BD22-9E6954636A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3F1A-B73C-426E-91F2-FB04B27FDB6A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B515-CA50-4CB7-998C-22CC87EB34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01F9-11B6-49F1-A576-6621C8F786FC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40BC-D72E-45BF-AF88-8F549BA903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752E-B96E-4F08-AE1C-1D0627590501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218D-8BEB-4653-BA95-4A2EA18EC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16B8-8768-479C-A323-22F0A7FB7154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1DD6-9554-413E-BEFB-0379943987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1C22-F2F4-4F99-A8F7-16254F1783A2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7E79-9266-4BDE-B0EA-5602F28558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F58D-AE6E-4E38-8E3C-7B7429C98F0A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CDDC-5CC7-49DB-817A-BDBC59FDFD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71550" y="-26988"/>
            <a:ext cx="72009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4E86C-22CD-4EFD-9B26-F4CFD91DB8B2}" type="datetimeFigureOut">
              <a:rPr lang="fr-FR"/>
              <a:pPr>
                <a:defRPr/>
              </a:pPr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5F5E7-68D2-4B8D-85A8-566CA49773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/>
          <p:cNvSpPr>
            <a:spLocks noGrp="1"/>
          </p:cNvSpPr>
          <p:nvPr>
            <p:ph type="ctrTitle"/>
          </p:nvPr>
        </p:nvSpPr>
        <p:spPr>
          <a:xfrm>
            <a:off x="2627313" y="2130425"/>
            <a:ext cx="6265862" cy="1470025"/>
          </a:xfrm>
        </p:spPr>
        <p:txBody>
          <a:bodyPr/>
          <a:lstStyle/>
          <a:p>
            <a:pPr eaLnBrk="1" hangingPunct="1"/>
            <a:r>
              <a:rPr lang="fr-FR" smtClean="0"/>
              <a:t>Business Analytics</a:t>
            </a:r>
            <a:endParaRPr lang="en-US" smtClean="0"/>
          </a:p>
        </p:txBody>
      </p:sp>
      <p:sp>
        <p:nvSpPr>
          <p:cNvPr id="13314" name="Sous-titre 4"/>
          <p:cNvSpPr>
            <a:spLocks noGrp="1"/>
          </p:cNvSpPr>
          <p:nvPr>
            <p:ph type="subTitle" idx="1"/>
          </p:nvPr>
        </p:nvSpPr>
        <p:spPr>
          <a:xfrm>
            <a:off x="2627313" y="3644900"/>
            <a:ext cx="6257925" cy="17526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Philippe Mercier</a:t>
            </a:r>
            <a:endParaRPr lang="en-US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5"/>
          <p:cNvSpPr>
            <a:spLocks noChangeArrowheads="1"/>
          </p:cNvSpPr>
          <p:nvPr/>
        </p:nvSpPr>
        <p:spPr bwMode="auto">
          <a:xfrm>
            <a:off x="2195513" y="5373688"/>
            <a:ext cx="6337300" cy="503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AutoShape 6"/>
          <p:cNvSpPr>
            <a:spLocks noChangeArrowheads="1"/>
          </p:cNvSpPr>
          <p:nvPr/>
        </p:nvSpPr>
        <p:spPr bwMode="auto">
          <a:xfrm>
            <a:off x="2195513" y="5949950"/>
            <a:ext cx="6337300" cy="50323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44"/>
          <p:cNvSpPr txBox="1">
            <a:spLocks noChangeArrowheads="1"/>
          </p:cNvSpPr>
          <p:nvPr/>
        </p:nvSpPr>
        <p:spPr bwMode="auto">
          <a:xfrm>
            <a:off x="368300" y="5438775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Avent vente</a:t>
            </a:r>
            <a:endParaRPr lang="en-US" i="1"/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2667000" y="5445125"/>
            <a:ext cx="4857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/>
              <a:t>Manager: Renaud Blanchard (BI)/ Serge Retkowski (SPSS)</a:t>
            </a:r>
            <a:endParaRPr lang="en-US" sz="1400" i="1"/>
          </a:p>
        </p:txBody>
      </p:sp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395288" y="601503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Services</a:t>
            </a:r>
            <a:endParaRPr lang="en-US" i="1"/>
          </a:p>
        </p:txBody>
      </p:sp>
      <p:sp>
        <p:nvSpPr>
          <p:cNvPr id="14342" name="AutoShape 47"/>
          <p:cNvSpPr>
            <a:spLocks noChangeArrowheads="1"/>
          </p:cNvSpPr>
          <p:nvPr/>
        </p:nvSpPr>
        <p:spPr bwMode="auto">
          <a:xfrm>
            <a:off x="2195513" y="4797425"/>
            <a:ext cx="6337300" cy="5032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51"/>
          <p:cNvSpPr txBox="1">
            <a:spLocks noChangeArrowheads="1"/>
          </p:cNvSpPr>
          <p:nvPr/>
        </p:nvSpPr>
        <p:spPr bwMode="auto">
          <a:xfrm>
            <a:off x="4143375" y="6003925"/>
            <a:ext cx="247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/>
              <a:t>Manager: Philippe Guehenec</a:t>
            </a:r>
            <a:endParaRPr lang="en-US" sz="1400" i="1"/>
          </a:p>
        </p:txBody>
      </p:sp>
      <p:pic>
        <p:nvPicPr>
          <p:cNvPr id="14344" name="Picture 38" descr="equi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01577">
            <a:off x="179388" y="549275"/>
            <a:ext cx="29829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4"/>
          <p:cNvSpPr>
            <a:spLocks noChangeArrowheads="1"/>
          </p:cNvSpPr>
          <p:nvPr/>
        </p:nvSpPr>
        <p:spPr bwMode="auto">
          <a:xfrm>
            <a:off x="2195513" y="909638"/>
            <a:ext cx="6337300" cy="30956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utoShape 7"/>
          <p:cNvSpPr>
            <a:spLocks noChangeArrowheads="1"/>
          </p:cNvSpPr>
          <p:nvPr/>
        </p:nvSpPr>
        <p:spPr bwMode="auto">
          <a:xfrm>
            <a:off x="2195513" y="4149725"/>
            <a:ext cx="6337300" cy="5032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AutoShape 8"/>
          <p:cNvSpPr>
            <a:spLocks noChangeArrowheads="1"/>
          </p:cNvSpPr>
          <p:nvPr/>
        </p:nvSpPr>
        <p:spPr bwMode="auto">
          <a:xfrm>
            <a:off x="2339975" y="1052513"/>
            <a:ext cx="1944688" cy="20161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8" name="AutoShape 9"/>
          <p:cNvSpPr>
            <a:spLocks noChangeArrowheads="1"/>
          </p:cNvSpPr>
          <p:nvPr/>
        </p:nvSpPr>
        <p:spPr bwMode="auto">
          <a:xfrm>
            <a:off x="4429125" y="1052513"/>
            <a:ext cx="1944688" cy="20161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AutoShape 10"/>
          <p:cNvSpPr>
            <a:spLocks noChangeArrowheads="1"/>
          </p:cNvSpPr>
          <p:nvPr/>
        </p:nvSpPr>
        <p:spPr bwMode="auto">
          <a:xfrm>
            <a:off x="6515100" y="1052513"/>
            <a:ext cx="1944688" cy="20161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2463800" y="1123950"/>
            <a:ext cx="1582738" cy="3048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/>
              <a:t>Comptes Intégrés</a:t>
            </a:r>
            <a:endParaRPr lang="en-US" sz="1400" i="1"/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4500563" y="1123950"/>
            <a:ext cx="1751012" cy="5175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i="1"/>
              <a:t>Comptes Entreprise</a:t>
            </a:r>
          </a:p>
          <a:p>
            <a:pPr algn="ctr"/>
            <a:r>
              <a:rPr lang="fr-FR" sz="1400" i="1"/>
              <a:t>Ile de France</a:t>
            </a:r>
            <a:endParaRPr lang="en-US" sz="1400" i="1"/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6543675" y="1123950"/>
            <a:ext cx="1928813" cy="5175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i="1"/>
              <a:t>Comptes Entreprise</a:t>
            </a:r>
          </a:p>
          <a:p>
            <a:pPr algn="ctr"/>
            <a:r>
              <a:rPr lang="fr-FR" sz="1400" i="1"/>
              <a:t>Régions &amp; Mid Market</a:t>
            </a:r>
            <a:endParaRPr lang="en-US" sz="1400" i="1"/>
          </a:p>
        </p:txBody>
      </p:sp>
      <p:sp>
        <p:nvSpPr>
          <p:cNvPr id="14353" name="AutoShape 15"/>
          <p:cNvSpPr>
            <a:spLocks noChangeArrowheads="1"/>
          </p:cNvSpPr>
          <p:nvPr/>
        </p:nvSpPr>
        <p:spPr bwMode="auto">
          <a:xfrm>
            <a:off x="2339975" y="3141663"/>
            <a:ext cx="5976938" cy="36036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4" name="AutoShape 16"/>
          <p:cNvSpPr>
            <a:spLocks noChangeArrowheads="1"/>
          </p:cNvSpPr>
          <p:nvPr/>
        </p:nvSpPr>
        <p:spPr bwMode="auto">
          <a:xfrm>
            <a:off x="2555875" y="3573463"/>
            <a:ext cx="5616575" cy="36036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2409825" y="1557338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Manager: G. Debris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4481513" y="1557338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Manager: E. Delattre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6516688" y="1557338"/>
            <a:ext cx="198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Manager: F. Betouliere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58" name="Text Box 20"/>
          <p:cNvSpPr txBox="1">
            <a:spLocks noChangeArrowheads="1"/>
          </p:cNvSpPr>
          <p:nvPr/>
        </p:nvSpPr>
        <p:spPr bwMode="auto">
          <a:xfrm>
            <a:off x="2841625" y="1889125"/>
            <a:ext cx="11001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fr-FR" sz="1400" i="1">
                <a:solidFill>
                  <a:schemeClr val="accent2"/>
                </a:solidFill>
              </a:rPr>
              <a:t>I. Sandolo</a:t>
            </a:r>
          </a:p>
          <a:p>
            <a:pPr marL="342900" indent="-342900"/>
            <a:r>
              <a:rPr lang="fr-FR" sz="1400" i="1">
                <a:solidFill>
                  <a:schemeClr val="accent2"/>
                </a:solidFill>
              </a:rPr>
              <a:t>A. Fouquier</a:t>
            </a:r>
          </a:p>
          <a:p>
            <a:pPr marL="342900" indent="-342900"/>
            <a:r>
              <a:rPr lang="fr-FR" sz="1400" i="1">
                <a:solidFill>
                  <a:schemeClr val="accent2"/>
                </a:solidFill>
              </a:rPr>
              <a:t>N. Forien</a:t>
            </a:r>
          </a:p>
          <a:p>
            <a:pPr marL="342900" indent="-342900"/>
            <a:r>
              <a:rPr lang="fr-FR" sz="1400" i="1">
                <a:solidFill>
                  <a:schemeClr val="accent2"/>
                </a:solidFill>
              </a:rPr>
              <a:t>Y. Barbier</a:t>
            </a:r>
          </a:p>
          <a:p>
            <a:pPr marL="342900" indent="-342900"/>
            <a:r>
              <a:rPr lang="fr-FR" sz="1400" i="1">
                <a:solidFill>
                  <a:schemeClr val="accent2"/>
                </a:solidFill>
              </a:rPr>
              <a:t>F. Mallet</a:t>
            </a:r>
            <a:endParaRPr lang="en-US" sz="1400" i="1">
              <a:solidFill>
                <a:schemeClr val="accent2"/>
              </a:solidFill>
            </a:endParaRPr>
          </a:p>
        </p:txBody>
      </p:sp>
      <p:sp>
        <p:nvSpPr>
          <p:cNvPr id="14359" name="Text Box 21"/>
          <p:cNvSpPr txBox="1">
            <a:spLocks noChangeArrowheads="1"/>
          </p:cNvSpPr>
          <p:nvPr/>
        </p:nvSpPr>
        <p:spPr bwMode="auto">
          <a:xfrm>
            <a:off x="4425950" y="1935163"/>
            <a:ext cx="96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N. D’André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H. Fontaine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L. Da Silva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T. Dognin</a:t>
            </a:r>
            <a:endParaRPr lang="en-US" sz="1200" i="1">
              <a:solidFill>
                <a:schemeClr val="accent2"/>
              </a:solidFill>
            </a:endParaRPr>
          </a:p>
        </p:txBody>
      </p:sp>
      <p:sp>
        <p:nvSpPr>
          <p:cNvPr id="14360" name="Text Box 22"/>
          <p:cNvSpPr txBox="1">
            <a:spLocks noChangeArrowheads="1"/>
          </p:cNvSpPr>
          <p:nvPr/>
        </p:nvSpPr>
        <p:spPr bwMode="auto">
          <a:xfrm>
            <a:off x="5364163" y="1917700"/>
            <a:ext cx="109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F. Bourgeois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L. Lemerle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P. Riverto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F. Toulze	</a:t>
            </a:r>
            <a:endParaRPr lang="en-US" sz="1200" i="1">
              <a:solidFill>
                <a:schemeClr val="accent2"/>
              </a:solidFill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891338" y="1866900"/>
            <a:ext cx="1679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fr-FR" sz="1200" i="1">
                <a:solidFill>
                  <a:schemeClr val="accent2"/>
                </a:solidFill>
              </a:rPr>
              <a:t>Gaubert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T. Fidele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S. Legrand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L. Doat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S. Molliere</a:t>
            </a:r>
          </a:p>
          <a:p>
            <a:pPr marL="342900" indent="-342900"/>
            <a:r>
              <a:rPr lang="fr-FR" sz="1200" i="1">
                <a:solidFill>
                  <a:schemeClr val="accent2"/>
                </a:solidFill>
              </a:rPr>
              <a:t>V. Costellazione (MM)</a:t>
            </a:r>
            <a:endParaRPr lang="en-US" sz="1200" i="1">
              <a:solidFill>
                <a:schemeClr val="accent2"/>
              </a:solidFill>
            </a:endParaRPr>
          </a:p>
        </p:txBody>
      </p:sp>
      <p:sp>
        <p:nvSpPr>
          <p:cNvPr id="14362" name="Text Box 35"/>
          <p:cNvSpPr txBox="1">
            <a:spLocks noChangeArrowheads="1"/>
          </p:cNvSpPr>
          <p:nvPr/>
        </p:nvSpPr>
        <p:spPr bwMode="auto">
          <a:xfrm>
            <a:off x="3779838" y="3141663"/>
            <a:ext cx="2814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Thomas Chevalier / Arnaud Fillon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63" name="Text Box 36"/>
          <p:cNvSpPr txBox="1">
            <a:spLocks noChangeArrowheads="1"/>
          </p:cNvSpPr>
          <p:nvPr/>
        </p:nvSpPr>
        <p:spPr bwMode="auto">
          <a:xfrm>
            <a:off x="4437063" y="3573463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Anne Robellin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64" name="Text Box 37"/>
          <p:cNvSpPr txBox="1">
            <a:spLocks noChangeArrowheads="1"/>
          </p:cNvSpPr>
          <p:nvPr/>
        </p:nvSpPr>
        <p:spPr bwMode="auto">
          <a:xfrm>
            <a:off x="303213" y="190976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bg1"/>
                </a:solidFill>
              </a:rPr>
              <a:t>Vente Directe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14365" name="Text Box 38"/>
          <p:cNvSpPr txBox="1">
            <a:spLocks noChangeArrowheads="1"/>
          </p:cNvSpPr>
          <p:nvPr/>
        </p:nvSpPr>
        <p:spPr bwMode="auto">
          <a:xfrm>
            <a:off x="266700" y="3141663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Focus Risque</a:t>
            </a:r>
            <a:endParaRPr lang="en-US" i="1"/>
          </a:p>
        </p:txBody>
      </p:sp>
      <p:sp>
        <p:nvSpPr>
          <p:cNvPr id="14366" name="Text Box 39"/>
          <p:cNvSpPr txBox="1">
            <a:spLocks noChangeArrowheads="1"/>
          </p:cNvSpPr>
          <p:nvPr/>
        </p:nvSpPr>
        <p:spPr bwMode="auto">
          <a:xfrm>
            <a:off x="220663" y="3494088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Focus Varicient</a:t>
            </a:r>
            <a:endParaRPr lang="en-US" i="1"/>
          </a:p>
        </p:txBody>
      </p:sp>
      <p:sp>
        <p:nvSpPr>
          <p:cNvPr id="14367" name="Text Box 41"/>
          <p:cNvSpPr txBox="1">
            <a:spLocks noChangeArrowheads="1"/>
          </p:cNvSpPr>
          <p:nvPr/>
        </p:nvSpPr>
        <p:spPr bwMode="auto">
          <a:xfrm>
            <a:off x="339725" y="414337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Channel</a:t>
            </a:r>
            <a:endParaRPr lang="en-US" i="1"/>
          </a:p>
        </p:txBody>
      </p:sp>
      <p:sp>
        <p:nvSpPr>
          <p:cNvPr id="14368" name="Text Box 42"/>
          <p:cNvSpPr txBox="1">
            <a:spLocks noChangeArrowheads="1"/>
          </p:cNvSpPr>
          <p:nvPr/>
        </p:nvSpPr>
        <p:spPr bwMode="auto">
          <a:xfrm>
            <a:off x="2339975" y="4221163"/>
            <a:ext cx="230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chemeClr val="bg1"/>
                </a:solidFill>
              </a:rPr>
              <a:t>Manager: Frederic Poupart</a:t>
            </a:r>
            <a:endParaRPr lang="en-US" sz="1400" i="1">
              <a:solidFill>
                <a:schemeClr val="bg1"/>
              </a:solidFill>
            </a:endParaRPr>
          </a:p>
        </p:txBody>
      </p:sp>
      <p:sp>
        <p:nvSpPr>
          <p:cNvPr id="14369" name="Text Box 43"/>
          <p:cNvSpPr txBox="1">
            <a:spLocks noChangeArrowheads="1"/>
          </p:cNvSpPr>
          <p:nvPr/>
        </p:nvSpPr>
        <p:spPr bwMode="auto">
          <a:xfrm>
            <a:off x="4841875" y="4221163"/>
            <a:ext cx="2443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C. Allioui/ F. Dupont/ J. Beck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70" name="Text Box 48"/>
          <p:cNvSpPr txBox="1">
            <a:spLocks noChangeArrowheads="1"/>
          </p:cNvSpPr>
          <p:nvPr/>
        </p:nvSpPr>
        <p:spPr bwMode="auto">
          <a:xfrm>
            <a:off x="323850" y="479107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Marketing</a:t>
            </a:r>
            <a:endParaRPr lang="en-US" i="1"/>
          </a:p>
        </p:txBody>
      </p: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3627438" y="4868863"/>
            <a:ext cx="367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Amelie Malchow/ Laure Silva/ Magalie Fovet</a:t>
            </a:r>
            <a:endParaRPr lang="en-US" sz="1400"/>
          </a:p>
        </p:txBody>
      </p:sp>
      <p:sp>
        <p:nvSpPr>
          <p:cNvPr id="1437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Organisation du Brand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Dynamiques de marché</a:t>
            </a:r>
            <a:endParaRPr lang="en-US" smtClean="0"/>
          </a:p>
        </p:txBody>
      </p:sp>
      <p:pic>
        <p:nvPicPr>
          <p:cNvPr id="15362" name="Picture 5" descr="photo_PSP_STATIO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268413"/>
            <a:ext cx="91440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fr-FR" sz="2400" smtClean="0"/>
              <a:t>En direct des pistes</a:t>
            </a:r>
          </a:p>
          <a:p>
            <a:pPr lvl="1" eaLnBrk="1" hangingPunct="1"/>
            <a:r>
              <a:rPr lang="fr-FR" sz="2000" smtClean="0"/>
              <a:t>Importantes prises de marché sur TM1</a:t>
            </a:r>
          </a:p>
          <a:p>
            <a:pPr lvl="1" eaLnBrk="1" hangingPunct="1"/>
            <a:r>
              <a:rPr lang="fr-FR" sz="2000" smtClean="0"/>
              <a:t>Accélération des migrations vers Cognos 10</a:t>
            </a:r>
          </a:p>
          <a:p>
            <a:pPr lvl="1" eaLnBrk="1" hangingPunct="1"/>
            <a:r>
              <a:rPr lang="fr-FR" sz="2000" smtClean="0"/>
              <a:t>Fort Intérêt sur Varicient (ROI fort et sujet d’actualité)</a:t>
            </a:r>
          </a:p>
          <a:p>
            <a:pPr lvl="1" eaLnBrk="1" hangingPunct="1"/>
            <a:r>
              <a:rPr lang="fr-FR" sz="2000" smtClean="0"/>
              <a:t>Turbulences constatées chez nos compétiteurs</a:t>
            </a:r>
          </a:p>
          <a:p>
            <a:pPr eaLnBrk="1" hangingPunct="1"/>
            <a:r>
              <a:rPr lang="fr-FR" sz="2400" smtClean="0"/>
              <a:t>Temps de parcours</a:t>
            </a:r>
          </a:p>
          <a:p>
            <a:pPr lvl="1" eaLnBrk="1" hangingPunct="1"/>
            <a:r>
              <a:rPr lang="fr-FR" sz="2000" smtClean="0"/>
              <a:t>Channel en croissance et au dessus du plan sur H1</a:t>
            </a:r>
          </a:p>
          <a:p>
            <a:pPr lvl="1" eaLnBrk="1" hangingPunct="1"/>
            <a:r>
              <a:rPr lang="fr-FR" sz="2000" smtClean="0"/>
              <a:t>2,6M à faire sur Q4 pour un pipeline de 15M (!!)</a:t>
            </a:r>
          </a:p>
          <a:p>
            <a:pPr lvl="1" eaLnBrk="1" hangingPunct="1"/>
            <a:r>
              <a:rPr lang="fr-FR" sz="2000" smtClean="0"/>
              <a:t>Roadmap répartie sur 23 Business Partners</a:t>
            </a:r>
          </a:p>
          <a:p>
            <a:pPr eaLnBrk="1" hangingPunct="1"/>
            <a:r>
              <a:rPr lang="fr-FR" sz="2400" smtClean="0"/>
              <a:t> Facteurs clés de succès</a:t>
            </a:r>
          </a:p>
          <a:p>
            <a:pPr lvl="1" eaLnBrk="1" hangingPunct="1"/>
            <a:r>
              <a:rPr lang="fr-FR" sz="2000" smtClean="0"/>
              <a:t>Velocité / Intégrité / Audace/ Persévérance</a:t>
            </a:r>
          </a:p>
          <a:p>
            <a:pPr eaLnBrk="1" hangingPunct="1"/>
            <a:endParaRPr lang="fr-FR" sz="2400" smtClean="0"/>
          </a:p>
          <a:p>
            <a:pPr lvl="1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Quelles pistes pour Q4?</a:t>
            </a:r>
            <a:endParaRPr lang="en-US" smtClean="0"/>
          </a:p>
        </p:txBody>
      </p:sp>
      <p:pic>
        <p:nvPicPr>
          <p:cNvPr id="16386" name="Picture 36" descr="blue_box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805488"/>
            <a:ext cx="5616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2259013" y="5849938"/>
            <a:ext cx="4978400" cy="8921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FR" sz="1800" smtClean="0">
                <a:solidFill>
                  <a:schemeClr val="bg1"/>
                </a:solidFill>
              </a:rPr>
              <a:t>Aligner votre rémunération variable avec votre stratégie commerciale pour optimiser vos marges</a:t>
            </a:r>
            <a:endParaRPr lang="en-US" sz="1800" smtClean="0">
              <a:solidFill>
                <a:schemeClr val="bg1"/>
              </a:solidFill>
            </a:endParaRPr>
          </a:p>
        </p:txBody>
      </p:sp>
      <p:pic>
        <p:nvPicPr>
          <p:cNvPr id="16388" name="Picture 36" descr="blue_box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4941888"/>
            <a:ext cx="5616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8"/>
          <p:cNvSpPr>
            <a:spLocks/>
          </p:cNvSpPr>
          <p:nvPr/>
        </p:nvSpPr>
        <p:spPr bwMode="auto">
          <a:xfrm>
            <a:off x="2251075" y="5057775"/>
            <a:ext cx="4978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>
                <a:solidFill>
                  <a:schemeClr val="bg1"/>
                </a:solidFill>
                <a:latin typeface="Calibri" pitchFamily="34" charset="0"/>
              </a:rPr>
              <a:t>Opimiser la durée de vie et l’efficiacité de vos actifs avec la nouvelle solution </a:t>
            </a:r>
            <a:r>
              <a:rPr lang="fr-FR" b="1">
                <a:solidFill>
                  <a:schemeClr val="bg1"/>
                </a:solidFill>
                <a:latin typeface="Calibri" pitchFamily="34" charset="0"/>
              </a:rPr>
              <a:t>PMQ</a:t>
            </a:r>
            <a:r>
              <a:rPr lang="fr-FR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90" name="Picture 36" descr="blue_box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4076700"/>
            <a:ext cx="5616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20"/>
          <p:cNvSpPr>
            <a:spLocks/>
          </p:cNvSpPr>
          <p:nvPr/>
        </p:nvSpPr>
        <p:spPr bwMode="auto">
          <a:xfrm>
            <a:off x="2087563" y="4149725"/>
            <a:ext cx="54721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>
                <a:solidFill>
                  <a:schemeClr val="bg1"/>
                </a:solidFill>
                <a:latin typeface="Calibri" pitchFamily="34" charset="0"/>
              </a:rPr>
              <a:t>Exploiter les reseaux sociaux avec </a:t>
            </a:r>
            <a:r>
              <a:rPr lang="fr-FR" b="1">
                <a:solidFill>
                  <a:schemeClr val="bg1"/>
                </a:solidFill>
                <a:latin typeface="Calibri" pitchFamily="34" charset="0"/>
              </a:rPr>
              <a:t>SMA</a:t>
            </a:r>
            <a:r>
              <a:rPr lang="fr-FR">
                <a:solidFill>
                  <a:schemeClr val="bg1"/>
                </a:solidFill>
                <a:latin typeface="Calibri" pitchFamily="34" charset="0"/>
              </a:rPr>
              <a:t> pour piloter votre communication et adapter votre stratégie produit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92" name="Picture 36" descr="blue_box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213100"/>
            <a:ext cx="5616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22"/>
          <p:cNvSpPr>
            <a:spLocks/>
          </p:cNvSpPr>
          <p:nvPr/>
        </p:nvSpPr>
        <p:spPr bwMode="auto">
          <a:xfrm>
            <a:off x="2268538" y="3284538"/>
            <a:ext cx="4978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1600">
                <a:solidFill>
                  <a:schemeClr val="bg1"/>
                </a:solidFill>
                <a:latin typeface="Calibri" pitchFamily="34" charset="0"/>
              </a:rPr>
              <a:t>Identifier les actions nécessaires pour mieux aligner les ressources financières et opérationnelles avec </a:t>
            </a:r>
            <a:r>
              <a:rPr lang="fr-FR" sz="1600" b="1">
                <a:solidFill>
                  <a:schemeClr val="bg1"/>
                </a:solidFill>
                <a:latin typeface="Calibri" pitchFamily="34" charset="0"/>
              </a:rPr>
              <a:t>TM1</a:t>
            </a:r>
            <a:r>
              <a:rPr lang="fr-FR" sz="1600">
                <a:solidFill>
                  <a:schemeClr val="bg1"/>
                </a:solidFill>
                <a:latin typeface="Calibri" pitchFamily="34" charset="0"/>
              </a:rPr>
              <a:t>, maintenant disponible sur le </a:t>
            </a:r>
            <a:r>
              <a:rPr lang="fr-FR" sz="1600" b="1">
                <a:solidFill>
                  <a:schemeClr val="bg1"/>
                </a:solidFill>
                <a:latin typeface="Calibri" pitchFamily="34" charset="0"/>
              </a:rPr>
              <a:t>Cloud</a:t>
            </a:r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94" name="Picture 9" descr="IBM_Varicent_logo_4C_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5930900"/>
            <a:ext cx="17637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0" descr="ANd9GcQG17hfq-qCsDdnoZy0ApVQk4aiGc6nbB9weNilpqkv6YPI20Z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3068638"/>
            <a:ext cx="1447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2" descr="http://upload.wikimedia.org/wikipedia/fr/0/03/Logo_veoli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2700" y="4221163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4" descr="Logo_credit_Mutu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2550" y="5949950"/>
            <a:ext cx="1441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6" descr="logo_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357563"/>
            <a:ext cx="1419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4005263"/>
            <a:ext cx="1079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55563" y="4651375"/>
            <a:ext cx="2325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/>
              <a:t>IBM Social Media Analytics</a:t>
            </a:r>
            <a:endParaRPr lang="en-US" sz="1400" i="1"/>
          </a:p>
        </p:txBody>
      </p:sp>
      <p:pic>
        <p:nvPicPr>
          <p:cNvPr id="16401" name="Picture 50" descr="ANd9GcSsbY3VSKx1Rypc6anK2ApV-Up4E4ICN9Zk3SKactsgPrU5w_s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7625" y="5084763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AutoShape 52" descr="SPSS_logo"/>
          <p:cNvSpPr>
            <a:spLocks noChangeAspect="1" noChangeArrowheads="1"/>
          </p:cNvSpPr>
          <p:nvPr/>
        </p:nvSpPr>
        <p:spPr bwMode="auto">
          <a:xfrm>
            <a:off x="2700338" y="1557338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AutoShape 54" descr="SPSS_logo"/>
          <p:cNvSpPr>
            <a:spLocks noChangeAspect="1" noChangeArrowheads="1"/>
          </p:cNvSpPr>
          <p:nvPr/>
        </p:nvSpPr>
        <p:spPr bwMode="auto">
          <a:xfrm>
            <a:off x="2700338" y="1557338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AutoShape 56" descr="SPSS_logo"/>
          <p:cNvSpPr>
            <a:spLocks noChangeAspect="1" noChangeArrowheads="1"/>
          </p:cNvSpPr>
          <p:nvPr/>
        </p:nvSpPr>
        <p:spPr bwMode="auto">
          <a:xfrm>
            <a:off x="2700338" y="1557338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AutoShape 58" descr="SPSS_logo"/>
          <p:cNvSpPr>
            <a:spLocks noChangeAspect="1" noChangeArrowheads="1"/>
          </p:cNvSpPr>
          <p:nvPr/>
        </p:nvSpPr>
        <p:spPr bwMode="auto">
          <a:xfrm>
            <a:off x="2700338" y="1557338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AutoShape 60" descr="SPSS_logo"/>
          <p:cNvSpPr>
            <a:spLocks noChangeAspect="1" noChangeArrowheads="1"/>
          </p:cNvSpPr>
          <p:nvPr/>
        </p:nvSpPr>
        <p:spPr bwMode="auto">
          <a:xfrm>
            <a:off x="2700338" y="1557338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07" name="Picture 63" descr="ibm_maximo_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750" y="5373688"/>
            <a:ext cx="1476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11" descr="SPSSIBMbox3X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3850" y="5013325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32" descr="La-Plagne_pistemap_ful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22925" y="857250"/>
            <a:ext cx="34131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36" descr="blue_box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76475"/>
            <a:ext cx="5616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1" name="Rectangle 24"/>
          <p:cNvSpPr>
            <a:spLocks/>
          </p:cNvSpPr>
          <p:nvPr/>
        </p:nvSpPr>
        <p:spPr bwMode="auto">
          <a:xfrm>
            <a:off x="2124075" y="2392363"/>
            <a:ext cx="53451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1600">
                <a:solidFill>
                  <a:schemeClr val="bg1"/>
                </a:solidFill>
                <a:latin typeface="Calibri" pitchFamily="34" charset="0"/>
              </a:rPr>
              <a:t>Upgrader vers </a:t>
            </a:r>
            <a:r>
              <a:rPr lang="fr-FR" sz="1600" b="1">
                <a:solidFill>
                  <a:schemeClr val="bg1"/>
                </a:solidFill>
                <a:latin typeface="Calibri" pitchFamily="34" charset="0"/>
              </a:rPr>
              <a:t>Cognos 10</a:t>
            </a:r>
            <a:r>
              <a:rPr lang="fr-FR" sz="1600">
                <a:solidFill>
                  <a:schemeClr val="bg1"/>
                </a:solidFill>
                <a:latin typeface="Calibri" pitchFamily="34" charset="0"/>
              </a:rPr>
              <a:t> pour bénéficier de la mobilité (yc sur Android), d’une nouvelle génération de reports et de performances accrues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412" name="Picture 22" descr="iPhone_ScreenShot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59098">
            <a:off x="635000" y="2047875"/>
            <a:ext cx="5492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28" descr="logo-lvmh-group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67625" y="2349500"/>
            <a:ext cx="11064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39" descr="ANd9GcROL3rxVnrWJ6weAqxzv-G_2nb093bU4f2hF_T1dMYh6WoNIWir0Q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87450" y="2492375"/>
            <a:ext cx="8270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269</Words>
  <Application>Microsoft Office PowerPoint</Application>
  <PresentationFormat>On-screen Show (4:3)</PresentationFormat>
  <Paragraphs>63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Thème Office</vt:lpstr>
      <vt:lpstr>Thème Office</vt:lpstr>
      <vt:lpstr>Business Analytics</vt:lpstr>
      <vt:lpstr>Organisation du Brand</vt:lpstr>
      <vt:lpstr>Dynamiques de marché</vt:lpstr>
      <vt:lpstr>Quelles pistes pour Q4?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</dc:creator>
  <cp:lastModifiedBy>philippe mercier</cp:lastModifiedBy>
  <cp:revision>20</cp:revision>
  <dcterms:created xsi:type="dcterms:W3CDTF">2013-09-12T18:51:10Z</dcterms:created>
  <dcterms:modified xsi:type="dcterms:W3CDTF">2013-10-11T13:35:10Z</dcterms:modified>
</cp:coreProperties>
</file>