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14"/>
  </p:notesMasterIdLst>
  <p:sldIdLst>
    <p:sldId id="258" r:id="rId3"/>
    <p:sldId id="257" r:id="rId4"/>
    <p:sldId id="267" r:id="rId5"/>
    <p:sldId id="282" r:id="rId6"/>
    <p:sldId id="275" r:id="rId7"/>
    <p:sldId id="279" r:id="rId8"/>
    <p:sldId id="277" r:id="rId9"/>
    <p:sldId id="276" r:id="rId10"/>
    <p:sldId id="278" r:id="rId11"/>
    <p:sldId id="281" r:id="rId12"/>
    <p:sldId id="280" r:id="rId13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024A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0" autoAdjust="0"/>
    <p:restoredTop sz="88874" autoAdjust="0"/>
  </p:normalViewPr>
  <p:slideViewPr>
    <p:cSldViewPr>
      <p:cViewPr varScale="1">
        <p:scale>
          <a:sx n="83" d="100"/>
          <a:sy n="83" d="100"/>
        </p:scale>
        <p:origin x="-120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39E6556-2C87-40A2-809A-EB0636F9BE79}" type="datetimeFigureOut">
              <a:rPr lang="en-US"/>
              <a:pPr>
                <a:defRPr/>
              </a:pPr>
              <a:t>10/14/2013</a:t>
            </a:fld>
            <a:endParaRPr lang="en-US"/>
          </a:p>
        </p:txBody>
      </p:sp>
      <p:sp>
        <p:nvSpPr>
          <p:cNvPr id="25604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7F56C6B-CE0F-4D27-A876-0250A8E35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/>
              <a:t>Rappeler l’investissement que tu as choisi de faire pour aller vers plus d’autonomie commerciale</a:t>
            </a:r>
          </a:p>
          <a:p>
            <a:r>
              <a:rPr lang="fr-FR" sz="1400" b="1" smtClean="0">
                <a:solidFill>
                  <a:srgbClr val="0000FF"/>
                </a:solidFill>
              </a:rPr>
              <a:t>Achievement highlights</a:t>
            </a:r>
          </a:p>
          <a:p>
            <a:pPr lvl="1"/>
            <a:r>
              <a:rPr lang="fr-FR" smtClean="0"/>
              <a:t>2,5 days training sessions : key notes sessions +  280 individual sales coaching units </a:t>
            </a:r>
          </a:p>
          <a:p>
            <a:pPr lvl="1"/>
            <a:r>
              <a:rPr lang="fr-FR" smtClean="0"/>
              <a:t>Attendance : 92 BPs (7% « no show ») from 68 compagnies</a:t>
            </a:r>
          </a:p>
          <a:p>
            <a:pPr lvl="1"/>
            <a:r>
              <a:rPr lang="fr-FR" smtClean="0"/>
              <a:t>32 SWG sales &amp; upline managers on board</a:t>
            </a:r>
          </a:p>
          <a:p>
            <a:pPr lvl="1"/>
            <a:r>
              <a:rPr lang="fr-FR" b="1" smtClean="0">
                <a:solidFill>
                  <a:srgbClr val="00FF00"/>
                </a:solidFill>
              </a:rPr>
              <a:t>100%</a:t>
            </a:r>
            <a:r>
              <a:rPr lang="fr-FR" smtClean="0"/>
              <a:t> satisfaction rate </a:t>
            </a:r>
          </a:p>
          <a:p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/>
              <a:t>Et voici la façon dont nous pilotons le suivi. Tu peux mentionner sur ce slide que les résultats Q3 ne sont pas montrables puisque black-out period, mais que la réalité est qu’ils ne sont pas à la hauteur des ambitions que nous nous sommes fixées.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39" tIns="45719" rIns="91439" bIns="45719"/>
          <a:lstStyle/>
          <a:p>
            <a:pPr>
              <a:spcBef>
                <a:spcPct val="0"/>
              </a:spcBef>
            </a:pPr>
            <a:endParaRPr lang="fr-FR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627784" y="2130425"/>
            <a:ext cx="6264696" cy="1470025"/>
          </a:xfrm>
        </p:spPr>
        <p:txBody>
          <a:bodyPr anchor="b"/>
          <a:lstStyle>
            <a:lvl1pPr algn="r">
              <a:defRPr sz="3200" baseline="0"/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627784" y="3645024"/>
            <a:ext cx="6256784" cy="175260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F6F18-0224-47E2-B198-C01DD0A8F20D}" type="datetimeFigureOut">
              <a:rPr lang="fr-FR"/>
              <a:pPr>
                <a:defRPr/>
              </a:pPr>
              <a:t>14/10/2013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0725B-101D-491E-BF6A-58C86913D7C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96709-AC28-4628-899E-9C292C63425F}" type="datetimeFigureOut">
              <a:rPr lang="fr-FR"/>
              <a:pPr>
                <a:defRPr/>
              </a:pPr>
              <a:t>14/10/2013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C719E-DC3C-4ECB-8B0F-7557A865E97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DCA64-9982-4F61-9891-862137EF839C}" type="datetimeFigureOut">
              <a:rPr lang="fr-FR"/>
              <a:pPr>
                <a:defRPr/>
              </a:pPr>
              <a:t>14/10/2013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607EC-6BEC-4C6F-A21E-E9F869D03D2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A59D9-463C-45CE-8282-C51FABDC3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Confidential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CFAA0-25E9-4470-B1E6-67DB9DCC123B}" type="datetimeFigureOut">
              <a:rPr lang="en-US"/>
              <a:pPr>
                <a:defRPr/>
              </a:pPr>
              <a:t>10/14/2013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54F60-37BE-40DC-B500-B6B6EBF20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Confidential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956B4-A497-4CDA-9BA2-A62B5145D322}" type="datetimeFigureOut">
              <a:rPr lang="en-US"/>
              <a:pPr>
                <a:defRPr/>
              </a:pPr>
              <a:t>10/14/2013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90F58-985C-4A53-AE3E-7BF6E2DCD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Confidential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5FC65-5F70-4281-B9DC-ACCDBCF4E4A6}" type="datetimeFigureOut">
              <a:rPr lang="en-US"/>
              <a:pPr>
                <a:defRPr/>
              </a:pPr>
              <a:t>10/14/2013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563" y="1874838"/>
            <a:ext cx="4267200" cy="4479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2163" y="1874838"/>
            <a:ext cx="4267200" cy="4479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2C06A-DAFA-4456-A866-0C15B56E6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Confidential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7E6FB-5FC9-419E-9B47-ADFB4A825EAB}" type="datetimeFigureOut">
              <a:rPr lang="en-US"/>
              <a:pPr>
                <a:defRPr/>
              </a:pPr>
              <a:t>10/14/2013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20B90-A0E6-479E-97C3-16924F624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Confidential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A7FDF-81E1-430E-A1A2-E9877BD4CB09}" type="datetimeFigureOut">
              <a:rPr lang="en-US"/>
              <a:pPr>
                <a:defRPr/>
              </a:pPr>
              <a:t>10/14/2013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5900D-2E97-4E75-BF72-38E472D49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Confidential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5A3B3-CC73-4386-A56D-B672089803FC}" type="datetimeFigureOut">
              <a:rPr lang="en-US"/>
              <a:pPr>
                <a:defRPr/>
              </a:pPr>
              <a:t>10/14/2013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AC3B5-BEDC-49AD-B160-811A446DE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Confidential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50F8C-0A9A-4F7C-A55F-934B80C9A94A}" type="datetimeFigureOut">
              <a:rPr lang="en-US"/>
              <a:pPr>
                <a:defRPr/>
              </a:pPr>
              <a:t>10/14/2013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14B8B-C8CF-46BF-85CB-88DAACB0B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Confidential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E3551-7345-481B-8486-70E6CFF07E81}" type="datetimeFigureOut">
              <a:rPr lang="en-US"/>
              <a:pPr>
                <a:defRPr/>
              </a:pPr>
              <a:t>10/14/2013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9B290-A660-4A3F-96BC-72E5B2FB8C3F}" type="datetimeFigureOut">
              <a:rPr lang="fr-FR"/>
              <a:pPr>
                <a:defRPr/>
              </a:pPr>
              <a:t>14/10/2013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8C62A-84B1-4599-85F4-D6F2547BFD8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7162C-D4DA-44CC-87E9-9559A2159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Confidential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81FF5-DB30-4E74-87A6-70FC917E59B9}" type="datetimeFigureOut">
              <a:rPr lang="en-US"/>
              <a:pPr>
                <a:defRPr/>
              </a:pPr>
              <a:t>10/14/2013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E4E01-DE97-4CCF-BE72-16B18410A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Confidential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24F82-F5AA-4179-9968-00EDADAF7128}" type="datetimeFigureOut">
              <a:rPr lang="en-US"/>
              <a:pPr>
                <a:defRPr/>
              </a:pPr>
              <a:t>10/14/2013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593725"/>
            <a:ext cx="2171700" cy="57610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563" y="593725"/>
            <a:ext cx="6362700" cy="57610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A4E7E-404A-486D-BFC7-73E47D7EA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IBM Confidential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8F95E-4120-4EF4-BEFE-E6CE5A42ECD7}" type="datetimeFigureOut">
              <a:rPr lang="en-US"/>
              <a:pPr>
                <a:defRPr/>
              </a:pPr>
              <a:t>10/14/2013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FF163-2E60-4429-A0EF-25736C47B71D}" type="datetimeFigureOut">
              <a:rPr lang="fr-FR"/>
              <a:pPr>
                <a:defRPr/>
              </a:pPr>
              <a:t>14/10/2013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44F57-CA0C-46BE-8DC9-B45BA4C8FB0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B7C93-FF4C-4D22-9810-AAE668C6310B}" type="datetimeFigureOut">
              <a:rPr lang="fr-FR"/>
              <a:pPr>
                <a:defRPr/>
              </a:pPr>
              <a:t>14/10/2013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176FF-90C7-4917-A92D-9877DCAEFD2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F95D6-0746-4358-ADF9-6870F545CE49}" type="datetimeFigureOut">
              <a:rPr lang="fr-FR"/>
              <a:pPr>
                <a:defRPr/>
              </a:pPr>
              <a:t>14/10/2013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23EB0-F814-4B64-BAB0-76FFEE95C99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1BD7F-F564-47C8-BB29-4AB8A7E95C8B}" type="datetimeFigureOut">
              <a:rPr lang="fr-FR"/>
              <a:pPr>
                <a:defRPr/>
              </a:pPr>
              <a:t>14/10/2013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84031-12BF-4916-ABC9-B32773563FB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43941-FA5E-453F-901E-3AA344EBC308}" type="datetimeFigureOut">
              <a:rPr lang="fr-FR"/>
              <a:pPr>
                <a:defRPr/>
              </a:pPr>
              <a:t>14/10/2013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2F016-4378-48DA-8ACF-89C48891CA8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FB270-792D-4AAF-BA98-DA5EE27F2072}" type="datetimeFigureOut">
              <a:rPr lang="fr-FR"/>
              <a:pPr>
                <a:defRPr/>
              </a:pPr>
              <a:t>14/10/2013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CFB0D-5E44-4DF9-85E1-BE7BFE08240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562FD-BCC3-42D4-9AC8-4D2318297423}" type="datetimeFigureOut">
              <a:rPr lang="fr-FR"/>
              <a:pPr>
                <a:defRPr/>
              </a:pPr>
              <a:t>14/10/2013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F54FD-C397-411D-B26B-0804CD01DCD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971550" y="-26988"/>
            <a:ext cx="7200900" cy="115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23850" y="63087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E464E8-DFC4-4B52-AFDC-3D8E7F18EC92}" type="datetimeFigureOut">
              <a:rPr lang="fr-FR"/>
              <a:pPr>
                <a:defRPr/>
              </a:pPr>
              <a:t>14/10/2013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087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087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7EDF3E-0D72-4DB6-BC64-3BFF3ABAB27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26262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62626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62626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62626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62626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262626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262626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262626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262626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62626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lue-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80400" y="227013"/>
            <a:ext cx="5873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Line 4"/>
          <p:cNvSpPr>
            <a:spLocks noChangeShapeType="1"/>
          </p:cNvSpPr>
          <p:nvPr/>
        </p:nvSpPr>
        <p:spPr bwMode="auto">
          <a:xfrm flipV="1">
            <a:off x="274638" y="549275"/>
            <a:ext cx="8594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lnSpc>
                <a:spcPct val="90000"/>
              </a:lnSpc>
              <a:defRPr/>
            </a:pPr>
            <a:endParaRPr lang="fr-FR" sz="2200">
              <a:solidFill>
                <a:srgbClr val="00B2EF"/>
              </a:solidFill>
              <a:cs typeface="Arial" pitchFamily="34" charset="0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black">
          <a:xfrm>
            <a:off x="7589838" y="6537325"/>
            <a:ext cx="13716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2075" tIns="46038" rIns="92075" bIns="46038"/>
          <a:lstStyle/>
          <a:p>
            <a:pPr algn="r">
              <a:defRPr/>
            </a:pPr>
            <a:r>
              <a:rPr lang="en-US" sz="800">
                <a:solidFill>
                  <a:srgbClr val="FFFFFF"/>
                </a:solidFill>
                <a:cs typeface="Arial" pitchFamily="34" charset="0"/>
              </a:rPr>
              <a:t>© 2013 IBM Corporation</a:t>
            </a:r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563" y="1874838"/>
            <a:ext cx="8686800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331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593725"/>
            <a:ext cx="86868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en-US" smtClean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182563" y="6537325"/>
            <a:ext cx="366712" cy="184150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pPr>
              <a:defRPr/>
            </a:pPr>
            <a:fld id="{DD852E56-B64D-40D5-A36E-D5E531C39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54163" y="6537325"/>
            <a:ext cx="5943600" cy="184150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pPr>
              <a:defRPr/>
            </a:pPr>
            <a:r>
              <a:rPr lang="en-US"/>
              <a:t>IBM Confidential</a:t>
            </a:r>
          </a:p>
        </p:txBody>
      </p:sp>
      <p:sp>
        <p:nvSpPr>
          <p:cNvPr id="1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537325"/>
            <a:ext cx="1004888" cy="184150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pPr>
              <a:defRPr/>
            </a:pPr>
            <a:fld id="{618F35F6-CE26-44E6-AF0B-973A443F105A}" type="datetimeFigureOut">
              <a:rPr lang="en-US"/>
              <a:pPr>
                <a:defRPr/>
              </a:pPr>
              <a:t>10/14/2013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73038" indent="-173038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09588" indent="-163513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2pPr>
      <a:lvl3pPr marL="855663" indent="-173038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1203325" indent="-173038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1600">
          <a:solidFill>
            <a:schemeClr val="bg1"/>
          </a:solidFill>
          <a:latin typeface="+mn-lt"/>
          <a:cs typeface="+mn-cs"/>
        </a:defRPr>
      </a:lvl4pPr>
      <a:lvl5pPr marL="1539875" indent="-16351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  <a:cs typeface="+mn-cs"/>
        </a:defRPr>
      </a:lvl5pPr>
      <a:lvl6pPr marL="1997075" indent="-163513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  <a:cs typeface="+mn-cs"/>
        </a:defRPr>
      </a:lvl6pPr>
      <a:lvl7pPr marL="2454275" indent="-163513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  <a:cs typeface="+mn-cs"/>
        </a:defRPr>
      </a:lvl7pPr>
      <a:lvl8pPr marL="2911475" indent="-163513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  <a:cs typeface="+mn-cs"/>
        </a:defRPr>
      </a:lvl8pPr>
      <a:lvl9pPr marL="3368675" indent="-163513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1.jpe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e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19" Type="http://schemas.openxmlformats.org/officeDocument/2006/relationships/image" Target="../media/image27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re 3"/>
          <p:cNvSpPr>
            <a:spLocks noGrp="1"/>
          </p:cNvSpPr>
          <p:nvPr>
            <p:ph type="ctrTitle"/>
          </p:nvPr>
        </p:nvSpPr>
        <p:spPr>
          <a:xfrm>
            <a:off x="2627313" y="2130425"/>
            <a:ext cx="6265862" cy="1470025"/>
          </a:xfrm>
        </p:spPr>
        <p:txBody>
          <a:bodyPr/>
          <a:lstStyle/>
          <a:p>
            <a:pPr eaLnBrk="1" hangingPunct="1"/>
            <a:r>
              <a:rPr lang="en-US" smtClean="0"/>
              <a:t>Christian Bonnafont</a:t>
            </a:r>
          </a:p>
        </p:txBody>
      </p:sp>
      <p:sp>
        <p:nvSpPr>
          <p:cNvPr id="26626" name="Sous-titre 4"/>
          <p:cNvSpPr>
            <a:spLocks noGrp="1"/>
          </p:cNvSpPr>
          <p:nvPr>
            <p:ph type="subTitle" idx="1"/>
          </p:nvPr>
        </p:nvSpPr>
        <p:spPr>
          <a:xfrm>
            <a:off x="2627313" y="3644900"/>
            <a:ext cx="6257925" cy="1752600"/>
          </a:xfrm>
        </p:spPr>
        <p:txBody>
          <a:bodyPr/>
          <a:lstStyle/>
          <a:p>
            <a:pPr eaLnBrk="1" hangingPunct="1"/>
            <a:r>
              <a:rPr lang="fr-FR" smtClean="0">
                <a:solidFill>
                  <a:srgbClr val="595959"/>
                </a:solidFill>
              </a:rPr>
              <a:t>Vice-Président SWG, IBM France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260350"/>
            <a:ext cx="4332287" cy="631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333375"/>
            <a:ext cx="4289425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1196975"/>
            <a:ext cx="24622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itre 1"/>
          <p:cNvSpPr>
            <a:spLocks noGrp="1"/>
          </p:cNvSpPr>
          <p:nvPr>
            <p:ph type="title"/>
          </p:nvPr>
        </p:nvSpPr>
        <p:spPr>
          <a:xfrm>
            <a:off x="611188" y="-26988"/>
            <a:ext cx="7200900" cy="1152526"/>
          </a:xfrm>
        </p:spPr>
        <p:txBody>
          <a:bodyPr/>
          <a:lstStyle/>
          <a:p>
            <a:pPr eaLnBrk="1" hangingPunct="1"/>
            <a:r>
              <a:rPr lang="fr-FR" b="0" smtClean="0">
                <a:solidFill>
                  <a:schemeClr val="hlink"/>
                </a:solidFill>
              </a:rPr>
              <a:t>Cà s’est passé en juillet dernier…</a:t>
            </a:r>
            <a:endParaRPr lang="en-US" b="0" smtClean="0">
              <a:solidFill>
                <a:schemeClr val="hlink"/>
              </a:solidFill>
            </a:endParaRP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196975"/>
            <a:ext cx="4270375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P105097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4017963"/>
            <a:ext cx="4968875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7" descr="P105090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7800" y="4264025"/>
            <a:ext cx="3889375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260350"/>
            <a:ext cx="2595563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65175"/>
            <a:ext cx="4932363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Line 4"/>
          <p:cNvSpPr>
            <a:spLocks noChangeShapeType="1"/>
          </p:cNvSpPr>
          <p:nvPr/>
        </p:nvSpPr>
        <p:spPr bwMode="auto">
          <a:xfrm>
            <a:off x="1835150" y="2492375"/>
            <a:ext cx="3159125" cy="1585913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 type="diamond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107950" y="3849688"/>
            <a:ext cx="4679950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895" tIns="61448" rIns="122895" bIns="61448">
            <a:spAutoFit/>
          </a:bodyPr>
          <a:lstStyle/>
          <a:p>
            <a:pPr defTabSz="1228725"/>
            <a:r>
              <a:rPr lang="fr-FR"/>
              <a:t>58% validated pipeline should  gain in velocity from « Partner Summer business school »</a:t>
            </a:r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107950" y="3789363"/>
            <a:ext cx="4392613" cy="1004887"/>
          </a:xfrm>
          <a:prstGeom prst="rect">
            <a:avLst/>
          </a:prstGeom>
          <a:noFill/>
          <a:ln w="19050">
            <a:solidFill>
              <a:srgbClr val="DA296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250825" y="5310188"/>
            <a:ext cx="4341813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895" tIns="61448" rIns="122895" bIns="61448">
            <a:spAutoFit/>
          </a:bodyPr>
          <a:lstStyle/>
          <a:p>
            <a:pPr defTabSz="1228725"/>
            <a:r>
              <a:rPr lang="fr-FR"/>
              <a:t>New opportunities ready to be identified as a consequence of prospection training sessions </a:t>
            </a:r>
          </a:p>
        </p:txBody>
      </p:sp>
      <p:sp>
        <p:nvSpPr>
          <p:cNvPr id="29703" name="Rectangle 8"/>
          <p:cNvSpPr>
            <a:spLocks noChangeArrowheads="1"/>
          </p:cNvSpPr>
          <p:nvPr/>
        </p:nvSpPr>
        <p:spPr bwMode="auto">
          <a:xfrm>
            <a:off x="273050" y="5300663"/>
            <a:ext cx="4176713" cy="1004887"/>
          </a:xfrm>
          <a:prstGeom prst="rect">
            <a:avLst/>
          </a:prstGeom>
          <a:noFill/>
          <a:ln w="19050">
            <a:solidFill>
              <a:srgbClr val="DA296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9704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2200" y="3213100"/>
            <a:ext cx="424180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Rectangle 2"/>
          <p:cNvSpPr>
            <a:spLocks noGrp="1" noChangeArrowheads="1"/>
          </p:cNvSpPr>
          <p:nvPr>
            <p:ph type="title"/>
          </p:nvPr>
        </p:nvSpPr>
        <p:spPr>
          <a:xfrm>
            <a:off x="-180975" y="-171450"/>
            <a:ext cx="7200900" cy="1152525"/>
          </a:xfrm>
        </p:spPr>
        <p:txBody>
          <a:bodyPr/>
          <a:lstStyle/>
          <a:p>
            <a:pPr eaLnBrk="1" hangingPunct="1"/>
            <a:r>
              <a:rPr lang="fr-FR" b="0" smtClean="0">
                <a:solidFill>
                  <a:schemeClr val="hlink"/>
                </a:solidFill>
              </a:rPr>
              <a:t>Business School outcomes</a:t>
            </a:r>
            <a:endParaRPr lang="en-US" b="0" smtClean="0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2700338" y="549275"/>
            <a:ext cx="1871662" cy="2159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Grands Comptes</a:t>
            </a:r>
            <a:endParaRPr lang="en-US" sz="9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2700338" y="1773238"/>
            <a:ext cx="1008062" cy="2159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Arial Narrow" pitchFamily="34" charset="0"/>
                <a:ea typeface="ヒラギノ角ゴ Pro W3"/>
                <a:cs typeface="ヒラギノ角ゴ Pro W3"/>
              </a:rPr>
              <a:t>F. Reichard</a:t>
            </a:r>
            <a:endParaRPr lang="en-US" sz="900">
              <a:solidFill>
                <a:srgbClr val="FFFFFF"/>
              </a:solidFill>
              <a:latin typeface="Arial Narrow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3708400" y="1773238"/>
            <a:ext cx="863600" cy="2159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Arial Narrow" pitchFamily="34" charset="0"/>
                <a:ea typeface="ヒラギノ角ゴ Pro W3"/>
                <a:cs typeface="ヒラギノ角ゴ Pro W3"/>
              </a:rPr>
              <a:t>P. Chasles</a:t>
            </a:r>
            <a:endParaRPr lang="en-US" sz="900">
              <a:solidFill>
                <a:srgbClr val="FFFFFF"/>
              </a:solidFill>
              <a:latin typeface="Arial Narrow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2700338" y="1341438"/>
            <a:ext cx="1008062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10800" bIns="10800" anchor="ctr"/>
          <a:lstStyle/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FSS</a:t>
            </a:r>
            <a:endParaRPr lang="en-US" sz="9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3708400" y="1341438"/>
            <a:ext cx="863600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tIns="10800" bIns="10800" anchor="ctr"/>
          <a:lstStyle/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Grande Distrib, E&amp;U, COM, T&amp;T</a:t>
            </a:r>
            <a:endParaRPr lang="en-US" sz="9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2700338" y="2276475"/>
            <a:ext cx="1871662" cy="43211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0"/>
              </a:lnSpc>
            </a:pPr>
            <a:endParaRPr lang="en-US" sz="2800" b="1">
              <a:solidFill>
                <a:srgbClr val="7889FB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4643438" y="549275"/>
            <a:ext cx="2159000" cy="2159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Grandes Entreprises Paris</a:t>
            </a:r>
            <a:endParaRPr lang="en-US" sz="9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52" name="Rectangle 9"/>
          <p:cNvSpPr>
            <a:spLocks noChangeArrowheads="1"/>
          </p:cNvSpPr>
          <p:nvPr/>
        </p:nvSpPr>
        <p:spPr bwMode="auto">
          <a:xfrm>
            <a:off x="4643438" y="1773238"/>
            <a:ext cx="539750" cy="2159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latin typeface="Arial Narrow" pitchFamily="34" charset="0"/>
                <a:ea typeface="ヒラギノ角ゴ Pro W3"/>
                <a:cs typeface="ヒラギノ角ゴ Pro W3"/>
              </a:rPr>
              <a:t>P. Chaffardon</a:t>
            </a:r>
            <a:endParaRPr lang="en-US" sz="800">
              <a:solidFill>
                <a:srgbClr val="FFFFFF"/>
              </a:solidFill>
              <a:latin typeface="Arial Narrow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53" name="Rectangle 10"/>
          <p:cNvSpPr>
            <a:spLocks noChangeArrowheads="1"/>
          </p:cNvSpPr>
          <p:nvPr/>
        </p:nvSpPr>
        <p:spPr bwMode="auto">
          <a:xfrm>
            <a:off x="5184775" y="1773238"/>
            <a:ext cx="539750" cy="2159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Arial Narrow" pitchFamily="34" charset="0"/>
                <a:ea typeface="ヒラギノ角ゴ Pro W3"/>
                <a:cs typeface="ヒラギノ角ゴ Pro W3"/>
              </a:rPr>
              <a:t>E. Perez</a:t>
            </a:r>
            <a:endParaRPr lang="en-US" sz="900">
              <a:solidFill>
                <a:srgbClr val="FFFFFF"/>
              </a:solidFill>
              <a:latin typeface="Arial Narrow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54" name="Rectangle 11"/>
          <p:cNvSpPr>
            <a:spLocks noChangeArrowheads="1"/>
          </p:cNvSpPr>
          <p:nvPr/>
        </p:nvSpPr>
        <p:spPr bwMode="auto">
          <a:xfrm>
            <a:off x="5724525" y="1773238"/>
            <a:ext cx="539750" cy="2159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Arial Narrow" pitchFamily="34" charset="0"/>
                <a:ea typeface="ヒラギノ角ゴ Pro W3"/>
                <a:cs typeface="ヒラギノ角ゴ Pro W3"/>
              </a:rPr>
              <a:t>B. Willot</a:t>
            </a:r>
            <a:endParaRPr lang="en-US" sz="900">
              <a:solidFill>
                <a:srgbClr val="FFFFFF"/>
              </a:solidFill>
              <a:latin typeface="Arial Narrow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55" name="Rectangle 12"/>
          <p:cNvSpPr>
            <a:spLocks noChangeArrowheads="1"/>
          </p:cNvSpPr>
          <p:nvPr/>
        </p:nvSpPr>
        <p:spPr bwMode="auto">
          <a:xfrm>
            <a:off x="6264275" y="1773238"/>
            <a:ext cx="539750" cy="2159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Arial Narrow" pitchFamily="34" charset="0"/>
                <a:ea typeface="ヒラギノ角ゴ Pro W3"/>
                <a:cs typeface="ヒラギノ角ゴ Pro W3"/>
              </a:rPr>
              <a:t>S. Chavane</a:t>
            </a:r>
            <a:endParaRPr lang="en-US" sz="900">
              <a:solidFill>
                <a:srgbClr val="FFFFFF"/>
              </a:solidFill>
              <a:latin typeface="Arial Narrow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56" name="Rectangle 13"/>
          <p:cNvSpPr>
            <a:spLocks noChangeArrowheads="1"/>
          </p:cNvSpPr>
          <p:nvPr/>
        </p:nvSpPr>
        <p:spPr bwMode="auto">
          <a:xfrm>
            <a:off x="4643438" y="1341438"/>
            <a:ext cx="539750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10800" bIns="10800" anchor="ctr"/>
          <a:lstStyle/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FSS</a:t>
            </a:r>
            <a:endParaRPr lang="en-US" sz="9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57" name="Rectangle 14"/>
          <p:cNvSpPr>
            <a:spLocks noChangeArrowheads="1"/>
          </p:cNvSpPr>
          <p:nvPr/>
        </p:nvSpPr>
        <p:spPr bwMode="auto">
          <a:xfrm>
            <a:off x="5184775" y="1341438"/>
            <a:ext cx="539750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18000" tIns="10800" rIns="18000" bIns="10800" anchor="ctr"/>
          <a:lstStyle/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Public</a:t>
            </a:r>
          </a:p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Comm</a:t>
            </a:r>
            <a:endParaRPr lang="en-US" sz="9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58" name="Rectangle 15"/>
          <p:cNvSpPr>
            <a:spLocks noChangeArrowheads="1"/>
          </p:cNvSpPr>
          <p:nvPr/>
        </p:nvSpPr>
        <p:spPr bwMode="auto">
          <a:xfrm>
            <a:off x="5724525" y="1341438"/>
            <a:ext cx="539750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18000" tIns="10800" rIns="18000" bIns="10800" anchor="ctr"/>
          <a:lstStyle/>
          <a:p>
            <a:pPr algn="ctr"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Automotive</a:t>
            </a:r>
          </a:p>
          <a:p>
            <a:pPr algn="ctr"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Aero</a:t>
            </a:r>
          </a:p>
          <a:p>
            <a:pPr algn="ctr"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Electronics</a:t>
            </a:r>
            <a:endParaRPr lang="en-US" sz="8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59" name="Rectangle 16"/>
          <p:cNvSpPr>
            <a:spLocks noChangeArrowheads="1"/>
          </p:cNvSpPr>
          <p:nvPr/>
        </p:nvSpPr>
        <p:spPr bwMode="auto">
          <a:xfrm>
            <a:off x="6264275" y="1341438"/>
            <a:ext cx="539750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tIns="10800" bIns="10800" anchor="ctr"/>
          <a:lstStyle/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Retail CPG T&amp;T</a:t>
            </a:r>
            <a:endParaRPr lang="en-US" sz="9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60" name="Rectangle 17"/>
          <p:cNvSpPr>
            <a:spLocks noChangeArrowheads="1"/>
          </p:cNvSpPr>
          <p:nvPr/>
        </p:nvSpPr>
        <p:spPr bwMode="auto">
          <a:xfrm>
            <a:off x="4643438" y="2492375"/>
            <a:ext cx="2160587" cy="41052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0"/>
              </a:lnSpc>
            </a:pPr>
            <a:endParaRPr lang="en-US" sz="2800" b="1">
              <a:solidFill>
                <a:srgbClr val="7889FB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761" name="Rectangle 18"/>
          <p:cNvSpPr>
            <a:spLocks noChangeArrowheads="1"/>
          </p:cNvSpPr>
          <p:nvPr/>
        </p:nvSpPr>
        <p:spPr bwMode="auto">
          <a:xfrm>
            <a:off x="6877050" y="549275"/>
            <a:ext cx="2159000" cy="2159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Grandes Entreprises Régions</a:t>
            </a:r>
            <a:endParaRPr lang="en-US" sz="9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62" name="Rectangle 19"/>
          <p:cNvSpPr>
            <a:spLocks noChangeArrowheads="1"/>
          </p:cNvSpPr>
          <p:nvPr/>
        </p:nvSpPr>
        <p:spPr bwMode="auto">
          <a:xfrm>
            <a:off x="6877050" y="1773238"/>
            <a:ext cx="719138" cy="2159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latin typeface="Arial Narrow" pitchFamily="34" charset="0"/>
                <a:ea typeface="ヒラギノ角ゴ Pro W3"/>
                <a:cs typeface="ヒラギノ角ゴ Pro W3"/>
              </a:rPr>
              <a:t>V. Desveronnières</a:t>
            </a:r>
            <a:endParaRPr lang="en-US" sz="800">
              <a:solidFill>
                <a:srgbClr val="FFFFFF"/>
              </a:solidFill>
              <a:latin typeface="Arial Narrow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63" name="Rectangle 20"/>
          <p:cNvSpPr>
            <a:spLocks noChangeArrowheads="1"/>
          </p:cNvSpPr>
          <p:nvPr/>
        </p:nvSpPr>
        <p:spPr bwMode="auto">
          <a:xfrm>
            <a:off x="7596188" y="1773238"/>
            <a:ext cx="719137" cy="2159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Arial Narrow" pitchFamily="34" charset="0"/>
                <a:ea typeface="ヒラギノ角ゴ Pro W3"/>
                <a:cs typeface="ヒラギノ角ゴ Pro W3"/>
              </a:rPr>
              <a:t>L. Coelho</a:t>
            </a:r>
            <a:endParaRPr lang="en-US" sz="900">
              <a:solidFill>
                <a:srgbClr val="FFFFFF"/>
              </a:solidFill>
              <a:latin typeface="Arial Narrow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64" name="Rectangle 21"/>
          <p:cNvSpPr>
            <a:spLocks noChangeArrowheads="1"/>
          </p:cNvSpPr>
          <p:nvPr/>
        </p:nvSpPr>
        <p:spPr bwMode="auto">
          <a:xfrm>
            <a:off x="8316913" y="1773238"/>
            <a:ext cx="719137" cy="2159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Arial Narrow" pitchFamily="34" charset="0"/>
                <a:ea typeface="ヒラギノ角ゴ Pro W3"/>
                <a:cs typeface="ヒラギノ角ゴ Pro W3"/>
              </a:rPr>
              <a:t>O. Duval</a:t>
            </a:r>
            <a:endParaRPr lang="en-US" sz="900">
              <a:solidFill>
                <a:srgbClr val="FFFFFF"/>
              </a:solidFill>
              <a:latin typeface="Arial Narrow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65" name="Rectangle 22"/>
          <p:cNvSpPr>
            <a:spLocks noChangeArrowheads="1"/>
          </p:cNvSpPr>
          <p:nvPr/>
        </p:nvSpPr>
        <p:spPr bwMode="auto">
          <a:xfrm>
            <a:off x="6877050" y="1341438"/>
            <a:ext cx="719138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10800" bIns="10800" anchor="ctr"/>
          <a:lstStyle/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Atlantique</a:t>
            </a:r>
          </a:p>
          <a:p>
            <a:pPr algn="ctr">
              <a:lnSpc>
                <a:spcPct val="90000"/>
              </a:lnSpc>
            </a:pPr>
            <a:endParaRPr lang="en-US" sz="8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66" name="Rectangle 23"/>
          <p:cNvSpPr>
            <a:spLocks noChangeArrowheads="1"/>
          </p:cNvSpPr>
          <p:nvPr/>
        </p:nvSpPr>
        <p:spPr bwMode="auto">
          <a:xfrm>
            <a:off x="7596188" y="1341438"/>
            <a:ext cx="719137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10800" bIns="10800" anchor="ctr"/>
          <a:lstStyle/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Nord</a:t>
            </a:r>
          </a:p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Centre</a:t>
            </a:r>
          </a:p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Méditerranée</a:t>
            </a:r>
            <a:endParaRPr lang="en-US" sz="9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67" name="Rectangle 24"/>
          <p:cNvSpPr>
            <a:spLocks noChangeArrowheads="1"/>
          </p:cNvSpPr>
          <p:nvPr/>
        </p:nvSpPr>
        <p:spPr bwMode="auto">
          <a:xfrm>
            <a:off x="8316913" y="1341438"/>
            <a:ext cx="719137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tIns="10800" bIns="10800" anchor="ctr"/>
          <a:lstStyle/>
          <a:p>
            <a:pPr algn="ctr"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Mid-Market</a:t>
            </a:r>
            <a:endParaRPr lang="en-US" sz="8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68" name="Rectangle 25"/>
          <p:cNvSpPr>
            <a:spLocks noChangeArrowheads="1"/>
          </p:cNvSpPr>
          <p:nvPr/>
        </p:nvSpPr>
        <p:spPr bwMode="auto">
          <a:xfrm>
            <a:off x="6877050" y="2492375"/>
            <a:ext cx="2160588" cy="41052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0"/>
              </a:lnSpc>
            </a:pPr>
            <a:endParaRPr lang="en-US" sz="2800" b="1">
              <a:solidFill>
                <a:srgbClr val="7889FB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769" name="Rectangle 26"/>
          <p:cNvSpPr>
            <a:spLocks noChangeArrowheads="1"/>
          </p:cNvSpPr>
          <p:nvPr/>
        </p:nvSpPr>
        <p:spPr bwMode="auto">
          <a:xfrm>
            <a:off x="2700338" y="765175"/>
            <a:ext cx="1871662" cy="5032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450000" anchor="ctr"/>
          <a:lstStyle/>
          <a:p>
            <a:pPr marL="266700">
              <a:lnSpc>
                <a:spcPct val="90000"/>
              </a:lnSpc>
            </a:pPr>
            <a:r>
              <a:rPr lang="fr-FR" sz="12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Henri Thouvenin</a:t>
            </a:r>
            <a:endParaRPr lang="en-US" sz="12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70" name="Rectangle 27" descr="Henri_Thouvenin_124x115"/>
          <p:cNvSpPr>
            <a:spLocks noChangeArrowheads="1"/>
          </p:cNvSpPr>
          <p:nvPr/>
        </p:nvSpPr>
        <p:spPr bwMode="auto">
          <a:xfrm>
            <a:off x="2771775" y="836613"/>
            <a:ext cx="360363" cy="3603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0"/>
              </a:lnSpc>
            </a:pPr>
            <a:endParaRPr lang="en-US" sz="2800" b="1">
              <a:solidFill>
                <a:srgbClr val="7889FB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771" name="Rectangle 28"/>
          <p:cNvSpPr>
            <a:spLocks noChangeArrowheads="1"/>
          </p:cNvSpPr>
          <p:nvPr/>
        </p:nvSpPr>
        <p:spPr bwMode="auto">
          <a:xfrm>
            <a:off x="4645025" y="765175"/>
            <a:ext cx="2159000" cy="5032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450000" anchor="ctr"/>
          <a:lstStyle/>
          <a:p>
            <a:pPr marL="266700">
              <a:lnSpc>
                <a:spcPct val="90000"/>
              </a:lnSpc>
            </a:pPr>
            <a:r>
              <a:rPr lang="fr-FR" sz="12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Raphaël Sanchez</a:t>
            </a:r>
            <a:endParaRPr lang="en-US" sz="12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72" name="Rectangle 29" descr="rsanchez"/>
          <p:cNvSpPr>
            <a:spLocks noChangeArrowheads="1"/>
          </p:cNvSpPr>
          <p:nvPr/>
        </p:nvSpPr>
        <p:spPr bwMode="auto">
          <a:xfrm>
            <a:off x="4716463" y="836613"/>
            <a:ext cx="360362" cy="36036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0"/>
              </a:lnSpc>
            </a:pPr>
            <a:endParaRPr lang="en-US" sz="2800" b="1">
              <a:solidFill>
                <a:srgbClr val="7889FB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773" name="Rectangle 30"/>
          <p:cNvSpPr>
            <a:spLocks noChangeArrowheads="1"/>
          </p:cNvSpPr>
          <p:nvPr/>
        </p:nvSpPr>
        <p:spPr bwMode="auto">
          <a:xfrm>
            <a:off x="6877050" y="765175"/>
            <a:ext cx="2159000" cy="5032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450000" anchor="ctr"/>
          <a:lstStyle/>
          <a:p>
            <a:pPr marL="266700">
              <a:lnSpc>
                <a:spcPct val="90000"/>
              </a:lnSpc>
            </a:pPr>
            <a:r>
              <a:rPr lang="fr-FR" sz="12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Marie Castro</a:t>
            </a:r>
            <a:endParaRPr lang="en-US" sz="12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74" name="Rectangle 31" descr="mariecastro"/>
          <p:cNvSpPr>
            <a:spLocks noChangeArrowheads="1"/>
          </p:cNvSpPr>
          <p:nvPr/>
        </p:nvSpPr>
        <p:spPr bwMode="auto">
          <a:xfrm>
            <a:off x="6948488" y="836613"/>
            <a:ext cx="360362" cy="360362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0"/>
              </a:lnSpc>
            </a:pPr>
            <a:endParaRPr lang="en-US" sz="2800" b="1">
              <a:solidFill>
                <a:srgbClr val="7889FB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775" name="Rectangle 32"/>
          <p:cNvSpPr>
            <a:spLocks noChangeArrowheads="1"/>
          </p:cNvSpPr>
          <p:nvPr/>
        </p:nvSpPr>
        <p:spPr bwMode="auto">
          <a:xfrm rot="-5400000">
            <a:off x="-69850" y="2097088"/>
            <a:ext cx="858837" cy="5032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lIns="36000" rIns="144000" bIns="46800" anchor="b"/>
          <a:lstStyle/>
          <a:p>
            <a:pPr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Laurent Maufras</a:t>
            </a:r>
            <a:endParaRPr lang="en-US" sz="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776" name="Rectangle 33" descr="lmdc"/>
          <p:cNvSpPr>
            <a:spLocks noChangeArrowheads="1"/>
          </p:cNvSpPr>
          <p:nvPr/>
        </p:nvSpPr>
        <p:spPr bwMode="auto">
          <a:xfrm>
            <a:off x="179388" y="2060575"/>
            <a:ext cx="360362" cy="36036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0"/>
              </a:lnSpc>
            </a:pPr>
            <a:endParaRPr lang="en-US" sz="2800" b="1">
              <a:solidFill>
                <a:srgbClr val="7889FB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777" name="Rectangle 34"/>
          <p:cNvSpPr>
            <a:spLocks noChangeArrowheads="1"/>
          </p:cNvSpPr>
          <p:nvPr/>
        </p:nvSpPr>
        <p:spPr bwMode="auto">
          <a:xfrm>
            <a:off x="1979613" y="2058988"/>
            <a:ext cx="647700" cy="360362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 algn="ctr"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TIVOLI &amp; SECURITY</a:t>
            </a:r>
            <a:endParaRPr lang="en-US" sz="8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78" name="Rectangle 35"/>
          <p:cNvSpPr>
            <a:spLocks noChangeArrowheads="1"/>
          </p:cNvSpPr>
          <p:nvPr/>
        </p:nvSpPr>
        <p:spPr bwMode="auto">
          <a:xfrm>
            <a:off x="1979613" y="2419350"/>
            <a:ext cx="647700" cy="3603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 algn="ctr"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RATIONAL</a:t>
            </a:r>
            <a:endParaRPr lang="en-US" sz="8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79" name="Rectangle 36" descr="remandon"/>
          <p:cNvSpPr>
            <a:spLocks noChangeArrowheads="1"/>
          </p:cNvSpPr>
          <p:nvPr/>
        </p:nvSpPr>
        <p:spPr bwMode="auto">
          <a:xfrm>
            <a:off x="179388" y="2851150"/>
            <a:ext cx="360362" cy="360363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0"/>
              </a:lnSpc>
            </a:pPr>
            <a:endParaRPr lang="en-US" sz="2800" b="1">
              <a:solidFill>
                <a:srgbClr val="7889FB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780" name="Rectangle 37"/>
          <p:cNvSpPr>
            <a:spLocks noChangeArrowheads="1"/>
          </p:cNvSpPr>
          <p:nvPr/>
        </p:nvSpPr>
        <p:spPr bwMode="auto">
          <a:xfrm>
            <a:off x="1979613" y="2778125"/>
            <a:ext cx="647700" cy="504825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folHlink"/>
            </a:solidFill>
            <a:miter lim="800000"/>
            <a:headEnd/>
            <a:tailEnd/>
          </a:ln>
        </p:spPr>
        <p:txBody>
          <a:bodyPr wrap="none" lIns="54000" rIns="54000" anchor="ctr"/>
          <a:lstStyle/>
          <a:p>
            <a:pPr algn="ctr"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WEBSPHERE</a:t>
            </a:r>
            <a:endParaRPr lang="en-US" sz="8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81" name="Rectangle 38" descr="anita"/>
          <p:cNvSpPr>
            <a:spLocks noChangeArrowheads="1"/>
          </p:cNvSpPr>
          <p:nvPr/>
        </p:nvSpPr>
        <p:spPr bwMode="auto">
          <a:xfrm>
            <a:off x="179388" y="3354388"/>
            <a:ext cx="360362" cy="360362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0"/>
              </a:lnSpc>
            </a:pPr>
            <a:endParaRPr lang="en-US" sz="2800" b="1">
              <a:solidFill>
                <a:srgbClr val="7889FB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782" name="Rectangle 39"/>
          <p:cNvSpPr>
            <a:spLocks noChangeArrowheads="1"/>
          </p:cNvSpPr>
          <p:nvPr/>
        </p:nvSpPr>
        <p:spPr bwMode="auto">
          <a:xfrm>
            <a:off x="1979613" y="3282950"/>
            <a:ext cx="647700" cy="503238"/>
          </a:xfrm>
          <a:prstGeom prst="rect">
            <a:avLst/>
          </a:prstGeom>
          <a:solidFill>
            <a:srgbClr val="33CC33"/>
          </a:solidFill>
          <a:ln w="9525" algn="ctr">
            <a:solidFill>
              <a:srgbClr val="33CC33"/>
            </a:solidFill>
            <a:miter lim="800000"/>
            <a:headEnd/>
            <a:tailEnd/>
          </a:ln>
        </p:spPr>
        <p:txBody>
          <a:bodyPr wrap="none" lIns="54000" rIns="54000" anchor="ctr"/>
          <a:lstStyle/>
          <a:p>
            <a:pPr algn="ctr"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INFO</a:t>
            </a:r>
          </a:p>
          <a:p>
            <a:pPr algn="ctr">
              <a:lnSpc>
                <a:spcPct val="90000"/>
              </a:lnSpc>
            </a:pPr>
            <a:r>
              <a:rPr lang="fr-FR" sz="7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MANAGEMENT</a:t>
            </a:r>
          </a:p>
          <a:p>
            <a:pPr algn="ctr"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(IM)</a:t>
            </a:r>
            <a:endParaRPr lang="en-US" sz="8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83" name="Rectangle 40"/>
          <p:cNvSpPr>
            <a:spLocks noChangeArrowheads="1"/>
          </p:cNvSpPr>
          <p:nvPr/>
        </p:nvSpPr>
        <p:spPr bwMode="auto">
          <a:xfrm rot="-5400000">
            <a:off x="-180974" y="4075112"/>
            <a:ext cx="1079500" cy="5048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lIns="0" anchor="ctr"/>
          <a:lstStyle/>
          <a:p>
            <a:pPr>
              <a:lnSpc>
                <a:spcPct val="90000"/>
              </a:lnSpc>
            </a:pPr>
            <a:endParaRPr lang="fr-FR" sz="9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  <a:p>
            <a:pPr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Alain Joubert</a:t>
            </a:r>
            <a:endParaRPr lang="en-US" sz="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784" name="Rectangle 41" descr="ALAIn"/>
          <p:cNvSpPr>
            <a:spLocks noChangeArrowheads="1"/>
          </p:cNvSpPr>
          <p:nvPr/>
        </p:nvSpPr>
        <p:spPr bwMode="auto">
          <a:xfrm>
            <a:off x="179388" y="3860800"/>
            <a:ext cx="360362" cy="360363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0"/>
              </a:lnSpc>
            </a:pPr>
            <a:endParaRPr lang="en-US" sz="2800" b="1">
              <a:solidFill>
                <a:srgbClr val="7889FB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785" name="Rectangle 42"/>
          <p:cNvSpPr>
            <a:spLocks noChangeArrowheads="1"/>
          </p:cNvSpPr>
          <p:nvPr/>
        </p:nvSpPr>
        <p:spPr bwMode="auto">
          <a:xfrm>
            <a:off x="1979613" y="3786188"/>
            <a:ext cx="642937" cy="360362"/>
          </a:xfrm>
          <a:prstGeom prst="rect">
            <a:avLst/>
          </a:prstGeom>
          <a:solidFill>
            <a:srgbClr val="006600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 algn="ctr"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BUSINESS ANALYTICS</a:t>
            </a:r>
            <a:endParaRPr lang="en-US" sz="8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86" name="Rectangle 43"/>
          <p:cNvSpPr>
            <a:spLocks noChangeArrowheads="1"/>
          </p:cNvSpPr>
          <p:nvPr/>
        </p:nvSpPr>
        <p:spPr bwMode="auto">
          <a:xfrm>
            <a:off x="1979613" y="4146550"/>
            <a:ext cx="642937" cy="360363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 algn="ctr">
              <a:lnSpc>
                <a:spcPct val="90000"/>
              </a:lnSpc>
            </a:pPr>
            <a:r>
              <a:rPr lang="fr-FR" sz="800">
                <a:solidFill>
                  <a:srgbClr val="000000"/>
                </a:solidFill>
                <a:latin typeface="Calibri" pitchFamily="34" charset="0"/>
                <a:ea typeface="ヒラギノ角ゴ Pro W3"/>
                <a:cs typeface="ヒラギノ角ゴ Pro W3"/>
              </a:rPr>
              <a:t>IBM COLLAB SOLUTIONS (ICS)</a:t>
            </a:r>
            <a:endParaRPr lang="en-US" sz="800">
              <a:solidFill>
                <a:srgbClr val="000000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87" name="Rectangle 44"/>
          <p:cNvSpPr>
            <a:spLocks noChangeArrowheads="1"/>
          </p:cNvSpPr>
          <p:nvPr/>
        </p:nvSpPr>
        <p:spPr bwMode="auto">
          <a:xfrm>
            <a:off x="1979613" y="4506913"/>
            <a:ext cx="642937" cy="360362"/>
          </a:xfrm>
          <a:prstGeom prst="rect">
            <a:avLst/>
          </a:prstGeom>
          <a:solidFill>
            <a:srgbClr val="FF00FF"/>
          </a:solidFill>
          <a:ln w="9525" algn="ctr">
            <a:solidFill>
              <a:srgbClr val="FF00FF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 algn="ctr">
              <a:lnSpc>
                <a:spcPct val="90000"/>
              </a:lnSpc>
            </a:pPr>
            <a:r>
              <a:rPr lang="fr-FR" sz="800">
                <a:solidFill>
                  <a:srgbClr val="000000"/>
                </a:solidFill>
                <a:latin typeface="Calibri" pitchFamily="34" charset="0"/>
                <a:ea typeface="ヒラギノ角ゴ Pro W3"/>
                <a:cs typeface="ヒラギノ角ゴ Pro W3"/>
              </a:rPr>
              <a:t>INDUSTRY SOLUTIONS (IS)</a:t>
            </a:r>
            <a:endParaRPr lang="en-US" sz="800">
              <a:solidFill>
                <a:srgbClr val="000000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88" name="Rectangle 45"/>
          <p:cNvSpPr>
            <a:spLocks noChangeArrowheads="1"/>
          </p:cNvSpPr>
          <p:nvPr/>
        </p:nvSpPr>
        <p:spPr bwMode="auto">
          <a:xfrm>
            <a:off x="2700338" y="2060575"/>
            <a:ext cx="1871662" cy="360363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10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D. Eugène</a:t>
            </a:r>
            <a:endParaRPr lang="en-US" sz="10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89" name="Rectangle 46"/>
          <p:cNvSpPr>
            <a:spLocks noChangeArrowheads="1"/>
          </p:cNvSpPr>
          <p:nvPr/>
        </p:nvSpPr>
        <p:spPr bwMode="auto">
          <a:xfrm>
            <a:off x="2700338" y="2420938"/>
            <a:ext cx="1871662" cy="36036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10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H. Francart</a:t>
            </a:r>
            <a:endParaRPr lang="en-US" sz="10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90" name="Rectangle 47"/>
          <p:cNvSpPr>
            <a:spLocks noChangeArrowheads="1"/>
          </p:cNvSpPr>
          <p:nvPr/>
        </p:nvSpPr>
        <p:spPr bwMode="auto">
          <a:xfrm>
            <a:off x="4643438" y="2058988"/>
            <a:ext cx="2160587" cy="360362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10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D. Collin</a:t>
            </a:r>
            <a:endParaRPr lang="en-US" sz="10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91" name="Rectangle 48"/>
          <p:cNvSpPr>
            <a:spLocks noChangeArrowheads="1"/>
          </p:cNvSpPr>
          <p:nvPr/>
        </p:nvSpPr>
        <p:spPr bwMode="auto">
          <a:xfrm>
            <a:off x="4643438" y="2419350"/>
            <a:ext cx="2160587" cy="3603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10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L. Dumollard</a:t>
            </a:r>
            <a:endParaRPr lang="en-US" sz="10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92" name="Rectangle 49"/>
          <p:cNvSpPr>
            <a:spLocks noChangeArrowheads="1"/>
          </p:cNvSpPr>
          <p:nvPr/>
        </p:nvSpPr>
        <p:spPr bwMode="auto">
          <a:xfrm>
            <a:off x="6877050" y="2058988"/>
            <a:ext cx="2160588" cy="72072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chemeClr val="accent1"/>
              </a:gs>
            </a:gsLst>
            <a:lin ang="5400000" scaled="1"/>
          </a:gra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10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M. Giacometti</a:t>
            </a:r>
            <a:endParaRPr lang="en-US" sz="10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93" name="Rectangle 50"/>
          <p:cNvSpPr>
            <a:spLocks noChangeArrowheads="1"/>
          </p:cNvSpPr>
          <p:nvPr/>
        </p:nvSpPr>
        <p:spPr bwMode="auto">
          <a:xfrm>
            <a:off x="2700338" y="2781300"/>
            <a:ext cx="1871662" cy="504825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10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O. Eskenazi</a:t>
            </a:r>
            <a:endParaRPr lang="en-US" sz="10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94" name="Rectangle 51"/>
          <p:cNvSpPr>
            <a:spLocks noChangeArrowheads="1"/>
          </p:cNvSpPr>
          <p:nvPr/>
        </p:nvSpPr>
        <p:spPr bwMode="auto">
          <a:xfrm>
            <a:off x="4643438" y="2778125"/>
            <a:ext cx="2160587" cy="504825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10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T. Yadan</a:t>
            </a:r>
            <a:endParaRPr lang="en-US" sz="10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95" name="Rectangle 52"/>
          <p:cNvSpPr>
            <a:spLocks noChangeArrowheads="1"/>
          </p:cNvSpPr>
          <p:nvPr/>
        </p:nvSpPr>
        <p:spPr bwMode="auto">
          <a:xfrm>
            <a:off x="6877050" y="2778125"/>
            <a:ext cx="2160588" cy="504825"/>
          </a:xfrm>
          <a:prstGeom prst="rect">
            <a:avLst/>
          </a:prstGeom>
          <a:solidFill>
            <a:schemeClr val="folHlink"/>
          </a:solidFill>
          <a:ln w="9525" algn="ctr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10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Y. Akoum</a:t>
            </a:r>
            <a:endParaRPr lang="en-US" sz="10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96" name="Rectangle 53"/>
          <p:cNvSpPr>
            <a:spLocks noChangeArrowheads="1"/>
          </p:cNvSpPr>
          <p:nvPr/>
        </p:nvSpPr>
        <p:spPr bwMode="auto">
          <a:xfrm>
            <a:off x="2700338" y="3284538"/>
            <a:ext cx="1871662" cy="503237"/>
          </a:xfrm>
          <a:prstGeom prst="rect">
            <a:avLst/>
          </a:prstGeom>
          <a:solidFill>
            <a:srgbClr val="33CC33"/>
          </a:solidFill>
          <a:ln w="9525" algn="ctr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10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S. Jung</a:t>
            </a:r>
            <a:endParaRPr lang="en-US" sz="10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97" name="Rectangle 54"/>
          <p:cNvSpPr>
            <a:spLocks noChangeArrowheads="1"/>
          </p:cNvSpPr>
          <p:nvPr/>
        </p:nvSpPr>
        <p:spPr bwMode="auto">
          <a:xfrm>
            <a:off x="4643438" y="3284538"/>
            <a:ext cx="2160587" cy="503237"/>
          </a:xfrm>
          <a:prstGeom prst="rect">
            <a:avLst/>
          </a:prstGeom>
          <a:solidFill>
            <a:srgbClr val="33CC33"/>
          </a:solidFill>
          <a:ln w="9525" algn="ctr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10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Y. Lemoigne</a:t>
            </a:r>
            <a:endParaRPr lang="en-US" sz="10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98" name="Rectangle 55"/>
          <p:cNvSpPr>
            <a:spLocks noChangeArrowheads="1"/>
          </p:cNvSpPr>
          <p:nvPr/>
        </p:nvSpPr>
        <p:spPr bwMode="auto">
          <a:xfrm>
            <a:off x="6877050" y="3282950"/>
            <a:ext cx="2160588" cy="503238"/>
          </a:xfrm>
          <a:prstGeom prst="rect">
            <a:avLst/>
          </a:prstGeom>
          <a:solidFill>
            <a:srgbClr val="33CC33"/>
          </a:solidFill>
          <a:ln w="9525" algn="ctr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10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E. Samwells</a:t>
            </a:r>
            <a:endParaRPr lang="en-US" sz="10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799" name="Rectangle 56"/>
          <p:cNvSpPr>
            <a:spLocks noChangeArrowheads="1"/>
          </p:cNvSpPr>
          <p:nvPr/>
        </p:nvSpPr>
        <p:spPr bwMode="auto">
          <a:xfrm>
            <a:off x="2700338" y="3789363"/>
            <a:ext cx="1871662" cy="360362"/>
          </a:xfrm>
          <a:prstGeom prst="rect">
            <a:avLst/>
          </a:prstGeom>
          <a:solidFill>
            <a:srgbClr val="006600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10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G. Debris</a:t>
            </a:r>
            <a:endParaRPr lang="en-US" sz="10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800" name="Rectangle 57"/>
          <p:cNvSpPr>
            <a:spLocks noChangeArrowheads="1"/>
          </p:cNvSpPr>
          <p:nvPr/>
        </p:nvSpPr>
        <p:spPr bwMode="auto">
          <a:xfrm>
            <a:off x="2700338" y="4149725"/>
            <a:ext cx="1871662" cy="360363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1000">
                <a:solidFill>
                  <a:srgbClr val="000000"/>
                </a:solidFill>
                <a:latin typeface="Calibri" pitchFamily="34" charset="0"/>
                <a:ea typeface="ヒラギノ角ゴ Pro W3"/>
                <a:cs typeface="ヒラギノ角ゴ Pro W3"/>
              </a:rPr>
              <a:t>P. Nicollet</a:t>
            </a:r>
            <a:endParaRPr lang="en-US" sz="1000">
              <a:solidFill>
                <a:srgbClr val="000000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801" name="Rectangle 58"/>
          <p:cNvSpPr>
            <a:spLocks noChangeArrowheads="1"/>
          </p:cNvSpPr>
          <p:nvPr/>
        </p:nvSpPr>
        <p:spPr bwMode="auto">
          <a:xfrm>
            <a:off x="2700338" y="4508500"/>
            <a:ext cx="1871662" cy="360363"/>
          </a:xfrm>
          <a:prstGeom prst="rect">
            <a:avLst/>
          </a:prstGeom>
          <a:solidFill>
            <a:srgbClr val="FF00FF"/>
          </a:solidFill>
          <a:ln w="9525" algn="ctr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1000">
                <a:solidFill>
                  <a:srgbClr val="000000"/>
                </a:solidFill>
                <a:latin typeface="Calibri" pitchFamily="34" charset="0"/>
                <a:ea typeface="ヒラギノ角ゴ Pro W3"/>
                <a:cs typeface="ヒラギノ角ゴ Pro W3"/>
              </a:rPr>
              <a:t>N. Meyerhoffer</a:t>
            </a:r>
            <a:endParaRPr lang="en-US" sz="1000">
              <a:solidFill>
                <a:srgbClr val="000000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802" name="Rectangle 59"/>
          <p:cNvSpPr>
            <a:spLocks noChangeArrowheads="1"/>
          </p:cNvSpPr>
          <p:nvPr/>
        </p:nvSpPr>
        <p:spPr bwMode="auto">
          <a:xfrm>
            <a:off x="4643438" y="3787775"/>
            <a:ext cx="2160587" cy="360363"/>
          </a:xfrm>
          <a:prstGeom prst="rect">
            <a:avLst/>
          </a:prstGeom>
          <a:solidFill>
            <a:srgbClr val="006600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10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E. Delattre</a:t>
            </a:r>
            <a:endParaRPr lang="en-US" sz="10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803" name="Rectangle 60"/>
          <p:cNvSpPr>
            <a:spLocks noChangeArrowheads="1"/>
          </p:cNvSpPr>
          <p:nvPr/>
        </p:nvSpPr>
        <p:spPr bwMode="auto">
          <a:xfrm>
            <a:off x="4643438" y="4148138"/>
            <a:ext cx="2160587" cy="360362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1000">
                <a:solidFill>
                  <a:srgbClr val="000000"/>
                </a:solidFill>
                <a:latin typeface="Calibri" pitchFamily="34" charset="0"/>
                <a:ea typeface="ヒラギノ角ゴ Pro W3"/>
                <a:cs typeface="ヒラギノ角ゴ Pro W3"/>
              </a:rPr>
              <a:t>P. Piget</a:t>
            </a:r>
            <a:endParaRPr lang="en-US" sz="1000">
              <a:solidFill>
                <a:srgbClr val="000000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804" name="Rectangle 61"/>
          <p:cNvSpPr>
            <a:spLocks noChangeArrowheads="1"/>
          </p:cNvSpPr>
          <p:nvPr/>
        </p:nvSpPr>
        <p:spPr bwMode="auto">
          <a:xfrm>
            <a:off x="4643438" y="4508500"/>
            <a:ext cx="2160587" cy="360363"/>
          </a:xfrm>
          <a:prstGeom prst="rect">
            <a:avLst/>
          </a:prstGeom>
          <a:solidFill>
            <a:srgbClr val="FF00FF"/>
          </a:solidFill>
          <a:ln w="9525" algn="ctr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1000">
                <a:solidFill>
                  <a:srgbClr val="000000"/>
                </a:solidFill>
                <a:latin typeface="Calibri" pitchFamily="34" charset="0"/>
                <a:ea typeface="ヒラギノ角ゴ Pro W3"/>
                <a:cs typeface="ヒラギノ角ゴ Pro W3"/>
              </a:rPr>
              <a:t>S. Ayata</a:t>
            </a:r>
            <a:endParaRPr lang="en-US" sz="1000">
              <a:solidFill>
                <a:srgbClr val="000000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805" name="Rectangle 62"/>
          <p:cNvSpPr>
            <a:spLocks noChangeArrowheads="1"/>
          </p:cNvSpPr>
          <p:nvPr/>
        </p:nvSpPr>
        <p:spPr bwMode="auto">
          <a:xfrm>
            <a:off x="6877050" y="3787775"/>
            <a:ext cx="2160588" cy="360363"/>
          </a:xfrm>
          <a:prstGeom prst="rect">
            <a:avLst/>
          </a:prstGeom>
          <a:solidFill>
            <a:srgbClr val="006600"/>
          </a:solidFill>
          <a:ln w="9525" algn="ctr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10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F. Betoullières</a:t>
            </a:r>
            <a:endParaRPr lang="en-US" sz="1000">
              <a:solidFill>
                <a:srgbClr val="FFFFFF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806" name="Rectangle 63"/>
          <p:cNvSpPr>
            <a:spLocks noChangeArrowheads="1"/>
          </p:cNvSpPr>
          <p:nvPr/>
        </p:nvSpPr>
        <p:spPr bwMode="auto">
          <a:xfrm>
            <a:off x="6877050" y="4148138"/>
            <a:ext cx="2160588" cy="360362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1000">
                <a:solidFill>
                  <a:srgbClr val="000000"/>
                </a:solidFill>
                <a:latin typeface="Calibri" pitchFamily="34" charset="0"/>
                <a:ea typeface="ヒラギノ角ゴ Pro W3"/>
                <a:cs typeface="ヒラギノ角ゴ Pro W3"/>
              </a:rPr>
              <a:t>T. Moneuse</a:t>
            </a:r>
            <a:endParaRPr lang="en-US" sz="1000">
              <a:solidFill>
                <a:srgbClr val="000000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807" name="Rectangle 64"/>
          <p:cNvSpPr>
            <a:spLocks noChangeArrowheads="1"/>
          </p:cNvSpPr>
          <p:nvPr/>
        </p:nvSpPr>
        <p:spPr bwMode="auto">
          <a:xfrm>
            <a:off x="6877050" y="4508500"/>
            <a:ext cx="2160588" cy="360363"/>
          </a:xfrm>
          <a:prstGeom prst="rect">
            <a:avLst/>
          </a:prstGeom>
          <a:solidFill>
            <a:srgbClr val="FF00FF"/>
          </a:solidFill>
          <a:ln w="9525" algn="ctr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1000">
                <a:solidFill>
                  <a:srgbClr val="000000"/>
                </a:solidFill>
                <a:latin typeface="Calibri" pitchFamily="34" charset="0"/>
                <a:ea typeface="ヒラギノ角ゴ Pro W3"/>
                <a:cs typeface="ヒラギノ角ゴ Pro W3"/>
              </a:rPr>
              <a:t>F. Barbelivien</a:t>
            </a:r>
            <a:endParaRPr lang="en-US" sz="1000">
              <a:solidFill>
                <a:srgbClr val="000000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1808" name="Rectangle 66" descr="phmercier"/>
          <p:cNvSpPr>
            <a:spLocks noChangeArrowheads="1"/>
          </p:cNvSpPr>
          <p:nvPr/>
        </p:nvSpPr>
        <p:spPr bwMode="auto">
          <a:xfrm>
            <a:off x="684213" y="3787775"/>
            <a:ext cx="360362" cy="360363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0"/>
              </a:lnSpc>
            </a:pPr>
            <a:endParaRPr lang="en-US" sz="2800" b="1">
              <a:solidFill>
                <a:srgbClr val="7889FB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09" name="Rectangle 67" descr="thlelievre"/>
          <p:cNvSpPr>
            <a:spLocks noChangeArrowheads="1"/>
          </p:cNvSpPr>
          <p:nvPr/>
        </p:nvSpPr>
        <p:spPr bwMode="auto">
          <a:xfrm>
            <a:off x="684213" y="2493963"/>
            <a:ext cx="360362" cy="285750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0"/>
              </a:lnSpc>
            </a:pPr>
            <a:endParaRPr lang="en-US" sz="2800" b="1">
              <a:solidFill>
                <a:srgbClr val="7889FB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10" name="Rectangle 68" descr="lroulet"/>
          <p:cNvSpPr>
            <a:spLocks noChangeArrowheads="1"/>
          </p:cNvSpPr>
          <p:nvPr/>
        </p:nvSpPr>
        <p:spPr bwMode="auto">
          <a:xfrm>
            <a:off x="684213" y="2206625"/>
            <a:ext cx="360362" cy="285750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0"/>
              </a:lnSpc>
            </a:pPr>
            <a:endParaRPr lang="en-US" sz="2800" b="1">
              <a:solidFill>
                <a:srgbClr val="7889FB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11" name="Text Box 69"/>
          <p:cNvSpPr txBox="1">
            <a:spLocks noChangeArrowheads="1"/>
          </p:cNvSpPr>
          <p:nvPr/>
        </p:nvSpPr>
        <p:spPr bwMode="auto">
          <a:xfrm>
            <a:off x="1116013" y="2493963"/>
            <a:ext cx="792162" cy="2857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Thierry Lelièvre</a:t>
            </a:r>
            <a:endParaRPr lang="en-US" sz="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12" name="Text Box 70"/>
          <p:cNvSpPr txBox="1">
            <a:spLocks noChangeArrowheads="1"/>
          </p:cNvSpPr>
          <p:nvPr/>
        </p:nvSpPr>
        <p:spPr bwMode="auto">
          <a:xfrm>
            <a:off x="1116013" y="2206625"/>
            <a:ext cx="792162" cy="2857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Laurent Roulet</a:t>
            </a:r>
            <a:endParaRPr lang="en-US" sz="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13" name="Rectangle 71"/>
          <p:cNvSpPr>
            <a:spLocks noChangeArrowheads="1"/>
          </p:cNvSpPr>
          <p:nvPr/>
        </p:nvSpPr>
        <p:spPr bwMode="auto">
          <a:xfrm>
            <a:off x="107950" y="3282950"/>
            <a:ext cx="1800225" cy="5032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450000" anchor="ctr"/>
          <a:lstStyle/>
          <a:p>
            <a:pPr marL="88900">
              <a:lnSpc>
                <a:spcPct val="90000"/>
              </a:lnSpc>
              <a:tabLst>
                <a:tab pos="88900" algn="l"/>
              </a:tabLst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Anita </a:t>
            </a:r>
          </a:p>
          <a:p>
            <a:pPr marL="88900">
              <a:lnSpc>
                <a:spcPct val="90000"/>
              </a:lnSpc>
              <a:tabLst>
                <a:tab pos="88900" algn="l"/>
              </a:tabLst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Curty</a:t>
            </a:r>
            <a:endParaRPr lang="en-US" sz="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14" name="Rectangle 72"/>
          <p:cNvSpPr>
            <a:spLocks noChangeArrowheads="1"/>
          </p:cNvSpPr>
          <p:nvPr/>
        </p:nvSpPr>
        <p:spPr bwMode="auto">
          <a:xfrm>
            <a:off x="107950" y="2778125"/>
            <a:ext cx="1800225" cy="5032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450000" anchor="ctr"/>
          <a:lstStyle/>
          <a:p>
            <a:pPr marL="88900"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Rémy </a:t>
            </a:r>
          </a:p>
          <a:p>
            <a:pPr marL="88900"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Mandon</a:t>
            </a:r>
            <a:endParaRPr lang="en-US" sz="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15" name="Text Box 73"/>
          <p:cNvSpPr txBox="1">
            <a:spLocks noChangeArrowheads="1"/>
          </p:cNvSpPr>
          <p:nvPr/>
        </p:nvSpPr>
        <p:spPr bwMode="auto">
          <a:xfrm>
            <a:off x="1116013" y="4148138"/>
            <a:ext cx="792162" cy="3603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Tarik Mudarrès</a:t>
            </a:r>
            <a:endParaRPr lang="en-US" sz="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16" name="Text Box 74"/>
          <p:cNvSpPr txBox="1">
            <a:spLocks noChangeArrowheads="1"/>
          </p:cNvSpPr>
          <p:nvPr/>
        </p:nvSpPr>
        <p:spPr bwMode="auto">
          <a:xfrm>
            <a:off x="1116013" y="3786188"/>
            <a:ext cx="792162" cy="3603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Philippe Mercier</a:t>
            </a:r>
            <a:endParaRPr lang="en-US" sz="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17" name="Rectangle 75"/>
          <p:cNvSpPr>
            <a:spLocks noChangeArrowheads="1"/>
          </p:cNvSpPr>
          <p:nvPr/>
        </p:nvSpPr>
        <p:spPr bwMode="auto">
          <a:xfrm>
            <a:off x="1116013" y="4505325"/>
            <a:ext cx="792162" cy="3603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Patrice </a:t>
            </a:r>
          </a:p>
          <a:p>
            <a:pPr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Dau</a:t>
            </a:r>
            <a:endParaRPr lang="en-US" sz="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grpSp>
        <p:nvGrpSpPr>
          <p:cNvPr id="31818" name="Group 76"/>
          <p:cNvGrpSpPr>
            <a:grpSpLocks/>
          </p:cNvGrpSpPr>
          <p:nvPr/>
        </p:nvGrpSpPr>
        <p:grpSpPr bwMode="auto">
          <a:xfrm>
            <a:off x="107950" y="5014913"/>
            <a:ext cx="1800225" cy="358775"/>
            <a:chOff x="0" y="3158"/>
            <a:chExt cx="1134" cy="181"/>
          </a:xfrm>
        </p:grpSpPr>
        <p:sp>
          <p:nvSpPr>
            <p:cNvPr id="31841" name="Rectangle 77" descr="ikahn"/>
            <p:cNvSpPr>
              <a:spLocks noChangeArrowheads="1"/>
            </p:cNvSpPr>
            <p:nvPr/>
          </p:nvSpPr>
          <p:spPr bwMode="auto">
            <a:xfrm>
              <a:off x="45" y="3181"/>
              <a:ext cx="136" cy="136"/>
            </a:xfrm>
            <a:prstGeom prst="rect">
              <a:avLst/>
            </a:prstGeom>
            <a:blipFill dpi="0" rotWithShape="1">
              <a:blip r:embed="rId13"/>
              <a:srcRect/>
              <a:stretch>
                <a:fillRect/>
              </a:stretch>
            </a:blipFill>
            <a:ln w="9525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0"/>
                </a:lnSpc>
              </a:pPr>
              <a:endParaRPr lang="en-US" sz="2800" b="1">
                <a:solidFill>
                  <a:srgbClr val="7889FB"/>
                </a:solidFill>
                <a:ea typeface="ヒラギノ角ゴ Pro W3"/>
                <a:cs typeface="ヒラギノ角ゴ Pro W3"/>
              </a:endParaRPr>
            </a:p>
          </p:txBody>
        </p:sp>
        <p:sp>
          <p:nvSpPr>
            <p:cNvPr id="31842" name="Rectangle 78"/>
            <p:cNvSpPr>
              <a:spLocks noChangeArrowheads="1"/>
            </p:cNvSpPr>
            <p:nvPr/>
          </p:nvSpPr>
          <p:spPr bwMode="auto">
            <a:xfrm>
              <a:off x="0" y="3158"/>
              <a:ext cx="1134" cy="181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450000" anchor="ctr"/>
            <a:lstStyle/>
            <a:p>
              <a:pPr>
                <a:lnSpc>
                  <a:spcPct val="90000"/>
                </a:lnSpc>
              </a:pPr>
              <a:r>
                <a:rPr lang="fr-FR" sz="800">
                  <a:solidFill>
                    <a:srgbClr val="FFFFFF"/>
                  </a:solidFill>
                  <a:ea typeface="ヒラギノ角ゴ Pro W3"/>
                  <a:cs typeface="ヒラギノ角ゴ Pro W3"/>
                </a:rPr>
                <a:t>Isabelle </a:t>
              </a:r>
            </a:p>
            <a:p>
              <a:pPr>
                <a:lnSpc>
                  <a:spcPct val="90000"/>
                </a:lnSpc>
              </a:pPr>
              <a:r>
                <a:rPr lang="fr-FR" sz="800">
                  <a:solidFill>
                    <a:srgbClr val="FFFFFF"/>
                  </a:solidFill>
                  <a:ea typeface="ヒラギノ角ゴ Pro W3"/>
                  <a:cs typeface="ヒラギノ角ゴ Pro W3"/>
                </a:rPr>
                <a:t>Kahn</a:t>
              </a:r>
              <a:endParaRPr lang="en-US" sz="800">
                <a:solidFill>
                  <a:srgbClr val="FFFFFF"/>
                </a:solidFill>
                <a:ea typeface="ヒラギノ角ゴ Pro W3"/>
                <a:cs typeface="ヒラギノ角ゴ Pro W3"/>
              </a:endParaRPr>
            </a:p>
          </p:txBody>
        </p:sp>
      </p:grpSp>
      <p:sp>
        <p:nvSpPr>
          <p:cNvPr id="31819" name="Rectangle 79"/>
          <p:cNvSpPr>
            <a:spLocks noChangeArrowheads="1"/>
          </p:cNvSpPr>
          <p:nvPr/>
        </p:nvSpPr>
        <p:spPr bwMode="auto">
          <a:xfrm>
            <a:off x="1979613" y="5013325"/>
            <a:ext cx="7056437" cy="358775"/>
          </a:xfrm>
          <a:prstGeom prst="rect">
            <a:avLst/>
          </a:prstGeom>
          <a:solidFill>
            <a:srgbClr val="777777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 algn="ctr"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CHANNELS -  JF Chanson   </a:t>
            </a:r>
            <a:r>
              <a:rPr lang="fr-FR" sz="800">
                <a:ea typeface="ヒラギノ角ゴ Pro W3"/>
                <a:cs typeface="ヒラギノ角ゴ Pro W3"/>
              </a:rPr>
              <a:t>B.Mazeron    F. Poupart </a:t>
            </a:r>
            <a:endParaRPr lang="en-US" sz="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20" name="Rectangle 80"/>
          <p:cNvSpPr>
            <a:spLocks noChangeArrowheads="1"/>
          </p:cNvSpPr>
          <p:nvPr/>
        </p:nvSpPr>
        <p:spPr bwMode="auto">
          <a:xfrm>
            <a:off x="1979613" y="5949950"/>
            <a:ext cx="7056437" cy="21590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 algn="ctr">
              <a:lnSpc>
                <a:spcPct val="90000"/>
              </a:lnSpc>
            </a:pPr>
            <a:r>
              <a:rPr lang="en-US" sz="900">
                <a:solidFill>
                  <a:schemeClr val="tx2"/>
                </a:solidFill>
                <a:latin typeface="Calibri" pitchFamily="34" charset="0"/>
                <a:ea typeface="ヒラギノ角ゴ Pro W3"/>
                <a:cs typeface="ヒラギノ角ゴ Pro W3"/>
              </a:rPr>
              <a:t>Z</a:t>
            </a:r>
            <a:r>
              <a:rPr lang="en-US" sz="800">
                <a:solidFill>
                  <a:schemeClr val="tx2"/>
                </a:solidFill>
                <a:latin typeface="Calibri" pitchFamily="34" charset="0"/>
                <a:ea typeface="ヒラギノ角ゴ Pro W3"/>
                <a:cs typeface="ヒラギノ角ゴ Pro W3"/>
              </a:rPr>
              <a:t> </a:t>
            </a:r>
            <a:r>
              <a:rPr lang="en-US" sz="800">
                <a:ea typeface="ヒラギノ角ゴ Pro W3"/>
                <a:cs typeface="ヒラギノ角ゴ Pro W3"/>
              </a:rPr>
              <a:t>– A.G Chasles      Stream – I. Nicol</a:t>
            </a:r>
          </a:p>
        </p:txBody>
      </p:sp>
      <p:sp>
        <p:nvSpPr>
          <p:cNvPr id="31821" name="Rectangle 81" descr="ebriaud"/>
          <p:cNvSpPr>
            <a:spLocks noChangeArrowheads="1"/>
          </p:cNvSpPr>
          <p:nvPr/>
        </p:nvSpPr>
        <p:spPr bwMode="auto">
          <a:xfrm>
            <a:off x="179388" y="6021388"/>
            <a:ext cx="287337" cy="287337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0"/>
              </a:lnSpc>
            </a:pPr>
            <a:endParaRPr lang="en-US" sz="2800" b="1">
              <a:solidFill>
                <a:srgbClr val="7889FB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22" name="Rectangle 82"/>
          <p:cNvSpPr>
            <a:spLocks noChangeArrowheads="1"/>
          </p:cNvSpPr>
          <p:nvPr/>
        </p:nvSpPr>
        <p:spPr bwMode="auto">
          <a:xfrm rot="-5400000">
            <a:off x="35719" y="6022181"/>
            <a:ext cx="647700" cy="5032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eaVert" lIns="36000" rIns="144000" bIns="46800" anchor="b"/>
          <a:lstStyle/>
          <a:p>
            <a:pPr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Edouard Briaud</a:t>
            </a:r>
            <a:endParaRPr lang="en-US" sz="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23" name="Rectangle 83" descr="bhervelabbe"/>
          <p:cNvSpPr>
            <a:spLocks noChangeArrowheads="1"/>
          </p:cNvSpPr>
          <p:nvPr/>
        </p:nvSpPr>
        <p:spPr bwMode="auto">
          <a:xfrm>
            <a:off x="827088" y="5949950"/>
            <a:ext cx="215900" cy="215900"/>
          </a:xfrm>
          <a:prstGeom prst="rect">
            <a:avLst/>
          </a:prstGeom>
          <a:blipFill dpi="0" rotWithShape="1">
            <a:blip r:embed="rId15"/>
            <a:srcRect/>
            <a:stretch>
              <a:fillRect/>
            </a:stretch>
          </a:blip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0"/>
              </a:lnSpc>
            </a:pPr>
            <a:endParaRPr lang="en-US" sz="2800" b="1">
              <a:solidFill>
                <a:srgbClr val="7889FB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24" name="Text Box 84"/>
          <p:cNvSpPr txBox="1">
            <a:spLocks noChangeArrowheads="1"/>
          </p:cNvSpPr>
          <p:nvPr/>
        </p:nvSpPr>
        <p:spPr bwMode="auto">
          <a:xfrm>
            <a:off x="1116013" y="5949950"/>
            <a:ext cx="792162" cy="2159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Béatrice</a:t>
            </a:r>
          </a:p>
          <a:p>
            <a:pPr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Hervé Labbé</a:t>
            </a:r>
            <a:endParaRPr lang="en-US" sz="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25" name="Rectangle 85"/>
          <p:cNvSpPr>
            <a:spLocks noChangeArrowheads="1"/>
          </p:cNvSpPr>
          <p:nvPr/>
        </p:nvSpPr>
        <p:spPr bwMode="auto">
          <a:xfrm>
            <a:off x="1979613" y="6165850"/>
            <a:ext cx="7056437" cy="21590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 algn="ctr">
              <a:lnSpc>
                <a:spcPct val="90000"/>
              </a:lnSpc>
            </a:pPr>
            <a:r>
              <a:rPr lang="fr-FR" sz="900">
                <a:solidFill>
                  <a:srgbClr val="FFFFFF"/>
                </a:solidFill>
                <a:latin typeface="Calibri" pitchFamily="34" charset="0"/>
                <a:ea typeface="ヒラギノ角ゴ Pro W3"/>
                <a:cs typeface="ヒラギノ角ゴ Pro W3"/>
              </a:rPr>
              <a:t> </a:t>
            </a: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LARGE DEALS</a:t>
            </a:r>
            <a:endParaRPr lang="en-US" sz="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26" name="Rectangle 86" descr="gvanbaren"/>
          <p:cNvSpPr>
            <a:spLocks noChangeArrowheads="1"/>
          </p:cNvSpPr>
          <p:nvPr/>
        </p:nvSpPr>
        <p:spPr bwMode="auto">
          <a:xfrm>
            <a:off x="827088" y="6165850"/>
            <a:ext cx="215900" cy="215900"/>
          </a:xfrm>
          <a:prstGeom prst="rect">
            <a:avLst/>
          </a:prstGeom>
          <a:blipFill dpi="0" rotWithShape="1">
            <a:blip r:embed="rId16"/>
            <a:srcRect/>
            <a:stretch>
              <a:fillRect/>
            </a:stretch>
          </a:blip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0"/>
              </a:lnSpc>
            </a:pPr>
            <a:endParaRPr lang="en-US" sz="2800" b="1">
              <a:solidFill>
                <a:srgbClr val="7889FB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27" name="Text Box 87"/>
          <p:cNvSpPr txBox="1">
            <a:spLocks noChangeArrowheads="1"/>
          </p:cNvSpPr>
          <p:nvPr/>
        </p:nvSpPr>
        <p:spPr bwMode="auto">
          <a:xfrm>
            <a:off x="1116013" y="6165850"/>
            <a:ext cx="792162" cy="2159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Gregory </a:t>
            </a:r>
          </a:p>
          <a:p>
            <a:pPr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van Baren</a:t>
            </a:r>
            <a:endParaRPr lang="en-US" sz="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28" name="Rectangle 88" descr="pdau"/>
          <p:cNvSpPr>
            <a:spLocks noChangeArrowheads="1"/>
          </p:cNvSpPr>
          <p:nvPr/>
        </p:nvSpPr>
        <p:spPr bwMode="auto">
          <a:xfrm>
            <a:off x="684213" y="4506913"/>
            <a:ext cx="360362" cy="360362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0"/>
              </a:lnSpc>
            </a:pPr>
            <a:endParaRPr lang="en-US" sz="2800" b="1">
              <a:solidFill>
                <a:srgbClr val="7889FB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29" name="Rectangle 89" descr="leoflosi"/>
          <p:cNvSpPr>
            <a:spLocks noChangeArrowheads="1"/>
          </p:cNvSpPr>
          <p:nvPr/>
        </p:nvSpPr>
        <p:spPr bwMode="auto">
          <a:xfrm>
            <a:off x="827088" y="6381750"/>
            <a:ext cx="215900" cy="215900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0"/>
              </a:lnSpc>
            </a:pPr>
            <a:endParaRPr lang="en-US" sz="2800" b="1">
              <a:solidFill>
                <a:srgbClr val="7889FB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30" name="Text Box 90"/>
          <p:cNvSpPr txBox="1">
            <a:spLocks noChangeArrowheads="1"/>
          </p:cNvSpPr>
          <p:nvPr/>
        </p:nvSpPr>
        <p:spPr bwMode="auto">
          <a:xfrm>
            <a:off x="1116013" y="6381750"/>
            <a:ext cx="792162" cy="2159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Léo Flosi</a:t>
            </a:r>
            <a:endParaRPr lang="en-US" sz="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31" name="Rectangle 91"/>
          <p:cNvSpPr>
            <a:spLocks noChangeArrowheads="1"/>
          </p:cNvSpPr>
          <p:nvPr/>
        </p:nvSpPr>
        <p:spPr bwMode="auto">
          <a:xfrm>
            <a:off x="1979613" y="6381750"/>
            <a:ext cx="7056437" cy="21590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54000" rIns="54000" anchor="ctr"/>
          <a:lstStyle/>
          <a:p>
            <a:pPr algn="ctr"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LICENCE MANAGEMENT,  SO ACCOUNTS</a:t>
            </a:r>
            <a:endParaRPr lang="en-US" sz="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32" name="Rectangle 92"/>
          <p:cNvSpPr>
            <a:spLocks noChangeArrowheads="1"/>
          </p:cNvSpPr>
          <p:nvPr/>
        </p:nvSpPr>
        <p:spPr bwMode="auto">
          <a:xfrm>
            <a:off x="1979613" y="5445125"/>
            <a:ext cx="7056437" cy="431800"/>
          </a:xfrm>
          <a:prstGeom prst="rect">
            <a:avLst/>
          </a:prstGeom>
          <a:solidFill>
            <a:schemeClr val="bg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54000" rIns="54000" anchor="b"/>
          <a:lstStyle/>
          <a:p>
            <a:pPr algn="ctr"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DIRECTION AVANT VENTE</a:t>
            </a:r>
            <a:endParaRPr lang="en-US" sz="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33" name="Rectangle 93"/>
          <p:cNvSpPr>
            <a:spLocks noChangeArrowheads="1"/>
          </p:cNvSpPr>
          <p:nvPr/>
        </p:nvSpPr>
        <p:spPr bwMode="auto">
          <a:xfrm>
            <a:off x="2700338" y="5445125"/>
            <a:ext cx="5616575" cy="215900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ARCHITECTES</a:t>
            </a:r>
            <a:endParaRPr lang="en-US" sz="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34" name="Rectangle 94" descr="delhommeau"/>
          <p:cNvSpPr>
            <a:spLocks noChangeArrowheads="1"/>
          </p:cNvSpPr>
          <p:nvPr/>
        </p:nvSpPr>
        <p:spPr bwMode="auto">
          <a:xfrm>
            <a:off x="179388" y="5516563"/>
            <a:ext cx="287337" cy="287337"/>
          </a:xfrm>
          <a:prstGeom prst="rect">
            <a:avLst/>
          </a:prstGeom>
          <a:blipFill dpi="0" rotWithShape="1">
            <a:blip r:embed="rId19"/>
            <a:srcRect/>
            <a:stretch>
              <a:fillRect/>
            </a:stretch>
          </a:blipFill>
          <a:ln w="9525" algn="ctr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0"/>
              </a:lnSpc>
            </a:pPr>
            <a:endParaRPr lang="en-US" sz="2800" b="1">
              <a:solidFill>
                <a:srgbClr val="7889FB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35" name="Rectangle 95"/>
          <p:cNvSpPr>
            <a:spLocks noChangeArrowheads="1"/>
          </p:cNvSpPr>
          <p:nvPr/>
        </p:nvSpPr>
        <p:spPr bwMode="auto">
          <a:xfrm>
            <a:off x="107950" y="5445125"/>
            <a:ext cx="1800225" cy="431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450000" anchor="ctr"/>
          <a:lstStyle/>
          <a:p>
            <a:pPr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Patrick </a:t>
            </a:r>
          </a:p>
          <a:p>
            <a:pPr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Delhommeau</a:t>
            </a:r>
            <a:endParaRPr lang="en-US" sz="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36" name="Rectangle 96"/>
          <p:cNvSpPr>
            <a:spLocks noChangeArrowheads="1"/>
          </p:cNvSpPr>
          <p:nvPr/>
        </p:nvSpPr>
        <p:spPr bwMode="auto">
          <a:xfrm>
            <a:off x="8229600" y="136525"/>
            <a:ext cx="639763" cy="36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0"/>
              </a:lnSpc>
            </a:pPr>
            <a:endParaRPr lang="en-US" sz="2800" b="1">
              <a:solidFill>
                <a:srgbClr val="7889FB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31837" name="Rectangle 31"/>
          <p:cNvSpPr>
            <a:spLocks noChangeArrowheads="1"/>
          </p:cNvSpPr>
          <p:nvPr/>
        </p:nvSpPr>
        <p:spPr bwMode="auto">
          <a:xfrm>
            <a:off x="92075" y="115888"/>
            <a:ext cx="87122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b"/>
          <a:lstStyle/>
          <a:p>
            <a:pPr defTabSz="449263" eaLnBrk="0" hangingPunct="0">
              <a:lnSpc>
                <a:spcPct val="7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200">
                <a:solidFill>
                  <a:schemeClr val="accent1"/>
                </a:solidFill>
                <a:latin typeface="Bodoni MT"/>
              </a:rPr>
              <a:t>Organisation Commerciale SWG France au 1</a:t>
            </a:r>
            <a:r>
              <a:rPr lang="fr-FR" sz="2200" baseline="30000">
                <a:solidFill>
                  <a:schemeClr val="accent1"/>
                </a:solidFill>
                <a:latin typeface="Bodoni MT"/>
              </a:rPr>
              <a:t>er</a:t>
            </a:r>
            <a:r>
              <a:rPr lang="fr-FR" sz="2200">
                <a:solidFill>
                  <a:schemeClr val="accent1"/>
                </a:solidFill>
                <a:latin typeface="Bodoni MT"/>
              </a:rPr>
              <a:t> juillet 2013</a:t>
            </a:r>
          </a:p>
        </p:txBody>
      </p:sp>
      <p:sp>
        <p:nvSpPr>
          <p:cNvPr id="31838" name="Text Box 70"/>
          <p:cNvSpPr txBox="1">
            <a:spLocks noChangeArrowheads="1"/>
          </p:cNvSpPr>
          <p:nvPr/>
        </p:nvSpPr>
        <p:spPr bwMode="auto">
          <a:xfrm>
            <a:off x="1116013" y="1919288"/>
            <a:ext cx="792162" cy="2857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fr-FR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Laurent Léger</a:t>
            </a:r>
            <a:endParaRPr lang="en-US" sz="800">
              <a:solidFill>
                <a:srgbClr val="FFFFFF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31839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95325" y="1924050"/>
            <a:ext cx="349250" cy="282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840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695325" y="4149725"/>
            <a:ext cx="349250" cy="3429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113" y="1260475"/>
            <a:ext cx="351155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196975"/>
            <a:ext cx="35464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28775"/>
            <a:ext cx="29575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8063" y="1628775"/>
            <a:ext cx="3055937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1628775"/>
            <a:ext cx="296227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7213" y="1628775"/>
            <a:ext cx="286385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28775"/>
            <a:ext cx="286385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8550" y="1628775"/>
            <a:ext cx="285750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558925"/>
            <a:ext cx="2862263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7363" y="1557338"/>
            <a:ext cx="291306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1557338"/>
            <a:ext cx="2908300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188913"/>
            <a:ext cx="2230438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0963" y="3524250"/>
            <a:ext cx="2349501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7800" y="3041650"/>
            <a:ext cx="26162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4975" y="3355975"/>
            <a:ext cx="2414588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85975" y="3644900"/>
            <a:ext cx="2198688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97675" y="0"/>
            <a:ext cx="23463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3438" y="215900"/>
            <a:ext cx="2198687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25675" y="44450"/>
            <a:ext cx="2490788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1">
  <a:themeElements>
    <a:clrScheme name="Thème1 2">
      <a:dk1>
        <a:srgbClr val="808080"/>
      </a:dk1>
      <a:lt1>
        <a:srgbClr val="FFFFFF"/>
      </a:lt1>
      <a:dk2>
        <a:srgbClr val="000000"/>
      </a:dk2>
      <a:lt2>
        <a:srgbClr val="00B2EF"/>
      </a:lt2>
      <a:accent1>
        <a:srgbClr val="83D1F5"/>
      </a:accent1>
      <a:accent2>
        <a:srgbClr val="00A6A0"/>
      </a:accent2>
      <a:accent3>
        <a:srgbClr val="AAAAAA"/>
      </a:accent3>
      <a:accent4>
        <a:srgbClr val="DADADA"/>
      </a:accent4>
      <a:accent5>
        <a:srgbClr val="C1E5F9"/>
      </a:accent5>
      <a:accent6>
        <a:srgbClr val="009691"/>
      </a:accent6>
      <a:hlink>
        <a:srgbClr val="00B2EF"/>
      </a:hlink>
      <a:folHlink>
        <a:srgbClr val="AB1A86"/>
      </a:folHlink>
    </a:clrScheme>
    <a:fontScheme name="Thème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ème1 1">
        <a:dk1>
          <a:srgbClr val="000000"/>
        </a:dk1>
        <a:lt1>
          <a:srgbClr val="FFFFFF"/>
        </a:lt1>
        <a:dk2>
          <a:srgbClr val="00B2EF"/>
        </a:dk2>
        <a:lt2>
          <a:srgbClr val="808080"/>
        </a:lt2>
        <a:accent1>
          <a:srgbClr val="83D1F5"/>
        </a:accent1>
        <a:accent2>
          <a:srgbClr val="00A6A0"/>
        </a:accent2>
        <a:accent3>
          <a:srgbClr val="FFFFFF"/>
        </a:accent3>
        <a:accent4>
          <a:srgbClr val="000000"/>
        </a:accent4>
        <a:accent5>
          <a:srgbClr val="C1E5F9"/>
        </a:accent5>
        <a:accent6>
          <a:srgbClr val="009691"/>
        </a:accent6>
        <a:hlink>
          <a:srgbClr val="00B2EF"/>
        </a:hlink>
        <a:folHlink>
          <a:srgbClr val="AB1A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1 2">
        <a:dk1>
          <a:srgbClr val="808080"/>
        </a:dk1>
        <a:lt1>
          <a:srgbClr val="FFFFFF"/>
        </a:lt1>
        <a:dk2>
          <a:srgbClr val="000000"/>
        </a:dk2>
        <a:lt2>
          <a:srgbClr val="00B2EF"/>
        </a:lt2>
        <a:accent1>
          <a:srgbClr val="83D1F5"/>
        </a:accent1>
        <a:accent2>
          <a:srgbClr val="00A6A0"/>
        </a:accent2>
        <a:accent3>
          <a:srgbClr val="AAAAAA"/>
        </a:accent3>
        <a:accent4>
          <a:srgbClr val="DADADA"/>
        </a:accent4>
        <a:accent5>
          <a:srgbClr val="C1E5F9"/>
        </a:accent5>
        <a:accent6>
          <a:srgbClr val="009691"/>
        </a:accent6>
        <a:hlink>
          <a:srgbClr val="00B2EF"/>
        </a:hlink>
        <a:folHlink>
          <a:srgbClr val="AB1A8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5091</TotalTime>
  <Words>304</Words>
  <Application>Microsoft Office PowerPoint</Application>
  <PresentationFormat>On-screen Show (4:3)</PresentationFormat>
  <Paragraphs>102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Wingdings</vt:lpstr>
      <vt:lpstr>ヒラギノ角ゴ Pro W3</vt:lpstr>
      <vt:lpstr>Arial Narrow</vt:lpstr>
      <vt:lpstr>Bodoni MT</vt:lpstr>
      <vt:lpstr>Thème Office</vt:lpstr>
      <vt:lpstr>Thème1</vt:lpstr>
      <vt:lpstr>Thème Office</vt:lpstr>
      <vt:lpstr>Christian Bonnafont</vt:lpstr>
      <vt:lpstr>Cà s’est passé en juillet dernier…</vt:lpstr>
      <vt:lpstr>Business School outcomes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Mathieu</dc:creator>
  <cp:lastModifiedBy>ROCHE</cp:lastModifiedBy>
  <cp:revision>39</cp:revision>
  <dcterms:created xsi:type="dcterms:W3CDTF">2013-09-12T18:51:10Z</dcterms:created>
  <dcterms:modified xsi:type="dcterms:W3CDTF">2013-10-14T14:09:08Z</dcterms:modified>
</cp:coreProperties>
</file>