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2" r:id="rId3"/>
    <p:sldId id="266" r:id="rId4"/>
    <p:sldId id="265" r:id="rId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5" autoAdjust="0"/>
  </p:normalViewPr>
  <p:slideViewPr>
    <p:cSldViewPr>
      <p:cViewPr varScale="1">
        <p:scale>
          <a:sx n="73" d="100"/>
          <a:sy n="73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390B02-59EB-4DA8-8174-2754D825B4BC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AEBDB3-3BCC-4858-B1E2-4448DC302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844550"/>
            <a:fld id="{BB2F560A-97FD-475E-BFE6-019823E5AF9B}" type="slidenum">
              <a:rPr lang="en-US" sz="1200">
                <a:latin typeface="Calibri" pitchFamily="34" charset="0"/>
              </a:rPr>
              <a:pPr algn="r" defTabSz="844550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7784" y="2130425"/>
            <a:ext cx="6264696" cy="1470025"/>
          </a:xfrm>
        </p:spPr>
        <p:txBody>
          <a:bodyPr anchor="b"/>
          <a:lstStyle>
            <a:lvl1pPr algn="r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3645024"/>
            <a:ext cx="6256784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5DB4-DF2E-49B9-A242-2820FF2977F9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320D-935A-479C-9141-DC0EF1EB55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8CDF-7DE5-40EC-9F80-7BE4E5653B3D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A540-68A9-43B2-BAB0-DD96B9D73B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44BD-9DEB-449B-A9B6-83B08C12807A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800E-0C23-417E-86BD-8281BEB3A0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26988"/>
            <a:ext cx="7200900" cy="11525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00DC-6338-46FF-8C37-9C346C0A7148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B61A-183F-418D-8363-C13BC760B5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4778-5ED0-4D16-89BD-20F33A44733D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401DF-D0FD-4492-BE19-FAF9A135AC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DA59-A35D-4A81-8EED-20878795BE5E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F6D2-A3E0-46AF-8A3C-8323896A90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DB419-F71C-4896-B36F-87A27663D73A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5B66-5C19-4FAD-A663-7E1430C746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D600D-BB30-4375-894C-AF221D4E0A0B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8587-B603-4A5E-94E3-A393ADE88D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2A33-C712-4EE4-9401-41AE5EDD6311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3E3C-6797-403E-8C7C-CB1F640BC4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0017-7829-4A18-8FDB-E08DE8B4D0FA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9A46-5BA8-4294-9F12-05E07B981D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6A52-72E8-40FA-8F3B-0168A25536B2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8279-4F01-4D70-BA9A-59F023C827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1C29-A8B9-46AE-B570-3A89B2C0F3D2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C72B-F541-4253-8A00-06A13AF814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71550" y="-26988"/>
            <a:ext cx="72009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CAE9C-3A78-4575-BD85-F4C1078952F5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C93663-9BEA-41AF-8D38-47E2BA88D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3"/>
          <p:cNvSpPr>
            <a:spLocks noGrp="1"/>
          </p:cNvSpPr>
          <p:nvPr>
            <p:ph type="ctrTitle"/>
          </p:nvPr>
        </p:nvSpPr>
        <p:spPr>
          <a:xfrm>
            <a:off x="2627313" y="2130425"/>
            <a:ext cx="6265862" cy="1470025"/>
          </a:xfrm>
        </p:spPr>
        <p:txBody>
          <a:bodyPr/>
          <a:lstStyle/>
          <a:p>
            <a:pPr eaLnBrk="1" hangingPunct="1"/>
            <a:r>
              <a:rPr lang="en-US" smtClean="0"/>
              <a:t>Les brands : c'est du sport !!</a:t>
            </a:r>
          </a:p>
        </p:txBody>
      </p:sp>
      <p:sp>
        <p:nvSpPr>
          <p:cNvPr id="15362" name="Sous-titre 4"/>
          <p:cNvSpPr>
            <a:spLocks noGrp="1"/>
          </p:cNvSpPr>
          <p:nvPr>
            <p:ph type="subTitle" idx="1"/>
          </p:nvPr>
        </p:nvSpPr>
        <p:spPr>
          <a:xfrm>
            <a:off x="2627313" y="3644900"/>
            <a:ext cx="6257925" cy="1752600"/>
          </a:xfrm>
        </p:spPr>
        <p:txBody>
          <a:bodyPr/>
          <a:lstStyle/>
          <a:p>
            <a:pPr eaLnBrk="1" hangingPunct="1"/>
            <a:endParaRPr lang="fr-FR" smtClean="0">
              <a:solidFill>
                <a:srgbClr val="595959"/>
              </a:solidFill>
            </a:endParaRPr>
          </a:p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Laurent Léger</a:t>
            </a:r>
          </a:p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Security System Brand Leader</a:t>
            </a:r>
            <a:endParaRPr lang="en-US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827088" y="188913"/>
            <a:ext cx="7561262" cy="1152525"/>
          </a:xfrm>
        </p:spPr>
        <p:txBody>
          <a:bodyPr/>
          <a:lstStyle/>
          <a:p>
            <a:r>
              <a:rPr lang="en-US" smtClean="0"/>
              <a:t>Votre équipe IBM Security Systems France</a:t>
            </a:r>
            <a:br>
              <a:rPr lang="en-US" smtClean="0"/>
            </a:br>
            <a:r>
              <a:rPr lang="en-US" smtClean="0"/>
              <a:t>pour vous défendre</a:t>
            </a:r>
            <a:endParaRPr lang="fr-FR" smtClean="0"/>
          </a:p>
        </p:txBody>
      </p:sp>
      <p:grpSp>
        <p:nvGrpSpPr>
          <p:cNvPr id="17410" name="Group 62"/>
          <p:cNvGrpSpPr>
            <a:grpSpLocks/>
          </p:cNvGrpSpPr>
          <p:nvPr/>
        </p:nvGrpSpPr>
        <p:grpSpPr bwMode="auto">
          <a:xfrm>
            <a:off x="6151563" y="5627688"/>
            <a:ext cx="1508125" cy="1096962"/>
            <a:chOff x="2336" y="3339"/>
            <a:chExt cx="950" cy="691"/>
          </a:xfrm>
        </p:grpSpPr>
        <p:pic>
          <p:nvPicPr>
            <p:cNvPr id="17460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7" y="3339"/>
              <a:ext cx="463" cy="463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7461" name="Text Box 21"/>
            <p:cNvSpPr txBox="1">
              <a:spLocks noChangeArrowheads="1"/>
            </p:cNvSpPr>
            <p:nvPr/>
          </p:nvSpPr>
          <p:spPr bwMode="auto">
            <a:xfrm>
              <a:off x="2336" y="3833"/>
              <a:ext cx="950" cy="197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b="1">
                  <a:solidFill>
                    <a:srgbClr val="000000"/>
                  </a:solidFill>
                  <a:ea typeface="MS PGothic" pitchFamily="34" charset="-128"/>
                </a:rPr>
                <a:t>Sophie Tacchi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 Security Tiger Team </a:t>
              </a:r>
            </a:p>
          </p:txBody>
        </p:sp>
      </p:grpSp>
      <p:sp>
        <p:nvSpPr>
          <p:cNvPr id="17411" name="Text Box 21"/>
          <p:cNvSpPr txBox="1">
            <a:spLocks noChangeArrowheads="1"/>
          </p:cNvSpPr>
          <p:nvPr/>
        </p:nvSpPr>
        <p:spPr bwMode="auto">
          <a:xfrm>
            <a:off x="2911475" y="6437313"/>
            <a:ext cx="1508125" cy="420687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b="1">
                <a:solidFill>
                  <a:srgbClr val="000000"/>
                </a:solidFill>
                <a:ea typeface="MS PGothic" pitchFamily="34" charset="-128"/>
              </a:rPr>
              <a:t>Nicolas Atger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 Field Market Manager Security </a:t>
            </a:r>
          </a:p>
        </p:txBody>
      </p:sp>
      <p:pic>
        <p:nvPicPr>
          <p:cNvPr id="17412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275" y="56276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9"/>
          <p:cNvSpPr txBox="1">
            <a:spLocks noChangeArrowheads="1"/>
          </p:cNvSpPr>
          <p:nvPr/>
        </p:nvSpPr>
        <p:spPr bwMode="auto">
          <a:xfrm>
            <a:off x="4567238" y="6413500"/>
            <a:ext cx="1508125" cy="4206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b="1">
                <a:solidFill>
                  <a:srgbClr val="000000"/>
                </a:solidFill>
                <a:ea typeface="MS PGothic" pitchFamily="34" charset="-128"/>
              </a:rPr>
              <a:t>Martine Sobara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Demand Program Marketing </a:t>
            </a:r>
          </a:p>
        </p:txBody>
      </p:sp>
      <p:pic>
        <p:nvPicPr>
          <p:cNvPr id="17414" name="Picture 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9038" y="56276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2111375" y="2163763"/>
            <a:ext cx="1508125" cy="420687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b="1">
                <a:solidFill>
                  <a:srgbClr val="000000"/>
                </a:solidFill>
                <a:ea typeface="MS PGothic" pitchFamily="34" charset="-128"/>
              </a:rPr>
              <a:t>Laurent Léger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SWG Brand Leader Security </a:t>
            </a:r>
          </a:p>
        </p:txBody>
      </p:sp>
      <p:grpSp>
        <p:nvGrpSpPr>
          <p:cNvPr id="17416" name="Group 70"/>
          <p:cNvGrpSpPr>
            <a:grpSpLocks/>
          </p:cNvGrpSpPr>
          <p:nvPr/>
        </p:nvGrpSpPr>
        <p:grpSpPr bwMode="auto">
          <a:xfrm>
            <a:off x="4638675" y="2890838"/>
            <a:ext cx="1508125" cy="1169987"/>
            <a:chOff x="1567" y="2529"/>
            <a:chExt cx="950" cy="737"/>
          </a:xfrm>
        </p:grpSpPr>
        <p:pic>
          <p:nvPicPr>
            <p:cNvPr id="1745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02" y="2529"/>
              <a:ext cx="463" cy="463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7459" name="Text Box 17"/>
            <p:cNvSpPr txBox="1">
              <a:spLocks noChangeArrowheads="1"/>
            </p:cNvSpPr>
            <p:nvPr/>
          </p:nvSpPr>
          <p:spPr bwMode="auto">
            <a:xfrm>
              <a:off x="1567" y="3001"/>
              <a:ext cx="950" cy="265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Catherine Chappot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 Security Sales 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Large Enterprise Régions</a:t>
              </a:r>
            </a:p>
          </p:txBody>
        </p:sp>
      </p:grpSp>
      <p:grpSp>
        <p:nvGrpSpPr>
          <p:cNvPr id="17417" name="Group 73"/>
          <p:cNvGrpSpPr>
            <a:grpSpLocks/>
          </p:cNvGrpSpPr>
          <p:nvPr/>
        </p:nvGrpSpPr>
        <p:grpSpPr bwMode="auto">
          <a:xfrm>
            <a:off x="3127375" y="2890838"/>
            <a:ext cx="1508125" cy="1293812"/>
            <a:chOff x="1579" y="875"/>
            <a:chExt cx="950" cy="815"/>
          </a:xfrm>
        </p:grpSpPr>
        <p:pic>
          <p:nvPicPr>
            <p:cNvPr id="17456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8" y="875"/>
              <a:ext cx="463" cy="463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7457" name="Text Box 18"/>
            <p:cNvSpPr txBox="1">
              <a:spLocks noChangeArrowheads="1"/>
            </p:cNvSpPr>
            <p:nvPr/>
          </p:nvSpPr>
          <p:spPr bwMode="auto">
            <a:xfrm>
              <a:off x="1579" y="1356"/>
              <a:ext cx="950" cy="334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b="1">
                  <a:solidFill>
                    <a:srgbClr val="000000"/>
                  </a:solidFill>
                  <a:ea typeface="MS PGothic" pitchFamily="34" charset="-128"/>
                </a:rPr>
                <a:t>Lionel Guillemot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 Security Sales  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</a:rPr>
                <a:t>Large Enterprise IDF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9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7418" name="Group 76"/>
          <p:cNvGrpSpPr>
            <a:grpSpLocks/>
          </p:cNvGrpSpPr>
          <p:nvPr/>
        </p:nvGrpSpPr>
        <p:grpSpPr bwMode="auto">
          <a:xfrm>
            <a:off x="6223000" y="2890838"/>
            <a:ext cx="1079500" cy="1276350"/>
            <a:chOff x="4241" y="3395"/>
            <a:chExt cx="680" cy="804"/>
          </a:xfrm>
        </p:grpSpPr>
        <p:pic>
          <p:nvPicPr>
            <p:cNvPr id="17454" name="Picture 7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32" y="3395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5" name="Text Box 33"/>
            <p:cNvSpPr txBox="1">
              <a:spLocks noChangeArrowheads="1"/>
            </p:cNvSpPr>
            <p:nvPr/>
          </p:nvSpPr>
          <p:spPr bwMode="auto">
            <a:xfrm>
              <a:off x="4241" y="3865"/>
              <a:ext cx="680" cy="334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Cecile Chamelot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Inside Sales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Large Enterprise &amp; MM</a:t>
              </a:r>
            </a:p>
          </p:txBody>
        </p:sp>
      </p:grpSp>
      <p:grpSp>
        <p:nvGrpSpPr>
          <p:cNvPr id="17419" name="Group 79"/>
          <p:cNvGrpSpPr>
            <a:grpSpLocks/>
          </p:cNvGrpSpPr>
          <p:nvPr/>
        </p:nvGrpSpPr>
        <p:grpSpPr bwMode="auto">
          <a:xfrm>
            <a:off x="7231063" y="2890838"/>
            <a:ext cx="1508125" cy="1220787"/>
            <a:chOff x="2973" y="1480"/>
            <a:chExt cx="950" cy="769"/>
          </a:xfrm>
        </p:grpSpPr>
        <p:sp>
          <p:nvSpPr>
            <p:cNvPr id="17452" name="Text Box 31"/>
            <p:cNvSpPr txBox="1">
              <a:spLocks noChangeArrowheads="1"/>
            </p:cNvSpPr>
            <p:nvPr/>
          </p:nvSpPr>
          <p:spPr bwMode="auto">
            <a:xfrm>
              <a:off x="2973" y="1984"/>
              <a:ext cx="950" cy="265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Pierre Herbelot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Sales Specialist 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QRadar</a:t>
              </a:r>
            </a:p>
          </p:txBody>
        </p:sp>
        <p:pic>
          <p:nvPicPr>
            <p:cNvPr id="17453" name="Picture 8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43" y="1480"/>
              <a:ext cx="453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20" name="Group 85"/>
          <p:cNvGrpSpPr>
            <a:grpSpLocks/>
          </p:cNvGrpSpPr>
          <p:nvPr/>
        </p:nvGrpSpPr>
        <p:grpSpPr bwMode="auto">
          <a:xfrm>
            <a:off x="463550" y="4332288"/>
            <a:ext cx="1508125" cy="1203325"/>
            <a:chOff x="3144" y="864"/>
            <a:chExt cx="950" cy="758"/>
          </a:xfrm>
        </p:grpSpPr>
        <p:pic>
          <p:nvPicPr>
            <p:cNvPr id="17450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65" y="864"/>
              <a:ext cx="463" cy="463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7451" name="Text Box 5"/>
            <p:cNvSpPr txBox="1">
              <a:spLocks noChangeArrowheads="1"/>
            </p:cNvSpPr>
            <p:nvPr/>
          </p:nvSpPr>
          <p:spPr bwMode="auto">
            <a:xfrm>
              <a:off x="3144" y="1356"/>
              <a:ext cx="950" cy="266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b="1">
                  <a:solidFill>
                    <a:srgbClr val="000000"/>
                  </a:solidFill>
                  <a:ea typeface="MS PGothic" pitchFamily="34" charset="-128"/>
                </a:rPr>
                <a:t>Charles Tostain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Client Technical Professional Manager  </a:t>
              </a:r>
            </a:p>
          </p:txBody>
        </p:sp>
      </p:grpSp>
      <p:grpSp>
        <p:nvGrpSpPr>
          <p:cNvPr id="17421" name="Group 88"/>
          <p:cNvGrpSpPr>
            <a:grpSpLocks/>
          </p:cNvGrpSpPr>
          <p:nvPr/>
        </p:nvGrpSpPr>
        <p:grpSpPr bwMode="auto">
          <a:xfrm>
            <a:off x="4643438" y="4332288"/>
            <a:ext cx="1508125" cy="1169987"/>
            <a:chOff x="4059" y="2523"/>
            <a:chExt cx="950" cy="737"/>
          </a:xfrm>
        </p:grpSpPr>
        <p:pic>
          <p:nvPicPr>
            <p:cNvPr id="17448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03" y="2523"/>
              <a:ext cx="463" cy="463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7449" name="Text Box 20"/>
            <p:cNvSpPr txBox="1">
              <a:spLocks noChangeArrowheads="1"/>
            </p:cNvSpPr>
            <p:nvPr/>
          </p:nvSpPr>
          <p:spPr bwMode="auto">
            <a:xfrm>
              <a:off x="4059" y="2994"/>
              <a:ext cx="950" cy="266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b="1">
                  <a:solidFill>
                    <a:srgbClr val="000000"/>
                  </a:solidFill>
                  <a:ea typeface="MS PGothic" pitchFamily="34" charset="-128"/>
                </a:rPr>
                <a:t>Serge Richard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 Security Solution Architect </a:t>
              </a:r>
            </a:p>
          </p:txBody>
        </p:sp>
      </p:grpSp>
      <p:grpSp>
        <p:nvGrpSpPr>
          <p:cNvPr id="17422" name="Group 91"/>
          <p:cNvGrpSpPr>
            <a:grpSpLocks/>
          </p:cNvGrpSpPr>
          <p:nvPr/>
        </p:nvGrpSpPr>
        <p:grpSpPr bwMode="auto">
          <a:xfrm>
            <a:off x="1830388" y="4332288"/>
            <a:ext cx="1508125" cy="1184275"/>
            <a:chOff x="4051" y="875"/>
            <a:chExt cx="950" cy="746"/>
          </a:xfrm>
        </p:grpSpPr>
        <p:pic>
          <p:nvPicPr>
            <p:cNvPr id="17446" name="Picture 2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63" y="875"/>
              <a:ext cx="463" cy="463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7447" name="Text Box 23"/>
            <p:cNvSpPr txBox="1">
              <a:spLocks noChangeArrowheads="1"/>
            </p:cNvSpPr>
            <p:nvPr/>
          </p:nvSpPr>
          <p:spPr bwMode="auto">
            <a:xfrm>
              <a:off x="4051" y="1356"/>
              <a:ext cx="950" cy="265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b="1">
                  <a:solidFill>
                    <a:srgbClr val="000000"/>
                  </a:solidFill>
                  <a:ea typeface="MS PGothic" pitchFamily="34" charset="-128"/>
                </a:rPr>
                <a:t>Arnaud Delande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Client Technical Professional  </a:t>
              </a:r>
            </a:p>
          </p:txBody>
        </p:sp>
      </p:grpSp>
      <p:grpSp>
        <p:nvGrpSpPr>
          <p:cNvPr id="17423" name="Group 94"/>
          <p:cNvGrpSpPr>
            <a:grpSpLocks/>
          </p:cNvGrpSpPr>
          <p:nvPr/>
        </p:nvGrpSpPr>
        <p:grpSpPr bwMode="auto">
          <a:xfrm>
            <a:off x="3198813" y="4332288"/>
            <a:ext cx="1508125" cy="1257300"/>
            <a:chOff x="4855" y="890"/>
            <a:chExt cx="950" cy="792"/>
          </a:xfrm>
        </p:grpSpPr>
        <p:pic>
          <p:nvPicPr>
            <p:cNvPr id="17444" name="Picture 2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12" y="890"/>
              <a:ext cx="508" cy="508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7445" name="Text Box 27"/>
            <p:cNvSpPr txBox="1">
              <a:spLocks noChangeArrowheads="1"/>
            </p:cNvSpPr>
            <p:nvPr/>
          </p:nvSpPr>
          <p:spPr bwMode="auto">
            <a:xfrm>
              <a:off x="4855" y="1417"/>
              <a:ext cx="950" cy="265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b="1">
                  <a:solidFill>
                    <a:srgbClr val="000000"/>
                  </a:solidFill>
                  <a:ea typeface="MS PGothic" pitchFamily="34" charset="-128"/>
                </a:rPr>
                <a:t>Frédéric Michel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Client Technical Professional  </a:t>
              </a:r>
            </a:p>
          </p:txBody>
        </p:sp>
      </p:grpSp>
      <p:pic>
        <p:nvPicPr>
          <p:cNvPr id="17424" name="Picture 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7775" y="4332288"/>
            <a:ext cx="735013" cy="7350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17425" name="Text Box 29"/>
          <p:cNvSpPr txBox="1">
            <a:spLocks noChangeArrowheads="1"/>
          </p:cNvSpPr>
          <p:nvPr/>
        </p:nvSpPr>
        <p:spPr bwMode="auto">
          <a:xfrm>
            <a:off x="5935663" y="5097463"/>
            <a:ext cx="1508125" cy="4222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b="1">
                <a:solidFill>
                  <a:srgbClr val="000000"/>
                </a:solidFill>
                <a:ea typeface="MS PGothic" pitchFamily="34" charset="-128"/>
              </a:rPr>
              <a:t>Kamel Moulaoui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Client Technical Professional  </a:t>
            </a:r>
          </a:p>
        </p:txBody>
      </p:sp>
      <p:pic>
        <p:nvPicPr>
          <p:cNvPr id="17426" name="Picture 9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1425" y="433228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Text Box 29"/>
          <p:cNvSpPr txBox="1">
            <a:spLocks noChangeArrowheads="1"/>
          </p:cNvSpPr>
          <p:nvPr/>
        </p:nvSpPr>
        <p:spPr bwMode="auto">
          <a:xfrm>
            <a:off x="7235825" y="5051425"/>
            <a:ext cx="1508125" cy="4206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b="1">
                <a:solidFill>
                  <a:srgbClr val="000000"/>
                </a:solidFill>
                <a:ea typeface="MS PGothic" pitchFamily="34" charset="-128"/>
              </a:rPr>
              <a:t>Stephan Ly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Zsecure Client Technical Professional  </a:t>
            </a:r>
          </a:p>
        </p:txBody>
      </p:sp>
      <p:grpSp>
        <p:nvGrpSpPr>
          <p:cNvPr id="17428" name="Group 102"/>
          <p:cNvGrpSpPr>
            <a:grpSpLocks/>
          </p:cNvGrpSpPr>
          <p:nvPr/>
        </p:nvGrpSpPr>
        <p:grpSpPr bwMode="auto">
          <a:xfrm>
            <a:off x="390525" y="2890838"/>
            <a:ext cx="1508125" cy="1298575"/>
            <a:chOff x="-68" y="1525"/>
            <a:chExt cx="950" cy="818"/>
          </a:xfrm>
        </p:grpSpPr>
        <p:sp>
          <p:nvSpPr>
            <p:cNvPr id="17442" name="Text Box 16"/>
            <p:cNvSpPr txBox="1">
              <a:spLocks noChangeArrowheads="1"/>
            </p:cNvSpPr>
            <p:nvPr/>
          </p:nvSpPr>
          <p:spPr bwMode="auto">
            <a:xfrm>
              <a:off x="-68" y="2009"/>
              <a:ext cx="950" cy="334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b="1">
                  <a:solidFill>
                    <a:srgbClr val="000000"/>
                  </a:solidFill>
                  <a:ea typeface="MS PGothic" pitchFamily="34" charset="-128"/>
                </a:rPr>
                <a:t>Aurore Ominetti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 Security Sales 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</a:rPr>
                <a:t>Large Accounts</a:t>
              </a:r>
              <a:endParaRPr lang="fr-FR" sz="9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9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17443" name="Picture 10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03" y="1525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29" name="Group 105"/>
          <p:cNvGrpSpPr>
            <a:grpSpLocks/>
          </p:cNvGrpSpPr>
          <p:nvPr/>
        </p:nvGrpSpPr>
        <p:grpSpPr bwMode="auto">
          <a:xfrm>
            <a:off x="1830388" y="2890838"/>
            <a:ext cx="1439862" cy="1387475"/>
            <a:chOff x="748" y="1525"/>
            <a:chExt cx="907" cy="874"/>
          </a:xfrm>
        </p:grpSpPr>
        <p:sp>
          <p:nvSpPr>
            <p:cNvPr id="17440" name="Text Box 33"/>
            <p:cNvSpPr txBox="1">
              <a:spLocks noChangeArrowheads="1"/>
            </p:cNvSpPr>
            <p:nvPr/>
          </p:nvSpPr>
          <p:spPr bwMode="auto">
            <a:xfrm>
              <a:off x="748" y="1996"/>
              <a:ext cx="907" cy="403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b="1">
                  <a:solidFill>
                    <a:srgbClr val="000000"/>
                  </a:solidFill>
                  <a:ea typeface="MS PGothic" pitchFamily="34" charset="-128"/>
                </a:rPr>
                <a:t>Pascal Tarin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Security Sales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</a:rPr>
                <a:t>Large Enterprise IDF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</a:p>
            <a:p>
              <a:pPr algn="ctr" defTabSz="449263">
                <a:lnSpc>
                  <a:spcPct val="8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9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17441" name="Picture 10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975" y="1525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30" name="AutoShape 109" descr="Cirot, Anthony"/>
          <p:cNvSpPr>
            <a:spLocks noChangeAspect="1" noChangeArrowheads="1"/>
          </p:cNvSpPr>
          <p:nvPr/>
        </p:nvSpPr>
        <p:spPr bwMode="auto">
          <a:xfrm>
            <a:off x="4206875" y="39100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900"/>
          </a:p>
        </p:txBody>
      </p:sp>
      <p:pic>
        <p:nvPicPr>
          <p:cNvPr id="17431" name="Picture 110" descr="Phot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6650" y="1309688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Text Box 21"/>
          <p:cNvSpPr txBox="1">
            <a:spLocks noChangeArrowheads="1"/>
          </p:cNvSpPr>
          <p:nvPr/>
        </p:nvSpPr>
        <p:spPr bwMode="auto">
          <a:xfrm>
            <a:off x="1614488" y="6492875"/>
            <a:ext cx="1508125" cy="3111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b="1">
                <a:solidFill>
                  <a:srgbClr val="000000"/>
                </a:solidFill>
                <a:ea typeface="MS PGothic" pitchFamily="34" charset="-128"/>
              </a:rPr>
              <a:t>Alexandre Videt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 Channel Security Sales</a:t>
            </a:r>
          </a:p>
        </p:txBody>
      </p:sp>
      <p:pic>
        <p:nvPicPr>
          <p:cNvPr id="17433" name="Picture 56" descr="Phot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6288" y="5627688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59" descr="Phot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062413" y="13081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5" name="Text Box 21"/>
          <p:cNvSpPr txBox="1">
            <a:spLocks noChangeArrowheads="1"/>
          </p:cNvSpPr>
          <p:nvPr/>
        </p:nvSpPr>
        <p:spPr bwMode="auto">
          <a:xfrm>
            <a:off x="3630613" y="2171700"/>
            <a:ext cx="1657350" cy="5302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b="1">
                <a:solidFill>
                  <a:srgbClr val="000000"/>
                </a:solidFill>
                <a:ea typeface="MS PGothic" pitchFamily="34" charset="-128"/>
              </a:rPr>
              <a:t>Marc Giacometti</a:t>
            </a: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Sales Manager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Large Enterprise Régions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 Tivoli &amp; Security</a:t>
            </a:r>
          </a:p>
        </p:txBody>
      </p:sp>
      <p:pic>
        <p:nvPicPr>
          <p:cNvPr id="17436" name="Picture 62" descr="Photo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430838" y="13081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7" name="Text Box 21"/>
          <p:cNvSpPr txBox="1">
            <a:spLocks noChangeArrowheads="1"/>
          </p:cNvSpPr>
          <p:nvPr/>
        </p:nvSpPr>
        <p:spPr bwMode="auto">
          <a:xfrm>
            <a:off x="5287963" y="2171700"/>
            <a:ext cx="1152525" cy="5302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b="1">
                <a:solidFill>
                  <a:srgbClr val="000000"/>
                </a:solidFill>
                <a:ea typeface="MS PGothic" pitchFamily="34" charset="-128"/>
              </a:rPr>
              <a:t>Didier Eugene</a:t>
            </a: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Sales Manager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Large Accounts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 Tivoli &amp; Security</a:t>
            </a:r>
          </a:p>
        </p:txBody>
      </p:sp>
      <p:pic>
        <p:nvPicPr>
          <p:cNvPr id="17438" name="Picture 65" descr="Photo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99263" y="13081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Text Box 21"/>
          <p:cNvSpPr txBox="1">
            <a:spLocks noChangeArrowheads="1"/>
          </p:cNvSpPr>
          <p:nvPr/>
        </p:nvSpPr>
        <p:spPr bwMode="auto">
          <a:xfrm>
            <a:off x="6367463" y="2171700"/>
            <a:ext cx="1728787" cy="5302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b="1">
                <a:solidFill>
                  <a:srgbClr val="000000"/>
                </a:solidFill>
                <a:ea typeface="MS PGothic" pitchFamily="34" charset="-128"/>
              </a:rPr>
              <a:t>Denis Collin</a:t>
            </a: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Sales Manager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Large Enterprise IDF</a:t>
            </a:r>
          </a:p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ea typeface="MS PGothic" pitchFamily="34" charset="-128"/>
              </a:rPr>
              <a:t> Tivoli &amp;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skap\AppData\Local\Microsoft\Windows\Temporary Internet Files\Content.IE5\CKRUFXAT\MP90044091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81979" y="3002829"/>
            <a:ext cx="2695154" cy="80486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Une surveillance en cohésion !!!</a:t>
            </a:r>
          </a:p>
        </p:txBody>
      </p: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0" y="0"/>
            <a:ext cx="3132138" cy="2781300"/>
            <a:chOff x="1202" y="572"/>
            <a:chExt cx="3312" cy="3110"/>
          </a:xfrm>
        </p:grpSpPr>
        <p:grpSp>
          <p:nvGrpSpPr>
            <p:cNvPr id="18512" name="Group 6"/>
            <p:cNvGrpSpPr>
              <a:grpSpLocks/>
            </p:cNvGrpSpPr>
            <p:nvPr/>
          </p:nvGrpSpPr>
          <p:grpSpPr bwMode="auto">
            <a:xfrm>
              <a:off x="1202" y="572"/>
              <a:ext cx="3312" cy="3110"/>
              <a:chOff x="1943100" y="936176"/>
              <a:chExt cx="5257800" cy="4937760"/>
            </a:xfrm>
          </p:grpSpPr>
          <p:sp>
            <p:nvSpPr>
              <p:cNvPr id="4" name="Oval 4"/>
              <p:cNvSpPr/>
              <p:nvPr/>
            </p:nvSpPr>
            <p:spPr>
              <a:xfrm>
                <a:off x="2083360" y="936176"/>
                <a:ext cx="4937760" cy="4937760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bg1"/>
                  </a:gs>
                  <a:gs pos="73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8522" name="Picture 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43100" y="1119188"/>
                <a:ext cx="5257800" cy="461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32"/>
              <p:cNvSpPr txBox="1"/>
              <p:nvPr/>
            </p:nvSpPr>
            <p:spPr>
              <a:xfrm>
                <a:off x="3814520" y="1486662"/>
                <a:ext cx="1544952" cy="388749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0704267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Security Intelligence</a:t>
                </a:r>
              </a:p>
            </p:txBody>
          </p:sp>
          <p:sp>
            <p:nvSpPr>
              <p:cNvPr id="8" name="TextBox 33"/>
              <p:cNvSpPr txBox="1"/>
              <p:nvPr/>
            </p:nvSpPr>
            <p:spPr>
              <a:xfrm rot="17880000">
                <a:off x="2366638" y="2422386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0704267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People</a:t>
                </a:r>
              </a:p>
            </p:txBody>
          </p:sp>
          <p:sp>
            <p:nvSpPr>
              <p:cNvPr id="10" name="TextBox 34"/>
              <p:cNvSpPr txBox="1"/>
              <p:nvPr/>
            </p:nvSpPr>
            <p:spPr>
              <a:xfrm rot="3480000">
                <a:off x="2327893" y="4205575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Down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Data</a:t>
                </a:r>
              </a:p>
            </p:txBody>
          </p:sp>
          <p:sp>
            <p:nvSpPr>
              <p:cNvPr id="11" name="TextBox 35"/>
              <p:cNvSpPr txBox="1"/>
              <p:nvPr/>
            </p:nvSpPr>
            <p:spPr>
              <a:xfrm rot="18000000">
                <a:off x="5462184" y="4205575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Down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Infrastructure</a:t>
                </a:r>
              </a:p>
            </p:txBody>
          </p:sp>
          <p:sp>
            <p:nvSpPr>
              <p:cNvPr id="12" name="TextBox 36"/>
              <p:cNvSpPr txBox="1"/>
              <p:nvPr/>
            </p:nvSpPr>
            <p:spPr>
              <a:xfrm>
                <a:off x="3773103" y="5046105"/>
                <a:ext cx="1610621" cy="350004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Down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Advanced Research</a:t>
                </a:r>
              </a:p>
            </p:txBody>
          </p:sp>
          <p:sp>
            <p:nvSpPr>
              <p:cNvPr id="14" name="TextBox 37"/>
              <p:cNvSpPr txBox="1"/>
              <p:nvPr/>
            </p:nvSpPr>
            <p:spPr>
              <a:xfrm rot="3720000">
                <a:off x="5459469" y="2451245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0704267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Applications</a:t>
                </a:r>
              </a:p>
            </p:txBody>
          </p:sp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688524" y="2441813"/>
                <a:ext cx="457200" cy="4635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47D5FB"/>
                </a:glow>
                <a:softEdge rad="0"/>
              </a:effectLst>
              <a:extLst/>
            </p:spPr>
          </p:pic>
          <p:pic>
            <p:nvPicPr>
              <p:cNvPr id="16" name="Picture 17"/>
              <p:cNvPicPr>
                <a:picLocks noChangeAspect="1"/>
              </p:cNvPicPr>
              <p:nvPr/>
            </p:nvPicPr>
            <p:blipFill>
              <a:blip r:embed="rId6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688524" y="3995100"/>
                <a:ext cx="457200" cy="461921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ABD7FC"/>
                </a:glow>
                <a:softEdge rad="0"/>
              </a:effectLst>
              <a:extLst/>
            </p:spPr>
          </p:pic>
          <p:pic>
            <p:nvPicPr>
              <p:cNvPr id="17" name="Picture 18"/>
              <p:cNvPicPr>
                <a:picLocks noChangeAspect="1"/>
              </p:cNvPicPr>
              <p:nvPr/>
            </p:nvPicPr>
            <p:blipFill>
              <a:blip r:embed="rId7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4347369" y="1644450"/>
                <a:ext cx="457200" cy="461921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224970"/>
                </a:glow>
                <a:softEdge rad="0"/>
              </a:effectLst>
              <a:extLst/>
            </p:spPr>
          </p:pic>
          <p:pic>
            <p:nvPicPr>
              <p:cNvPr id="18" name="Picture 19"/>
              <p:cNvPicPr>
                <a:picLocks noChangeAspect="1"/>
              </p:cNvPicPr>
              <p:nvPr/>
            </p:nvPicPr>
            <p:blipFill>
              <a:blip r:embed="rId8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006832" y="2469513"/>
                <a:ext cx="457200" cy="4635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06CA7"/>
                </a:glow>
                <a:softEdge rad="0"/>
              </a:effectLst>
              <a:extLst/>
            </p:spPr>
          </p:pic>
          <p:pic>
            <p:nvPicPr>
              <p:cNvPr id="19" name="Picture 16"/>
              <p:cNvPicPr>
                <a:picLocks noChangeAspect="1"/>
              </p:cNvPicPr>
              <p:nvPr/>
            </p:nvPicPr>
            <p:blipFill>
              <a:blip r:embed="rId9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006832" y="3993513"/>
                <a:ext cx="457200" cy="4635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093C6"/>
                </a:glow>
                <a:softEdge rad="0"/>
              </a:effectLst>
              <a:extLst/>
            </p:spPr>
          </p:pic>
          <p:pic>
            <p:nvPicPr>
              <p:cNvPr id="20" name="Picture 45"/>
              <p:cNvPicPr>
                <a:picLocks noChangeAspect="1"/>
              </p:cNvPicPr>
              <p:nvPr/>
            </p:nvPicPr>
            <p:blipFill>
              <a:blip r:embed="rId10" cstate="print">
                <a:extLst/>
              </a:blip>
              <a:stretch>
                <a:fillRect/>
              </a:stretch>
            </p:blipFill>
            <p:spPr>
              <a:xfrm>
                <a:off x="4346243" y="4748119"/>
                <a:ext cx="459452" cy="46634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242021"/>
                </a:glow>
                <a:softEdge rad="0"/>
              </a:effectLst>
            </p:spPr>
          </p:pic>
        </p:grpSp>
        <p:grpSp>
          <p:nvGrpSpPr>
            <p:cNvPr id="18513" name="Group 12"/>
            <p:cNvGrpSpPr>
              <a:grpSpLocks/>
            </p:cNvGrpSpPr>
            <p:nvPr/>
          </p:nvGrpSpPr>
          <p:grpSpPr bwMode="auto">
            <a:xfrm>
              <a:off x="2112" y="1248"/>
              <a:ext cx="1536" cy="1699"/>
              <a:chOff x="3352800" y="1981200"/>
              <a:chExt cx="2438400" cy="2697144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4570387" y="2246596"/>
                <a:ext cx="0" cy="2431912"/>
              </a:xfrm>
              <a:prstGeom prst="line">
                <a:avLst/>
              </a:prstGeom>
              <a:noFill/>
              <a:ln w="127000" cap="flat" cmpd="sng" algn="ctr">
                <a:solidFill>
                  <a:schemeClr val="accent4"/>
                </a:solidFill>
                <a:prstDash val="solid"/>
                <a:round/>
                <a:headEnd type="triangle" w="sm" len="sm"/>
                <a:tailEnd type="none" w="sm" len="sm"/>
              </a:ln>
              <a:effectLst>
                <a:outerShdw blurRad="381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810226" y="2215597"/>
                <a:ext cx="980674" cy="1778143"/>
              </a:xfrm>
              <a:prstGeom prst="line">
                <a:avLst/>
              </a:prstGeom>
              <a:noFill/>
              <a:ln w="127000" cap="flat" cmpd="sng" algn="ctr">
                <a:solidFill>
                  <a:schemeClr val="accent4"/>
                </a:solidFill>
                <a:prstDash val="solid"/>
                <a:round/>
                <a:headEnd type="triangle" w="sm" len="sm"/>
                <a:tailEnd type="none" w="sm" len="sm"/>
              </a:ln>
              <a:effectLst>
                <a:outerShdw blurRad="381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4951463" y="1981706"/>
                <a:ext cx="735505" cy="487509"/>
              </a:xfrm>
              <a:prstGeom prst="line">
                <a:avLst/>
              </a:prstGeom>
              <a:noFill/>
              <a:ln w="127000" cap="flat" cmpd="sng" algn="ctr">
                <a:solidFill>
                  <a:schemeClr val="accent4"/>
                </a:solidFill>
                <a:prstDash val="solid"/>
                <a:round/>
                <a:headEnd type="triangle" w="sm" len="sm"/>
                <a:tailEnd type="none" w="sm" len="sm"/>
              </a:ln>
              <a:effectLst>
                <a:outerShdw blurRad="381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H="1">
                <a:off x="3352538" y="2209961"/>
                <a:ext cx="980674" cy="1780960"/>
              </a:xfrm>
              <a:prstGeom prst="line">
                <a:avLst/>
              </a:prstGeom>
              <a:noFill/>
              <a:ln w="127000" cap="flat" cmpd="sng" algn="ctr">
                <a:solidFill>
                  <a:schemeClr val="accent4"/>
                </a:solidFill>
                <a:prstDash val="solid"/>
                <a:round/>
                <a:headEnd type="triangle" w="sm" len="sm"/>
                <a:tailEnd type="none" w="sm" len="sm"/>
              </a:ln>
              <a:effectLst>
                <a:outerShdw blurRad="381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3429820" y="1981706"/>
                <a:ext cx="732840" cy="487509"/>
              </a:xfrm>
              <a:prstGeom prst="line">
                <a:avLst/>
              </a:prstGeom>
              <a:noFill/>
              <a:ln w="127000" cap="flat" cmpd="sng" algn="ctr">
                <a:solidFill>
                  <a:schemeClr val="accent4"/>
                </a:solidFill>
                <a:prstDash val="solid"/>
                <a:round/>
                <a:headEnd type="triangle" w="sm" len="sm"/>
                <a:tailEnd type="none" w="sm" len="sm"/>
              </a:ln>
              <a:effectLst>
                <a:outerShdw blurRad="381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</p:grpSp>
      </p:grpSp>
      <p:grpSp>
        <p:nvGrpSpPr>
          <p:cNvPr id="28702" name="Group 30"/>
          <p:cNvGrpSpPr>
            <a:grpSpLocks/>
          </p:cNvGrpSpPr>
          <p:nvPr/>
        </p:nvGrpSpPr>
        <p:grpSpPr bwMode="auto">
          <a:xfrm>
            <a:off x="3059113" y="0"/>
            <a:ext cx="3095625" cy="2879725"/>
            <a:chOff x="1224" y="590"/>
            <a:chExt cx="3312" cy="3110"/>
          </a:xfrm>
        </p:grpSpPr>
        <p:grpSp>
          <p:nvGrpSpPr>
            <p:cNvPr id="18487" name="Group 6"/>
            <p:cNvGrpSpPr>
              <a:grpSpLocks/>
            </p:cNvGrpSpPr>
            <p:nvPr/>
          </p:nvGrpSpPr>
          <p:grpSpPr bwMode="auto">
            <a:xfrm>
              <a:off x="1224" y="590"/>
              <a:ext cx="3312" cy="3110"/>
              <a:chOff x="1943100" y="936176"/>
              <a:chExt cx="5257800" cy="4937760"/>
            </a:xfrm>
          </p:grpSpPr>
          <p:sp>
            <p:nvSpPr>
              <p:cNvPr id="22" name="Oval 4"/>
              <p:cNvSpPr/>
              <p:nvPr/>
            </p:nvSpPr>
            <p:spPr>
              <a:xfrm>
                <a:off x="2083360" y="936176"/>
                <a:ext cx="4937760" cy="4937760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bg1"/>
                  </a:gs>
                  <a:gs pos="73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8499" name="Picture 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43100" y="1119188"/>
                <a:ext cx="5257800" cy="461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Box 32"/>
              <p:cNvSpPr txBox="1"/>
              <p:nvPr/>
            </p:nvSpPr>
            <p:spPr>
              <a:xfrm>
                <a:off x="3814520" y="1486662"/>
                <a:ext cx="1544952" cy="388749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0704267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Security Intelligence</a:t>
                </a:r>
              </a:p>
            </p:txBody>
          </p:sp>
          <p:sp>
            <p:nvSpPr>
              <p:cNvPr id="24" name="TextBox 33"/>
              <p:cNvSpPr txBox="1"/>
              <p:nvPr/>
            </p:nvSpPr>
            <p:spPr>
              <a:xfrm rot="17880000">
                <a:off x="2366638" y="2422386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0704267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People</a:t>
                </a:r>
              </a:p>
            </p:txBody>
          </p:sp>
          <p:sp>
            <p:nvSpPr>
              <p:cNvPr id="31" name="TextBox 34"/>
              <p:cNvSpPr txBox="1"/>
              <p:nvPr/>
            </p:nvSpPr>
            <p:spPr>
              <a:xfrm rot="3480000">
                <a:off x="2327893" y="4205575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Down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Data</a:t>
                </a:r>
              </a:p>
            </p:txBody>
          </p:sp>
          <p:sp>
            <p:nvSpPr>
              <p:cNvPr id="28672" name="TextBox 35"/>
              <p:cNvSpPr txBox="1"/>
              <p:nvPr/>
            </p:nvSpPr>
            <p:spPr>
              <a:xfrm rot="18000000">
                <a:off x="5462184" y="4205575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Down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Infrastructure</a:t>
                </a:r>
              </a:p>
            </p:txBody>
          </p:sp>
          <p:sp>
            <p:nvSpPr>
              <p:cNvPr id="28673" name="TextBox 36"/>
              <p:cNvSpPr txBox="1"/>
              <p:nvPr/>
            </p:nvSpPr>
            <p:spPr>
              <a:xfrm>
                <a:off x="3773103" y="5046105"/>
                <a:ext cx="1610621" cy="350004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Down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Advanced Research</a:t>
                </a:r>
              </a:p>
            </p:txBody>
          </p:sp>
          <p:sp>
            <p:nvSpPr>
              <p:cNvPr id="28675" name="TextBox 37"/>
              <p:cNvSpPr txBox="1"/>
              <p:nvPr/>
            </p:nvSpPr>
            <p:spPr>
              <a:xfrm rot="3720000">
                <a:off x="5459469" y="2451245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0704267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Applications</a:t>
                </a:r>
              </a:p>
            </p:txBody>
          </p:sp>
          <p:pic>
            <p:nvPicPr>
              <p:cNvPr id="28676" name="Picture 15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688524" y="2441813"/>
                <a:ext cx="457200" cy="4635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47D5FB"/>
                </a:glow>
                <a:softEdge rad="0"/>
              </a:effectLst>
              <a:extLst/>
            </p:spPr>
          </p:pic>
          <p:pic>
            <p:nvPicPr>
              <p:cNvPr id="28677" name="Picture 17"/>
              <p:cNvPicPr>
                <a:picLocks noChangeAspect="1"/>
              </p:cNvPicPr>
              <p:nvPr/>
            </p:nvPicPr>
            <p:blipFill>
              <a:blip r:embed="rId6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688524" y="3995100"/>
                <a:ext cx="457200" cy="461921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ABD7FC"/>
                </a:glow>
                <a:softEdge rad="0"/>
              </a:effectLst>
              <a:extLst/>
            </p:spPr>
          </p:pic>
          <p:pic>
            <p:nvPicPr>
              <p:cNvPr id="28678" name="Picture 18"/>
              <p:cNvPicPr>
                <a:picLocks noChangeAspect="1"/>
              </p:cNvPicPr>
              <p:nvPr/>
            </p:nvPicPr>
            <p:blipFill>
              <a:blip r:embed="rId7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4347369" y="1644450"/>
                <a:ext cx="457200" cy="461921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224970"/>
                </a:glow>
                <a:softEdge rad="0"/>
              </a:effectLst>
              <a:extLst/>
            </p:spPr>
          </p:pic>
          <p:pic>
            <p:nvPicPr>
              <p:cNvPr id="28680" name="Picture 19"/>
              <p:cNvPicPr>
                <a:picLocks noChangeAspect="1"/>
              </p:cNvPicPr>
              <p:nvPr/>
            </p:nvPicPr>
            <p:blipFill>
              <a:blip r:embed="rId8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006832" y="2469513"/>
                <a:ext cx="457200" cy="4635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06CA7"/>
                </a:glow>
                <a:softEdge rad="0"/>
              </a:effectLst>
              <a:extLst/>
            </p:spPr>
          </p:pic>
          <p:pic>
            <p:nvPicPr>
              <p:cNvPr id="28681" name="Picture 16"/>
              <p:cNvPicPr>
                <a:picLocks noChangeAspect="1"/>
              </p:cNvPicPr>
              <p:nvPr/>
            </p:nvPicPr>
            <p:blipFill>
              <a:blip r:embed="rId9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006832" y="3993513"/>
                <a:ext cx="457200" cy="4635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093C6"/>
                </a:glow>
                <a:softEdge rad="0"/>
              </a:effectLst>
              <a:extLst/>
            </p:spPr>
          </p:pic>
          <p:pic>
            <p:nvPicPr>
              <p:cNvPr id="28682" name="Picture 45"/>
              <p:cNvPicPr>
                <a:picLocks noChangeAspect="1"/>
              </p:cNvPicPr>
              <p:nvPr/>
            </p:nvPicPr>
            <p:blipFill>
              <a:blip r:embed="rId10" cstate="print">
                <a:extLst/>
              </a:blip>
              <a:stretch>
                <a:fillRect/>
              </a:stretch>
            </p:blipFill>
            <p:spPr>
              <a:xfrm>
                <a:off x="4346243" y="4748119"/>
                <a:ext cx="459452" cy="46634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242021"/>
                </a:glow>
                <a:softEdge rad="0"/>
              </a:effectLst>
            </p:spPr>
          </p:pic>
        </p:grpSp>
        <p:grpSp>
          <p:nvGrpSpPr>
            <p:cNvPr id="18488" name="Group 8"/>
            <p:cNvGrpSpPr>
              <a:grpSpLocks/>
            </p:cNvGrpSpPr>
            <p:nvPr/>
          </p:nvGrpSpPr>
          <p:grpSpPr bwMode="auto">
            <a:xfrm>
              <a:off x="2157" y="1368"/>
              <a:ext cx="1475" cy="1914"/>
              <a:chOff x="3424480" y="2171995"/>
              <a:chExt cx="2340759" cy="3038845"/>
            </a:xfrm>
          </p:grpSpPr>
          <p:grpSp>
            <p:nvGrpSpPr>
              <p:cNvPr id="18489" name="Group 7"/>
              <p:cNvGrpSpPr>
                <a:grpSpLocks/>
              </p:cNvGrpSpPr>
              <p:nvPr/>
            </p:nvGrpSpPr>
            <p:grpSpPr bwMode="auto">
              <a:xfrm>
                <a:off x="3424480" y="2171995"/>
                <a:ext cx="2340759" cy="2596219"/>
                <a:chOff x="3424480" y="2171995"/>
                <a:chExt cx="2340759" cy="2596219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auto">
                <a:xfrm flipH="1">
                  <a:off x="4623060" y="2932004"/>
                  <a:ext cx="1142842" cy="1807414"/>
                </a:xfrm>
                <a:prstGeom prst="line">
                  <a:avLst/>
                </a:prstGeom>
                <a:noFill/>
                <a:ln w="127000" cap="flat" cmpd="sng" algn="ctr">
                  <a:solidFill>
                    <a:schemeClr val="accent5"/>
                  </a:solidFill>
                  <a:prstDash val="solid"/>
                  <a:round/>
                  <a:headEnd type="triangle" w="sm" len="sm"/>
                  <a:tailEnd type="none" w="sm" len="sm"/>
                </a:ln>
                <a:effectLst>
                  <a:outerShdw blurRad="254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3423614" y="2932004"/>
                  <a:ext cx="1105107" cy="1807414"/>
                </a:xfrm>
                <a:prstGeom prst="line">
                  <a:avLst/>
                </a:prstGeom>
                <a:noFill/>
                <a:ln w="127000" cap="flat" cmpd="sng" algn="ctr">
                  <a:solidFill>
                    <a:schemeClr val="accent5"/>
                  </a:solidFill>
                  <a:prstDash val="solid"/>
                  <a:round/>
                  <a:headEnd type="triangle" w="sm" len="sm"/>
                  <a:tailEnd type="none" w="sm" len="sm"/>
                </a:ln>
                <a:effectLst>
                  <a:outerShdw blurRad="254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/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>
                  <a:off x="4571847" y="2172563"/>
                  <a:ext cx="5391" cy="2588632"/>
                </a:xfrm>
                <a:prstGeom prst="line">
                  <a:avLst/>
                </a:prstGeom>
                <a:noFill/>
                <a:ln w="127000" cap="flat" cmpd="sng" algn="ctr">
                  <a:solidFill>
                    <a:schemeClr val="accent5"/>
                  </a:solidFill>
                  <a:prstDash val="solid"/>
                  <a:round/>
                  <a:headEnd type="triangle" w="sm" len="sm"/>
                  <a:tailEnd type="none" w="sm" len="sm"/>
                </a:ln>
                <a:effectLst>
                  <a:outerShdw blurRad="254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 flipH="1">
                  <a:off x="4701226" y="4352893"/>
                  <a:ext cx="951471" cy="386525"/>
                </a:xfrm>
                <a:prstGeom prst="line">
                  <a:avLst/>
                </a:prstGeom>
                <a:noFill/>
                <a:ln w="127000" cap="flat" cmpd="sng" algn="ctr">
                  <a:solidFill>
                    <a:schemeClr val="accent5"/>
                  </a:solidFill>
                  <a:prstDash val="solid"/>
                  <a:round/>
                  <a:headEnd type="triangle" w="sm" len="sm"/>
                  <a:tailEnd type="none" w="sm" len="sm"/>
                </a:ln>
                <a:effectLst>
                  <a:outerShdw blurRad="254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/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>
                  <a:off x="3536820" y="4352893"/>
                  <a:ext cx="954166" cy="386525"/>
                </a:xfrm>
                <a:prstGeom prst="line">
                  <a:avLst/>
                </a:prstGeom>
                <a:noFill/>
                <a:ln w="127000" cap="flat" cmpd="sng" algn="ctr">
                  <a:solidFill>
                    <a:schemeClr val="accent5"/>
                  </a:solidFill>
                  <a:prstDash val="solid"/>
                  <a:round/>
                  <a:headEnd type="triangle" w="sm" len="sm"/>
                  <a:tailEnd type="none" w="sm" len="sm"/>
                </a:ln>
                <a:effectLst>
                  <a:outerShdw blurRad="254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/>
              </p:spPr>
            </p:cxnSp>
          </p:grpSp>
          <p:pic>
            <p:nvPicPr>
              <p:cNvPr id="28683" name="Picture 27"/>
              <p:cNvPicPr>
                <a:picLocks noChangeAspect="1"/>
              </p:cNvPicPr>
              <p:nvPr/>
            </p:nvPicPr>
            <p:blipFill>
              <a:blip r:embed="rId10" cstate="print">
                <a:extLst/>
              </a:blip>
              <a:stretch>
                <a:fillRect/>
              </a:stretch>
            </p:blipFill>
            <p:spPr>
              <a:xfrm>
                <a:off x="4343400" y="4744496"/>
                <a:ext cx="459452" cy="46634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242021"/>
                </a:glow>
                <a:softEdge rad="0"/>
              </a:effectLst>
            </p:spPr>
          </p:pic>
        </p:grpSp>
      </p:grpSp>
      <p:sp>
        <p:nvSpPr>
          <p:cNvPr id="28684" name="TextBox 29"/>
          <p:cNvSpPr txBox="1"/>
          <p:nvPr/>
        </p:nvSpPr>
        <p:spPr>
          <a:xfrm>
            <a:off x="3134897" y="3073552"/>
            <a:ext cx="2869444" cy="702707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Une force commune</a:t>
            </a:r>
          </a:p>
        </p:txBody>
      </p:sp>
      <p:grpSp>
        <p:nvGrpSpPr>
          <p:cNvPr id="28731" name="Group 59"/>
          <p:cNvGrpSpPr>
            <a:grpSpLocks/>
          </p:cNvGrpSpPr>
          <p:nvPr/>
        </p:nvGrpSpPr>
        <p:grpSpPr bwMode="auto">
          <a:xfrm>
            <a:off x="6156325" y="0"/>
            <a:ext cx="2987675" cy="2924175"/>
            <a:chOff x="1224" y="590"/>
            <a:chExt cx="3312" cy="3110"/>
          </a:xfrm>
        </p:grpSpPr>
        <p:grpSp>
          <p:nvGrpSpPr>
            <p:cNvPr id="18463" name="Group 6"/>
            <p:cNvGrpSpPr>
              <a:grpSpLocks/>
            </p:cNvGrpSpPr>
            <p:nvPr/>
          </p:nvGrpSpPr>
          <p:grpSpPr bwMode="auto">
            <a:xfrm>
              <a:off x="1224" y="590"/>
              <a:ext cx="3312" cy="3110"/>
              <a:chOff x="1943100" y="936176"/>
              <a:chExt cx="5257800" cy="493776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083360" y="936176"/>
                <a:ext cx="4937760" cy="4937760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bg1"/>
                  </a:gs>
                  <a:gs pos="73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8474" name="Picture 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43100" y="1119188"/>
                <a:ext cx="5257800" cy="461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814520" y="1486662"/>
                <a:ext cx="1544952" cy="388749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0704267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Security Intelligence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7880000">
                <a:off x="2366638" y="2422386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0704267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People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3480000">
                <a:off x="2327893" y="4205575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Down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Data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8000000">
                <a:off x="5462184" y="4205575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Down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Infrastructure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73103" y="5046105"/>
                <a:ext cx="1610621" cy="350004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Down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Advanced Research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3720000">
                <a:off x="5459469" y="2451245"/>
                <a:ext cx="1357878" cy="297052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0704267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Applications</a:t>
                </a:r>
              </a:p>
            </p:txBody>
          </p:sp>
          <p:pic>
            <p:nvPicPr>
              <p:cNvPr id="39" name="Picture 15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688524" y="2441813"/>
                <a:ext cx="457200" cy="4635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47D5FB"/>
                </a:glow>
                <a:softEdge rad="0"/>
              </a:effectLst>
              <a:extLst/>
            </p:spPr>
          </p:pic>
          <p:pic>
            <p:nvPicPr>
              <p:cNvPr id="41" name="Picture 17"/>
              <p:cNvPicPr>
                <a:picLocks noChangeAspect="1"/>
              </p:cNvPicPr>
              <p:nvPr/>
            </p:nvPicPr>
            <p:blipFill>
              <a:blip r:embed="rId6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688524" y="3995100"/>
                <a:ext cx="457200" cy="461921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ABD7FC"/>
                </a:glow>
                <a:softEdge rad="0"/>
              </a:effectLst>
              <a:extLst/>
            </p:spPr>
          </p:pic>
          <p:pic>
            <p:nvPicPr>
              <p:cNvPr id="42" name="Picture 18"/>
              <p:cNvPicPr>
                <a:picLocks noChangeAspect="1"/>
              </p:cNvPicPr>
              <p:nvPr/>
            </p:nvPicPr>
            <p:blipFill>
              <a:blip r:embed="rId7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4347369" y="1644450"/>
                <a:ext cx="457200" cy="461921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224970"/>
                </a:glow>
                <a:softEdge rad="0"/>
              </a:effectLst>
              <a:extLst/>
            </p:spPr>
          </p:pic>
          <p:pic>
            <p:nvPicPr>
              <p:cNvPr id="43" name="Picture 19"/>
              <p:cNvPicPr>
                <a:picLocks noChangeAspect="1"/>
              </p:cNvPicPr>
              <p:nvPr/>
            </p:nvPicPr>
            <p:blipFill>
              <a:blip r:embed="rId8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006832" y="2469513"/>
                <a:ext cx="457200" cy="4635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06CA7"/>
                </a:glow>
                <a:softEdge rad="0"/>
              </a:effectLst>
              <a:extLst/>
            </p:spPr>
          </p:pic>
          <p:pic>
            <p:nvPicPr>
              <p:cNvPr id="40" name="Picture 16"/>
              <p:cNvPicPr>
                <a:picLocks noChangeAspect="1"/>
              </p:cNvPicPr>
              <p:nvPr/>
            </p:nvPicPr>
            <p:blipFill>
              <a:blip r:embed="rId9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006832" y="3993513"/>
                <a:ext cx="457200" cy="4635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093C6"/>
                </a:glow>
                <a:softEdge rad="0"/>
              </a:effectLst>
              <a:extLst/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print">
                <a:extLst/>
              </a:blip>
              <a:stretch>
                <a:fillRect/>
              </a:stretch>
            </p:blipFill>
            <p:spPr>
              <a:xfrm>
                <a:off x="4346243" y="4748119"/>
                <a:ext cx="459452" cy="46634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242021"/>
                </a:glow>
                <a:softEdge rad="0"/>
              </a:effectLst>
            </p:spPr>
          </p:pic>
        </p:grpSp>
        <p:grpSp>
          <p:nvGrpSpPr>
            <p:cNvPr id="18464" name="Group 1"/>
            <p:cNvGrpSpPr>
              <a:grpSpLocks/>
            </p:cNvGrpSpPr>
            <p:nvPr/>
          </p:nvGrpSpPr>
          <p:grpSpPr bwMode="auto">
            <a:xfrm>
              <a:off x="2033" y="1702"/>
              <a:ext cx="1698" cy="961"/>
              <a:chOff x="3227929" y="2701421"/>
              <a:chExt cx="2695575" cy="1525587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5924708" y="3061605"/>
                <a:ext cx="0" cy="782650"/>
              </a:xfrm>
              <a:prstGeom prst="line">
                <a:avLst/>
              </a:prstGeom>
              <a:noFill/>
              <a:ln w="127000" cap="flat" cmpd="sng" algn="ctr">
                <a:solidFill>
                  <a:srgbClr val="92D050"/>
                </a:solidFill>
                <a:prstDash val="solid"/>
                <a:round/>
                <a:headEnd type="triangle" w="sm" len="sm"/>
                <a:tailEnd type="triangle" w="sm" len="sm"/>
              </a:ln>
              <a:effectLst>
                <a:outerShdw blurRad="254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3631055" y="2702444"/>
                <a:ext cx="1905324" cy="0"/>
              </a:xfrm>
              <a:prstGeom prst="line">
                <a:avLst/>
              </a:prstGeom>
              <a:noFill/>
              <a:ln w="127000" cap="flat" cmpd="sng" algn="ctr">
                <a:solidFill>
                  <a:srgbClr val="92D050"/>
                </a:solidFill>
                <a:prstDash val="solid"/>
                <a:round/>
                <a:headEnd type="triangle" w="sm" len="sm"/>
                <a:tailEnd type="triangle" w="sm" len="sm"/>
              </a:ln>
              <a:effectLst>
                <a:outerShdw blurRad="254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3228758" y="3061605"/>
                <a:ext cx="0" cy="782650"/>
              </a:xfrm>
              <a:prstGeom prst="line">
                <a:avLst/>
              </a:prstGeom>
              <a:noFill/>
              <a:ln w="127000" cap="flat" cmpd="sng" algn="ctr">
                <a:solidFill>
                  <a:srgbClr val="92D050"/>
                </a:solidFill>
                <a:prstDash val="solid"/>
                <a:round/>
                <a:headEnd type="triangle" w="sm" len="sm"/>
                <a:tailEnd type="triangle" w="sm" len="sm"/>
              </a:ln>
              <a:effectLst>
                <a:outerShdw blurRad="254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H="1">
                <a:off x="3631055" y="4227538"/>
                <a:ext cx="1905324" cy="0"/>
              </a:xfrm>
              <a:prstGeom prst="line">
                <a:avLst/>
              </a:prstGeom>
              <a:noFill/>
              <a:ln w="127000" cap="flat" cmpd="sng" algn="ctr">
                <a:solidFill>
                  <a:srgbClr val="92D050"/>
                </a:solidFill>
                <a:prstDash val="solid"/>
                <a:round/>
                <a:headEnd type="triangle" w="sm" len="sm"/>
                <a:tailEnd type="triangle" w="sm" len="sm"/>
              </a:ln>
              <a:effectLst>
                <a:outerShdw blurRad="254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 flipV="1">
                <a:off x="3505338" y="2903466"/>
                <a:ext cx="2156759" cy="1101607"/>
              </a:xfrm>
              <a:prstGeom prst="line">
                <a:avLst/>
              </a:prstGeom>
              <a:noFill/>
              <a:ln w="127000" cap="flat" cmpd="sng" algn="ctr">
                <a:solidFill>
                  <a:srgbClr val="92D050"/>
                </a:solidFill>
                <a:prstDash val="solid"/>
                <a:round/>
                <a:headEnd type="triangle" w="sm" len="sm"/>
                <a:tailEnd type="triangle" w="sm" len="sm"/>
              </a:ln>
              <a:effectLst>
                <a:outerShdw blurRad="254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3471813" y="2882024"/>
                <a:ext cx="2223809" cy="1141811"/>
              </a:xfrm>
              <a:prstGeom prst="line">
                <a:avLst/>
              </a:prstGeom>
              <a:noFill/>
              <a:ln w="127000" cap="flat" cmpd="sng" algn="ctr">
                <a:solidFill>
                  <a:srgbClr val="92D050"/>
                </a:solidFill>
                <a:prstDash val="solid"/>
                <a:round/>
                <a:headEnd type="triangle" w="sm" len="sm"/>
                <a:tailEnd type="triangle" w="sm" len="sm"/>
              </a:ln>
              <a:effectLst>
                <a:outerShdw blurRad="254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extLst/>
            </p:spPr>
          </p:cxnSp>
        </p:grpSp>
      </p:grpSp>
      <p:sp>
        <p:nvSpPr>
          <p:cNvPr id="28685" name="TextBox 29"/>
          <p:cNvSpPr txBox="1"/>
          <p:nvPr/>
        </p:nvSpPr>
        <p:spPr>
          <a:xfrm>
            <a:off x="6267038" y="3073541"/>
            <a:ext cx="2874198" cy="70115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Unis pour un même objectif </a:t>
            </a:r>
          </a:p>
        </p:txBody>
      </p:sp>
      <p:sp>
        <p:nvSpPr>
          <p:cNvPr id="28773" name="Rectangle 101"/>
          <p:cNvSpPr>
            <a:spLocks/>
          </p:cNvSpPr>
          <p:nvPr/>
        </p:nvSpPr>
        <p:spPr bwMode="auto">
          <a:xfrm>
            <a:off x="323850" y="6165850"/>
            <a:ext cx="84963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4800" b="1">
                <a:solidFill>
                  <a:schemeClr val="bg1"/>
                </a:solidFill>
                <a:latin typeface="Calibri" pitchFamily="34" charset="0"/>
              </a:rPr>
              <a:t>La valeur du portefeuille IBM</a:t>
            </a:r>
          </a:p>
        </p:txBody>
      </p:sp>
      <p:sp>
        <p:nvSpPr>
          <p:cNvPr id="28774" name="Rectangle 102"/>
          <p:cNvSpPr>
            <a:spLocks/>
          </p:cNvSpPr>
          <p:nvPr/>
        </p:nvSpPr>
        <p:spPr bwMode="auto">
          <a:xfrm>
            <a:off x="0" y="4005263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3200" b="1">
                <a:solidFill>
                  <a:schemeClr val="bg1"/>
                </a:solidFill>
                <a:latin typeface="Arial Black" pitchFamily="34" charset="0"/>
              </a:rPr>
              <a:t>Au service d’une stratégie de coachs : </a:t>
            </a:r>
          </a:p>
        </p:txBody>
      </p:sp>
      <p:sp>
        <p:nvSpPr>
          <p:cNvPr id="28775" name="Rectangle 103"/>
          <p:cNvSpPr>
            <a:spLocks/>
          </p:cNvSpPr>
          <p:nvPr/>
        </p:nvSpPr>
        <p:spPr bwMode="auto">
          <a:xfrm>
            <a:off x="457200" y="4724400"/>
            <a:ext cx="82296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b="1">
                <a:solidFill>
                  <a:schemeClr val="bg1"/>
                </a:solidFill>
                <a:latin typeface="Arial Black" pitchFamily="34" charset="0"/>
              </a:rPr>
              <a:t>ARROW, TECH DATA, AB Logix, Alcatel Lucent, Arismore, Aqos, Atheos, Axians, Business &amp; Decision, British Telecom, Cassidian, CGI, Cheops/Ocealis, Cigital, D.FI, Dci, Deloitte, Harmonie Technologie, Interdata, Integralis, Kernel Networks, Micropole, Nomios, NSIT, Oîkialog, Qualixo, SCC, Simstream, Sogeti , …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fr-FR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536" name="Picture 5" descr="C:\Users\IBM_AD~1\AppData\Local\Temp\SNAGHTML352fe6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765175"/>
            <a:ext cx="838835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3" grpId="0"/>
      <p:bldP spid="28774" grpId="0"/>
      <p:bldP spid="287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900113" y="0"/>
            <a:ext cx="7200900" cy="620713"/>
          </a:xfrm>
        </p:spPr>
        <p:txBody>
          <a:bodyPr/>
          <a:lstStyle/>
          <a:p>
            <a:r>
              <a:rPr lang="fr-FR" smtClean="0"/>
              <a:t>Un écosystème au service de vos clients</a:t>
            </a:r>
          </a:p>
        </p:txBody>
      </p:sp>
      <p:grpSp>
        <p:nvGrpSpPr>
          <p:cNvPr id="20482" name="Group 22"/>
          <p:cNvGrpSpPr>
            <a:grpSpLocks/>
          </p:cNvGrpSpPr>
          <p:nvPr/>
        </p:nvGrpSpPr>
        <p:grpSpPr bwMode="auto">
          <a:xfrm>
            <a:off x="0" y="620713"/>
            <a:ext cx="3594100" cy="3460750"/>
            <a:chOff x="204" y="482"/>
            <a:chExt cx="2264" cy="2180"/>
          </a:xfrm>
        </p:grpSpPr>
        <p:sp>
          <p:nvSpPr>
            <p:cNvPr id="3075" name="AutoShape 2"/>
            <p:cNvSpPr>
              <a:spLocks noChangeArrowheads="1"/>
            </p:cNvSpPr>
            <p:nvPr/>
          </p:nvSpPr>
          <p:spPr bwMode="auto">
            <a:xfrm>
              <a:off x="204" y="482"/>
              <a:ext cx="2177" cy="2128"/>
            </a:xfrm>
            <a:prstGeom prst="roundRect">
              <a:avLst>
                <a:gd name="adj" fmla="val 6505"/>
              </a:avLst>
            </a:prstGeom>
            <a:solidFill>
              <a:srgbClr val="EAEAEA"/>
            </a:solidFill>
            <a:ln>
              <a:noFill/>
            </a:ln>
            <a:effectLst>
              <a:outerShdw dist="71785" dir="2700000" algn="ctr" rotWithShape="0">
                <a:srgbClr val="808080">
                  <a:alpha val="50026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497" name="Text Box 5"/>
            <p:cNvSpPr txBox="1">
              <a:spLocks noChangeArrowheads="1"/>
            </p:cNvSpPr>
            <p:nvPr/>
          </p:nvSpPr>
          <p:spPr bwMode="auto">
            <a:xfrm>
              <a:off x="204" y="754"/>
              <a:ext cx="2264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46800" rIns="45720" bIns="46800">
              <a:spAutoFit/>
            </a:bodyPr>
            <a:lstStyle/>
            <a:p>
              <a:pPr marL="165100" lvl="1" indent="-165100">
                <a:spcBef>
                  <a:spcPts val="875"/>
                </a:spcBef>
                <a:buFont typeface="Wingdings" pitchFamily="2" charset="2"/>
                <a:buChar char=""/>
                <a:tabLst>
                  <a:tab pos="165100" algn="l"/>
                  <a:tab pos="612775" algn="l"/>
                  <a:tab pos="1062038" algn="l"/>
                  <a:tab pos="1511300" algn="l"/>
                  <a:tab pos="1960563" algn="l"/>
                  <a:tab pos="2409825" algn="l"/>
                  <a:tab pos="2859088" algn="l"/>
                  <a:tab pos="3308350" algn="l"/>
                  <a:tab pos="3757613" algn="l"/>
                  <a:tab pos="4206875" algn="l"/>
                  <a:tab pos="4656138" algn="l"/>
                  <a:tab pos="5105400" algn="l"/>
                  <a:tab pos="5554663" algn="l"/>
                  <a:tab pos="6003925" algn="l"/>
                  <a:tab pos="6453188" algn="l"/>
                  <a:tab pos="6902450" algn="l"/>
                  <a:tab pos="7351713" algn="l"/>
                  <a:tab pos="7800975" algn="l"/>
                  <a:tab pos="8250238" algn="l"/>
                  <a:tab pos="8699500" algn="l"/>
                  <a:tab pos="9148763" algn="l"/>
                </a:tabLst>
              </a:pPr>
              <a:r>
                <a:rPr lang="fr-FR" sz="1300">
                  <a:solidFill>
                    <a:srgbClr val="000000"/>
                  </a:solidFill>
                  <a:ea typeface="MS PGothic" pitchFamily="34" charset="-128"/>
                </a:rPr>
                <a:t>Un modèle de sécurité unique basé sur COBIT et les standards ISO</a:t>
              </a:r>
            </a:p>
            <a:p>
              <a:pPr marL="165100" lvl="1" indent="-165100">
                <a:spcBef>
                  <a:spcPts val="875"/>
                </a:spcBef>
                <a:buFont typeface="Wingdings" pitchFamily="2" charset="2"/>
                <a:buChar char=""/>
                <a:tabLst>
                  <a:tab pos="165100" algn="l"/>
                  <a:tab pos="612775" algn="l"/>
                  <a:tab pos="1062038" algn="l"/>
                  <a:tab pos="1511300" algn="l"/>
                  <a:tab pos="1960563" algn="l"/>
                  <a:tab pos="2409825" algn="l"/>
                  <a:tab pos="2859088" algn="l"/>
                  <a:tab pos="3308350" algn="l"/>
                  <a:tab pos="3757613" algn="l"/>
                  <a:tab pos="4206875" algn="l"/>
                  <a:tab pos="4656138" algn="l"/>
                  <a:tab pos="5105400" algn="l"/>
                  <a:tab pos="5554663" algn="l"/>
                  <a:tab pos="6003925" algn="l"/>
                  <a:tab pos="6453188" algn="l"/>
                  <a:tab pos="6902450" algn="l"/>
                  <a:tab pos="7351713" algn="l"/>
                  <a:tab pos="7800975" algn="l"/>
                  <a:tab pos="8250238" algn="l"/>
                  <a:tab pos="8699500" algn="l"/>
                  <a:tab pos="9148763" algn="l"/>
                </a:tabLst>
              </a:pPr>
              <a:r>
                <a:rPr lang="fr-FR" sz="1300">
                  <a:solidFill>
                    <a:srgbClr val="000000"/>
                  </a:solidFill>
                  <a:ea typeface="MS PGothic" pitchFamily="34" charset="-128"/>
                </a:rPr>
                <a:t>$1.8B d'investissement dans l'innovation technologique</a:t>
              </a:r>
            </a:p>
            <a:p>
              <a:pPr marL="165100" lvl="1" indent="-165100">
                <a:spcBef>
                  <a:spcPts val="875"/>
                </a:spcBef>
                <a:buFont typeface="Wingdings" pitchFamily="2" charset="2"/>
                <a:buChar char=""/>
                <a:tabLst>
                  <a:tab pos="165100" algn="l"/>
                  <a:tab pos="612775" algn="l"/>
                  <a:tab pos="1062038" algn="l"/>
                  <a:tab pos="1511300" algn="l"/>
                  <a:tab pos="1960563" algn="l"/>
                  <a:tab pos="2409825" algn="l"/>
                  <a:tab pos="2859088" algn="l"/>
                  <a:tab pos="3308350" algn="l"/>
                  <a:tab pos="3757613" algn="l"/>
                  <a:tab pos="4206875" algn="l"/>
                  <a:tab pos="4656138" algn="l"/>
                  <a:tab pos="5105400" algn="l"/>
                  <a:tab pos="5554663" algn="l"/>
                  <a:tab pos="6003925" algn="l"/>
                  <a:tab pos="6453188" algn="l"/>
                  <a:tab pos="6902450" algn="l"/>
                  <a:tab pos="7351713" algn="l"/>
                  <a:tab pos="7800975" algn="l"/>
                  <a:tab pos="8250238" algn="l"/>
                  <a:tab pos="8699500" algn="l"/>
                  <a:tab pos="9148763" algn="l"/>
                </a:tabLst>
              </a:pPr>
              <a:r>
                <a:rPr lang="fr-FR" sz="1300">
                  <a:solidFill>
                    <a:srgbClr val="000000"/>
                  </a:solidFill>
                  <a:ea typeface="MS PGothic" pitchFamily="34" charset="-128"/>
                </a:rPr>
                <a:t>Plus de 6000 consultants et ingénieurs en sécurité</a:t>
              </a:r>
            </a:p>
            <a:p>
              <a:pPr marL="165100" lvl="1" indent="-165100">
                <a:spcBef>
                  <a:spcPts val="875"/>
                </a:spcBef>
                <a:buFont typeface="Wingdings" pitchFamily="2" charset="2"/>
                <a:buChar char=""/>
                <a:tabLst>
                  <a:tab pos="165100" algn="l"/>
                  <a:tab pos="612775" algn="l"/>
                  <a:tab pos="1062038" algn="l"/>
                  <a:tab pos="1511300" algn="l"/>
                  <a:tab pos="1960563" algn="l"/>
                  <a:tab pos="2409825" algn="l"/>
                  <a:tab pos="2859088" algn="l"/>
                  <a:tab pos="3308350" algn="l"/>
                  <a:tab pos="3757613" algn="l"/>
                  <a:tab pos="4206875" algn="l"/>
                  <a:tab pos="4656138" algn="l"/>
                  <a:tab pos="5105400" algn="l"/>
                  <a:tab pos="5554663" algn="l"/>
                  <a:tab pos="6003925" algn="l"/>
                  <a:tab pos="6453188" algn="l"/>
                  <a:tab pos="6902450" algn="l"/>
                  <a:tab pos="7351713" algn="l"/>
                  <a:tab pos="7800975" algn="l"/>
                  <a:tab pos="8250238" algn="l"/>
                  <a:tab pos="8699500" algn="l"/>
                  <a:tab pos="9148763" algn="l"/>
                </a:tabLst>
              </a:pPr>
              <a:r>
                <a:rPr lang="fr-FR" sz="1300">
                  <a:solidFill>
                    <a:srgbClr val="000000"/>
                  </a:solidFill>
                  <a:ea typeface="MS PGothic" pitchFamily="34" charset="-128"/>
                </a:rPr>
                <a:t>Plus grande bibliothèque de vulnérabilités recensées</a:t>
              </a:r>
            </a:p>
            <a:p>
              <a:pPr marL="165100" lvl="1" indent="-165100">
                <a:spcBef>
                  <a:spcPts val="875"/>
                </a:spcBef>
                <a:buFont typeface="Wingdings" pitchFamily="2" charset="2"/>
                <a:buChar char=""/>
                <a:tabLst>
                  <a:tab pos="165100" algn="l"/>
                  <a:tab pos="612775" algn="l"/>
                  <a:tab pos="1062038" algn="l"/>
                  <a:tab pos="1511300" algn="l"/>
                  <a:tab pos="1960563" algn="l"/>
                  <a:tab pos="2409825" algn="l"/>
                  <a:tab pos="2859088" algn="l"/>
                  <a:tab pos="3308350" algn="l"/>
                  <a:tab pos="3757613" algn="l"/>
                  <a:tab pos="4206875" algn="l"/>
                  <a:tab pos="4656138" algn="l"/>
                  <a:tab pos="5105400" algn="l"/>
                  <a:tab pos="5554663" algn="l"/>
                  <a:tab pos="6003925" algn="l"/>
                  <a:tab pos="6453188" algn="l"/>
                  <a:tab pos="6902450" algn="l"/>
                  <a:tab pos="7351713" algn="l"/>
                  <a:tab pos="7800975" algn="l"/>
                  <a:tab pos="8250238" algn="l"/>
                  <a:tab pos="8699500" algn="l"/>
                  <a:tab pos="9148763" algn="l"/>
                </a:tabLst>
              </a:pPr>
              <a:r>
                <a:rPr lang="fr-FR" sz="1300">
                  <a:solidFill>
                    <a:srgbClr val="000000"/>
                  </a:solidFill>
                  <a:ea typeface="MS PGothic" pitchFamily="34" charset="-128"/>
                </a:rPr>
                <a:t>Laboratoire de recherche X-Force® mondialement reconnu</a:t>
              </a:r>
            </a:p>
            <a:p>
              <a:pPr marL="165100" lvl="1" indent="-165100">
                <a:spcBef>
                  <a:spcPts val="875"/>
                </a:spcBef>
                <a:buFont typeface="Wingdings" pitchFamily="2" charset="2"/>
                <a:buChar char=""/>
                <a:tabLst>
                  <a:tab pos="165100" algn="l"/>
                  <a:tab pos="612775" algn="l"/>
                  <a:tab pos="1062038" algn="l"/>
                  <a:tab pos="1511300" algn="l"/>
                  <a:tab pos="1960563" algn="l"/>
                  <a:tab pos="2409825" algn="l"/>
                  <a:tab pos="2859088" algn="l"/>
                  <a:tab pos="3308350" algn="l"/>
                  <a:tab pos="3757613" algn="l"/>
                  <a:tab pos="4206875" algn="l"/>
                  <a:tab pos="4656138" algn="l"/>
                  <a:tab pos="5105400" algn="l"/>
                  <a:tab pos="5554663" algn="l"/>
                  <a:tab pos="6003925" algn="l"/>
                  <a:tab pos="6453188" algn="l"/>
                  <a:tab pos="6902450" algn="l"/>
                  <a:tab pos="7351713" algn="l"/>
                  <a:tab pos="7800975" algn="l"/>
                  <a:tab pos="8250238" algn="l"/>
                  <a:tab pos="8699500" algn="l"/>
                  <a:tab pos="9148763" algn="l"/>
                </a:tabLst>
              </a:pPr>
              <a:r>
                <a:rPr lang="fr-FR" sz="1300">
                  <a:solidFill>
                    <a:srgbClr val="000000"/>
                  </a:solidFill>
                  <a:ea typeface="MS PGothic" pitchFamily="34" charset="-128"/>
                </a:rPr>
                <a:t>Reconnaissance en tant que leader sur le marché de la sécurité par les analystes</a:t>
              </a:r>
            </a:p>
          </p:txBody>
        </p:sp>
        <p:sp>
          <p:nvSpPr>
            <p:cNvPr id="20498" name="Rectangle 7"/>
            <p:cNvSpPr>
              <a:spLocks noChangeArrowheads="1"/>
            </p:cNvSpPr>
            <p:nvPr/>
          </p:nvSpPr>
          <p:spPr bwMode="auto">
            <a:xfrm>
              <a:off x="431" y="527"/>
              <a:ext cx="17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/>
                <a:t>IBM Security Systems</a:t>
              </a:r>
            </a:p>
          </p:txBody>
        </p:sp>
      </p:grpSp>
      <p:grpSp>
        <p:nvGrpSpPr>
          <p:cNvPr id="20483" name="Group 21"/>
          <p:cNvGrpSpPr>
            <a:grpSpLocks/>
          </p:cNvGrpSpPr>
          <p:nvPr/>
        </p:nvGrpSpPr>
        <p:grpSpPr bwMode="auto">
          <a:xfrm>
            <a:off x="250825" y="4076700"/>
            <a:ext cx="2389188" cy="533400"/>
            <a:chOff x="431" y="3203"/>
            <a:chExt cx="1505" cy="336"/>
          </a:xfrm>
        </p:grpSpPr>
        <p:pic>
          <p:nvPicPr>
            <p:cNvPr id="20494" name="Picture 10" descr="Trusteer, an IBM Company logo ima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0" y="3203"/>
              <a:ext cx="100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 Box 11"/>
            <p:cNvSpPr txBox="1">
              <a:spLocks noChangeArrowheads="1"/>
            </p:cNvSpPr>
            <p:nvPr/>
          </p:nvSpPr>
          <p:spPr bwMode="auto">
            <a:xfrm>
              <a:off x="431" y="3203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New :</a:t>
              </a:r>
              <a:endParaRPr lang="en-US"/>
            </a:p>
          </p:txBody>
        </p:sp>
      </p:grpSp>
      <p:pic>
        <p:nvPicPr>
          <p:cNvPr id="32" name="Picture 1"/>
          <p:cNvPicPr>
            <a:picLocks noChangeAspect="1"/>
          </p:cNvPicPr>
          <p:nvPr/>
        </p:nvPicPr>
        <p:blipFill>
          <a:blip r:embed="rId3"/>
          <a:srcRect l="9923" t="21591" r="10654" b="-1540"/>
          <a:stretch>
            <a:fillRect/>
          </a:stretch>
        </p:blipFill>
        <p:spPr bwMode="auto">
          <a:xfrm>
            <a:off x="5724525" y="981075"/>
            <a:ext cx="25812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4932363" y="206057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Black" pitchFamily="34" charset="0"/>
              </a:rPr>
              <a:t>XGS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6616700" y="59372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Arial Black" pitchFamily="34" charset="0"/>
              </a:rPr>
              <a:t>Qradar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4643438" y="692150"/>
            <a:ext cx="1543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Arial Black" pitchFamily="34" charset="0"/>
              </a:rPr>
              <a:t>Appscan &amp; </a:t>
            </a:r>
          </a:p>
          <a:p>
            <a:pPr algn="ctr"/>
            <a:r>
              <a:rPr lang="fr-FR" b="1">
                <a:latin typeface="Arial Black" pitchFamily="34" charset="0"/>
              </a:rPr>
              <a:t>Appscan</a:t>
            </a:r>
          </a:p>
          <a:p>
            <a:pPr algn="ctr"/>
            <a:r>
              <a:rPr lang="fr-FR" b="1">
                <a:latin typeface="Arial Black" pitchFamily="34" charset="0"/>
              </a:rPr>
              <a:t>Source</a:t>
            </a:r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4972050" y="2708275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/>
              <a:t>Trusteer</a:t>
            </a:r>
          </a:p>
          <a:p>
            <a:pPr algn="ctr"/>
            <a:r>
              <a:rPr lang="fr-FR" b="1"/>
              <a:t>Mobile</a:t>
            </a:r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8432800" y="198913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QVM</a:t>
            </a:r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5819775" y="34290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Trusteer APEX</a:t>
            </a: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>
            <a:off x="7956550" y="11255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Guardium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/>
        </p:nvSpPr>
        <p:spPr bwMode="auto">
          <a:xfrm>
            <a:off x="7423150" y="2997200"/>
            <a:ext cx="172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       IAM,FIM</a:t>
            </a:r>
          </a:p>
          <a:p>
            <a:pPr algn="ctr"/>
            <a:r>
              <a:rPr lang="fr-FR"/>
              <a:t>SSO, Z Secure</a:t>
            </a:r>
          </a:p>
        </p:txBody>
      </p:sp>
      <p:pic>
        <p:nvPicPr>
          <p:cNvPr id="20493" name="Picture 20" descr="basket2"/>
          <p:cNvPicPr>
            <a:picLocks noChangeAspect="1" noChangeArrowheads="1"/>
          </p:cNvPicPr>
          <p:nvPr/>
        </p:nvPicPr>
        <p:blipFill>
          <a:blip r:embed="rId4"/>
          <a:srcRect b="5103"/>
          <a:stretch>
            <a:fillRect/>
          </a:stretch>
        </p:blipFill>
        <p:spPr bwMode="auto">
          <a:xfrm>
            <a:off x="3492500" y="4005263"/>
            <a:ext cx="27638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WordArt 20"/>
          <p:cNvSpPr>
            <a:spLocks noChangeArrowheads="1" noChangeShapeType="1" noTextEdit="1"/>
          </p:cNvSpPr>
          <p:nvPr/>
        </p:nvSpPr>
        <p:spPr bwMode="auto">
          <a:xfrm>
            <a:off x="900113" y="5373688"/>
            <a:ext cx="2232025" cy="1484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6,8 / 92 / 10 / 500   </a:t>
            </a:r>
          </a:p>
        </p:txBody>
      </p:sp>
      <p:sp>
        <p:nvSpPr>
          <p:cNvPr id="20501" name="WordArt 21"/>
          <p:cNvSpPr>
            <a:spLocks noChangeArrowheads="1" noChangeShapeType="1" noTextEdit="1"/>
          </p:cNvSpPr>
          <p:nvPr/>
        </p:nvSpPr>
        <p:spPr bwMode="auto">
          <a:xfrm>
            <a:off x="323850" y="4724400"/>
            <a:ext cx="2016125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2,9 / 40 /10 / 600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657350" y="3108325"/>
            <a:ext cx="7938" cy="7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6516688" y="4292600"/>
            <a:ext cx="2339975" cy="1582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44% #, 63% € , +67%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281</Words>
  <Application>Microsoft Office PowerPoint</Application>
  <PresentationFormat>On-screen Show (4:3)</PresentationFormat>
  <Paragraphs>86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MS PGothic</vt:lpstr>
      <vt:lpstr>Arial Black</vt:lpstr>
      <vt:lpstr>Wingdings</vt:lpstr>
      <vt:lpstr>Thème Office</vt:lpstr>
      <vt:lpstr>Thème Office</vt:lpstr>
      <vt:lpstr>Les brands : c'est du sport !!</vt:lpstr>
      <vt:lpstr>Votre équipe IBM Security Systems France pour vous défendre</vt:lpstr>
      <vt:lpstr>Slide 3</vt:lpstr>
      <vt:lpstr>Un écosystème au service de vos clients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</dc:creator>
  <cp:lastModifiedBy>Léger</cp:lastModifiedBy>
  <cp:revision>24</cp:revision>
  <dcterms:created xsi:type="dcterms:W3CDTF">2013-09-12T18:51:10Z</dcterms:created>
  <dcterms:modified xsi:type="dcterms:W3CDTF">2013-10-14T14:36:31Z</dcterms:modified>
</cp:coreProperties>
</file>