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340" r:id="rId3"/>
    <p:sldId id="257" r:id="rId4"/>
    <p:sldId id="330" r:id="rId5"/>
    <p:sldId id="300" r:id="rId6"/>
    <p:sldId id="332" r:id="rId7"/>
    <p:sldId id="333" r:id="rId8"/>
    <p:sldId id="334" r:id="rId9"/>
    <p:sldId id="336" r:id="rId10"/>
    <p:sldId id="338" r:id="rId11"/>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90" d="100"/>
          <a:sy n="90" d="100"/>
        </p:scale>
        <p:origin x="-1284" y="-72"/>
      </p:cViewPr>
      <p:guideLst>
        <p:guide orient="horz" pos="2160"/>
        <p:guide pos="2880"/>
      </p:guideLst>
    </p:cSldViewPr>
  </p:slideViewPr>
  <p:notesTextViewPr>
    <p:cViewPr>
      <p:scale>
        <a:sx n="1" d="1"/>
        <a:sy n="1" d="1"/>
      </p:scale>
      <p:origin x="0" y="43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96B0EB-1B76-4E65-B6FD-968695923C61}" type="datetimeFigureOut">
              <a:rPr lang="sv-SE" smtClean="0"/>
              <a:t>2013-05-29</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D10576-059F-4D15-905F-7A8FEDC9589A}" type="slidenum">
              <a:rPr lang="sv-SE" smtClean="0"/>
              <a:t>‹#›</a:t>
            </a:fld>
            <a:endParaRPr lang="sv-SE"/>
          </a:p>
        </p:txBody>
      </p:sp>
    </p:spTree>
    <p:extLst>
      <p:ext uri="{BB962C8B-B14F-4D97-AF65-F5344CB8AC3E}">
        <p14:creationId xmlns:p14="http://schemas.microsoft.com/office/powerpoint/2010/main" val="4262012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18" eaLnBrk="0" hangingPunct="0">
              <a:defRPr sz="2200">
                <a:solidFill>
                  <a:schemeClr val="hlink"/>
                </a:solidFill>
                <a:latin typeface="Calibri" pitchFamily="34" charset="0"/>
                <a:ea typeface="MS PGothic" pitchFamily="34" charset="-128"/>
              </a:defRPr>
            </a:lvl1pPr>
            <a:lvl2pPr marL="742944" indent="-285748" defTabSz="911218" eaLnBrk="0" hangingPunct="0">
              <a:defRPr sz="2200">
                <a:solidFill>
                  <a:schemeClr val="hlink"/>
                </a:solidFill>
                <a:latin typeface="Calibri" pitchFamily="34" charset="0"/>
                <a:ea typeface="MS PGothic" pitchFamily="34" charset="-128"/>
              </a:defRPr>
            </a:lvl2pPr>
            <a:lvl3pPr marL="1142992" indent="-228598" defTabSz="911218" eaLnBrk="0" hangingPunct="0">
              <a:defRPr sz="2200">
                <a:solidFill>
                  <a:schemeClr val="hlink"/>
                </a:solidFill>
                <a:latin typeface="Calibri" pitchFamily="34" charset="0"/>
                <a:ea typeface="MS PGothic" pitchFamily="34" charset="-128"/>
              </a:defRPr>
            </a:lvl3pPr>
            <a:lvl4pPr marL="1600188" indent="-228598" defTabSz="911218" eaLnBrk="0" hangingPunct="0">
              <a:defRPr sz="2200">
                <a:solidFill>
                  <a:schemeClr val="hlink"/>
                </a:solidFill>
                <a:latin typeface="Calibri" pitchFamily="34" charset="0"/>
                <a:ea typeface="MS PGothic" pitchFamily="34" charset="-128"/>
              </a:defRPr>
            </a:lvl4pPr>
            <a:lvl5pPr marL="2057385" indent="-228598" defTabSz="911218" eaLnBrk="0" hangingPunct="0">
              <a:defRPr sz="2200">
                <a:solidFill>
                  <a:schemeClr val="hlink"/>
                </a:solidFill>
                <a:latin typeface="Calibri" pitchFamily="34" charset="0"/>
                <a:ea typeface="MS PGothic" pitchFamily="34" charset="-128"/>
              </a:defRPr>
            </a:lvl5pPr>
            <a:lvl6pPr marL="2514581" indent="-228598" defTabSz="911218" eaLnBrk="0" fontAlgn="base" hangingPunct="0">
              <a:spcBef>
                <a:spcPct val="0"/>
              </a:spcBef>
              <a:spcAft>
                <a:spcPct val="0"/>
              </a:spcAft>
              <a:defRPr sz="2200">
                <a:solidFill>
                  <a:schemeClr val="hlink"/>
                </a:solidFill>
                <a:latin typeface="Calibri" pitchFamily="34" charset="0"/>
                <a:ea typeface="MS PGothic" pitchFamily="34" charset="-128"/>
              </a:defRPr>
            </a:lvl6pPr>
            <a:lvl7pPr marL="2971778" indent="-228598" defTabSz="911218" eaLnBrk="0" fontAlgn="base" hangingPunct="0">
              <a:spcBef>
                <a:spcPct val="0"/>
              </a:spcBef>
              <a:spcAft>
                <a:spcPct val="0"/>
              </a:spcAft>
              <a:defRPr sz="2200">
                <a:solidFill>
                  <a:schemeClr val="hlink"/>
                </a:solidFill>
                <a:latin typeface="Calibri" pitchFamily="34" charset="0"/>
                <a:ea typeface="MS PGothic" pitchFamily="34" charset="-128"/>
              </a:defRPr>
            </a:lvl7pPr>
            <a:lvl8pPr marL="3428975" indent="-228598" defTabSz="911218" eaLnBrk="0" fontAlgn="base" hangingPunct="0">
              <a:spcBef>
                <a:spcPct val="0"/>
              </a:spcBef>
              <a:spcAft>
                <a:spcPct val="0"/>
              </a:spcAft>
              <a:defRPr sz="2200">
                <a:solidFill>
                  <a:schemeClr val="hlink"/>
                </a:solidFill>
                <a:latin typeface="Calibri" pitchFamily="34" charset="0"/>
                <a:ea typeface="MS PGothic" pitchFamily="34" charset="-128"/>
              </a:defRPr>
            </a:lvl8pPr>
            <a:lvl9pPr marL="3886171" indent="-228598" defTabSz="911218" eaLnBrk="0" fontAlgn="base" hangingPunct="0">
              <a:spcBef>
                <a:spcPct val="0"/>
              </a:spcBef>
              <a:spcAft>
                <a:spcPct val="0"/>
              </a:spcAft>
              <a:defRPr sz="2200">
                <a:solidFill>
                  <a:schemeClr val="hlink"/>
                </a:solidFill>
                <a:latin typeface="Calibri" pitchFamily="34" charset="0"/>
                <a:ea typeface="MS PGothic" pitchFamily="34" charset="-128"/>
              </a:defRPr>
            </a:lvl9pPr>
          </a:lstStyle>
          <a:p>
            <a:pPr eaLnBrk="1" hangingPunct="1">
              <a:defRPr/>
            </a:pPr>
            <a:fld id="{1E4E64F1-511B-4594-AF89-161E1C79764C}" type="slidenum">
              <a:rPr lang="en-US" sz="1200">
                <a:solidFill>
                  <a:prstClr val="black"/>
                </a:solidFill>
                <a:latin typeface="Arial" charset="0"/>
              </a:rPr>
              <a:pPr eaLnBrk="1" hangingPunct="1">
                <a:defRPr/>
              </a:pPr>
              <a:t>2</a:t>
            </a:fld>
            <a:endParaRPr lang="en-US" sz="1200" dirty="0">
              <a:solidFill>
                <a:prstClr val="black"/>
              </a:solidFill>
              <a:latin typeface="Arial" charset="0"/>
            </a:endParaRP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charset="0"/>
                <a:cs typeface="Arial" charset="0"/>
              </a:rPr>
              <a:t>C:\OEE-ICAviewlets\DashboardView\dashboardview.exe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144588" y="685800"/>
            <a:ext cx="4572000" cy="3429000"/>
          </a:xfrm>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37931441" indent="-3747424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196" eaLnBrk="0" fontAlgn="base" hangingPunct="0">
              <a:spcBef>
                <a:spcPct val="0"/>
              </a:spcBef>
              <a:spcAft>
                <a:spcPct val="0"/>
              </a:spcAft>
              <a:defRPr sz="2400">
                <a:solidFill>
                  <a:schemeClr val="tx1"/>
                </a:solidFill>
                <a:latin typeface="Arial" charset="0"/>
                <a:cs typeface="Arial" charset="0"/>
              </a:defRPr>
            </a:lvl6pPr>
            <a:lvl7pPr marL="914393" eaLnBrk="0" fontAlgn="base" hangingPunct="0">
              <a:spcBef>
                <a:spcPct val="0"/>
              </a:spcBef>
              <a:spcAft>
                <a:spcPct val="0"/>
              </a:spcAft>
              <a:defRPr sz="2400">
                <a:solidFill>
                  <a:schemeClr val="tx1"/>
                </a:solidFill>
                <a:latin typeface="Arial" charset="0"/>
                <a:cs typeface="Arial" charset="0"/>
              </a:defRPr>
            </a:lvl7pPr>
            <a:lvl8pPr marL="1371590" eaLnBrk="0" fontAlgn="base" hangingPunct="0">
              <a:spcBef>
                <a:spcPct val="0"/>
              </a:spcBef>
              <a:spcAft>
                <a:spcPct val="0"/>
              </a:spcAft>
              <a:defRPr sz="2400">
                <a:solidFill>
                  <a:schemeClr val="tx1"/>
                </a:solidFill>
                <a:latin typeface="Arial" charset="0"/>
                <a:cs typeface="Arial" charset="0"/>
              </a:defRPr>
            </a:lvl8pPr>
            <a:lvl9pPr marL="1828786" eaLnBrk="0" fontAlgn="base" hangingPunct="0">
              <a:spcBef>
                <a:spcPct val="0"/>
              </a:spcBef>
              <a:spcAft>
                <a:spcPct val="0"/>
              </a:spcAft>
              <a:defRPr sz="2400">
                <a:solidFill>
                  <a:schemeClr val="tx1"/>
                </a:solidFill>
                <a:latin typeface="Arial" charset="0"/>
                <a:cs typeface="Arial" charset="0"/>
              </a:defRPr>
            </a:lvl9pPr>
          </a:lstStyle>
          <a:p>
            <a:pPr eaLnBrk="1" hangingPunct="1"/>
            <a:fld id="{6F271336-A34D-46F1-B132-D5791C6BC9C2}" type="slidenum">
              <a:rPr lang="en-US" sz="1200"/>
              <a:pPr eaLnBrk="1" hangingPunct="1"/>
              <a:t>5</a:t>
            </a:fld>
            <a:endParaRPr lang="en-US" sz="1200" dirty="0"/>
          </a:p>
        </p:txBody>
      </p:sp>
      <p:sp>
        <p:nvSpPr>
          <p:cNvPr id="108547" name="Rectangle 7"/>
          <p:cNvSpPr txBox="1">
            <a:spLocks noGrp="1" noChangeArrowheads="1"/>
          </p:cNvSpPr>
          <p:nvPr/>
        </p:nvSpPr>
        <p:spPr bwMode="auto">
          <a:xfrm>
            <a:off x="3884613" y="8688388"/>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9" rIns="91415" bIns="45709" anchor="b"/>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r" eaLnBrk="1" hangingPunct="1"/>
            <a:fld id="{19949027-8622-49EA-9936-9C1E643305E5}" type="slidenum">
              <a:rPr lang="en-US" sz="1300">
                <a:ea typeface="MS PGothic" pitchFamily="34" charset="-128"/>
              </a:rPr>
              <a:pPr algn="r" eaLnBrk="1" hangingPunct="1"/>
              <a:t>5</a:t>
            </a:fld>
            <a:endParaRPr lang="en-US" sz="1300" dirty="0">
              <a:ea typeface="MS PGothic" pitchFamily="34" charset="-128"/>
            </a:endParaRPr>
          </a:p>
        </p:txBody>
      </p:sp>
      <p:sp>
        <p:nvSpPr>
          <p:cNvPr id="108548" name="Rectangle 19"/>
          <p:cNvSpPr txBox="1">
            <a:spLocks noGrp="1" noChangeArrowheads="1"/>
          </p:cNvSpPr>
          <p:nvPr/>
        </p:nvSpPr>
        <p:spPr bwMode="auto">
          <a:xfrm>
            <a:off x="3884613" y="8688388"/>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9" rIns="91415" bIns="45709" anchor="b"/>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r" eaLnBrk="1" hangingPunct="1"/>
            <a:fld id="{6DDD28AC-3CA4-48FB-BC58-7ABFCB0336C8}" type="slidenum">
              <a:rPr lang="en-US" sz="1300">
                <a:ea typeface="MS PGothic" pitchFamily="34" charset="-128"/>
              </a:rPr>
              <a:pPr algn="r" eaLnBrk="1" hangingPunct="1"/>
              <a:t>5</a:t>
            </a:fld>
            <a:endParaRPr lang="en-US" sz="1300" dirty="0">
              <a:ea typeface="MS PGothic" pitchFamily="34" charset="-128"/>
            </a:endParaRPr>
          </a:p>
        </p:txBody>
      </p:sp>
      <p:sp>
        <p:nvSpPr>
          <p:cNvPr id="108549" name="Rectangle 2"/>
          <p:cNvSpPr>
            <a:spLocks noGrp="1" noRot="1" noChangeAspect="1" noChangeArrowheads="1" noTextEdit="1"/>
          </p:cNvSpPr>
          <p:nvPr>
            <p:ph type="sldImg"/>
          </p:nvPr>
        </p:nvSpPr>
        <p:spPr>
          <a:xfrm>
            <a:off x="1143000" y="687388"/>
            <a:ext cx="4573588" cy="3430587"/>
          </a:xfrm>
          <a:ln/>
        </p:spPr>
      </p:sp>
      <p:sp>
        <p:nvSpPr>
          <p:cNvPr id="108550" name="Rectangle 3"/>
          <p:cNvSpPr>
            <a:spLocks noGrp="1" noChangeArrowheads="1"/>
          </p:cNvSpPr>
          <p:nvPr>
            <p:ph type="body" idx="1"/>
          </p:nvPr>
        </p:nvSpPr>
        <p:spPr>
          <a:xfrm>
            <a:off x="685800" y="4343401"/>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9" rIns="91415" bIns="45709"/>
          <a:lstStyle/>
          <a:p>
            <a:pPr eaLnBrk="1" hangingPunct="1"/>
            <a:r>
              <a:rPr lang="en-US" altLang="ja-JP" dirty="0" smtClean="0">
                <a:latin typeface="Arial" charset="0"/>
                <a:ea typeface="MS PGothic" pitchFamily="34" charset="-128"/>
                <a:cs typeface="Arial" charset="0"/>
              </a:rPr>
              <a:t>Text Analytics analyzes</a:t>
            </a:r>
            <a:r>
              <a:rPr lang="en-US" altLang="ja-JP" baseline="0" dirty="0" smtClean="0">
                <a:latin typeface="Arial" charset="0"/>
                <a:ea typeface="MS PGothic" pitchFamily="34" charset="-128"/>
                <a:cs typeface="Arial" charset="0"/>
              </a:rPr>
              <a:t> text – an essential component. Content Analytics goes further, providing UI to visually explore the data.</a:t>
            </a:r>
            <a:endParaRPr lang="en-US" altLang="ja-JP" dirty="0" smtClean="0">
              <a:latin typeface="Arial" charset="0"/>
              <a:ea typeface="MS PGothic" pitchFamily="34" charset="-128"/>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miter lim="800000"/>
            <a:headEnd/>
            <a:tailEnd/>
          </a:ln>
        </p:spPr>
        <p:txBody>
          <a:bodyPr/>
          <a:lstStyle/>
          <a:p>
            <a:fld id="{2D5C4719-D985-4713-B27B-A4247C67A815}" type="slidenum">
              <a:rPr lang="en-US">
                <a:ea typeface="ＭＳ Ｐゴシック" pitchFamily="34" charset="-128"/>
              </a:rPr>
              <a:pPr/>
              <a:t>7</a:t>
            </a:fld>
            <a:endParaRPr lang="en-US" dirty="0">
              <a:ea typeface="ＭＳ Ｐゴシック" pitchFamily="34" charset="-128"/>
            </a:endParaRPr>
          </a:p>
        </p:txBody>
      </p:sp>
      <p:sp>
        <p:nvSpPr>
          <p:cNvPr id="16387" name="Rectangle 2"/>
          <p:cNvSpPr>
            <a:spLocks noGrp="1" noRot="1" noChangeAspect="1" noChangeArrowheads="1" noTextEdit="1"/>
          </p:cNvSpPr>
          <p:nvPr>
            <p:ph type="sldImg"/>
          </p:nvPr>
        </p:nvSpPr>
        <p:spPr>
          <a:xfrm>
            <a:off x="1143000" y="685800"/>
            <a:ext cx="4573588" cy="3429000"/>
          </a:xfrm>
          <a:ln/>
        </p:spPr>
      </p:sp>
      <p:sp>
        <p:nvSpPr>
          <p:cNvPr id="16388" name="Rectangle 3"/>
          <p:cNvSpPr>
            <a:spLocks noGrp="1" noChangeArrowheads="1"/>
          </p:cNvSpPr>
          <p:nvPr>
            <p:ph type="body" idx="1"/>
          </p:nvPr>
        </p:nvSpPr>
        <p:spPr>
          <a:xfrm>
            <a:off x="686099" y="4343704"/>
            <a:ext cx="5485805" cy="4113892"/>
          </a:xfrm>
          <a:noFill/>
        </p:spPr>
        <p:txBody>
          <a:bodyPr lIns="91423" tIns="45712" rIns="91423" bIns="45712"/>
          <a:lstStyle/>
          <a:p>
            <a:pPr eaLnBrk="1" hangingPunct="1">
              <a:lnSpc>
                <a:spcPct val="80000"/>
              </a:lnSpc>
            </a:pPr>
            <a:r>
              <a:rPr lang="en-US" altLang="ja-JP" sz="800" dirty="0">
                <a:solidFill>
                  <a:srgbClr val="000000"/>
                </a:solidFill>
              </a:rPr>
              <a:t>Segmentation: Deep Insight, Content Analytics Solutions</a:t>
            </a:r>
          </a:p>
          <a:p>
            <a:pPr eaLnBrk="1" hangingPunct="1">
              <a:lnSpc>
                <a:spcPct val="80000"/>
              </a:lnSpc>
            </a:pPr>
            <a:r>
              <a:rPr lang="en-US" altLang="ja-JP" sz="800" dirty="0">
                <a:solidFill>
                  <a:srgbClr val="000000"/>
                </a:solidFill>
              </a:rPr>
              <a:t>(Hertz)</a:t>
            </a:r>
          </a:p>
          <a:p>
            <a:pPr eaLnBrk="1" hangingPunct="1">
              <a:lnSpc>
                <a:spcPct val="80000"/>
              </a:lnSpc>
            </a:pPr>
            <a:r>
              <a:rPr lang="en-US" sz="800" dirty="0"/>
              <a:t>As the world’s largest airport car rental brand with more than 8,300 locations in 146 countries, this company continually receives feedback from customers. To retain its competitive edge, the feedback is analyzed so that real-time identification of issues and rapid problem solving solutions can be deployed. </a:t>
            </a:r>
          </a:p>
          <a:p>
            <a:pPr eaLnBrk="1" hangingPunct="1">
              <a:lnSpc>
                <a:spcPct val="80000"/>
              </a:lnSpc>
            </a:pPr>
            <a:endParaRPr lang="en-US" sz="800" dirty="0"/>
          </a:p>
          <a:p>
            <a:pPr eaLnBrk="1" hangingPunct="1">
              <a:lnSpc>
                <a:spcPct val="80000"/>
              </a:lnSpc>
            </a:pPr>
            <a:r>
              <a:rPr lang="en-US" sz="800" dirty="0"/>
              <a:t>This company gathers an amazing amount of customer insight daily, including thousands of comments from web surveys, emails and text messages. The company wanted to leverage this insight at both the strategic level and the local level to drive operational improvements.  With Content Analytics, the customer is able to better focus on improvements that their customers care about while removing a time-consuming burden from their location managers. This has greatly improved the effectiveness of their ‘Voice of the Customer’ program and has helped build on their reputation for delivering superior customer service.</a:t>
            </a:r>
          </a:p>
          <a:p>
            <a:pPr eaLnBrk="1" hangingPunct="1">
              <a:lnSpc>
                <a:spcPct val="80000"/>
              </a:lnSpc>
            </a:pPr>
            <a:endParaRPr lang="en-US" altLang="ja-JP" sz="800" dirty="0">
              <a:solidFill>
                <a:srgbClr val="000000"/>
              </a:solidFill>
            </a:endParaRPr>
          </a:p>
          <a:p>
            <a:pPr eaLnBrk="1" hangingPunct="1">
              <a:lnSpc>
                <a:spcPct val="80000"/>
              </a:lnSpc>
            </a:pPr>
            <a:r>
              <a:rPr lang="en-US" sz="800" dirty="0"/>
              <a:t>IBM content analytics software has improved the accuracy and speed of the tagging and analyzing process, almost double what had been achieved manually, setting the stage for more reliable analytics. Free from manually tagging comments, the company’s field managers can now focus attention on performing deep-dive analysis on the information, quickly identifying trends or issues and adjusting operational service levels accordingly. </a:t>
            </a:r>
          </a:p>
          <a:p>
            <a:pPr eaLnBrk="1" hangingPunct="1">
              <a:lnSpc>
                <a:spcPct val="80000"/>
              </a:lnSpc>
            </a:pPr>
            <a:endParaRPr lang="en-US" altLang="ja-JP" sz="800" dirty="0">
              <a:solidFill>
                <a:srgbClr val="000000"/>
              </a:solidFill>
            </a:endParaRPr>
          </a:p>
          <a:p>
            <a:pPr eaLnBrk="1" hangingPunct="1">
              <a:lnSpc>
                <a:spcPct val="80000"/>
              </a:lnSpc>
            </a:pPr>
            <a:r>
              <a:rPr lang="en-US" altLang="ja-JP" sz="800" dirty="0">
                <a:solidFill>
                  <a:srgbClr val="000000"/>
                </a:solidFill>
              </a:rPr>
              <a:t>For more information: http://www-03.ibm.com/press/us/en/pressrelease/32859.wss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miter lim="800000"/>
            <a:headEnd/>
            <a:tailEnd/>
          </a:ln>
        </p:spPr>
        <p:txBody>
          <a:bodyPr/>
          <a:lstStyle/>
          <a:p>
            <a:fld id="{DF02B918-D1BB-47B4-BEC1-F1AE48D21F97}" type="slidenum">
              <a:rPr lang="en-US">
                <a:ea typeface="ＭＳ Ｐゴシック" pitchFamily="34" charset="-128"/>
              </a:rPr>
              <a:pPr/>
              <a:t>8</a:t>
            </a:fld>
            <a:endParaRPr lang="en-US" dirty="0">
              <a:ea typeface="ＭＳ Ｐゴシック" pitchFamily="34" charset="-128"/>
            </a:endParaRPr>
          </a:p>
        </p:txBody>
      </p:sp>
      <p:sp>
        <p:nvSpPr>
          <p:cNvPr id="17411" name="Rectangle 2"/>
          <p:cNvSpPr>
            <a:spLocks noGrp="1" noRot="1" noChangeAspect="1" noChangeArrowheads="1" noTextEdit="1"/>
          </p:cNvSpPr>
          <p:nvPr>
            <p:ph type="sldImg"/>
          </p:nvPr>
        </p:nvSpPr>
        <p:spPr>
          <a:xfrm>
            <a:off x="1143000" y="685800"/>
            <a:ext cx="4573588" cy="3429000"/>
          </a:xfrm>
          <a:ln/>
        </p:spPr>
      </p:sp>
      <p:sp>
        <p:nvSpPr>
          <p:cNvPr id="17412" name="Rectangle 3"/>
          <p:cNvSpPr>
            <a:spLocks noGrp="1" noChangeArrowheads="1"/>
          </p:cNvSpPr>
          <p:nvPr>
            <p:ph type="body" idx="1"/>
          </p:nvPr>
        </p:nvSpPr>
        <p:spPr>
          <a:xfrm>
            <a:off x="686099" y="4343704"/>
            <a:ext cx="5485805" cy="4113892"/>
          </a:xfrm>
          <a:noFill/>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miter lim="800000"/>
            <a:headEnd/>
            <a:tailEnd/>
          </a:ln>
        </p:spPr>
        <p:txBody>
          <a:bodyPr/>
          <a:lstStyle/>
          <a:p>
            <a:fld id="{665E0558-A358-4949-AE26-60AED03E889E}" type="slidenum">
              <a:rPr lang="en-US">
                <a:ea typeface="ＭＳ Ｐゴシック" pitchFamily="34" charset="-128"/>
              </a:rPr>
              <a:pPr/>
              <a:t>9</a:t>
            </a:fld>
            <a:endParaRPr lang="en-US" dirty="0">
              <a:ea typeface="ＭＳ Ｐゴシック" pitchFamily="34" charset="-128"/>
            </a:endParaRPr>
          </a:p>
        </p:txBody>
      </p:sp>
      <p:sp>
        <p:nvSpPr>
          <p:cNvPr id="19459" name="Rectangle 2"/>
          <p:cNvSpPr>
            <a:spLocks noGrp="1" noRot="1" noChangeAspect="1" noChangeArrowheads="1" noTextEdit="1"/>
          </p:cNvSpPr>
          <p:nvPr>
            <p:ph type="sldImg"/>
          </p:nvPr>
        </p:nvSpPr>
        <p:spPr>
          <a:xfrm>
            <a:off x="1143000" y="685800"/>
            <a:ext cx="4573588" cy="3429000"/>
          </a:xfrm>
          <a:ln/>
        </p:spPr>
      </p:sp>
      <p:sp>
        <p:nvSpPr>
          <p:cNvPr id="19460" name="Rectangle 3"/>
          <p:cNvSpPr>
            <a:spLocks noGrp="1" noChangeArrowheads="1"/>
          </p:cNvSpPr>
          <p:nvPr>
            <p:ph type="body" idx="1"/>
          </p:nvPr>
        </p:nvSpPr>
        <p:spPr>
          <a:xfrm>
            <a:off x="686099" y="4343704"/>
            <a:ext cx="5485805" cy="4113892"/>
          </a:xfrm>
          <a:noFill/>
        </p:spPr>
        <p:txBody>
          <a:bodyPr/>
          <a:lstStyle/>
          <a:p>
            <a:pPr defTabSz="914393">
              <a:defRPr/>
            </a:pPr>
            <a:r>
              <a:rPr lang="en-US" baseline="0" dirty="0" smtClean="0"/>
              <a:t>CA is “hot” for reasons beyond a recent game show… it can provide a significant competitive advantage</a:t>
            </a:r>
            <a:endParaRPr lang="en-US" dirty="0" smtClean="0"/>
          </a:p>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18" eaLnBrk="0" hangingPunct="0">
              <a:defRPr sz="2200">
                <a:solidFill>
                  <a:schemeClr val="hlink"/>
                </a:solidFill>
                <a:latin typeface="Calibri" pitchFamily="34" charset="0"/>
                <a:ea typeface="MS PGothic" pitchFamily="34" charset="-128"/>
              </a:defRPr>
            </a:lvl1pPr>
            <a:lvl2pPr marL="742944" indent="-285748" defTabSz="911218" eaLnBrk="0" hangingPunct="0">
              <a:defRPr sz="2200">
                <a:solidFill>
                  <a:schemeClr val="hlink"/>
                </a:solidFill>
                <a:latin typeface="Calibri" pitchFamily="34" charset="0"/>
                <a:ea typeface="MS PGothic" pitchFamily="34" charset="-128"/>
              </a:defRPr>
            </a:lvl2pPr>
            <a:lvl3pPr marL="1142992" indent="-228598" defTabSz="911218" eaLnBrk="0" hangingPunct="0">
              <a:defRPr sz="2200">
                <a:solidFill>
                  <a:schemeClr val="hlink"/>
                </a:solidFill>
                <a:latin typeface="Calibri" pitchFamily="34" charset="0"/>
                <a:ea typeface="MS PGothic" pitchFamily="34" charset="-128"/>
              </a:defRPr>
            </a:lvl3pPr>
            <a:lvl4pPr marL="1600188" indent="-228598" defTabSz="911218" eaLnBrk="0" hangingPunct="0">
              <a:defRPr sz="2200">
                <a:solidFill>
                  <a:schemeClr val="hlink"/>
                </a:solidFill>
                <a:latin typeface="Calibri" pitchFamily="34" charset="0"/>
                <a:ea typeface="MS PGothic" pitchFamily="34" charset="-128"/>
              </a:defRPr>
            </a:lvl4pPr>
            <a:lvl5pPr marL="2057385" indent="-228598" defTabSz="911218" eaLnBrk="0" hangingPunct="0">
              <a:defRPr sz="2200">
                <a:solidFill>
                  <a:schemeClr val="hlink"/>
                </a:solidFill>
                <a:latin typeface="Calibri" pitchFamily="34" charset="0"/>
                <a:ea typeface="MS PGothic" pitchFamily="34" charset="-128"/>
              </a:defRPr>
            </a:lvl5pPr>
            <a:lvl6pPr marL="2514581" indent="-228598" defTabSz="911218" eaLnBrk="0" fontAlgn="base" hangingPunct="0">
              <a:spcBef>
                <a:spcPct val="0"/>
              </a:spcBef>
              <a:spcAft>
                <a:spcPct val="0"/>
              </a:spcAft>
              <a:defRPr sz="2200">
                <a:solidFill>
                  <a:schemeClr val="hlink"/>
                </a:solidFill>
                <a:latin typeface="Calibri" pitchFamily="34" charset="0"/>
                <a:ea typeface="MS PGothic" pitchFamily="34" charset="-128"/>
              </a:defRPr>
            </a:lvl6pPr>
            <a:lvl7pPr marL="2971778" indent="-228598" defTabSz="911218" eaLnBrk="0" fontAlgn="base" hangingPunct="0">
              <a:spcBef>
                <a:spcPct val="0"/>
              </a:spcBef>
              <a:spcAft>
                <a:spcPct val="0"/>
              </a:spcAft>
              <a:defRPr sz="2200">
                <a:solidFill>
                  <a:schemeClr val="hlink"/>
                </a:solidFill>
                <a:latin typeface="Calibri" pitchFamily="34" charset="0"/>
                <a:ea typeface="MS PGothic" pitchFamily="34" charset="-128"/>
              </a:defRPr>
            </a:lvl7pPr>
            <a:lvl8pPr marL="3428975" indent="-228598" defTabSz="911218" eaLnBrk="0" fontAlgn="base" hangingPunct="0">
              <a:spcBef>
                <a:spcPct val="0"/>
              </a:spcBef>
              <a:spcAft>
                <a:spcPct val="0"/>
              </a:spcAft>
              <a:defRPr sz="2200">
                <a:solidFill>
                  <a:schemeClr val="hlink"/>
                </a:solidFill>
                <a:latin typeface="Calibri" pitchFamily="34" charset="0"/>
                <a:ea typeface="MS PGothic" pitchFamily="34" charset="-128"/>
              </a:defRPr>
            </a:lvl8pPr>
            <a:lvl9pPr marL="3886171" indent="-228598" defTabSz="911218" eaLnBrk="0" fontAlgn="base" hangingPunct="0">
              <a:spcBef>
                <a:spcPct val="0"/>
              </a:spcBef>
              <a:spcAft>
                <a:spcPct val="0"/>
              </a:spcAft>
              <a:defRPr sz="2200">
                <a:solidFill>
                  <a:schemeClr val="hlink"/>
                </a:solidFill>
                <a:latin typeface="Calibri" pitchFamily="34" charset="0"/>
                <a:ea typeface="MS PGothic" pitchFamily="34" charset="-128"/>
              </a:defRPr>
            </a:lvl9pPr>
          </a:lstStyle>
          <a:p>
            <a:pPr eaLnBrk="1" hangingPunct="1">
              <a:defRPr/>
            </a:pPr>
            <a:fld id="{784A65CF-56F5-468B-8A9B-C16B3A8E181D}" type="slidenum">
              <a:rPr lang="en-US" sz="1200">
                <a:solidFill>
                  <a:schemeClr val="tx1"/>
                </a:solidFill>
                <a:latin typeface="Arial" charset="0"/>
              </a:rPr>
              <a:pPr eaLnBrk="1" hangingPunct="1">
                <a:defRPr/>
              </a:pPr>
              <a:t>10</a:t>
            </a:fld>
            <a:endParaRPr lang="en-US" sz="1200" dirty="0">
              <a:solidFill>
                <a:schemeClr val="tx1"/>
              </a:solidFill>
              <a:latin typeface="Arial" charset="0"/>
            </a:endParaRP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charset="0"/>
                <a:cs typeface="Arial" charset="0"/>
              </a:rPr>
              <a:t>Take off the discs:</a:t>
            </a:r>
          </a:p>
          <a:p>
            <a:pPr eaLnBrk="1" hangingPunct="1"/>
            <a:r>
              <a:rPr lang="en-US" dirty="0" smtClean="0">
                <a:latin typeface="Arial" charset="0"/>
                <a:cs typeface="Arial" charset="0"/>
              </a:rPr>
              <a:t>Leave Text Miner, Search UI and </a:t>
            </a:r>
          </a:p>
          <a:p>
            <a:pPr eaLnBrk="1" hangingPunct="1"/>
            <a:r>
              <a:rPr lang="en-US" dirty="0" smtClean="0">
                <a:latin typeface="Arial" charset="0"/>
                <a:cs typeface="Arial" charset="0"/>
              </a:rPr>
              <a:t>Add a box to support export to other systems</a:t>
            </a:r>
          </a:p>
          <a:p>
            <a:pPr eaLnBrk="1" hangingPunct="1"/>
            <a:r>
              <a:rPr lang="en-US" dirty="0" smtClean="0">
                <a:latin typeface="Arial" charset="0"/>
                <a:cs typeface="Arial" charset="0"/>
              </a:rPr>
              <a:t>Foundation for everything he will see</a:t>
            </a:r>
          </a:p>
          <a:p>
            <a:pPr eaLnBrk="1" hangingPunct="1"/>
            <a:r>
              <a:rPr lang="en-US" dirty="0" smtClean="0">
                <a:latin typeface="Arial" charset="0"/>
                <a:cs typeface="Arial" charset="0"/>
              </a:rPr>
              <a:t>Make the point that there are multiple </a:t>
            </a:r>
            <a:r>
              <a:rPr lang="en-US" dirty="0" err="1" smtClean="0">
                <a:latin typeface="Arial" charset="0"/>
                <a:cs typeface="Arial" charset="0"/>
              </a:rPr>
              <a:t>technolgoies</a:t>
            </a:r>
            <a:r>
              <a:rPr lang="en-US" dirty="0" smtClean="0">
                <a:latin typeface="Arial" charset="0"/>
                <a:cs typeface="Arial" charset="0"/>
              </a:rPr>
              <a:t> that aren’t compatible inside of IBM.</a:t>
            </a:r>
          </a:p>
          <a:p>
            <a:pPr eaLnBrk="1" hangingPunct="1"/>
            <a:endParaRPr lang="en-US" dirty="0" smtClean="0">
              <a:latin typeface="Arial" charset="0"/>
              <a:cs typeface="Arial" charset="0"/>
            </a:endParaRPr>
          </a:p>
          <a:p>
            <a:pPr eaLnBrk="1" hangingPunct="1"/>
            <a:r>
              <a:rPr lang="en-US" dirty="0" smtClean="0">
                <a:latin typeface="Arial" charset="0"/>
                <a:cs typeface="Arial" charset="0"/>
              </a:rPr>
              <a:t>Add second chart that briefly explains.  </a:t>
            </a:r>
          </a:p>
          <a:p>
            <a:pPr eaLnBrk="1" hangingPunct="1"/>
            <a:r>
              <a:rPr lang="en-US" dirty="0" smtClean="0">
                <a:latin typeface="Arial" charset="0"/>
                <a:cs typeface="Arial" charset="0"/>
              </a:rPr>
              <a:t>How we extract stuff and populate the facet box. Make the comment. Autonomy now uses the search and hope model. No control of the accuracy of the facets that are created. We can have fine grain control over the entities that are created.</a:t>
            </a:r>
          </a:p>
          <a:p>
            <a:pPr eaLnBrk="1" hangingPunct="1"/>
            <a:r>
              <a:rPr lang="en-US" dirty="0" smtClean="0">
                <a:latin typeface="Arial" charset="0"/>
                <a:cs typeface="Arial" charset="0"/>
              </a:rPr>
              <a:t>How Facets are created. Show you 4 different instantiation. Entities are </a:t>
            </a:r>
            <a:r>
              <a:rPr lang="en-US" dirty="0" err="1" smtClean="0">
                <a:latin typeface="Arial" charset="0"/>
                <a:cs typeface="Arial" charset="0"/>
              </a:rPr>
              <a:t>entified</a:t>
            </a:r>
            <a:r>
              <a:rPr lang="en-US" dirty="0" smtClean="0">
                <a:latin typeface="Arial" charset="0"/>
                <a:cs typeface="Arial" charset="0"/>
              </a:rPr>
              <a:t> and extracted</a:t>
            </a:r>
          </a:p>
          <a:p>
            <a:pPr eaLnBrk="1" hangingPunct="1"/>
            <a:endParaRPr lang="en-US" dirty="0" smtClean="0">
              <a:latin typeface="Arial" charset="0"/>
              <a:cs typeface="Arial" charset="0"/>
            </a:endParaRPr>
          </a:p>
          <a:p>
            <a:pPr eaLnBrk="1" hangingPunct="1"/>
            <a:r>
              <a:rPr lang="en-US" dirty="0" smtClean="0">
                <a:latin typeface="Arial" charset="0"/>
                <a:cs typeface="Arial" charset="0"/>
              </a:rPr>
              <a:t>2 slide introduce to technology: What’s happening under the covers. So mike can apply each demo.  </a:t>
            </a:r>
          </a:p>
          <a:p>
            <a:pPr eaLnBrk="1" hangingPunct="1"/>
            <a:endParaRPr lang="en-US" dirty="0" smtClean="0">
              <a:latin typeface="Arial" charset="0"/>
              <a:cs typeface="Arial" charset="0"/>
            </a:endParaRPr>
          </a:p>
          <a:p>
            <a:pPr eaLnBrk="1" hangingPunct="1"/>
            <a:r>
              <a:rPr lang="en-US" dirty="0" smtClean="0">
                <a:latin typeface="Arial" charset="0"/>
                <a:cs typeface="Arial" charset="0"/>
              </a:rPr>
              <a:t>Talk about Search</a:t>
            </a:r>
          </a:p>
          <a:p>
            <a:pPr eaLnBrk="1" hangingPunct="1"/>
            <a:r>
              <a:rPr lang="en-US" dirty="0" smtClean="0">
                <a:latin typeface="Arial" charset="0"/>
                <a:cs typeface="Arial" charset="0"/>
              </a:rPr>
              <a:t>Talk about Content Analytics</a:t>
            </a:r>
          </a:p>
          <a:p>
            <a:pPr eaLnBrk="1" hangingPunct="1"/>
            <a:r>
              <a:rPr lang="en-US" dirty="0" smtClean="0">
                <a:latin typeface="Arial" charset="0"/>
                <a:cs typeface="Arial" charset="0"/>
              </a:rPr>
              <a:t>Talk about </a:t>
            </a:r>
            <a:r>
              <a:rPr lang="en-US" dirty="0" err="1" smtClean="0">
                <a:latin typeface="Arial" charset="0"/>
                <a:cs typeface="Arial" charset="0"/>
              </a:rPr>
              <a:t>eDiscovery</a:t>
            </a:r>
            <a:endParaRPr lang="en-US" dirty="0" smtClean="0">
              <a:latin typeface="Arial" charset="0"/>
              <a:cs typeface="Arial" charset="0"/>
            </a:endParaRPr>
          </a:p>
          <a:p>
            <a:pPr eaLnBrk="1" hangingPunct="1"/>
            <a:endParaRPr lang="en-US" dirty="0" smtClean="0">
              <a:latin typeface="Arial" charset="0"/>
              <a:cs typeface="Arial" charset="0"/>
            </a:endParaRPr>
          </a:p>
          <a:p>
            <a:pPr eaLnBrk="1" hangingPunct="1"/>
            <a:r>
              <a:rPr lang="en-US" dirty="0" smtClean="0">
                <a:latin typeface="Arial" charset="0"/>
                <a:cs typeface="Arial" charset="0"/>
              </a:rPr>
              <a:t>Core way we process information.</a:t>
            </a:r>
          </a:p>
          <a:p>
            <a:pPr eaLnBrk="1" hangingPunct="1"/>
            <a:endParaRPr lang="en-US" dirty="0" smtClean="0">
              <a:latin typeface="Arial" charset="0"/>
              <a:cs typeface="Arial" charset="0"/>
            </a:endParaRPr>
          </a:p>
          <a:p>
            <a:pPr eaLnBrk="1" hangingPunct="1"/>
            <a:r>
              <a:rPr lang="en-US" dirty="0" smtClean="0">
                <a:latin typeface="Arial" charset="0"/>
                <a:cs typeface="Arial" charset="0"/>
              </a:rPr>
              <a:t>One thing in common process information, NLP, and </a:t>
            </a:r>
          </a:p>
          <a:p>
            <a:pPr eaLnBrk="1" hangingPunct="1"/>
            <a:endParaRPr lang="en-US" dirty="0" smtClean="0">
              <a:latin typeface="Arial" charset="0"/>
              <a:cs typeface="Arial" charset="0"/>
            </a:endParaRPr>
          </a:p>
          <a:p>
            <a:pPr eaLnBrk="1" hangingPunct="1"/>
            <a:r>
              <a:rPr lang="en-US" dirty="0" smtClean="0">
                <a:latin typeface="Arial" charset="0"/>
                <a:cs typeface="Arial" charset="0"/>
              </a:rPr>
              <a:t>1 core process powers Search, Content Analytics, </a:t>
            </a:r>
            <a:r>
              <a:rPr lang="en-US" dirty="0" err="1" smtClean="0">
                <a:latin typeface="Arial" charset="0"/>
                <a:cs typeface="Arial" charset="0"/>
              </a:rPr>
              <a:t>eDiscovery</a:t>
            </a:r>
            <a:r>
              <a:rPr lang="en-US" dirty="0" smtClean="0">
                <a:latin typeface="Arial" charset="0"/>
                <a:cs typeface="Arial" charset="0"/>
              </a:rPr>
              <a:t>.  </a:t>
            </a:r>
          </a:p>
          <a:p>
            <a:pPr eaLnBrk="1" hangingPunct="1"/>
            <a:r>
              <a:rPr lang="en-US" dirty="0" smtClean="0">
                <a:latin typeface="Arial" charset="0"/>
                <a:cs typeface="Arial" charset="0"/>
              </a:rPr>
              <a:t>ECM has a strategy and a common way to leverage these technologies and </a:t>
            </a:r>
          </a:p>
          <a:p>
            <a:pPr eaLnBrk="1" hangingPunct="1"/>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F44CCEDA-1E68-42B7-878E-A36504FB983E}" type="datetimeFigureOut">
              <a:rPr lang="sv-SE" smtClean="0"/>
              <a:t>2013-05-29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68296F1-63D2-4B1E-B28A-E382791C0D11}" type="slidenum">
              <a:rPr lang="sv-SE" smtClean="0"/>
              <a:t>‹#›</a:t>
            </a:fld>
            <a:endParaRPr lang="sv-SE"/>
          </a:p>
        </p:txBody>
      </p:sp>
    </p:spTree>
    <p:extLst>
      <p:ext uri="{BB962C8B-B14F-4D97-AF65-F5344CB8AC3E}">
        <p14:creationId xmlns:p14="http://schemas.microsoft.com/office/powerpoint/2010/main" val="788563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F44CCEDA-1E68-42B7-878E-A36504FB983E}" type="datetimeFigureOut">
              <a:rPr lang="sv-SE" smtClean="0"/>
              <a:t>2013-05-29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68296F1-63D2-4B1E-B28A-E382791C0D11}" type="slidenum">
              <a:rPr lang="sv-SE" smtClean="0"/>
              <a:t>‹#›</a:t>
            </a:fld>
            <a:endParaRPr lang="sv-SE"/>
          </a:p>
        </p:txBody>
      </p:sp>
    </p:spTree>
    <p:extLst>
      <p:ext uri="{BB962C8B-B14F-4D97-AF65-F5344CB8AC3E}">
        <p14:creationId xmlns:p14="http://schemas.microsoft.com/office/powerpoint/2010/main" val="737629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F44CCEDA-1E68-42B7-878E-A36504FB983E}" type="datetimeFigureOut">
              <a:rPr lang="sv-SE" smtClean="0"/>
              <a:t>2013-05-29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68296F1-63D2-4B1E-B28A-E382791C0D11}" type="slidenum">
              <a:rPr lang="sv-SE" smtClean="0"/>
              <a:t>‹#›</a:t>
            </a:fld>
            <a:endParaRPr lang="sv-SE"/>
          </a:p>
        </p:txBody>
      </p:sp>
    </p:spTree>
    <p:extLst>
      <p:ext uri="{BB962C8B-B14F-4D97-AF65-F5344CB8AC3E}">
        <p14:creationId xmlns:p14="http://schemas.microsoft.com/office/powerpoint/2010/main" val="2369227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Date Placeholder 7"/>
          <p:cNvSpPr>
            <a:spLocks noGrp="1"/>
          </p:cNvSpPr>
          <p:nvPr>
            <p:ph type="dt" sz="half" idx="10"/>
          </p:nvPr>
        </p:nvSpPr>
        <p:spPr/>
        <p:txBody>
          <a:bodyPr/>
          <a:lstStyle/>
          <a:p>
            <a:endParaRPr lang="sv-SE"/>
          </a:p>
        </p:txBody>
      </p:sp>
      <p:sp>
        <p:nvSpPr>
          <p:cNvPr id="9" name="Footer Placeholder 8"/>
          <p:cNvSpPr>
            <a:spLocks noGrp="1"/>
          </p:cNvSpPr>
          <p:nvPr>
            <p:ph type="ftr" sz="quarter" idx="11"/>
          </p:nvPr>
        </p:nvSpPr>
        <p:spPr/>
        <p:txBody>
          <a:bodyPr/>
          <a:lstStyle/>
          <a:p>
            <a:endParaRPr lang="sv-SE"/>
          </a:p>
        </p:txBody>
      </p:sp>
      <p:sp>
        <p:nvSpPr>
          <p:cNvPr id="10" name="Slide Number Placeholder 9"/>
          <p:cNvSpPr>
            <a:spLocks noGrp="1"/>
          </p:cNvSpPr>
          <p:nvPr>
            <p:ph type="sldNum" sz="quarter" idx="12"/>
          </p:nvPr>
        </p:nvSpPr>
        <p:spPr/>
        <p:txBody>
          <a:bodyPr/>
          <a:lstStyle/>
          <a:p>
            <a:fld id="{304A285A-6B56-43F4-8F54-345667F8D5C7}" type="slidenum">
              <a:rPr lang="sv-SE" smtClean="0"/>
              <a:pPr/>
              <a:t>‹#›</a:t>
            </a:fld>
            <a:endParaRPr lang="sv-SE" b="0"/>
          </a:p>
        </p:txBody>
      </p:sp>
    </p:spTree>
    <p:extLst>
      <p:ext uri="{BB962C8B-B14F-4D97-AF65-F5344CB8AC3E}">
        <p14:creationId xmlns:p14="http://schemas.microsoft.com/office/powerpoint/2010/main" val="1257603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611188"/>
            <a:ext cx="8766175"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 y="1828800"/>
            <a:ext cx="8763000" cy="4495800"/>
          </a:xfrm>
        </p:spPr>
        <p:txBody>
          <a:bodyPr/>
          <a:lstStyle/>
          <a:p>
            <a:pPr lvl="0"/>
            <a:endParaRPr lang="en-US" noProof="0" smtClean="0"/>
          </a:p>
        </p:txBody>
      </p:sp>
    </p:spTree>
    <p:extLst>
      <p:ext uri="{BB962C8B-B14F-4D97-AF65-F5344CB8AC3E}">
        <p14:creationId xmlns:p14="http://schemas.microsoft.com/office/powerpoint/2010/main" val="3670193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F44CCEDA-1E68-42B7-878E-A36504FB983E}" type="datetimeFigureOut">
              <a:rPr lang="sv-SE" smtClean="0"/>
              <a:t>2013-05-29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68296F1-63D2-4B1E-B28A-E382791C0D11}" type="slidenum">
              <a:rPr lang="sv-SE" smtClean="0"/>
              <a:t>‹#›</a:t>
            </a:fld>
            <a:endParaRPr lang="sv-SE"/>
          </a:p>
        </p:txBody>
      </p:sp>
    </p:spTree>
    <p:extLst>
      <p:ext uri="{BB962C8B-B14F-4D97-AF65-F5344CB8AC3E}">
        <p14:creationId xmlns:p14="http://schemas.microsoft.com/office/powerpoint/2010/main" val="1049728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F44CCEDA-1E68-42B7-878E-A36504FB983E}" type="datetimeFigureOut">
              <a:rPr lang="sv-SE" smtClean="0"/>
              <a:t>2013-05-29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68296F1-63D2-4B1E-B28A-E382791C0D11}" type="slidenum">
              <a:rPr lang="sv-SE" smtClean="0"/>
              <a:t>‹#›</a:t>
            </a:fld>
            <a:endParaRPr lang="sv-SE"/>
          </a:p>
        </p:txBody>
      </p:sp>
    </p:spTree>
    <p:extLst>
      <p:ext uri="{BB962C8B-B14F-4D97-AF65-F5344CB8AC3E}">
        <p14:creationId xmlns:p14="http://schemas.microsoft.com/office/powerpoint/2010/main" val="29786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F44CCEDA-1E68-42B7-878E-A36504FB983E}" type="datetimeFigureOut">
              <a:rPr lang="sv-SE" smtClean="0"/>
              <a:t>2013-05-29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68296F1-63D2-4B1E-B28A-E382791C0D11}" type="slidenum">
              <a:rPr lang="sv-SE" smtClean="0"/>
              <a:t>‹#›</a:t>
            </a:fld>
            <a:endParaRPr lang="sv-SE"/>
          </a:p>
        </p:txBody>
      </p:sp>
    </p:spTree>
    <p:extLst>
      <p:ext uri="{BB962C8B-B14F-4D97-AF65-F5344CB8AC3E}">
        <p14:creationId xmlns:p14="http://schemas.microsoft.com/office/powerpoint/2010/main" val="3963751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F44CCEDA-1E68-42B7-878E-A36504FB983E}" type="datetimeFigureOut">
              <a:rPr lang="sv-SE" smtClean="0"/>
              <a:t>2013-05-29</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C68296F1-63D2-4B1E-B28A-E382791C0D11}" type="slidenum">
              <a:rPr lang="sv-SE" smtClean="0"/>
              <a:t>‹#›</a:t>
            </a:fld>
            <a:endParaRPr lang="sv-SE"/>
          </a:p>
        </p:txBody>
      </p:sp>
    </p:spTree>
    <p:extLst>
      <p:ext uri="{BB962C8B-B14F-4D97-AF65-F5344CB8AC3E}">
        <p14:creationId xmlns:p14="http://schemas.microsoft.com/office/powerpoint/2010/main" val="2707573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F44CCEDA-1E68-42B7-878E-A36504FB983E}" type="datetimeFigureOut">
              <a:rPr lang="sv-SE" smtClean="0"/>
              <a:t>2013-05-29</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C68296F1-63D2-4B1E-B28A-E382791C0D11}" type="slidenum">
              <a:rPr lang="sv-SE" smtClean="0"/>
              <a:t>‹#›</a:t>
            </a:fld>
            <a:endParaRPr lang="sv-SE"/>
          </a:p>
        </p:txBody>
      </p:sp>
    </p:spTree>
    <p:extLst>
      <p:ext uri="{BB962C8B-B14F-4D97-AF65-F5344CB8AC3E}">
        <p14:creationId xmlns:p14="http://schemas.microsoft.com/office/powerpoint/2010/main" val="435826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F44CCEDA-1E68-42B7-878E-A36504FB983E}" type="datetimeFigureOut">
              <a:rPr lang="sv-SE" smtClean="0"/>
              <a:t>2013-05-29</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C68296F1-63D2-4B1E-B28A-E382791C0D11}" type="slidenum">
              <a:rPr lang="sv-SE" smtClean="0"/>
              <a:t>‹#›</a:t>
            </a:fld>
            <a:endParaRPr lang="sv-SE"/>
          </a:p>
        </p:txBody>
      </p:sp>
    </p:spTree>
    <p:extLst>
      <p:ext uri="{BB962C8B-B14F-4D97-AF65-F5344CB8AC3E}">
        <p14:creationId xmlns:p14="http://schemas.microsoft.com/office/powerpoint/2010/main" val="3867261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F44CCEDA-1E68-42B7-878E-A36504FB983E}" type="datetimeFigureOut">
              <a:rPr lang="sv-SE" smtClean="0"/>
              <a:t>2013-05-29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68296F1-63D2-4B1E-B28A-E382791C0D11}" type="slidenum">
              <a:rPr lang="sv-SE" smtClean="0"/>
              <a:t>‹#›</a:t>
            </a:fld>
            <a:endParaRPr lang="sv-SE"/>
          </a:p>
        </p:txBody>
      </p:sp>
    </p:spTree>
    <p:extLst>
      <p:ext uri="{BB962C8B-B14F-4D97-AF65-F5344CB8AC3E}">
        <p14:creationId xmlns:p14="http://schemas.microsoft.com/office/powerpoint/2010/main" val="2341242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F44CCEDA-1E68-42B7-878E-A36504FB983E}" type="datetimeFigureOut">
              <a:rPr lang="sv-SE" smtClean="0"/>
              <a:t>2013-05-29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68296F1-63D2-4B1E-B28A-E382791C0D11}" type="slidenum">
              <a:rPr lang="sv-SE" smtClean="0"/>
              <a:t>‹#›</a:t>
            </a:fld>
            <a:endParaRPr lang="sv-SE"/>
          </a:p>
        </p:txBody>
      </p:sp>
    </p:spTree>
    <p:extLst>
      <p:ext uri="{BB962C8B-B14F-4D97-AF65-F5344CB8AC3E}">
        <p14:creationId xmlns:p14="http://schemas.microsoft.com/office/powerpoint/2010/main" val="3072409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4CCEDA-1E68-42B7-878E-A36504FB983E}" type="datetimeFigureOut">
              <a:rPr lang="sv-SE" smtClean="0"/>
              <a:t>2013-05-29</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8296F1-63D2-4B1E-B28A-E382791C0D11}" type="slidenum">
              <a:rPr lang="sv-SE" smtClean="0"/>
              <a:t>‹#›</a:t>
            </a:fld>
            <a:endParaRPr lang="sv-SE"/>
          </a:p>
        </p:txBody>
      </p:sp>
    </p:spTree>
    <p:extLst>
      <p:ext uri="{BB962C8B-B14F-4D97-AF65-F5344CB8AC3E}">
        <p14:creationId xmlns:p14="http://schemas.microsoft.com/office/powerpoint/2010/main" val="1036313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6"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jpe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err="1" smtClean="0"/>
              <a:t>Smarter</a:t>
            </a:r>
            <a:r>
              <a:rPr lang="sv-SE" dirty="0" smtClean="0"/>
              <a:t> </a:t>
            </a:r>
            <a:r>
              <a:rPr lang="sv-SE" dirty="0" err="1" smtClean="0"/>
              <a:t>Analytics</a:t>
            </a:r>
            <a:endParaRPr lang="sv-SE" dirty="0"/>
          </a:p>
        </p:txBody>
      </p:sp>
      <p:sp>
        <p:nvSpPr>
          <p:cNvPr id="3" name="Underrubrik 2"/>
          <p:cNvSpPr>
            <a:spLocks noGrp="1"/>
          </p:cNvSpPr>
          <p:nvPr>
            <p:ph type="subTitle" idx="1"/>
          </p:nvPr>
        </p:nvSpPr>
        <p:spPr/>
        <p:txBody>
          <a:bodyPr/>
          <a:lstStyle/>
          <a:p>
            <a:r>
              <a:rPr lang="sv-SE" dirty="0" smtClean="0"/>
              <a:t>22 maj Waterfront</a:t>
            </a:r>
            <a:endParaRPr lang="sv-SE" dirty="0"/>
          </a:p>
        </p:txBody>
      </p:sp>
    </p:spTree>
    <p:extLst>
      <p:ext uri="{BB962C8B-B14F-4D97-AF65-F5344CB8AC3E}">
        <p14:creationId xmlns:p14="http://schemas.microsoft.com/office/powerpoint/2010/main" val="3499156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6" name="Rectangle 6"/>
          <p:cNvSpPr>
            <a:spLocks noGrp="1" noChangeArrowheads="1"/>
          </p:cNvSpPr>
          <p:nvPr>
            <p:ph type="title"/>
          </p:nvPr>
        </p:nvSpPr>
        <p:spPr>
          <a:xfrm>
            <a:off x="457200" y="71280"/>
            <a:ext cx="8229600" cy="1143000"/>
          </a:xfrm>
        </p:spPr>
        <p:txBody>
          <a:bodyPr/>
          <a:lstStyle/>
          <a:p>
            <a:r>
              <a:rPr lang="sv-SE" sz="2400" dirty="0"/>
              <a:t>Demo av IBM </a:t>
            </a:r>
            <a:r>
              <a:rPr lang="sv-SE" sz="2400" dirty="0"/>
              <a:t>Content</a:t>
            </a:r>
            <a:r>
              <a:rPr lang="sv-SE" sz="2400" dirty="0"/>
              <a:t> </a:t>
            </a:r>
            <a:r>
              <a:rPr lang="sv-SE" sz="2400" dirty="0"/>
              <a:t>analytics</a:t>
            </a:r>
            <a:endParaRPr lang="en-US" sz="2400" dirty="0" smtClean="0">
              <a:cs typeface="Century" pitchFamily="18" charset="0"/>
            </a:endParaRPr>
          </a:p>
        </p:txBody>
      </p:sp>
      <p:sp>
        <p:nvSpPr>
          <p:cNvPr id="16" name="Rektangel 15"/>
          <p:cNvSpPr/>
          <p:nvPr/>
        </p:nvSpPr>
        <p:spPr>
          <a:xfrm>
            <a:off x="755576" y="2780928"/>
            <a:ext cx="5563007" cy="523220"/>
          </a:xfrm>
          <a:prstGeom prst="rect">
            <a:avLst/>
          </a:prstGeom>
        </p:spPr>
        <p:txBody>
          <a:bodyPr wrap="square">
            <a:spAutoFit/>
          </a:bodyPr>
          <a:lstStyle/>
          <a:p>
            <a:r>
              <a:rPr lang="sv-SE" sz="2800" dirty="0" smtClean="0"/>
              <a:t>Mark </a:t>
            </a:r>
            <a:r>
              <a:rPr lang="sv-SE" sz="2800" dirty="0"/>
              <a:t>Rice from IBM </a:t>
            </a:r>
            <a:r>
              <a:rPr lang="sv-SE" sz="2800" dirty="0"/>
              <a:t>Netherlands</a:t>
            </a:r>
            <a:endParaRPr lang="sv-SE" sz="2800" dirty="0"/>
          </a:p>
        </p:txBody>
      </p:sp>
    </p:spTree>
    <p:extLst>
      <p:ext uri="{BB962C8B-B14F-4D97-AF65-F5344CB8AC3E}">
        <p14:creationId xmlns:p14="http://schemas.microsoft.com/office/powerpoint/2010/main" val="1624756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274638"/>
            <a:ext cx="8229600" cy="1143000"/>
          </a:xfrm>
        </p:spPr>
        <p:txBody>
          <a:bodyPr/>
          <a:lstStyle/>
          <a:p>
            <a:pPr algn="l" eaLnBrk="1" hangingPunct="1"/>
            <a:r>
              <a:rPr lang="sv-SE" altLang="ja-JP" sz="2400" dirty="0" smtClean="0">
                <a:cs typeface="Century" pitchFamily="18" charset="0"/>
              </a:rPr>
              <a:t>Är det idag möjligt att bygga rapporter med information från textdokument, Sociala medier, FAQ, Kundenkäter osv?</a:t>
            </a:r>
          </a:p>
        </p:txBody>
      </p:sp>
      <p:grpSp>
        <p:nvGrpSpPr>
          <p:cNvPr id="2" name="Group 3"/>
          <p:cNvGrpSpPr>
            <a:grpSpLocks/>
          </p:cNvGrpSpPr>
          <p:nvPr/>
        </p:nvGrpSpPr>
        <p:grpSpPr bwMode="auto">
          <a:xfrm>
            <a:off x="301625" y="1336675"/>
            <a:ext cx="8378825" cy="4781550"/>
            <a:chOff x="190" y="842"/>
            <a:chExt cx="5278" cy="3012"/>
          </a:xfrm>
        </p:grpSpPr>
        <p:pic>
          <p:nvPicPr>
            <p:cNvPr id="5632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 y="842"/>
              <a:ext cx="5278" cy="30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 y="862"/>
              <a:ext cx="5232"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08303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b="1" dirty="0" smtClean="0">
                <a:solidFill>
                  <a:schemeClr val="accent1">
                    <a:lumMod val="75000"/>
                  </a:schemeClr>
                </a:solidFill>
                <a:latin typeface="+mn-lt"/>
              </a:rPr>
              <a:t>Tillbakablick</a:t>
            </a:r>
            <a:endParaRPr lang="sv-SE" b="1" dirty="0">
              <a:solidFill>
                <a:schemeClr val="accent1">
                  <a:lumMod val="75000"/>
                </a:schemeClr>
              </a:solidFill>
              <a:latin typeface="+mn-lt"/>
            </a:endParaRPr>
          </a:p>
        </p:txBody>
      </p:sp>
      <p:sp>
        <p:nvSpPr>
          <p:cNvPr id="3" name="Platshållare för innehåll 2"/>
          <p:cNvSpPr>
            <a:spLocks noGrp="1"/>
          </p:cNvSpPr>
          <p:nvPr>
            <p:ph idx="1"/>
          </p:nvPr>
        </p:nvSpPr>
        <p:spPr>
          <a:xfrm>
            <a:off x="251520" y="1600200"/>
            <a:ext cx="8784976" cy="4525963"/>
          </a:xfrm>
        </p:spPr>
        <p:txBody>
          <a:bodyPr>
            <a:normAutofit fontScale="77500" lnSpcReduction="20000"/>
          </a:bodyPr>
          <a:lstStyle/>
          <a:p>
            <a:pPr>
              <a:buFont typeface="Courier New" pitchFamily="49" charset="0"/>
              <a:buChar char="o"/>
            </a:pPr>
            <a:r>
              <a:rPr lang="sv-SE" dirty="0" smtClean="0"/>
              <a:t>Vi har haft BI/DW i många år, vi </a:t>
            </a:r>
            <a:r>
              <a:rPr lang="sv-SE" dirty="0"/>
              <a:t>har räknat </a:t>
            </a:r>
            <a:r>
              <a:rPr lang="sv-SE" dirty="0" smtClean="0"/>
              <a:t>ut…..</a:t>
            </a:r>
          </a:p>
          <a:p>
            <a:pPr lvl="1">
              <a:buFontTx/>
              <a:buChar char="-"/>
            </a:pPr>
            <a:r>
              <a:rPr lang="sv-SE" dirty="0" smtClean="0"/>
              <a:t>Försäljningsbelopp</a:t>
            </a:r>
          </a:p>
          <a:p>
            <a:pPr lvl="1">
              <a:buFontTx/>
              <a:buChar char="-"/>
            </a:pPr>
            <a:r>
              <a:rPr lang="sv-SE" dirty="0" smtClean="0"/>
              <a:t>Basketanalyser</a:t>
            </a:r>
          </a:p>
          <a:p>
            <a:pPr lvl="1">
              <a:buFontTx/>
              <a:buChar char="-"/>
            </a:pPr>
            <a:r>
              <a:rPr lang="sv-SE" dirty="0" smtClean="0"/>
              <a:t>Resultat och Balansräkningar</a:t>
            </a:r>
          </a:p>
          <a:p>
            <a:pPr lvl="1">
              <a:buFontTx/>
              <a:buChar char="-"/>
            </a:pPr>
            <a:r>
              <a:rPr lang="sv-SE" dirty="0" smtClean="0"/>
              <a:t>Antal produkter sålda i ett distrikt för en viss säljare …..</a:t>
            </a:r>
          </a:p>
          <a:p>
            <a:pPr>
              <a:buFontTx/>
              <a:buChar char="-"/>
            </a:pPr>
            <a:r>
              <a:rPr lang="sv-SE" dirty="0" smtClean="0"/>
              <a:t>Det finns </a:t>
            </a:r>
            <a:r>
              <a:rPr lang="sv-SE" dirty="0" smtClean="0"/>
              <a:t>Cognos</a:t>
            </a:r>
            <a:r>
              <a:rPr lang="sv-SE" dirty="0" smtClean="0"/>
              <a:t>, Oracle, </a:t>
            </a:r>
            <a:r>
              <a:rPr lang="sv-SE" dirty="0" smtClean="0"/>
              <a:t>Netezza</a:t>
            </a:r>
            <a:r>
              <a:rPr lang="sv-SE" dirty="0" smtClean="0"/>
              <a:t>, Teradata, </a:t>
            </a:r>
            <a:r>
              <a:rPr lang="sv-SE" dirty="0" smtClean="0"/>
              <a:t>Qlick</a:t>
            </a:r>
            <a:r>
              <a:rPr lang="sv-SE" dirty="0" smtClean="0"/>
              <a:t> </a:t>
            </a:r>
            <a:r>
              <a:rPr lang="sv-SE" dirty="0" smtClean="0"/>
              <a:t>view</a:t>
            </a:r>
            <a:endParaRPr lang="sv-SE" dirty="0" smtClean="0"/>
          </a:p>
          <a:p>
            <a:pPr marL="0" indent="0">
              <a:buNone/>
            </a:pPr>
            <a:endParaRPr lang="sv-SE" dirty="0" smtClean="0"/>
          </a:p>
          <a:p>
            <a:pPr>
              <a:buFont typeface="Courier New" pitchFamily="49" charset="0"/>
              <a:buChar char="o"/>
            </a:pPr>
            <a:r>
              <a:rPr lang="sv-SE" dirty="0" smtClean="0"/>
              <a:t>Men 20% av alla information är strukturerad och passar in här!</a:t>
            </a:r>
            <a:endParaRPr lang="sv-SE" dirty="0"/>
          </a:p>
          <a:p>
            <a:pPr>
              <a:buFont typeface="Courier New" pitchFamily="49" charset="0"/>
              <a:buChar char="o"/>
            </a:pPr>
            <a:endParaRPr lang="sv-SE" dirty="0" smtClean="0"/>
          </a:p>
          <a:p>
            <a:pPr>
              <a:buFont typeface="Courier New" pitchFamily="49" charset="0"/>
              <a:buChar char="o"/>
            </a:pPr>
            <a:r>
              <a:rPr lang="sv-SE" dirty="0" smtClean="0"/>
              <a:t>80% är resten – kan  vi gör automatisk BI på detta?</a:t>
            </a:r>
          </a:p>
          <a:p>
            <a:pPr>
              <a:buFont typeface="Courier New" pitchFamily="49" charset="0"/>
              <a:buChar char="o"/>
            </a:pPr>
            <a:r>
              <a:rPr lang="sv-SE" dirty="0" smtClean="0"/>
              <a:t>Kommer växa 40 gånger närmaste 10 åren</a:t>
            </a:r>
            <a:endParaRPr lang="sv-SE" dirty="0"/>
          </a:p>
        </p:txBody>
      </p:sp>
    </p:spTree>
    <p:extLst>
      <p:ext uri="{BB962C8B-B14F-4D97-AF65-F5344CB8AC3E}">
        <p14:creationId xmlns:p14="http://schemas.microsoft.com/office/powerpoint/2010/main" val="2075604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black">
          <a:xfrm>
            <a:off x="182563" y="6537325"/>
            <a:ext cx="3667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3DF46E1-8D31-483B-A9F7-A98661481835}" type="slidenum">
              <a:rPr lang="en-US" sz="700">
                <a:solidFill>
                  <a:schemeClr val="bg1"/>
                </a:solidFill>
                <a:latin typeface="Calibri" pitchFamily="34" charset="0"/>
                <a:ea typeface="MS PGothic" pitchFamily="34" charset="-128"/>
              </a:rPr>
              <a:pPr eaLnBrk="1" hangingPunct="1"/>
              <a:t>4</a:t>
            </a:fld>
            <a:endParaRPr lang="en-US" sz="700" dirty="0">
              <a:solidFill>
                <a:schemeClr val="bg1"/>
              </a:solidFill>
              <a:latin typeface="Calibri" pitchFamily="34" charset="0"/>
              <a:ea typeface="MS PGothic" pitchFamily="34" charset="-128"/>
            </a:endParaRPr>
          </a:p>
        </p:txBody>
      </p:sp>
      <p:sp>
        <p:nvSpPr>
          <p:cNvPr id="22531" name="Teardrop 23"/>
          <p:cNvSpPr>
            <a:spLocks noChangeArrowheads="1"/>
          </p:cNvSpPr>
          <p:nvPr/>
        </p:nvSpPr>
        <p:spPr bwMode="auto">
          <a:xfrm rot="4500000">
            <a:off x="3002623" y="1507545"/>
            <a:ext cx="1468437" cy="1463675"/>
          </a:xfrm>
          <a:custGeom>
            <a:avLst/>
            <a:gdLst>
              <a:gd name="T0" fmla="*/ 2147483647 w 484187"/>
              <a:gd name="T1" fmla="*/ 2147483647 h 482600"/>
              <a:gd name="T2" fmla="*/ 2147483647 w 484187"/>
              <a:gd name="T3" fmla="*/ 2147483647 h 482600"/>
              <a:gd name="T4" fmla="*/ 2147483647 w 484187"/>
              <a:gd name="T5" fmla="*/ 2147483647 h 482600"/>
              <a:gd name="T6" fmla="*/ 2147483647 w 484187"/>
              <a:gd name="T7" fmla="*/ 2147483647 h 482600"/>
              <a:gd name="T8" fmla="*/ 0 w 484187"/>
              <a:gd name="T9" fmla="*/ 2147483647 h 482600"/>
              <a:gd name="T10" fmla="*/ 2147483647 w 484187"/>
              <a:gd name="T11" fmla="*/ 2147483647 h 482600"/>
              <a:gd name="T12" fmla="*/ 2147483647 w 484187"/>
              <a:gd name="T13" fmla="*/ 0 h 482600"/>
              <a:gd name="T14" fmla="*/ 2147483647 w 484187"/>
              <a:gd name="T15" fmla="*/ 0 h 482600"/>
              <a:gd name="T16" fmla="*/ 0 60000 65536"/>
              <a:gd name="T17" fmla="*/ 0 60000 65536"/>
              <a:gd name="T18" fmla="*/ 0 60000 65536"/>
              <a:gd name="T19" fmla="*/ 0 60000 65536"/>
              <a:gd name="T20" fmla="*/ 0 60000 65536"/>
              <a:gd name="T21" fmla="*/ 0 60000 65536"/>
              <a:gd name="T22" fmla="*/ 0 60000 65536"/>
              <a:gd name="T23" fmla="*/ 0 60000 65536"/>
              <a:gd name="T24" fmla="*/ 70908 w 484187"/>
              <a:gd name="T25" fmla="*/ 70675 h 482600"/>
              <a:gd name="T26" fmla="*/ 413279 w 484187"/>
              <a:gd name="T27" fmla="*/ 411925 h 482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4187" h="482600">
                <a:moveTo>
                  <a:pt x="0" y="241300"/>
                </a:moveTo>
                <a:lnTo>
                  <a:pt x="0" y="241300"/>
                </a:lnTo>
                <a:cubicBezTo>
                  <a:pt x="0" y="108033"/>
                  <a:pt x="108389" y="0"/>
                  <a:pt x="242093" y="0"/>
                </a:cubicBezTo>
                <a:cubicBezTo>
                  <a:pt x="322791" y="0"/>
                  <a:pt x="403489" y="0"/>
                  <a:pt x="484187" y="0"/>
                </a:cubicBezTo>
                <a:cubicBezTo>
                  <a:pt x="484187" y="80433"/>
                  <a:pt x="484187" y="160867"/>
                  <a:pt x="484187" y="241300"/>
                </a:cubicBezTo>
                <a:cubicBezTo>
                  <a:pt x="484187" y="374566"/>
                  <a:pt x="375797" y="482599"/>
                  <a:pt x="242093" y="482600"/>
                </a:cubicBezTo>
                <a:cubicBezTo>
                  <a:pt x="108388" y="482600"/>
                  <a:pt x="-1" y="374566"/>
                  <a:pt x="-1" y="241300"/>
                </a:cubicBezTo>
                <a:lnTo>
                  <a:pt x="0" y="241300"/>
                </a:lnTo>
                <a:close/>
              </a:path>
            </a:pathLst>
          </a:custGeom>
          <a:noFill/>
          <a:ln w="25400">
            <a:solidFill>
              <a:srgbClr val="A5A215"/>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US" sz="2000" dirty="0"/>
          </a:p>
        </p:txBody>
      </p:sp>
      <p:sp>
        <p:nvSpPr>
          <p:cNvPr id="22532" name="Teardrop 23"/>
          <p:cNvSpPr>
            <a:spLocks noChangeArrowheads="1"/>
          </p:cNvSpPr>
          <p:nvPr/>
        </p:nvSpPr>
        <p:spPr bwMode="auto">
          <a:xfrm rot="-9900000">
            <a:off x="4808404" y="1509926"/>
            <a:ext cx="1468437" cy="1463675"/>
          </a:xfrm>
          <a:custGeom>
            <a:avLst/>
            <a:gdLst>
              <a:gd name="T0" fmla="*/ 2147483647 w 484187"/>
              <a:gd name="T1" fmla="*/ 2147483647 h 482600"/>
              <a:gd name="T2" fmla="*/ 2147483647 w 484187"/>
              <a:gd name="T3" fmla="*/ 2147483647 h 482600"/>
              <a:gd name="T4" fmla="*/ 2147483647 w 484187"/>
              <a:gd name="T5" fmla="*/ 2147483647 h 482600"/>
              <a:gd name="T6" fmla="*/ 2147483647 w 484187"/>
              <a:gd name="T7" fmla="*/ 2147483647 h 482600"/>
              <a:gd name="T8" fmla="*/ 0 w 484187"/>
              <a:gd name="T9" fmla="*/ 2147483647 h 482600"/>
              <a:gd name="T10" fmla="*/ 2147483647 w 484187"/>
              <a:gd name="T11" fmla="*/ 2147483647 h 482600"/>
              <a:gd name="T12" fmla="*/ 2147483647 w 484187"/>
              <a:gd name="T13" fmla="*/ 0 h 482600"/>
              <a:gd name="T14" fmla="*/ 2147483647 w 484187"/>
              <a:gd name="T15" fmla="*/ 0 h 482600"/>
              <a:gd name="T16" fmla="*/ 0 60000 65536"/>
              <a:gd name="T17" fmla="*/ 0 60000 65536"/>
              <a:gd name="T18" fmla="*/ 0 60000 65536"/>
              <a:gd name="T19" fmla="*/ 0 60000 65536"/>
              <a:gd name="T20" fmla="*/ 0 60000 65536"/>
              <a:gd name="T21" fmla="*/ 0 60000 65536"/>
              <a:gd name="T22" fmla="*/ 0 60000 65536"/>
              <a:gd name="T23" fmla="*/ 0 60000 65536"/>
              <a:gd name="T24" fmla="*/ 70908 w 484187"/>
              <a:gd name="T25" fmla="*/ 70675 h 482600"/>
              <a:gd name="T26" fmla="*/ 413279 w 484187"/>
              <a:gd name="T27" fmla="*/ 411925 h 482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4187" h="482600">
                <a:moveTo>
                  <a:pt x="0" y="241300"/>
                </a:moveTo>
                <a:lnTo>
                  <a:pt x="0" y="241300"/>
                </a:lnTo>
                <a:cubicBezTo>
                  <a:pt x="0" y="108033"/>
                  <a:pt x="108389" y="0"/>
                  <a:pt x="242093" y="0"/>
                </a:cubicBezTo>
                <a:cubicBezTo>
                  <a:pt x="322791" y="0"/>
                  <a:pt x="403489" y="0"/>
                  <a:pt x="484187" y="0"/>
                </a:cubicBezTo>
                <a:cubicBezTo>
                  <a:pt x="484187" y="80433"/>
                  <a:pt x="484187" y="160867"/>
                  <a:pt x="484187" y="241300"/>
                </a:cubicBezTo>
                <a:cubicBezTo>
                  <a:pt x="484187" y="374566"/>
                  <a:pt x="375797" y="482599"/>
                  <a:pt x="242093" y="482600"/>
                </a:cubicBezTo>
                <a:cubicBezTo>
                  <a:pt x="108388" y="482600"/>
                  <a:pt x="-1" y="374566"/>
                  <a:pt x="-1" y="241300"/>
                </a:cubicBezTo>
                <a:lnTo>
                  <a:pt x="0" y="241300"/>
                </a:lnTo>
                <a:close/>
              </a:path>
            </a:pathLst>
          </a:custGeom>
          <a:noFill/>
          <a:ln w="25400">
            <a:solidFill>
              <a:srgbClr val="DD731C"/>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US" sz="2000" dirty="0"/>
          </a:p>
        </p:txBody>
      </p:sp>
      <p:sp>
        <p:nvSpPr>
          <p:cNvPr id="22533" name="Teardrop 23"/>
          <p:cNvSpPr>
            <a:spLocks noChangeArrowheads="1"/>
          </p:cNvSpPr>
          <p:nvPr/>
        </p:nvSpPr>
        <p:spPr bwMode="auto">
          <a:xfrm rot="-2670172">
            <a:off x="3890829" y="3136097"/>
            <a:ext cx="1468437" cy="1463675"/>
          </a:xfrm>
          <a:custGeom>
            <a:avLst/>
            <a:gdLst>
              <a:gd name="T0" fmla="*/ 2147483647 w 484187"/>
              <a:gd name="T1" fmla="*/ 2147483647 h 482600"/>
              <a:gd name="T2" fmla="*/ 2147483647 w 484187"/>
              <a:gd name="T3" fmla="*/ 2147483647 h 482600"/>
              <a:gd name="T4" fmla="*/ 2147483647 w 484187"/>
              <a:gd name="T5" fmla="*/ 2147483647 h 482600"/>
              <a:gd name="T6" fmla="*/ 2147483647 w 484187"/>
              <a:gd name="T7" fmla="*/ 2147483647 h 482600"/>
              <a:gd name="T8" fmla="*/ 0 w 484187"/>
              <a:gd name="T9" fmla="*/ 2147483647 h 482600"/>
              <a:gd name="T10" fmla="*/ 2147483647 w 484187"/>
              <a:gd name="T11" fmla="*/ 2147483647 h 482600"/>
              <a:gd name="T12" fmla="*/ 2147483647 w 484187"/>
              <a:gd name="T13" fmla="*/ 0 h 482600"/>
              <a:gd name="T14" fmla="*/ 2147483647 w 484187"/>
              <a:gd name="T15" fmla="*/ 0 h 482600"/>
              <a:gd name="T16" fmla="*/ 0 60000 65536"/>
              <a:gd name="T17" fmla="*/ 0 60000 65536"/>
              <a:gd name="T18" fmla="*/ 0 60000 65536"/>
              <a:gd name="T19" fmla="*/ 0 60000 65536"/>
              <a:gd name="T20" fmla="*/ 0 60000 65536"/>
              <a:gd name="T21" fmla="*/ 0 60000 65536"/>
              <a:gd name="T22" fmla="*/ 0 60000 65536"/>
              <a:gd name="T23" fmla="*/ 0 60000 65536"/>
              <a:gd name="T24" fmla="*/ 70908 w 484187"/>
              <a:gd name="T25" fmla="*/ 70675 h 482600"/>
              <a:gd name="T26" fmla="*/ 413279 w 484187"/>
              <a:gd name="T27" fmla="*/ 411925 h 482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4187" h="482600">
                <a:moveTo>
                  <a:pt x="0" y="241300"/>
                </a:moveTo>
                <a:lnTo>
                  <a:pt x="0" y="241300"/>
                </a:lnTo>
                <a:cubicBezTo>
                  <a:pt x="0" y="108033"/>
                  <a:pt x="108389" y="0"/>
                  <a:pt x="242093" y="0"/>
                </a:cubicBezTo>
                <a:cubicBezTo>
                  <a:pt x="322791" y="0"/>
                  <a:pt x="403489" y="0"/>
                  <a:pt x="484187" y="0"/>
                </a:cubicBezTo>
                <a:cubicBezTo>
                  <a:pt x="484187" y="80433"/>
                  <a:pt x="484187" y="160867"/>
                  <a:pt x="484187" y="241300"/>
                </a:cubicBezTo>
                <a:cubicBezTo>
                  <a:pt x="484187" y="374566"/>
                  <a:pt x="375797" y="482599"/>
                  <a:pt x="242093" y="482600"/>
                </a:cubicBezTo>
                <a:cubicBezTo>
                  <a:pt x="108388" y="482600"/>
                  <a:pt x="-1" y="374566"/>
                  <a:pt x="-1" y="241300"/>
                </a:cubicBezTo>
                <a:lnTo>
                  <a:pt x="0" y="241300"/>
                </a:lnTo>
                <a:close/>
              </a:path>
            </a:pathLst>
          </a:custGeom>
          <a:noFill/>
          <a:ln w="25400">
            <a:solidFill>
              <a:srgbClr val="AB1A86"/>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US" sz="2000" dirty="0"/>
          </a:p>
        </p:txBody>
      </p:sp>
      <p:sp>
        <p:nvSpPr>
          <p:cNvPr id="601094" name="Rectangle 6"/>
          <p:cNvSpPr>
            <a:spLocks noChangeArrowheads="1"/>
          </p:cNvSpPr>
          <p:nvPr/>
        </p:nvSpPr>
        <p:spPr bwMode="auto">
          <a:xfrm>
            <a:off x="2267744" y="1880635"/>
            <a:ext cx="2917825" cy="729430"/>
          </a:xfrm>
          <a:prstGeom prst="rect">
            <a:avLst/>
          </a:prstGeom>
          <a:noFill/>
          <a:ln w="9525" algn="ctr">
            <a:noFill/>
            <a:miter lim="800000"/>
            <a:headEnd/>
            <a:tailEnd/>
          </a:ln>
          <a:effectLst>
            <a:prstShdw prst="shdw17" dist="17961" dir="2700000">
              <a:schemeClr val="accent1">
                <a:gamma/>
                <a:shade val="60000"/>
                <a:invGamma/>
              </a:schemeClr>
            </a:prstShdw>
          </a:effectLst>
        </p:spPr>
        <p:txBody>
          <a:bodyPr>
            <a:spAutoFit/>
          </a:bodyPr>
          <a:lstStyle/>
          <a:p>
            <a:pPr algn="ctr">
              <a:lnSpc>
                <a:spcPct val="90000"/>
              </a:lnSpc>
              <a:defRPr/>
            </a:pPr>
            <a:r>
              <a:rPr lang="en-US" sz="1800" b="1" dirty="0">
                <a:solidFill>
                  <a:srgbClr val="CCCC00"/>
                </a:solidFill>
                <a:latin typeface="Calibri" pitchFamily="34" charset="0"/>
                <a:ea typeface="MS PGothic" pitchFamily="34" charset="-128"/>
                <a:cs typeface="Arial" pitchFamily="34" charset="0"/>
              </a:rPr>
              <a:t>Enterprise</a:t>
            </a:r>
          </a:p>
          <a:p>
            <a:pPr algn="ctr">
              <a:lnSpc>
                <a:spcPct val="90000"/>
              </a:lnSpc>
              <a:defRPr/>
            </a:pPr>
            <a:r>
              <a:rPr lang="en-US" sz="1800" b="1" dirty="0">
                <a:solidFill>
                  <a:srgbClr val="CCCC00"/>
                </a:solidFill>
                <a:latin typeface="Calibri" pitchFamily="34" charset="0"/>
                <a:ea typeface="MS PGothic" pitchFamily="34" charset="-128"/>
                <a:cs typeface="Arial" pitchFamily="34" charset="0"/>
              </a:rPr>
              <a:t>Search</a:t>
            </a:r>
          </a:p>
        </p:txBody>
      </p:sp>
      <p:sp>
        <p:nvSpPr>
          <p:cNvPr id="601095" name="Rectangle 7"/>
          <p:cNvSpPr>
            <a:spLocks noChangeArrowheads="1"/>
          </p:cNvSpPr>
          <p:nvPr/>
        </p:nvSpPr>
        <p:spPr bwMode="auto">
          <a:xfrm>
            <a:off x="4476616" y="1776626"/>
            <a:ext cx="2214563" cy="840230"/>
          </a:xfrm>
          <a:prstGeom prst="rect">
            <a:avLst/>
          </a:prstGeom>
          <a:noFill/>
          <a:ln w="9525" algn="ctr">
            <a:noFill/>
            <a:miter lim="800000"/>
            <a:headEnd/>
            <a:tailEnd/>
          </a:ln>
          <a:effectLst>
            <a:prstShdw prst="shdw17" dist="17961" dir="2700000">
              <a:schemeClr val="accent1">
                <a:gamma/>
                <a:shade val="60000"/>
                <a:invGamma/>
              </a:schemeClr>
            </a:prstShdw>
          </a:effectLst>
        </p:spPr>
        <p:txBody>
          <a:bodyPr>
            <a:spAutoFit/>
          </a:bodyPr>
          <a:lstStyle/>
          <a:p>
            <a:pPr algn="ctr">
              <a:lnSpc>
                <a:spcPct val="90000"/>
              </a:lnSpc>
              <a:defRPr/>
            </a:pPr>
            <a:r>
              <a:rPr lang="en-US" sz="1800" b="1" dirty="0">
                <a:solidFill>
                  <a:srgbClr val="DD731C"/>
                </a:solidFill>
                <a:latin typeface="Calibri" pitchFamily="34" charset="0"/>
                <a:ea typeface="MS PGothic" pitchFamily="34" charset="-128"/>
                <a:cs typeface="+mn-cs"/>
              </a:rPr>
              <a:t>Business</a:t>
            </a:r>
          </a:p>
          <a:p>
            <a:pPr algn="ctr">
              <a:lnSpc>
                <a:spcPct val="90000"/>
              </a:lnSpc>
              <a:defRPr/>
            </a:pPr>
            <a:r>
              <a:rPr lang="en-US" sz="1800" b="1" dirty="0" smtClean="0">
                <a:solidFill>
                  <a:srgbClr val="DD731C"/>
                </a:solidFill>
                <a:latin typeface="Calibri" pitchFamily="34" charset="0"/>
                <a:ea typeface="MS PGothic" pitchFamily="34" charset="-128"/>
                <a:cs typeface="+mn-cs"/>
              </a:rPr>
              <a:t>Intelligence</a:t>
            </a:r>
          </a:p>
          <a:p>
            <a:pPr algn="ctr">
              <a:lnSpc>
                <a:spcPct val="90000"/>
              </a:lnSpc>
              <a:defRPr/>
            </a:pPr>
            <a:r>
              <a:rPr lang="en-US" b="1" dirty="0" smtClean="0">
                <a:solidFill>
                  <a:srgbClr val="DD731C"/>
                </a:solidFill>
                <a:latin typeface="Calibri" pitchFamily="34" charset="0"/>
                <a:ea typeface="MS PGothic" pitchFamily="34" charset="-128"/>
              </a:rPr>
              <a:t>DW</a:t>
            </a:r>
            <a:endParaRPr lang="en-US" sz="1800" b="1" dirty="0">
              <a:solidFill>
                <a:srgbClr val="DD731C"/>
              </a:solidFill>
              <a:latin typeface="Calibri" pitchFamily="34" charset="0"/>
              <a:ea typeface="MS PGothic" pitchFamily="34" charset="-128"/>
              <a:cs typeface="+mn-cs"/>
            </a:endParaRPr>
          </a:p>
        </p:txBody>
      </p:sp>
      <p:sp>
        <p:nvSpPr>
          <p:cNvPr id="601104" name="Rectangle 16"/>
          <p:cNvSpPr>
            <a:spLocks noChangeArrowheads="1"/>
          </p:cNvSpPr>
          <p:nvPr/>
        </p:nvSpPr>
        <p:spPr bwMode="auto">
          <a:xfrm>
            <a:off x="3425691" y="3634001"/>
            <a:ext cx="2413000" cy="729430"/>
          </a:xfrm>
          <a:prstGeom prst="rect">
            <a:avLst/>
          </a:prstGeom>
          <a:noFill/>
          <a:ln w="9525" algn="ctr">
            <a:noFill/>
            <a:miter lim="800000"/>
            <a:headEnd/>
            <a:tailEnd/>
          </a:ln>
          <a:effectLst>
            <a:prstShdw prst="shdw17" dist="17961" dir="2700000">
              <a:schemeClr val="accent1">
                <a:gamma/>
                <a:shade val="60000"/>
                <a:invGamma/>
              </a:schemeClr>
            </a:prstShdw>
          </a:effectLst>
        </p:spPr>
        <p:txBody>
          <a:bodyPr>
            <a:spAutoFit/>
          </a:bodyPr>
          <a:lstStyle/>
          <a:p>
            <a:pPr algn="ctr">
              <a:lnSpc>
                <a:spcPct val="90000"/>
              </a:lnSpc>
              <a:defRPr/>
            </a:pPr>
            <a:r>
              <a:rPr lang="en-US" sz="1800" b="1" dirty="0">
                <a:solidFill>
                  <a:srgbClr val="AB1A86"/>
                </a:solidFill>
                <a:latin typeface="Calibri" pitchFamily="34" charset="0"/>
                <a:ea typeface="MS PGothic" pitchFamily="34" charset="-128"/>
                <a:cs typeface="Arial" pitchFamily="34" charset="0"/>
              </a:rPr>
              <a:t>Text</a:t>
            </a:r>
          </a:p>
          <a:p>
            <a:pPr algn="ctr">
              <a:lnSpc>
                <a:spcPct val="90000"/>
              </a:lnSpc>
              <a:defRPr/>
            </a:pPr>
            <a:r>
              <a:rPr lang="en-US" sz="1800" b="1" dirty="0">
                <a:solidFill>
                  <a:srgbClr val="AB1A86"/>
                </a:solidFill>
                <a:latin typeface="Calibri" pitchFamily="34" charset="0"/>
                <a:ea typeface="MS PGothic" pitchFamily="34" charset="-128"/>
                <a:cs typeface="Arial" pitchFamily="34" charset="0"/>
              </a:rPr>
              <a:t>Analytics</a:t>
            </a:r>
          </a:p>
        </p:txBody>
      </p:sp>
      <p:sp>
        <p:nvSpPr>
          <p:cNvPr id="22545" name="Oval 20"/>
          <p:cNvSpPr>
            <a:spLocks noChangeArrowheads="1"/>
          </p:cNvSpPr>
          <p:nvPr/>
        </p:nvSpPr>
        <p:spPr bwMode="auto">
          <a:xfrm>
            <a:off x="3986079" y="2246526"/>
            <a:ext cx="1266825" cy="1266825"/>
          </a:xfrm>
          <a:prstGeom prst="ellipse">
            <a:avLst/>
          </a:prstGeom>
          <a:solidFill>
            <a:schemeClr val="bg1">
              <a:alpha val="53000"/>
            </a:schemeClr>
          </a:solidFill>
          <a:ln w="38100">
            <a:solidFill>
              <a:schemeClr val="tx1"/>
            </a:solidFill>
            <a:round/>
            <a:headEnd/>
            <a:tailEnd/>
          </a:ln>
        </p:spPr>
        <p:txBody>
          <a:bodyPr/>
          <a:lstStyle/>
          <a:p>
            <a:pPr>
              <a:lnSpc>
                <a:spcPct val="90000"/>
              </a:lnSpc>
            </a:pPr>
            <a:endParaRPr lang="en-US" sz="2000" dirty="0">
              <a:ea typeface="MS PGothic" pitchFamily="34" charset="-128"/>
            </a:endParaRPr>
          </a:p>
        </p:txBody>
      </p:sp>
      <p:sp>
        <p:nvSpPr>
          <p:cNvPr id="601106" name="Rectangle 18"/>
          <p:cNvSpPr>
            <a:spLocks noChangeArrowheads="1"/>
          </p:cNvSpPr>
          <p:nvPr/>
        </p:nvSpPr>
        <p:spPr bwMode="auto">
          <a:xfrm>
            <a:off x="3803516" y="2581489"/>
            <a:ext cx="1668463" cy="590931"/>
          </a:xfrm>
          <a:prstGeom prst="rect">
            <a:avLst/>
          </a:prstGeom>
          <a:noFill/>
          <a:ln w="9525" algn="ctr">
            <a:noFill/>
            <a:miter lim="800000"/>
            <a:headEnd/>
            <a:tailEnd/>
          </a:ln>
          <a:effectLst>
            <a:prstShdw prst="shdw17" dist="17961" dir="2700000">
              <a:schemeClr val="accent1">
                <a:gamma/>
                <a:shade val="60000"/>
                <a:invGamma/>
              </a:schemeClr>
            </a:prstShdw>
          </a:effectLst>
        </p:spPr>
        <p:txBody>
          <a:bodyPr>
            <a:spAutoFit/>
          </a:bodyPr>
          <a:lstStyle/>
          <a:p>
            <a:pPr algn="ctr">
              <a:lnSpc>
                <a:spcPct val="90000"/>
              </a:lnSpc>
              <a:defRPr/>
            </a:pPr>
            <a:r>
              <a:rPr lang="en-US" sz="1800" b="1" dirty="0">
                <a:latin typeface="Calibri" pitchFamily="34" charset="0"/>
                <a:ea typeface="MS PGothic" pitchFamily="34" charset="-128"/>
                <a:cs typeface="+mn-cs"/>
              </a:rPr>
              <a:t>Content Analytics</a:t>
            </a:r>
          </a:p>
        </p:txBody>
      </p:sp>
      <p:sp>
        <p:nvSpPr>
          <p:cNvPr id="2" name="Title 1"/>
          <p:cNvSpPr>
            <a:spLocks noGrp="1"/>
          </p:cNvSpPr>
          <p:nvPr>
            <p:ph type="title"/>
          </p:nvPr>
        </p:nvSpPr>
        <p:spPr>
          <a:xfrm>
            <a:off x="356506" y="260648"/>
            <a:ext cx="8229600" cy="792088"/>
          </a:xfrm>
        </p:spPr>
        <p:txBody>
          <a:bodyPr/>
          <a:lstStyle/>
          <a:p>
            <a:pPr rtl="0" eaLnBrk="0" fontAlgn="base" hangingPunct="0"/>
            <a:r>
              <a:rPr lang="en-US" sz="2800" b="1" kern="1200" dirty="0" smtClean="0">
                <a:effectLst/>
                <a:latin typeface="Calibri"/>
                <a:ea typeface="+mn-ea"/>
                <a:cs typeface="Arial"/>
              </a:rPr>
              <a:t>Business Intelligence till 100%</a:t>
            </a:r>
            <a:endParaRPr lang="en-US" dirty="0"/>
          </a:p>
        </p:txBody>
      </p:sp>
      <p:pic>
        <p:nvPicPr>
          <p:cNvPr id="43"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1300" y="5348113"/>
            <a:ext cx="862013" cy="568325"/>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pic>
        <p:nvPicPr>
          <p:cNvPr id="44"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6675" y="5354463"/>
            <a:ext cx="1146175" cy="977900"/>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sp>
        <p:nvSpPr>
          <p:cNvPr id="45" name="Text Box 18"/>
          <p:cNvSpPr txBox="1">
            <a:spLocks noChangeArrowheads="1"/>
          </p:cNvSpPr>
          <p:nvPr/>
        </p:nvSpPr>
        <p:spPr bwMode="auto">
          <a:xfrm>
            <a:off x="2566988" y="5935488"/>
            <a:ext cx="1289050" cy="244475"/>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Clr>
                <a:schemeClr val="accent2"/>
              </a:buClr>
              <a:buFont typeface="Wingdings" pitchFamily="2" charset="2"/>
              <a:buNone/>
              <a:defRPr/>
            </a:pPr>
            <a:r>
              <a:rPr lang="en-US" sz="1000" b="1" dirty="0" smtClean="0">
                <a:latin typeface="+mn-lt"/>
                <a:ea typeface="Arial Unicode MS" pitchFamily="34" charset="-128"/>
                <a:cs typeface="Arial Unicode MS" pitchFamily="34" charset="-128"/>
              </a:rPr>
              <a:t>CSR Logs</a:t>
            </a:r>
          </a:p>
        </p:txBody>
      </p:sp>
      <p:sp>
        <p:nvSpPr>
          <p:cNvPr id="46" name="Text Box 19"/>
          <p:cNvSpPr txBox="1">
            <a:spLocks noChangeArrowheads="1"/>
          </p:cNvSpPr>
          <p:nvPr/>
        </p:nvSpPr>
        <p:spPr bwMode="auto">
          <a:xfrm>
            <a:off x="1284288" y="6049788"/>
            <a:ext cx="1300162" cy="396875"/>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Clr>
                <a:schemeClr val="accent2"/>
              </a:buClr>
              <a:buFont typeface="Wingdings" pitchFamily="2" charset="2"/>
              <a:buNone/>
              <a:defRPr/>
            </a:pPr>
            <a:r>
              <a:rPr lang="en-US" sz="1000" b="1" dirty="0" smtClean="0">
                <a:latin typeface="+mn-lt"/>
                <a:ea typeface="Arial Unicode MS" pitchFamily="34" charset="-128"/>
                <a:cs typeface="Arial Unicode MS" pitchFamily="34" charset="-128"/>
              </a:rPr>
              <a:t>Market Research</a:t>
            </a:r>
          </a:p>
          <a:p>
            <a:pPr algn="ctr" eaLnBrk="1" hangingPunct="1">
              <a:buClr>
                <a:schemeClr val="accent2"/>
              </a:buClr>
              <a:buFont typeface="Wingdings" pitchFamily="2" charset="2"/>
              <a:buNone/>
              <a:defRPr/>
            </a:pPr>
            <a:endParaRPr lang="en-US" sz="1000" b="1" dirty="0" smtClean="0">
              <a:latin typeface="+mn-lt"/>
              <a:ea typeface="Arial Unicode MS" pitchFamily="34" charset="-128"/>
              <a:cs typeface="Arial Unicode MS" pitchFamily="34" charset="-128"/>
            </a:endParaRPr>
          </a:p>
        </p:txBody>
      </p:sp>
      <p:sp>
        <p:nvSpPr>
          <p:cNvPr id="47" name="Text Box 20"/>
          <p:cNvSpPr txBox="1">
            <a:spLocks noChangeArrowheads="1"/>
          </p:cNvSpPr>
          <p:nvPr/>
        </p:nvSpPr>
        <p:spPr bwMode="auto">
          <a:xfrm>
            <a:off x="5060950" y="6367288"/>
            <a:ext cx="1079500" cy="244475"/>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Clr>
                <a:schemeClr val="accent2"/>
              </a:buClr>
              <a:buFont typeface="Wingdings" pitchFamily="2" charset="2"/>
              <a:buNone/>
              <a:defRPr/>
            </a:pPr>
            <a:r>
              <a:rPr lang="en-US" sz="1000" b="1" dirty="0" smtClean="0">
                <a:latin typeface="+mn-lt"/>
                <a:ea typeface="Arial Unicode MS" pitchFamily="34" charset="-128"/>
                <a:cs typeface="Arial Unicode MS" pitchFamily="34" charset="-128"/>
              </a:rPr>
              <a:t>Web </a:t>
            </a:r>
          </a:p>
        </p:txBody>
      </p:sp>
      <p:sp>
        <p:nvSpPr>
          <p:cNvPr id="48" name="Text Box 21"/>
          <p:cNvSpPr txBox="1">
            <a:spLocks noChangeArrowheads="1"/>
          </p:cNvSpPr>
          <p:nvPr/>
        </p:nvSpPr>
        <p:spPr bwMode="auto">
          <a:xfrm>
            <a:off x="6430963" y="6353001"/>
            <a:ext cx="1146175" cy="244475"/>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Clr>
                <a:schemeClr val="accent2"/>
              </a:buClr>
              <a:buFont typeface="Wingdings" pitchFamily="2" charset="2"/>
              <a:buNone/>
              <a:defRPr/>
            </a:pPr>
            <a:r>
              <a:rPr lang="en-US" sz="1000" b="1" dirty="0" smtClean="0">
                <a:latin typeface="+mn-lt"/>
                <a:ea typeface="Arial Unicode MS" pitchFamily="34" charset="-128"/>
                <a:cs typeface="Arial Unicode MS" pitchFamily="34" charset="-128"/>
              </a:rPr>
              <a:t>Blogs</a:t>
            </a:r>
          </a:p>
        </p:txBody>
      </p:sp>
      <p:sp>
        <p:nvSpPr>
          <p:cNvPr id="49" name="Text Box 22"/>
          <p:cNvSpPr txBox="1">
            <a:spLocks noChangeArrowheads="1"/>
          </p:cNvSpPr>
          <p:nvPr/>
        </p:nvSpPr>
        <p:spPr bwMode="auto">
          <a:xfrm>
            <a:off x="7720013" y="5941838"/>
            <a:ext cx="1190625" cy="244475"/>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Clr>
                <a:schemeClr val="accent2"/>
              </a:buClr>
              <a:buFont typeface="Wingdings" pitchFamily="2" charset="2"/>
              <a:buNone/>
              <a:defRPr/>
            </a:pPr>
            <a:r>
              <a:rPr lang="en-US" sz="1000" b="1" dirty="0" smtClean="0">
                <a:latin typeface="+mn-lt"/>
                <a:ea typeface="Arial Unicode MS" pitchFamily="34" charset="-128"/>
                <a:cs typeface="Arial Unicode MS" pitchFamily="34" charset="-128"/>
              </a:rPr>
              <a:t>Email</a:t>
            </a:r>
          </a:p>
        </p:txBody>
      </p:sp>
      <p:pic>
        <p:nvPicPr>
          <p:cNvPr id="50" name="Picture 23" descr="india%20call%20center_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4950" y="5343351"/>
            <a:ext cx="887413" cy="666750"/>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pic>
        <p:nvPicPr>
          <p:cNvPr id="51" name="Picture 4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1963" y="5329063"/>
            <a:ext cx="814387" cy="1068388"/>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sp>
        <p:nvSpPr>
          <p:cNvPr id="52" name="Text Box 41"/>
          <p:cNvSpPr txBox="1">
            <a:spLocks noChangeArrowheads="1"/>
          </p:cNvSpPr>
          <p:nvPr/>
        </p:nvSpPr>
        <p:spPr bwMode="auto">
          <a:xfrm>
            <a:off x="365125" y="6394276"/>
            <a:ext cx="1028700" cy="396875"/>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Clr>
                <a:schemeClr val="accent2"/>
              </a:buClr>
              <a:buFont typeface="Wingdings" pitchFamily="2" charset="2"/>
              <a:buNone/>
              <a:defRPr/>
            </a:pPr>
            <a:r>
              <a:rPr lang="en-US" sz="1000" b="1" dirty="0" smtClean="0">
                <a:latin typeface="+mn-lt"/>
                <a:ea typeface="Arial Unicode MS" pitchFamily="34" charset="-128"/>
                <a:cs typeface="Arial Unicode MS" pitchFamily="34" charset="-128"/>
              </a:rPr>
              <a:t>Industry Reports</a:t>
            </a:r>
          </a:p>
        </p:txBody>
      </p:sp>
      <p:sp>
        <p:nvSpPr>
          <p:cNvPr id="53" name="AutoShape 42"/>
          <p:cNvSpPr>
            <a:spLocks/>
          </p:cNvSpPr>
          <p:nvPr/>
        </p:nvSpPr>
        <p:spPr bwMode="auto">
          <a:xfrm rot="-5400000">
            <a:off x="4290219" y="668957"/>
            <a:ext cx="623887" cy="8836025"/>
          </a:xfrm>
          <a:prstGeom prst="rightBrace">
            <a:avLst>
              <a:gd name="adj1" fmla="val 48980"/>
              <a:gd name="adj2" fmla="val 50000"/>
            </a:avLst>
          </a:prstGeom>
          <a:noFill/>
          <a:ln w="28575">
            <a:solidFill>
              <a:srgbClr val="FF9900"/>
            </a:solidFill>
            <a:round/>
            <a:headEnd/>
            <a:tailEnd/>
          </a:ln>
        </p:spPr>
        <p:txBody>
          <a:bodyPr rot="10800000" wrap="none" anchor="ctr"/>
          <a:lstStyle/>
          <a:p>
            <a:pPr>
              <a:lnSpc>
                <a:spcPct val="90000"/>
              </a:lnSpc>
              <a:defRPr/>
            </a:pPr>
            <a:endParaRPr lang="en-US" sz="2200" dirty="0">
              <a:latin typeface="+mn-lt"/>
              <a:ea typeface="MS PGothic" pitchFamily="34" charset="-128"/>
              <a:cs typeface="Arial" pitchFamily="34" charset="0"/>
            </a:endParaRPr>
          </a:p>
        </p:txBody>
      </p:sp>
      <p:sp>
        <p:nvSpPr>
          <p:cNvPr id="54" name="Text Box 44"/>
          <p:cNvSpPr txBox="1">
            <a:spLocks noChangeArrowheads="1"/>
          </p:cNvSpPr>
          <p:nvPr/>
        </p:nvSpPr>
        <p:spPr bwMode="auto">
          <a:xfrm>
            <a:off x="3773488" y="6416501"/>
            <a:ext cx="1146175" cy="396875"/>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Clr>
                <a:schemeClr val="accent2"/>
              </a:buClr>
              <a:buFont typeface="Wingdings" pitchFamily="2" charset="2"/>
              <a:buNone/>
              <a:defRPr/>
            </a:pPr>
            <a:r>
              <a:rPr lang="en-US" sz="1000" b="1" dirty="0" smtClean="0">
                <a:latin typeface="+mn-lt"/>
                <a:ea typeface="Arial Unicode MS" pitchFamily="34" charset="-128"/>
                <a:cs typeface="Arial Unicode MS" pitchFamily="34" charset="-128"/>
              </a:rPr>
              <a:t>Internal Docs and Reports</a:t>
            </a:r>
          </a:p>
        </p:txBody>
      </p:sp>
      <p:pic>
        <p:nvPicPr>
          <p:cNvPr id="55" name="Picture 4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81288" y="5337001"/>
            <a:ext cx="992187" cy="577850"/>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pic>
        <p:nvPicPr>
          <p:cNvPr id="56" name="Picture 4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54600" y="5354463"/>
            <a:ext cx="1079500" cy="992188"/>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pic>
        <p:nvPicPr>
          <p:cNvPr id="57" name="Picture 4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05250" y="5338588"/>
            <a:ext cx="839788" cy="1065213"/>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sp>
        <p:nvSpPr>
          <p:cNvPr id="58" name="Rectangle 10"/>
          <p:cNvSpPr>
            <a:spLocks noChangeArrowheads="1"/>
          </p:cNvSpPr>
          <p:nvPr/>
        </p:nvSpPr>
        <p:spPr bwMode="auto">
          <a:xfrm>
            <a:off x="454026" y="1586706"/>
            <a:ext cx="936625" cy="457200"/>
          </a:xfrm>
          <a:prstGeom prst="rect">
            <a:avLst/>
          </a:prstGeom>
          <a:noFill/>
          <a:ln>
            <a:noFill/>
          </a:ln>
          <a:extLst/>
        </p:spPr>
        <p:txBody>
          <a:bodyPr wrap="none">
            <a:spAutoFit/>
          </a:bodyPr>
          <a:lstStyle/>
          <a:p>
            <a:pPr algn="ctr">
              <a:defRPr/>
            </a:pPr>
            <a:r>
              <a:rPr lang="en-US" sz="1200" b="1" dirty="0">
                <a:latin typeface="+mn-lt"/>
                <a:ea typeface="MS PGothic" pitchFamily="34" charset="-128"/>
                <a:cs typeface="Arial" pitchFamily="34" charset="0"/>
              </a:rPr>
              <a:t>Customer </a:t>
            </a:r>
          </a:p>
          <a:p>
            <a:pPr algn="ctr">
              <a:defRPr/>
            </a:pPr>
            <a:r>
              <a:rPr lang="en-US" sz="1200" b="1" dirty="0">
                <a:latin typeface="+mn-lt"/>
                <a:ea typeface="MS PGothic" pitchFamily="34" charset="-128"/>
                <a:cs typeface="Arial" pitchFamily="34" charset="0"/>
              </a:rPr>
              <a:t>Service</a:t>
            </a:r>
          </a:p>
        </p:txBody>
      </p:sp>
      <p:sp>
        <p:nvSpPr>
          <p:cNvPr id="59" name="Rectangle 12"/>
          <p:cNvSpPr>
            <a:spLocks noChangeArrowheads="1"/>
          </p:cNvSpPr>
          <p:nvPr/>
        </p:nvSpPr>
        <p:spPr bwMode="auto">
          <a:xfrm>
            <a:off x="338138" y="2686843"/>
            <a:ext cx="1114425" cy="457200"/>
          </a:xfrm>
          <a:prstGeom prst="rect">
            <a:avLst/>
          </a:prstGeom>
          <a:noFill/>
          <a:ln>
            <a:noFill/>
          </a:ln>
          <a:extLst/>
        </p:spPr>
        <p:txBody>
          <a:bodyPr wrap="none">
            <a:spAutoFit/>
          </a:bodyPr>
          <a:lstStyle/>
          <a:p>
            <a:pPr algn="ctr">
              <a:defRPr/>
            </a:pPr>
            <a:r>
              <a:rPr lang="en-US" sz="1200" b="1" dirty="0">
                <a:latin typeface="+mn-lt"/>
                <a:ea typeface="MS PGothic" pitchFamily="34" charset="-128"/>
                <a:cs typeface="Arial" pitchFamily="34" charset="0"/>
              </a:rPr>
              <a:t>Service</a:t>
            </a:r>
          </a:p>
          <a:p>
            <a:pPr algn="ctr">
              <a:defRPr/>
            </a:pPr>
            <a:r>
              <a:rPr lang="en-US" sz="1200" b="1" dirty="0">
                <a:latin typeface="+mn-lt"/>
                <a:ea typeface="MS PGothic" pitchFamily="34" charset="-128"/>
                <a:cs typeface="Arial" pitchFamily="34" charset="0"/>
              </a:rPr>
              <a:t>Management</a:t>
            </a:r>
          </a:p>
        </p:txBody>
      </p:sp>
      <p:pic>
        <p:nvPicPr>
          <p:cNvPr id="60" name="Picture 16" descr="Coin CallCente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95413" y="1302543"/>
            <a:ext cx="108267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24" descr="User0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52563" y="3507581"/>
            <a:ext cx="939800"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 name="Group 25"/>
          <p:cNvGrpSpPr>
            <a:grpSpLocks/>
          </p:cNvGrpSpPr>
          <p:nvPr/>
        </p:nvGrpSpPr>
        <p:grpSpPr bwMode="auto">
          <a:xfrm>
            <a:off x="1303338" y="2288381"/>
            <a:ext cx="1196975" cy="1196975"/>
            <a:chOff x="2148" y="754"/>
            <a:chExt cx="811" cy="811"/>
          </a:xfrm>
        </p:grpSpPr>
        <p:pic>
          <p:nvPicPr>
            <p:cNvPr id="63" name="Picture 26" descr="Green_IconDisc"/>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148" y="754"/>
              <a:ext cx="811"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27" descr="Stakeholder-2"/>
            <p:cNvPicPr>
              <a:picLocks noChangeAspect="1" noChangeArrowheads="1"/>
            </p:cNvPicPr>
            <p:nvPr/>
          </p:nvPicPr>
          <p:blipFill>
            <a:blip r:embed="rId13" cstate="print">
              <a:extLst>
                <a:ext uri="{28A0092B-C50C-407E-A947-70E740481C1C}">
                  <a14:useLocalDpi xmlns:a14="http://schemas.microsoft.com/office/drawing/2010/main" val="0"/>
                </a:ext>
              </a:extLst>
            </a:blip>
            <a:srcRect b="-3496"/>
            <a:stretch>
              <a:fillRect/>
            </a:stretch>
          </p:blipFill>
          <p:spPr bwMode="auto">
            <a:xfrm>
              <a:off x="2230" y="843"/>
              <a:ext cx="65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5" name="Rectangle 36"/>
          <p:cNvSpPr>
            <a:spLocks noChangeArrowheads="1"/>
          </p:cNvSpPr>
          <p:nvPr/>
        </p:nvSpPr>
        <p:spPr bwMode="auto">
          <a:xfrm>
            <a:off x="485776" y="3858418"/>
            <a:ext cx="9032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200" b="1" dirty="0">
                <a:ea typeface="MS PGothic" pitchFamily="34" charset="-128"/>
              </a:rPr>
              <a:t>Marketing</a:t>
            </a:r>
          </a:p>
        </p:txBody>
      </p:sp>
      <p:sp>
        <p:nvSpPr>
          <p:cNvPr id="66" name="Rectangle 11"/>
          <p:cNvSpPr>
            <a:spLocks noChangeArrowheads="1"/>
          </p:cNvSpPr>
          <p:nvPr/>
        </p:nvSpPr>
        <p:spPr bwMode="auto">
          <a:xfrm>
            <a:off x="7994079" y="1587673"/>
            <a:ext cx="1114425" cy="457200"/>
          </a:xfrm>
          <a:prstGeom prst="rect">
            <a:avLst/>
          </a:prstGeom>
          <a:noFill/>
          <a:ln>
            <a:noFill/>
          </a:ln>
          <a:extLst/>
        </p:spPr>
        <p:txBody>
          <a:bodyPr wrap="none">
            <a:spAutoFit/>
          </a:bodyPr>
          <a:lstStyle/>
          <a:p>
            <a:pPr algn="ctr">
              <a:defRPr/>
            </a:pPr>
            <a:r>
              <a:rPr lang="en-US" sz="1200" b="1" dirty="0">
                <a:latin typeface="+mn-lt"/>
                <a:ea typeface="MS PGothic" pitchFamily="34" charset="-128"/>
                <a:cs typeface="Arial" pitchFamily="34" charset="0"/>
              </a:rPr>
              <a:t>Product </a:t>
            </a:r>
          </a:p>
          <a:p>
            <a:pPr algn="ctr">
              <a:defRPr/>
            </a:pPr>
            <a:r>
              <a:rPr lang="en-US" sz="1200" b="1" dirty="0">
                <a:latin typeface="+mn-lt"/>
                <a:ea typeface="MS PGothic" pitchFamily="34" charset="-128"/>
                <a:cs typeface="Arial" pitchFamily="34" charset="0"/>
              </a:rPr>
              <a:t>Management</a:t>
            </a:r>
          </a:p>
        </p:txBody>
      </p:sp>
      <p:sp>
        <p:nvSpPr>
          <p:cNvPr id="67" name="Rectangle 13"/>
          <p:cNvSpPr>
            <a:spLocks noChangeArrowheads="1"/>
          </p:cNvSpPr>
          <p:nvPr/>
        </p:nvSpPr>
        <p:spPr bwMode="auto">
          <a:xfrm>
            <a:off x="8116316" y="3900661"/>
            <a:ext cx="8794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200" b="1" dirty="0">
                <a:ea typeface="MS PGothic" pitchFamily="34" charset="-128"/>
              </a:rPr>
              <a:t>Suppliers</a:t>
            </a:r>
          </a:p>
        </p:txBody>
      </p:sp>
      <p:grpSp>
        <p:nvGrpSpPr>
          <p:cNvPr id="68" name="Group 28"/>
          <p:cNvGrpSpPr>
            <a:grpSpLocks/>
          </p:cNvGrpSpPr>
          <p:nvPr/>
        </p:nvGrpSpPr>
        <p:grpSpPr bwMode="auto">
          <a:xfrm>
            <a:off x="6820916" y="2321098"/>
            <a:ext cx="1241425" cy="1249363"/>
            <a:chOff x="2154" y="754"/>
            <a:chExt cx="811" cy="811"/>
          </a:xfrm>
        </p:grpSpPr>
        <p:pic>
          <p:nvPicPr>
            <p:cNvPr id="69" name="Picture 29" descr="Green_IconDisc"/>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154" y="754"/>
              <a:ext cx="811"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30" descr="Project-Manager"/>
            <p:cNvPicPr>
              <a:picLocks noChangeAspect="1" noChangeArrowheads="1"/>
            </p:cNvPicPr>
            <p:nvPr/>
          </p:nvPicPr>
          <p:blipFill>
            <a:blip r:embed="rId14" cstate="print">
              <a:extLst>
                <a:ext uri="{28A0092B-C50C-407E-A947-70E740481C1C}">
                  <a14:useLocalDpi xmlns:a14="http://schemas.microsoft.com/office/drawing/2010/main" val="0"/>
                </a:ext>
              </a:extLst>
            </a:blip>
            <a:srcRect t="-5669" b="-2835"/>
            <a:stretch>
              <a:fillRect/>
            </a:stretch>
          </p:blipFill>
          <p:spPr bwMode="auto">
            <a:xfrm>
              <a:off x="2256" y="805"/>
              <a:ext cx="635" cy="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1" name="Group 31"/>
          <p:cNvGrpSpPr>
            <a:grpSpLocks/>
          </p:cNvGrpSpPr>
          <p:nvPr/>
        </p:nvGrpSpPr>
        <p:grpSpPr bwMode="auto">
          <a:xfrm>
            <a:off x="6789166" y="1181273"/>
            <a:ext cx="1263650" cy="1257300"/>
            <a:chOff x="3200" y="754"/>
            <a:chExt cx="811" cy="811"/>
          </a:xfrm>
        </p:grpSpPr>
        <p:pic>
          <p:nvPicPr>
            <p:cNvPr id="72" name="Picture 32" descr="Green_IconDisc"/>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00" y="754"/>
              <a:ext cx="811"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33" descr="Developer"/>
            <p:cNvPicPr>
              <a:picLocks noChangeAspect="1" noChangeArrowheads="1"/>
            </p:cNvPicPr>
            <p:nvPr/>
          </p:nvPicPr>
          <p:blipFill>
            <a:blip r:embed="rId15" cstate="print">
              <a:extLst>
                <a:ext uri="{28A0092B-C50C-407E-A947-70E740481C1C}">
                  <a14:useLocalDpi xmlns:a14="http://schemas.microsoft.com/office/drawing/2010/main" val="0"/>
                </a:ext>
              </a:extLst>
            </a:blip>
            <a:srcRect b="-2048"/>
            <a:stretch>
              <a:fillRect/>
            </a:stretch>
          </p:blipFill>
          <p:spPr bwMode="auto">
            <a:xfrm>
              <a:off x="3292" y="842"/>
              <a:ext cx="634"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4" name="Picture 34" descr="woman-phon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954266" y="3460923"/>
            <a:ext cx="109855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Rectangle 35"/>
          <p:cNvSpPr>
            <a:spLocks noChangeArrowheads="1"/>
          </p:cNvSpPr>
          <p:nvPr/>
        </p:nvSpPr>
        <p:spPr bwMode="auto">
          <a:xfrm>
            <a:off x="8238554" y="2805286"/>
            <a:ext cx="581025" cy="274637"/>
          </a:xfrm>
          <a:prstGeom prst="rect">
            <a:avLst/>
          </a:prstGeom>
          <a:noFill/>
          <a:ln>
            <a:noFill/>
          </a:ln>
          <a:extLst/>
        </p:spPr>
        <p:txBody>
          <a:bodyPr wrap="none">
            <a:spAutoFit/>
          </a:bodyPr>
          <a:lstStyle/>
          <a:p>
            <a:pPr algn="ctr">
              <a:defRPr/>
            </a:pPr>
            <a:r>
              <a:rPr lang="en-US" sz="1200" b="1" dirty="0">
                <a:latin typeface="+mn-lt"/>
                <a:ea typeface="MS PGothic" pitchFamily="34" charset="-128"/>
                <a:cs typeface="Arial" pitchFamily="34" charset="0"/>
              </a:rPr>
              <a:t>Sales</a:t>
            </a:r>
          </a:p>
        </p:txBody>
      </p:sp>
    </p:spTree>
    <p:extLst>
      <p:ext uri="{BB962C8B-B14F-4D97-AF65-F5344CB8AC3E}">
        <p14:creationId xmlns:p14="http://schemas.microsoft.com/office/powerpoint/2010/main" val="381833743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8"/>
          <p:cNvSpPr>
            <a:spLocks noChangeArrowheads="1"/>
          </p:cNvSpPr>
          <p:nvPr/>
        </p:nvSpPr>
        <p:spPr bwMode="auto">
          <a:xfrm>
            <a:off x="370532" y="1050925"/>
            <a:ext cx="3481388"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Aft>
                <a:spcPct val="20000"/>
              </a:spcAft>
            </a:pPr>
            <a:r>
              <a:rPr lang="en-GB" sz="2000" b="1" u="sng" dirty="0">
                <a:solidFill>
                  <a:srgbClr val="2F47F9"/>
                </a:solidFill>
                <a:ea typeface="MS PGothic" pitchFamily="34" charset="-128"/>
              </a:rPr>
              <a:t>What is Text Analytics?</a:t>
            </a:r>
          </a:p>
          <a:p>
            <a:pPr algn="l"/>
            <a:r>
              <a:rPr lang="en-GB" sz="1400" i="1" dirty="0">
                <a:ea typeface="MS PGothic" pitchFamily="34" charset="-128"/>
              </a:rPr>
              <a:t>Text Analytics</a:t>
            </a:r>
            <a:r>
              <a:rPr lang="en-GB" sz="1400" dirty="0">
                <a:ea typeface="MS PGothic" pitchFamily="34" charset="-128"/>
              </a:rPr>
              <a:t> (NLP*) describes a set of linguistic, statistical, and machine learning techniques that allow text to be </a:t>
            </a:r>
            <a:r>
              <a:rPr lang="en-GB" sz="1400" dirty="0" smtClean="0">
                <a:ea typeface="MS PGothic" pitchFamily="34" charset="-128"/>
              </a:rPr>
              <a:t>analysed </a:t>
            </a:r>
            <a:r>
              <a:rPr lang="en-GB" sz="1400" dirty="0">
                <a:ea typeface="MS PGothic" pitchFamily="34" charset="-128"/>
              </a:rPr>
              <a:t>and key information extraction for business integration.</a:t>
            </a:r>
          </a:p>
        </p:txBody>
      </p:sp>
      <p:sp>
        <p:nvSpPr>
          <p:cNvPr id="107523" name="Rectangle 6"/>
          <p:cNvSpPr>
            <a:spLocks noChangeArrowheads="1"/>
          </p:cNvSpPr>
          <p:nvPr/>
        </p:nvSpPr>
        <p:spPr bwMode="auto">
          <a:xfrm>
            <a:off x="4419600" y="3549650"/>
            <a:ext cx="4114800" cy="175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Aft>
                <a:spcPct val="20000"/>
              </a:spcAft>
            </a:pPr>
            <a:r>
              <a:rPr lang="en-GB" sz="1400" b="1" u="sng" dirty="0">
                <a:solidFill>
                  <a:srgbClr val="2F47F9"/>
                </a:solidFill>
                <a:ea typeface="MS PGothic" pitchFamily="34" charset="-128"/>
              </a:rPr>
              <a:t>What is Content Analytics?</a:t>
            </a:r>
          </a:p>
          <a:p>
            <a:pPr algn="l">
              <a:buClr>
                <a:srgbClr val="0A0A0A"/>
              </a:buClr>
              <a:buSzPct val="100000"/>
              <a:buFont typeface="Arial" charset="0"/>
              <a:buNone/>
            </a:pPr>
            <a:r>
              <a:rPr lang="en-GB" sz="1400" i="1" dirty="0">
                <a:ea typeface="MS PGothic" pitchFamily="34" charset="-128"/>
              </a:rPr>
              <a:t>Content Analytics</a:t>
            </a:r>
            <a:r>
              <a:rPr lang="en-GB" sz="1400" dirty="0">
                <a:ea typeface="MS PGothic" pitchFamily="34" charset="-128"/>
              </a:rPr>
              <a:t> (Text Analytics + Mining) refers to the text analytics process plus the ability to visually identify and explore trends, patterns, and statistically relevant facts found in various types of content spread across internal and external content sources.</a:t>
            </a:r>
            <a:endParaRPr lang="en-US" sz="1400" dirty="0">
              <a:ea typeface="MS PGothic" pitchFamily="34" charset="-128"/>
            </a:endParaRPr>
          </a:p>
        </p:txBody>
      </p:sp>
      <p:grpSp>
        <p:nvGrpSpPr>
          <p:cNvPr id="107524" name="Group 5"/>
          <p:cNvGrpSpPr>
            <a:grpSpLocks/>
          </p:cNvGrpSpPr>
          <p:nvPr/>
        </p:nvGrpSpPr>
        <p:grpSpPr bwMode="auto">
          <a:xfrm>
            <a:off x="609600" y="3573463"/>
            <a:ext cx="3048000" cy="2208212"/>
            <a:chOff x="384" y="2546"/>
            <a:chExt cx="1920" cy="1391"/>
          </a:xfrm>
        </p:grpSpPr>
        <p:pic>
          <p:nvPicPr>
            <p:cNvPr id="10756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 y="2546"/>
              <a:ext cx="1440" cy="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6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 y="3024"/>
              <a:ext cx="1395" cy="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7525" name="Rectangle 8"/>
          <p:cNvSpPr>
            <a:spLocks noGrp="1" noChangeArrowheads="1"/>
          </p:cNvSpPr>
          <p:nvPr>
            <p:ph type="title"/>
          </p:nvPr>
        </p:nvSpPr>
        <p:spPr>
          <a:xfrm>
            <a:off x="179512" y="46828"/>
            <a:ext cx="8766175" cy="935207"/>
          </a:xfrm>
        </p:spPr>
        <p:txBody>
          <a:bodyPr/>
          <a:lstStyle/>
          <a:p>
            <a:r>
              <a:rPr lang="sv-SE" sz="2000" dirty="0" smtClean="0"/>
              <a:t>Ok vad är </a:t>
            </a:r>
            <a:r>
              <a:rPr lang="sv-SE" sz="2000" dirty="0" smtClean="0"/>
              <a:t>Content</a:t>
            </a:r>
            <a:r>
              <a:rPr lang="sv-SE" sz="2000" dirty="0" smtClean="0"/>
              <a:t> </a:t>
            </a:r>
            <a:r>
              <a:rPr lang="sv-SE" sz="2000" dirty="0" smtClean="0"/>
              <a:t>analytics</a:t>
            </a:r>
            <a:r>
              <a:rPr lang="sv-SE" sz="2000" dirty="0" smtClean="0"/>
              <a:t> ? ”Att omvandla ostrukturerad information till strukturer”</a:t>
            </a:r>
          </a:p>
        </p:txBody>
      </p:sp>
      <p:sp>
        <p:nvSpPr>
          <p:cNvPr id="107526" name="Text Box 9"/>
          <p:cNvSpPr txBox="1">
            <a:spLocks noChangeArrowheads="1"/>
          </p:cNvSpPr>
          <p:nvPr/>
        </p:nvSpPr>
        <p:spPr bwMode="auto">
          <a:xfrm>
            <a:off x="485553" y="5942806"/>
            <a:ext cx="381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r>
              <a:rPr lang="en-US" sz="1800" dirty="0">
                <a:ea typeface="MS PGothic" pitchFamily="34" charset="-128"/>
              </a:rPr>
              <a:t>* </a:t>
            </a:r>
            <a:r>
              <a:rPr lang="en-US" sz="1400" dirty="0">
                <a:ea typeface="MS PGothic" pitchFamily="34" charset="-128"/>
              </a:rPr>
              <a:t>Natural Language Processing</a:t>
            </a:r>
          </a:p>
        </p:txBody>
      </p:sp>
      <p:sp>
        <p:nvSpPr>
          <p:cNvPr id="107527" name="Teardrop 13"/>
          <p:cNvSpPr>
            <a:spLocks noChangeArrowheads="1"/>
          </p:cNvSpPr>
          <p:nvPr/>
        </p:nvSpPr>
        <p:spPr bwMode="auto">
          <a:xfrm rot="2700000">
            <a:off x="3805815" y="1685040"/>
            <a:ext cx="447675" cy="439737"/>
          </a:xfrm>
          <a:custGeom>
            <a:avLst/>
            <a:gdLst>
              <a:gd name="T0" fmla="*/ 277379 w 720725"/>
              <a:gd name="T1" fmla="*/ 137135 h 719137"/>
              <a:gd name="T2" fmla="*/ 236758 w 720725"/>
              <a:gd name="T3" fmla="*/ 234104 h 719137"/>
              <a:gd name="T4" fmla="*/ 138689 w 720725"/>
              <a:gd name="T5" fmla="*/ 274270 h 719137"/>
              <a:gd name="T6" fmla="*/ 40621 w 720725"/>
              <a:gd name="T7" fmla="*/ 234104 h 719137"/>
              <a:gd name="T8" fmla="*/ 0 w 720725"/>
              <a:gd name="T9" fmla="*/ 137135 h 719137"/>
              <a:gd name="T10" fmla="*/ 40621 w 720725"/>
              <a:gd name="T11" fmla="*/ 40166 h 719137"/>
              <a:gd name="T12" fmla="*/ 138689 w 720725"/>
              <a:gd name="T13" fmla="*/ 0 h 719137"/>
              <a:gd name="T14" fmla="*/ 277379 w 720725"/>
              <a:gd name="T15" fmla="*/ 0 h 719137"/>
              <a:gd name="T16" fmla="*/ 0 60000 65536"/>
              <a:gd name="T17" fmla="*/ 0 60000 65536"/>
              <a:gd name="T18" fmla="*/ 0 60000 65536"/>
              <a:gd name="T19" fmla="*/ 0 60000 65536"/>
              <a:gd name="T20" fmla="*/ 0 60000 65536"/>
              <a:gd name="T21" fmla="*/ 0 60000 65536"/>
              <a:gd name="T22" fmla="*/ 0 60000 65536"/>
              <a:gd name="T23" fmla="*/ 0 60000 65536"/>
              <a:gd name="T24" fmla="*/ 105549 w 720725"/>
              <a:gd name="T25" fmla="*/ 105315 h 719137"/>
              <a:gd name="T26" fmla="*/ 615176 w 720725"/>
              <a:gd name="T27" fmla="*/ 613822 h 7191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0725" h="719137">
                <a:moveTo>
                  <a:pt x="0" y="359569"/>
                </a:moveTo>
                <a:lnTo>
                  <a:pt x="0" y="359569"/>
                </a:lnTo>
                <a:cubicBezTo>
                  <a:pt x="0" y="160984"/>
                  <a:pt x="161340" y="0"/>
                  <a:pt x="360362" y="0"/>
                </a:cubicBezTo>
                <a:cubicBezTo>
                  <a:pt x="480483" y="0"/>
                  <a:pt x="600604" y="0"/>
                  <a:pt x="720725" y="0"/>
                </a:cubicBezTo>
                <a:cubicBezTo>
                  <a:pt x="720725" y="119856"/>
                  <a:pt x="720725" y="239712"/>
                  <a:pt x="720725" y="359569"/>
                </a:cubicBezTo>
                <a:cubicBezTo>
                  <a:pt x="720725" y="558153"/>
                  <a:pt x="559384" y="719137"/>
                  <a:pt x="360362" y="719138"/>
                </a:cubicBezTo>
                <a:cubicBezTo>
                  <a:pt x="161339" y="719138"/>
                  <a:pt x="-1" y="558153"/>
                  <a:pt x="-1" y="359569"/>
                </a:cubicBezTo>
                <a:close/>
              </a:path>
            </a:pathLst>
          </a:custGeom>
          <a:solidFill>
            <a:schemeClr val="bg1"/>
          </a:solidFill>
          <a:ln w="19050">
            <a:solidFill>
              <a:srgbClr val="DD731C"/>
            </a:solidFill>
            <a:round/>
            <a:headEnd/>
            <a:tailEnd/>
          </a:ln>
        </p:spPr>
        <p:txBody>
          <a:bodyPr rot="10800000" vert="eaVert" anchor="ctr"/>
          <a:lstStyle/>
          <a:p>
            <a:pPr>
              <a:lnSpc>
                <a:spcPct val="90000"/>
              </a:lnSpc>
            </a:pPr>
            <a:endParaRPr lang="en-US" sz="2200" dirty="0">
              <a:solidFill>
                <a:schemeClr val="hlink"/>
              </a:solidFill>
              <a:latin typeface="Calibri" pitchFamily="34" charset="0"/>
              <a:ea typeface="MS PGothic" pitchFamily="34" charset="-128"/>
            </a:endParaRPr>
          </a:p>
        </p:txBody>
      </p:sp>
      <p:sp>
        <p:nvSpPr>
          <p:cNvPr id="107528" name="Round Diagonal Corner Rectangle 22"/>
          <p:cNvSpPr>
            <a:spLocks/>
          </p:cNvSpPr>
          <p:nvPr/>
        </p:nvSpPr>
        <p:spPr bwMode="auto">
          <a:xfrm>
            <a:off x="319088" y="958850"/>
            <a:ext cx="3456492" cy="2209800"/>
          </a:xfrm>
          <a:custGeom>
            <a:avLst/>
            <a:gdLst>
              <a:gd name="T0" fmla="*/ 3276600 w 2590800"/>
              <a:gd name="T1" fmla="*/ 870006 h 3192463"/>
              <a:gd name="T2" fmla="*/ 1638300 w 2590800"/>
              <a:gd name="T3" fmla="*/ 1740011 h 3192463"/>
              <a:gd name="T4" fmla="*/ 0 w 2590800"/>
              <a:gd name="T5" fmla="*/ 870006 h 3192463"/>
              <a:gd name="T6" fmla="*/ 1638300 w 2590800"/>
              <a:gd name="T7" fmla="*/ 0 h 3192463"/>
              <a:gd name="T8" fmla="*/ 0 60000 65536"/>
              <a:gd name="T9" fmla="*/ 0 60000 65536"/>
              <a:gd name="T10" fmla="*/ 0 60000 65536"/>
              <a:gd name="T11" fmla="*/ 0 60000 65536"/>
              <a:gd name="T12" fmla="*/ 126472 w 2590800"/>
              <a:gd name="T13" fmla="*/ 126472 h 3192463"/>
              <a:gd name="T14" fmla="*/ 2464328 w 2590800"/>
              <a:gd name="T15" fmla="*/ 3065991 h 3192463"/>
            </a:gdLst>
            <a:ahLst/>
            <a:cxnLst>
              <a:cxn ang="T8">
                <a:pos x="T0" y="T1"/>
              </a:cxn>
              <a:cxn ang="T9">
                <a:pos x="T2" y="T3"/>
              </a:cxn>
              <a:cxn ang="T10">
                <a:pos x="T4" y="T5"/>
              </a:cxn>
              <a:cxn ang="T11">
                <a:pos x="T6" y="T7"/>
              </a:cxn>
            </a:cxnLst>
            <a:rect l="T12" t="T13" r="T14" b="T15"/>
            <a:pathLst>
              <a:path w="2590800" h="3192463">
                <a:moveTo>
                  <a:pt x="431809" y="0"/>
                </a:moveTo>
                <a:lnTo>
                  <a:pt x="2590800" y="0"/>
                </a:lnTo>
                <a:lnTo>
                  <a:pt x="2590800" y="2760654"/>
                </a:lnTo>
                <a:cubicBezTo>
                  <a:pt x="2590800" y="2999135"/>
                  <a:pt x="2397472" y="3192462"/>
                  <a:pt x="2158991" y="3192462"/>
                </a:cubicBezTo>
                <a:lnTo>
                  <a:pt x="0" y="3192463"/>
                </a:lnTo>
                <a:lnTo>
                  <a:pt x="0" y="431809"/>
                </a:lnTo>
                <a:cubicBezTo>
                  <a:pt x="0" y="193327"/>
                  <a:pt x="193327" y="0"/>
                  <a:pt x="431809" y="0"/>
                </a:cubicBezTo>
                <a:cubicBezTo>
                  <a:pt x="431809" y="0"/>
                  <a:pt x="431809" y="1"/>
                  <a:pt x="431809" y="1"/>
                </a:cubicBezTo>
                <a:close/>
              </a:path>
            </a:pathLst>
          </a:custGeom>
          <a:noFill/>
          <a:ln w="19050">
            <a:solidFill>
              <a:srgbClr val="DD731C"/>
            </a:solidFill>
            <a:round/>
            <a:headEnd/>
            <a:tailEnd/>
          </a:ln>
          <a:extLst>
            <a:ext uri="{909E8E84-426E-40DD-AFC4-6F175D3DCCD1}">
              <a14:hiddenFill xmlns:a14="http://schemas.microsoft.com/office/drawing/2010/main">
                <a:solidFill>
                  <a:srgbClr val="FFFFFF"/>
                </a:solidFill>
              </a14:hiddenFill>
            </a:ext>
          </a:extLst>
        </p:spPr>
        <p:txBody>
          <a:bodyPr/>
          <a:lstStyle/>
          <a:p>
            <a:pPr>
              <a:lnSpc>
                <a:spcPct val="90000"/>
              </a:lnSpc>
            </a:pPr>
            <a:endParaRPr lang="en-US" sz="2200" dirty="0">
              <a:solidFill>
                <a:schemeClr val="hlink"/>
              </a:solidFill>
              <a:latin typeface="Calibri" pitchFamily="34" charset="0"/>
              <a:ea typeface="MS PGothic" pitchFamily="34" charset="-128"/>
            </a:endParaRPr>
          </a:p>
        </p:txBody>
      </p:sp>
      <p:sp>
        <p:nvSpPr>
          <p:cNvPr id="107529" name="Round Diagonal Corner Rectangle 21"/>
          <p:cNvSpPr>
            <a:spLocks/>
          </p:cNvSpPr>
          <p:nvPr/>
        </p:nvSpPr>
        <p:spPr bwMode="auto">
          <a:xfrm>
            <a:off x="4343400" y="3321050"/>
            <a:ext cx="4267200" cy="2438400"/>
          </a:xfrm>
          <a:custGeom>
            <a:avLst/>
            <a:gdLst>
              <a:gd name="T0" fmla="*/ 4267200 w 2590800"/>
              <a:gd name="T1" fmla="*/ 960007 h 3192463"/>
              <a:gd name="T2" fmla="*/ 2133600 w 2590800"/>
              <a:gd name="T3" fmla="*/ 1920013 h 3192463"/>
              <a:gd name="T4" fmla="*/ 0 w 2590800"/>
              <a:gd name="T5" fmla="*/ 960007 h 3192463"/>
              <a:gd name="T6" fmla="*/ 2133600 w 2590800"/>
              <a:gd name="T7" fmla="*/ 0 h 3192463"/>
              <a:gd name="T8" fmla="*/ 0 60000 65536"/>
              <a:gd name="T9" fmla="*/ 0 60000 65536"/>
              <a:gd name="T10" fmla="*/ 0 60000 65536"/>
              <a:gd name="T11" fmla="*/ 0 60000 65536"/>
              <a:gd name="T12" fmla="*/ 126472 w 2590800"/>
              <a:gd name="T13" fmla="*/ 126472 h 3192463"/>
              <a:gd name="T14" fmla="*/ 2464328 w 2590800"/>
              <a:gd name="T15" fmla="*/ 3065991 h 3192463"/>
            </a:gdLst>
            <a:ahLst/>
            <a:cxnLst>
              <a:cxn ang="T8">
                <a:pos x="T0" y="T1"/>
              </a:cxn>
              <a:cxn ang="T9">
                <a:pos x="T2" y="T3"/>
              </a:cxn>
              <a:cxn ang="T10">
                <a:pos x="T4" y="T5"/>
              </a:cxn>
              <a:cxn ang="T11">
                <a:pos x="T6" y="T7"/>
              </a:cxn>
            </a:cxnLst>
            <a:rect l="T12" t="T13" r="T14" b="T15"/>
            <a:pathLst>
              <a:path w="2590800" h="3192463">
                <a:moveTo>
                  <a:pt x="431809" y="0"/>
                </a:moveTo>
                <a:lnTo>
                  <a:pt x="2590800" y="0"/>
                </a:lnTo>
                <a:lnTo>
                  <a:pt x="2590800" y="2760654"/>
                </a:lnTo>
                <a:cubicBezTo>
                  <a:pt x="2590800" y="2999135"/>
                  <a:pt x="2397472" y="3192462"/>
                  <a:pt x="2158991" y="3192462"/>
                </a:cubicBezTo>
                <a:lnTo>
                  <a:pt x="0" y="3192463"/>
                </a:lnTo>
                <a:lnTo>
                  <a:pt x="0" y="431809"/>
                </a:lnTo>
                <a:cubicBezTo>
                  <a:pt x="0" y="193327"/>
                  <a:pt x="193327" y="0"/>
                  <a:pt x="431809" y="0"/>
                </a:cubicBezTo>
                <a:cubicBezTo>
                  <a:pt x="431809" y="0"/>
                  <a:pt x="431809" y="1"/>
                  <a:pt x="431809" y="1"/>
                </a:cubicBezTo>
                <a:close/>
              </a:path>
            </a:pathLst>
          </a:custGeom>
          <a:noFill/>
          <a:ln w="19050">
            <a:solidFill>
              <a:srgbClr val="AB1A86"/>
            </a:solidFill>
            <a:round/>
            <a:headEnd/>
            <a:tailEnd/>
          </a:ln>
          <a:extLst>
            <a:ext uri="{909E8E84-426E-40DD-AFC4-6F175D3DCCD1}">
              <a14:hiddenFill xmlns:a14="http://schemas.microsoft.com/office/drawing/2010/main">
                <a:solidFill>
                  <a:srgbClr val="FFFFFF"/>
                </a:solidFill>
              </a14:hiddenFill>
            </a:ext>
          </a:extLst>
        </p:spPr>
        <p:txBody>
          <a:bodyPr/>
          <a:lstStyle/>
          <a:p>
            <a:pPr>
              <a:lnSpc>
                <a:spcPct val="90000"/>
              </a:lnSpc>
            </a:pPr>
            <a:endParaRPr lang="en-US" sz="2200" dirty="0">
              <a:solidFill>
                <a:schemeClr val="hlink"/>
              </a:solidFill>
              <a:latin typeface="Calibri" pitchFamily="34" charset="0"/>
              <a:ea typeface="MS PGothic" pitchFamily="34" charset="-128"/>
            </a:endParaRPr>
          </a:p>
        </p:txBody>
      </p:sp>
      <p:sp>
        <p:nvSpPr>
          <p:cNvPr id="107530" name="Teardrop 13"/>
          <p:cNvSpPr>
            <a:spLocks noChangeArrowheads="1"/>
          </p:cNvSpPr>
          <p:nvPr/>
        </p:nvSpPr>
        <p:spPr bwMode="auto">
          <a:xfrm rot="2700000" flipH="1" flipV="1">
            <a:off x="3878263" y="4130675"/>
            <a:ext cx="452438" cy="477837"/>
          </a:xfrm>
          <a:custGeom>
            <a:avLst/>
            <a:gdLst>
              <a:gd name="T0" fmla="*/ 280330 w 720725"/>
              <a:gd name="T1" fmla="*/ 149017 h 719137"/>
              <a:gd name="T2" fmla="*/ 239277 w 720725"/>
              <a:gd name="T3" fmla="*/ 254387 h 719137"/>
              <a:gd name="T4" fmla="*/ 140165 w 720725"/>
              <a:gd name="T5" fmla="*/ 298033 h 719137"/>
              <a:gd name="T6" fmla="*/ 41053 w 720725"/>
              <a:gd name="T7" fmla="*/ 254387 h 719137"/>
              <a:gd name="T8" fmla="*/ 0 w 720725"/>
              <a:gd name="T9" fmla="*/ 149017 h 719137"/>
              <a:gd name="T10" fmla="*/ 41053 w 720725"/>
              <a:gd name="T11" fmla="*/ 43646 h 719137"/>
              <a:gd name="T12" fmla="*/ 140165 w 720725"/>
              <a:gd name="T13" fmla="*/ 0 h 719137"/>
              <a:gd name="T14" fmla="*/ 280330 w 720725"/>
              <a:gd name="T15" fmla="*/ 0 h 719137"/>
              <a:gd name="T16" fmla="*/ 0 60000 65536"/>
              <a:gd name="T17" fmla="*/ 0 60000 65536"/>
              <a:gd name="T18" fmla="*/ 0 60000 65536"/>
              <a:gd name="T19" fmla="*/ 0 60000 65536"/>
              <a:gd name="T20" fmla="*/ 0 60000 65536"/>
              <a:gd name="T21" fmla="*/ 0 60000 65536"/>
              <a:gd name="T22" fmla="*/ 0 60000 65536"/>
              <a:gd name="T23" fmla="*/ 0 60000 65536"/>
              <a:gd name="T24" fmla="*/ 105548 w 720725"/>
              <a:gd name="T25" fmla="*/ 105316 h 719137"/>
              <a:gd name="T26" fmla="*/ 615177 w 720725"/>
              <a:gd name="T27" fmla="*/ 613821 h 7191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0725" h="719137">
                <a:moveTo>
                  <a:pt x="0" y="359569"/>
                </a:moveTo>
                <a:lnTo>
                  <a:pt x="0" y="359569"/>
                </a:lnTo>
                <a:cubicBezTo>
                  <a:pt x="0" y="160984"/>
                  <a:pt x="161340" y="0"/>
                  <a:pt x="360362" y="0"/>
                </a:cubicBezTo>
                <a:cubicBezTo>
                  <a:pt x="480483" y="0"/>
                  <a:pt x="600604" y="0"/>
                  <a:pt x="720725" y="0"/>
                </a:cubicBezTo>
                <a:cubicBezTo>
                  <a:pt x="720725" y="119856"/>
                  <a:pt x="720725" y="239712"/>
                  <a:pt x="720725" y="359569"/>
                </a:cubicBezTo>
                <a:cubicBezTo>
                  <a:pt x="720725" y="558153"/>
                  <a:pt x="559384" y="719137"/>
                  <a:pt x="360362" y="719138"/>
                </a:cubicBezTo>
                <a:cubicBezTo>
                  <a:pt x="161339" y="719138"/>
                  <a:pt x="-1" y="558153"/>
                  <a:pt x="-1" y="359569"/>
                </a:cubicBezTo>
                <a:close/>
              </a:path>
            </a:pathLst>
          </a:custGeom>
          <a:solidFill>
            <a:schemeClr val="bg1"/>
          </a:solidFill>
          <a:ln w="19050">
            <a:solidFill>
              <a:srgbClr val="AB1A86"/>
            </a:solidFill>
            <a:round/>
            <a:headEnd/>
            <a:tailEnd/>
          </a:ln>
        </p:spPr>
        <p:txBody>
          <a:bodyPr vert="eaVert" anchor="ctr"/>
          <a:lstStyle/>
          <a:p>
            <a:pPr>
              <a:lnSpc>
                <a:spcPct val="90000"/>
              </a:lnSpc>
            </a:pPr>
            <a:endParaRPr lang="en-US" sz="2200" dirty="0">
              <a:solidFill>
                <a:schemeClr val="hlink"/>
              </a:solidFill>
              <a:latin typeface="Calibri" pitchFamily="34" charset="0"/>
              <a:ea typeface="MS PGothic" pitchFamily="34" charset="-128"/>
            </a:endParaRPr>
          </a:p>
        </p:txBody>
      </p:sp>
      <p:sp>
        <p:nvSpPr>
          <p:cNvPr id="107531" name="Text Box 12"/>
          <p:cNvSpPr txBox="1">
            <a:spLocks noChangeArrowheads="1"/>
          </p:cNvSpPr>
          <p:nvPr/>
        </p:nvSpPr>
        <p:spPr bwMode="auto">
          <a:xfrm>
            <a:off x="4416425" y="1152525"/>
            <a:ext cx="1695450" cy="1808163"/>
          </a:xfrm>
          <a:prstGeom prst="rect">
            <a:avLst/>
          </a:prstGeom>
          <a:solidFill>
            <a:srgbClr val="DDDDDD"/>
          </a:solidFill>
          <a:ln w="9525">
            <a:solidFill>
              <a:schemeClr val="bg2"/>
            </a:solidFill>
            <a:miter lim="800000"/>
            <a:headEnd/>
            <a:tailEnd type="none" w="lg" len="med"/>
          </a:ln>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l" eaLnBrk="1" hangingPunct="1"/>
            <a:r>
              <a:rPr kumimoji="1" lang="en-US" sz="900" b="1" dirty="0">
                <a:solidFill>
                  <a:srgbClr val="FF0000"/>
                </a:solidFill>
                <a:ea typeface="MS PGothic" pitchFamily="34" charset="-128"/>
              </a:rPr>
              <a:t>March 13, 2012</a:t>
            </a:r>
          </a:p>
          <a:p>
            <a:pPr algn="l" eaLnBrk="1" hangingPunct="1"/>
            <a:r>
              <a:rPr kumimoji="1" lang="en-US" sz="900" b="1" dirty="0">
                <a:solidFill>
                  <a:schemeClr val="hlink"/>
                </a:solidFill>
                <a:ea typeface="MS PGothic" pitchFamily="34" charset="-128"/>
              </a:rPr>
              <a:t>13:23</a:t>
            </a:r>
          </a:p>
          <a:p>
            <a:pPr algn="l" eaLnBrk="1" hangingPunct="1"/>
            <a:r>
              <a:rPr kumimoji="1" lang="en-US" sz="900" dirty="0">
                <a:ea typeface="MS PGothic" pitchFamily="34" charset="-128"/>
              </a:rPr>
              <a:t>I charged my </a:t>
            </a:r>
            <a:r>
              <a:rPr kumimoji="1" lang="en-US" sz="900" b="1" dirty="0">
                <a:solidFill>
                  <a:srgbClr val="0066FF"/>
                </a:solidFill>
                <a:ea typeface="MS PGothic" pitchFamily="34" charset="-128"/>
              </a:rPr>
              <a:t>Smart 4G</a:t>
            </a:r>
            <a:r>
              <a:rPr kumimoji="1" lang="en-US" sz="900" dirty="0">
                <a:ea typeface="MS PGothic" pitchFamily="34" charset="-128"/>
              </a:rPr>
              <a:t> through out the night and when I took it out of the </a:t>
            </a:r>
            <a:r>
              <a:rPr kumimoji="1" lang="en-US" sz="900" b="1" dirty="0">
                <a:solidFill>
                  <a:srgbClr val="FF3399"/>
                </a:solidFill>
                <a:ea typeface="MS PGothic" pitchFamily="34" charset="-128"/>
              </a:rPr>
              <a:t>charger</a:t>
            </a:r>
            <a:r>
              <a:rPr kumimoji="1" lang="en-US" sz="900" dirty="0">
                <a:ea typeface="MS PGothic" pitchFamily="34" charset="-128"/>
              </a:rPr>
              <a:t> it was at full.</a:t>
            </a:r>
            <a:r>
              <a:rPr kumimoji="1" lang="en-US" altLang="ja-JP" sz="900" dirty="0">
                <a:ea typeface="MS PGothic" pitchFamily="34" charset="-128"/>
              </a:rPr>
              <a:t> I only made 7 short calls today. </a:t>
            </a:r>
            <a:r>
              <a:rPr kumimoji="1" lang="en-US" sz="900" dirty="0">
                <a:ea typeface="MS PGothic" pitchFamily="34" charset="-128"/>
              </a:rPr>
              <a:t>But, it </a:t>
            </a:r>
            <a:r>
              <a:rPr kumimoji="1" lang="en-US" sz="900" b="1" dirty="0">
                <a:solidFill>
                  <a:srgbClr val="009900"/>
                </a:solidFill>
                <a:ea typeface="MS PGothic" pitchFamily="34" charset="-128"/>
              </a:rPr>
              <a:t>runs out</a:t>
            </a:r>
            <a:r>
              <a:rPr kumimoji="1" lang="en-US" sz="900" dirty="0">
                <a:ea typeface="MS PGothic" pitchFamily="34" charset="-128"/>
              </a:rPr>
              <a:t> of </a:t>
            </a:r>
            <a:r>
              <a:rPr kumimoji="1" lang="en-US" sz="900" b="1" dirty="0">
                <a:solidFill>
                  <a:srgbClr val="0066FF"/>
                </a:solidFill>
                <a:ea typeface="MS PGothic" pitchFamily="34" charset="-128"/>
              </a:rPr>
              <a:t>battery</a:t>
            </a:r>
            <a:r>
              <a:rPr kumimoji="1" lang="en-US" sz="900" dirty="0">
                <a:ea typeface="MS PGothic" pitchFamily="34" charset="-128"/>
              </a:rPr>
              <a:t> in 3 hours. </a:t>
            </a:r>
            <a:r>
              <a:rPr kumimoji="1" lang="en-US" sz="900" b="1" dirty="0">
                <a:solidFill>
                  <a:schemeClr val="folHlink"/>
                </a:solidFill>
                <a:ea typeface="MS PGothic" pitchFamily="34" charset="-128"/>
              </a:rPr>
              <a:t>It is annoying</a:t>
            </a:r>
            <a:r>
              <a:rPr kumimoji="1" lang="en-US" sz="900" dirty="0">
                <a:ea typeface="MS PGothic" pitchFamily="34" charset="-128"/>
              </a:rPr>
              <a:t>. How do I preserve the </a:t>
            </a:r>
            <a:r>
              <a:rPr kumimoji="1" lang="en-US" sz="900" b="1" dirty="0">
                <a:solidFill>
                  <a:srgbClr val="0066FF"/>
                </a:solidFill>
                <a:ea typeface="MS PGothic" pitchFamily="34" charset="-128"/>
              </a:rPr>
              <a:t>battery</a:t>
            </a:r>
            <a:r>
              <a:rPr kumimoji="1" lang="en-US" sz="900" dirty="0">
                <a:ea typeface="MS PGothic" pitchFamily="34" charset="-128"/>
              </a:rPr>
              <a:t> </a:t>
            </a:r>
            <a:r>
              <a:rPr kumimoji="1" lang="en-US" altLang="ja-JP" sz="900" dirty="0">
                <a:ea typeface="MS PGothic" pitchFamily="34" charset="-128"/>
              </a:rPr>
              <a:t>l</a:t>
            </a:r>
            <a:r>
              <a:rPr kumimoji="1" lang="en-US" sz="900" dirty="0">
                <a:ea typeface="MS PGothic" pitchFamily="34" charset="-128"/>
              </a:rPr>
              <a:t>ife</a:t>
            </a:r>
            <a:r>
              <a:rPr kumimoji="1" lang="en-US" sz="1100" dirty="0">
                <a:ea typeface="MS PGothic" pitchFamily="34" charset="-128"/>
              </a:rPr>
              <a:t>?</a:t>
            </a:r>
            <a:endParaRPr kumimoji="1" lang="en-US" altLang="ja-JP" sz="1100" dirty="0">
              <a:ea typeface="MS PGothic" pitchFamily="34" charset="-128"/>
            </a:endParaRPr>
          </a:p>
        </p:txBody>
      </p:sp>
      <p:graphicFrame>
        <p:nvGraphicFramePr>
          <p:cNvPr id="64648" name="Group 136"/>
          <p:cNvGraphicFramePr>
            <a:graphicFrameLocks noGrp="1"/>
          </p:cNvGraphicFramePr>
          <p:nvPr>
            <p:ph idx="1"/>
          </p:nvPr>
        </p:nvGraphicFramePr>
        <p:xfrm>
          <a:off x="6619875" y="1185863"/>
          <a:ext cx="2181225" cy="1768478"/>
        </p:xfrm>
        <a:graphic>
          <a:graphicData uri="http://schemas.openxmlformats.org/drawingml/2006/table">
            <a:tbl>
              <a:tblPr/>
              <a:tblGrid>
                <a:gridCol w="1090613"/>
                <a:gridCol w="1090612"/>
              </a:tblGrid>
              <a:tr h="207963">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1" charset="2"/>
                        <a:buNone/>
                        <a:tabLst/>
                      </a:pPr>
                      <a:r>
                        <a:rPr kumimoji="0" lang="en-US" sz="800" b="0" i="0" u="none" strike="noStrike" cap="none" normalizeH="0" baseline="0" dirty="0">
                          <a:ln>
                            <a:noFill/>
                          </a:ln>
                          <a:solidFill>
                            <a:schemeClr val="tx1"/>
                          </a:solidFill>
                          <a:effectLst/>
                          <a:latin typeface="Arial" pitchFamily="-1" charset="0"/>
                        </a:rPr>
                        <a:t>Date</a:t>
                      </a:r>
                    </a:p>
                  </a:txBody>
                  <a:tcPr marL="45720" marR="45720" marT="0"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1" charset="2"/>
                        <a:buNone/>
                        <a:tabLst/>
                      </a:pPr>
                      <a:r>
                        <a:rPr kumimoji="1" lang="en-US" sz="800" b="1" i="0" u="none" strike="noStrike" cap="none" normalizeH="0" baseline="0" dirty="0">
                          <a:ln>
                            <a:noFill/>
                          </a:ln>
                          <a:solidFill>
                            <a:srgbClr val="FF0000"/>
                          </a:solidFill>
                          <a:effectLst/>
                          <a:latin typeface="Arial" pitchFamily="-1" charset="0"/>
                        </a:rPr>
                        <a:t>March 13, 2012</a:t>
                      </a:r>
                    </a:p>
                  </a:txBody>
                  <a:tcPr marL="45720" marR="45720" marT="0"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r>
              <a:tr h="249238">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1" charset="2"/>
                        <a:buNone/>
                        <a:tabLst/>
                      </a:pPr>
                      <a:r>
                        <a:rPr kumimoji="0" lang="en-US" sz="800" b="0" i="0" u="none" strike="noStrike" cap="none" normalizeH="0" baseline="0" dirty="0">
                          <a:ln>
                            <a:noFill/>
                          </a:ln>
                          <a:solidFill>
                            <a:schemeClr val="tx1"/>
                          </a:solidFill>
                          <a:effectLst/>
                          <a:latin typeface="Arial" pitchFamily="-1" charset="0"/>
                        </a:rPr>
                        <a:t>Time</a:t>
                      </a:r>
                    </a:p>
                  </a:txBody>
                  <a:tcPr marL="45720" marR="45720" marT="0"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1" charset="2"/>
                        <a:buNone/>
                        <a:tabLst/>
                      </a:pPr>
                      <a:r>
                        <a:rPr kumimoji="1" lang="en-US" sz="800" b="1" i="0" u="none" strike="noStrike" cap="none" normalizeH="0" baseline="0" dirty="0">
                          <a:ln>
                            <a:noFill/>
                          </a:ln>
                          <a:solidFill>
                            <a:schemeClr val="hlink"/>
                          </a:solidFill>
                          <a:effectLst/>
                          <a:latin typeface="Arial" pitchFamily="-1" charset="0"/>
                        </a:rPr>
                        <a:t>13:23</a:t>
                      </a:r>
                    </a:p>
                  </a:txBody>
                  <a:tcPr marL="45720" marR="45720" marT="0"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r>
              <a:tr h="207963">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1" charset="2"/>
                        <a:buNone/>
                        <a:tabLst/>
                      </a:pPr>
                      <a:r>
                        <a:rPr kumimoji="0" lang="en-US" sz="800" b="0" i="0" u="none" strike="noStrike" cap="none" normalizeH="0" baseline="0" dirty="0">
                          <a:ln>
                            <a:noFill/>
                          </a:ln>
                          <a:solidFill>
                            <a:schemeClr val="tx1"/>
                          </a:solidFill>
                          <a:effectLst/>
                          <a:latin typeface="Arial" pitchFamily="-1" charset="0"/>
                        </a:rPr>
                        <a:t>Product _Type</a:t>
                      </a:r>
                    </a:p>
                  </a:txBody>
                  <a:tcPr marL="45720" marR="45720" marT="0"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1" charset="2"/>
                        <a:buNone/>
                        <a:tabLst/>
                      </a:pPr>
                      <a:r>
                        <a:rPr kumimoji="1" lang="en-US" sz="800" b="1" i="0" u="none" strike="noStrike" cap="none" normalizeH="0" baseline="0" dirty="0">
                          <a:ln>
                            <a:noFill/>
                          </a:ln>
                          <a:solidFill>
                            <a:srgbClr val="0066FF"/>
                          </a:solidFill>
                          <a:effectLst/>
                          <a:latin typeface="Arial" pitchFamily="-1" charset="0"/>
                          <a:ea typeface="MS PGothic" pitchFamily="34" charset="-128"/>
                          <a:cs typeface="Arial" pitchFamily="-1" charset="0"/>
                        </a:rPr>
                        <a:t>Smart 4G</a:t>
                      </a:r>
                    </a:p>
                  </a:txBody>
                  <a:tcPr marL="45720" marR="45720" marT="0"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r>
              <a:tr h="207963">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1" charset="2"/>
                        <a:buNone/>
                        <a:tabLst/>
                      </a:pPr>
                      <a:r>
                        <a:rPr kumimoji="0" lang="en-US" sz="800" b="0" i="0" u="none" strike="noStrike" cap="none" normalizeH="0" baseline="0" dirty="0">
                          <a:ln>
                            <a:noFill/>
                          </a:ln>
                          <a:solidFill>
                            <a:schemeClr val="tx1"/>
                          </a:solidFill>
                          <a:effectLst/>
                          <a:latin typeface="Arial" pitchFamily="-1" charset="0"/>
                        </a:rPr>
                        <a:t>Product_Component1</a:t>
                      </a:r>
                    </a:p>
                  </a:txBody>
                  <a:tcPr marL="45720" marR="45720" marT="0"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1" charset="2"/>
                        <a:buNone/>
                        <a:tabLst/>
                      </a:pPr>
                      <a:r>
                        <a:rPr kumimoji="1" lang="en-US" sz="800" b="1" i="0" u="none" strike="noStrike" cap="none" normalizeH="0" baseline="0" dirty="0">
                          <a:ln>
                            <a:noFill/>
                          </a:ln>
                          <a:solidFill>
                            <a:srgbClr val="FF3399"/>
                          </a:solidFill>
                          <a:effectLst/>
                          <a:latin typeface="Arial" pitchFamily="-1" charset="0"/>
                        </a:rPr>
                        <a:t>charger</a:t>
                      </a:r>
                    </a:p>
                  </a:txBody>
                  <a:tcPr marL="45720" marR="45720" marT="0"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r>
              <a:tr h="209550">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1" charset="2"/>
                        <a:buNone/>
                        <a:tabLst/>
                      </a:pPr>
                      <a:r>
                        <a:rPr kumimoji="0" lang="en-US" sz="800" b="0" i="0" u="none" strike="noStrike" cap="none" normalizeH="0" baseline="0" dirty="0">
                          <a:ln>
                            <a:noFill/>
                          </a:ln>
                          <a:solidFill>
                            <a:schemeClr val="tx1"/>
                          </a:solidFill>
                          <a:effectLst/>
                          <a:latin typeface="Arial" pitchFamily="-1" charset="0"/>
                        </a:rPr>
                        <a:t>Product_Component2</a:t>
                      </a:r>
                    </a:p>
                  </a:txBody>
                  <a:tcPr marL="45720" marR="45720" marT="0"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1" charset="2"/>
                        <a:buNone/>
                        <a:tabLst/>
                      </a:pPr>
                      <a:r>
                        <a:rPr kumimoji="1" lang="en-US" sz="800" b="1" i="0" u="none" strike="noStrike" cap="none" normalizeH="0" baseline="0" dirty="0">
                          <a:ln>
                            <a:noFill/>
                          </a:ln>
                          <a:solidFill>
                            <a:srgbClr val="0066FF"/>
                          </a:solidFill>
                          <a:effectLst/>
                          <a:latin typeface="Arial" pitchFamily="-1" charset="0"/>
                        </a:rPr>
                        <a:t>battery</a:t>
                      </a:r>
                    </a:p>
                  </a:txBody>
                  <a:tcPr marL="45720" marR="45720" marT="0"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r>
              <a:tr h="207963">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1" charset="2"/>
                        <a:buNone/>
                        <a:tabLst/>
                      </a:pPr>
                      <a:r>
                        <a:rPr kumimoji="0" lang="en-US" sz="800" b="0" i="0" u="none" strike="noStrike" cap="none" normalizeH="0" baseline="0" dirty="0">
                          <a:ln>
                            <a:noFill/>
                          </a:ln>
                          <a:solidFill>
                            <a:schemeClr val="tx1"/>
                          </a:solidFill>
                          <a:effectLst/>
                          <a:latin typeface="Arial" pitchFamily="-1" charset="0"/>
                        </a:rPr>
                        <a:t>Problem</a:t>
                      </a:r>
                    </a:p>
                  </a:txBody>
                  <a:tcPr marL="45720" marR="45720" marT="0"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1" charset="2"/>
                        <a:buNone/>
                        <a:tabLst/>
                      </a:pPr>
                      <a:r>
                        <a:rPr kumimoji="1" lang="en-US" sz="800" b="1" i="0" u="none" strike="noStrike" cap="none" normalizeH="0" baseline="0" dirty="0">
                          <a:ln>
                            <a:noFill/>
                          </a:ln>
                          <a:solidFill>
                            <a:srgbClr val="009900"/>
                          </a:solidFill>
                          <a:effectLst/>
                          <a:latin typeface="Arial" pitchFamily="-1" charset="0"/>
                        </a:rPr>
                        <a:t>runs out</a:t>
                      </a:r>
                    </a:p>
                  </a:txBody>
                  <a:tcPr marL="45720" marR="45720" marT="0"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r>
              <a:tr h="269875">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1" charset="2"/>
                        <a:buNone/>
                        <a:tabLst/>
                      </a:pPr>
                      <a:r>
                        <a:rPr kumimoji="0" lang="en-US" sz="800" b="0" i="0" u="none" strike="noStrike" cap="none" normalizeH="0" baseline="0" dirty="0">
                          <a:ln>
                            <a:noFill/>
                          </a:ln>
                          <a:solidFill>
                            <a:schemeClr val="tx1"/>
                          </a:solidFill>
                          <a:effectLst/>
                          <a:latin typeface="Arial" pitchFamily="-1" charset="0"/>
                        </a:rPr>
                        <a:t>Question</a:t>
                      </a:r>
                    </a:p>
                  </a:txBody>
                  <a:tcPr marL="45720" marR="45720" marT="0"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1" charset="2"/>
                        <a:buNone/>
                        <a:tabLst/>
                      </a:pPr>
                      <a:r>
                        <a:rPr kumimoji="1" lang="en-US" sz="800" b="0" i="0" u="none" strike="noStrike" cap="none" normalizeH="0" baseline="0" dirty="0">
                          <a:ln>
                            <a:noFill/>
                          </a:ln>
                          <a:solidFill>
                            <a:schemeClr val="tx1"/>
                          </a:solidFill>
                          <a:effectLst/>
                          <a:latin typeface="Arial" pitchFamily="-1" charset="0"/>
                        </a:rPr>
                        <a:t>How do I preserve the </a:t>
                      </a:r>
                      <a:r>
                        <a:rPr kumimoji="1" lang="en-US" sz="800" b="1" i="0" u="none" strike="noStrike" cap="none" normalizeH="0" baseline="0" dirty="0">
                          <a:ln>
                            <a:noFill/>
                          </a:ln>
                          <a:solidFill>
                            <a:srgbClr val="0066FF"/>
                          </a:solidFill>
                          <a:effectLst/>
                          <a:latin typeface="Arial" pitchFamily="-1" charset="0"/>
                        </a:rPr>
                        <a:t>battery</a:t>
                      </a:r>
                      <a:r>
                        <a:rPr kumimoji="1" lang="en-US" sz="800" b="0" i="0" u="none" strike="noStrike" cap="none" normalizeH="0" baseline="0" dirty="0">
                          <a:ln>
                            <a:noFill/>
                          </a:ln>
                          <a:solidFill>
                            <a:schemeClr val="tx1"/>
                          </a:solidFill>
                          <a:effectLst/>
                          <a:latin typeface="Arial" pitchFamily="-1" charset="0"/>
                        </a:rPr>
                        <a:t> </a:t>
                      </a:r>
                      <a:r>
                        <a:rPr kumimoji="1" lang="en-US" altLang="ja-JP" sz="800" b="0" i="0" u="none" strike="noStrike" cap="none" normalizeH="0" baseline="0" dirty="0">
                          <a:ln>
                            <a:noFill/>
                          </a:ln>
                          <a:solidFill>
                            <a:schemeClr val="tx1"/>
                          </a:solidFill>
                          <a:effectLst/>
                          <a:latin typeface="Arial" pitchFamily="-1" charset="0"/>
                          <a:ea typeface="MS PGothic" pitchFamily="34" charset="-128"/>
                          <a:cs typeface="MS PGothic" pitchFamily="34" charset="-128"/>
                        </a:rPr>
                        <a:t>l</a:t>
                      </a:r>
                      <a:r>
                        <a:rPr kumimoji="1" lang="en-US" sz="800" b="0" i="0" u="none" strike="noStrike" cap="none" normalizeH="0" baseline="0" dirty="0">
                          <a:ln>
                            <a:noFill/>
                          </a:ln>
                          <a:solidFill>
                            <a:schemeClr val="tx1"/>
                          </a:solidFill>
                          <a:effectLst/>
                          <a:latin typeface="Arial" pitchFamily="-1" charset="0"/>
                        </a:rPr>
                        <a:t>ife?</a:t>
                      </a:r>
                    </a:p>
                  </a:txBody>
                  <a:tcPr marL="45720" marR="45720" marT="0"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r>
              <a:tr h="207963">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1" charset="2"/>
                        <a:buNone/>
                        <a:tabLst/>
                      </a:pPr>
                      <a:r>
                        <a:rPr kumimoji="0" lang="en-US" sz="800" b="0" i="0" u="none" strike="noStrike" cap="none" normalizeH="0" baseline="0" dirty="0">
                          <a:ln>
                            <a:noFill/>
                          </a:ln>
                          <a:solidFill>
                            <a:schemeClr val="tx1"/>
                          </a:solidFill>
                          <a:effectLst/>
                          <a:latin typeface="Arial" pitchFamily="-1" charset="0"/>
                        </a:rPr>
                        <a:t>Experience </a:t>
                      </a:r>
                    </a:p>
                  </a:txBody>
                  <a:tcPr marL="45720" marR="45720" marT="0"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1" charset="2"/>
                        <a:buNone/>
                        <a:tabLst/>
                      </a:pPr>
                      <a:r>
                        <a:rPr kumimoji="1" lang="en-US" sz="800" b="1" i="0" u="none" strike="noStrike" cap="none" normalizeH="0" baseline="0" dirty="0">
                          <a:ln>
                            <a:noFill/>
                          </a:ln>
                          <a:solidFill>
                            <a:schemeClr val="folHlink"/>
                          </a:solidFill>
                          <a:effectLst/>
                          <a:latin typeface="Arial" pitchFamily="-1" charset="0"/>
                        </a:rPr>
                        <a:t>annoying</a:t>
                      </a:r>
                    </a:p>
                  </a:txBody>
                  <a:tcPr marL="45720" marR="45720" marT="0"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r>
            </a:tbl>
          </a:graphicData>
        </a:graphic>
      </p:graphicFrame>
      <p:sp>
        <p:nvSpPr>
          <p:cNvPr id="107561" name="AutoShape 137"/>
          <p:cNvSpPr>
            <a:spLocks noChangeArrowheads="1"/>
          </p:cNvSpPr>
          <p:nvPr/>
        </p:nvSpPr>
        <p:spPr bwMode="auto">
          <a:xfrm>
            <a:off x="6229350" y="1847850"/>
            <a:ext cx="314325" cy="457200"/>
          </a:xfrm>
          <a:prstGeom prst="rightArrow">
            <a:avLst>
              <a:gd name="adj1" fmla="val 50000"/>
              <a:gd name="adj2" fmla="val 25000"/>
            </a:avLst>
          </a:prstGeom>
          <a:solidFill>
            <a:schemeClr val="accent1"/>
          </a:solidFill>
          <a:ln w="9525">
            <a:solidFill>
              <a:schemeClr val="bg2"/>
            </a:solidFill>
            <a:miter lim="800000"/>
            <a:headEnd/>
            <a:tailEnd/>
          </a:ln>
        </p:spPr>
        <p:txBody>
          <a:bodyPr wrap="none" anchor="ctr"/>
          <a:lstStyle/>
          <a:p>
            <a:endParaRPr lang="en-US" dirty="0"/>
          </a:p>
        </p:txBody>
      </p:sp>
    </p:spTree>
    <p:extLst>
      <p:ext uri="{BB962C8B-B14F-4D97-AF65-F5344CB8AC3E}">
        <p14:creationId xmlns:p14="http://schemas.microsoft.com/office/powerpoint/2010/main" val="3245851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Kundfall</a:t>
            </a:r>
            <a:endParaRPr lang="en-US" dirty="0"/>
          </a:p>
        </p:txBody>
      </p:sp>
      <p:sp>
        <p:nvSpPr>
          <p:cNvPr id="29699" name="Content Placeholder 2"/>
          <p:cNvSpPr>
            <a:spLocks noGrp="1"/>
          </p:cNvSpPr>
          <p:nvPr>
            <p:ph type="body" idx="1"/>
          </p:nvPr>
        </p:nvSpPr>
        <p:spPr/>
        <p:txBody>
          <a:bodyPr/>
          <a:lstStyle/>
          <a:p>
            <a:pPr algn="ctr">
              <a:buFont typeface="Arial" charset="0"/>
              <a:buNone/>
            </a:pPr>
            <a:endParaRPr lang="en-US" sz="5400" dirty="0" smtClean="0"/>
          </a:p>
          <a:p>
            <a:endParaRPr lang="en-US" dirty="0" smtClean="0">
              <a:solidFill>
                <a:schemeClr val="bg2"/>
              </a:solidFill>
            </a:endParaRPr>
          </a:p>
          <a:p>
            <a:endParaRPr lang="en-US" dirty="0" smtClean="0">
              <a:solidFill>
                <a:schemeClr val="bg2"/>
              </a:solidFill>
            </a:endParaRPr>
          </a:p>
        </p:txBody>
      </p:sp>
      <p:sp>
        <p:nvSpPr>
          <p:cNvPr id="29700"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42FA97D-56F3-415E-BF28-C022C31B386C}" type="slidenum">
              <a:rPr lang="en-US" sz="1200">
                <a:solidFill>
                  <a:srgbClr val="898989"/>
                </a:solidFill>
                <a:latin typeface="Calibri" pitchFamily="34" charset="0"/>
              </a:rPr>
              <a:pPr algn="r" eaLnBrk="1" hangingPunct="1"/>
              <a:t>6</a:t>
            </a:fld>
            <a:endParaRPr lang="en-US" sz="1200" dirty="0">
              <a:solidFill>
                <a:srgbClr val="898989"/>
              </a:solidFill>
              <a:latin typeface="Calibri" pitchFamily="34" charset="0"/>
            </a:endParaRPr>
          </a:p>
        </p:txBody>
      </p:sp>
      <p:pic>
        <p:nvPicPr>
          <p:cNvPr id="5" name="Picture 5"/>
          <p:cNvPicPr>
            <a:picLocks noChangeAspect="1" noChangeArrowheads="1"/>
          </p:cNvPicPr>
          <p:nvPr/>
        </p:nvPicPr>
        <p:blipFill>
          <a:blip r:embed="rId2" cstate="print"/>
          <a:srcRect/>
          <a:stretch>
            <a:fillRect/>
          </a:stretch>
        </p:blipFill>
        <p:spPr bwMode="auto">
          <a:xfrm>
            <a:off x="5148064" y="5205412"/>
            <a:ext cx="3670300" cy="1333500"/>
          </a:xfrm>
          <a:prstGeom prst="rect">
            <a:avLst/>
          </a:prstGeom>
          <a:noFill/>
          <a:ln w="9525">
            <a:noFill/>
            <a:miter lim="800000"/>
            <a:headEnd/>
            <a:tailEnd/>
          </a:ln>
        </p:spPr>
      </p:pic>
    </p:spTree>
    <p:extLst>
      <p:ext uri="{BB962C8B-B14F-4D97-AF65-F5344CB8AC3E}">
        <p14:creationId xmlns:p14="http://schemas.microsoft.com/office/powerpoint/2010/main" val="1914082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3"/>
          <p:cNvPicPr>
            <a:picLocks noChangeAspect="1" noChangeArrowheads="1"/>
          </p:cNvPicPr>
          <p:nvPr/>
        </p:nvPicPr>
        <p:blipFill>
          <a:blip r:embed="rId3" cstate="print"/>
          <a:srcRect/>
          <a:stretch>
            <a:fillRect/>
          </a:stretch>
        </p:blipFill>
        <p:spPr bwMode="auto">
          <a:xfrm>
            <a:off x="0" y="2565400"/>
            <a:ext cx="4713288" cy="4292600"/>
          </a:xfrm>
          <a:prstGeom prst="rect">
            <a:avLst/>
          </a:prstGeom>
          <a:noFill/>
          <a:ln w="9525" algn="ctr">
            <a:noFill/>
            <a:miter lim="800000"/>
            <a:headEnd/>
            <a:tailEnd/>
          </a:ln>
        </p:spPr>
      </p:pic>
      <p:sp>
        <p:nvSpPr>
          <p:cNvPr id="10243" name="Rectangle 7"/>
          <p:cNvSpPr txBox="1">
            <a:spLocks noGrp="1" noChangeArrowheads="1"/>
          </p:cNvSpPr>
          <p:nvPr/>
        </p:nvSpPr>
        <p:spPr bwMode="black">
          <a:xfrm>
            <a:off x="152400" y="6616700"/>
            <a:ext cx="366713" cy="184150"/>
          </a:xfrm>
          <a:prstGeom prst="rect">
            <a:avLst/>
          </a:prstGeom>
          <a:noFill/>
          <a:ln w="9525">
            <a:noFill/>
            <a:miter lim="800000"/>
            <a:headEnd/>
            <a:tailEnd/>
          </a:ln>
        </p:spPr>
        <p:txBody>
          <a:bodyPr lIns="92075" tIns="46038" rIns="92075" bIns="46038"/>
          <a:lstStyle/>
          <a:p>
            <a:pPr algn="l"/>
            <a:fld id="{3C42D356-B3CA-44ED-95A6-AF733920E6DE}" type="slidenum">
              <a:rPr lang="en-US" sz="800">
                <a:latin typeface="Calibri" pitchFamily="34" charset="0"/>
              </a:rPr>
              <a:pPr algn="l"/>
              <a:t>7</a:t>
            </a:fld>
            <a:endParaRPr lang="en-US" sz="800" dirty="0">
              <a:latin typeface="Calibri" pitchFamily="34" charset="0"/>
            </a:endParaRPr>
          </a:p>
        </p:txBody>
      </p:sp>
      <p:sp>
        <p:nvSpPr>
          <p:cNvPr id="10245" name="Rectangle 17"/>
          <p:cNvSpPr>
            <a:spLocks noChangeArrowheads="1"/>
          </p:cNvSpPr>
          <p:nvPr/>
        </p:nvSpPr>
        <p:spPr bwMode="auto">
          <a:xfrm>
            <a:off x="1394" y="0"/>
            <a:ext cx="8961437" cy="1100138"/>
          </a:xfrm>
          <a:prstGeom prst="rect">
            <a:avLst/>
          </a:prstGeom>
          <a:noFill/>
          <a:ln w="9525">
            <a:noFill/>
            <a:miter lim="800000"/>
            <a:headEnd/>
            <a:tailEnd/>
          </a:ln>
        </p:spPr>
        <p:txBody>
          <a:bodyPr/>
          <a:lstStyle/>
          <a:p>
            <a:pPr algn="l" eaLnBrk="0" hangingPunct="0">
              <a:lnSpc>
                <a:spcPct val="90000"/>
              </a:lnSpc>
            </a:pPr>
            <a:r>
              <a:rPr lang="sv-SE" sz="1600" dirty="0" smtClean="0">
                <a:solidFill>
                  <a:schemeClr val="accent1">
                    <a:lumMod val="75000"/>
                  </a:schemeClr>
                </a:solidFill>
                <a:latin typeface="Calibri" pitchFamily="34" charset="0"/>
              </a:rPr>
              <a:t/>
            </a:r>
            <a:br>
              <a:rPr lang="sv-SE" sz="1600" dirty="0" smtClean="0">
                <a:solidFill>
                  <a:schemeClr val="accent1">
                    <a:lumMod val="75000"/>
                  </a:schemeClr>
                </a:solidFill>
                <a:latin typeface="Calibri" pitchFamily="34" charset="0"/>
              </a:rPr>
            </a:br>
            <a:r>
              <a:rPr lang="sv-SE" sz="2800" dirty="0" smtClean="0">
                <a:solidFill>
                  <a:schemeClr val="accent1">
                    <a:lumMod val="75000"/>
                  </a:schemeClr>
                </a:solidFill>
                <a:latin typeface="Calibri" pitchFamily="34" charset="0"/>
              </a:rPr>
              <a:t>Det är smart att analysera hur kundnöjdheten utvecklas</a:t>
            </a:r>
            <a:endParaRPr lang="sv-SE" sz="2800" dirty="0">
              <a:solidFill>
                <a:schemeClr val="accent1">
                  <a:lumMod val="75000"/>
                </a:schemeClr>
              </a:solidFill>
              <a:latin typeface="Calibri" pitchFamily="34" charset="0"/>
            </a:endParaRPr>
          </a:p>
        </p:txBody>
      </p:sp>
      <p:sp>
        <p:nvSpPr>
          <p:cNvPr id="10246" name="Text Box 358"/>
          <p:cNvSpPr txBox="1">
            <a:spLocks noChangeArrowheads="1"/>
          </p:cNvSpPr>
          <p:nvPr/>
        </p:nvSpPr>
        <p:spPr bwMode="auto">
          <a:xfrm>
            <a:off x="0" y="1227138"/>
            <a:ext cx="4725988" cy="1322387"/>
          </a:xfrm>
          <a:prstGeom prst="rect">
            <a:avLst/>
          </a:prstGeom>
          <a:solidFill>
            <a:srgbClr val="000000">
              <a:alpha val="79999"/>
            </a:srgbClr>
          </a:solidFill>
          <a:ln w="9525">
            <a:noFill/>
            <a:miter lim="800000"/>
            <a:headEnd/>
            <a:tailEnd/>
          </a:ln>
        </p:spPr>
        <p:txBody>
          <a:bodyPr lIns="274320" tIns="137160" rIns="457200" bIns="182880" anchor="ctr" anchorCtr="1"/>
          <a:lstStyle/>
          <a:p>
            <a:pPr algn="l" defTabSz="457200">
              <a:lnSpc>
                <a:spcPct val="90000"/>
              </a:lnSpc>
              <a:buClr>
                <a:srgbClr val="000000"/>
              </a:buClr>
              <a:buSzPct val="100000"/>
              <a:buFont typeface="Arial" pitchFamily="34" charset="0"/>
              <a:buNone/>
              <a:tabLst>
                <a:tab pos="0" algn="l"/>
                <a:tab pos="914400" algn="l"/>
                <a:tab pos="1828800" algn="l"/>
                <a:tab pos="2743200" algn="l"/>
                <a:tab pos="3541713" algn="l"/>
                <a:tab pos="4572000" algn="l"/>
                <a:tab pos="5486400" algn="l"/>
                <a:tab pos="6400800" algn="l"/>
                <a:tab pos="7315200" algn="l"/>
                <a:tab pos="8229600" algn="l"/>
                <a:tab pos="9144000" algn="l"/>
                <a:tab pos="10058400" algn="l"/>
              </a:tabLst>
            </a:pPr>
            <a:r>
              <a:rPr lang="sv-SE" sz="1600" i="1" dirty="0" smtClean="0">
                <a:solidFill>
                  <a:schemeClr val="bg1"/>
                </a:solidFill>
                <a:latin typeface="Calibri" pitchFamily="34" charset="0"/>
                <a:ea typeface="SimSun" pitchFamily="2" charset="-122"/>
              </a:rPr>
              <a:t>“Hertz vill få hävstång på sin </a:t>
            </a:r>
            <a:r>
              <a:rPr lang="sv-SE" sz="1600" i="1" dirty="0" smtClean="0">
                <a:solidFill>
                  <a:schemeClr val="bg1"/>
                </a:solidFill>
                <a:latin typeface="Calibri" pitchFamily="34" charset="0"/>
                <a:ea typeface="SimSun" pitchFamily="2" charset="-122"/>
              </a:rPr>
              <a:t>satsning </a:t>
            </a:r>
            <a:r>
              <a:rPr lang="sv-SE" sz="1600" i="1" dirty="0" smtClean="0">
                <a:solidFill>
                  <a:schemeClr val="bg1"/>
                </a:solidFill>
                <a:latin typeface="Calibri" pitchFamily="34" charset="0"/>
                <a:ea typeface="SimSun" pitchFamily="2" charset="-122"/>
              </a:rPr>
              <a:t>inom </a:t>
            </a:r>
            <a:r>
              <a:rPr lang="sv-SE" sz="1600" i="1" dirty="0" smtClean="0">
                <a:solidFill>
                  <a:schemeClr val="bg1"/>
                </a:solidFill>
                <a:latin typeface="Calibri" pitchFamily="34" charset="0"/>
                <a:ea typeface="SimSun" pitchFamily="2" charset="-122"/>
              </a:rPr>
              <a:t>content</a:t>
            </a:r>
            <a:r>
              <a:rPr lang="sv-SE" sz="1600" i="1" dirty="0" smtClean="0">
                <a:solidFill>
                  <a:schemeClr val="bg1"/>
                </a:solidFill>
                <a:latin typeface="Calibri" pitchFamily="34" charset="0"/>
                <a:ea typeface="SimSun" pitchFamily="2" charset="-122"/>
              </a:rPr>
              <a:t> </a:t>
            </a:r>
            <a:r>
              <a:rPr lang="sv-SE" sz="1600" i="1" dirty="0" smtClean="0">
                <a:solidFill>
                  <a:schemeClr val="bg1"/>
                </a:solidFill>
                <a:latin typeface="Calibri" pitchFamily="34" charset="0"/>
                <a:ea typeface="SimSun" pitchFamily="2" charset="-122"/>
              </a:rPr>
              <a:t>analytics</a:t>
            </a:r>
            <a:r>
              <a:rPr lang="sv-SE" sz="1600" i="1" dirty="0" smtClean="0">
                <a:solidFill>
                  <a:schemeClr val="bg1"/>
                </a:solidFill>
                <a:latin typeface="Calibri" pitchFamily="34" charset="0"/>
                <a:ea typeface="SimSun" pitchFamily="2" charset="-122"/>
              </a:rPr>
              <a:t>  på ett strategiskt plan men också på en lokalnivå, allt för att ytterligare ligga I topp gällande kundnöjdhet”</a:t>
            </a:r>
            <a:endParaRPr lang="sv-SE" sz="1600" i="1" dirty="0">
              <a:solidFill>
                <a:schemeClr val="bg1"/>
              </a:solidFill>
              <a:latin typeface="Calibri" pitchFamily="34" charset="0"/>
              <a:ea typeface="SimSun" pitchFamily="2" charset="-122"/>
            </a:endParaRPr>
          </a:p>
        </p:txBody>
      </p:sp>
      <p:sp>
        <p:nvSpPr>
          <p:cNvPr id="2" name="Rectangle 4"/>
          <p:cNvSpPr>
            <a:spLocks noChangeArrowheads="1"/>
          </p:cNvSpPr>
          <p:nvPr/>
        </p:nvSpPr>
        <p:spPr bwMode="auto">
          <a:xfrm>
            <a:off x="3644900" y="1219200"/>
            <a:ext cx="1133475" cy="5638800"/>
          </a:xfrm>
          <a:prstGeom prst="rect">
            <a:avLst/>
          </a:prstGeom>
          <a:gradFill rotWithShape="0">
            <a:gsLst>
              <a:gs pos="0">
                <a:schemeClr val="tx1">
                  <a:alpha val="0"/>
                </a:schemeClr>
              </a:gs>
              <a:gs pos="100000">
                <a:schemeClr val="tx1">
                  <a:gamma/>
                  <a:tint val="0"/>
                  <a:invGamma/>
                </a:schemeClr>
              </a:gs>
            </a:gsLst>
            <a:lin ang="0" scaled="1"/>
          </a:gradFill>
          <a:ln w="9525">
            <a:noFill/>
            <a:miter lim="800000"/>
            <a:headEnd/>
            <a:tailEnd/>
          </a:ln>
        </p:spPr>
        <p:txBody>
          <a:bodyPr wrap="none" anchor="ctr"/>
          <a:lstStyle/>
          <a:p>
            <a:pPr algn="l">
              <a:lnSpc>
                <a:spcPct val="90000"/>
              </a:lnSpc>
              <a:defRPr/>
            </a:pPr>
            <a:endParaRPr lang="en-US" sz="2200" dirty="0">
              <a:solidFill>
                <a:schemeClr val="hlink"/>
              </a:solidFill>
              <a:latin typeface="Arial" charset="0"/>
              <a:ea typeface="MS PGothic" pitchFamily="34" charset="-128"/>
              <a:cs typeface="MS PGothic" pitchFamily="34" charset="-128"/>
            </a:endParaRPr>
          </a:p>
        </p:txBody>
      </p:sp>
      <p:sp>
        <p:nvSpPr>
          <p:cNvPr id="10249" name="Line 4"/>
          <p:cNvSpPr>
            <a:spLocks noChangeShapeType="1"/>
          </p:cNvSpPr>
          <p:nvPr/>
        </p:nvSpPr>
        <p:spPr bwMode="auto">
          <a:xfrm flipV="1">
            <a:off x="0" y="1219200"/>
            <a:ext cx="8869363" cy="0"/>
          </a:xfrm>
          <a:prstGeom prst="line">
            <a:avLst/>
          </a:prstGeom>
          <a:noFill/>
          <a:ln w="9525">
            <a:solidFill>
              <a:schemeClr val="bg1"/>
            </a:solidFill>
            <a:round/>
            <a:headEnd/>
            <a:tailEnd/>
          </a:ln>
        </p:spPr>
        <p:txBody>
          <a:bodyPr/>
          <a:lstStyle/>
          <a:p>
            <a:pPr algn="l"/>
            <a:endParaRPr lang="en-US" dirty="0"/>
          </a:p>
        </p:txBody>
      </p:sp>
      <p:sp>
        <p:nvSpPr>
          <p:cNvPr id="11" name="Content Placeholder 7"/>
          <p:cNvSpPr txBox="1">
            <a:spLocks/>
          </p:cNvSpPr>
          <p:nvPr/>
        </p:nvSpPr>
        <p:spPr bwMode="auto">
          <a:xfrm>
            <a:off x="5445354" y="4119511"/>
            <a:ext cx="3358698" cy="2116277"/>
          </a:xfrm>
          <a:prstGeom prst="rect">
            <a:avLst/>
          </a:prstGeom>
          <a:solidFill>
            <a:schemeClr val="tx1">
              <a:lumMod val="75000"/>
              <a:lumOff val="25000"/>
            </a:schemeClr>
          </a:solidFill>
          <a:ln w="9525">
            <a:solidFill>
              <a:srgbClr val="000000"/>
            </a:solidFill>
            <a:miter lim="800000"/>
            <a:headEnd/>
            <a:tailEnd/>
          </a:ln>
          <a:effectLst>
            <a:outerShdw blurRad="50800" dist="1143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spcBef>
                <a:spcPts val="0"/>
              </a:spcBef>
              <a:spcAft>
                <a:spcPts val="900"/>
              </a:spcAft>
              <a:buNone/>
            </a:pPr>
            <a:r>
              <a:rPr lang="en-US" sz="100" dirty="0" smtClean="0">
                <a:solidFill>
                  <a:schemeClr val="bg1"/>
                </a:solidFill>
              </a:rPr>
              <a:t>    </a:t>
            </a:r>
            <a:endParaRPr lang="sv-SE" sz="100" dirty="0" smtClean="0">
              <a:solidFill>
                <a:schemeClr val="bg1"/>
              </a:solidFill>
            </a:endParaRPr>
          </a:p>
          <a:p>
            <a:pPr eaLnBrk="1" hangingPunct="1">
              <a:spcBef>
                <a:spcPts val="0"/>
              </a:spcBef>
              <a:spcAft>
                <a:spcPts val="900"/>
              </a:spcAft>
            </a:pPr>
            <a:r>
              <a:rPr lang="sv-SE" sz="1600" dirty="0" smtClean="0">
                <a:solidFill>
                  <a:schemeClr val="bg1"/>
                </a:solidFill>
              </a:rPr>
              <a:t>8000  stationer</a:t>
            </a:r>
          </a:p>
          <a:p>
            <a:pPr eaLnBrk="1" hangingPunct="1">
              <a:spcBef>
                <a:spcPts val="0"/>
              </a:spcBef>
              <a:spcAft>
                <a:spcPts val="900"/>
              </a:spcAft>
            </a:pPr>
            <a:r>
              <a:rPr lang="sv-SE" sz="1600" dirty="0" smtClean="0">
                <a:solidFill>
                  <a:schemeClr val="bg1"/>
                </a:solidFill>
              </a:rPr>
              <a:t>Rykte om mycket stor kundnöjdhet</a:t>
            </a:r>
          </a:p>
          <a:p>
            <a:pPr eaLnBrk="1" hangingPunct="1">
              <a:spcBef>
                <a:spcPts val="0"/>
              </a:spcBef>
              <a:spcAft>
                <a:spcPts val="900"/>
              </a:spcAft>
            </a:pPr>
            <a:r>
              <a:rPr lang="sv-SE" sz="1600" dirty="0" smtClean="0">
                <a:solidFill>
                  <a:schemeClr val="bg1"/>
                </a:solidFill>
              </a:rPr>
              <a:t>100,000+  enkäter per månad</a:t>
            </a:r>
          </a:p>
        </p:txBody>
      </p:sp>
      <p:sp>
        <p:nvSpPr>
          <p:cNvPr id="12" name="Rectangle 6"/>
          <p:cNvSpPr>
            <a:spLocks noChangeArrowheads="1"/>
          </p:cNvSpPr>
          <p:nvPr/>
        </p:nvSpPr>
        <p:spPr bwMode="auto">
          <a:xfrm>
            <a:off x="5199323" y="1052736"/>
            <a:ext cx="3763508" cy="2631490"/>
          </a:xfrm>
          <a:prstGeom prst="rect">
            <a:avLst/>
          </a:prstGeom>
          <a:noFill/>
          <a:ln w="9525">
            <a:noFill/>
            <a:miter lim="800000"/>
            <a:headEnd/>
            <a:tailEnd/>
          </a:ln>
        </p:spPr>
        <p:txBody>
          <a:bodyPr wrap="square">
            <a:spAutoFit/>
          </a:bodyPr>
          <a:lstStyle/>
          <a:p>
            <a:pPr algn="l" defTabSz="457200">
              <a:spcAft>
                <a:spcPts val="600"/>
              </a:spcAft>
              <a:buClr>
                <a:srgbClr val="0A0A0A"/>
              </a:buClr>
              <a:buSzPct val="100000"/>
              <a:tabLst>
                <a:tab pos="166688" algn="l"/>
                <a:tab pos="1081088" algn="l"/>
                <a:tab pos="1995488" algn="l"/>
                <a:tab pos="2909888" algn="l"/>
                <a:tab pos="3824288" algn="l"/>
                <a:tab pos="4738688" algn="l"/>
                <a:tab pos="5653088" algn="l"/>
                <a:tab pos="6567488" algn="l"/>
                <a:tab pos="7481888" algn="l"/>
                <a:tab pos="8396288" algn="l"/>
                <a:tab pos="9310688" algn="l"/>
                <a:tab pos="10225088" algn="l"/>
              </a:tabLst>
            </a:pPr>
            <a:r>
              <a:rPr lang="sv-SE" sz="2400" b="1" dirty="0" smtClean="0">
                <a:solidFill>
                  <a:srgbClr val="00B0DA"/>
                </a:solidFill>
                <a:latin typeface="Calibri" pitchFamily="34" charset="0"/>
                <a:ea typeface="SimSun" pitchFamily="2" charset="-122"/>
              </a:rPr>
              <a:t>Business Challenge</a:t>
            </a:r>
          </a:p>
          <a:p>
            <a:pPr marL="285750" indent="-285750" algn="l" defTabSz="457200">
              <a:spcAft>
                <a:spcPts val="600"/>
              </a:spcAft>
              <a:buClr>
                <a:srgbClr val="6699FF"/>
              </a:buClr>
              <a:buSzPct val="100000"/>
              <a:buFont typeface="Arial" pitchFamily="34" charset="0"/>
              <a:buChar char="•"/>
              <a:tabLst>
                <a:tab pos="166688" algn="l"/>
                <a:tab pos="1081088" algn="l"/>
                <a:tab pos="1995488" algn="l"/>
                <a:tab pos="2909888" algn="l"/>
                <a:tab pos="3824288" algn="l"/>
                <a:tab pos="4738688" algn="l"/>
                <a:tab pos="5653088" algn="l"/>
                <a:tab pos="6567488" algn="l"/>
                <a:tab pos="7481888" algn="l"/>
                <a:tab pos="8396288" algn="l"/>
                <a:tab pos="9310688" algn="l"/>
                <a:tab pos="10225088" algn="l"/>
              </a:tabLst>
            </a:pPr>
            <a:r>
              <a:rPr lang="sv-SE" dirty="0" smtClean="0">
                <a:latin typeface="Calibri" pitchFamily="34" charset="0"/>
              </a:rPr>
              <a:t>Företaget behövde förbättra sin förståelse för kundenkäter, </a:t>
            </a:r>
          </a:p>
          <a:p>
            <a:pPr marL="285750" indent="-285750" algn="l" defTabSz="457200">
              <a:spcAft>
                <a:spcPts val="600"/>
              </a:spcAft>
              <a:buClr>
                <a:srgbClr val="6699FF"/>
              </a:buClr>
              <a:buSzPct val="100000"/>
              <a:buFont typeface="Arial" pitchFamily="34" charset="0"/>
              <a:buChar char="•"/>
              <a:tabLst>
                <a:tab pos="166688" algn="l"/>
                <a:tab pos="1081088" algn="l"/>
                <a:tab pos="1995488" algn="l"/>
                <a:tab pos="2909888" algn="l"/>
                <a:tab pos="3824288" algn="l"/>
                <a:tab pos="4738688" algn="l"/>
                <a:tab pos="5653088" algn="l"/>
                <a:tab pos="6567488" algn="l"/>
                <a:tab pos="7481888" algn="l"/>
                <a:tab pos="8396288" algn="l"/>
                <a:tab pos="9310688" algn="l"/>
                <a:tab pos="10225088" algn="l"/>
              </a:tabLst>
            </a:pPr>
            <a:r>
              <a:rPr lang="sv-SE" dirty="0" smtClean="0">
                <a:latin typeface="Calibri" pitchFamily="34" charset="0"/>
              </a:rPr>
              <a:t>Nästa all information var inlåsta en systemet för </a:t>
            </a:r>
            <a:r>
              <a:rPr lang="sv-SE" dirty="0" smtClean="0">
                <a:latin typeface="Calibri" pitchFamily="34" charset="0"/>
              </a:rPr>
              <a:t>kundenkäter </a:t>
            </a:r>
            <a:endParaRPr lang="sv-SE" dirty="0" smtClean="0">
              <a:latin typeface="Calibri" pitchFamily="34" charset="0"/>
            </a:endParaRPr>
          </a:p>
          <a:p>
            <a:pPr marL="285750" indent="-285750" algn="l" defTabSz="457200">
              <a:spcAft>
                <a:spcPts val="600"/>
              </a:spcAft>
              <a:buClr>
                <a:srgbClr val="6699FF"/>
              </a:buClr>
              <a:buSzPct val="100000"/>
              <a:buFont typeface="Arial" pitchFamily="34" charset="0"/>
              <a:buChar char="•"/>
              <a:tabLst>
                <a:tab pos="166688" algn="l"/>
                <a:tab pos="1081088" algn="l"/>
                <a:tab pos="1995488" algn="l"/>
                <a:tab pos="2909888" algn="l"/>
                <a:tab pos="3824288" algn="l"/>
                <a:tab pos="4738688" algn="l"/>
                <a:tab pos="5653088" algn="l"/>
                <a:tab pos="6567488" algn="l"/>
                <a:tab pos="7481888" algn="l"/>
                <a:tab pos="8396288" algn="l"/>
                <a:tab pos="9310688" algn="l"/>
                <a:tab pos="10225088" algn="l"/>
              </a:tabLst>
            </a:pPr>
            <a:r>
              <a:rPr lang="sv-SE" dirty="0" smtClean="0">
                <a:latin typeface="Calibri" pitchFamily="34" charset="0"/>
              </a:rPr>
              <a:t>Lokala chefer läste och kategoriserade kommentarer manuellt</a:t>
            </a:r>
            <a:endParaRPr lang="sv-SE" b="1" dirty="0">
              <a:solidFill>
                <a:schemeClr val="bg1"/>
              </a:solidFill>
              <a:latin typeface="Calibri" pitchFamily="34" charset="0"/>
              <a:ea typeface="SimSun" pitchFamily="2" charset="-122"/>
            </a:endParaRPr>
          </a:p>
        </p:txBody>
      </p:sp>
    </p:spTree>
    <p:extLst>
      <p:ext uri="{BB962C8B-B14F-4D97-AF65-F5344CB8AC3E}">
        <p14:creationId xmlns:p14="http://schemas.microsoft.com/office/powerpoint/2010/main" val="2259914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3"/>
          <p:cNvSpPr txBox="1">
            <a:spLocks noGrp="1"/>
          </p:cNvSpPr>
          <p:nvPr/>
        </p:nvSpPr>
        <p:spPr bwMode="auto">
          <a:xfrm>
            <a:off x="328613" y="6565900"/>
            <a:ext cx="323850" cy="234950"/>
          </a:xfrm>
          <a:prstGeom prst="rect">
            <a:avLst/>
          </a:prstGeom>
          <a:noFill/>
          <a:ln w="9525">
            <a:noFill/>
            <a:miter lim="800000"/>
            <a:headEnd/>
            <a:tailEnd/>
          </a:ln>
        </p:spPr>
        <p:txBody>
          <a:bodyPr/>
          <a:lstStyle/>
          <a:p>
            <a:pPr algn="l" eaLnBrk="0" hangingPunct="0"/>
            <a:fld id="{CA953151-D07F-470B-962C-041AF9737389}" type="slidenum">
              <a:rPr lang="en-US" sz="1000" b="1" baseline="-25000">
                <a:solidFill>
                  <a:schemeClr val="bg1"/>
                </a:solidFill>
              </a:rPr>
              <a:pPr algn="l" eaLnBrk="0" hangingPunct="0"/>
              <a:t>8</a:t>
            </a:fld>
            <a:endParaRPr lang="en-US" sz="1000" b="1" baseline="-25000" dirty="0">
              <a:solidFill>
                <a:schemeClr val="bg1"/>
              </a:solidFill>
            </a:endParaRPr>
          </a:p>
        </p:txBody>
      </p:sp>
      <p:sp>
        <p:nvSpPr>
          <p:cNvPr id="11270" name="TextBox 5"/>
          <p:cNvSpPr txBox="1">
            <a:spLocks noChangeArrowheads="1"/>
          </p:cNvSpPr>
          <p:nvPr/>
        </p:nvSpPr>
        <p:spPr bwMode="auto">
          <a:xfrm>
            <a:off x="352812" y="1117033"/>
            <a:ext cx="8153400" cy="2308324"/>
          </a:xfrm>
          <a:prstGeom prst="rect">
            <a:avLst/>
          </a:prstGeom>
          <a:noFill/>
          <a:ln w="9525">
            <a:noFill/>
            <a:miter lim="800000"/>
            <a:headEnd/>
            <a:tailEnd/>
          </a:ln>
        </p:spPr>
        <p:txBody>
          <a:bodyPr>
            <a:spAutoFit/>
          </a:bodyPr>
          <a:lstStyle/>
          <a:p>
            <a:pPr algn="l"/>
            <a:r>
              <a:rPr lang="en-US" sz="2800" i="1" dirty="0"/>
              <a:t>Not only was the </a:t>
            </a:r>
            <a:r>
              <a:rPr lang="en-US" sz="2800" i="1" u="sng" dirty="0">
                <a:solidFill>
                  <a:srgbClr val="7030A0"/>
                </a:solidFill>
              </a:rPr>
              <a:t>pick-up line </a:t>
            </a:r>
            <a:r>
              <a:rPr lang="en-US" sz="2800" i="1" dirty="0"/>
              <a:t>at the counter </a:t>
            </a:r>
            <a:r>
              <a:rPr lang="en-US" sz="2800" i="1" u="sng" dirty="0">
                <a:solidFill>
                  <a:srgbClr val="C00000"/>
                </a:solidFill>
              </a:rPr>
              <a:t>very long</a:t>
            </a:r>
            <a:r>
              <a:rPr lang="en-US" sz="2800" i="1" dirty="0"/>
              <a:t>, but I </a:t>
            </a:r>
            <a:r>
              <a:rPr lang="en-US" sz="2800" i="1" u="sng" dirty="0">
                <a:solidFill>
                  <a:srgbClr val="C00000"/>
                </a:solidFill>
              </a:rPr>
              <a:t>waited 30 minutes </a:t>
            </a:r>
            <a:r>
              <a:rPr lang="en-US" sz="2800" i="1" dirty="0"/>
              <a:t>just to talk to a </a:t>
            </a:r>
            <a:r>
              <a:rPr lang="en-US" sz="2800" i="1" u="sng" dirty="0">
                <a:solidFill>
                  <a:srgbClr val="C00000"/>
                </a:solidFill>
              </a:rPr>
              <a:t>rude representative</a:t>
            </a:r>
            <a:r>
              <a:rPr lang="en-US" sz="2800" i="1" u="sng" dirty="0"/>
              <a:t> </a:t>
            </a:r>
            <a:r>
              <a:rPr lang="en-US" sz="2800" i="1" dirty="0"/>
              <a:t>who gave me </a:t>
            </a:r>
            <a:r>
              <a:rPr lang="en-US" sz="2800" i="1" u="sng" dirty="0">
                <a:solidFill>
                  <a:srgbClr val="7030A0"/>
                </a:solidFill>
              </a:rPr>
              <a:t>a car </a:t>
            </a:r>
            <a:r>
              <a:rPr lang="en-US" sz="2800" i="1" dirty="0">
                <a:solidFill>
                  <a:srgbClr val="C00000"/>
                </a:solidFill>
              </a:rPr>
              <a:t>that </a:t>
            </a:r>
            <a:r>
              <a:rPr lang="en-US" sz="2800" i="1" u="sng" dirty="0">
                <a:solidFill>
                  <a:srgbClr val="C00000"/>
                </a:solidFill>
              </a:rPr>
              <a:t>smelled like smoke</a:t>
            </a:r>
            <a:r>
              <a:rPr lang="en-US" sz="2800" i="1" dirty="0"/>
              <a:t>, had </a:t>
            </a:r>
            <a:r>
              <a:rPr lang="en-US" sz="2800" i="1" u="sng" dirty="0">
                <a:solidFill>
                  <a:srgbClr val="C00000"/>
                </a:solidFill>
              </a:rPr>
              <a:t>stained floor mats</a:t>
            </a:r>
            <a:r>
              <a:rPr lang="en-US" sz="2800" i="1" dirty="0"/>
              <a:t>, a </a:t>
            </a:r>
            <a:r>
              <a:rPr lang="en-US" sz="2800" i="1" u="sng" dirty="0">
                <a:solidFill>
                  <a:srgbClr val="C00000"/>
                </a:solidFill>
              </a:rPr>
              <a:t>dented fender</a:t>
            </a:r>
            <a:r>
              <a:rPr lang="en-US" sz="2800" i="1" dirty="0"/>
              <a:t>, and only </a:t>
            </a:r>
            <a:r>
              <a:rPr lang="en-US" sz="2800" i="1" u="sng" dirty="0">
                <a:solidFill>
                  <a:srgbClr val="C00000"/>
                </a:solidFill>
              </a:rPr>
              <a:t>half a tank of gas</a:t>
            </a:r>
            <a:r>
              <a:rPr lang="en-US" sz="2800" i="1" dirty="0"/>
              <a:t>. </a:t>
            </a:r>
            <a:r>
              <a:rPr lang="en-US" sz="3200" dirty="0"/>
              <a:t> </a:t>
            </a:r>
          </a:p>
        </p:txBody>
      </p:sp>
      <p:sp>
        <p:nvSpPr>
          <p:cNvPr id="10" name="Rectangle 9"/>
          <p:cNvSpPr>
            <a:spLocks noChangeArrowheads="1"/>
          </p:cNvSpPr>
          <p:nvPr/>
        </p:nvSpPr>
        <p:spPr bwMode="auto">
          <a:xfrm>
            <a:off x="5621764" y="4729476"/>
            <a:ext cx="2160000" cy="42703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defRPr/>
            </a:pPr>
            <a:r>
              <a:rPr lang="en-US" dirty="0"/>
              <a:t>smelled like smoke</a:t>
            </a:r>
            <a:endParaRPr lang="en-US" baseline="-25000" dirty="0">
              <a:ea typeface="MS PGothic" pitchFamily="34" charset="-128"/>
            </a:endParaRPr>
          </a:p>
        </p:txBody>
      </p:sp>
      <p:sp>
        <p:nvSpPr>
          <p:cNvPr id="13" name="Rectangle 12"/>
          <p:cNvSpPr>
            <a:spLocks noChangeArrowheads="1"/>
          </p:cNvSpPr>
          <p:nvPr/>
        </p:nvSpPr>
        <p:spPr bwMode="auto">
          <a:xfrm>
            <a:off x="850891" y="3861048"/>
            <a:ext cx="2793405" cy="427037"/>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chor="ctr"/>
          <a:lstStyle/>
          <a:p>
            <a:pPr>
              <a:defRPr/>
            </a:pPr>
            <a:r>
              <a:rPr lang="en-US" dirty="0"/>
              <a:t>pick-up line </a:t>
            </a:r>
            <a:endParaRPr lang="en-US" baseline="-25000" dirty="0">
              <a:ea typeface="MS PGothic" pitchFamily="34" charset="-128"/>
            </a:endParaRPr>
          </a:p>
        </p:txBody>
      </p:sp>
      <p:sp>
        <p:nvSpPr>
          <p:cNvPr id="15" name="Rectangle 14"/>
          <p:cNvSpPr>
            <a:spLocks noChangeArrowheads="1"/>
          </p:cNvSpPr>
          <p:nvPr/>
        </p:nvSpPr>
        <p:spPr bwMode="auto">
          <a:xfrm>
            <a:off x="5621764" y="3672756"/>
            <a:ext cx="2160000" cy="42862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defRPr/>
            </a:pPr>
            <a:r>
              <a:rPr lang="en-US" dirty="0"/>
              <a:t>waited 30 minutes</a:t>
            </a:r>
            <a:endParaRPr lang="en-US" baseline="-25000" dirty="0">
              <a:ea typeface="MS PGothic" pitchFamily="34" charset="-128"/>
            </a:endParaRPr>
          </a:p>
        </p:txBody>
      </p:sp>
      <p:sp>
        <p:nvSpPr>
          <p:cNvPr id="18" name="Rectangle 17"/>
          <p:cNvSpPr>
            <a:spLocks noChangeArrowheads="1"/>
          </p:cNvSpPr>
          <p:nvPr/>
        </p:nvSpPr>
        <p:spPr bwMode="auto">
          <a:xfrm>
            <a:off x="5621764" y="4201116"/>
            <a:ext cx="2160000" cy="42862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defRPr/>
            </a:pPr>
            <a:r>
              <a:rPr lang="en-US" dirty="0"/>
              <a:t>rude representative </a:t>
            </a:r>
            <a:endParaRPr lang="en-US" baseline="-25000" dirty="0">
              <a:ea typeface="MS PGothic" pitchFamily="34" charset="-128"/>
            </a:endParaRPr>
          </a:p>
        </p:txBody>
      </p:sp>
      <p:sp>
        <p:nvSpPr>
          <p:cNvPr id="19" name="Rectangle 18"/>
          <p:cNvSpPr>
            <a:spLocks noChangeArrowheads="1"/>
          </p:cNvSpPr>
          <p:nvPr/>
        </p:nvSpPr>
        <p:spPr bwMode="auto">
          <a:xfrm>
            <a:off x="5621764" y="5784608"/>
            <a:ext cx="2160000" cy="42862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defRPr/>
            </a:pPr>
            <a:r>
              <a:rPr lang="en-US" dirty="0"/>
              <a:t>dented fender</a:t>
            </a:r>
            <a:endParaRPr lang="en-US" baseline="-25000" dirty="0">
              <a:ea typeface="MS PGothic" pitchFamily="34" charset="-128"/>
            </a:endParaRPr>
          </a:p>
        </p:txBody>
      </p:sp>
      <p:sp>
        <p:nvSpPr>
          <p:cNvPr id="20" name="Rectangle 19"/>
          <p:cNvSpPr>
            <a:spLocks noChangeArrowheads="1"/>
          </p:cNvSpPr>
          <p:nvPr/>
        </p:nvSpPr>
        <p:spPr bwMode="auto">
          <a:xfrm>
            <a:off x="5621764" y="5256248"/>
            <a:ext cx="2160000" cy="42862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defRPr/>
            </a:pPr>
            <a:r>
              <a:rPr lang="en-US" dirty="0"/>
              <a:t>stained floor mats</a:t>
            </a:r>
            <a:endParaRPr lang="en-US" baseline="-25000" dirty="0">
              <a:ea typeface="MS PGothic" pitchFamily="34" charset="-128"/>
            </a:endParaRPr>
          </a:p>
        </p:txBody>
      </p:sp>
      <p:sp>
        <p:nvSpPr>
          <p:cNvPr id="23" name="Rectangle 22"/>
          <p:cNvSpPr>
            <a:spLocks noChangeArrowheads="1"/>
          </p:cNvSpPr>
          <p:nvPr/>
        </p:nvSpPr>
        <p:spPr bwMode="auto">
          <a:xfrm>
            <a:off x="5621764" y="6312968"/>
            <a:ext cx="2160000" cy="4284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defRPr/>
            </a:pPr>
            <a:r>
              <a:rPr lang="en-US" dirty="0"/>
              <a:t>half a tank of </a:t>
            </a:r>
            <a:endParaRPr lang="en-US" dirty="0" smtClean="0"/>
          </a:p>
        </p:txBody>
      </p:sp>
      <p:sp>
        <p:nvSpPr>
          <p:cNvPr id="29" name="Rectangle 28"/>
          <p:cNvSpPr>
            <a:spLocks noChangeArrowheads="1"/>
          </p:cNvSpPr>
          <p:nvPr/>
        </p:nvSpPr>
        <p:spPr bwMode="auto">
          <a:xfrm>
            <a:off x="5621764" y="3144396"/>
            <a:ext cx="2160000" cy="42862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defRPr/>
            </a:pPr>
            <a:r>
              <a:rPr lang="en-US" dirty="0"/>
              <a:t>very long</a:t>
            </a:r>
            <a:endParaRPr lang="en-US" dirty="0">
              <a:ea typeface="MS PGothic" pitchFamily="34" charset="-128"/>
            </a:endParaRPr>
          </a:p>
        </p:txBody>
      </p:sp>
      <p:sp>
        <p:nvSpPr>
          <p:cNvPr id="3" name="Title 2"/>
          <p:cNvSpPr>
            <a:spLocks noGrp="1"/>
          </p:cNvSpPr>
          <p:nvPr>
            <p:ph type="title" idx="4294967295"/>
          </p:nvPr>
        </p:nvSpPr>
        <p:spPr>
          <a:xfrm>
            <a:off x="292008" y="260648"/>
            <a:ext cx="8456455" cy="856385"/>
          </a:xfrm>
        </p:spPr>
        <p:txBody>
          <a:bodyPr>
            <a:normAutofit fontScale="90000"/>
          </a:bodyPr>
          <a:lstStyle/>
          <a:p>
            <a:r>
              <a:rPr lang="en-US" baseline="0" dirty="0" smtClean="0"/>
              <a:t>Content Analytics on</a:t>
            </a:r>
            <a:r>
              <a:rPr lang="en-US" dirty="0" smtClean="0"/>
              <a:t> customer </a:t>
            </a:r>
            <a:r>
              <a:rPr lang="en-US" dirty="0" smtClean="0"/>
              <a:t>survey </a:t>
            </a:r>
            <a:endParaRPr lang="en-US" dirty="0"/>
          </a:p>
        </p:txBody>
      </p:sp>
      <p:sp>
        <p:nvSpPr>
          <p:cNvPr id="33" name="Rectangle 12"/>
          <p:cNvSpPr>
            <a:spLocks noChangeArrowheads="1"/>
          </p:cNvSpPr>
          <p:nvPr/>
        </p:nvSpPr>
        <p:spPr bwMode="auto">
          <a:xfrm>
            <a:off x="900316" y="5289788"/>
            <a:ext cx="2793405" cy="42703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defRPr/>
            </a:pPr>
            <a:r>
              <a:rPr lang="en-US" dirty="0" smtClean="0"/>
              <a:t>Date</a:t>
            </a:r>
          </a:p>
        </p:txBody>
      </p:sp>
      <p:sp>
        <p:nvSpPr>
          <p:cNvPr id="34" name="Rectangle 12"/>
          <p:cNvSpPr>
            <a:spLocks noChangeArrowheads="1"/>
          </p:cNvSpPr>
          <p:nvPr/>
        </p:nvSpPr>
        <p:spPr bwMode="auto">
          <a:xfrm>
            <a:off x="900315" y="5840503"/>
            <a:ext cx="2793405" cy="42703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defRPr/>
            </a:pPr>
            <a:r>
              <a:rPr lang="en-US" dirty="0" smtClean="0"/>
              <a:t>Region</a:t>
            </a:r>
          </a:p>
        </p:txBody>
      </p:sp>
      <p:sp>
        <p:nvSpPr>
          <p:cNvPr id="36" name="Rectangle 12"/>
          <p:cNvSpPr>
            <a:spLocks noChangeArrowheads="1"/>
          </p:cNvSpPr>
          <p:nvPr/>
        </p:nvSpPr>
        <p:spPr bwMode="auto">
          <a:xfrm>
            <a:off x="842491" y="4407627"/>
            <a:ext cx="2793405" cy="427037"/>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chor="ctr"/>
          <a:lstStyle/>
          <a:p>
            <a:pPr>
              <a:defRPr/>
            </a:pPr>
            <a:r>
              <a:rPr lang="en-US" dirty="0" smtClean="0"/>
              <a:t>a car</a:t>
            </a:r>
            <a:endParaRPr lang="en-US" baseline="-25000" dirty="0">
              <a:ea typeface="MS PGothic" pitchFamily="34" charset="-128"/>
            </a:endParaRPr>
          </a:p>
        </p:txBody>
      </p:sp>
    </p:spTree>
    <p:extLst>
      <p:ext uri="{BB962C8B-B14F-4D97-AF65-F5344CB8AC3E}">
        <p14:creationId xmlns:p14="http://schemas.microsoft.com/office/powerpoint/2010/main" val="26893008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xit" presetSubtype="0" fill="hold" grpId="1" nodeType="with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par>
                                <p:cTn id="14" presetID="10" presetClass="exit" presetSubtype="0" fill="hold" grpId="1" nodeType="withEffect">
                                  <p:stCondLst>
                                    <p:cond delay="0"/>
                                  </p:stCondLst>
                                  <p:childTnLst>
                                    <p:animEffect transition="out" filter="fade">
                                      <p:cBhvr>
                                        <p:cTn id="15" dur="500"/>
                                        <p:tgtEl>
                                          <p:spTgt spid="15"/>
                                        </p:tgtEl>
                                      </p:cBhvr>
                                    </p:animEffect>
                                    <p:set>
                                      <p:cBhvr>
                                        <p:cTn id="16" dur="1" fill="hold">
                                          <p:stCondLst>
                                            <p:cond delay="499"/>
                                          </p:stCondLst>
                                        </p:cTn>
                                        <p:tgtEl>
                                          <p:spTgt spid="15"/>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xit" presetSubtype="0" fill="hold" grpId="1" nodeType="clickEffect">
                                  <p:stCondLst>
                                    <p:cond delay="0"/>
                                  </p:stCondLst>
                                  <p:childTnLst>
                                    <p:animEffect transition="out" filter="fade">
                                      <p:cBhvr>
                                        <p:cTn id="23" dur="500"/>
                                        <p:tgtEl>
                                          <p:spTgt spid="18"/>
                                        </p:tgtEl>
                                      </p:cBhvr>
                                    </p:animEffect>
                                    <p:set>
                                      <p:cBhvr>
                                        <p:cTn id="24" dur="1" fill="hold">
                                          <p:stCondLst>
                                            <p:cond delay="499"/>
                                          </p:stCondLst>
                                        </p:cTn>
                                        <p:tgtEl>
                                          <p:spTgt spid="18"/>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xit" presetSubtype="0" fill="hold" grpId="1" nodeType="with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10" presetClass="exit" presetSubtype="0" fill="hold" grpId="0" nodeType="withEffect">
                                  <p:stCondLst>
                                    <p:cond delay="0"/>
                                  </p:stCondLst>
                                  <p:childTnLst>
                                    <p:animEffect transition="out" filter="fade">
                                      <p:cBhvr>
                                        <p:cTn id="38" dur="500"/>
                                        <p:tgtEl>
                                          <p:spTgt spid="20"/>
                                        </p:tgtEl>
                                      </p:cBhvr>
                                    </p:animEffect>
                                    <p:set>
                                      <p:cBhvr>
                                        <p:cTn id="39" dur="1" fill="hold">
                                          <p:stCondLst>
                                            <p:cond delay="499"/>
                                          </p:stCondLst>
                                        </p:cTn>
                                        <p:tgtEl>
                                          <p:spTgt spid="20"/>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29"/>
                                        </p:tgtEl>
                                      </p:cBhvr>
                                    </p:animEffect>
                                    <p:set>
                                      <p:cBhvr>
                                        <p:cTn id="42" dur="1" fill="hold">
                                          <p:stCondLst>
                                            <p:cond delay="499"/>
                                          </p:stCondLst>
                                        </p:cTn>
                                        <p:tgtEl>
                                          <p:spTgt spid="29"/>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xit" presetSubtype="0" fill="hold" grpId="1" nodeType="withEffect">
                                  <p:stCondLst>
                                    <p:cond delay="0"/>
                                  </p:stCondLst>
                                  <p:childTnLst>
                                    <p:animEffect transition="out" filter="fade">
                                      <p:cBhvr>
                                        <p:cTn id="47" dur="500"/>
                                        <p:tgtEl>
                                          <p:spTgt spid="19"/>
                                        </p:tgtEl>
                                      </p:cBhvr>
                                    </p:animEffect>
                                    <p:set>
                                      <p:cBhvr>
                                        <p:cTn id="48" dur="1" fill="hold">
                                          <p:stCondLst>
                                            <p:cond delay="499"/>
                                          </p:stCondLst>
                                        </p:cTn>
                                        <p:tgtEl>
                                          <p:spTgt spid="19"/>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par>
                                <p:cTn id="57" presetID="10" presetClass="exit" presetSubtype="0" fill="hold" grpId="1" nodeType="withEffect">
                                  <p:stCondLst>
                                    <p:cond delay="0"/>
                                  </p:stCondLst>
                                  <p:childTnLst>
                                    <p:animEffect transition="out" filter="fade">
                                      <p:cBhvr>
                                        <p:cTn id="58" dur="500"/>
                                        <p:tgtEl>
                                          <p:spTgt spid="33"/>
                                        </p:tgtEl>
                                      </p:cBhvr>
                                    </p:animEffect>
                                    <p:set>
                                      <p:cBhvr>
                                        <p:cTn id="59" dur="1" fill="hold">
                                          <p:stCondLst>
                                            <p:cond delay="499"/>
                                          </p:stCondLst>
                                        </p:cTn>
                                        <p:tgtEl>
                                          <p:spTgt spid="33"/>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500"/>
                                        <p:tgtEl>
                                          <p:spTgt spid="34"/>
                                        </p:tgtEl>
                                      </p:cBhvr>
                                    </p:animEffect>
                                  </p:childTnLst>
                                </p:cTn>
                              </p:par>
                              <p:par>
                                <p:cTn id="65" presetID="10" presetClass="exit" presetSubtype="0" fill="hold" grpId="1" nodeType="withEffect">
                                  <p:stCondLst>
                                    <p:cond delay="0"/>
                                  </p:stCondLst>
                                  <p:childTnLst>
                                    <p:animEffect transition="out" filter="fade">
                                      <p:cBhvr>
                                        <p:cTn id="66" dur="500"/>
                                        <p:tgtEl>
                                          <p:spTgt spid="34"/>
                                        </p:tgtEl>
                                      </p:cBhvr>
                                    </p:animEffect>
                                    <p:set>
                                      <p:cBhvr>
                                        <p:cTn id="67" dur="1" fill="hold">
                                          <p:stCondLst>
                                            <p:cond delay="499"/>
                                          </p:stCondLst>
                                        </p:cTn>
                                        <p:tgtEl>
                                          <p:spTgt spid="34"/>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500"/>
                                        <p:tgtEl>
                                          <p:spTgt spid="36"/>
                                        </p:tgtEl>
                                      </p:cBhvr>
                                    </p:animEffect>
                                  </p:childTnLst>
                                </p:cTn>
                              </p:par>
                              <p:par>
                                <p:cTn id="73" presetID="10" presetClass="exit" presetSubtype="0" fill="hold" grpId="1" nodeType="withEffect">
                                  <p:stCondLst>
                                    <p:cond delay="0"/>
                                  </p:stCondLst>
                                  <p:childTnLst>
                                    <p:animEffect transition="out" filter="fade">
                                      <p:cBhvr>
                                        <p:cTn id="74" dur="500"/>
                                        <p:tgtEl>
                                          <p:spTgt spid="36"/>
                                        </p:tgtEl>
                                      </p:cBhvr>
                                    </p:animEffect>
                                    <p:set>
                                      <p:cBhvr>
                                        <p:cTn id="75"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3" grpId="0" animBg="1"/>
      <p:bldP spid="13" grpId="1" animBg="1"/>
      <p:bldP spid="15" grpId="0" animBg="1"/>
      <p:bldP spid="15" grpId="1" animBg="1"/>
      <p:bldP spid="18" grpId="0" animBg="1"/>
      <p:bldP spid="18" grpId="1" animBg="1"/>
      <p:bldP spid="19" grpId="0" animBg="1"/>
      <p:bldP spid="19" grpId="1" animBg="1"/>
      <p:bldP spid="20" grpId="0" animBg="1"/>
      <p:bldP spid="23" grpId="0" animBg="1"/>
      <p:bldP spid="29" grpId="0" animBg="1"/>
      <p:bldP spid="33" grpId="0" animBg="1"/>
      <p:bldP spid="33" grpId="1" animBg="1"/>
      <p:bldP spid="34" grpId="0" animBg="1"/>
      <p:bldP spid="34" grpId="1" animBg="1"/>
      <p:bldP spid="36" grpId="0" animBg="1"/>
      <p:bldP spid="3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212725" y="103188"/>
            <a:ext cx="8397875" cy="403225"/>
          </a:xfrm>
        </p:spPr>
        <p:txBody>
          <a:bodyPr>
            <a:noAutofit/>
          </a:bodyPr>
          <a:lstStyle/>
          <a:p>
            <a:pPr eaLnBrk="1" hangingPunct="1"/>
            <a:r>
              <a:rPr lang="en-US" sz="3600" dirty="0" smtClean="0"/>
              <a:t>Monitoring Case Study: Hertz</a:t>
            </a:r>
          </a:p>
        </p:txBody>
      </p:sp>
      <p:sp>
        <p:nvSpPr>
          <p:cNvPr id="94211" name="Slide Number Placeholder 3"/>
          <p:cNvSpPr txBox="1">
            <a:spLocks noGrp="1"/>
          </p:cNvSpPr>
          <p:nvPr/>
        </p:nvSpPr>
        <p:spPr bwMode="auto">
          <a:xfrm>
            <a:off x="328613" y="6565900"/>
            <a:ext cx="323850" cy="234950"/>
          </a:xfrm>
          <a:prstGeom prst="rect">
            <a:avLst/>
          </a:prstGeom>
          <a:noFill/>
          <a:ln>
            <a:miter lim="800000"/>
            <a:headEnd/>
            <a:tailEnd/>
          </a:ln>
        </p:spPr>
        <p:txBody>
          <a:bodyPr/>
          <a:lstStyle/>
          <a:p>
            <a:pPr algn="ctr" eaLnBrk="0" hangingPunct="0">
              <a:defRPr/>
            </a:pPr>
            <a:fld id="{B854B135-8D6A-4BF3-9BA1-0D09DBB674EF}" type="slidenum">
              <a:rPr lang="en-US" sz="1000" b="1" baseline="-25000">
                <a:latin typeface="Arial" charset="0"/>
                <a:ea typeface="+mn-ea"/>
              </a:rPr>
              <a:pPr algn="ctr" eaLnBrk="0" hangingPunct="0">
                <a:defRPr/>
              </a:pPr>
              <a:t>9</a:t>
            </a:fld>
            <a:endParaRPr lang="en-US" sz="1000" b="1" baseline="-25000" dirty="0">
              <a:latin typeface="Arial" charset="0"/>
              <a:ea typeface="+mn-ea"/>
            </a:endParaRPr>
          </a:p>
        </p:txBody>
      </p:sp>
      <p:pic>
        <p:nvPicPr>
          <p:cNvPr id="13317" name="Picture 5"/>
          <p:cNvPicPr>
            <a:picLocks noChangeAspect="1" noChangeArrowheads="1"/>
          </p:cNvPicPr>
          <p:nvPr/>
        </p:nvPicPr>
        <p:blipFill>
          <a:blip r:embed="rId3" cstate="print"/>
          <a:srcRect/>
          <a:stretch>
            <a:fillRect/>
          </a:stretch>
        </p:blipFill>
        <p:spPr bwMode="auto">
          <a:xfrm>
            <a:off x="5321300" y="5199063"/>
            <a:ext cx="3670300" cy="1333500"/>
          </a:xfrm>
          <a:prstGeom prst="rect">
            <a:avLst/>
          </a:prstGeom>
          <a:noFill/>
          <a:ln w="9525">
            <a:noFill/>
            <a:miter lim="800000"/>
            <a:headEnd/>
            <a:tailEnd/>
          </a:ln>
        </p:spPr>
      </p:pic>
      <p:pic>
        <p:nvPicPr>
          <p:cNvPr id="11" name="Picture 10" descr="Hertz Sample Report.png"/>
          <p:cNvPicPr>
            <a:picLocks noChangeAspect="1"/>
          </p:cNvPicPr>
          <p:nvPr/>
        </p:nvPicPr>
        <p:blipFill>
          <a:blip r:embed="rId4" cstate="print"/>
          <a:stretch>
            <a:fillRect/>
          </a:stretch>
        </p:blipFill>
        <p:spPr>
          <a:xfrm>
            <a:off x="142875" y="1650886"/>
            <a:ext cx="8858250" cy="2714625"/>
          </a:xfrm>
          <a:prstGeom prst="rect">
            <a:avLst/>
          </a:prstGeom>
          <a:ln>
            <a:noFill/>
          </a:ln>
          <a:effectLst>
            <a:outerShdw blurRad="190500" algn="tl" rotWithShape="0">
              <a:srgbClr val="000000">
                <a:alpha val="70000"/>
              </a:srgbClr>
            </a:outerShdw>
          </a:effectLst>
        </p:spPr>
      </p:pic>
      <p:sp>
        <p:nvSpPr>
          <p:cNvPr id="12" name="Rectangle 11"/>
          <p:cNvSpPr/>
          <p:nvPr/>
        </p:nvSpPr>
        <p:spPr bwMode="auto">
          <a:xfrm>
            <a:off x="1403350" y="2374786"/>
            <a:ext cx="1325563" cy="403225"/>
          </a:xfrm>
          <a:prstGeom prst="rect">
            <a:avLst/>
          </a:prstGeom>
          <a:noFill/>
          <a:ln w="38100" cap="flat" cmpd="sng" algn="ctr">
            <a:solidFill>
              <a:srgbClr val="C00000"/>
            </a:solidFill>
            <a:prstDash val="solid"/>
            <a:round/>
            <a:headEnd type="none" w="med" len="med"/>
            <a:tailEnd type="none" w="med" len="med"/>
          </a:ln>
          <a:effectLst>
            <a:outerShdw blurRad="63500" sx="102000" sy="102000" algn="ctr" rotWithShape="0">
              <a:prstClr val="black">
                <a:alpha val="40000"/>
              </a:prstClr>
            </a:outerShdw>
          </a:effectLst>
        </p:spPr>
        <p:txBody>
          <a:bodyPr/>
          <a:lstStyle/>
          <a:p>
            <a:pPr>
              <a:defRPr/>
            </a:pPr>
            <a:endParaRPr lang="en-US" baseline="-25000" dirty="0">
              <a:latin typeface="Arial" charset="0"/>
              <a:ea typeface="MS PGothic" pitchFamily="34" charset="-128"/>
            </a:endParaRPr>
          </a:p>
        </p:txBody>
      </p:sp>
      <p:sp>
        <p:nvSpPr>
          <p:cNvPr id="13" name="Rectangle 12"/>
          <p:cNvSpPr/>
          <p:nvPr/>
        </p:nvSpPr>
        <p:spPr bwMode="auto">
          <a:xfrm>
            <a:off x="4192588" y="2374786"/>
            <a:ext cx="690562" cy="403225"/>
          </a:xfrm>
          <a:prstGeom prst="rect">
            <a:avLst/>
          </a:prstGeom>
          <a:noFill/>
          <a:ln w="38100" cap="flat" cmpd="sng" algn="ctr">
            <a:solidFill>
              <a:srgbClr val="C00000"/>
            </a:solidFill>
            <a:prstDash val="solid"/>
            <a:round/>
            <a:headEnd type="none" w="med" len="med"/>
            <a:tailEnd type="none" w="med" len="med"/>
          </a:ln>
          <a:effectLst>
            <a:outerShdw blurRad="63500" sx="102000" sy="102000" algn="ctr" rotWithShape="0">
              <a:prstClr val="black">
                <a:alpha val="40000"/>
              </a:prstClr>
            </a:outerShdw>
          </a:effectLst>
        </p:spPr>
        <p:txBody>
          <a:bodyPr/>
          <a:lstStyle/>
          <a:p>
            <a:pPr>
              <a:defRPr/>
            </a:pPr>
            <a:endParaRPr lang="en-US" baseline="-25000" dirty="0">
              <a:latin typeface="Arial" charset="0"/>
              <a:ea typeface="MS PGothic" pitchFamily="34" charset="-128"/>
            </a:endParaRPr>
          </a:p>
        </p:txBody>
      </p:sp>
      <p:sp>
        <p:nvSpPr>
          <p:cNvPr id="3" name="Rectangle 2"/>
          <p:cNvSpPr/>
          <p:nvPr/>
        </p:nvSpPr>
        <p:spPr>
          <a:xfrm>
            <a:off x="142875" y="1488636"/>
            <a:ext cx="8917998" cy="3059084"/>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7"/>
          <p:cNvSpPr>
            <a:spLocks noGrp="1"/>
          </p:cNvSpPr>
          <p:nvPr>
            <p:ph idx="4294967295"/>
          </p:nvPr>
        </p:nvSpPr>
        <p:spPr>
          <a:xfrm>
            <a:off x="2193910" y="2401874"/>
            <a:ext cx="5378479" cy="1414487"/>
          </a:xfrm>
          <a:solidFill>
            <a:schemeClr val="bg1">
              <a:lumMod val="85000"/>
            </a:schemeClr>
          </a:solidFill>
          <a:effectLst>
            <a:outerShdw blurRad="50800" dist="88900" dir="2700000" algn="tl" rotWithShape="0">
              <a:prstClr val="black">
                <a:alpha val="40000"/>
              </a:prstClr>
            </a:outerShdw>
          </a:effectLst>
        </p:spPr>
        <p:txBody>
          <a:bodyPr/>
          <a:lstStyle/>
          <a:p>
            <a:pPr eaLnBrk="1" hangingPunct="1">
              <a:spcBef>
                <a:spcPts val="200"/>
              </a:spcBef>
            </a:pPr>
            <a:r>
              <a:rPr lang="en-US" sz="1600" dirty="0" smtClean="0"/>
              <a:t>Benefits:</a:t>
            </a:r>
          </a:p>
          <a:p>
            <a:pPr lvl="1" eaLnBrk="1" hangingPunct="1">
              <a:spcBef>
                <a:spcPts val="200"/>
              </a:spcBef>
            </a:pPr>
            <a:r>
              <a:rPr lang="en-US" sz="1600" dirty="0" smtClean="0"/>
              <a:t>Automated a tedious process</a:t>
            </a:r>
          </a:p>
          <a:p>
            <a:pPr lvl="1" eaLnBrk="1" hangingPunct="1">
              <a:spcBef>
                <a:spcPts val="200"/>
              </a:spcBef>
            </a:pPr>
            <a:r>
              <a:rPr lang="en-US" sz="1600" dirty="0" smtClean="0"/>
              <a:t>Improved consistency and accuracy</a:t>
            </a:r>
          </a:p>
          <a:p>
            <a:pPr lvl="1" eaLnBrk="1" hangingPunct="1">
              <a:spcBef>
                <a:spcPts val="200"/>
              </a:spcBef>
            </a:pPr>
            <a:r>
              <a:rPr lang="en-US" sz="1600" dirty="0" smtClean="0"/>
              <a:t>Brand and location level analytics</a:t>
            </a:r>
          </a:p>
          <a:p>
            <a:pPr lvl="1" eaLnBrk="1" hangingPunct="1">
              <a:spcBef>
                <a:spcPts val="200"/>
              </a:spcBef>
            </a:pPr>
            <a:r>
              <a:rPr lang="en-US" sz="1600" dirty="0" smtClean="0"/>
              <a:t>Search/navigation for operational improvement</a:t>
            </a:r>
          </a:p>
          <a:p>
            <a:pPr lvl="1" eaLnBrk="1" hangingPunct="1">
              <a:spcBef>
                <a:spcPts val="200"/>
              </a:spcBef>
            </a:pPr>
            <a:endParaRPr lang="en-US" sz="1600" dirty="0" smtClean="0"/>
          </a:p>
        </p:txBody>
      </p:sp>
      <p:sp>
        <p:nvSpPr>
          <p:cNvPr id="9" name="Rectangle 8"/>
          <p:cNvSpPr>
            <a:spLocks noChangeArrowheads="1"/>
          </p:cNvSpPr>
          <p:nvPr/>
        </p:nvSpPr>
        <p:spPr bwMode="auto">
          <a:xfrm rot="21430408">
            <a:off x="1379433" y="1312287"/>
            <a:ext cx="6484938" cy="3967162"/>
          </a:xfrm>
          <a:prstGeom prst="rect">
            <a:avLst/>
          </a:prstGeom>
          <a:solidFill>
            <a:srgbClr val="FCE6D6"/>
          </a:solidFill>
          <a:ln w="50800">
            <a:solidFill>
              <a:srgbClr val="F5B383"/>
            </a:solidFill>
            <a:miter lim="800000"/>
            <a:headEnd/>
            <a:tailEnd/>
          </a:ln>
          <a:effectLst>
            <a:outerShdw blurRad="63500" sx="102000" sy="102000" algn="ctr" rotWithShape="0">
              <a:srgbClr val="000000">
                <a:alpha val="39999"/>
              </a:srgbClr>
            </a:outerShdw>
          </a:effectLst>
        </p:spPr>
        <p:txBody>
          <a:bodyPr tIns="0" anchor="ctr"/>
          <a:lstStyle/>
          <a:p>
            <a:pPr algn="ctr">
              <a:spcAft>
                <a:spcPts val="1200"/>
              </a:spcAft>
              <a:defRPr/>
            </a:pPr>
            <a:r>
              <a:rPr lang="en-US" sz="2000" dirty="0">
                <a:solidFill>
                  <a:srgbClr val="000000"/>
                </a:solidFill>
                <a:latin typeface="Arial" charset="0"/>
                <a:ea typeface="MS PGothic" pitchFamily="34" charset="-128"/>
                <a:cs typeface="MS PGothic" pitchFamily="34" charset="-128"/>
              </a:rPr>
              <a:t>“Hertz …wanted to </a:t>
            </a:r>
            <a:r>
              <a:rPr lang="en-US" sz="2000" b="1" dirty="0">
                <a:solidFill>
                  <a:srgbClr val="000000"/>
                </a:solidFill>
                <a:latin typeface="Arial" charset="0"/>
                <a:ea typeface="MS PGothic" pitchFamily="34" charset="-128"/>
                <a:cs typeface="MS PGothic" pitchFamily="34" charset="-128"/>
              </a:rPr>
              <a:t>leverage [customer] insight </a:t>
            </a:r>
            <a:r>
              <a:rPr lang="en-US" sz="2000" dirty="0">
                <a:solidFill>
                  <a:srgbClr val="000000"/>
                </a:solidFill>
                <a:latin typeface="Arial" charset="0"/>
                <a:ea typeface="MS PGothic" pitchFamily="34" charset="-128"/>
                <a:cs typeface="MS PGothic" pitchFamily="34" charset="-128"/>
              </a:rPr>
              <a:t>at both the </a:t>
            </a:r>
            <a:r>
              <a:rPr lang="en-US" sz="2000" b="1" dirty="0">
                <a:solidFill>
                  <a:srgbClr val="000000"/>
                </a:solidFill>
                <a:latin typeface="Arial" charset="0"/>
                <a:ea typeface="MS PGothic" pitchFamily="34" charset="-128"/>
                <a:cs typeface="MS PGothic" pitchFamily="34" charset="-128"/>
              </a:rPr>
              <a:t>strategic level </a:t>
            </a:r>
            <a:r>
              <a:rPr lang="en-US" sz="2000" dirty="0">
                <a:solidFill>
                  <a:srgbClr val="000000"/>
                </a:solidFill>
                <a:latin typeface="Arial" charset="0"/>
                <a:ea typeface="MS PGothic" pitchFamily="34" charset="-128"/>
                <a:cs typeface="MS PGothic" pitchFamily="34" charset="-128"/>
              </a:rPr>
              <a:t>and the </a:t>
            </a:r>
            <a:r>
              <a:rPr lang="en-US" sz="2000" b="1" dirty="0">
                <a:solidFill>
                  <a:srgbClr val="000000"/>
                </a:solidFill>
                <a:latin typeface="Arial" charset="0"/>
                <a:ea typeface="MS PGothic" pitchFamily="34" charset="-128"/>
                <a:cs typeface="MS PGothic" pitchFamily="34" charset="-128"/>
              </a:rPr>
              <a:t>local level</a:t>
            </a:r>
            <a:r>
              <a:rPr lang="en-US" sz="2000" dirty="0">
                <a:solidFill>
                  <a:srgbClr val="000000"/>
                </a:solidFill>
                <a:latin typeface="Arial" charset="0"/>
                <a:ea typeface="MS PGothic" pitchFamily="34" charset="-128"/>
                <a:cs typeface="MS PGothic" pitchFamily="34" charset="-128"/>
              </a:rPr>
              <a:t> to </a:t>
            </a:r>
            <a:r>
              <a:rPr lang="en-US" sz="2000" b="1" dirty="0">
                <a:solidFill>
                  <a:srgbClr val="000000"/>
                </a:solidFill>
                <a:latin typeface="Arial" charset="0"/>
                <a:ea typeface="MS PGothic" pitchFamily="34" charset="-128"/>
                <a:cs typeface="MS PGothic" pitchFamily="34" charset="-128"/>
              </a:rPr>
              <a:t>drive operational improvements</a:t>
            </a:r>
            <a:r>
              <a:rPr lang="en-US" sz="2000" dirty="0">
                <a:solidFill>
                  <a:srgbClr val="000000"/>
                </a:solidFill>
                <a:latin typeface="Arial" charset="0"/>
                <a:ea typeface="MS PGothic" pitchFamily="34" charset="-128"/>
                <a:cs typeface="MS PGothic" pitchFamily="34" charset="-128"/>
              </a:rPr>
              <a:t>”</a:t>
            </a:r>
          </a:p>
          <a:p>
            <a:pPr algn="ctr">
              <a:spcAft>
                <a:spcPts val="1200"/>
              </a:spcAft>
              <a:defRPr/>
            </a:pPr>
            <a:r>
              <a:rPr lang="en-US" sz="2000" dirty="0">
                <a:solidFill>
                  <a:srgbClr val="000000"/>
                </a:solidFill>
                <a:latin typeface="Arial" charset="0"/>
                <a:ea typeface="MS PGothic" pitchFamily="34" charset="-128"/>
                <a:cs typeface="MS PGothic" pitchFamily="34" charset="-128"/>
              </a:rPr>
              <a:t>“This has greatly improved the effectiveness of our ‘Voice of the Customer’ program and has helped build on our reputation for delivering </a:t>
            </a:r>
            <a:r>
              <a:rPr lang="en-US" sz="2000" b="1" dirty="0">
                <a:solidFill>
                  <a:srgbClr val="000000"/>
                </a:solidFill>
                <a:latin typeface="Arial" charset="0"/>
                <a:ea typeface="MS PGothic" pitchFamily="34" charset="-128"/>
                <a:cs typeface="MS PGothic" pitchFamily="34" charset="-128"/>
              </a:rPr>
              <a:t>superior customer service.</a:t>
            </a:r>
            <a:r>
              <a:rPr lang="en-US" sz="2000" dirty="0">
                <a:solidFill>
                  <a:srgbClr val="000000"/>
                </a:solidFill>
                <a:latin typeface="Arial" charset="0"/>
                <a:ea typeface="MS PGothic" pitchFamily="34" charset="-128"/>
                <a:cs typeface="MS PGothic" pitchFamily="34" charset="-128"/>
              </a:rPr>
              <a:t>”</a:t>
            </a:r>
            <a:endParaRPr lang="en-US" sz="2000" i="1" dirty="0">
              <a:solidFill>
                <a:srgbClr val="000000"/>
              </a:solidFill>
              <a:latin typeface="Arial" charset="0"/>
              <a:ea typeface="MS PGothic" pitchFamily="34" charset="-128"/>
              <a:cs typeface="MS PGothic" pitchFamily="34" charset="-128"/>
            </a:endParaRPr>
          </a:p>
          <a:p>
            <a:pPr algn="ctr">
              <a:spcAft>
                <a:spcPts val="1200"/>
              </a:spcAft>
              <a:defRPr/>
            </a:pPr>
            <a:r>
              <a:rPr lang="en-US" i="1" dirty="0">
                <a:solidFill>
                  <a:srgbClr val="000000"/>
                </a:solidFill>
                <a:latin typeface="Arial" charset="0"/>
                <a:ea typeface="MS PGothic" pitchFamily="34" charset="-128"/>
                <a:cs typeface="MS PGothic" pitchFamily="34" charset="-128"/>
              </a:rPr>
              <a:t>- Joe </a:t>
            </a:r>
            <a:r>
              <a:rPr lang="en-US" i="1" dirty="0">
                <a:solidFill>
                  <a:srgbClr val="000000"/>
                </a:solidFill>
                <a:latin typeface="Arial" charset="0"/>
                <a:ea typeface="MS PGothic" pitchFamily="34" charset="-128"/>
                <a:cs typeface="MS PGothic" pitchFamily="34" charset="-128"/>
              </a:rPr>
              <a:t>Eckroth</a:t>
            </a:r>
            <a:r>
              <a:rPr lang="en-US" i="1" dirty="0">
                <a:solidFill>
                  <a:srgbClr val="000000"/>
                </a:solidFill>
                <a:latin typeface="Arial" charset="0"/>
                <a:ea typeface="MS PGothic" pitchFamily="34" charset="-128"/>
                <a:cs typeface="MS PGothic" pitchFamily="34" charset="-128"/>
              </a:rPr>
              <a:t>, Hertz CIO</a:t>
            </a:r>
          </a:p>
        </p:txBody>
      </p:sp>
    </p:spTree>
    <p:extLst>
      <p:ext uri="{BB962C8B-B14F-4D97-AF65-F5344CB8AC3E}">
        <p14:creationId xmlns:p14="http://schemas.microsoft.com/office/powerpoint/2010/main" val="477165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3" grpId="0" animBg="1"/>
      <p:bldP spid="8" grpId="0" animBg="1"/>
      <p:bldP spid="9" grpId="0" animBg="1"/>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542</TotalTime>
  <Words>874</Words>
  <Application>Microsoft Office PowerPoint</Application>
  <PresentationFormat>Bildspel på skärmen (4:3)</PresentationFormat>
  <Paragraphs>148</Paragraphs>
  <Slides>10</Slides>
  <Notes>7</Notes>
  <HiddenSlides>0</HiddenSlides>
  <MMClips>0</MMClips>
  <ScaleCrop>false</ScaleCrop>
  <HeadingPairs>
    <vt:vector size="4" baseType="variant">
      <vt:variant>
        <vt:lpstr>Tema</vt:lpstr>
      </vt:variant>
      <vt:variant>
        <vt:i4>1</vt:i4>
      </vt:variant>
      <vt:variant>
        <vt:lpstr>Bildrubriker</vt:lpstr>
      </vt:variant>
      <vt:variant>
        <vt:i4>10</vt:i4>
      </vt:variant>
    </vt:vector>
  </HeadingPairs>
  <TitlesOfParts>
    <vt:vector size="11" baseType="lpstr">
      <vt:lpstr>Office-tema</vt:lpstr>
      <vt:lpstr>Smarter Analytics</vt:lpstr>
      <vt:lpstr>Är det idag möjligt att bygga rapporter med information från textdokument, Sociala medier, FAQ, Kundenkäter osv?</vt:lpstr>
      <vt:lpstr>Tillbakablick</vt:lpstr>
      <vt:lpstr>Business Intelligence till 100%</vt:lpstr>
      <vt:lpstr>Ok vad är Content analytics ? ”Att omvandla ostrukturerad information till strukturer”</vt:lpstr>
      <vt:lpstr>Kundfall</vt:lpstr>
      <vt:lpstr>PowerPoint-presentation</vt:lpstr>
      <vt:lpstr>Content Analytics on customer survey </vt:lpstr>
      <vt:lpstr>Monitoring Case Study: Hertz</vt:lpstr>
      <vt:lpstr>Demo av IBM Content analytics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Smarter Analytics</dc:title>
  <dc:creator>Ulf Magnusson</dc:creator>
  <cp:lastModifiedBy>Ulf Magnusson</cp:lastModifiedBy>
  <cp:revision>23</cp:revision>
  <dcterms:created xsi:type="dcterms:W3CDTF">2013-04-25T08:44:03Z</dcterms:created>
  <dcterms:modified xsi:type="dcterms:W3CDTF">2013-05-29T07:51:58Z</dcterms:modified>
</cp:coreProperties>
</file>