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947" r:id="rId2"/>
    <p:sldMasterId id="2147484949" r:id="rId3"/>
    <p:sldMasterId id="2147484951" r:id="rId4"/>
  </p:sldMasterIdLst>
  <p:notesMasterIdLst>
    <p:notesMasterId r:id="rId23"/>
  </p:notesMasterIdLst>
  <p:sldIdLst>
    <p:sldId id="293" r:id="rId5"/>
    <p:sldId id="419" r:id="rId6"/>
    <p:sldId id="417" r:id="rId7"/>
    <p:sldId id="423" r:id="rId8"/>
    <p:sldId id="424" r:id="rId9"/>
    <p:sldId id="421" r:id="rId10"/>
    <p:sldId id="422" r:id="rId11"/>
    <p:sldId id="428" r:id="rId12"/>
    <p:sldId id="429" r:id="rId13"/>
    <p:sldId id="430" r:id="rId14"/>
    <p:sldId id="420" r:id="rId15"/>
    <p:sldId id="425" r:id="rId16"/>
    <p:sldId id="393" r:id="rId17"/>
    <p:sldId id="394" r:id="rId18"/>
    <p:sldId id="426" r:id="rId19"/>
    <p:sldId id="418" r:id="rId20"/>
    <p:sldId id="427" r:id="rId21"/>
    <p:sldId id="386"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Cobb" initials="" lastIdx="3" clrIdx="0"/>
  <p:cmAuthor id="1" name="Leslie Horacek"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BA047"/>
    <a:srgbClr val="8CC53A"/>
    <a:srgbClr val="DE1929"/>
    <a:srgbClr val="F79429"/>
    <a:srgbClr val="007373"/>
    <a:srgbClr val="FF3A21"/>
    <a:srgbClr val="FF99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8" autoAdjust="0"/>
    <p:restoredTop sz="87650" autoAdjust="0"/>
  </p:normalViewPr>
  <p:slideViewPr>
    <p:cSldViewPr>
      <p:cViewPr varScale="1">
        <p:scale>
          <a:sx n="65" d="100"/>
          <a:sy n="65" d="100"/>
        </p:scale>
        <p:origin x="-942" y="-108"/>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S PGothic" pitchFamily="34" charset="-128"/>
                <a:cs typeface="Arial" charset="0"/>
              </a:defRPr>
            </a:lvl1pPr>
          </a:lstStyle>
          <a:p>
            <a:pPr>
              <a:defRPr/>
            </a:pPr>
            <a:endParaRPr lang="en-GB"/>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pitchFamily="34" charset="-128"/>
                <a:cs typeface="Arial" charset="0"/>
              </a:defRPr>
            </a:lvl1pPr>
          </a:lstStyle>
          <a:p>
            <a:pPr>
              <a:defRPr/>
            </a:pPr>
            <a:fld id="{D4A87B18-ABE1-41B9-9BBC-A738D5F442E8}" type="datetimeFigureOut">
              <a:rPr lang="en-GB"/>
              <a:pPr>
                <a:defRPr/>
              </a:pPr>
              <a:t>31/03/2014</a:t>
            </a:fld>
            <a:endParaRPr lang="en-GB"/>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S PGothic" pitchFamily="34" charset="-128"/>
                <a:cs typeface="Arial" charset="0"/>
              </a:defRPr>
            </a:lvl1pPr>
          </a:lstStyle>
          <a:p>
            <a:pPr>
              <a:defRPr/>
            </a:pPr>
            <a:endParaRPr lang="en-GB"/>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cs typeface="+mn-cs"/>
              </a:defRPr>
            </a:lvl1pPr>
          </a:lstStyle>
          <a:p>
            <a:pPr>
              <a:defRPr/>
            </a:pPr>
            <a:fld id="{95A5DF3B-F016-45D8-80D3-69C9C8428F4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p:spPr>
        <p:txBody>
          <a:bodyPr/>
          <a:lstStyle/>
          <a:p>
            <a:endParaRPr lang="en-US" altLang="en-US" smtClean="0"/>
          </a:p>
          <a:p>
            <a:pPr>
              <a:buFontTx/>
              <a:buChar char="•"/>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3"/>
          <p:cNvSpPr>
            <a:spLocks noGrp="1" noChangeArrowheads="1"/>
          </p:cNvSpPr>
          <p:nvPr>
            <p:ph type="body" idx="1"/>
          </p:nvPr>
        </p:nvSpPr>
        <p:spPr>
          <a:noFill/>
        </p:spPr>
        <p:txBody>
          <a:bodyPr/>
          <a:lstStyle/>
          <a:p>
            <a:r>
              <a:rPr lang="en-US" altLang="en-US" smtClean="0">
                <a:ea typeface="ＭＳ Ｐゴシック" pitchFamily="34" charset="-128"/>
              </a:rPr>
              <a:t>Mandatory Thank You Slide (available in English only). </a:t>
            </a:r>
          </a:p>
        </p:txBody>
      </p:sp>
      <p:sp>
        <p:nvSpPr>
          <p:cNvPr id="46082" name="Slide Image Placeholder 6"/>
          <p:cNvSpPr>
            <a:spLocks noGrp="1" noRot="1" noChangeAspect="1" noTextEdit="1"/>
          </p:cNvSpPr>
          <p:nvPr>
            <p:ph type="sldImg"/>
          </p:nvPr>
        </p:nvSpPr>
        <p:spPr>
          <a:xfrm>
            <a:off x="1981200" y="661988"/>
            <a:ext cx="2895600" cy="2171700"/>
          </a:xfrm>
          <a:ln/>
        </p:spPr>
      </p:sp>
      <p:sp>
        <p:nvSpPr>
          <p:cNvPr id="46083" name="Slide Number Placeholder 7"/>
          <p:cNvSpPr>
            <a:spLocks noGrp="1"/>
          </p:cNvSpPr>
          <p:nvPr>
            <p:ph type="sldNum" sz="quarter" idx="5"/>
          </p:nvPr>
        </p:nvSpPr>
        <p:spPr>
          <a:noFill/>
          <a:ln>
            <a:miter lim="800000"/>
            <a:headEnd/>
            <a:tailEnd/>
          </a:ln>
        </p:spPr>
        <p:txBody>
          <a:bodyPr/>
          <a:lstStyle/>
          <a:p>
            <a:fld id="{5D29EDF8-2D02-46B6-B726-7404FDBD69DF}" type="slidenum">
              <a:rPr lang="en-US" altLang="en-US" smtClean="0">
                <a:solidFill>
                  <a:srgbClr val="000000"/>
                </a:solidFill>
                <a:latin typeface="Arial" charset="0"/>
              </a:rPr>
              <a:pPr/>
              <a:t>18</a:t>
            </a:fld>
            <a:endParaRPr lang="en-US" alt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endParaRPr lang="en-US" smtClean="0"/>
          </a:p>
        </p:txBody>
      </p:sp>
      <p:sp>
        <p:nvSpPr>
          <p:cNvPr id="21507" name="Slide Number Placeholder 3"/>
          <p:cNvSpPr>
            <a:spLocks noGrp="1"/>
          </p:cNvSpPr>
          <p:nvPr>
            <p:ph type="sldNum" sz="quarter" idx="5"/>
          </p:nvPr>
        </p:nvSpPr>
        <p:spPr>
          <a:noFill/>
          <a:ln>
            <a:miter lim="800000"/>
            <a:headEnd/>
            <a:tailEnd/>
          </a:ln>
        </p:spPr>
        <p:txBody>
          <a:bodyPr/>
          <a:lstStyle/>
          <a:p>
            <a:fld id="{1C4703DF-C8DF-4EBE-AD14-EEA716478757}" type="slidenum">
              <a:rPr lang="en-GB" smtClean="0">
                <a:latin typeface="Arial" charset="0"/>
              </a:rPr>
              <a:pPr/>
              <a:t>2</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r>
              <a:rPr lang="en-US" smtClean="0"/>
              <a:t>MH already talked about this – Unpatched vulnerabilities are a bit problem. Did you know that 60% of exploits target 1-2yo vulnerabilities</a:t>
            </a:r>
          </a:p>
        </p:txBody>
      </p:sp>
      <p:sp>
        <p:nvSpPr>
          <p:cNvPr id="24579" name="Slide Number Placeholder 3"/>
          <p:cNvSpPr>
            <a:spLocks noGrp="1"/>
          </p:cNvSpPr>
          <p:nvPr>
            <p:ph type="sldNum" sz="quarter" idx="5"/>
          </p:nvPr>
        </p:nvSpPr>
        <p:spPr>
          <a:noFill/>
          <a:ln>
            <a:miter lim="800000"/>
            <a:headEnd/>
            <a:tailEnd/>
          </a:ln>
        </p:spPr>
        <p:txBody>
          <a:bodyPr/>
          <a:lstStyle/>
          <a:p>
            <a:fld id="{167E6111-88A2-44D1-9E88-C56B21399F91}" type="slidenum">
              <a:rPr lang="en-GB" smtClean="0">
                <a:latin typeface="Arial" charset="0"/>
              </a:rPr>
              <a:pPr/>
              <a:t>4</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p:spPr>
        <p:txBody>
          <a:bodyPr/>
          <a:lstStyle/>
          <a:p>
            <a:endParaRPr lang="en-US" smtClean="0"/>
          </a:p>
        </p:txBody>
      </p:sp>
      <p:sp>
        <p:nvSpPr>
          <p:cNvPr id="26627" name="Slide Number Placeholder 3"/>
          <p:cNvSpPr>
            <a:spLocks noGrp="1"/>
          </p:cNvSpPr>
          <p:nvPr>
            <p:ph type="sldNum" sz="quarter" idx="5"/>
          </p:nvPr>
        </p:nvSpPr>
        <p:spPr>
          <a:noFill/>
          <a:ln>
            <a:miter lim="800000"/>
            <a:headEnd/>
            <a:tailEnd/>
          </a:ln>
        </p:spPr>
        <p:txBody>
          <a:bodyPr/>
          <a:lstStyle/>
          <a:p>
            <a:fld id="{87CC2E7A-3284-480F-A1F1-659D14CC881A}" type="slidenum">
              <a:rPr lang="en-US" smtClean="0">
                <a:latin typeface="Arial" charset="0"/>
              </a:rPr>
              <a:pPr/>
              <a:t>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p:spPr>
        <p:txBody>
          <a:bodyPr/>
          <a:lstStyle/>
          <a:p>
            <a:endParaRPr lang="en-US" smtClean="0"/>
          </a:p>
        </p:txBody>
      </p:sp>
      <p:sp>
        <p:nvSpPr>
          <p:cNvPr id="30723" name="Slide Number Placeholder 3"/>
          <p:cNvSpPr>
            <a:spLocks noGrp="1"/>
          </p:cNvSpPr>
          <p:nvPr>
            <p:ph type="sldNum" sz="quarter" idx="5"/>
          </p:nvPr>
        </p:nvSpPr>
        <p:spPr>
          <a:noFill/>
          <a:ln>
            <a:miter lim="800000"/>
            <a:headEnd/>
            <a:tailEnd/>
          </a:ln>
        </p:spPr>
        <p:txBody>
          <a:bodyPr/>
          <a:lstStyle/>
          <a:p>
            <a:fld id="{26D89F9A-BCAA-4A1F-8ADF-2096F868E4EA}" type="slidenum">
              <a:rPr lang="en-US" smtClean="0">
                <a:solidFill>
                  <a:srgbClr val="000000"/>
                </a:solidFill>
                <a:latin typeface="Arial" charset="0"/>
              </a:rPr>
              <a:pPr/>
              <a:t>8</a:t>
            </a:fld>
            <a:endParaRPr lang="en-US" smtClean="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p:spPr>
        <p:txBody>
          <a:bodyPr/>
          <a:lstStyle/>
          <a:p>
            <a:r>
              <a:rPr lang="en-US" smtClean="0"/>
              <a:t>Once malware infected the machine it tries to establish a communication channel with the attacker. The communication is essential for enabling data exfiltration. </a:t>
            </a:r>
          </a:p>
          <a:p>
            <a:r>
              <a:rPr lang="en-US" smtClean="0"/>
              <a:t>If the malware directly communicates with the attacker that communication is very visible and can be easily blocked, even by solutions like personal firewall. Trusteer Apex blocks any attempts to establish direct communication channels.</a:t>
            </a:r>
          </a:p>
          <a:p>
            <a:r>
              <a:rPr lang="en-US" smtClean="0"/>
              <a:t>In order to bypass such controls, advanced malware uses a few evasion techniques.</a:t>
            </a:r>
          </a:p>
          <a:p>
            <a:r>
              <a:rPr lang="en-US" smtClean="0"/>
              <a:t>For example, it will compromise another legitimate application process like Internet Explorer – as process that is allowed to communicate externally, by injecting malicious code into the process and using it to mask the communication channel.</a:t>
            </a:r>
          </a:p>
          <a:p>
            <a:r>
              <a:rPr lang="en-US" smtClean="0"/>
              <a:t>Another common technique is to communicate with the attacker over legitimate websites (like User Forums and Google Docs). </a:t>
            </a:r>
          </a:p>
          <a:p>
            <a:r>
              <a:rPr lang="en-US" smtClean="0"/>
              <a:t>Trusteer Apex uses a few different techniques to identify unauthorized exfiltration states and malicious communication channels and blocks them. For the example above it will block the code injection, and prevent the malware from compromising the IE process.</a:t>
            </a:r>
          </a:p>
          <a:p>
            <a:r>
              <a:rPr lang="en-US" smtClean="0"/>
              <a:t>Because Trusteer Apex monitors the activity on the host itself, it has better visibility and can accurately detect and block these exfiltration states. </a:t>
            </a:r>
          </a:p>
        </p:txBody>
      </p:sp>
      <p:sp>
        <p:nvSpPr>
          <p:cNvPr id="32771" name="Slide Number Placeholder 3"/>
          <p:cNvSpPr>
            <a:spLocks noGrp="1"/>
          </p:cNvSpPr>
          <p:nvPr>
            <p:ph type="sldNum" sz="quarter" idx="5"/>
          </p:nvPr>
        </p:nvSpPr>
        <p:spPr>
          <a:noFill/>
          <a:ln>
            <a:miter lim="800000"/>
            <a:headEnd/>
            <a:tailEnd/>
          </a:ln>
        </p:spPr>
        <p:txBody>
          <a:bodyPr/>
          <a:lstStyle/>
          <a:p>
            <a:fld id="{BD4A57AD-64BC-4857-A722-C73620C138CF}" type="slidenum">
              <a:rPr lang="en-US" smtClean="0">
                <a:solidFill>
                  <a:srgbClr val="000000"/>
                </a:solidFill>
                <a:latin typeface="Arial" charset="0"/>
              </a:rPr>
              <a:pPr/>
              <a:t>9</a:t>
            </a:fld>
            <a:endParaRPr lang="en-US"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pPr eaLnBrk="1" hangingPunct="1">
              <a:spcBef>
                <a:spcPct val="0"/>
              </a:spcBef>
            </a:pPr>
            <a:r>
              <a:rPr lang="en-US" smtClean="0"/>
              <a:t>Apex specifically protects employee credentials, which are a prime target for cyber criminals. If compromised, a hacker can use these credentials to log in and access sensitive business information. </a:t>
            </a:r>
          </a:p>
          <a:p>
            <a:endParaRPr lang="en-US" smtClean="0"/>
          </a:p>
          <a:p>
            <a:r>
              <a:rPr lang="en-US" b="1" smtClean="0"/>
              <a:t>Key loggers </a:t>
            </a:r>
            <a:r>
              <a:rPr lang="en-US" smtClean="0"/>
              <a:t>are often used for stealing user credentials. </a:t>
            </a:r>
            <a:r>
              <a:rPr lang="en-US" b="1" smtClean="0"/>
              <a:t>They often target VPN clients </a:t>
            </a:r>
            <a:r>
              <a:rPr lang="en-US" smtClean="0"/>
              <a:t>used by remote employees to access the enterprise network or specific enterprise applications. Trusteer Apex encrypts the keystrokes entered by the user to applications like: </a:t>
            </a:r>
            <a:r>
              <a:rPr lang="en-US" b="1" smtClean="0"/>
              <a:t>VPN clients like Citrix receiver</a:t>
            </a:r>
            <a:r>
              <a:rPr lang="en-US" smtClean="0"/>
              <a:t>, Browsers, Outlook and can be configured to protect custom applications [needs to be approved by PM].</a:t>
            </a:r>
          </a:p>
          <a:p>
            <a:endParaRPr lang="en-US" smtClean="0"/>
          </a:p>
          <a:p>
            <a:r>
              <a:rPr lang="en-US" smtClean="0"/>
              <a:t>Trusteer Apex prevents users from submitting credentials to phishing sites by validating the site to which they connect and blocking attempt to submit corporate credentials to unapproved sites.</a:t>
            </a:r>
          </a:p>
          <a:p>
            <a:endParaRPr lang="en-US" smtClean="0"/>
          </a:p>
          <a:p>
            <a:r>
              <a:rPr lang="en-US" smtClean="0"/>
              <a:t>In addition, Apex will prevent users from reusing enterprise passwords on public site like Facebook: public sites are constantly targeted by hackers attempting to steal lists of user credentials. Since users don’t want to remember many passwords, they tend to reuse passwords. But using enterprise passwords on public sites may expose your enterprise because public sties are also under attacks. </a:t>
            </a:r>
          </a:p>
          <a:p>
            <a:r>
              <a:rPr lang="en-US" smtClean="0"/>
              <a:t>Apex detects and blocks enterprise password submission to an unauthorized web site and alert the user and the enterprise. </a:t>
            </a:r>
          </a:p>
          <a:p>
            <a:endParaRPr lang="en-US" smtClean="0"/>
          </a:p>
          <a:p>
            <a:r>
              <a:rPr lang="en-US" b="1" smtClean="0"/>
              <a:t>How is it done?</a:t>
            </a:r>
          </a:p>
          <a:p>
            <a:r>
              <a:rPr lang="en-US" smtClean="0"/>
              <a:t>The admin configures in the Trusteer Management Application (TMA) a list of approved URLs for enterprise application login. The agent keeps a one-way-hash of the passwords locally and compares against it when the users tries to login to a webapp. If the login is to an approved URL, it is allowed. If the URL is not on the approved list, the user will not be allow to use that password.</a:t>
            </a:r>
          </a:p>
          <a:p>
            <a:r>
              <a:rPr lang="en-US" smtClean="0"/>
              <a:t>Note that this feature is optional and does not have to be enabled.</a:t>
            </a:r>
          </a:p>
          <a:p>
            <a:endParaRPr lang="en-US" smtClean="0"/>
          </a:p>
        </p:txBody>
      </p:sp>
      <p:sp>
        <p:nvSpPr>
          <p:cNvPr id="34819" name="Slide Number Placeholder 3"/>
          <p:cNvSpPr>
            <a:spLocks noGrp="1"/>
          </p:cNvSpPr>
          <p:nvPr>
            <p:ph type="sldNum" sz="quarter" idx="5"/>
          </p:nvPr>
        </p:nvSpPr>
        <p:spPr>
          <a:noFill/>
          <a:ln>
            <a:miter lim="800000"/>
            <a:headEnd/>
            <a:tailEnd/>
          </a:ln>
        </p:spPr>
        <p:txBody>
          <a:bodyPr/>
          <a:lstStyle/>
          <a:p>
            <a:fld id="{7CF87B7F-334A-48C8-9714-F53F457294C1}" type="slidenum">
              <a:rPr lang="en-US" smtClean="0">
                <a:solidFill>
                  <a:srgbClr val="000000"/>
                </a:solidFill>
                <a:latin typeface="Arial" charset="0"/>
              </a:rPr>
              <a:pPr/>
              <a:t>10</a:t>
            </a:fld>
            <a:endParaRPr lang="en-US"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p:spPr>
        <p:txBody>
          <a:bodyPr/>
          <a:lstStyle/>
          <a:p>
            <a:r>
              <a:rPr lang="en-US" smtClean="0"/>
              <a:t>Java is a widely deployed high risk application that exposes organizations to advanced attacks. The number of Java vulnerabilities has continued to rise over the years, and 2013 was no exception. The number of reported Java vulnerabilities jumped significantly between 2012 and 2013, more than tripling. </a:t>
            </a:r>
          </a:p>
        </p:txBody>
      </p:sp>
      <p:sp>
        <p:nvSpPr>
          <p:cNvPr id="38915" name="Slide Number Placeholder 3"/>
          <p:cNvSpPr>
            <a:spLocks noGrp="1"/>
          </p:cNvSpPr>
          <p:nvPr>
            <p:ph type="sldNum" sz="quarter" idx="5"/>
          </p:nvPr>
        </p:nvSpPr>
        <p:spPr>
          <a:noFill/>
          <a:ln>
            <a:miter lim="800000"/>
            <a:headEnd/>
            <a:tailEnd/>
          </a:ln>
        </p:spPr>
        <p:txBody>
          <a:bodyPr/>
          <a:lstStyle/>
          <a:p>
            <a:fld id="{75267E98-86A0-4F4F-8A92-582B244CA862}" type="slidenum">
              <a:rPr lang="en-GB" smtClean="0">
                <a:latin typeface="Arial" charset="0"/>
              </a:rPr>
              <a:pPr/>
              <a:t>13</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Java applicative exploits are more difficult to defend against because they allow the applet to gain unrestricted privileges— which makes malicious activities seem legitimate at the OS level. This means that, unlike native exploits, Java applicative exploits completely bypass native OS-level protections. Plus, Java applicative exploits don’t generate buffer overflow, and hence are not prevented by methods such as DEP, ASLR, SEHOP and others.</a:t>
            </a:r>
          </a:p>
          <a:p>
            <a:pPr>
              <a:defRPr/>
            </a:pPr>
            <a:endParaRPr lang="en-US" dirty="0" smtClean="0"/>
          </a:p>
          <a:p>
            <a:pPr marL="171450" indent="-171450">
              <a:buFont typeface="Arial" panose="020B0604020202020204" pitchFamily="34" charset="0"/>
              <a:buChar char="•"/>
              <a:defRPr/>
            </a:pPr>
            <a:r>
              <a:rPr lang="en-US" dirty="0" smtClean="0"/>
              <a:t>A native exploit results in running native shell code. This type of exploit is accomplished by techniques that include buffer overflow, use-after-free and more.</a:t>
            </a:r>
          </a:p>
          <a:p>
            <a:pPr>
              <a:defRPr/>
            </a:pPr>
            <a:endParaRPr lang="en-US" dirty="0" smtClean="0"/>
          </a:p>
          <a:p>
            <a:pPr>
              <a:defRPr/>
            </a:pPr>
            <a:endParaRPr lang="en-US" dirty="0"/>
          </a:p>
        </p:txBody>
      </p:sp>
      <p:sp>
        <p:nvSpPr>
          <p:cNvPr id="40963" name="Slide Number Placeholder 3"/>
          <p:cNvSpPr>
            <a:spLocks noGrp="1"/>
          </p:cNvSpPr>
          <p:nvPr>
            <p:ph type="sldNum" sz="quarter" idx="5"/>
          </p:nvPr>
        </p:nvSpPr>
        <p:spPr>
          <a:noFill/>
          <a:ln>
            <a:miter lim="800000"/>
            <a:headEnd/>
            <a:tailEnd/>
          </a:ln>
        </p:spPr>
        <p:txBody>
          <a:bodyPr/>
          <a:lstStyle/>
          <a:p>
            <a:fld id="{2D22565A-A555-473C-B80B-F6B0B91F51B0}" type="slidenum">
              <a:rPr lang="en-GB" smtClean="0">
                <a:latin typeface="Arial" charset="0"/>
              </a:rPr>
              <a:pPr/>
              <a:t>14</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www.ibm.com/security"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5"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6"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7"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0C4EDA75-C995-43B3-8604-1C3FA56EF435}"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8"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9"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sp>
        <p:nvSpPr>
          <p:cNvPr id="10" name="Rectangle 9"/>
          <p:cNvSpPr>
            <a:spLocks noChangeArrowheads="1"/>
          </p:cNvSpPr>
          <p:nvPr/>
        </p:nvSpPr>
        <p:spPr bwMode="auto">
          <a:xfrm>
            <a:off x="228600" y="152400"/>
            <a:ext cx="1676400" cy="3810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1" name="Rectangle 10"/>
          <p:cNvSpPr>
            <a:spLocks noChangeArrowheads="1"/>
          </p:cNvSpPr>
          <p:nvPr/>
        </p:nvSpPr>
        <p:spPr bwMode="auto">
          <a:xfrm>
            <a:off x="7696200" y="6553200"/>
            <a:ext cx="12954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2" name="Rectangle 11"/>
          <p:cNvSpPr>
            <a:spLocks noChangeArrowheads="1"/>
          </p:cNvSpPr>
          <p:nvPr/>
        </p:nvSpPr>
        <p:spPr bwMode="auto">
          <a:xfrm>
            <a:off x="228600" y="6553200"/>
            <a:ext cx="3048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solidFill>
                <a:srgbClr val="000000"/>
              </a:solidFill>
              <a:cs typeface="Arial" pitchFamily="34" charset="0"/>
            </a:endParaRPr>
          </a:p>
        </p:txBody>
      </p:sp>
      <p:sp>
        <p:nvSpPr>
          <p:cNvPr id="13" name="Rectangle 12"/>
          <p:cNvSpPr>
            <a:spLocks noChangeArrowheads="1"/>
          </p:cNvSpPr>
          <p:nvPr/>
        </p:nvSpPr>
        <p:spPr bwMode="black">
          <a:xfrm>
            <a:off x="76200"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pic>
        <p:nvPicPr>
          <p:cNvPr id="14" name="Picture 19"/>
          <p:cNvPicPr>
            <a:picLocks noChangeAspect="1"/>
          </p:cNvPicPr>
          <p:nvPr/>
        </p:nvPicPr>
        <p:blipFill>
          <a:blip r:embed="rId4"/>
          <a:srcRect r="36253" b="32227"/>
          <a:stretch>
            <a:fillRect/>
          </a:stretch>
        </p:blipFill>
        <p:spPr bwMode="auto">
          <a:xfrm>
            <a:off x="5648325" y="3159125"/>
            <a:ext cx="3495675" cy="3698875"/>
          </a:xfrm>
          <a:prstGeom prst="rect">
            <a:avLst/>
          </a:prstGeom>
          <a:noFill/>
          <a:ln w="9525">
            <a:noFill/>
            <a:miter lim="800000"/>
            <a:headEnd/>
            <a:tailEnd/>
          </a:ln>
        </p:spPr>
      </p:pic>
      <p:pic>
        <p:nvPicPr>
          <p:cNvPr id="15" name="Picture 5"/>
          <p:cNvPicPr>
            <a:picLocks noChangeAspect="1" noChangeArrowheads="1"/>
          </p:cNvPicPr>
          <p:nvPr/>
        </p:nvPicPr>
        <p:blipFill>
          <a:blip r:embed="rId5"/>
          <a:srcRect/>
          <a:stretch>
            <a:fillRect/>
          </a:stretch>
        </p:blipFill>
        <p:spPr bwMode="auto">
          <a:xfrm>
            <a:off x="260350" y="623888"/>
            <a:ext cx="2901950" cy="695325"/>
          </a:xfrm>
          <a:prstGeom prst="rect">
            <a:avLst/>
          </a:prstGeom>
          <a:noFill/>
          <a:ln w="9525">
            <a:noFill/>
            <a:miter lim="800000"/>
            <a:headEnd/>
            <a:tailEnd/>
          </a:ln>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3" name="Picture 4" descr="\\SOOFA\Clients\Trusteer\2012.07\Trusteer.Template\blob.png"/>
          <p:cNvPicPr>
            <a:picLocks noChangeAspect="1" noChangeArrowheads="1"/>
          </p:cNvPicPr>
          <p:nvPr/>
        </p:nvPicPr>
        <p:blipFill>
          <a:blip r:embed="rId2"/>
          <a:srcRect/>
          <a:stretch>
            <a:fillRect/>
          </a:stretch>
        </p:blipFill>
        <p:spPr bwMode="auto">
          <a:xfrm>
            <a:off x="6477000" y="6197600"/>
            <a:ext cx="2667000" cy="660400"/>
          </a:xfrm>
          <a:prstGeom prst="rect">
            <a:avLst/>
          </a:prstGeom>
          <a:noFill/>
          <a:ln w="9525">
            <a:noFill/>
            <a:miter lim="800000"/>
            <a:headEnd/>
            <a:tailEnd/>
          </a:ln>
        </p:spPr>
      </p:pic>
      <p:cxnSp>
        <p:nvCxnSpPr>
          <p:cNvPr id="4" name="Straight Connector 10"/>
          <p:cNvCxnSpPr/>
          <p:nvPr/>
        </p:nvCxnSpPr>
        <p:spPr>
          <a:xfrm>
            <a:off x="457200" y="809625"/>
            <a:ext cx="8328025"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2" descr="\\SOOFA\Clients\Trusteer\2012.06\New.Corporate.Template\trusteer_slogan.wmf"/>
          <p:cNvPicPr>
            <a:picLocks noChangeAspect="1" noChangeArrowheads="1"/>
          </p:cNvPicPr>
          <p:nvPr/>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6" name="TextBox 12"/>
          <p:cNvSpPr txBox="1"/>
          <p:nvPr/>
        </p:nvSpPr>
        <p:spPr>
          <a:xfrm>
            <a:off x="261938" y="6457950"/>
            <a:ext cx="1981200" cy="246063"/>
          </a:xfrm>
          <a:prstGeom prst="rect">
            <a:avLst/>
          </a:prstGeom>
          <a:noFill/>
        </p:spPr>
        <p:txBody>
          <a:bodyPr>
            <a:spAutoFit/>
          </a:bodyPr>
          <a:lstStyle/>
          <a:p>
            <a:pPr fontAlgn="auto">
              <a:spcBef>
                <a:spcPts val="0"/>
              </a:spcBef>
              <a:spcAft>
                <a:spcPts val="0"/>
              </a:spcAft>
              <a:defRPr/>
            </a:pPr>
            <a:r>
              <a:rPr lang="en-US" sz="1000" dirty="0">
                <a:solidFill>
                  <a:srgbClr val="2062B0"/>
                </a:solidFill>
                <a:latin typeface="Calibri"/>
                <a:ea typeface="MS PGothic" panose="020B0600070205080204" pitchFamily="34" charset="-128"/>
                <a:cs typeface="+mn-cs"/>
              </a:rPr>
              <a:t>Trusteer 2013 </a:t>
            </a:r>
            <a:r>
              <a:rPr lang="en-US" sz="1000" dirty="0">
                <a:solidFill>
                  <a:srgbClr val="2062B0"/>
                </a:solidFill>
                <a:latin typeface="Calibri"/>
                <a:ea typeface="+mn-ea"/>
                <a:cs typeface="+mn-cs"/>
              </a:rPr>
              <a:t>©</a:t>
            </a:r>
            <a:endParaRPr lang="en-US" sz="1000" dirty="0">
              <a:solidFill>
                <a:srgbClr val="2062B0"/>
              </a:solidFill>
              <a:latin typeface="Calibri"/>
              <a:ea typeface="MS PGothic" panose="020B0600070205080204" pitchFamily="34" charset="-128"/>
              <a:cs typeface="+mn-cs"/>
            </a:endParaRPr>
          </a:p>
        </p:txBody>
      </p:sp>
      <p:pic>
        <p:nvPicPr>
          <p:cNvPr id="7" name="Picture 3" descr="C:\Users\jennifer\Downloads\Trusteer - an IBM Company Logo (5).png"/>
          <p:cNvPicPr>
            <a:picLocks noChangeAspect="1" noChangeArrowheads="1"/>
          </p:cNvPicPr>
          <p:nvPr/>
        </p:nvPicPr>
        <p:blipFill>
          <a:blip r:embed="rId4"/>
          <a:srcRect/>
          <a:stretch>
            <a:fillRect/>
          </a:stretch>
        </p:blipFill>
        <p:spPr bwMode="auto">
          <a:xfrm>
            <a:off x="7164388" y="260350"/>
            <a:ext cx="1587500" cy="466725"/>
          </a:xfrm>
          <a:prstGeom prst="rect">
            <a:avLst/>
          </a:prstGeom>
          <a:noFill/>
          <a:ln w="9525">
            <a:noFill/>
            <a:miter lim="800000"/>
            <a:headEnd/>
            <a:tailEnd/>
          </a:ln>
        </p:spPr>
      </p:pic>
      <p:pic>
        <p:nvPicPr>
          <p:cNvPr id="8" name="Picture 4" descr="\\SOOFA\Clients\Trusteer\2012.07\Trusteer.Template\blob.png"/>
          <p:cNvPicPr>
            <a:picLocks noChangeAspect="1" noChangeArrowheads="1"/>
          </p:cNvPicPr>
          <p:nvPr userDrawn="1"/>
        </p:nvPicPr>
        <p:blipFill>
          <a:blip r:embed="rId5"/>
          <a:srcRect/>
          <a:stretch>
            <a:fillRect/>
          </a:stretch>
        </p:blipFill>
        <p:spPr bwMode="auto">
          <a:xfrm>
            <a:off x="6477000" y="6197600"/>
            <a:ext cx="2667000" cy="660400"/>
          </a:xfrm>
          <a:prstGeom prst="rect">
            <a:avLst/>
          </a:prstGeom>
          <a:noFill/>
          <a:ln w="9525">
            <a:noFill/>
            <a:miter lim="800000"/>
            <a:headEnd/>
            <a:tailEnd/>
          </a:ln>
        </p:spPr>
      </p:pic>
      <p:cxnSp>
        <p:nvCxnSpPr>
          <p:cNvPr id="9" name="Straight Connector 15"/>
          <p:cNvCxnSpPr/>
          <p:nvPr userDrawn="1"/>
        </p:nvCxnSpPr>
        <p:spPr>
          <a:xfrm>
            <a:off x="357188" y="809625"/>
            <a:ext cx="8424862"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2" descr="\\SOOFA\Clients\Trusteer\2012.06\New.Corporate.Template\trusteer_slogan.wmf"/>
          <p:cNvPicPr>
            <a:picLocks noChangeAspect="1" noChangeArrowheads="1"/>
          </p:cNvPicPr>
          <p:nvPr userDrawn="1"/>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106" name="Title 1"/>
          <p:cNvSpPr>
            <a:spLocks noGrp="1"/>
          </p:cNvSpPr>
          <p:nvPr>
            <p:ph type="ctrTitle"/>
          </p:nvPr>
        </p:nvSpPr>
        <p:spPr>
          <a:xfrm>
            <a:off x="388960" y="170971"/>
            <a:ext cx="6275040" cy="639518"/>
          </a:xfrm>
        </p:spPr>
        <p:txBody>
          <a:bodyPr>
            <a:noAutofit/>
          </a:bodyPr>
          <a:lstStyle>
            <a:lvl1pPr algn="l">
              <a:lnSpc>
                <a:spcPct val="80000"/>
              </a:lnSpc>
              <a:defRPr lang="en-US" sz="3600" b="1" kern="1200" dirty="0">
                <a:solidFill>
                  <a:schemeClr val="tx2"/>
                </a:solidFill>
                <a:latin typeface="+mj-lt"/>
                <a:ea typeface="+mj-ea"/>
                <a:cs typeface="Arial" pitchFamily="34" charset="0"/>
              </a:defRPr>
            </a:lvl1pPr>
          </a:lstStyle>
          <a:p>
            <a:r>
              <a:rPr lang="en-US" smtClean="0"/>
              <a:t>Click to edit Master title style</a:t>
            </a:r>
            <a:endParaRPr lang="en-US" dirty="0"/>
          </a:p>
        </p:txBody>
      </p:sp>
      <p:sp>
        <p:nvSpPr>
          <p:cNvPr id="11" name="Slide Number Placeholder 5"/>
          <p:cNvSpPr>
            <a:spLocks noGrp="1"/>
          </p:cNvSpPr>
          <p:nvPr>
            <p:ph type="sldNum" sz="quarter" idx="10"/>
          </p:nvPr>
        </p:nvSpPr>
        <p:spPr>
          <a:xfrm>
            <a:off x="8208963" y="6443663"/>
            <a:ext cx="527050" cy="261937"/>
          </a:xfrm>
        </p:spPr>
        <p:txBody>
          <a:bodyPr/>
          <a:lstStyle>
            <a:lvl1pPr algn="ctr" eaLnBrk="0" fontAlgn="base" hangingPunct="0">
              <a:spcBef>
                <a:spcPct val="0"/>
              </a:spcBef>
              <a:spcAft>
                <a:spcPct val="0"/>
              </a:spcAft>
              <a:defRPr sz="1000" smtClean="0">
                <a:solidFill>
                  <a:srgbClr val="FFFFFF"/>
                </a:solidFill>
                <a:latin typeface="Arial" pitchFamily="34" charset="0"/>
                <a:cs typeface="Arial" pitchFamily="34" charset="0"/>
              </a:defRPr>
            </a:lvl1pPr>
          </a:lstStyle>
          <a:p>
            <a:pPr>
              <a:defRPr/>
            </a:pPr>
            <a:fld id="{FE481B2A-20C5-4ABA-BF1E-7673706207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3" name="Picture 4" descr="\\SOOFA\Clients\Trusteer\2012.07\Trusteer.Template\blob.png"/>
          <p:cNvPicPr>
            <a:picLocks noChangeAspect="1" noChangeArrowheads="1"/>
          </p:cNvPicPr>
          <p:nvPr/>
        </p:nvPicPr>
        <p:blipFill>
          <a:blip r:embed="rId2"/>
          <a:srcRect/>
          <a:stretch>
            <a:fillRect/>
          </a:stretch>
        </p:blipFill>
        <p:spPr bwMode="auto">
          <a:xfrm>
            <a:off x="6477000" y="6197600"/>
            <a:ext cx="2667000" cy="660400"/>
          </a:xfrm>
          <a:prstGeom prst="rect">
            <a:avLst/>
          </a:prstGeom>
          <a:noFill/>
          <a:ln w="9525">
            <a:noFill/>
            <a:miter lim="800000"/>
            <a:headEnd/>
            <a:tailEnd/>
          </a:ln>
        </p:spPr>
      </p:pic>
      <p:cxnSp>
        <p:nvCxnSpPr>
          <p:cNvPr id="4" name="Straight Connector 10"/>
          <p:cNvCxnSpPr/>
          <p:nvPr/>
        </p:nvCxnSpPr>
        <p:spPr>
          <a:xfrm>
            <a:off x="457200" y="809625"/>
            <a:ext cx="8328025"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2" descr="\\SOOFA\Clients\Trusteer\2012.06\New.Corporate.Template\trusteer_slogan.wmf"/>
          <p:cNvPicPr>
            <a:picLocks noChangeAspect="1" noChangeArrowheads="1"/>
          </p:cNvPicPr>
          <p:nvPr/>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6" name="TextBox 12"/>
          <p:cNvSpPr txBox="1"/>
          <p:nvPr/>
        </p:nvSpPr>
        <p:spPr>
          <a:xfrm>
            <a:off x="261938" y="6457950"/>
            <a:ext cx="1981200" cy="246063"/>
          </a:xfrm>
          <a:prstGeom prst="rect">
            <a:avLst/>
          </a:prstGeom>
          <a:noFill/>
        </p:spPr>
        <p:txBody>
          <a:bodyPr>
            <a:spAutoFit/>
          </a:bodyPr>
          <a:lstStyle/>
          <a:p>
            <a:pPr fontAlgn="auto">
              <a:spcBef>
                <a:spcPts val="0"/>
              </a:spcBef>
              <a:spcAft>
                <a:spcPts val="0"/>
              </a:spcAft>
              <a:defRPr/>
            </a:pPr>
            <a:r>
              <a:rPr lang="en-US" sz="1000" dirty="0">
                <a:solidFill>
                  <a:srgbClr val="2062B0"/>
                </a:solidFill>
                <a:latin typeface="Calibri"/>
                <a:ea typeface="MS PGothic" panose="020B0600070205080204" pitchFamily="34" charset="-128"/>
                <a:cs typeface="+mn-cs"/>
              </a:rPr>
              <a:t>Trusteer 2013 </a:t>
            </a:r>
            <a:r>
              <a:rPr lang="en-US" sz="1000" dirty="0">
                <a:solidFill>
                  <a:srgbClr val="2062B0"/>
                </a:solidFill>
                <a:latin typeface="Calibri"/>
                <a:ea typeface="+mn-ea"/>
                <a:cs typeface="+mn-cs"/>
              </a:rPr>
              <a:t>©</a:t>
            </a:r>
            <a:endParaRPr lang="en-US" sz="1000" dirty="0">
              <a:solidFill>
                <a:srgbClr val="2062B0"/>
              </a:solidFill>
              <a:latin typeface="Calibri"/>
              <a:ea typeface="MS PGothic" panose="020B0600070205080204" pitchFamily="34" charset="-128"/>
              <a:cs typeface="+mn-cs"/>
            </a:endParaRPr>
          </a:p>
        </p:txBody>
      </p:sp>
      <p:pic>
        <p:nvPicPr>
          <p:cNvPr id="7" name="Picture 3" descr="C:\Users\jennifer\Downloads\Trusteer - an IBM Company Logo (5).png"/>
          <p:cNvPicPr>
            <a:picLocks noChangeAspect="1" noChangeArrowheads="1"/>
          </p:cNvPicPr>
          <p:nvPr/>
        </p:nvPicPr>
        <p:blipFill>
          <a:blip r:embed="rId4"/>
          <a:srcRect/>
          <a:stretch>
            <a:fillRect/>
          </a:stretch>
        </p:blipFill>
        <p:spPr bwMode="auto">
          <a:xfrm>
            <a:off x="7164388" y="260350"/>
            <a:ext cx="1587500" cy="466725"/>
          </a:xfrm>
          <a:prstGeom prst="rect">
            <a:avLst/>
          </a:prstGeom>
          <a:noFill/>
          <a:ln w="9525">
            <a:noFill/>
            <a:miter lim="800000"/>
            <a:headEnd/>
            <a:tailEnd/>
          </a:ln>
        </p:spPr>
      </p:pic>
      <p:pic>
        <p:nvPicPr>
          <p:cNvPr id="8" name="Picture 4" descr="\\SOOFA\Clients\Trusteer\2012.07\Trusteer.Template\blob.png"/>
          <p:cNvPicPr>
            <a:picLocks noChangeAspect="1" noChangeArrowheads="1"/>
          </p:cNvPicPr>
          <p:nvPr userDrawn="1"/>
        </p:nvPicPr>
        <p:blipFill>
          <a:blip r:embed="rId5"/>
          <a:srcRect/>
          <a:stretch>
            <a:fillRect/>
          </a:stretch>
        </p:blipFill>
        <p:spPr bwMode="auto">
          <a:xfrm>
            <a:off x="6477000" y="6197600"/>
            <a:ext cx="2667000" cy="660400"/>
          </a:xfrm>
          <a:prstGeom prst="rect">
            <a:avLst/>
          </a:prstGeom>
          <a:noFill/>
          <a:ln w="9525">
            <a:noFill/>
            <a:miter lim="800000"/>
            <a:headEnd/>
            <a:tailEnd/>
          </a:ln>
        </p:spPr>
      </p:pic>
      <p:cxnSp>
        <p:nvCxnSpPr>
          <p:cNvPr id="9" name="Straight Connector 15"/>
          <p:cNvCxnSpPr/>
          <p:nvPr userDrawn="1"/>
        </p:nvCxnSpPr>
        <p:spPr>
          <a:xfrm>
            <a:off x="357188" y="809625"/>
            <a:ext cx="8424862"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2" descr="\\SOOFA\Clients\Trusteer\2012.06\New.Corporate.Template\trusteer_slogan.wmf"/>
          <p:cNvPicPr>
            <a:picLocks noChangeAspect="1" noChangeArrowheads="1"/>
          </p:cNvPicPr>
          <p:nvPr userDrawn="1"/>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106" name="Title 1"/>
          <p:cNvSpPr>
            <a:spLocks noGrp="1"/>
          </p:cNvSpPr>
          <p:nvPr>
            <p:ph type="ctrTitle"/>
          </p:nvPr>
        </p:nvSpPr>
        <p:spPr>
          <a:xfrm>
            <a:off x="388960" y="170971"/>
            <a:ext cx="6275040" cy="639518"/>
          </a:xfrm>
        </p:spPr>
        <p:txBody>
          <a:bodyPr>
            <a:noAutofit/>
          </a:bodyPr>
          <a:lstStyle>
            <a:lvl1pPr algn="l">
              <a:lnSpc>
                <a:spcPct val="80000"/>
              </a:lnSpc>
              <a:defRPr lang="en-US" sz="3600" b="1" kern="1200" dirty="0">
                <a:solidFill>
                  <a:schemeClr val="tx2"/>
                </a:solidFill>
                <a:latin typeface="+mj-lt"/>
                <a:ea typeface="+mj-ea"/>
                <a:cs typeface="Arial" pitchFamily="34" charset="0"/>
              </a:defRPr>
            </a:lvl1pPr>
          </a:lstStyle>
          <a:p>
            <a:r>
              <a:rPr lang="en-US" smtClean="0"/>
              <a:t>Click to edit Master title style</a:t>
            </a:r>
            <a:endParaRPr lang="en-US" dirty="0"/>
          </a:p>
        </p:txBody>
      </p:sp>
      <p:sp>
        <p:nvSpPr>
          <p:cNvPr id="11" name="Slide Number Placeholder 5"/>
          <p:cNvSpPr>
            <a:spLocks noGrp="1"/>
          </p:cNvSpPr>
          <p:nvPr>
            <p:ph type="sldNum" sz="quarter" idx="10"/>
          </p:nvPr>
        </p:nvSpPr>
        <p:spPr>
          <a:xfrm>
            <a:off x="8208963" y="6443663"/>
            <a:ext cx="527050" cy="261937"/>
          </a:xfrm>
        </p:spPr>
        <p:txBody>
          <a:bodyPr/>
          <a:lstStyle>
            <a:lvl1pPr algn="ctr" eaLnBrk="0" fontAlgn="base" hangingPunct="0">
              <a:spcBef>
                <a:spcPct val="0"/>
              </a:spcBef>
              <a:spcAft>
                <a:spcPct val="0"/>
              </a:spcAft>
              <a:defRPr sz="1000" smtClean="0">
                <a:solidFill>
                  <a:srgbClr val="FFFFFF"/>
                </a:solidFill>
                <a:latin typeface="Arial" pitchFamily="34" charset="0"/>
                <a:cs typeface="Arial" pitchFamily="34" charset="0"/>
              </a:defRPr>
            </a:lvl1pPr>
          </a:lstStyle>
          <a:p>
            <a:pPr>
              <a:defRPr/>
            </a:pPr>
            <a:fld id="{922606B5-DF97-4D63-91B7-8D77AB5865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3" name="Picture 4" descr="\\SOOFA\Clients\Trusteer\2012.07\Trusteer.Template\blob.png"/>
          <p:cNvPicPr>
            <a:picLocks noChangeAspect="1" noChangeArrowheads="1"/>
          </p:cNvPicPr>
          <p:nvPr/>
        </p:nvPicPr>
        <p:blipFill>
          <a:blip r:embed="rId2"/>
          <a:srcRect/>
          <a:stretch>
            <a:fillRect/>
          </a:stretch>
        </p:blipFill>
        <p:spPr bwMode="auto">
          <a:xfrm>
            <a:off x="6477000" y="6197600"/>
            <a:ext cx="2667000" cy="660400"/>
          </a:xfrm>
          <a:prstGeom prst="rect">
            <a:avLst/>
          </a:prstGeom>
          <a:noFill/>
          <a:ln w="9525">
            <a:noFill/>
            <a:miter lim="800000"/>
            <a:headEnd/>
            <a:tailEnd/>
          </a:ln>
        </p:spPr>
      </p:pic>
      <p:cxnSp>
        <p:nvCxnSpPr>
          <p:cNvPr id="4" name="Straight Connector 10"/>
          <p:cNvCxnSpPr/>
          <p:nvPr/>
        </p:nvCxnSpPr>
        <p:spPr>
          <a:xfrm>
            <a:off x="457200" y="809625"/>
            <a:ext cx="8328025"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2" descr="\\SOOFA\Clients\Trusteer\2012.06\New.Corporate.Template\trusteer_slogan.wmf"/>
          <p:cNvPicPr>
            <a:picLocks noChangeAspect="1" noChangeArrowheads="1"/>
          </p:cNvPicPr>
          <p:nvPr/>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6" name="TextBox 12"/>
          <p:cNvSpPr txBox="1"/>
          <p:nvPr/>
        </p:nvSpPr>
        <p:spPr>
          <a:xfrm>
            <a:off x="261938" y="6457950"/>
            <a:ext cx="1981200" cy="246063"/>
          </a:xfrm>
          <a:prstGeom prst="rect">
            <a:avLst/>
          </a:prstGeom>
          <a:noFill/>
        </p:spPr>
        <p:txBody>
          <a:bodyPr>
            <a:spAutoFit/>
          </a:bodyPr>
          <a:lstStyle/>
          <a:p>
            <a:pPr fontAlgn="auto">
              <a:spcBef>
                <a:spcPts val="0"/>
              </a:spcBef>
              <a:spcAft>
                <a:spcPts val="0"/>
              </a:spcAft>
              <a:defRPr/>
            </a:pPr>
            <a:r>
              <a:rPr lang="en-US" sz="1000" dirty="0">
                <a:solidFill>
                  <a:srgbClr val="2062B0"/>
                </a:solidFill>
                <a:latin typeface="Calibri"/>
                <a:ea typeface="MS PGothic" panose="020B0600070205080204" pitchFamily="34" charset="-128"/>
                <a:cs typeface="+mn-cs"/>
              </a:rPr>
              <a:t>Trusteer 2013 </a:t>
            </a:r>
            <a:r>
              <a:rPr lang="en-US" sz="1000" dirty="0">
                <a:solidFill>
                  <a:srgbClr val="2062B0"/>
                </a:solidFill>
                <a:latin typeface="Calibri"/>
                <a:ea typeface="+mn-ea"/>
                <a:cs typeface="+mn-cs"/>
              </a:rPr>
              <a:t>©</a:t>
            </a:r>
            <a:endParaRPr lang="en-US" sz="1000" dirty="0">
              <a:solidFill>
                <a:srgbClr val="2062B0"/>
              </a:solidFill>
              <a:latin typeface="Calibri"/>
              <a:ea typeface="MS PGothic" panose="020B0600070205080204" pitchFamily="34" charset="-128"/>
              <a:cs typeface="+mn-cs"/>
            </a:endParaRPr>
          </a:p>
        </p:txBody>
      </p:sp>
      <p:pic>
        <p:nvPicPr>
          <p:cNvPr id="7" name="Picture 3" descr="C:\Users\jennifer\Downloads\Trusteer - an IBM Company Logo (5).png"/>
          <p:cNvPicPr>
            <a:picLocks noChangeAspect="1" noChangeArrowheads="1"/>
          </p:cNvPicPr>
          <p:nvPr/>
        </p:nvPicPr>
        <p:blipFill>
          <a:blip r:embed="rId4"/>
          <a:srcRect/>
          <a:stretch>
            <a:fillRect/>
          </a:stretch>
        </p:blipFill>
        <p:spPr bwMode="auto">
          <a:xfrm>
            <a:off x="7164388" y="260350"/>
            <a:ext cx="1587500" cy="466725"/>
          </a:xfrm>
          <a:prstGeom prst="rect">
            <a:avLst/>
          </a:prstGeom>
          <a:noFill/>
          <a:ln w="9525">
            <a:noFill/>
            <a:miter lim="800000"/>
            <a:headEnd/>
            <a:tailEnd/>
          </a:ln>
        </p:spPr>
      </p:pic>
      <p:pic>
        <p:nvPicPr>
          <p:cNvPr id="8" name="Picture 4" descr="\\SOOFA\Clients\Trusteer\2012.07\Trusteer.Template\blob.png"/>
          <p:cNvPicPr>
            <a:picLocks noChangeAspect="1" noChangeArrowheads="1"/>
          </p:cNvPicPr>
          <p:nvPr userDrawn="1"/>
        </p:nvPicPr>
        <p:blipFill>
          <a:blip r:embed="rId5"/>
          <a:srcRect/>
          <a:stretch>
            <a:fillRect/>
          </a:stretch>
        </p:blipFill>
        <p:spPr bwMode="auto">
          <a:xfrm>
            <a:off x="6477000" y="6197600"/>
            <a:ext cx="2667000" cy="660400"/>
          </a:xfrm>
          <a:prstGeom prst="rect">
            <a:avLst/>
          </a:prstGeom>
          <a:noFill/>
          <a:ln w="9525">
            <a:noFill/>
            <a:miter lim="800000"/>
            <a:headEnd/>
            <a:tailEnd/>
          </a:ln>
        </p:spPr>
      </p:pic>
      <p:cxnSp>
        <p:nvCxnSpPr>
          <p:cNvPr id="9" name="Straight Connector 15"/>
          <p:cNvCxnSpPr/>
          <p:nvPr userDrawn="1"/>
        </p:nvCxnSpPr>
        <p:spPr>
          <a:xfrm>
            <a:off x="357188" y="809625"/>
            <a:ext cx="8424862" cy="0"/>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2" descr="\\SOOFA\Clients\Trusteer\2012.06\New.Corporate.Template\trusteer_slogan.wmf"/>
          <p:cNvPicPr>
            <a:picLocks noChangeAspect="1" noChangeArrowheads="1"/>
          </p:cNvPicPr>
          <p:nvPr userDrawn="1"/>
        </p:nvPicPr>
        <p:blipFill>
          <a:blip r:embed="rId3"/>
          <a:srcRect/>
          <a:stretch>
            <a:fillRect/>
          </a:stretch>
        </p:blipFill>
        <p:spPr bwMode="auto">
          <a:xfrm>
            <a:off x="5721350" y="6486525"/>
            <a:ext cx="1903413" cy="174625"/>
          </a:xfrm>
          <a:prstGeom prst="rect">
            <a:avLst/>
          </a:prstGeom>
          <a:noFill/>
          <a:ln w="9525">
            <a:noFill/>
            <a:miter lim="800000"/>
            <a:headEnd/>
            <a:tailEnd/>
          </a:ln>
        </p:spPr>
      </p:pic>
      <p:sp>
        <p:nvSpPr>
          <p:cNvPr id="106" name="Title 1"/>
          <p:cNvSpPr>
            <a:spLocks noGrp="1"/>
          </p:cNvSpPr>
          <p:nvPr>
            <p:ph type="ctrTitle"/>
          </p:nvPr>
        </p:nvSpPr>
        <p:spPr>
          <a:xfrm>
            <a:off x="388960" y="170971"/>
            <a:ext cx="6275040" cy="639518"/>
          </a:xfrm>
        </p:spPr>
        <p:txBody>
          <a:bodyPr>
            <a:noAutofit/>
          </a:bodyPr>
          <a:lstStyle>
            <a:lvl1pPr algn="l">
              <a:lnSpc>
                <a:spcPct val="80000"/>
              </a:lnSpc>
              <a:defRPr lang="en-US" sz="3600" b="1" kern="1200" dirty="0">
                <a:solidFill>
                  <a:schemeClr val="tx2"/>
                </a:solidFill>
                <a:latin typeface="+mj-lt"/>
                <a:ea typeface="+mj-ea"/>
                <a:cs typeface="Arial" pitchFamily="34" charset="0"/>
              </a:defRPr>
            </a:lvl1pPr>
          </a:lstStyle>
          <a:p>
            <a:r>
              <a:rPr lang="en-US" smtClean="0"/>
              <a:t>Click to edit Master title style</a:t>
            </a:r>
            <a:endParaRPr lang="en-US" dirty="0"/>
          </a:p>
        </p:txBody>
      </p:sp>
      <p:sp>
        <p:nvSpPr>
          <p:cNvPr id="11" name="Slide Number Placeholder 5"/>
          <p:cNvSpPr>
            <a:spLocks noGrp="1"/>
          </p:cNvSpPr>
          <p:nvPr>
            <p:ph type="sldNum" sz="quarter" idx="10"/>
          </p:nvPr>
        </p:nvSpPr>
        <p:spPr>
          <a:xfrm>
            <a:off x="8208963" y="6443663"/>
            <a:ext cx="527050" cy="261937"/>
          </a:xfrm>
        </p:spPr>
        <p:txBody>
          <a:bodyPr/>
          <a:lstStyle>
            <a:lvl1pPr algn="ctr" eaLnBrk="0" fontAlgn="base" hangingPunct="0">
              <a:spcBef>
                <a:spcPct val="0"/>
              </a:spcBef>
              <a:spcAft>
                <a:spcPct val="0"/>
              </a:spcAft>
              <a:defRPr sz="1000" smtClean="0">
                <a:solidFill>
                  <a:srgbClr val="FFFFFF"/>
                </a:solidFill>
                <a:latin typeface="Arial" pitchFamily="34" charset="0"/>
                <a:cs typeface="Arial" pitchFamily="34" charset="0"/>
              </a:defRPr>
            </a:lvl1pPr>
          </a:lstStyle>
          <a:p>
            <a:pPr>
              <a:defRPr/>
            </a:pPr>
            <a:fld id="{98337348-361E-45C2-82A5-B3E5DFBBA6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2"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3"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4"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5"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B31B5520-4312-46E1-B963-4A521D224A0E}"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6"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pic>
        <p:nvPicPr>
          <p:cNvPr id="8" name="Picture 18" descr="Intelligent_Security_ppt_1021-03"/>
          <p:cNvPicPr>
            <a:picLocks noChangeAspect="1" noChangeArrowheads="1"/>
          </p:cNvPicPr>
          <p:nvPr/>
        </p:nvPicPr>
        <p:blipFill>
          <a:blip r:embed="rId4"/>
          <a:srcRect l="359" r="13620" b="35124"/>
          <a:stretch>
            <a:fillRect/>
          </a:stretch>
        </p:blipFill>
        <p:spPr bwMode="auto">
          <a:xfrm>
            <a:off x="0" y="-38100"/>
            <a:ext cx="9144000" cy="6896100"/>
          </a:xfrm>
          <a:prstGeom prst="rect">
            <a:avLst/>
          </a:prstGeom>
          <a:noFill/>
          <a:ln w="9525">
            <a:noFill/>
            <a:miter lim="800000"/>
            <a:headEnd/>
            <a:tailEnd/>
          </a:ln>
        </p:spPr>
      </p:pic>
      <p:sp>
        <p:nvSpPr>
          <p:cNvPr id="9"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chemeClr val="bg1"/>
                </a:solidFill>
                <a:cs typeface="Arial" pitchFamily="34" charset="0"/>
              </a:rPr>
              <a:t>© 2012 IBM Corporation</a:t>
            </a:r>
          </a:p>
        </p:txBody>
      </p:sp>
      <p:sp>
        <p:nvSpPr>
          <p:cNvPr id="10"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2749793D-E2FF-40B7-98D1-0E0201D041C3}" type="slidenum">
              <a:rPr lang="en-US" sz="800" smtClean="0">
                <a:solidFill>
                  <a:schemeClr val="bg1"/>
                </a:solidFill>
                <a:cs typeface="+mn-cs"/>
              </a:rPr>
              <a:pPr eaLnBrk="1" hangingPunct="1">
                <a:defRPr/>
              </a:pPr>
              <a:t>‹#›</a:t>
            </a:fld>
            <a:endParaRPr lang="en-US" sz="800" smtClean="0">
              <a:solidFill>
                <a:schemeClr val="bg1"/>
              </a:solidFill>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4"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5" name="Rectangle 6"/>
          <p:cNvSpPr>
            <a:spLocks noChangeArrowheads="1"/>
          </p:cNvSpPr>
          <p:nvPr/>
        </p:nvSpPr>
        <p:spPr bwMode="black">
          <a:xfrm>
            <a:off x="7589838"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smtClean="0">
                <a:solidFill>
                  <a:srgbClr val="000000"/>
                </a:solidFill>
                <a:cs typeface="Arial" pitchFamily="34" charset="0"/>
              </a:rPr>
              <a:t>© 2012 IBM Corporation</a:t>
            </a:r>
          </a:p>
        </p:txBody>
      </p:sp>
      <p:sp>
        <p:nvSpPr>
          <p:cNvPr id="6"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7"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FBABFB8C-2285-4072-A9F7-777D33F6709C}"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8" name="Picture 6"/>
          <p:cNvPicPr>
            <a:picLocks noChangeAspect="1" noChangeArrowheads="1"/>
          </p:cNvPicPr>
          <p:nvPr/>
        </p:nvPicPr>
        <p:blipFill>
          <a:blip r:embed="rId2"/>
          <a:srcRect/>
          <a:stretch>
            <a:fillRect/>
          </a:stretch>
        </p:blipFill>
        <p:spPr bwMode="auto">
          <a:xfrm>
            <a:off x="247650" y="201613"/>
            <a:ext cx="304800" cy="303212"/>
          </a:xfrm>
          <a:prstGeom prst="rect">
            <a:avLst/>
          </a:prstGeom>
          <a:noFill/>
          <a:ln w="9525">
            <a:noFill/>
            <a:miter lim="800000"/>
            <a:headEnd/>
            <a:tailEnd/>
          </a:ln>
        </p:spPr>
      </p:pic>
      <p:pic>
        <p:nvPicPr>
          <p:cNvPr id="9" name="Picture 7"/>
          <p:cNvPicPr>
            <a:picLocks noChangeAspect="1" noChangeArrowheads="1"/>
          </p:cNvPicPr>
          <p:nvPr/>
        </p:nvPicPr>
        <p:blipFill>
          <a:blip r:embed="rId3"/>
          <a:srcRect/>
          <a:stretch>
            <a:fillRect/>
          </a:stretch>
        </p:blipFill>
        <p:spPr bwMode="auto">
          <a:xfrm>
            <a:off x="8275638" y="217488"/>
            <a:ext cx="585787" cy="238125"/>
          </a:xfrm>
          <a:prstGeom prst="rect">
            <a:avLst/>
          </a:prstGeom>
          <a:noFill/>
          <a:ln w="9525">
            <a:noFill/>
            <a:miter lim="800000"/>
            <a:headEnd/>
            <a:tailEnd/>
          </a:ln>
        </p:spPr>
      </p:pic>
      <p:sp>
        <p:nvSpPr>
          <p:cNvPr id="10" name="Rectangle 9"/>
          <p:cNvSpPr>
            <a:spLocks noChangeArrowheads="1"/>
          </p:cNvSpPr>
          <p:nvPr userDrawn="1"/>
        </p:nvSpPr>
        <p:spPr bwMode="auto">
          <a:xfrm>
            <a:off x="228600" y="152400"/>
            <a:ext cx="1676400" cy="3810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1" name="Rectangle 10"/>
          <p:cNvSpPr>
            <a:spLocks noChangeArrowheads="1"/>
          </p:cNvSpPr>
          <p:nvPr userDrawn="1"/>
        </p:nvSpPr>
        <p:spPr bwMode="auto">
          <a:xfrm>
            <a:off x="7696200" y="6553200"/>
            <a:ext cx="12954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2" name="Rectangle 11"/>
          <p:cNvSpPr>
            <a:spLocks noChangeArrowheads="1"/>
          </p:cNvSpPr>
          <p:nvPr userDrawn="1"/>
        </p:nvSpPr>
        <p:spPr bwMode="auto">
          <a:xfrm>
            <a:off x="228600" y="6553200"/>
            <a:ext cx="304800" cy="228600"/>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600" smtClean="0">
              <a:cs typeface="Arial" pitchFamily="34" charset="0"/>
            </a:endParaRPr>
          </a:p>
        </p:txBody>
      </p:sp>
      <p:sp>
        <p:nvSpPr>
          <p:cNvPr id="13" name="Rectangle 12"/>
          <p:cNvSpPr>
            <a:spLocks noChangeArrowheads="1"/>
          </p:cNvSpPr>
          <p:nvPr userDrawn="1"/>
        </p:nvSpPr>
        <p:spPr bwMode="black">
          <a:xfrm>
            <a:off x="76200" y="65373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800" dirty="0" smtClean="0">
                <a:solidFill>
                  <a:srgbClr val="000000"/>
                </a:solidFill>
                <a:cs typeface="Arial" pitchFamily="34" charset="0"/>
              </a:rPr>
              <a:t>© 2014 IBM Corporation</a:t>
            </a:r>
          </a:p>
        </p:txBody>
      </p:sp>
      <p:pic>
        <p:nvPicPr>
          <p:cNvPr id="14" name="Picture 19"/>
          <p:cNvPicPr>
            <a:picLocks noChangeAspect="1"/>
          </p:cNvPicPr>
          <p:nvPr userDrawn="1"/>
        </p:nvPicPr>
        <p:blipFill>
          <a:blip r:embed="rId4"/>
          <a:srcRect r="36253" b="32227"/>
          <a:stretch>
            <a:fillRect/>
          </a:stretch>
        </p:blipFill>
        <p:spPr bwMode="auto">
          <a:xfrm>
            <a:off x="5648325" y="3159125"/>
            <a:ext cx="3495675" cy="3698875"/>
          </a:xfrm>
          <a:prstGeom prst="rect">
            <a:avLst/>
          </a:prstGeom>
          <a:noFill/>
          <a:ln w="9525">
            <a:noFill/>
            <a:miter lim="800000"/>
            <a:headEnd/>
            <a:tailEnd/>
          </a:ln>
        </p:spPr>
      </p:pic>
      <p:pic>
        <p:nvPicPr>
          <p:cNvPr id="15" name="Picture 5"/>
          <p:cNvPicPr>
            <a:picLocks noChangeAspect="1" noChangeArrowheads="1"/>
          </p:cNvPicPr>
          <p:nvPr userDrawn="1"/>
        </p:nvPicPr>
        <p:blipFill>
          <a:blip r:embed="rId5"/>
          <a:srcRect/>
          <a:stretch>
            <a:fillRect/>
          </a:stretch>
        </p:blipFill>
        <p:spPr bwMode="auto">
          <a:xfrm>
            <a:off x="260350" y="623888"/>
            <a:ext cx="2901950" cy="695325"/>
          </a:xfrm>
          <a:prstGeom prst="rect">
            <a:avLst/>
          </a:prstGeom>
          <a:noFill/>
          <a:ln w="9525">
            <a:noFill/>
            <a:miter lim="800000"/>
            <a:headEnd/>
            <a:tailEnd/>
          </a:ln>
        </p:spPr>
      </p:pic>
      <p:sp>
        <p:nvSpPr>
          <p:cNvPr id="3" name="Text Placeholder 2"/>
          <p:cNvSpPr>
            <a:spLocks noGrp="1"/>
          </p:cNvSpPr>
          <p:nvPr>
            <p:ph type="body" idx="1"/>
          </p:nvPr>
        </p:nvSpPr>
        <p:spPr>
          <a:xfrm>
            <a:off x="210312" y="2743200"/>
            <a:ext cx="4724400" cy="1524000"/>
          </a:xfrm>
        </p:spPr>
        <p:txBody>
          <a:bodyPr/>
          <a:lstStyle>
            <a:lvl1pPr marL="0" indent="0">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smtClean="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Mandatory Closing">
    <p:bg>
      <p:bgRef idx="1001">
        <a:schemeClr val="bg1"/>
      </p:bgRef>
    </p:bg>
    <p:spTree>
      <p:nvGrpSpPr>
        <p:cNvPr id="1" name=""/>
        <p:cNvGrpSpPr/>
        <p:nvPr/>
      </p:nvGrpSpPr>
      <p:grpSpPr>
        <a:xfrm>
          <a:off x="0" y="0"/>
          <a:ext cx="0" cy="0"/>
          <a:chOff x="0" y="0"/>
          <a:chExt cx="0" cy="0"/>
        </a:xfrm>
      </p:grpSpPr>
      <p:pic>
        <p:nvPicPr>
          <p:cNvPr id="2" name="Picture 18" descr="Intelligent_Security_ppt_1021-03"/>
          <p:cNvPicPr>
            <a:picLocks noChangeAspect="1" noChangeArrowheads="1"/>
          </p:cNvPicPr>
          <p:nvPr/>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3" name="Picture 3"/>
          <p:cNvPicPr>
            <a:picLocks noChangeAspect="1" noChangeArrowheads="1"/>
          </p:cNvPicPr>
          <p:nvPr/>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4" name="Picture 3"/>
          <p:cNvPicPr>
            <a:picLocks noChangeAspect="1"/>
          </p:cNvPicPr>
          <p:nvPr/>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5" name="Rectangle 15">
            <a:hlinkClick r:id="rId5"/>
          </p:cNvPr>
          <p:cNvSpPr>
            <a:spLocks noChangeArrowheads="1"/>
          </p:cNvSpPr>
          <p:nvPr/>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chemeClr val="bg1"/>
                </a:solidFill>
                <a:cs typeface="Arial" pitchFamily="34" charset="0"/>
              </a:rPr>
              <a:t>www.ibm.com/security</a:t>
            </a:r>
          </a:p>
        </p:txBody>
      </p:sp>
      <p:pic>
        <p:nvPicPr>
          <p:cNvPr id="6" name="Picture 8" descr="ThankYou"/>
          <p:cNvPicPr>
            <a:picLocks noChangeAspect="1" noChangeArrowheads="1"/>
          </p:cNvPicPr>
          <p:nvPr/>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7" name="Rectangle 11"/>
          <p:cNvSpPr>
            <a:spLocks noChangeArrowheads="1"/>
          </p:cNvSpPr>
          <p:nvPr/>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a:solidFill>
                  <a:srgbClr val="FFFFFF"/>
                </a:solidFill>
                <a:cs typeface="Arial" pitchFamily="34" charset="0"/>
              </a:rPr>
              <a:t>© Copyright IBM Corporation 2013.  All rights reserved. </a:t>
            </a:r>
            <a:r>
              <a:rPr lang="en-US" altLang="en-US" sz="100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000" dirty="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pic>
        <p:nvPicPr>
          <p:cNvPr id="9" name="Picture 18" descr="Intelligent_Security_ppt_1021-03"/>
          <p:cNvPicPr>
            <a:picLocks noChangeAspect="1" noChangeArrowheads="1"/>
          </p:cNvPicPr>
          <p:nvPr userDrawn="1"/>
        </p:nvPicPr>
        <p:blipFill>
          <a:blip r:embed="rId2"/>
          <a:srcRect/>
          <a:stretch>
            <a:fillRect/>
          </a:stretch>
        </p:blipFill>
        <p:spPr bwMode="auto">
          <a:xfrm>
            <a:off x="0" y="0"/>
            <a:ext cx="9144000" cy="6896100"/>
          </a:xfrm>
          <a:prstGeom prst="rect">
            <a:avLst/>
          </a:prstGeom>
          <a:noFill/>
          <a:ln w="9525">
            <a:noFill/>
            <a:miter lim="800000"/>
            <a:headEnd/>
            <a:tailEnd/>
          </a:ln>
        </p:spPr>
      </p:pic>
      <p:pic>
        <p:nvPicPr>
          <p:cNvPr id="10" name="Picture 3"/>
          <p:cNvPicPr>
            <a:picLocks noChangeAspect="1" noChangeArrowheads="1"/>
          </p:cNvPicPr>
          <p:nvPr userDrawn="1"/>
        </p:nvPicPr>
        <p:blipFill>
          <a:blip r:embed="rId3"/>
          <a:srcRect l="3139" r="3596"/>
          <a:stretch>
            <a:fillRect/>
          </a:stretch>
        </p:blipFill>
        <p:spPr bwMode="auto">
          <a:xfrm>
            <a:off x="0" y="1828800"/>
            <a:ext cx="9144000" cy="3200400"/>
          </a:xfrm>
          <a:prstGeom prst="rect">
            <a:avLst/>
          </a:prstGeom>
          <a:noFill/>
          <a:ln w="9525">
            <a:noFill/>
            <a:miter lim="800000"/>
            <a:headEnd/>
            <a:tailEnd/>
          </a:ln>
        </p:spPr>
      </p:pic>
      <p:pic>
        <p:nvPicPr>
          <p:cNvPr id="11" name="Picture 10"/>
          <p:cNvPicPr>
            <a:picLocks noChangeAspect="1"/>
          </p:cNvPicPr>
          <p:nvPr userDrawn="1"/>
        </p:nvPicPr>
        <p:blipFill rotWithShape="1">
          <a:blip r:embed="rId4">
            <a:extLst>
              <a:ext uri="{28A0092B-C50C-407E-A947-70E740481C1C}"/>
            </a:extLst>
          </a:blip>
          <a:srcRect b="6290"/>
          <a:stretch/>
        </p:blipFill>
        <p:spPr>
          <a:xfrm>
            <a:off x="5481614" y="2495550"/>
            <a:ext cx="3662385" cy="1771650"/>
          </a:xfrm>
          <a:prstGeom prst="rect">
            <a:avLst/>
          </a:prstGeom>
          <a:effectLst>
            <a:reflection blurRad="6350" stA="25000" endPos="17000" dir="5400000" sy="-100000" algn="bl" rotWithShape="0"/>
          </a:effectLst>
        </p:spPr>
      </p:pic>
      <p:sp>
        <p:nvSpPr>
          <p:cNvPr id="12" name="Rectangle 22">
            <a:hlinkClick r:id="rId5"/>
          </p:cNvPr>
          <p:cNvSpPr>
            <a:spLocks noChangeArrowheads="1"/>
          </p:cNvSpPr>
          <p:nvPr userDrawn="1"/>
        </p:nvSpPr>
        <p:spPr bwMode="auto">
          <a:xfrm>
            <a:off x="939800" y="3640138"/>
            <a:ext cx="4089400" cy="398462"/>
          </a:xfrm>
          <a:prstGeom prst="rect">
            <a:avLst/>
          </a:prstGeom>
          <a:noFill/>
          <a:ln>
            <a:noFill/>
          </a:ln>
          <a:extLst>
            <a:ext uri="{909E8E84-426E-40DD-AFC4-6F175D3DCCD1}"/>
            <a:ext uri="{91240B29-F687-4F45-9708-019B960494DF}"/>
          </a:extLst>
        </p:spPr>
        <p:txBody>
          <a:bodyPr>
            <a:spAutoFit/>
          </a:bodyPr>
          <a:lstStyle>
            <a:lvl1pPr marL="92075" indent="-92075"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1pPr>
            <a:lvl2pPr marL="742950" indent="-28575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2pPr>
            <a:lvl3pPr marL="11430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3pPr>
            <a:lvl4pPr marL="16002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4pPr>
            <a:lvl5pPr marL="2057400" indent="-228600" defTabSz="449263" eaLnBrk="0" hangingPunct="0">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solidFill>
                  <a:schemeClr val="tx1"/>
                </a:solidFill>
                <a:latin typeface="Arial" pitchFamily="34" charset="0"/>
                <a:ea typeface="MS PGothic" pitchFamily="34" charset="-128"/>
              </a:defRPr>
            </a:lvl9pPr>
          </a:lstStyle>
          <a:p>
            <a:pPr algn="r" eaLnBrk="1" hangingPunct="1">
              <a:lnSpc>
                <a:spcPct val="107000"/>
              </a:lnSpc>
              <a:spcBef>
                <a:spcPts val="438"/>
              </a:spcBef>
              <a:buClr>
                <a:srgbClr val="7889FB"/>
              </a:buClr>
              <a:buSzPct val="100000"/>
              <a:buFont typeface="Wingdings" pitchFamily="2" charset="2"/>
              <a:buNone/>
              <a:defRPr/>
            </a:pPr>
            <a:r>
              <a:rPr lang="en-GB" altLang="en-US" sz="2000" b="1">
                <a:solidFill>
                  <a:srgbClr val="FFFFFF"/>
                </a:solidFill>
                <a:cs typeface="Arial" pitchFamily="34" charset="0"/>
              </a:rPr>
              <a:t>www.ibm.com/security</a:t>
            </a:r>
          </a:p>
        </p:txBody>
      </p:sp>
      <p:pic>
        <p:nvPicPr>
          <p:cNvPr id="13" name="Picture 8" descr="ThankYou"/>
          <p:cNvPicPr>
            <a:picLocks noChangeAspect="1" noChangeArrowheads="1"/>
          </p:cNvPicPr>
          <p:nvPr userDrawn="1"/>
        </p:nvPicPr>
        <p:blipFill>
          <a:blip r:embed="rId6"/>
          <a:srcRect/>
          <a:stretch>
            <a:fillRect/>
          </a:stretch>
        </p:blipFill>
        <p:spPr bwMode="auto">
          <a:xfrm>
            <a:off x="303213" y="2855913"/>
            <a:ext cx="4649787" cy="746125"/>
          </a:xfrm>
          <a:prstGeom prst="rect">
            <a:avLst/>
          </a:prstGeom>
          <a:noFill/>
          <a:ln w="9525">
            <a:noFill/>
            <a:miter lim="800000"/>
            <a:headEnd/>
            <a:tailEnd/>
          </a:ln>
        </p:spPr>
      </p:pic>
      <p:sp>
        <p:nvSpPr>
          <p:cNvPr id="14" name="Rectangle 11"/>
          <p:cNvSpPr>
            <a:spLocks noChangeArrowheads="1"/>
          </p:cNvSpPr>
          <p:nvPr userDrawn="1"/>
        </p:nvSpPr>
        <p:spPr bwMode="auto">
          <a:xfrm>
            <a:off x="309563" y="5105400"/>
            <a:ext cx="8382000" cy="14779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00"/>
              </a:buClr>
              <a:defRPr/>
            </a:pPr>
            <a:r>
              <a:rPr lang="en-US" altLang="en-US" sz="1000" b="1" dirty="0">
                <a:solidFill>
                  <a:srgbClr val="FFFFFF"/>
                </a:solidFill>
                <a:cs typeface="Arial" pitchFamily="34" charset="0"/>
              </a:rPr>
              <a:t>© Copyright IBM Corporation </a:t>
            </a:r>
            <a:r>
              <a:rPr lang="en-US" altLang="en-US" sz="1000" b="1" dirty="0" smtClean="0">
                <a:solidFill>
                  <a:srgbClr val="FFFFFF"/>
                </a:solidFill>
                <a:cs typeface="Arial" pitchFamily="34" charset="0"/>
              </a:rPr>
              <a:t>2014.  </a:t>
            </a:r>
            <a:r>
              <a:rPr lang="en-US" altLang="en-US" sz="1000" b="1" dirty="0">
                <a:solidFill>
                  <a:srgbClr val="FFFFFF"/>
                </a:solidFill>
                <a:cs typeface="Arial" pitchFamily="34" charset="0"/>
              </a:rPr>
              <a:t>All rights reserved. </a:t>
            </a:r>
            <a:r>
              <a:rPr lang="en-US" altLang="en-US" sz="1000" dirty="0">
                <a:solidFill>
                  <a:srgbClr val="FFFFFF"/>
                </a:solidFill>
                <a:cs typeface="Arial" pitchFamily="34"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a:t>
            </a:r>
            <a:r>
              <a:rPr lang="ja-JP" altLang="en-US" sz="1000" dirty="0">
                <a:solidFill>
                  <a:srgbClr val="FFFFFF"/>
                </a:solidFill>
                <a:cs typeface="Arial" pitchFamily="34" charset="0"/>
              </a:rPr>
              <a:t>’</a:t>
            </a:r>
            <a:r>
              <a:rPr lang="en-US" altLang="ja-JP" sz="1000" dirty="0">
                <a:solidFill>
                  <a:srgbClr val="FFFFFF"/>
                </a:solidFill>
                <a:cs typeface="Arial" pitchFamily="34" charset="0"/>
              </a:rPr>
              <a:t>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endParaRPr lang="en-US" altLang="en-US" sz="1000" dirty="0">
              <a:solidFill>
                <a:srgbClr val="FFFFFF"/>
              </a:solidFill>
              <a:cs typeface="Arial" pitchFamily="34" charset="0"/>
            </a:endParaRPr>
          </a:p>
        </p:txBody>
      </p:sp>
      <p:sp>
        <p:nvSpPr>
          <p:cNvPr id="15" name="TextBox 1"/>
          <p:cNvSpPr txBox="1">
            <a:spLocks noChangeArrowheads="1"/>
          </p:cNvSpPr>
          <p:nvPr userDrawn="1"/>
        </p:nvSpPr>
        <p:spPr bwMode="auto">
          <a:xfrm>
            <a:off x="309563" y="430213"/>
            <a:ext cx="8382000" cy="116998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sz="1000" smtClean="0">
                <a:solidFill>
                  <a:srgbClr val="FFFFFF"/>
                </a:solidFill>
                <a:cs typeface="Arial"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49"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solidFill>
                <a:srgbClr val="000000"/>
              </a:solidFill>
              <a:latin typeface="+mn-lt"/>
              <a:ea typeface="+mn-ea"/>
              <a:cs typeface="MS PGothic" charset="0"/>
            </a:endParaRPr>
          </a:p>
        </p:txBody>
      </p:sp>
      <p:sp>
        <p:nvSpPr>
          <p:cNvPr id="1029" name="Rectangle 6"/>
          <p:cNvSpPr>
            <a:spLocks noChangeArrowheads="1"/>
          </p:cNvSpPr>
          <p:nvPr/>
        </p:nvSpPr>
        <p:spPr bwMode="black">
          <a:xfrm>
            <a:off x="7596188" y="6524625"/>
            <a:ext cx="1371600" cy="184150"/>
          </a:xfrm>
          <a:prstGeom prst="rect">
            <a:avLst/>
          </a:prstGeom>
          <a:noFill/>
          <a:ln>
            <a:noFill/>
          </a:ln>
          <a:extLst>
            <a:ext uri="{909E8E84-426E-40DD-AFC4-6F175D3DCCD1}"/>
            <a:ext uri="{91240B29-F687-4F45-9708-019B960494DF}"/>
          </a:extLst>
        </p:spPr>
        <p:txBody>
          <a:bodyPr lIns="92075" tIns="46038" rIns="92075" bIns="4603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altLang="en-US" sz="800" dirty="0" smtClean="0">
                <a:solidFill>
                  <a:srgbClr val="000000"/>
                </a:solidFill>
                <a:cs typeface="Arial" pitchFamily="34" charset="0"/>
              </a:rPr>
              <a:t>© 2014 IBM Corporation</a:t>
            </a:r>
          </a:p>
        </p:txBody>
      </p:sp>
      <p:sp>
        <p:nvSpPr>
          <p:cNvPr id="1030" name="Text Box 46"/>
          <p:cNvSpPr txBox="1">
            <a:spLocks noChangeArrowheads="1"/>
          </p:cNvSpPr>
          <p:nvPr/>
        </p:nvSpPr>
        <p:spPr bwMode="auto">
          <a:xfrm>
            <a:off x="503238" y="136525"/>
            <a:ext cx="4297362" cy="366713"/>
          </a:xfrm>
          <a:prstGeom prst="rect">
            <a:avLst/>
          </a:prstGeom>
          <a:noFill/>
          <a:ln>
            <a:noFill/>
          </a:ln>
          <a:extLst>
            <a:ext uri="{909E8E84-426E-40DD-AFC4-6F175D3DCCD1}"/>
            <a:ext uri="{91240B29-F687-4F45-9708-019B960494DF}"/>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pitchFamily="34" charset="0"/>
              </a:rPr>
              <a:t>IBM Security Systems</a:t>
            </a:r>
            <a:endParaRPr lang="en-US" sz="1800" dirty="0">
              <a:solidFill>
                <a:srgbClr val="000000"/>
              </a:solidFill>
              <a:cs typeface="Arial" pitchFamily="34" charset="0"/>
            </a:endParaRPr>
          </a:p>
        </p:txBody>
      </p:sp>
      <p:sp>
        <p:nvSpPr>
          <p:cNvPr id="1034" name="Rectangle 10"/>
          <p:cNvSpPr>
            <a:spLocks noChangeArrowheads="1"/>
          </p:cNvSpPr>
          <p:nvPr/>
        </p:nvSpPr>
        <p:spPr bwMode="auto">
          <a:xfrm>
            <a:off x="173038" y="6538913"/>
            <a:ext cx="2317750" cy="182562"/>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46C2A41D-6509-4D5C-B5EB-E2350775078B}" type="slidenum">
              <a:rPr lang="en-US" sz="800" smtClean="0">
                <a:solidFill>
                  <a:srgbClr val="000000"/>
                </a:solidFill>
                <a:cs typeface="+mn-cs"/>
              </a:rPr>
              <a:pPr eaLnBrk="1" hangingPunct="1">
                <a:defRPr/>
              </a:pPr>
              <a:t>‹#›</a:t>
            </a:fld>
            <a:endParaRPr lang="en-US" sz="800" smtClean="0">
              <a:solidFill>
                <a:srgbClr val="000000"/>
              </a:solidFill>
              <a:cs typeface="+mn-cs"/>
            </a:endParaRPr>
          </a:p>
        </p:txBody>
      </p:sp>
      <p:pic>
        <p:nvPicPr>
          <p:cNvPr id="1032" name="Picture 6"/>
          <p:cNvPicPr>
            <a:picLocks noChangeAspect="1" noChangeArrowheads="1"/>
          </p:cNvPicPr>
          <p:nvPr/>
        </p:nvPicPr>
        <p:blipFill>
          <a:blip r:embed="rId11"/>
          <a:srcRect/>
          <a:stretch>
            <a:fillRect/>
          </a:stretch>
        </p:blipFill>
        <p:spPr bwMode="auto">
          <a:xfrm>
            <a:off x="247650" y="201613"/>
            <a:ext cx="304800" cy="303212"/>
          </a:xfrm>
          <a:prstGeom prst="rect">
            <a:avLst/>
          </a:prstGeom>
          <a:noFill/>
          <a:ln w="9525">
            <a:noFill/>
            <a:miter lim="800000"/>
            <a:headEnd/>
            <a:tailEnd/>
          </a:ln>
        </p:spPr>
      </p:pic>
      <p:pic>
        <p:nvPicPr>
          <p:cNvPr id="1033" name="Picture 7"/>
          <p:cNvPicPr>
            <a:picLocks noChangeAspect="1" noChangeArrowheads="1"/>
          </p:cNvPicPr>
          <p:nvPr/>
        </p:nvPicPr>
        <p:blipFill>
          <a:blip r:embed="rId12"/>
          <a:srcRect/>
          <a:stretch>
            <a:fillRect/>
          </a:stretch>
        </p:blipFill>
        <p:spPr bwMode="auto">
          <a:xfrm>
            <a:off x="8275638" y="217488"/>
            <a:ext cx="585787"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64" r:id="rId1"/>
    <p:sldLayoutId id="2147484959" r:id="rId2"/>
    <p:sldLayoutId id="2147484960" r:id="rId3"/>
    <p:sldLayoutId id="2147484961" r:id="rId4"/>
    <p:sldLayoutId id="2147484965" r:id="rId5"/>
    <p:sldLayoutId id="2147484962" r:id="rId6"/>
    <p:sldLayoutId id="2147484966" r:id="rId7"/>
    <p:sldLayoutId id="2147484963" r:id="rId8"/>
    <p:sldLayoutId id="2147484967" r:id="rId9"/>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00">
          <a:solidFill>
            <a:srgbClr val="7889FB"/>
          </a:solidFill>
          <a:latin typeface="+mj-lt"/>
          <a:ea typeface="ＭＳ Ｐゴシック" pitchFamily="34" charset="-128"/>
          <a:cs typeface="MS PGothic" charset="0"/>
        </a:defRPr>
      </a:lvl1pPr>
      <a:lvl2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0" fontAlgn="base" hangingPunct="0">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fontAlgn="base">
        <a:lnSpc>
          <a:spcPct val="90000"/>
        </a:lnSpc>
        <a:spcBef>
          <a:spcPct val="0"/>
        </a:spcBef>
        <a:spcAft>
          <a:spcPct val="0"/>
        </a:spcAft>
        <a:defRPr sz="2200">
          <a:solidFill>
            <a:schemeClr val="hlink"/>
          </a:solidFill>
          <a:latin typeface="Arial" charset="0"/>
          <a:ea typeface="ＭＳ Ｐゴシック" charset="0"/>
        </a:defRPr>
      </a:lvl6pPr>
      <a:lvl7pPr marL="914400" algn="l" rtl="0" fontAlgn="base">
        <a:lnSpc>
          <a:spcPct val="90000"/>
        </a:lnSpc>
        <a:spcBef>
          <a:spcPct val="0"/>
        </a:spcBef>
        <a:spcAft>
          <a:spcPct val="0"/>
        </a:spcAft>
        <a:defRPr sz="2200">
          <a:solidFill>
            <a:schemeClr val="hlink"/>
          </a:solidFill>
          <a:latin typeface="Arial" charset="0"/>
          <a:ea typeface="ＭＳ Ｐゴシック" charset="0"/>
        </a:defRPr>
      </a:lvl7pPr>
      <a:lvl8pPr marL="1371600" algn="l" rtl="0" fontAlgn="base">
        <a:lnSpc>
          <a:spcPct val="90000"/>
        </a:lnSpc>
        <a:spcBef>
          <a:spcPct val="0"/>
        </a:spcBef>
        <a:spcAft>
          <a:spcPct val="0"/>
        </a:spcAft>
        <a:defRPr sz="2200">
          <a:solidFill>
            <a:schemeClr val="hlink"/>
          </a:solidFill>
          <a:latin typeface="Arial" charset="0"/>
          <a:ea typeface="ＭＳ Ｐゴシック" charset="0"/>
        </a:defRPr>
      </a:lvl8pPr>
      <a:lvl9pPr marL="1828800" algn="l" rtl="0" fontAlgn="base">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pitchFamily="34" charset="-128"/>
          <a:cs typeface="MS PGothic" charset="0"/>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pitchFamily="34" charset="-128"/>
          <a:cs typeface="MS PGothic" charset="0"/>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ea typeface="ＭＳ Ｐゴシック" pitchFamily="34" charset="-128"/>
          <a:cs typeface="MS PGothic"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0000">
                    <a:tint val="75000"/>
                  </a:srgbClr>
                </a:solidFill>
                <a:latin typeface="Arial" pitchFamily="34" charset="0"/>
                <a:ea typeface="MS PGothic" panose="020B0600070205080204" pitchFamily="34" charset="-128"/>
                <a:cs typeface="Arial" pitchFamily="34" charset="0"/>
              </a:defRPr>
            </a:lvl1pPr>
          </a:lstStyle>
          <a:p>
            <a:pPr>
              <a:defRPr/>
            </a:pPr>
            <a:fld id="{2A99FAD9-539B-452F-A3A9-84D81E6AF8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68" r:id="rId1"/>
  </p:sldLayoutIdLst>
  <p:timing>
    <p:tnLst>
      <p:par>
        <p:cTn id="1" dur="indefinite" restart="never" nodeType="tmRoot"/>
      </p:par>
    </p:tnLst>
  </p:timing>
  <p:hf hdr="0" ftr="0" dt="0"/>
  <p:txStyles>
    <p:titleStyle>
      <a:lvl1pPr algn="l" rtl="0" fontAlgn="base">
        <a:spcBef>
          <a:spcPct val="0"/>
        </a:spcBef>
        <a:spcAft>
          <a:spcPct val="0"/>
        </a:spcAft>
        <a:defRPr lang="en-US" sz="3200" b="1" kern="1200" dirty="0">
          <a:solidFill>
            <a:schemeClr val="tx2"/>
          </a:solidFill>
          <a:latin typeface="+mj-lt"/>
          <a:ea typeface="+mj-ea"/>
          <a:cs typeface="Arial" pitchFamily="34" charset="0"/>
        </a:defRPr>
      </a:lvl1pPr>
      <a:lvl2pPr algn="l" rtl="0" fontAlgn="base">
        <a:spcBef>
          <a:spcPct val="0"/>
        </a:spcBef>
        <a:spcAft>
          <a:spcPct val="0"/>
        </a:spcAft>
        <a:defRPr sz="3200" b="1">
          <a:solidFill>
            <a:schemeClr val="tx2"/>
          </a:solidFill>
          <a:latin typeface="Calibri" pitchFamily="34" charset="0"/>
          <a:cs typeface="Arial" charset="0"/>
        </a:defRPr>
      </a:lvl2pPr>
      <a:lvl3pPr algn="l" rtl="0" fontAlgn="base">
        <a:spcBef>
          <a:spcPct val="0"/>
        </a:spcBef>
        <a:spcAft>
          <a:spcPct val="0"/>
        </a:spcAft>
        <a:defRPr sz="3200" b="1">
          <a:solidFill>
            <a:schemeClr val="tx2"/>
          </a:solidFill>
          <a:latin typeface="Calibri" pitchFamily="34" charset="0"/>
          <a:cs typeface="Arial" charset="0"/>
        </a:defRPr>
      </a:lvl3pPr>
      <a:lvl4pPr algn="l" rtl="0" fontAlgn="base">
        <a:spcBef>
          <a:spcPct val="0"/>
        </a:spcBef>
        <a:spcAft>
          <a:spcPct val="0"/>
        </a:spcAft>
        <a:defRPr sz="3200" b="1">
          <a:solidFill>
            <a:schemeClr val="tx2"/>
          </a:solidFill>
          <a:latin typeface="Calibri" pitchFamily="34" charset="0"/>
          <a:cs typeface="Arial" charset="0"/>
        </a:defRPr>
      </a:lvl4pPr>
      <a:lvl5pPr algn="l" rtl="0" fontAlgn="base">
        <a:spcBef>
          <a:spcPct val="0"/>
        </a:spcBef>
        <a:spcAft>
          <a:spcPct val="0"/>
        </a:spcAft>
        <a:defRPr sz="3200" b="1">
          <a:solidFill>
            <a:schemeClr val="tx2"/>
          </a:solidFill>
          <a:latin typeface="Calibri" pitchFamily="34" charset="0"/>
          <a:cs typeface="Arial" charset="0"/>
        </a:defRPr>
      </a:lvl5pPr>
      <a:lvl6pPr marL="457200" algn="l" rtl="0" fontAlgn="base">
        <a:spcBef>
          <a:spcPct val="0"/>
        </a:spcBef>
        <a:spcAft>
          <a:spcPct val="0"/>
        </a:spcAft>
        <a:defRPr sz="3200" b="1">
          <a:solidFill>
            <a:schemeClr val="tx2"/>
          </a:solidFill>
          <a:latin typeface="Calibri" pitchFamily="34" charset="0"/>
          <a:cs typeface="Arial" charset="0"/>
        </a:defRPr>
      </a:lvl6pPr>
      <a:lvl7pPr marL="914400" algn="l" rtl="0" fontAlgn="base">
        <a:spcBef>
          <a:spcPct val="0"/>
        </a:spcBef>
        <a:spcAft>
          <a:spcPct val="0"/>
        </a:spcAft>
        <a:defRPr sz="3200" b="1">
          <a:solidFill>
            <a:schemeClr val="tx2"/>
          </a:solidFill>
          <a:latin typeface="Calibri" pitchFamily="34" charset="0"/>
          <a:cs typeface="Arial" charset="0"/>
        </a:defRPr>
      </a:lvl7pPr>
      <a:lvl8pPr marL="1371600" algn="l" rtl="0" fontAlgn="base">
        <a:spcBef>
          <a:spcPct val="0"/>
        </a:spcBef>
        <a:spcAft>
          <a:spcPct val="0"/>
        </a:spcAft>
        <a:defRPr sz="3200" b="1">
          <a:solidFill>
            <a:schemeClr val="tx2"/>
          </a:solidFill>
          <a:latin typeface="Calibri" pitchFamily="34" charset="0"/>
          <a:cs typeface="Arial" charset="0"/>
        </a:defRPr>
      </a:lvl8pPr>
      <a:lvl9pPr marL="1828800" algn="l" rtl="0" fontAlgn="base">
        <a:spcBef>
          <a:spcPct val="0"/>
        </a:spcBef>
        <a:spcAft>
          <a:spcPct val="0"/>
        </a:spcAft>
        <a:defRPr sz="3200" b="1">
          <a:solidFill>
            <a:schemeClr val="tx2"/>
          </a:solidFill>
          <a:latin typeface="Calibri" pitchFamily="34" charset="0"/>
          <a:cs typeface="Arial" charset="0"/>
        </a:defRPr>
      </a:lvl9pPr>
    </p:titleStyle>
    <p:bodyStyle>
      <a:lvl1pPr marL="250825" indent="-250825" algn="l" rtl="0" fontAlgn="base">
        <a:spcBef>
          <a:spcPts val="1200"/>
        </a:spcBef>
        <a:spcAft>
          <a:spcPct val="0"/>
        </a:spcAft>
        <a:buFont typeface="Wingdings 2" pitchFamily="18" charset="2"/>
        <a:buChar char=""/>
        <a:defRPr sz="2400" kern="1200">
          <a:solidFill>
            <a:schemeClr val="tx2"/>
          </a:solidFill>
          <a:latin typeface="+mj-lt"/>
          <a:ea typeface="+mn-ea"/>
          <a:cs typeface="Arial" pitchFamily="34" charset="0"/>
        </a:defRPr>
      </a:lvl1pPr>
      <a:lvl2pPr marL="503238" indent="-250825" algn="l" rtl="0" fontAlgn="base">
        <a:spcBef>
          <a:spcPts val="600"/>
        </a:spcBef>
        <a:spcAft>
          <a:spcPct val="0"/>
        </a:spcAft>
        <a:buClr>
          <a:srgbClr val="44AD3B"/>
        </a:buClr>
        <a:buFont typeface="Wingdings" pitchFamily="2" charset="2"/>
        <a:buChar char="§"/>
        <a:defRPr sz="2200" kern="1200">
          <a:solidFill>
            <a:srgbClr val="7F7F7F"/>
          </a:solidFill>
          <a:latin typeface="+mj-lt"/>
          <a:ea typeface="+mn-ea"/>
          <a:cs typeface="Arial" pitchFamily="34" charset="0"/>
        </a:defRPr>
      </a:lvl2pPr>
      <a:lvl3pPr marL="755650" indent="-250825" algn="l" rtl="0" fontAlgn="base">
        <a:spcBef>
          <a:spcPts val="300"/>
        </a:spcBef>
        <a:spcAft>
          <a:spcPct val="0"/>
        </a:spcAft>
        <a:buClr>
          <a:srgbClr val="595959"/>
        </a:buClr>
        <a:buFont typeface="Calibri" pitchFamily="34" charset="0"/>
        <a:buChar char="-"/>
        <a:defRPr sz="2000" kern="1200">
          <a:solidFill>
            <a:srgbClr val="7F7F7F"/>
          </a:solidFill>
          <a:latin typeface="+mj-lt"/>
          <a:ea typeface="+mn-ea"/>
          <a:cs typeface="Arial" pitchFamily="34" charset="0"/>
        </a:defRPr>
      </a:lvl3pPr>
      <a:lvl4pPr marL="1006475" indent="-250825" algn="l" rtl="0" fontAlgn="base">
        <a:spcBef>
          <a:spcPts val="300"/>
        </a:spcBef>
        <a:spcAft>
          <a:spcPct val="0"/>
        </a:spcAft>
        <a:buClr>
          <a:srgbClr val="595959"/>
        </a:buClr>
        <a:buFont typeface="Wingdings 2" pitchFamily="18" charset="2"/>
        <a:buChar char=""/>
        <a:defRPr sz="1600" kern="1200">
          <a:solidFill>
            <a:srgbClr val="595959"/>
          </a:solidFill>
          <a:latin typeface="+mj-lt"/>
          <a:ea typeface="+mn-ea"/>
          <a:cs typeface="Arial" pitchFamily="34" charset="0"/>
        </a:defRPr>
      </a:lvl4pPr>
      <a:lvl5pPr marL="1258888" indent="-250825" algn="l" rtl="0" fontAlgn="base">
        <a:spcBef>
          <a:spcPct val="0"/>
        </a:spcBef>
        <a:spcAft>
          <a:spcPct val="0"/>
        </a:spcAft>
        <a:buClr>
          <a:srgbClr val="7F7F7F"/>
        </a:buClr>
        <a:buFont typeface="Wingdings 2" pitchFamily="18" charset="2"/>
        <a:buChar char=""/>
        <a:defRPr sz="1600" kern="1200">
          <a:solidFill>
            <a:srgbClr val="7F7F7F"/>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0000">
                    <a:tint val="75000"/>
                  </a:srgbClr>
                </a:solidFill>
                <a:latin typeface="Arial" pitchFamily="34" charset="0"/>
                <a:ea typeface="MS PGothic" panose="020B0600070205080204" pitchFamily="34" charset="-128"/>
                <a:cs typeface="Arial" pitchFamily="34" charset="0"/>
              </a:defRPr>
            </a:lvl1pPr>
          </a:lstStyle>
          <a:p>
            <a:pPr>
              <a:defRPr/>
            </a:pPr>
            <a:fld id="{8365F5D5-91F5-4EF0-8795-E2578CE4B5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69" r:id="rId1"/>
  </p:sldLayoutIdLst>
  <p:timing>
    <p:tnLst>
      <p:par>
        <p:cTn id="1" dur="indefinite" restart="never" nodeType="tmRoot"/>
      </p:par>
    </p:tnLst>
  </p:timing>
  <p:hf hdr="0" ftr="0" dt="0"/>
  <p:txStyles>
    <p:titleStyle>
      <a:lvl1pPr algn="l" rtl="0" fontAlgn="base">
        <a:spcBef>
          <a:spcPct val="0"/>
        </a:spcBef>
        <a:spcAft>
          <a:spcPct val="0"/>
        </a:spcAft>
        <a:defRPr lang="en-US" sz="3200" b="1" kern="1200" dirty="0">
          <a:solidFill>
            <a:schemeClr val="tx2"/>
          </a:solidFill>
          <a:latin typeface="+mj-lt"/>
          <a:ea typeface="+mj-ea"/>
          <a:cs typeface="Arial" pitchFamily="34" charset="0"/>
        </a:defRPr>
      </a:lvl1pPr>
      <a:lvl2pPr algn="l" rtl="0" fontAlgn="base">
        <a:spcBef>
          <a:spcPct val="0"/>
        </a:spcBef>
        <a:spcAft>
          <a:spcPct val="0"/>
        </a:spcAft>
        <a:defRPr sz="3200" b="1">
          <a:solidFill>
            <a:schemeClr val="tx2"/>
          </a:solidFill>
          <a:latin typeface="Calibri" pitchFamily="34" charset="0"/>
          <a:cs typeface="Arial" charset="0"/>
        </a:defRPr>
      </a:lvl2pPr>
      <a:lvl3pPr algn="l" rtl="0" fontAlgn="base">
        <a:spcBef>
          <a:spcPct val="0"/>
        </a:spcBef>
        <a:spcAft>
          <a:spcPct val="0"/>
        </a:spcAft>
        <a:defRPr sz="3200" b="1">
          <a:solidFill>
            <a:schemeClr val="tx2"/>
          </a:solidFill>
          <a:latin typeface="Calibri" pitchFamily="34" charset="0"/>
          <a:cs typeface="Arial" charset="0"/>
        </a:defRPr>
      </a:lvl3pPr>
      <a:lvl4pPr algn="l" rtl="0" fontAlgn="base">
        <a:spcBef>
          <a:spcPct val="0"/>
        </a:spcBef>
        <a:spcAft>
          <a:spcPct val="0"/>
        </a:spcAft>
        <a:defRPr sz="3200" b="1">
          <a:solidFill>
            <a:schemeClr val="tx2"/>
          </a:solidFill>
          <a:latin typeface="Calibri" pitchFamily="34" charset="0"/>
          <a:cs typeface="Arial" charset="0"/>
        </a:defRPr>
      </a:lvl4pPr>
      <a:lvl5pPr algn="l" rtl="0" fontAlgn="base">
        <a:spcBef>
          <a:spcPct val="0"/>
        </a:spcBef>
        <a:spcAft>
          <a:spcPct val="0"/>
        </a:spcAft>
        <a:defRPr sz="3200" b="1">
          <a:solidFill>
            <a:schemeClr val="tx2"/>
          </a:solidFill>
          <a:latin typeface="Calibri" pitchFamily="34" charset="0"/>
          <a:cs typeface="Arial" charset="0"/>
        </a:defRPr>
      </a:lvl5pPr>
      <a:lvl6pPr marL="457200" algn="l" rtl="0" fontAlgn="base">
        <a:spcBef>
          <a:spcPct val="0"/>
        </a:spcBef>
        <a:spcAft>
          <a:spcPct val="0"/>
        </a:spcAft>
        <a:defRPr sz="3200" b="1">
          <a:solidFill>
            <a:schemeClr val="tx2"/>
          </a:solidFill>
          <a:latin typeface="Calibri" pitchFamily="34" charset="0"/>
          <a:cs typeface="Arial" charset="0"/>
        </a:defRPr>
      </a:lvl6pPr>
      <a:lvl7pPr marL="914400" algn="l" rtl="0" fontAlgn="base">
        <a:spcBef>
          <a:spcPct val="0"/>
        </a:spcBef>
        <a:spcAft>
          <a:spcPct val="0"/>
        </a:spcAft>
        <a:defRPr sz="3200" b="1">
          <a:solidFill>
            <a:schemeClr val="tx2"/>
          </a:solidFill>
          <a:latin typeface="Calibri" pitchFamily="34" charset="0"/>
          <a:cs typeface="Arial" charset="0"/>
        </a:defRPr>
      </a:lvl7pPr>
      <a:lvl8pPr marL="1371600" algn="l" rtl="0" fontAlgn="base">
        <a:spcBef>
          <a:spcPct val="0"/>
        </a:spcBef>
        <a:spcAft>
          <a:spcPct val="0"/>
        </a:spcAft>
        <a:defRPr sz="3200" b="1">
          <a:solidFill>
            <a:schemeClr val="tx2"/>
          </a:solidFill>
          <a:latin typeface="Calibri" pitchFamily="34" charset="0"/>
          <a:cs typeface="Arial" charset="0"/>
        </a:defRPr>
      </a:lvl8pPr>
      <a:lvl9pPr marL="1828800" algn="l" rtl="0" fontAlgn="base">
        <a:spcBef>
          <a:spcPct val="0"/>
        </a:spcBef>
        <a:spcAft>
          <a:spcPct val="0"/>
        </a:spcAft>
        <a:defRPr sz="3200" b="1">
          <a:solidFill>
            <a:schemeClr val="tx2"/>
          </a:solidFill>
          <a:latin typeface="Calibri" pitchFamily="34" charset="0"/>
          <a:cs typeface="Arial" charset="0"/>
        </a:defRPr>
      </a:lvl9pPr>
    </p:titleStyle>
    <p:bodyStyle>
      <a:lvl1pPr marL="250825" indent="-250825" algn="l" rtl="0" fontAlgn="base">
        <a:spcBef>
          <a:spcPts val="1200"/>
        </a:spcBef>
        <a:spcAft>
          <a:spcPct val="0"/>
        </a:spcAft>
        <a:buFont typeface="Wingdings 2" pitchFamily="18" charset="2"/>
        <a:buChar char=""/>
        <a:defRPr sz="2400" kern="1200">
          <a:solidFill>
            <a:schemeClr val="tx2"/>
          </a:solidFill>
          <a:latin typeface="+mj-lt"/>
          <a:ea typeface="+mn-ea"/>
          <a:cs typeface="Arial" pitchFamily="34" charset="0"/>
        </a:defRPr>
      </a:lvl1pPr>
      <a:lvl2pPr marL="503238" indent="-250825" algn="l" rtl="0" fontAlgn="base">
        <a:spcBef>
          <a:spcPts val="600"/>
        </a:spcBef>
        <a:spcAft>
          <a:spcPct val="0"/>
        </a:spcAft>
        <a:buClr>
          <a:srgbClr val="44AD3B"/>
        </a:buClr>
        <a:buFont typeface="Wingdings" pitchFamily="2" charset="2"/>
        <a:buChar char="§"/>
        <a:defRPr sz="2200" kern="1200">
          <a:solidFill>
            <a:srgbClr val="7F7F7F"/>
          </a:solidFill>
          <a:latin typeface="+mj-lt"/>
          <a:ea typeface="+mn-ea"/>
          <a:cs typeface="Arial" pitchFamily="34" charset="0"/>
        </a:defRPr>
      </a:lvl2pPr>
      <a:lvl3pPr marL="755650" indent="-250825" algn="l" rtl="0" fontAlgn="base">
        <a:spcBef>
          <a:spcPts val="300"/>
        </a:spcBef>
        <a:spcAft>
          <a:spcPct val="0"/>
        </a:spcAft>
        <a:buClr>
          <a:srgbClr val="595959"/>
        </a:buClr>
        <a:buFont typeface="Calibri" pitchFamily="34" charset="0"/>
        <a:buChar char="-"/>
        <a:defRPr sz="2000" kern="1200">
          <a:solidFill>
            <a:srgbClr val="7F7F7F"/>
          </a:solidFill>
          <a:latin typeface="+mj-lt"/>
          <a:ea typeface="+mn-ea"/>
          <a:cs typeface="Arial" pitchFamily="34" charset="0"/>
        </a:defRPr>
      </a:lvl3pPr>
      <a:lvl4pPr marL="1006475" indent="-250825" algn="l" rtl="0" fontAlgn="base">
        <a:spcBef>
          <a:spcPts val="300"/>
        </a:spcBef>
        <a:spcAft>
          <a:spcPct val="0"/>
        </a:spcAft>
        <a:buClr>
          <a:srgbClr val="595959"/>
        </a:buClr>
        <a:buFont typeface="Wingdings 2" pitchFamily="18" charset="2"/>
        <a:buChar char=""/>
        <a:defRPr sz="1600" kern="1200">
          <a:solidFill>
            <a:srgbClr val="595959"/>
          </a:solidFill>
          <a:latin typeface="+mj-lt"/>
          <a:ea typeface="+mn-ea"/>
          <a:cs typeface="Arial" pitchFamily="34" charset="0"/>
        </a:defRPr>
      </a:lvl4pPr>
      <a:lvl5pPr marL="1258888" indent="-250825" algn="l" rtl="0" fontAlgn="base">
        <a:spcBef>
          <a:spcPct val="0"/>
        </a:spcBef>
        <a:spcAft>
          <a:spcPct val="0"/>
        </a:spcAft>
        <a:buClr>
          <a:srgbClr val="7F7F7F"/>
        </a:buClr>
        <a:buFont typeface="Wingdings 2" pitchFamily="18" charset="2"/>
        <a:buChar char=""/>
        <a:defRPr sz="1600" kern="1200">
          <a:solidFill>
            <a:srgbClr val="7F7F7F"/>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tint val="75000"/>
                  </a:srgbClr>
                </a:solidFill>
                <a:latin typeface="Arial" pitchFamily="34" charset="0"/>
                <a:ea typeface="MS PGothic"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0000">
                    <a:tint val="75000"/>
                  </a:srgbClr>
                </a:solidFill>
                <a:latin typeface="Arial" pitchFamily="34" charset="0"/>
                <a:ea typeface="MS PGothic" panose="020B0600070205080204" pitchFamily="34" charset="-128"/>
                <a:cs typeface="Arial" pitchFamily="34" charset="0"/>
              </a:defRPr>
            </a:lvl1pPr>
          </a:lstStyle>
          <a:p>
            <a:pPr>
              <a:defRPr/>
            </a:pPr>
            <a:fld id="{6B2D47C3-CF41-47A0-9EC1-86BAD28DC7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70" r:id="rId1"/>
  </p:sldLayoutIdLst>
  <p:timing>
    <p:tnLst>
      <p:par>
        <p:cTn id="1" dur="indefinite" restart="never" nodeType="tmRoot"/>
      </p:par>
    </p:tnLst>
  </p:timing>
  <p:hf hdr="0" ftr="0" dt="0"/>
  <p:txStyles>
    <p:titleStyle>
      <a:lvl1pPr algn="l" rtl="0" fontAlgn="base">
        <a:spcBef>
          <a:spcPct val="0"/>
        </a:spcBef>
        <a:spcAft>
          <a:spcPct val="0"/>
        </a:spcAft>
        <a:defRPr lang="en-US" sz="3200" b="1" kern="1200" dirty="0">
          <a:solidFill>
            <a:schemeClr val="tx2"/>
          </a:solidFill>
          <a:latin typeface="+mj-lt"/>
          <a:ea typeface="+mj-ea"/>
          <a:cs typeface="Arial" pitchFamily="34" charset="0"/>
        </a:defRPr>
      </a:lvl1pPr>
      <a:lvl2pPr algn="l" rtl="0" fontAlgn="base">
        <a:spcBef>
          <a:spcPct val="0"/>
        </a:spcBef>
        <a:spcAft>
          <a:spcPct val="0"/>
        </a:spcAft>
        <a:defRPr sz="3200" b="1">
          <a:solidFill>
            <a:schemeClr val="tx2"/>
          </a:solidFill>
          <a:latin typeface="Calibri" pitchFamily="34" charset="0"/>
          <a:cs typeface="Arial" charset="0"/>
        </a:defRPr>
      </a:lvl2pPr>
      <a:lvl3pPr algn="l" rtl="0" fontAlgn="base">
        <a:spcBef>
          <a:spcPct val="0"/>
        </a:spcBef>
        <a:spcAft>
          <a:spcPct val="0"/>
        </a:spcAft>
        <a:defRPr sz="3200" b="1">
          <a:solidFill>
            <a:schemeClr val="tx2"/>
          </a:solidFill>
          <a:latin typeface="Calibri" pitchFamily="34" charset="0"/>
          <a:cs typeface="Arial" charset="0"/>
        </a:defRPr>
      </a:lvl3pPr>
      <a:lvl4pPr algn="l" rtl="0" fontAlgn="base">
        <a:spcBef>
          <a:spcPct val="0"/>
        </a:spcBef>
        <a:spcAft>
          <a:spcPct val="0"/>
        </a:spcAft>
        <a:defRPr sz="3200" b="1">
          <a:solidFill>
            <a:schemeClr val="tx2"/>
          </a:solidFill>
          <a:latin typeface="Calibri" pitchFamily="34" charset="0"/>
          <a:cs typeface="Arial" charset="0"/>
        </a:defRPr>
      </a:lvl4pPr>
      <a:lvl5pPr algn="l" rtl="0" fontAlgn="base">
        <a:spcBef>
          <a:spcPct val="0"/>
        </a:spcBef>
        <a:spcAft>
          <a:spcPct val="0"/>
        </a:spcAft>
        <a:defRPr sz="3200" b="1">
          <a:solidFill>
            <a:schemeClr val="tx2"/>
          </a:solidFill>
          <a:latin typeface="Calibri" pitchFamily="34" charset="0"/>
          <a:cs typeface="Arial" charset="0"/>
        </a:defRPr>
      </a:lvl5pPr>
      <a:lvl6pPr marL="457200" algn="l" rtl="0" fontAlgn="base">
        <a:spcBef>
          <a:spcPct val="0"/>
        </a:spcBef>
        <a:spcAft>
          <a:spcPct val="0"/>
        </a:spcAft>
        <a:defRPr sz="3200" b="1">
          <a:solidFill>
            <a:schemeClr val="tx2"/>
          </a:solidFill>
          <a:latin typeface="Calibri" pitchFamily="34" charset="0"/>
          <a:cs typeface="Arial" charset="0"/>
        </a:defRPr>
      </a:lvl6pPr>
      <a:lvl7pPr marL="914400" algn="l" rtl="0" fontAlgn="base">
        <a:spcBef>
          <a:spcPct val="0"/>
        </a:spcBef>
        <a:spcAft>
          <a:spcPct val="0"/>
        </a:spcAft>
        <a:defRPr sz="3200" b="1">
          <a:solidFill>
            <a:schemeClr val="tx2"/>
          </a:solidFill>
          <a:latin typeface="Calibri" pitchFamily="34" charset="0"/>
          <a:cs typeface="Arial" charset="0"/>
        </a:defRPr>
      </a:lvl7pPr>
      <a:lvl8pPr marL="1371600" algn="l" rtl="0" fontAlgn="base">
        <a:spcBef>
          <a:spcPct val="0"/>
        </a:spcBef>
        <a:spcAft>
          <a:spcPct val="0"/>
        </a:spcAft>
        <a:defRPr sz="3200" b="1">
          <a:solidFill>
            <a:schemeClr val="tx2"/>
          </a:solidFill>
          <a:latin typeface="Calibri" pitchFamily="34" charset="0"/>
          <a:cs typeface="Arial" charset="0"/>
        </a:defRPr>
      </a:lvl8pPr>
      <a:lvl9pPr marL="1828800" algn="l" rtl="0" fontAlgn="base">
        <a:spcBef>
          <a:spcPct val="0"/>
        </a:spcBef>
        <a:spcAft>
          <a:spcPct val="0"/>
        </a:spcAft>
        <a:defRPr sz="3200" b="1">
          <a:solidFill>
            <a:schemeClr val="tx2"/>
          </a:solidFill>
          <a:latin typeface="Calibri" pitchFamily="34" charset="0"/>
          <a:cs typeface="Arial" charset="0"/>
        </a:defRPr>
      </a:lvl9pPr>
    </p:titleStyle>
    <p:bodyStyle>
      <a:lvl1pPr marL="250825" indent="-250825" algn="l" rtl="0" fontAlgn="base">
        <a:spcBef>
          <a:spcPts val="1200"/>
        </a:spcBef>
        <a:spcAft>
          <a:spcPct val="0"/>
        </a:spcAft>
        <a:buFont typeface="Wingdings 2" pitchFamily="18" charset="2"/>
        <a:buChar char=""/>
        <a:defRPr sz="2400" kern="1200">
          <a:solidFill>
            <a:schemeClr val="tx2"/>
          </a:solidFill>
          <a:latin typeface="+mj-lt"/>
          <a:ea typeface="+mn-ea"/>
          <a:cs typeface="Arial" pitchFamily="34" charset="0"/>
        </a:defRPr>
      </a:lvl1pPr>
      <a:lvl2pPr marL="503238" indent="-250825" algn="l" rtl="0" fontAlgn="base">
        <a:spcBef>
          <a:spcPts val="600"/>
        </a:spcBef>
        <a:spcAft>
          <a:spcPct val="0"/>
        </a:spcAft>
        <a:buClr>
          <a:srgbClr val="44AD3B"/>
        </a:buClr>
        <a:buFont typeface="Wingdings" pitchFamily="2" charset="2"/>
        <a:buChar char="§"/>
        <a:defRPr sz="2200" kern="1200">
          <a:solidFill>
            <a:srgbClr val="7F7F7F"/>
          </a:solidFill>
          <a:latin typeface="+mj-lt"/>
          <a:ea typeface="+mn-ea"/>
          <a:cs typeface="Arial" pitchFamily="34" charset="0"/>
        </a:defRPr>
      </a:lvl2pPr>
      <a:lvl3pPr marL="755650" indent="-250825" algn="l" rtl="0" fontAlgn="base">
        <a:spcBef>
          <a:spcPts val="300"/>
        </a:spcBef>
        <a:spcAft>
          <a:spcPct val="0"/>
        </a:spcAft>
        <a:buClr>
          <a:srgbClr val="595959"/>
        </a:buClr>
        <a:buFont typeface="Calibri" pitchFamily="34" charset="0"/>
        <a:buChar char="-"/>
        <a:defRPr sz="2000" kern="1200">
          <a:solidFill>
            <a:srgbClr val="7F7F7F"/>
          </a:solidFill>
          <a:latin typeface="+mj-lt"/>
          <a:ea typeface="+mn-ea"/>
          <a:cs typeface="Arial" pitchFamily="34" charset="0"/>
        </a:defRPr>
      </a:lvl3pPr>
      <a:lvl4pPr marL="1006475" indent="-250825" algn="l" rtl="0" fontAlgn="base">
        <a:spcBef>
          <a:spcPts val="300"/>
        </a:spcBef>
        <a:spcAft>
          <a:spcPct val="0"/>
        </a:spcAft>
        <a:buClr>
          <a:srgbClr val="595959"/>
        </a:buClr>
        <a:buFont typeface="Wingdings 2" pitchFamily="18" charset="2"/>
        <a:buChar char=""/>
        <a:defRPr sz="1600" kern="1200">
          <a:solidFill>
            <a:srgbClr val="595959"/>
          </a:solidFill>
          <a:latin typeface="+mj-lt"/>
          <a:ea typeface="+mn-ea"/>
          <a:cs typeface="Arial" pitchFamily="34" charset="0"/>
        </a:defRPr>
      </a:lvl4pPr>
      <a:lvl5pPr marL="1258888" indent="-250825" algn="l" rtl="0" fontAlgn="base">
        <a:spcBef>
          <a:spcPct val="0"/>
        </a:spcBef>
        <a:spcAft>
          <a:spcPct val="0"/>
        </a:spcAft>
        <a:buClr>
          <a:srgbClr val="7F7F7F"/>
        </a:buClr>
        <a:buFont typeface="Wingdings 2" pitchFamily="18" charset="2"/>
        <a:buChar char=""/>
        <a:defRPr sz="1600" kern="1200">
          <a:solidFill>
            <a:srgbClr val="7F7F7F"/>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Users/danat/Desktop/Demos/java_before_no_narration.mp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www.securityintelligence.com/x-force" TargetMode="External"/><Relationship Id="rId3" Type="http://schemas.openxmlformats.org/officeDocument/2006/relationships/image" Target="../media/image46.jpeg"/><Relationship Id="rId7" Type="http://schemas.openxmlformats.org/officeDocument/2006/relationships/image" Target="../media/image47.jpeg"/><Relationship Id="rId2" Type="http://schemas.openxmlformats.org/officeDocument/2006/relationships/hyperlink" Target="http://www.twitter.com/" TargetMode="External"/><Relationship Id="rId1" Type="http://schemas.openxmlformats.org/officeDocument/2006/relationships/slideLayout" Target="../slideLayouts/slideLayout4.xml"/><Relationship Id="rId6" Type="http://schemas.openxmlformats.org/officeDocument/2006/relationships/hyperlink" Target="http://blogs.iss.net/" TargetMode="External"/><Relationship Id="rId5" Type="http://schemas.openxmlformats.org/officeDocument/2006/relationships/hyperlink" Target="http://www.twitter.com/ibmxforce" TargetMode="External"/><Relationship Id="rId10" Type="http://schemas.openxmlformats.org/officeDocument/2006/relationships/image" Target="../media/image48.png"/><Relationship Id="rId4" Type="http://schemas.openxmlformats.org/officeDocument/2006/relationships/hyperlink" Target="http://www.twitter.com/ibmsecurity" TargetMode="External"/><Relationship Id="rId9" Type="http://schemas.openxmlformats.org/officeDocument/2006/relationships/hyperlink" Target="http://www.ibm.com/security/xfor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idx="4294967295"/>
          </p:nvPr>
        </p:nvSpPr>
        <p:spPr>
          <a:xfrm>
            <a:off x="206375" y="2371725"/>
            <a:ext cx="8643938" cy="1524000"/>
          </a:xfrm>
        </p:spPr>
        <p:txBody>
          <a:bodyPr/>
          <a:lstStyle/>
          <a:p>
            <a:pPr marL="0" indent="0">
              <a:spcBef>
                <a:spcPct val="0"/>
              </a:spcBef>
              <a:buClr>
                <a:srgbClr val="000000"/>
              </a:buClr>
              <a:buFont typeface="Wingdings" pitchFamily="2" charset="2"/>
              <a:buNone/>
            </a:pPr>
            <a:r>
              <a:rPr lang="en-US" sz="3600" smtClean="0">
                <a:solidFill>
                  <a:srgbClr val="8CC53A"/>
                </a:solidFill>
              </a:rPr>
              <a:t>Protecting Enterprise Endpoints against Advanced Malware</a:t>
            </a:r>
          </a:p>
          <a:p>
            <a:pPr marL="0" indent="0">
              <a:spcBef>
                <a:spcPct val="0"/>
              </a:spcBef>
              <a:buClr>
                <a:srgbClr val="000000"/>
              </a:buClr>
              <a:buFont typeface="Wingdings" pitchFamily="2" charset="2"/>
              <a:buNone/>
            </a:pPr>
            <a:r>
              <a:rPr lang="en-US" sz="3200" i="1" smtClean="0">
                <a:solidFill>
                  <a:srgbClr val="8CC53A"/>
                </a:solidFill>
              </a:rPr>
              <a:t>with Trusteer Apex</a:t>
            </a:r>
          </a:p>
          <a:p>
            <a:pPr marL="0" indent="0">
              <a:spcBef>
                <a:spcPct val="0"/>
              </a:spcBef>
              <a:buClr>
                <a:srgbClr val="000000"/>
              </a:buClr>
              <a:buFont typeface="Wingdings" pitchFamily="2" charset="2"/>
              <a:buNone/>
            </a:pPr>
            <a:endParaRPr lang="en-US" sz="3600" smtClean="0">
              <a:solidFill>
                <a:srgbClr val="8CC53A"/>
              </a:solidFill>
            </a:endParaRPr>
          </a:p>
          <a:p>
            <a:pPr marL="0" indent="0">
              <a:spcBef>
                <a:spcPct val="0"/>
              </a:spcBef>
              <a:buClr>
                <a:srgbClr val="000000"/>
              </a:buClr>
              <a:buFont typeface="Wingdings" pitchFamily="2" charset="2"/>
              <a:buNone/>
            </a:pPr>
            <a:endParaRPr lang="en-US" smtClean="0">
              <a:solidFill>
                <a:srgbClr val="404040"/>
              </a:solidFill>
            </a:endParaRPr>
          </a:p>
          <a:p>
            <a:pPr marL="0" indent="0" eaLnBrk="1" hangingPunct="1">
              <a:spcBef>
                <a:spcPct val="0"/>
              </a:spcBef>
              <a:spcAft>
                <a:spcPts val="1200"/>
              </a:spcAft>
              <a:buClrTx/>
              <a:buFont typeface="Wingdings" pitchFamily="2" charset="2"/>
              <a:buNone/>
            </a:pPr>
            <a:r>
              <a:rPr lang="en-US" sz="2000" smtClean="0"/>
              <a:t>Dana Tamir</a:t>
            </a:r>
            <a:br>
              <a:rPr lang="en-US" sz="2000" smtClean="0"/>
            </a:br>
            <a:r>
              <a:rPr lang="en-US" sz="2000" smtClean="0"/>
              <a:t>Director of Enterprise Security</a:t>
            </a:r>
          </a:p>
          <a:p>
            <a:pPr marL="0" indent="0" eaLnBrk="1" hangingPunct="1">
              <a:spcBef>
                <a:spcPct val="0"/>
              </a:spcBef>
              <a:spcAft>
                <a:spcPts val="1200"/>
              </a:spcAft>
              <a:buClrTx/>
              <a:buFont typeface="Wingdings" pitchFamily="2" charset="2"/>
              <a:buNone/>
            </a:pPr>
            <a:r>
              <a:rPr lang="en-US" sz="2000" smtClean="0">
                <a:solidFill>
                  <a:srgbClr val="404040"/>
                </a:solidFill>
              </a:rPr>
              <a:t>Trusteer, an IBM Company</a:t>
            </a:r>
            <a:endParaRPr lang="en-US" sz="1800" smtClean="0">
              <a:solidFill>
                <a:srgbClr val="40404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800100" y="2568575"/>
            <a:ext cx="1293813" cy="88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b"/>
          <a:lstStyle/>
          <a:p>
            <a:pPr algn="ctr" fontAlgn="auto">
              <a:lnSpc>
                <a:spcPct val="80000"/>
              </a:lnSpc>
              <a:spcBef>
                <a:spcPts val="0"/>
              </a:spcBef>
              <a:spcAft>
                <a:spcPts val="0"/>
              </a:spcAft>
              <a:defRPr/>
            </a:pPr>
            <a:r>
              <a:rPr lang="en-US" sz="1200" b="1" dirty="0">
                <a:solidFill>
                  <a:srgbClr val="FFFFFF"/>
                </a:solidFill>
                <a:cs typeface="Arial"/>
              </a:rPr>
              <a:t>Key</a:t>
            </a:r>
            <a:br>
              <a:rPr lang="en-US" sz="1200" b="1" dirty="0">
                <a:solidFill>
                  <a:srgbClr val="FFFFFF"/>
                </a:solidFill>
                <a:cs typeface="Arial"/>
              </a:rPr>
            </a:br>
            <a:r>
              <a:rPr lang="en-US" sz="1200" b="1" dirty="0">
                <a:solidFill>
                  <a:srgbClr val="FFFFFF"/>
                </a:solidFill>
                <a:cs typeface="Arial"/>
              </a:rPr>
              <a:t>Logging</a:t>
            </a:r>
            <a:endParaRPr lang="en-US" sz="1200" b="1" dirty="0">
              <a:solidFill>
                <a:srgbClr val="FFFFFF"/>
              </a:solidFill>
              <a:cs typeface="Arial"/>
            </a:endParaRPr>
          </a:p>
        </p:txBody>
      </p:sp>
      <p:sp>
        <p:nvSpPr>
          <p:cNvPr id="33794" name="Title 1"/>
          <p:cNvSpPr>
            <a:spLocks noGrp="1"/>
          </p:cNvSpPr>
          <p:nvPr>
            <p:ph type="ctrTitle"/>
          </p:nvPr>
        </p:nvSpPr>
        <p:spPr>
          <a:xfrm>
            <a:off x="388938" y="171450"/>
            <a:ext cx="6275387" cy="639763"/>
          </a:xfrm>
        </p:spPr>
        <p:txBody>
          <a:bodyPr/>
          <a:lstStyle/>
          <a:p>
            <a:pPr>
              <a:lnSpc>
                <a:spcPct val="70000"/>
              </a:lnSpc>
            </a:pPr>
            <a:r>
              <a:rPr sz="3200" smtClean="0">
                <a:cs typeface="Arial" charset="0"/>
              </a:rPr>
              <a:t>Corporate Credentials Protection</a:t>
            </a:r>
            <a:br>
              <a:rPr sz="3200" smtClean="0">
                <a:cs typeface="Arial" charset="0"/>
              </a:rPr>
            </a:br>
            <a:r>
              <a:rPr sz="2400" b="0" smtClean="0">
                <a:cs typeface="Arial" charset="0"/>
              </a:rPr>
              <a:t>Prevent Credentials Theft</a:t>
            </a:r>
          </a:p>
        </p:txBody>
      </p:sp>
      <p:sp>
        <p:nvSpPr>
          <p:cNvPr id="33795" name="Slide Number Placehold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E35FF3D-52D7-4BD0-A9AE-27718368E71E}" type="slidenum">
              <a:rPr lang="en-US">
                <a:latin typeface="Arial" charset="0"/>
                <a:ea typeface="ＭＳ Ｐゴシック" pitchFamily="34" charset="-128"/>
              </a:rPr>
              <a:pPr/>
              <a:t>10</a:t>
            </a:fld>
            <a:endParaRPr lang="en-US">
              <a:latin typeface="Arial" charset="0"/>
              <a:ea typeface="ＭＳ Ｐゴシック" pitchFamily="34" charset="-128"/>
            </a:endParaRPr>
          </a:p>
        </p:txBody>
      </p:sp>
      <p:sp>
        <p:nvSpPr>
          <p:cNvPr id="33796" name="AutoShape 2" descr="data:image/jpeg;base64,/9j/4AAQSkZJRgABAQAAAQABAAD/2wBDAAkGBwgHBgkIBwgKCgkLDRYPDQwMDRsUFRAWIB0iIiAdHx8kKDQsJCYxJx8fLT0tMTU3Ojo6Iys/RD84QzQ5Ojf/2wBDAQoKCg0MDRoPDxo3JR8lNzc3Nzc3Nzc3Nzc3Nzc3Nzc3Nzc3Nzc3Nzc3Nzc3Nzc3Nzc3Nzc3Nzc3Nzc3Nzc3Nzf/wAARCADhAOEDASIAAhEBAxEB/8QAHAABAAIDAQEBAAAAAAAAAAAAAAIHAQMGBQQI/8QARxAAAgECAgQGDQkIAgMAAAAAAAECAwQFEQYHErEXITFTdJETNTZBUVVxgZKTlKGyFBUyRVJUYXPRFiQzNEJywdIjQyIlwv/EABkBAQADAQEAAAAAAAAAAAAAAAABAwQFAv/EACgRAQABAwIFBAMBAQAAAAAAAAABAgMEETISExQzUSExYYEiI6FS8P/aAAwDAQACEQMRAD8AvEAAAAAAAAAAAAAAAAAAAAAAAAAAAAAAAAAAAAAAAAAAAAAAAAAAAAAAAAAAAAAAAAAAAAAAAAAAAAAAAAAAAAAPKxzSPCcBgpYpe06MpLONP6U5eSK4/PyDSnGIYDgN3iMoqUqUP+OD/qm+KK62vMfnC+vLnEbyrd3taVa4qy2pzl3/ANF+Bqx8fm+s+yq5c4PSF2cKmjPOXfs0jPCnozzl37NIo1RJKJs6K18qOfUvHhS0Z5y79mkOFHRrnLv2aRSKiSUR0Vr5OfWu3hQ0a5y79nkOE/RvnLv2eRSaiZ2R0Vr5OfWuzhP0b5y79nkOE/RvnLv2eRSmyZ2R0Vr5OfWurhP0b5y79nkOE/RvnLv2dlK7JjZHRWvk59a6+E/RvnLv2eRjhQ0a5y79nkUq4nq2Gi+OYjBTtMLuZ05ck5Q2YvzvIicOzT6zP9IvVz7LV4UNGucu/ZpGOFHRrnLv2aRXnB3pQ1n83L18P1NNXQHSennnhU5ZP+mpB/5PHT43+v7D1zLvhZHClozzl37NIcKejPOXfs0ip7nRXH7dZ1sGvkvDGi5bszyK1GpSm4VYSpzXLGcWmvMz3GJZn2n+o51ce79FYDpbgmPy7Hh19CVbLPsNROE+p8vmPcPyvTnUo1YVaM5U6kGpRnB5OL8KZ+g9X2kE9ItHaVxcNO7oydGvlxZyXJLzpp+XMy5GNy44qfZbbu8XpLpQAZFwAAAAAAAAAAOI1wdxlTpNLeUcol5a3uPQ6p0ilvKSjE62F2vtjv70VEmokkiSibFCKiSUSaiSUQIKJnZNiiZUQhr2TOybNkzskDVsm6ysq9/d0rW0pOpWqy2YQXfZjZLP1SYPCFtcYvVinUnJ0aLa5Ir6TXlfF5iu9di3RNT3bp46tHsaJaDYfgdKFe6hC6xDldWSzjB+CCe/l8h1oBxK66q51ql0KaYpjSAAHlIVlrsuErTC7VZbU6k6j8OSSX/0WaU1rhuezaSUKCfFQto5rwOTbfu2TTiU63YVXp0oV84lt6kOLDMV6TD4CqHEtjUkssNxTpEfgN+X2ZZ7O+FlAA47aAAAAAAAAAADi9bncfU6RS3lKJF2a2uPRCfSKW8peKOthdr7Yr+9hImomUiaRsUMKJJRJKJJIgRUTKiTUSSiENeyZ2TZsmdkgatkvHQSiqGiWGxSy2qW2/LJt/5KT2S9tF1lo5hqX3aG4xZ0/hEfLTjbpeoADmNjz8cxmywOyd3f1HGGezGMVnKb8CRwtfWolN9gwluHec6+TfUjGuBydfCo5vZ2Kry/HOBXLidLHxrdVEVVeurJdvVRVpCzbXWpaykleYZXprvypVIz9zy3nAaXYnTxnSG8v6O12Ko4qntLJ7Kiks15jznEg0ardii3VxUwqquVVRpLQ0WtqVX/AK3FOkR+Eq2SLU1LrLDsT6RH4SvM7MvVjfCxgAcduAAAAAAAAAABxutjj0Rn0ilvKZii59a3clPpFLeU5FHWwu19sWRvIomkIo2JGtQwkSUSUYk0iEIqJJIkoklECGQ2TaonZaGaKWGOYbVuLypXjOFZwSpySWWSffT8JXcuRbp4qnqima50hxGyXnoz3PYd0aG48Lg7wfnrz1kf9TqbG1hZWdG1pOTp0YKEXJ8eS8Jz8m/RcpiKWuzaqomdW8AGNoVrrdWdzhf5dXfArxovLSHRmx0gnQnezrxdBSUexSS5cs880/Ajx3q2wV/9976yP+p0bGTbotxTLJcs1VVzMKiaISRb71a4Lz976yP+pXOlWG2+FY7dWNpKcqNJxSdRpvNxTfJ5TTbyKLk6Uqq7VVEay8NotLU0ssOxPpEfhKwki0NTna7E+kR+E85fZlNjfCwwAcdvAAAAAAAAAABx2tZpaJTzeX7xS3lPxXFxFva2u5CfSKW8peDcfoto6uHP6/tiyI/N9sUbIxPmp1pLlyZvhXi+VNGvVRo3JE1EhCcHySXnN8UnyEPLCiSSJKJNRAhslmasllglx0l/DErhRLE1dXNvQwevGtXpU5O4bSnNJ/RiZcv1trsefzdmD5vnCy+92/rY/qfRCUZxUoSUotZpp5pnL0mG/WGQAQkBqr3VvbtK4r0qW1ybc1HPrNPznh/3619dH9SdJRrD6yi9Mp9k0oxOWef/ADtdSS/wXT86Yf8AfrX10f1KGx67dfGb+rBpxlc1GpZ55raeT6jbhRpVMyz5E6xD45Is7U608PxPJ5/vEfhKonKUuVtlp6l+1uJ9Ij8Jpy5/VKqxH5wsYAHIbgAAAAAAAAAAcbrZ7kJ9Ipbyl4oujWx3Iz6RS3lMxR1MPt/bHf3JJE4owkbIo1KGYo2RRhI2RRIlGUlySfWbI1ai/qZBImkEJqtU8K6jPZqnf2X5iKiS2Rogdafgj1F2aNvPAMPb+7w3FJ7JdmjfaDDujw3GLO2w0426XpAA5rYrXW8s7nC+L/rq74FduK8C6ixtba/ecL/Lq74FeSR18btQwXt8tMorwLqNbRvkjVJF6tqki09THa7E+kR+Eq6SLR1NdrsT6RH4TNldqV1nesUAHKbQAAAAAAAAAAcbrX7kZ9Ipbym4ly61+5GfSKW8pqJ1MPt/bHf3pxNsTXE2xNShOKNiRCJsRKEoo2RRGKNqRKBIlsmUjIEdkujRztDh/R4bimS59HO0OH9HhuMOdthpxt0vRABzWxXGtr+Zwz8urvgV9JFg62f5nDPy6u+BX8jsY3ZhgvdyWmSNckbpGqRcramWjqb7XYn0iPwlXstDU32uxPpEfhM+V2pXWd8LEAByW0AAAAAAAAAAHHa1+5GfSKW8p+3ozryyguTlb5EXBrX7kZ9IpbysMPio20WuWWbZ0sWdLX2yXo1rRhh0cuOo8/wRtjh8ecl1H0xNiNHFKrSHzRsI85LqNkbCPOS6j6ETQ4pRpDRGwjzj6jZGxjzj6jfEmieKUaQ+f5DHnH1D5DHnH1H1gcUmkPk+Qx5x9RbmAR2MEsY555UIL3FXFpYH2nsvyY7jJmTM0w0Y8aTL7gAc9qcDrOt1XuMObk1lCpyL8YnDSsI85LqO/wBY/wDHsP7Km+JxjOpjzPKhiuxHHLz5YfHnJdRqnh8e9UfUejIgy7il40h4VzQnQllLkfI13yzNTfa/E+kR+E4S/ipW08+9xo7vU32vxPpEfhKcmdbUrLUaVwsMAHLbAAAAAAAAAAAcdrX7kZ9IpbysbD+Vp+T/ACWbrX7kZ9IpbyscPadrDL8d50cbtfbJe3vribImpGxF6tsibEakyaZKG2LJpmpMmmBtTMmtMlmShItLA+09l+THcVXmWpgXaay/JjuMmXthfY95fcADA1OH1j/x7D+ypvicWzs9ZH8ew/sqb4nFyZ08ftwx3d8oMhIkyEmWvD5r3+WqeQ7nU32uxPpEfhOFvmla1M/Ad1qa7XYn0iPwlWR2Ze7W+FiAA5jYAAAAAAAAAADxtL8Iljej13ZU8uzSipUs/txea6+TzlFW9apZVZ0a8JRcZNThJZOLXKfo457SLQ3CMem61xSlRucsuz0Xsyfl7zNWPfi3HDV7KbtuavWPdUUb2g19PLypk43lDnPczuFqqsl9a3Xq4mVqss19aXXq4mnqLPlTyq/DileUOc9zJq8oc57mdotV1mvrS59XEktWFmvrO59XEnqLPlHKueHFq8ofb9zJq7ofb9zOyWrK08Z3PoRMrVnaeM7n0IjqLPk5Vzw45XlH7fuZn5ZQ+37mdjwaWnjK59CJng1tPGVz6ER1Fnycq54cb8sofb9zLCwnS7ArfDLWjWvlGpClGMl2OfE0vIefwa2njK49CJjg1tPGVz6ESu5csXI0mZeqKbtHtD2/200e8YL1U/0H7a6PeMV6qf6HicGlp4yufQiY4MrTxnc+hEq4cb/U/wDfSziveIedpxj+F4nWs5WN0qqpxmpf+Ellm45cq/BnLO8oc57mdw9WNm/rO59CJh6r7Pxpc+riX0XrNFPDEq6qLlU6zDhXeUOc9zNcr2h9v3M7x6rbN/Wlz6uJh6q7N/Wt16uJPUWfKOVX4Vne3TrtRimoLrZcmrjBKuDaPx+UwcLi6n2acXyxWWUU/wAct5nAdA8HwetG4cZ3dzDjjUrtNRfhUVxZ9Z1JnyMiK44afZbatTTOsgAMi8AAAAAAAAAAAAAAAAAAAAAAAAAAAAAAAAAAAAAAAAAAAAAAAAAAAAAAAAAAAAAAAAAAAAAAAAAAAAAAAAAAAAAAAAAAAAAAAAAAAAAAAAAAAAAAAAAAAAAAAAAAAAA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33797" name="AutoShape 4" descr="data:image/jpeg;base64,/9j/4AAQSkZJRgABAQAAAQABAAD/2wBDAAkGBwgHBgkIBwgKCgkLDRYPDQwMDRsUFRAWIB0iIiAdHx8kKDQsJCYxJx8fLT0tMTU3Ojo6Iys/RD84QzQ5Ojf/2wBDAQoKCg0MDRoPDxo3JR8lNzc3Nzc3Nzc3Nzc3Nzc3Nzc3Nzc3Nzc3Nzc3Nzc3Nzc3Nzc3Nzc3Nzc3Nzc3Nzc3Nzf/wAARCADhAOEDASIAAhEBAxEB/8QAHAABAAIDAQEBAAAAAAAAAAAAAAIHAQMGBQQI/8QARxAAAgECAgQGDQkIAgMAAAAAAAECAwQFEQYHErEXITFTdJETNTZBUVVxgZKTlKGyFBUyRVJUYXPRFiQzNEJywdIjQyIlwv/EABkBAQADAQEAAAAAAAAAAAAAAAABAwQFAv/EACgRAQABAwIFBAMBAQAAAAAAAAABAgMEETISExQzUSExYYEiI6FS8P/aAAwDAQACEQMRAD8AvEAAAAAAAAAAAAAAAAAAAAAAAAAAAAAAAAAAAAAAAAAAAAAAAAAAAAAAAAAAAAAAAAAAAAAAAAAAAAAAAAAAAAAPKxzSPCcBgpYpe06MpLONP6U5eSK4/PyDSnGIYDgN3iMoqUqUP+OD/qm+KK62vMfnC+vLnEbyrd3taVa4qy2pzl3/ANF+Bqx8fm+s+yq5c4PSF2cKmjPOXfs0jPCnozzl37NIo1RJKJs6K18qOfUvHhS0Z5y79mkOFHRrnLv2aRSKiSUR0Vr5OfWu3hQ0a5y79nkOE/RvnLv2eRSaiZ2R0Vr5OfWuzhP0b5y79nkOE/RvnLv2eRSmyZ2R0Vr5OfWurhP0b5y79nkOE/RvnLv2dlK7JjZHRWvk59a6+E/RvnLv2eRjhQ0a5y79nkUq4nq2Gi+OYjBTtMLuZ05ck5Q2YvzvIicOzT6zP9IvVz7LV4UNGucu/ZpGOFHRrnLv2aRXnB3pQ1n83L18P1NNXQHSennnhU5ZP+mpB/5PHT43+v7D1zLvhZHClozzl37NIcKejPOXfs0ip7nRXH7dZ1sGvkvDGi5bszyK1GpSm4VYSpzXLGcWmvMz3GJZn2n+o51ce79FYDpbgmPy7Hh19CVbLPsNROE+p8vmPcPyvTnUo1YVaM5U6kGpRnB5OL8KZ+g9X2kE9ItHaVxcNO7oydGvlxZyXJLzpp+XMy5GNy44qfZbbu8XpLpQAZFwAAAAAAAAAAOI1wdxlTpNLeUcol5a3uPQ6p0ilvKSjE62F2vtjv70VEmokkiSibFCKiSUSaiSUQIKJnZNiiZUQhr2TOybNkzskDVsm6ysq9/d0rW0pOpWqy2YQXfZjZLP1SYPCFtcYvVinUnJ0aLa5Ir6TXlfF5iu9di3RNT3bp46tHsaJaDYfgdKFe6hC6xDldWSzjB+CCe/l8h1oBxK66q51ql0KaYpjSAAHlIVlrsuErTC7VZbU6k6j8OSSX/0WaU1rhuezaSUKCfFQto5rwOTbfu2TTiU63YVXp0oV84lt6kOLDMV6TD4CqHEtjUkssNxTpEfgN+X2ZZ7O+FlAA47aAAAAAAAAAADi9bncfU6RS3lKJF2a2uPRCfSKW8peKOthdr7Yr+9hImomUiaRsUMKJJRJKJJIgRUTKiTUSSiENeyZ2TZsmdkgatkvHQSiqGiWGxSy2qW2/LJt/5KT2S9tF1lo5hqX3aG4xZ0/hEfLTjbpeoADmNjz8cxmywOyd3f1HGGezGMVnKb8CRwtfWolN9gwluHec6+TfUjGuBydfCo5vZ2Kry/HOBXLidLHxrdVEVVeurJdvVRVpCzbXWpaykleYZXprvypVIz9zy3nAaXYnTxnSG8v6O12Ko4qntLJ7Kiks15jznEg0ardii3VxUwqquVVRpLQ0WtqVX/AK3FOkR+Eq2SLU1LrLDsT6RH4SvM7MvVjfCxgAcduAAAAAAAAAABxutjj0Rn0ilvKZii59a3clPpFLeU5FHWwu19sWRvIomkIo2JGtQwkSUSUYk0iEIqJJIkoklECGQ2TaonZaGaKWGOYbVuLypXjOFZwSpySWWSffT8JXcuRbp4qnqima50hxGyXnoz3PYd0aG48Lg7wfnrz1kf9TqbG1hZWdG1pOTp0YKEXJ8eS8Jz8m/RcpiKWuzaqomdW8AGNoVrrdWdzhf5dXfArxovLSHRmx0gnQnezrxdBSUexSS5cs880/Ajx3q2wV/9976yP+p0bGTbotxTLJcs1VVzMKiaISRb71a4Lz976yP+pXOlWG2+FY7dWNpKcqNJxSdRpvNxTfJ5TTbyKLk6Uqq7VVEay8NotLU0ssOxPpEfhKwki0NTna7E+kR+E85fZlNjfCwwAcdvAAAAAAAAAABx2tZpaJTzeX7xS3lPxXFxFva2u5CfSKW8peDcfoto6uHP6/tiyI/N9sUbIxPmp1pLlyZvhXi+VNGvVRo3JE1EhCcHySXnN8UnyEPLCiSSJKJNRAhslmasllglx0l/DErhRLE1dXNvQwevGtXpU5O4bSnNJ/RiZcv1trsefzdmD5vnCy+92/rY/qfRCUZxUoSUotZpp5pnL0mG/WGQAQkBqr3VvbtK4r0qW1ybc1HPrNPznh/3619dH9SdJRrD6yi9Mp9k0oxOWef/ADtdSS/wXT86Yf8AfrX10f1KGx67dfGb+rBpxlc1GpZ55raeT6jbhRpVMyz5E6xD45Is7U608PxPJ5/vEfhKonKUuVtlp6l+1uJ9Ij8Jpy5/VKqxH5wsYAHIbgAAAAAAAAAAcbrZ7kJ9Ipbyl4oujWx3Iz6RS3lMxR1MPt/bHf3JJE4owkbIo1KGYo2RRhI2RRIlGUlySfWbI1ai/qZBImkEJqtU8K6jPZqnf2X5iKiS2Rogdafgj1F2aNvPAMPb+7w3FJ7JdmjfaDDujw3GLO2w0426XpAA5rYrXW8s7nC+L/rq74FduK8C6ixtba/ecL/Lq74FeSR18btQwXt8tMorwLqNbRvkjVJF6tqki09THa7E+kR+Eq6SLR1NdrsT6RH4TNldqV1nesUAHKbQAAAAAAAAAAcbrX7kZ9Ipbym4ly61+5GfSKW8pqJ1MPt/bHf3pxNsTXE2xNShOKNiRCJsRKEoo2RRGKNqRKBIlsmUjIEdkujRztDh/R4bimS59HO0OH9HhuMOdthpxt0vRABzWxXGtr+Zwz8urvgV9JFg62f5nDPy6u+BX8jsY3ZhgvdyWmSNckbpGqRcramWjqb7XYn0iPwlXstDU32uxPpEfhM+V2pXWd8LEAByW0AAAAAAAAAAHHa1+5GfSKW8p+3ozryyguTlb5EXBrX7kZ9IpbysMPio20WuWWbZ0sWdLX2yXo1rRhh0cuOo8/wRtjh8ecl1H0xNiNHFKrSHzRsI85LqNkbCPOS6j6ETQ4pRpDRGwjzj6jZGxjzj6jfEmieKUaQ+f5DHnH1D5DHnH1H1gcUmkPk+Qx5x9RbmAR2MEsY555UIL3FXFpYH2nsvyY7jJmTM0w0Y8aTL7gAc9qcDrOt1XuMObk1lCpyL8YnDSsI85LqO/wBY/wDHsP7Km+JxjOpjzPKhiuxHHLz5YfHnJdRqnh8e9UfUejIgy7il40h4VzQnQllLkfI13yzNTfa/E+kR+E4S/ipW08+9xo7vU32vxPpEfhKcmdbUrLUaVwsMAHLbAAAAAAAAAAAcdrX7kZ9IpbysbD+Vp+T/ACWbrX7kZ9IpbyscPadrDL8d50cbtfbJe3vribImpGxF6tsibEakyaZKG2LJpmpMmmBtTMmtMlmShItLA+09l+THcVXmWpgXaay/JjuMmXthfY95fcADA1OH1j/x7D+ypvicWzs9ZH8ew/sqb4nFyZ08ftwx3d8oMhIkyEmWvD5r3+WqeQ7nU32uxPpEfhOFvmla1M/Ad1qa7XYn0iPwlWR2Ze7W+FiAA5jYAAAAAAAAAADxtL8Iljej13ZU8uzSipUs/txea6+TzlFW9apZVZ0a8JRcZNThJZOLXKfo457SLQ3CMem61xSlRucsuz0Xsyfl7zNWPfi3HDV7KbtuavWPdUUb2g19PLypk43lDnPczuFqqsl9a3Xq4mVqss19aXXq4mnqLPlTyq/DileUOc9zJq8oc57mdotV1mvrS59XEktWFmvrO59XEnqLPlHKueHFq8ofb9zJq7ofb9zOyWrK08Z3PoRMrVnaeM7n0IjqLPk5Vzw45XlH7fuZn5ZQ+37mdjwaWnjK59CJng1tPGVz6ER1Fnycq54cb8sofb9zLCwnS7ArfDLWjWvlGpClGMl2OfE0vIefwa2njK49CJjg1tPGVz6ESu5csXI0mZeqKbtHtD2/200e8YL1U/0H7a6PeMV6qf6HicGlp4yufQiY4MrTxnc+hEq4cb/U/wDfSziveIedpxj+F4nWs5WN0qqpxmpf+Ellm45cq/BnLO8oc57mdw9WNm/rO59CJh6r7Pxpc+riX0XrNFPDEq6qLlU6zDhXeUOc9zNcr2h9v3M7x6rbN/Wlz6uJh6q7N/Wt16uJPUWfKOVX4Vne3TrtRimoLrZcmrjBKuDaPx+UwcLi6n2acXyxWWUU/wAct5nAdA8HwetG4cZ3dzDjjUrtNRfhUVxZ9Z1JnyMiK44afZbatTTOsgAMi8AAAAAAAAAAAAAAAAAAAAAAAAAAAAAAAAAAAAAAAAAAAAAAAAAAAAAAAAAAAAAAAAAAAAAAAAAAAAAAAAAAAAAAAAAAAAAAAAAAAAAAAAAAAAAAAAAAAAAAAAAAAAAf/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33798" name="AutoShape 8" descr="data:image/jpeg;base64,/9j/4AAQSkZJRgABAQAAAQABAAD/2wCEAAkGBhIQDRMQEhQPEA0QDRYPDQwRDQ8NDQ4MFBwVFBQQFRQYHSgeFxojGRUUHy8gJScpLCwsFR49NTQqNSYrLCkBCQoKDgwOGg8PGiolHyU0LSwpLCksKSwtKiwtLiwsLDAsNSkuKiwsLDAsKSksLCwsKSksLCwsLCksLC0sLCwsKf/AABEIAMwAzAMBIgACEQEDEQH/xAAbAAEAAgMBAQAAAAAAAAAAAAAABAUBAwYHAv/EAEMQAAIBAgIGBQgGCAcBAAAAAAABAgMRBAUGEiExQVFSYXGBkRMUIjKSobHBFjM0grLRByNCU2Jyc5MXNUNjo9LwFf/EABoBAQADAQEBAAAAAAAAAAAAAAADBAUCAQb/xAAuEQACAgECAwYGAwEBAAAAAAAAAQIDEQQSBSExQVFhkaHREyIyUnGBFUKx4RT/2gAMAwEAAhEDEQA/APcAAAAAAAAAAAAAAAAAAAAAAAAAAAAAAAAAAAAAwGAAAAAAAAAAAAAAAAAAAAAAAAAAAAAAAAAAAAAAwGAAAAAAAAAAAAAAAAAAAAAAAAAAAAAAAAAAAAAAwGAAAAAAAAAAAAAAAAAAAAAAADV51DpR8TxtLqDaDV53DpR8TZGSaundc7hNPoDIAPQAD5nWjHe0r7ruwzgH0DV53DpR8TMK8Xuknsvv4Hm5d55k2BlRT0wwMq/kI4rCuvravkliKbm5dG19/UW7PT0AAAAAAAAAAAA04zGQo03UqPVpxtrSs3a7SWxK+9orPpjg/wB7/wAVb/qNMf8AL6v3PxwPMGXdPp42Ry8nLeD2ajWU4qcdsZRUouzV4vamfREyb7LR/oQ+CJZTksPB0A2fFetqxv4LmysqVnJ3fhwKOp1kaOXVksK3Is/Lx5rxKfM6UVLWi1aW/qkfR8VIKUbPczNs4hKaw4oklpk11IlyxynFWeo9z2x7eRSyThK3Fe8kUqnFbGvczrT6jMs9pQcXBnUA04PE68E+O6S6zcbiaayiYSkkrvctr7Dn8XiNeblw3RXJE/NsVZai3vbLs5FSUtRZl7UQzfYCr/SHCVLKVBTdJYnGYfDYqvHZKlhKs1Gpt4bHZ9p0WV4XWlrP1Y7uuRPzXKqWKw88PXgqlCrHVqU3ezXatqd7O/Udaev+zPYR7TwrKdHKdSdLC1IqlgamPxdJYipUoulKlRdRKnTtDXp1lskpOVnqvfuPV/0ZY6pXyXC1K0nUqeTcfKvfUhCUowm+d4pMqP8ACWMqaw1TG46plkZ6yy9ukk1v1HVUddrf1nc4XCQo04UqcYwpU4KFOnFWjGC2JIuEpuAK7Ns8p4dWfpVGtlNPb2t8EeNpLLO4VysltisssT4qVoxXpSjHtaRw+N0jrVW/S1I9GHo7Ot72VkpN7W23zbuyu712I1q+EyfOcsfjmehSzigv9Wn7aZj/AO1Q/e0/aPPQc/HfcWP4mv7n6HpNLHU5erOnLsnFm48wJWFzWrS9Sckui3rR8GdLUd6Ip8J+yXmdZpj/AJfV+5+OB5gzsM50oVXA1adRas2o2mvUk9eO/kccbmgkpVtrv9jF1FM6ZbZo9eyf7LR/oQ+CJZweYaYOFClRoO0o0YKpW32lZejH8zm55lWbu6lVvn5SX5kS0kp5b5Ee49XxeHlJq1rLh1kVYOV7W796OLyXTKtRko1HKrSvZqTvUiucXx7Gd7HMoOKlF6ykrq3JmNrdBVXLfa8Z8epYrsljCRuhh4pWsvC5818OnF7EnbY0rEeWYvgvFmmeLk+PcthVs1em27Us/o6jXPOSBjaF1rLeveiNh3vLMhSoasn0Xu6uoyaPrRzqYctyJWXYrUnt9WWx/JlzWrKEHJ7kvF8jmzfWxblCMXuj7+RtV3bIteRTjLCNdWo5ScnvbuKNJykorez4LnK8Lqx1n60t3VE4rg7JHMVlkujRUIqK3L39Z9gGmlgsAMBnoIOc5kqFFz/ab1YLnJ/+ucBVqucnKTbk3dt72zotNKz16cOCi5d7dvkc2UrpZlg+m4bSoVb+1gl5XlssRU1I7Fa8pcIxIh9060o+q5RvvtJq/gQrGeZoTUnFqLwzt8Nozh4LbHXfGU237txueRYf91T7o2Zw3n1Tp1PbkPPqnTqe3IsfFj9pkvQXt5dr9fc6PNdE46rlRupJX8k22pLkm+Jypv8APqnTqe3I0NkU2n0RoaeuytYslkr8/wDss/u/iiUmU4y61HvS9F9XIu8/+yz+7+KJymCnarF/xJdz2Gzw14rf59jO4lBTf69zvtGtGZYtuTbhRi7OSV3KXRRe479H0PJvyU5+USulOzjLq6i90bwqp4KlFcaanLrlLa37yyOrNTPe9r5HzyR5PhcLqt6ytNScbPfFrY/edPo7iHJOnva2xXU96IuklHVxc/4rS72Y0drauKg+DTT8D5vV2PUWNzfb5IvwW2PI6+nl/N9yRt8ziovZd23skRlfatqI+KxKUWltk1bsLUqNPTBywv3zIFOcngriRh8OpwlF9Vnye0jk3Ln63d8zJ0STuSfj/hYu+hlNODTae9OzPknZuv1nbHaQS/OO2TRkNYZLy/C689vqx2vr6i8IuWRtSXW232ko0KYKMfyTwWEAATHQDAYByumlB61OfBxcO9bfm/A5o9FzTL1XpOm9je2MujJbmcBi8JKlNwmrSXg1zXNFK6OHk+l4bep1/D7V/hpLnRvL6VeU41LuSSlC0nHZtT+RTGzDYmVOanB2ktz+RFFpPLL10JTg4xeH2M7T6KYflL+4x9FMPyl/cZAw2matapB34yg1Z9zN8tMqPCNW/ZFfMt5q8DBdeuTxmXmSPoph+UvbZj6KYflP25FBmmk1SstWP6unyTes+1lX51Ppz9uRG7ILoi3XpNVJZlY14dS90s0ZoRwNWSUrrVt6bf7cTzqOVwTTSd07ra96LjSDEzeEqelN+r+2+lE5/KcPL15N23RTb8TZ4fJSg8Lt9ihrarKn89jZ7jlLvhqT/wBmHwRKKLQ3MVVwcY39Ol+rmuNv2X3r4F6VLI7ZNMzkcPpliVHGKL40U79d3vIuT/aId/wZA0sxqq42pKLvGNqcXwervfjcl6DYfXxd3thCm5NcLuyRxquFqdfxIvDxzJIXbeTOtTNtHDOXZxZYxw8VwXgfZj18N5/PLyJZX9yKirDVk1yZuwNS07c1bvLFxQ1USQ0DrsU4y9P+njuzHDRT5x9Yv5SAT84+sX8pAF31sz5dS+y36mPf8WSSLlv1Me/4slGjX9CJ49AADs9AYDABGx2W060dWcb8pbpR7GSQeNZ6nUZOLzF4Zx+O0QqRbdNqpHhF+jP8mU9fA1IetCce2Lt4npAsQyoi+hqVcUtjymk/Q8wZi56XLCQe+EH2wi/kY8xp9Cn7EfyOP/O+8sfy8fs9TzZImYbKK1T1ac7dJrVj4s9Ahh4x3RiuyKR9nq0/ezifFn/WPmzhc60WVPA1Z1HrSSjaC9VPXjvfE5FLh3HrOfZfLEYWdGLjGU9WzlfVVpRlw7DkY/o9rX+so7/4/wAjY0c66oNN45mPfdZdLdNlFg8dWwdZuN4VF6M4NXjJcmuJZ4/TjEVabglCndWlKF9Zrld7jqc90ThiUpJ6leMVHXteM0uEl8zkqmhWLTsoRkukqkbPxJo2U2fNLGfEhw0UR6JoPlLo4d1JK1Ss7pNbVTXq+O1+BDyLQXUmqmIcZNO8aMdsb/xPj2HYEOp1CktkT1IAAoHQAABT5x9Yv5SAdJOhGTu0m+bR8eZw6MfApz07lJvJG4ZZ8Zb9THv+LJJiEElZJJckZLUVhJHa5IAA6PQGAwAAAAAAAAAAAAAAAAAAAAAAAAAAAAAAAAAAAAAGAwAAAAAAAAAAAAAAAAAAAAAAAAAAAAAAAAAAAAAGAwAAAAAAAAAAAAAAAAAAAAAAAAAAAAAAAAAAAAAGAwADIAMAyYAAMgAwDJgAAyADAMmAADIAMAyYAAMgAwDJgAAyADAMmAAGZMMA/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48" name="Bent Arrow 147"/>
          <p:cNvSpPr/>
          <p:nvPr/>
        </p:nvSpPr>
        <p:spPr>
          <a:xfrm rot="16200000">
            <a:off x="1154906" y="3677445"/>
            <a:ext cx="2346325" cy="1992312"/>
          </a:xfrm>
          <a:prstGeom prst="bentArrow">
            <a:avLst>
              <a:gd name="adj1" fmla="val 6455"/>
              <a:gd name="adj2" fmla="val 6539"/>
              <a:gd name="adj3" fmla="val 6295"/>
              <a:gd name="adj4" fmla="val 97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161" name="Group 160"/>
          <p:cNvGrpSpPr>
            <a:grpSpLocks/>
          </p:cNvGrpSpPr>
          <p:nvPr/>
        </p:nvGrpSpPr>
        <p:grpSpPr bwMode="auto">
          <a:xfrm>
            <a:off x="1185863" y="2706688"/>
            <a:ext cx="557212" cy="295275"/>
            <a:chOff x="1701172" y="3218543"/>
            <a:chExt cx="556328" cy="296182"/>
          </a:xfrm>
        </p:grpSpPr>
        <p:sp>
          <p:nvSpPr>
            <p:cNvPr id="33872" name="Freeform 8"/>
            <p:cNvSpPr>
              <a:spLocks/>
            </p:cNvSpPr>
            <p:nvPr/>
          </p:nvSpPr>
          <p:spPr bwMode="auto">
            <a:xfrm>
              <a:off x="1701172" y="3218543"/>
              <a:ext cx="461744" cy="261938"/>
            </a:xfrm>
            <a:custGeom>
              <a:avLst/>
              <a:gdLst>
                <a:gd name="T0" fmla="*/ 342983 w 486"/>
                <a:gd name="T1" fmla="*/ 240037 h 299"/>
                <a:gd name="T2" fmla="*/ 25652 w 486"/>
                <a:gd name="T3" fmla="*/ 240037 h 299"/>
                <a:gd name="T4" fmla="*/ 25652 w 486"/>
                <a:gd name="T5" fmla="*/ 240037 h 299"/>
                <a:gd name="T6" fmla="*/ 23752 w 486"/>
                <a:gd name="T7" fmla="*/ 238285 h 299"/>
                <a:gd name="T8" fmla="*/ 23752 w 486"/>
                <a:gd name="T9" fmla="*/ 23653 h 299"/>
                <a:gd name="T10" fmla="*/ 23752 w 486"/>
                <a:gd name="T11" fmla="*/ 23653 h 299"/>
                <a:gd name="T12" fmla="*/ 25652 w 486"/>
                <a:gd name="T13" fmla="*/ 23653 h 299"/>
                <a:gd name="T14" fmla="*/ 437042 w 486"/>
                <a:gd name="T15" fmla="*/ 23653 h 299"/>
                <a:gd name="T16" fmla="*/ 437042 w 486"/>
                <a:gd name="T17" fmla="*/ 23653 h 299"/>
                <a:gd name="T18" fmla="*/ 437042 w 486"/>
                <a:gd name="T19" fmla="*/ 23653 h 299"/>
                <a:gd name="T20" fmla="*/ 437042 w 486"/>
                <a:gd name="T21" fmla="*/ 110382 h 299"/>
                <a:gd name="T22" fmla="*/ 461744 w 486"/>
                <a:gd name="T23" fmla="*/ 110382 h 299"/>
                <a:gd name="T24" fmla="*/ 461744 w 486"/>
                <a:gd name="T25" fmla="*/ 23653 h 299"/>
                <a:gd name="T26" fmla="*/ 461744 w 486"/>
                <a:gd name="T27" fmla="*/ 23653 h 299"/>
                <a:gd name="T28" fmla="*/ 461744 w 486"/>
                <a:gd name="T29" fmla="*/ 19273 h 299"/>
                <a:gd name="T30" fmla="*/ 459844 w 486"/>
                <a:gd name="T31" fmla="*/ 14893 h 299"/>
                <a:gd name="T32" fmla="*/ 455093 w 486"/>
                <a:gd name="T33" fmla="*/ 7008 h 299"/>
                <a:gd name="T34" fmla="*/ 446543 w 486"/>
                <a:gd name="T35" fmla="*/ 2628 h 299"/>
                <a:gd name="T36" fmla="*/ 441792 w 486"/>
                <a:gd name="T37" fmla="*/ 1752 h 299"/>
                <a:gd name="T38" fmla="*/ 437042 w 486"/>
                <a:gd name="T39" fmla="*/ 0 h 299"/>
                <a:gd name="T40" fmla="*/ 25652 w 486"/>
                <a:gd name="T41" fmla="*/ 0 h 299"/>
                <a:gd name="T42" fmla="*/ 25652 w 486"/>
                <a:gd name="T43" fmla="*/ 0 h 299"/>
                <a:gd name="T44" fmla="*/ 20902 w 486"/>
                <a:gd name="T45" fmla="*/ 1752 h 299"/>
                <a:gd name="T46" fmla="*/ 16152 w 486"/>
                <a:gd name="T47" fmla="*/ 2628 h 299"/>
                <a:gd name="T48" fmla="*/ 7601 w 486"/>
                <a:gd name="T49" fmla="*/ 7008 h 299"/>
                <a:gd name="T50" fmla="*/ 1900 w 486"/>
                <a:gd name="T51" fmla="*/ 14893 h 299"/>
                <a:gd name="T52" fmla="*/ 0 w 486"/>
                <a:gd name="T53" fmla="*/ 19273 h 299"/>
                <a:gd name="T54" fmla="*/ 0 w 486"/>
                <a:gd name="T55" fmla="*/ 23653 h 299"/>
                <a:gd name="T56" fmla="*/ 0 w 486"/>
                <a:gd name="T57" fmla="*/ 238285 h 299"/>
                <a:gd name="T58" fmla="*/ 0 w 486"/>
                <a:gd name="T59" fmla="*/ 238285 h 299"/>
                <a:gd name="T60" fmla="*/ 0 w 486"/>
                <a:gd name="T61" fmla="*/ 242665 h 299"/>
                <a:gd name="T62" fmla="*/ 1900 w 486"/>
                <a:gd name="T63" fmla="*/ 247045 h 299"/>
                <a:gd name="T64" fmla="*/ 7601 w 486"/>
                <a:gd name="T65" fmla="*/ 254930 h 299"/>
                <a:gd name="T66" fmla="*/ 16152 w 486"/>
                <a:gd name="T67" fmla="*/ 260186 h 299"/>
                <a:gd name="T68" fmla="*/ 20902 w 486"/>
                <a:gd name="T69" fmla="*/ 261938 h 299"/>
                <a:gd name="T70" fmla="*/ 25652 w 486"/>
                <a:gd name="T71" fmla="*/ 261938 h 299"/>
                <a:gd name="T72" fmla="*/ 342983 w 486"/>
                <a:gd name="T73" fmla="*/ 261938 h 299"/>
                <a:gd name="T74" fmla="*/ 342983 w 486"/>
                <a:gd name="T75" fmla="*/ 240037 h 2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6"/>
                <a:gd name="T115" fmla="*/ 0 h 299"/>
                <a:gd name="T116" fmla="*/ 486 w 486"/>
                <a:gd name="T117" fmla="*/ 299 h 2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6" h="299">
                  <a:moveTo>
                    <a:pt x="361" y="274"/>
                  </a:moveTo>
                  <a:lnTo>
                    <a:pt x="27" y="274"/>
                  </a:lnTo>
                  <a:lnTo>
                    <a:pt x="25" y="272"/>
                  </a:lnTo>
                  <a:lnTo>
                    <a:pt x="25" y="27"/>
                  </a:lnTo>
                  <a:lnTo>
                    <a:pt x="27" y="27"/>
                  </a:lnTo>
                  <a:lnTo>
                    <a:pt x="460" y="27"/>
                  </a:lnTo>
                  <a:lnTo>
                    <a:pt x="460" y="126"/>
                  </a:lnTo>
                  <a:lnTo>
                    <a:pt x="486" y="126"/>
                  </a:lnTo>
                  <a:lnTo>
                    <a:pt x="486" y="27"/>
                  </a:lnTo>
                  <a:lnTo>
                    <a:pt x="486" y="22"/>
                  </a:lnTo>
                  <a:lnTo>
                    <a:pt x="484" y="17"/>
                  </a:lnTo>
                  <a:lnTo>
                    <a:pt x="479" y="8"/>
                  </a:lnTo>
                  <a:lnTo>
                    <a:pt x="470" y="3"/>
                  </a:lnTo>
                  <a:lnTo>
                    <a:pt x="465" y="2"/>
                  </a:lnTo>
                  <a:lnTo>
                    <a:pt x="460" y="0"/>
                  </a:lnTo>
                  <a:lnTo>
                    <a:pt x="27" y="0"/>
                  </a:lnTo>
                  <a:lnTo>
                    <a:pt x="22" y="2"/>
                  </a:lnTo>
                  <a:lnTo>
                    <a:pt x="17" y="3"/>
                  </a:lnTo>
                  <a:lnTo>
                    <a:pt x="8" y="8"/>
                  </a:lnTo>
                  <a:lnTo>
                    <a:pt x="2" y="17"/>
                  </a:lnTo>
                  <a:lnTo>
                    <a:pt x="0" y="22"/>
                  </a:lnTo>
                  <a:lnTo>
                    <a:pt x="0" y="27"/>
                  </a:lnTo>
                  <a:lnTo>
                    <a:pt x="0" y="272"/>
                  </a:lnTo>
                  <a:lnTo>
                    <a:pt x="0" y="277"/>
                  </a:lnTo>
                  <a:lnTo>
                    <a:pt x="2" y="282"/>
                  </a:lnTo>
                  <a:lnTo>
                    <a:pt x="8" y="291"/>
                  </a:lnTo>
                  <a:lnTo>
                    <a:pt x="17" y="297"/>
                  </a:lnTo>
                  <a:lnTo>
                    <a:pt x="22" y="299"/>
                  </a:lnTo>
                  <a:lnTo>
                    <a:pt x="27" y="299"/>
                  </a:lnTo>
                  <a:lnTo>
                    <a:pt x="361" y="299"/>
                  </a:lnTo>
                  <a:lnTo>
                    <a:pt x="361" y="274"/>
                  </a:lnTo>
                  <a:close/>
                </a:path>
              </a:pathLst>
            </a:custGeom>
            <a:solidFill>
              <a:schemeClr val="bg1"/>
            </a:solidFill>
            <a:ln w="9525">
              <a:noFill/>
              <a:round/>
              <a:headEnd/>
              <a:tailEnd/>
            </a:ln>
          </p:spPr>
          <p:txBody>
            <a:bodyPr/>
            <a:lstStyle/>
            <a:p>
              <a:endParaRPr lang="en-US"/>
            </a:p>
          </p:txBody>
        </p:sp>
        <p:sp>
          <p:nvSpPr>
            <p:cNvPr id="33873" name="Rectangle 9"/>
            <p:cNvSpPr>
              <a:spLocks noChangeArrowheads="1"/>
            </p:cNvSpPr>
            <p:nvPr/>
          </p:nvSpPr>
          <p:spPr bwMode="auto">
            <a:xfrm>
              <a:off x="1767678" y="3269184"/>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4" name="Rectangle 10"/>
            <p:cNvSpPr>
              <a:spLocks noChangeArrowheads="1"/>
            </p:cNvSpPr>
            <p:nvPr/>
          </p:nvSpPr>
          <p:spPr bwMode="auto">
            <a:xfrm>
              <a:off x="1839885" y="3269184"/>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5" name="Rectangle 11"/>
            <p:cNvSpPr>
              <a:spLocks noChangeArrowheads="1"/>
            </p:cNvSpPr>
            <p:nvPr/>
          </p:nvSpPr>
          <p:spPr bwMode="auto">
            <a:xfrm>
              <a:off x="1913992" y="3269184"/>
              <a:ext cx="380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6" name="Rectangle 12"/>
            <p:cNvSpPr>
              <a:spLocks noChangeArrowheads="1"/>
            </p:cNvSpPr>
            <p:nvPr/>
          </p:nvSpPr>
          <p:spPr bwMode="auto">
            <a:xfrm>
              <a:off x="1986199" y="3269184"/>
              <a:ext cx="380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7" name="Rectangle 13"/>
            <p:cNvSpPr>
              <a:spLocks noChangeArrowheads="1"/>
            </p:cNvSpPr>
            <p:nvPr/>
          </p:nvSpPr>
          <p:spPr bwMode="auto">
            <a:xfrm>
              <a:off x="2058406" y="3269184"/>
              <a:ext cx="380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8" name="Rectangle 14"/>
            <p:cNvSpPr>
              <a:spLocks noChangeArrowheads="1"/>
            </p:cNvSpPr>
            <p:nvPr/>
          </p:nvSpPr>
          <p:spPr bwMode="auto">
            <a:xfrm>
              <a:off x="1805682" y="3332050"/>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79" name="Rectangle 15"/>
            <p:cNvSpPr>
              <a:spLocks noChangeArrowheads="1"/>
            </p:cNvSpPr>
            <p:nvPr/>
          </p:nvSpPr>
          <p:spPr bwMode="auto">
            <a:xfrm>
              <a:off x="1877889" y="3332050"/>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80" name="Rectangle 16"/>
            <p:cNvSpPr>
              <a:spLocks noChangeArrowheads="1"/>
            </p:cNvSpPr>
            <p:nvPr/>
          </p:nvSpPr>
          <p:spPr bwMode="auto">
            <a:xfrm>
              <a:off x="1950095" y="3332050"/>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81" name="Rectangle 17"/>
            <p:cNvSpPr>
              <a:spLocks noChangeArrowheads="1"/>
            </p:cNvSpPr>
            <p:nvPr/>
          </p:nvSpPr>
          <p:spPr bwMode="auto">
            <a:xfrm>
              <a:off x="2022302" y="3332050"/>
              <a:ext cx="39904"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82" name="Rectangle 18"/>
            <p:cNvSpPr>
              <a:spLocks noChangeArrowheads="1"/>
            </p:cNvSpPr>
            <p:nvPr/>
          </p:nvSpPr>
          <p:spPr bwMode="auto">
            <a:xfrm>
              <a:off x="1839885" y="3394915"/>
              <a:ext cx="184317" cy="36671"/>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83" name="Freeform 5"/>
            <p:cNvSpPr>
              <a:spLocks noEditPoints="1"/>
            </p:cNvSpPr>
            <p:nvPr/>
          </p:nvSpPr>
          <p:spPr bwMode="auto">
            <a:xfrm>
              <a:off x="2077409" y="3386951"/>
              <a:ext cx="180091" cy="127774"/>
            </a:xfrm>
            <a:custGeom>
              <a:avLst/>
              <a:gdLst>
                <a:gd name="T0" fmla="*/ 137835 w 358"/>
                <a:gd name="T1" fmla="*/ 15091 h 254"/>
                <a:gd name="T2" fmla="*/ 137835 w 358"/>
                <a:gd name="T3" fmla="*/ 15091 h 254"/>
                <a:gd name="T4" fmla="*/ 132805 w 358"/>
                <a:gd name="T5" fmla="*/ 4024 h 254"/>
                <a:gd name="T6" fmla="*/ 128780 w 358"/>
                <a:gd name="T7" fmla="*/ 1006 h 254"/>
                <a:gd name="T8" fmla="*/ 124756 w 358"/>
                <a:gd name="T9" fmla="*/ 0 h 254"/>
                <a:gd name="T10" fmla="*/ 55335 w 358"/>
                <a:gd name="T11" fmla="*/ 0 h 254"/>
                <a:gd name="T12" fmla="*/ 51311 w 358"/>
                <a:gd name="T13" fmla="*/ 1006 h 254"/>
                <a:gd name="T14" fmla="*/ 48293 w 358"/>
                <a:gd name="T15" fmla="*/ 4024 h 254"/>
                <a:gd name="T16" fmla="*/ 43262 w 358"/>
                <a:gd name="T17" fmla="*/ 15091 h 254"/>
                <a:gd name="T18" fmla="*/ 5030 w 358"/>
                <a:gd name="T19" fmla="*/ 15091 h 254"/>
                <a:gd name="T20" fmla="*/ 3018 w 358"/>
                <a:gd name="T21" fmla="*/ 15091 h 254"/>
                <a:gd name="T22" fmla="*/ 0 w 358"/>
                <a:gd name="T23" fmla="*/ 18110 h 254"/>
                <a:gd name="T24" fmla="*/ 0 w 358"/>
                <a:gd name="T25" fmla="*/ 122744 h 254"/>
                <a:gd name="T26" fmla="*/ 0 w 358"/>
                <a:gd name="T27" fmla="*/ 124756 h 254"/>
                <a:gd name="T28" fmla="*/ 3018 w 358"/>
                <a:gd name="T29" fmla="*/ 126768 h 254"/>
                <a:gd name="T30" fmla="*/ 175061 w 358"/>
                <a:gd name="T31" fmla="*/ 127774 h 254"/>
                <a:gd name="T32" fmla="*/ 177073 w 358"/>
                <a:gd name="T33" fmla="*/ 126768 h 254"/>
                <a:gd name="T34" fmla="*/ 180091 w 358"/>
                <a:gd name="T35" fmla="*/ 124756 h 254"/>
                <a:gd name="T36" fmla="*/ 180091 w 358"/>
                <a:gd name="T37" fmla="*/ 20122 h 254"/>
                <a:gd name="T38" fmla="*/ 180091 w 358"/>
                <a:gd name="T39" fmla="*/ 18110 h 254"/>
                <a:gd name="T40" fmla="*/ 177073 w 358"/>
                <a:gd name="T41" fmla="*/ 15091 h 254"/>
                <a:gd name="T42" fmla="*/ 175061 w 358"/>
                <a:gd name="T43" fmla="*/ 15091 h 254"/>
                <a:gd name="T44" fmla="*/ 90549 w 358"/>
                <a:gd name="T45" fmla="*/ 109664 h 254"/>
                <a:gd name="T46" fmla="*/ 74451 w 358"/>
                <a:gd name="T47" fmla="*/ 106646 h 254"/>
                <a:gd name="T48" fmla="*/ 62378 w 358"/>
                <a:gd name="T49" fmla="*/ 97591 h 254"/>
                <a:gd name="T50" fmla="*/ 54329 w 358"/>
                <a:gd name="T51" fmla="*/ 85518 h 254"/>
                <a:gd name="T52" fmla="*/ 51311 w 358"/>
                <a:gd name="T53" fmla="*/ 70427 h 254"/>
                <a:gd name="T54" fmla="*/ 52317 w 358"/>
                <a:gd name="T55" fmla="*/ 62378 h 254"/>
                <a:gd name="T56" fmla="*/ 57347 w 358"/>
                <a:gd name="T57" fmla="*/ 48293 h 254"/>
                <a:gd name="T58" fmla="*/ 68414 w 358"/>
                <a:gd name="T59" fmla="*/ 38232 h 254"/>
                <a:gd name="T60" fmla="*/ 82500 w 358"/>
                <a:gd name="T61" fmla="*/ 32195 h 254"/>
                <a:gd name="T62" fmla="*/ 90549 w 358"/>
                <a:gd name="T63" fmla="*/ 31189 h 254"/>
                <a:gd name="T64" fmla="*/ 105640 w 358"/>
                <a:gd name="T65" fmla="*/ 34207 h 254"/>
                <a:gd name="T66" fmla="*/ 117713 w 358"/>
                <a:gd name="T67" fmla="*/ 43262 h 254"/>
                <a:gd name="T68" fmla="*/ 125762 w 358"/>
                <a:gd name="T69" fmla="*/ 55335 h 254"/>
                <a:gd name="T70" fmla="*/ 128780 w 358"/>
                <a:gd name="T71" fmla="*/ 70427 h 254"/>
                <a:gd name="T72" fmla="*/ 127774 w 358"/>
                <a:gd name="T73" fmla="*/ 78475 h 254"/>
                <a:gd name="T74" fmla="*/ 122744 w 358"/>
                <a:gd name="T75" fmla="*/ 92561 h 254"/>
                <a:gd name="T76" fmla="*/ 111677 w 358"/>
                <a:gd name="T77" fmla="*/ 102622 h 254"/>
                <a:gd name="T78" fmla="*/ 97591 w 358"/>
                <a:gd name="T79" fmla="*/ 108658 h 254"/>
                <a:gd name="T80" fmla="*/ 90549 w 358"/>
                <a:gd name="T81" fmla="*/ 109664 h 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254"/>
                <a:gd name="T125" fmla="*/ 358 w 358"/>
                <a:gd name="T126" fmla="*/ 254 h 2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254">
                  <a:moveTo>
                    <a:pt x="348" y="30"/>
                  </a:moveTo>
                  <a:lnTo>
                    <a:pt x="274" y="30"/>
                  </a:lnTo>
                  <a:lnTo>
                    <a:pt x="264" y="8"/>
                  </a:lnTo>
                  <a:lnTo>
                    <a:pt x="260" y="6"/>
                  </a:lnTo>
                  <a:lnTo>
                    <a:pt x="256" y="2"/>
                  </a:lnTo>
                  <a:lnTo>
                    <a:pt x="252" y="0"/>
                  </a:lnTo>
                  <a:lnTo>
                    <a:pt x="248" y="0"/>
                  </a:lnTo>
                  <a:lnTo>
                    <a:pt x="110" y="0"/>
                  </a:lnTo>
                  <a:lnTo>
                    <a:pt x="106" y="0"/>
                  </a:lnTo>
                  <a:lnTo>
                    <a:pt x="102" y="2"/>
                  </a:lnTo>
                  <a:lnTo>
                    <a:pt x="98" y="6"/>
                  </a:lnTo>
                  <a:lnTo>
                    <a:pt x="96" y="8"/>
                  </a:lnTo>
                  <a:lnTo>
                    <a:pt x="86" y="30"/>
                  </a:lnTo>
                  <a:lnTo>
                    <a:pt x="84" y="30"/>
                  </a:lnTo>
                  <a:lnTo>
                    <a:pt x="10" y="30"/>
                  </a:lnTo>
                  <a:lnTo>
                    <a:pt x="6" y="30"/>
                  </a:lnTo>
                  <a:lnTo>
                    <a:pt x="2" y="32"/>
                  </a:lnTo>
                  <a:lnTo>
                    <a:pt x="0" y="36"/>
                  </a:lnTo>
                  <a:lnTo>
                    <a:pt x="0" y="40"/>
                  </a:lnTo>
                  <a:lnTo>
                    <a:pt x="0" y="244"/>
                  </a:lnTo>
                  <a:lnTo>
                    <a:pt x="0" y="248"/>
                  </a:lnTo>
                  <a:lnTo>
                    <a:pt x="2" y="250"/>
                  </a:lnTo>
                  <a:lnTo>
                    <a:pt x="6" y="252"/>
                  </a:lnTo>
                  <a:lnTo>
                    <a:pt x="10" y="254"/>
                  </a:lnTo>
                  <a:lnTo>
                    <a:pt x="348" y="254"/>
                  </a:lnTo>
                  <a:lnTo>
                    <a:pt x="352" y="252"/>
                  </a:lnTo>
                  <a:lnTo>
                    <a:pt x="356" y="250"/>
                  </a:lnTo>
                  <a:lnTo>
                    <a:pt x="358" y="248"/>
                  </a:lnTo>
                  <a:lnTo>
                    <a:pt x="358" y="244"/>
                  </a:lnTo>
                  <a:lnTo>
                    <a:pt x="358" y="40"/>
                  </a:lnTo>
                  <a:lnTo>
                    <a:pt x="358" y="36"/>
                  </a:lnTo>
                  <a:lnTo>
                    <a:pt x="356" y="32"/>
                  </a:lnTo>
                  <a:lnTo>
                    <a:pt x="352" y="30"/>
                  </a:lnTo>
                  <a:lnTo>
                    <a:pt x="348" y="30"/>
                  </a:lnTo>
                  <a:close/>
                  <a:moveTo>
                    <a:pt x="180" y="218"/>
                  </a:moveTo>
                  <a:lnTo>
                    <a:pt x="180" y="218"/>
                  </a:lnTo>
                  <a:lnTo>
                    <a:pt x="164" y="216"/>
                  </a:lnTo>
                  <a:lnTo>
                    <a:pt x="148" y="212"/>
                  </a:lnTo>
                  <a:lnTo>
                    <a:pt x="136" y="204"/>
                  </a:lnTo>
                  <a:lnTo>
                    <a:pt x="124" y="194"/>
                  </a:lnTo>
                  <a:lnTo>
                    <a:pt x="114" y="184"/>
                  </a:lnTo>
                  <a:lnTo>
                    <a:pt x="108" y="170"/>
                  </a:lnTo>
                  <a:lnTo>
                    <a:pt x="104" y="156"/>
                  </a:lnTo>
                  <a:lnTo>
                    <a:pt x="102" y="140"/>
                  </a:lnTo>
                  <a:lnTo>
                    <a:pt x="104" y="124"/>
                  </a:lnTo>
                  <a:lnTo>
                    <a:pt x="108" y="110"/>
                  </a:lnTo>
                  <a:lnTo>
                    <a:pt x="114" y="96"/>
                  </a:lnTo>
                  <a:lnTo>
                    <a:pt x="124" y="86"/>
                  </a:lnTo>
                  <a:lnTo>
                    <a:pt x="136" y="76"/>
                  </a:lnTo>
                  <a:lnTo>
                    <a:pt x="148" y="68"/>
                  </a:lnTo>
                  <a:lnTo>
                    <a:pt x="164" y="64"/>
                  </a:lnTo>
                  <a:lnTo>
                    <a:pt x="180" y="62"/>
                  </a:lnTo>
                  <a:lnTo>
                    <a:pt x="194" y="64"/>
                  </a:lnTo>
                  <a:lnTo>
                    <a:pt x="210" y="68"/>
                  </a:lnTo>
                  <a:lnTo>
                    <a:pt x="222" y="76"/>
                  </a:lnTo>
                  <a:lnTo>
                    <a:pt x="234" y="86"/>
                  </a:lnTo>
                  <a:lnTo>
                    <a:pt x="244" y="96"/>
                  </a:lnTo>
                  <a:lnTo>
                    <a:pt x="250" y="110"/>
                  </a:lnTo>
                  <a:lnTo>
                    <a:pt x="254" y="124"/>
                  </a:lnTo>
                  <a:lnTo>
                    <a:pt x="256" y="140"/>
                  </a:lnTo>
                  <a:lnTo>
                    <a:pt x="254" y="156"/>
                  </a:lnTo>
                  <a:lnTo>
                    <a:pt x="250" y="170"/>
                  </a:lnTo>
                  <a:lnTo>
                    <a:pt x="244" y="184"/>
                  </a:lnTo>
                  <a:lnTo>
                    <a:pt x="234" y="194"/>
                  </a:lnTo>
                  <a:lnTo>
                    <a:pt x="222" y="204"/>
                  </a:lnTo>
                  <a:lnTo>
                    <a:pt x="210" y="212"/>
                  </a:lnTo>
                  <a:lnTo>
                    <a:pt x="194" y="216"/>
                  </a:lnTo>
                  <a:lnTo>
                    <a:pt x="180" y="218"/>
                  </a:lnTo>
                  <a:close/>
                </a:path>
              </a:pathLst>
            </a:custGeom>
            <a:solidFill>
              <a:schemeClr val="bg1"/>
            </a:solidFill>
            <a:ln w="9525">
              <a:noFill/>
              <a:round/>
              <a:headEnd/>
              <a:tailEnd/>
            </a:ln>
          </p:spPr>
          <p:txBody>
            <a:bodyPr/>
            <a:lstStyle/>
            <a:p>
              <a:endParaRPr lang="en-US"/>
            </a:p>
          </p:txBody>
        </p:sp>
      </p:grpSp>
      <p:sp>
        <p:nvSpPr>
          <p:cNvPr id="180" name="Rectangle 179"/>
          <p:cNvSpPr/>
          <p:nvPr/>
        </p:nvSpPr>
        <p:spPr>
          <a:xfrm>
            <a:off x="4852988" y="2568575"/>
            <a:ext cx="1293812" cy="88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algn="ctr" fontAlgn="auto">
              <a:lnSpc>
                <a:spcPct val="90000"/>
              </a:lnSpc>
              <a:spcBef>
                <a:spcPts val="0"/>
              </a:spcBef>
              <a:spcAft>
                <a:spcPts val="0"/>
              </a:spcAft>
              <a:defRPr/>
            </a:pPr>
            <a:endParaRPr lang="en-US" sz="1200" b="1" dirty="0">
              <a:solidFill>
                <a:srgbClr val="FFFFFF"/>
              </a:solidFill>
              <a:cs typeface="Arial"/>
            </a:endParaRPr>
          </a:p>
          <a:p>
            <a:pPr algn="ctr" fontAlgn="auto">
              <a:lnSpc>
                <a:spcPct val="90000"/>
              </a:lnSpc>
              <a:spcBef>
                <a:spcPts val="0"/>
              </a:spcBef>
              <a:spcAft>
                <a:spcPts val="0"/>
              </a:spcAft>
              <a:defRPr/>
            </a:pPr>
            <a:endParaRPr lang="en-US" sz="1200" b="1" dirty="0">
              <a:solidFill>
                <a:srgbClr val="FFFFFF"/>
              </a:solidFill>
              <a:cs typeface="Arial"/>
            </a:endParaRPr>
          </a:p>
          <a:p>
            <a:pPr algn="ctr" fontAlgn="auto">
              <a:lnSpc>
                <a:spcPct val="90000"/>
              </a:lnSpc>
              <a:spcBef>
                <a:spcPts val="0"/>
              </a:spcBef>
              <a:spcAft>
                <a:spcPts val="0"/>
              </a:spcAft>
              <a:defRPr/>
            </a:pPr>
            <a:r>
              <a:rPr lang="en-US" sz="1200" b="1" dirty="0">
                <a:solidFill>
                  <a:srgbClr val="FFFFFF"/>
                </a:solidFill>
                <a:cs typeface="Arial"/>
              </a:rPr>
              <a:t>Phishing</a:t>
            </a:r>
            <a:endParaRPr lang="en-US" sz="1200" b="1" dirty="0">
              <a:solidFill>
                <a:srgbClr val="FFFFFF"/>
              </a:solidFill>
              <a:cs typeface="Arial"/>
            </a:endParaRPr>
          </a:p>
        </p:txBody>
      </p:sp>
      <p:grpSp>
        <p:nvGrpSpPr>
          <p:cNvPr id="181" name="Group 17"/>
          <p:cNvGrpSpPr>
            <a:grpSpLocks noChangeAspect="1"/>
          </p:cNvGrpSpPr>
          <p:nvPr/>
        </p:nvGrpSpPr>
        <p:grpSpPr bwMode="auto">
          <a:xfrm>
            <a:off x="5245348" y="2666742"/>
            <a:ext cx="533513" cy="344236"/>
            <a:chOff x="3654" y="2470"/>
            <a:chExt cx="420" cy="271"/>
          </a:xfrm>
          <a:solidFill>
            <a:schemeClr val="bg1"/>
          </a:solidFill>
        </p:grpSpPr>
        <p:sp>
          <p:nvSpPr>
            <p:cNvPr id="182" name="Freeform 18"/>
            <p:cNvSpPr>
              <a:spLocks/>
            </p:cNvSpPr>
            <p:nvPr/>
          </p:nvSpPr>
          <p:spPr bwMode="auto">
            <a:xfrm>
              <a:off x="3654" y="2505"/>
              <a:ext cx="420" cy="35"/>
            </a:xfrm>
            <a:custGeom>
              <a:avLst/>
              <a:gdLst>
                <a:gd name="T0" fmla="*/ 1235 w 1260"/>
                <a:gd name="T1" fmla="*/ 7 h 106"/>
                <a:gd name="T2" fmla="*/ 1169 w 1260"/>
                <a:gd name="T3" fmla="*/ 57 h 106"/>
                <a:gd name="T4" fmla="*/ 1137 w 1260"/>
                <a:gd name="T5" fmla="*/ 67 h 106"/>
                <a:gd name="T6" fmla="*/ 1088 w 1260"/>
                <a:gd name="T7" fmla="*/ 46 h 106"/>
                <a:gd name="T8" fmla="*/ 1028 w 1260"/>
                <a:gd name="T9" fmla="*/ 3 h 106"/>
                <a:gd name="T10" fmla="*/ 993 w 1260"/>
                <a:gd name="T11" fmla="*/ 3 h 106"/>
                <a:gd name="T12" fmla="*/ 932 w 1260"/>
                <a:gd name="T13" fmla="*/ 46 h 106"/>
                <a:gd name="T14" fmla="*/ 885 w 1260"/>
                <a:gd name="T15" fmla="*/ 67 h 106"/>
                <a:gd name="T16" fmla="*/ 850 w 1260"/>
                <a:gd name="T17" fmla="*/ 57 h 106"/>
                <a:gd name="T18" fmla="*/ 784 w 1260"/>
                <a:gd name="T19" fmla="*/ 6 h 106"/>
                <a:gd name="T20" fmla="*/ 749 w 1260"/>
                <a:gd name="T21" fmla="*/ 0 h 106"/>
                <a:gd name="T22" fmla="*/ 696 w 1260"/>
                <a:gd name="T23" fmla="*/ 34 h 106"/>
                <a:gd name="T24" fmla="*/ 641 w 1260"/>
                <a:gd name="T25" fmla="*/ 67 h 106"/>
                <a:gd name="T26" fmla="*/ 606 w 1260"/>
                <a:gd name="T27" fmla="*/ 62 h 106"/>
                <a:gd name="T28" fmla="*/ 540 w 1260"/>
                <a:gd name="T29" fmla="*/ 10 h 106"/>
                <a:gd name="T30" fmla="*/ 507 w 1260"/>
                <a:gd name="T31" fmla="*/ 0 h 106"/>
                <a:gd name="T32" fmla="*/ 458 w 1260"/>
                <a:gd name="T33" fmla="*/ 21 h 106"/>
                <a:gd name="T34" fmla="*/ 398 w 1260"/>
                <a:gd name="T35" fmla="*/ 64 h 106"/>
                <a:gd name="T36" fmla="*/ 363 w 1260"/>
                <a:gd name="T37" fmla="*/ 64 h 106"/>
                <a:gd name="T38" fmla="*/ 304 w 1260"/>
                <a:gd name="T39" fmla="*/ 21 h 106"/>
                <a:gd name="T40" fmla="*/ 255 w 1260"/>
                <a:gd name="T41" fmla="*/ 0 h 106"/>
                <a:gd name="T42" fmla="*/ 221 w 1260"/>
                <a:gd name="T43" fmla="*/ 10 h 106"/>
                <a:gd name="T44" fmla="*/ 154 w 1260"/>
                <a:gd name="T45" fmla="*/ 62 h 106"/>
                <a:gd name="T46" fmla="*/ 119 w 1260"/>
                <a:gd name="T47" fmla="*/ 67 h 106"/>
                <a:gd name="T48" fmla="*/ 66 w 1260"/>
                <a:gd name="T49" fmla="*/ 34 h 106"/>
                <a:gd name="T50" fmla="*/ 11 w 1260"/>
                <a:gd name="T51" fmla="*/ 0 h 106"/>
                <a:gd name="T52" fmla="*/ 0 w 1260"/>
                <a:gd name="T53" fmla="*/ 39 h 106"/>
                <a:gd name="T54" fmla="*/ 28 w 1260"/>
                <a:gd name="T55" fmla="*/ 45 h 106"/>
                <a:gd name="T56" fmla="*/ 95 w 1260"/>
                <a:gd name="T57" fmla="*/ 97 h 106"/>
                <a:gd name="T58" fmla="*/ 129 w 1260"/>
                <a:gd name="T59" fmla="*/ 106 h 106"/>
                <a:gd name="T60" fmla="*/ 178 w 1260"/>
                <a:gd name="T61" fmla="*/ 85 h 106"/>
                <a:gd name="T62" fmla="*/ 237 w 1260"/>
                <a:gd name="T63" fmla="*/ 42 h 106"/>
                <a:gd name="T64" fmla="*/ 273 w 1260"/>
                <a:gd name="T65" fmla="*/ 42 h 106"/>
                <a:gd name="T66" fmla="*/ 332 w 1260"/>
                <a:gd name="T67" fmla="*/ 85 h 106"/>
                <a:gd name="T68" fmla="*/ 381 w 1260"/>
                <a:gd name="T69" fmla="*/ 106 h 106"/>
                <a:gd name="T70" fmla="*/ 414 w 1260"/>
                <a:gd name="T71" fmla="*/ 97 h 106"/>
                <a:gd name="T72" fmla="*/ 480 w 1260"/>
                <a:gd name="T73" fmla="*/ 45 h 106"/>
                <a:gd name="T74" fmla="*/ 515 w 1260"/>
                <a:gd name="T75" fmla="*/ 41 h 106"/>
                <a:gd name="T76" fmla="*/ 570 w 1260"/>
                <a:gd name="T77" fmla="*/ 73 h 106"/>
                <a:gd name="T78" fmla="*/ 623 w 1260"/>
                <a:gd name="T79" fmla="*/ 106 h 106"/>
                <a:gd name="T80" fmla="*/ 658 w 1260"/>
                <a:gd name="T81" fmla="*/ 101 h 106"/>
                <a:gd name="T82" fmla="*/ 724 w 1260"/>
                <a:gd name="T83" fmla="*/ 50 h 106"/>
                <a:gd name="T84" fmla="*/ 759 w 1260"/>
                <a:gd name="T85" fmla="*/ 39 h 106"/>
                <a:gd name="T86" fmla="*/ 806 w 1260"/>
                <a:gd name="T87" fmla="*/ 60 h 106"/>
                <a:gd name="T88" fmla="*/ 867 w 1260"/>
                <a:gd name="T89" fmla="*/ 103 h 106"/>
                <a:gd name="T90" fmla="*/ 902 w 1260"/>
                <a:gd name="T91" fmla="*/ 103 h 106"/>
                <a:gd name="T92" fmla="*/ 962 w 1260"/>
                <a:gd name="T93" fmla="*/ 60 h 106"/>
                <a:gd name="T94" fmla="*/ 1011 w 1260"/>
                <a:gd name="T95" fmla="*/ 39 h 106"/>
                <a:gd name="T96" fmla="*/ 1044 w 1260"/>
                <a:gd name="T97" fmla="*/ 50 h 106"/>
                <a:gd name="T98" fmla="*/ 1110 w 1260"/>
                <a:gd name="T99" fmla="*/ 101 h 106"/>
                <a:gd name="T100" fmla="*/ 1145 w 1260"/>
                <a:gd name="T101" fmla="*/ 106 h 106"/>
                <a:gd name="T102" fmla="*/ 1198 w 1260"/>
                <a:gd name="T103" fmla="*/ 74 h 106"/>
                <a:gd name="T104" fmla="*/ 1252 w 1260"/>
                <a:gd name="T10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0" h="106">
                  <a:moveTo>
                    <a:pt x="1260" y="0"/>
                  </a:moveTo>
                  <a:lnTo>
                    <a:pt x="1260" y="0"/>
                  </a:lnTo>
                  <a:lnTo>
                    <a:pt x="1252" y="1"/>
                  </a:lnTo>
                  <a:lnTo>
                    <a:pt x="1243" y="3"/>
                  </a:lnTo>
                  <a:lnTo>
                    <a:pt x="1235" y="7"/>
                  </a:lnTo>
                  <a:lnTo>
                    <a:pt x="1226" y="11"/>
                  </a:lnTo>
                  <a:lnTo>
                    <a:pt x="1212" y="22"/>
                  </a:lnTo>
                  <a:lnTo>
                    <a:pt x="1198" y="34"/>
                  </a:lnTo>
                  <a:lnTo>
                    <a:pt x="1184" y="46"/>
                  </a:lnTo>
                  <a:lnTo>
                    <a:pt x="1169" y="57"/>
                  </a:lnTo>
                  <a:lnTo>
                    <a:pt x="1162" y="62"/>
                  </a:lnTo>
                  <a:lnTo>
                    <a:pt x="1154" y="64"/>
                  </a:lnTo>
                  <a:lnTo>
                    <a:pt x="1145" y="67"/>
                  </a:lnTo>
                  <a:lnTo>
                    <a:pt x="1137" y="67"/>
                  </a:lnTo>
                  <a:lnTo>
                    <a:pt x="1137" y="67"/>
                  </a:lnTo>
                  <a:lnTo>
                    <a:pt x="1127" y="67"/>
                  </a:lnTo>
                  <a:lnTo>
                    <a:pt x="1119" y="64"/>
                  </a:lnTo>
                  <a:lnTo>
                    <a:pt x="1110" y="62"/>
                  </a:lnTo>
                  <a:lnTo>
                    <a:pt x="1102" y="57"/>
                  </a:lnTo>
                  <a:lnTo>
                    <a:pt x="1088" y="46"/>
                  </a:lnTo>
                  <a:lnTo>
                    <a:pt x="1074" y="34"/>
                  </a:lnTo>
                  <a:lnTo>
                    <a:pt x="1058" y="21"/>
                  </a:lnTo>
                  <a:lnTo>
                    <a:pt x="1044" y="10"/>
                  </a:lnTo>
                  <a:lnTo>
                    <a:pt x="1036" y="6"/>
                  </a:lnTo>
                  <a:lnTo>
                    <a:pt x="1028" y="3"/>
                  </a:lnTo>
                  <a:lnTo>
                    <a:pt x="1019" y="0"/>
                  </a:lnTo>
                  <a:lnTo>
                    <a:pt x="1011" y="0"/>
                  </a:lnTo>
                  <a:lnTo>
                    <a:pt x="1011" y="0"/>
                  </a:lnTo>
                  <a:lnTo>
                    <a:pt x="1001" y="0"/>
                  </a:lnTo>
                  <a:lnTo>
                    <a:pt x="993" y="3"/>
                  </a:lnTo>
                  <a:lnTo>
                    <a:pt x="984" y="6"/>
                  </a:lnTo>
                  <a:lnTo>
                    <a:pt x="976" y="10"/>
                  </a:lnTo>
                  <a:lnTo>
                    <a:pt x="962" y="21"/>
                  </a:lnTo>
                  <a:lnTo>
                    <a:pt x="948" y="34"/>
                  </a:lnTo>
                  <a:lnTo>
                    <a:pt x="932" y="46"/>
                  </a:lnTo>
                  <a:lnTo>
                    <a:pt x="918" y="57"/>
                  </a:lnTo>
                  <a:lnTo>
                    <a:pt x="910" y="62"/>
                  </a:lnTo>
                  <a:lnTo>
                    <a:pt x="902" y="64"/>
                  </a:lnTo>
                  <a:lnTo>
                    <a:pt x="893" y="67"/>
                  </a:lnTo>
                  <a:lnTo>
                    <a:pt x="885" y="67"/>
                  </a:lnTo>
                  <a:lnTo>
                    <a:pt x="885" y="67"/>
                  </a:lnTo>
                  <a:lnTo>
                    <a:pt x="875" y="67"/>
                  </a:lnTo>
                  <a:lnTo>
                    <a:pt x="867" y="64"/>
                  </a:lnTo>
                  <a:lnTo>
                    <a:pt x="858" y="62"/>
                  </a:lnTo>
                  <a:lnTo>
                    <a:pt x="850" y="57"/>
                  </a:lnTo>
                  <a:lnTo>
                    <a:pt x="836" y="46"/>
                  </a:lnTo>
                  <a:lnTo>
                    <a:pt x="822" y="34"/>
                  </a:lnTo>
                  <a:lnTo>
                    <a:pt x="806" y="21"/>
                  </a:lnTo>
                  <a:lnTo>
                    <a:pt x="792" y="10"/>
                  </a:lnTo>
                  <a:lnTo>
                    <a:pt x="784" y="6"/>
                  </a:lnTo>
                  <a:lnTo>
                    <a:pt x="776" y="3"/>
                  </a:lnTo>
                  <a:lnTo>
                    <a:pt x="767" y="0"/>
                  </a:lnTo>
                  <a:lnTo>
                    <a:pt x="759" y="0"/>
                  </a:lnTo>
                  <a:lnTo>
                    <a:pt x="759" y="0"/>
                  </a:lnTo>
                  <a:lnTo>
                    <a:pt x="749" y="0"/>
                  </a:lnTo>
                  <a:lnTo>
                    <a:pt x="741" y="3"/>
                  </a:lnTo>
                  <a:lnTo>
                    <a:pt x="732" y="6"/>
                  </a:lnTo>
                  <a:lnTo>
                    <a:pt x="724" y="10"/>
                  </a:lnTo>
                  <a:lnTo>
                    <a:pt x="710" y="21"/>
                  </a:lnTo>
                  <a:lnTo>
                    <a:pt x="696" y="34"/>
                  </a:lnTo>
                  <a:lnTo>
                    <a:pt x="680" y="46"/>
                  </a:lnTo>
                  <a:lnTo>
                    <a:pt x="666" y="57"/>
                  </a:lnTo>
                  <a:lnTo>
                    <a:pt x="658" y="62"/>
                  </a:lnTo>
                  <a:lnTo>
                    <a:pt x="650" y="64"/>
                  </a:lnTo>
                  <a:lnTo>
                    <a:pt x="641" y="67"/>
                  </a:lnTo>
                  <a:lnTo>
                    <a:pt x="633" y="67"/>
                  </a:lnTo>
                  <a:lnTo>
                    <a:pt x="633" y="67"/>
                  </a:lnTo>
                  <a:lnTo>
                    <a:pt x="623" y="67"/>
                  </a:lnTo>
                  <a:lnTo>
                    <a:pt x="615" y="64"/>
                  </a:lnTo>
                  <a:lnTo>
                    <a:pt x="606" y="62"/>
                  </a:lnTo>
                  <a:lnTo>
                    <a:pt x="598" y="57"/>
                  </a:lnTo>
                  <a:lnTo>
                    <a:pt x="584" y="46"/>
                  </a:lnTo>
                  <a:lnTo>
                    <a:pt x="570" y="34"/>
                  </a:lnTo>
                  <a:lnTo>
                    <a:pt x="556" y="21"/>
                  </a:lnTo>
                  <a:lnTo>
                    <a:pt x="540" y="10"/>
                  </a:lnTo>
                  <a:lnTo>
                    <a:pt x="532" y="6"/>
                  </a:lnTo>
                  <a:lnTo>
                    <a:pt x="524" y="3"/>
                  </a:lnTo>
                  <a:lnTo>
                    <a:pt x="515" y="0"/>
                  </a:lnTo>
                  <a:lnTo>
                    <a:pt x="507" y="0"/>
                  </a:lnTo>
                  <a:lnTo>
                    <a:pt x="507" y="0"/>
                  </a:lnTo>
                  <a:lnTo>
                    <a:pt x="497" y="0"/>
                  </a:lnTo>
                  <a:lnTo>
                    <a:pt x="489" y="3"/>
                  </a:lnTo>
                  <a:lnTo>
                    <a:pt x="480" y="6"/>
                  </a:lnTo>
                  <a:lnTo>
                    <a:pt x="472" y="10"/>
                  </a:lnTo>
                  <a:lnTo>
                    <a:pt x="458" y="21"/>
                  </a:lnTo>
                  <a:lnTo>
                    <a:pt x="444" y="34"/>
                  </a:lnTo>
                  <a:lnTo>
                    <a:pt x="430" y="46"/>
                  </a:lnTo>
                  <a:lnTo>
                    <a:pt x="414" y="57"/>
                  </a:lnTo>
                  <a:lnTo>
                    <a:pt x="406" y="62"/>
                  </a:lnTo>
                  <a:lnTo>
                    <a:pt x="398" y="64"/>
                  </a:lnTo>
                  <a:lnTo>
                    <a:pt x="389" y="67"/>
                  </a:lnTo>
                  <a:lnTo>
                    <a:pt x="381" y="67"/>
                  </a:lnTo>
                  <a:lnTo>
                    <a:pt x="381" y="67"/>
                  </a:lnTo>
                  <a:lnTo>
                    <a:pt x="371" y="67"/>
                  </a:lnTo>
                  <a:lnTo>
                    <a:pt x="363" y="64"/>
                  </a:lnTo>
                  <a:lnTo>
                    <a:pt x="354" y="62"/>
                  </a:lnTo>
                  <a:lnTo>
                    <a:pt x="347" y="57"/>
                  </a:lnTo>
                  <a:lnTo>
                    <a:pt x="332" y="46"/>
                  </a:lnTo>
                  <a:lnTo>
                    <a:pt x="318" y="34"/>
                  </a:lnTo>
                  <a:lnTo>
                    <a:pt x="304" y="21"/>
                  </a:lnTo>
                  <a:lnTo>
                    <a:pt x="288" y="10"/>
                  </a:lnTo>
                  <a:lnTo>
                    <a:pt x="280" y="6"/>
                  </a:lnTo>
                  <a:lnTo>
                    <a:pt x="273" y="3"/>
                  </a:lnTo>
                  <a:lnTo>
                    <a:pt x="263" y="0"/>
                  </a:lnTo>
                  <a:lnTo>
                    <a:pt x="255" y="0"/>
                  </a:lnTo>
                  <a:lnTo>
                    <a:pt x="255" y="0"/>
                  </a:lnTo>
                  <a:lnTo>
                    <a:pt x="245" y="0"/>
                  </a:lnTo>
                  <a:lnTo>
                    <a:pt x="237" y="3"/>
                  </a:lnTo>
                  <a:lnTo>
                    <a:pt x="228" y="6"/>
                  </a:lnTo>
                  <a:lnTo>
                    <a:pt x="221" y="10"/>
                  </a:lnTo>
                  <a:lnTo>
                    <a:pt x="206" y="21"/>
                  </a:lnTo>
                  <a:lnTo>
                    <a:pt x="192" y="34"/>
                  </a:lnTo>
                  <a:lnTo>
                    <a:pt x="178" y="46"/>
                  </a:lnTo>
                  <a:lnTo>
                    <a:pt x="162" y="57"/>
                  </a:lnTo>
                  <a:lnTo>
                    <a:pt x="154" y="62"/>
                  </a:lnTo>
                  <a:lnTo>
                    <a:pt x="147" y="64"/>
                  </a:lnTo>
                  <a:lnTo>
                    <a:pt x="137" y="67"/>
                  </a:lnTo>
                  <a:lnTo>
                    <a:pt x="129" y="67"/>
                  </a:lnTo>
                  <a:lnTo>
                    <a:pt x="129" y="67"/>
                  </a:lnTo>
                  <a:lnTo>
                    <a:pt x="119" y="67"/>
                  </a:lnTo>
                  <a:lnTo>
                    <a:pt x="111" y="64"/>
                  </a:lnTo>
                  <a:lnTo>
                    <a:pt x="102" y="62"/>
                  </a:lnTo>
                  <a:lnTo>
                    <a:pt x="95" y="57"/>
                  </a:lnTo>
                  <a:lnTo>
                    <a:pt x="80" y="46"/>
                  </a:lnTo>
                  <a:lnTo>
                    <a:pt x="66" y="34"/>
                  </a:lnTo>
                  <a:lnTo>
                    <a:pt x="52" y="21"/>
                  </a:lnTo>
                  <a:lnTo>
                    <a:pt x="36" y="10"/>
                  </a:lnTo>
                  <a:lnTo>
                    <a:pt x="28" y="6"/>
                  </a:lnTo>
                  <a:lnTo>
                    <a:pt x="21" y="3"/>
                  </a:lnTo>
                  <a:lnTo>
                    <a:pt x="11" y="0"/>
                  </a:lnTo>
                  <a:lnTo>
                    <a:pt x="3" y="0"/>
                  </a:lnTo>
                  <a:lnTo>
                    <a:pt x="3" y="0"/>
                  </a:lnTo>
                  <a:lnTo>
                    <a:pt x="0" y="0"/>
                  </a:lnTo>
                  <a:lnTo>
                    <a:pt x="0" y="39"/>
                  </a:lnTo>
                  <a:lnTo>
                    <a:pt x="0" y="39"/>
                  </a:lnTo>
                  <a:lnTo>
                    <a:pt x="3" y="39"/>
                  </a:lnTo>
                  <a:lnTo>
                    <a:pt x="3" y="39"/>
                  </a:lnTo>
                  <a:lnTo>
                    <a:pt x="11" y="41"/>
                  </a:lnTo>
                  <a:lnTo>
                    <a:pt x="21" y="42"/>
                  </a:lnTo>
                  <a:lnTo>
                    <a:pt x="28" y="45"/>
                  </a:lnTo>
                  <a:lnTo>
                    <a:pt x="36" y="50"/>
                  </a:lnTo>
                  <a:lnTo>
                    <a:pt x="52" y="60"/>
                  </a:lnTo>
                  <a:lnTo>
                    <a:pt x="66" y="73"/>
                  </a:lnTo>
                  <a:lnTo>
                    <a:pt x="80" y="85"/>
                  </a:lnTo>
                  <a:lnTo>
                    <a:pt x="95" y="97"/>
                  </a:lnTo>
                  <a:lnTo>
                    <a:pt x="102" y="101"/>
                  </a:lnTo>
                  <a:lnTo>
                    <a:pt x="111" y="103"/>
                  </a:lnTo>
                  <a:lnTo>
                    <a:pt x="119" y="106"/>
                  </a:lnTo>
                  <a:lnTo>
                    <a:pt x="129" y="106"/>
                  </a:lnTo>
                  <a:lnTo>
                    <a:pt x="129" y="106"/>
                  </a:lnTo>
                  <a:lnTo>
                    <a:pt x="137" y="106"/>
                  </a:lnTo>
                  <a:lnTo>
                    <a:pt x="147" y="103"/>
                  </a:lnTo>
                  <a:lnTo>
                    <a:pt x="154" y="101"/>
                  </a:lnTo>
                  <a:lnTo>
                    <a:pt x="162" y="97"/>
                  </a:lnTo>
                  <a:lnTo>
                    <a:pt x="178" y="85"/>
                  </a:lnTo>
                  <a:lnTo>
                    <a:pt x="192" y="73"/>
                  </a:lnTo>
                  <a:lnTo>
                    <a:pt x="206" y="60"/>
                  </a:lnTo>
                  <a:lnTo>
                    <a:pt x="221" y="50"/>
                  </a:lnTo>
                  <a:lnTo>
                    <a:pt x="228" y="45"/>
                  </a:lnTo>
                  <a:lnTo>
                    <a:pt x="237" y="42"/>
                  </a:lnTo>
                  <a:lnTo>
                    <a:pt x="245" y="41"/>
                  </a:lnTo>
                  <a:lnTo>
                    <a:pt x="255" y="39"/>
                  </a:lnTo>
                  <a:lnTo>
                    <a:pt x="255" y="39"/>
                  </a:lnTo>
                  <a:lnTo>
                    <a:pt x="263" y="41"/>
                  </a:lnTo>
                  <a:lnTo>
                    <a:pt x="273" y="42"/>
                  </a:lnTo>
                  <a:lnTo>
                    <a:pt x="280" y="45"/>
                  </a:lnTo>
                  <a:lnTo>
                    <a:pt x="288" y="50"/>
                  </a:lnTo>
                  <a:lnTo>
                    <a:pt x="304" y="60"/>
                  </a:lnTo>
                  <a:lnTo>
                    <a:pt x="318" y="73"/>
                  </a:lnTo>
                  <a:lnTo>
                    <a:pt x="332" y="85"/>
                  </a:lnTo>
                  <a:lnTo>
                    <a:pt x="347" y="97"/>
                  </a:lnTo>
                  <a:lnTo>
                    <a:pt x="354" y="101"/>
                  </a:lnTo>
                  <a:lnTo>
                    <a:pt x="363" y="103"/>
                  </a:lnTo>
                  <a:lnTo>
                    <a:pt x="371" y="106"/>
                  </a:lnTo>
                  <a:lnTo>
                    <a:pt x="381" y="106"/>
                  </a:lnTo>
                  <a:lnTo>
                    <a:pt x="381" y="106"/>
                  </a:lnTo>
                  <a:lnTo>
                    <a:pt x="389" y="106"/>
                  </a:lnTo>
                  <a:lnTo>
                    <a:pt x="398" y="103"/>
                  </a:lnTo>
                  <a:lnTo>
                    <a:pt x="406" y="101"/>
                  </a:lnTo>
                  <a:lnTo>
                    <a:pt x="414" y="97"/>
                  </a:lnTo>
                  <a:lnTo>
                    <a:pt x="430" y="85"/>
                  </a:lnTo>
                  <a:lnTo>
                    <a:pt x="444" y="73"/>
                  </a:lnTo>
                  <a:lnTo>
                    <a:pt x="458" y="60"/>
                  </a:lnTo>
                  <a:lnTo>
                    <a:pt x="472" y="50"/>
                  </a:lnTo>
                  <a:lnTo>
                    <a:pt x="480" y="45"/>
                  </a:lnTo>
                  <a:lnTo>
                    <a:pt x="489" y="42"/>
                  </a:lnTo>
                  <a:lnTo>
                    <a:pt x="497" y="41"/>
                  </a:lnTo>
                  <a:lnTo>
                    <a:pt x="507" y="39"/>
                  </a:lnTo>
                  <a:lnTo>
                    <a:pt x="507" y="39"/>
                  </a:lnTo>
                  <a:lnTo>
                    <a:pt x="515" y="41"/>
                  </a:lnTo>
                  <a:lnTo>
                    <a:pt x="524" y="42"/>
                  </a:lnTo>
                  <a:lnTo>
                    <a:pt x="532" y="45"/>
                  </a:lnTo>
                  <a:lnTo>
                    <a:pt x="540" y="50"/>
                  </a:lnTo>
                  <a:lnTo>
                    <a:pt x="556" y="60"/>
                  </a:lnTo>
                  <a:lnTo>
                    <a:pt x="570" y="73"/>
                  </a:lnTo>
                  <a:lnTo>
                    <a:pt x="584" y="85"/>
                  </a:lnTo>
                  <a:lnTo>
                    <a:pt x="598" y="97"/>
                  </a:lnTo>
                  <a:lnTo>
                    <a:pt x="606" y="101"/>
                  </a:lnTo>
                  <a:lnTo>
                    <a:pt x="615" y="103"/>
                  </a:lnTo>
                  <a:lnTo>
                    <a:pt x="623" y="106"/>
                  </a:lnTo>
                  <a:lnTo>
                    <a:pt x="633" y="106"/>
                  </a:lnTo>
                  <a:lnTo>
                    <a:pt x="633" y="106"/>
                  </a:lnTo>
                  <a:lnTo>
                    <a:pt x="641" y="106"/>
                  </a:lnTo>
                  <a:lnTo>
                    <a:pt x="650" y="103"/>
                  </a:lnTo>
                  <a:lnTo>
                    <a:pt x="658" y="101"/>
                  </a:lnTo>
                  <a:lnTo>
                    <a:pt x="666" y="97"/>
                  </a:lnTo>
                  <a:lnTo>
                    <a:pt x="680" y="85"/>
                  </a:lnTo>
                  <a:lnTo>
                    <a:pt x="696" y="73"/>
                  </a:lnTo>
                  <a:lnTo>
                    <a:pt x="710" y="60"/>
                  </a:lnTo>
                  <a:lnTo>
                    <a:pt x="724" y="50"/>
                  </a:lnTo>
                  <a:lnTo>
                    <a:pt x="732" y="45"/>
                  </a:lnTo>
                  <a:lnTo>
                    <a:pt x="741" y="42"/>
                  </a:lnTo>
                  <a:lnTo>
                    <a:pt x="749" y="41"/>
                  </a:lnTo>
                  <a:lnTo>
                    <a:pt x="759" y="39"/>
                  </a:lnTo>
                  <a:lnTo>
                    <a:pt x="759" y="39"/>
                  </a:lnTo>
                  <a:lnTo>
                    <a:pt x="767" y="41"/>
                  </a:lnTo>
                  <a:lnTo>
                    <a:pt x="776" y="42"/>
                  </a:lnTo>
                  <a:lnTo>
                    <a:pt x="784" y="45"/>
                  </a:lnTo>
                  <a:lnTo>
                    <a:pt x="792" y="50"/>
                  </a:lnTo>
                  <a:lnTo>
                    <a:pt x="806" y="60"/>
                  </a:lnTo>
                  <a:lnTo>
                    <a:pt x="822" y="73"/>
                  </a:lnTo>
                  <a:lnTo>
                    <a:pt x="836" y="85"/>
                  </a:lnTo>
                  <a:lnTo>
                    <a:pt x="850" y="97"/>
                  </a:lnTo>
                  <a:lnTo>
                    <a:pt x="858" y="101"/>
                  </a:lnTo>
                  <a:lnTo>
                    <a:pt x="867" y="103"/>
                  </a:lnTo>
                  <a:lnTo>
                    <a:pt x="875" y="106"/>
                  </a:lnTo>
                  <a:lnTo>
                    <a:pt x="885" y="106"/>
                  </a:lnTo>
                  <a:lnTo>
                    <a:pt x="885" y="106"/>
                  </a:lnTo>
                  <a:lnTo>
                    <a:pt x="893" y="106"/>
                  </a:lnTo>
                  <a:lnTo>
                    <a:pt x="902" y="103"/>
                  </a:lnTo>
                  <a:lnTo>
                    <a:pt x="910" y="101"/>
                  </a:lnTo>
                  <a:lnTo>
                    <a:pt x="918" y="97"/>
                  </a:lnTo>
                  <a:lnTo>
                    <a:pt x="932" y="85"/>
                  </a:lnTo>
                  <a:lnTo>
                    <a:pt x="948" y="73"/>
                  </a:lnTo>
                  <a:lnTo>
                    <a:pt x="962" y="60"/>
                  </a:lnTo>
                  <a:lnTo>
                    <a:pt x="976" y="50"/>
                  </a:lnTo>
                  <a:lnTo>
                    <a:pt x="984" y="45"/>
                  </a:lnTo>
                  <a:lnTo>
                    <a:pt x="993" y="42"/>
                  </a:lnTo>
                  <a:lnTo>
                    <a:pt x="1001" y="41"/>
                  </a:lnTo>
                  <a:lnTo>
                    <a:pt x="1011" y="39"/>
                  </a:lnTo>
                  <a:lnTo>
                    <a:pt x="1011" y="39"/>
                  </a:lnTo>
                  <a:lnTo>
                    <a:pt x="1019" y="41"/>
                  </a:lnTo>
                  <a:lnTo>
                    <a:pt x="1028" y="42"/>
                  </a:lnTo>
                  <a:lnTo>
                    <a:pt x="1036" y="45"/>
                  </a:lnTo>
                  <a:lnTo>
                    <a:pt x="1044" y="50"/>
                  </a:lnTo>
                  <a:lnTo>
                    <a:pt x="1058" y="60"/>
                  </a:lnTo>
                  <a:lnTo>
                    <a:pt x="1074" y="73"/>
                  </a:lnTo>
                  <a:lnTo>
                    <a:pt x="1088" y="85"/>
                  </a:lnTo>
                  <a:lnTo>
                    <a:pt x="1102" y="97"/>
                  </a:lnTo>
                  <a:lnTo>
                    <a:pt x="1110" y="101"/>
                  </a:lnTo>
                  <a:lnTo>
                    <a:pt x="1119" y="103"/>
                  </a:lnTo>
                  <a:lnTo>
                    <a:pt x="1127" y="106"/>
                  </a:lnTo>
                  <a:lnTo>
                    <a:pt x="1137" y="106"/>
                  </a:lnTo>
                  <a:lnTo>
                    <a:pt x="1137" y="106"/>
                  </a:lnTo>
                  <a:lnTo>
                    <a:pt x="1145" y="106"/>
                  </a:lnTo>
                  <a:lnTo>
                    <a:pt x="1154" y="103"/>
                  </a:lnTo>
                  <a:lnTo>
                    <a:pt x="1162" y="101"/>
                  </a:lnTo>
                  <a:lnTo>
                    <a:pt x="1169" y="97"/>
                  </a:lnTo>
                  <a:lnTo>
                    <a:pt x="1184" y="85"/>
                  </a:lnTo>
                  <a:lnTo>
                    <a:pt x="1198" y="74"/>
                  </a:lnTo>
                  <a:lnTo>
                    <a:pt x="1212" y="62"/>
                  </a:lnTo>
                  <a:lnTo>
                    <a:pt x="1226" y="50"/>
                  </a:lnTo>
                  <a:lnTo>
                    <a:pt x="1235" y="46"/>
                  </a:lnTo>
                  <a:lnTo>
                    <a:pt x="1243" y="42"/>
                  </a:lnTo>
                  <a:lnTo>
                    <a:pt x="1252" y="41"/>
                  </a:lnTo>
                  <a:lnTo>
                    <a:pt x="1260" y="39"/>
                  </a:lnTo>
                  <a:lnTo>
                    <a:pt x="1260"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3" name="Freeform 19"/>
            <p:cNvSpPr>
              <a:spLocks/>
            </p:cNvSpPr>
            <p:nvPr/>
          </p:nvSpPr>
          <p:spPr bwMode="auto">
            <a:xfrm>
              <a:off x="3654" y="2531"/>
              <a:ext cx="420" cy="36"/>
            </a:xfrm>
            <a:custGeom>
              <a:avLst/>
              <a:gdLst>
                <a:gd name="T0" fmla="*/ 1235 w 1260"/>
                <a:gd name="T1" fmla="*/ 7 h 107"/>
                <a:gd name="T2" fmla="*/ 1169 w 1260"/>
                <a:gd name="T3" fmla="*/ 58 h 107"/>
                <a:gd name="T4" fmla="*/ 1137 w 1260"/>
                <a:gd name="T5" fmla="*/ 67 h 107"/>
                <a:gd name="T6" fmla="*/ 1088 w 1260"/>
                <a:gd name="T7" fmla="*/ 46 h 107"/>
                <a:gd name="T8" fmla="*/ 1028 w 1260"/>
                <a:gd name="T9" fmla="*/ 3 h 107"/>
                <a:gd name="T10" fmla="*/ 993 w 1260"/>
                <a:gd name="T11" fmla="*/ 3 h 107"/>
                <a:gd name="T12" fmla="*/ 932 w 1260"/>
                <a:gd name="T13" fmla="*/ 46 h 107"/>
                <a:gd name="T14" fmla="*/ 885 w 1260"/>
                <a:gd name="T15" fmla="*/ 67 h 107"/>
                <a:gd name="T16" fmla="*/ 850 w 1260"/>
                <a:gd name="T17" fmla="*/ 58 h 107"/>
                <a:gd name="T18" fmla="*/ 784 w 1260"/>
                <a:gd name="T19" fmla="*/ 7 h 107"/>
                <a:gd name="T20" fmla="*/ 749 w 1260"/>
                <a:gd name="T21" fmla="*/ 2 h 107"/>
                <a:gd name="T22" fmla="*/ 696 w 1260"/>
                <a:gd name="T23" fmla="*/ 34 h 107"/>
                <a:gd name="T24" fmla="*/ 641 w 1260"/>
                <a:gd name="T25" fmla="*/ 67 h 107"/>
                <a:gd name="T26" fmla="*/ 606 w 1260"/>
                <a:gd name="T27" fmla="*/ 62 h 107"/>
                <a:gd name="T28" fmla="*/ 540 w 1260"/>
                <a:gd name="T29" fmla="*/ 12 h 107"/>
                <a:gd name="T30" fmla="*/ 507 w 1260"/>
                <a:gd name="T31" fmla="*/ 0 h 107"/>
                <a:gd name="T32" fmla="*/ 458 w 1260"/>
                <a:gd name="T33" fmla="*/ 21 h 107"/>
                <a:gd name="T34" fmla="*/ 398 w 1260"/>
                <a:gd name="T35" fmla="*/ 65 h 107"/>
                <a:gd name="T36" fmla="*/ 363 w 1260"/>
                <a:gd name="T37" fmla="*/ 65 h 107"/>
                <a:gd name="T38" fmla="*/ 304 w 1260"/>
                <a:gd name="T39" fmla="*/ 21 h 107"/>
                <a:gd name="T40" fmla="*/ 255 w 1260"/>
                <a:gd name="T41" fmla="*/ 0 h 107"/>
                <a:gd name="T42" fmla="*/ 221 w 1260"/>
                <a:gd name="T43" fmla="*/ 12 h 107"/>
                <a:gd name="T44" fmla="*/ 154 w 1260"/>
                <a:gd name="T45" fmla="*/ 62 h 107"/>
                <a:gd name="T46" fmla="*/ 119 w 1260"/>
                <a:gd name="T47" fmla="*/ 67 h 107"/>
                <a:gd name="T48" fmla="*/ 66 w 1260"/>
                <a:gd name="T49" fmla="*/ 34 h 107"/>
                <a:gd name="T50" fmla="*/ 11 w 1260"/>
                <a:gd name="T51" fmla="*/ 2 h 107"/>
                <a:gd name="T52" fmla="*/ 0 w 1260"/>
                <a:gd name="T53" fmla="*/ 39 h 107"/>
                <a:gd name="T54" fmla="*/ 28 w 1260"/>
                <a:gd name="T55" fmla="*/ 46 h 107"/>
                <a:gd name="T56" fmla="*/ 95 w 1260"/>
                <a:gd name="T57" fmla="*/ 97 h 107"/>
                <a:gd name="T58" fmla="*/ 129 w 1260"/>
                <a:gd name="T59" fmla="*/ 107 h 107"/>
                <a:gd name="T60" fmla="*/ 178 w 1260"/>
                <a:gd name="T61" fmla="*/ 86 h 107"/>
                <a:gd name="T62" fmla="*/ 237 w 1260"/>
                <a:gd name="T63" fmla="*/ 42 h 107"/>
                <a:gd name="T64" fmla="*/ 273 w 1260"/>
                <a:gd name="T65" fmla="*/ 42 h 107"/>
                <a:gd name="T66" fmla="*/ 332 w 1260"/>
                <a:gd name="T67" fmla="*/ 86 h 107"/>
                <a:gd name="T68" fmla="*/ 381 w 1260"/>
                <a:gd name="T69" fmla="*/ 107 h 107"/>
                <a:gd name="T70" fmla="*/ 414 w 1260"/>
                <a:gd name="T71" fmla="*/ 97 h 107"/>
                <a:gd name="T72" fmla="*/ 480 w 1260"/>
                <a:gd name="T73" fmla="*/ 46 h 107"/>
                <a:gd name="T74" fmla="*/ 515 w 1260"/>
                <a:gd name="T75" fmla="*/ 41 h 107"/>
                <a:gd name="T76" fmla="*/ 570 w 1260"/>
                <a:gd name="T77" fmla="*/ 73 h 107"/>
                <a:gd name="T78" fmla="*/ 623 w 1260"/>
                <a:gd name="T79" fmla="*/ 107 h 107"/>
                <a:gd name="T80" fmla="*/ 658 w 1260"/>
                <a:gd name="T81" fmla="*/ 101 h 107"/>
                <a:gd name="T82" fmla="*/ 724 w 1260"/>
                <a:gd name="T83" fmla="*/ 51 h 107"/>
                <a:gd name="T84" fmla="*/ 759 w 1260"/>
                <a:gd name="T85" fmla="*/ 39 h 107"/>
                <a:gd name="T86" fmla="*/ 806 w 1260"/>
                <a:gd name="T87" fmla="*/ 60 h 107"/>
                <a:gd name="T88" fmla="*/ 867 w 1260"/>
                <a:gd name="T89" fmla="*/ 104 h 107"/>
                <a:gd name="T90" fmla="*/ 902 w 1260"/>
                <a:gd name="T91" fmla="*/ 104 h 107"/>
                <a:gd name="T92" fmla="*/ 962 w 1260"/>
                <a:gd name="T93" fmla="*/ 60 h 107"/>
                <a:gd name="T94" fmla="*/ 1011 w 1260"/>
                <a:gd name="T95" fmla="*/ 39 h 107"/>
                <a:gd name="T96" fmla="*/ 1044 w 1260"/>
                <a:gd name="T97" fmla="*/ 51 h 107"/>
                <a:gd name="T98" fmla="*/ 1110 w 1260"/>
                <a:gd name="T99" fmla="*/ 101 h 107"/>
                <a:gd name="T100" fmla="*/ 1145 w 1260"/>
                <a:gd name="T101" fmla="*/ 107 h 107"/>
                <a:gd name="T102" fmla="*/ 1198 w 1260"/>
                <a:gd name="T103" fmla="*/ 74 h 107"/>
                <a:gd name="T104" fmla="*/ 1252 w 1260"/>
                <a:gd name="T105"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0" h="107">
                  <a:moveTo>
                    <a:pt x="1260" y="0"/>
                  </a:moveTo>
                  <a:lnTo>
                    <a:pt x="1260" y="0"/>
                  </a:lnTo>
                  <a:lnTo>
                    <a:pt x="1252" y="2"/>
                  </a:lnTo>
                  <a:lnTo>
                    <a:pt x="1243" y="5"/>
                  </a:lnTo>
                  <a:lnTo>
                    <a:pt x="1235" y="7"/>
                  </a:lnTo>
                  <a:lnTo>
                    <a:pt x="1226" y="12"/>
                  </a:lnTo>
                  <a:lnTo>
                    <a:pt x="1212" y="23"/>
                  </a:lnTo>
                  <a:lnTo>
                    <a:pt x="1198" y="35"/>
                  </a:lnTo>
                  <a:lnTo>
                    <a:pt x="1184" y="46"/>
                  </a:lnTo>
                  <a:lnTo>
                    <a:pt x="1169" y="58"/>
                  </a:lnTo>
                  <a:lnTo>
                    <a:pt x="1162" y="62"/>
                  </a:lnTo>
                  <a:lnTo>
                    <a:pt x="1154" y="65"/>
                  </a:lnTo>
                  <a:lnTo>
                    <a:pt x="1145" y="67"/>
                  </a:lnTo>
                  <a:lnTo>
                    <a:pt x="1137" y="67"/>
                  </a:lnTo>
                  <a:lnTo>
                    <a:pt x="1137" y="67"/>
                  </a:lnTo>
                  <a:lnTo>
                    <a:pt x="1127" y="67"/>
                  </a:lnTo>
                  <a:lnTo>
                    <a:pt x="1119" y="65"/>
                  </a:lnTo>
                  <a:lnTo>
                    <a:pt x="1110" y="62"/>
                  </a:lnTo>
                  <a:lnTo>
                    <a:pt x="1102" y="58"/>
                  </a:lnTo>
                  <a:lnTo>
                    <a:pt x="1088" y="46"/>
                  </a:lnTo>
                  <a:lnTo>
                    <a:pt x="1074" y="34"/>
                  </a:lnTo>
                  <a:lnTo>
                    <a:pt x="1058" y="21"/>
                  </a:lnTo>
                  <a:lnTo>
                    <a:pt x="1044" y="12"/>
                  </a:lnTo>
                  <a:lnTo>
                    <a:pt x="1036" y="7"/>
                  </a:lnTo>
                  <a:lnTo>
                    <a:pt x="1028" y="3"/>
                  </a:lnTo>
                  <a:lnTo>
                    <a:pt x="1019" y="2"/>
                  </a:lnTo>
                  <a:lnTo>
                    <a:pt x="1011" y="0"/>
                  </a:lnTo>
                  <a:lnTo>
                    <a:pt x="1011" y="0"/>
                  </a:lnTo>
                  <a:lnTo>
                    <a:pt x="1001" y="2"/>
                  </a:lnTo>
                  <a:lnTo>
                    <a:pt x="993" y="3"/>
                  </a:lnTo>
                  <a:lnTo>
                    <a:pt x="984" y="7"/>
                  </a:lnTo>
                  <a:lnTo>
                    <a:pt x="976" y="12"/>
                  </a:lnTo>
                  <a:lnTo>
                    <a:pt x="962" y="21"/>
                  </a:lnTo>
                  <a:lnTo>
                    <a:pt x="948" y="34"/>
                  </a:lnTo>
                  <a:lnTo>
                    <a:pt x="932" y="46"/>
                  </a:lnTo>
                  <a:lnTo>
                    <a:pt x="918" y="58"/>
                  </a:lnTo>
                  <a:lnTo>
                    <a:pt x="910" y="62"/>
                  </a:lnTo>
                  <a:lnTo>
                    <a:pt x="902" y="65"/>
                  </a:lnTo>
                  <a:lnTo>
                    <a:pt x="893" y="67"/>
                  </a:lnTo>
                  <a:lnTo>
                    <a:pt x="885" y="67"/>
                  </a:lnTo>
                  <a:lnTo>
                    <a:pt x="885" y="67"/>
                  </a:lnTo>
                  <a:lnTo>
                    <a:pt x="875" y="67"/>
                  </a:lnTo>
                  <a:lnTo>
                    <a:pt x="867" y="65"/>
                  </a:lnTo>
                  <a:lnTo>
                    <a:pt x="858" y="62"/>
                  </a:lnTo>
                  <a:lnTo>
                    <a:pt x="850" y="58"/>
                  </a:lnTo>
                  <a:lnTo>
                    <a:pt x="836" y="46"/>
                  </a:lnTo>
                  <a:lnTo>
                    <a:pt x="822" y="34"/>
                  </a:lnTo>
                  <a:lnTo>
                    <a:pt x="806" y="21"/>
                  </a:lnTo>
                  <a:lnTo>
                    <a:pt x="792" y="12"/>
                  </a:lnTo>
                  <a:lnTo>
                    <a:pt x="784" y="7"/>
                  </a:lnTo>
                  <a:lnTo>
                    <a:pt x="776" y="3"/>
                  </a:lnTo>
                  <a:lnTo>
                    <a:pt x="767" y="2"/>
                  </a:lnTo>
                  <a:lnTo>
                    <a:pt x="759" y="0"/>
                  </a:lnTo>
                  <a:lnTo>
                    <a:pt x="759" y="0"/>
                  </a:lnTo>
                  <a:lnTo>
                    <a:pt x="749" y="2"/>
                  </a:lnTo>
                  <a:lnTo>
                    <a:pt x="741" y="3"/>
                  </a:lnTo>
                  <a:lnTo>
                    <a:pt x="732" y="7"/>
                  </a:lnTo>
                  <a:lnTo>
                    <a:pt x="724" y="12"/>
                  </a:lnTo>
                  <a:lnTo>
                    <a:pt x="710" y="21"/>
                  </a:lnTo>
                  <a:lnTo>
                    <a:pt x="696" y="34"/>
                  </a:lnTo>
                  <a:lnTo>
                    <a:pt x="680" y="46"/>
                  </a:lnTo>
                  <a:lnTo>
                    <a:pt x="666" y="58"/>
                  </a:lnTo>
                  <a:lnTo>
                    <a:pt x="658" y="62"/>
                  </a:lnTo>
                  <a:lnTo>
                    <a:pt x="650" y="65"/>
                  </a:lnTo>
                  <a:lnTo>
                    <a:pt x="641" y="67"/>
                  </a:lnTo>
                  <a:lnTo>
                    <a:pt x="633" y="67"/>
                  </a:lnTo>
                  <a:lnTo>
                    <a:pt x="633" y="67"/>
                  </a:lnTo>
                  <a:lnTo>
                    <a:pt x="623" y="67"/>
                  </a:lnTo>
                  <a:lnTo>
                    <a:pt x="615" y="65"/>
                  </a:lnTo>
                  <a:lnTo>
                    <a:pt x="606" y="62"/>
                  </a:lnTo>
                  <a:lnTo>
                    <a:pt x="598" y="58"/>
                  </a:lnTo>
                  <a:lnTo>
                    <a:pt x="584" y="46"/>
                  </a:lnTo>
                  <a:lnTo>
                    <a:pt x="570" y="34"/>
                  </a:lnTo>
                  <a:lnTo>
                    <a:pt x="556" y="21"/>
                  </a:lnTo>
                  <a:lnTo>
                    <a:pt x="540" y="12"/>
                  </a:lnTo>
                  <a:lnTo>
                    <a:pt x="532" y="7"/>
                  </a:lnTo>
                  <a:lnTo>
                    <a:pt x="524" y="3"/>
                  </a:lnTo>
                  <a:lnTo>
                    <a:pt x="515" y="2"/>
                  </a:lnTo>
                  <a:lnTo>
                    <a:pt x="507" y="0"/>
                  </a:lnTo>
                  <a:lnTo>
                    <a:pt x="507" y="0"/>
                  </a:lnTo>
                  <a:lnTo>
                    <a:pt x="497" y="2"/>
                  </a:lnTo>
                  <a:lnTo>
                    <a:pt x="489" y="3"/>
                  </a:lnTo>
                  <a:lnTo>
                    <a:pt x="480" y="7"/>
                  </a:lnTo>
                  <a:lnTo>
                    <a:pt x="472" y="12"/>
                  </a:lnTo>
                  <a:lnTo>
                    <a:pt x="458" y="21"/>
                  </a:lnTo>
                  <a:lnTo>
                    <a:pt x="444" y="34"/>
                  </a:lnTo>
                  <a:lnTo>
                    <a:pt x="430" y="46"/>
                  </a:lnTo>
                  <a:lnTo>
                    <a:pt x="414" y="58"/>
                  </a:lnTo>
                  <a:lnTo>
                    <a:pt x="406" y="62"/>
                  </a:lnTo>
                  <a:lnTo>
                    <a:pt x="398" y="65"/>
                  </a:lnTo>
                  <a:lnTo>
                    <a:pt x="389" y="67"/>
                  </a:lnTo>
                  <a:lnTo>
                    <a:pt x="381" y="67"/>
                  </a:lnTo>
                  <a:lnTo>
                    <a:pt x="381" y="67"/>
                  </a:lnTo>
                  <a:lnTo>
                    <a:pt x="371" y="67"/>
                  </a:lnTo>
                  <a:lnTo>
                    <a:pt x="363" y="65"/>
                  </a:lnTo>
                  <a:lnTo>
                    <a:pt x="354" y="62"/>
                  </a:lnTo>
                  <a:lnTo>
                    <a:pt x="347" y="58"/>
                  </a:lnTo>
                  <a:lnTo>
                    <a:pt x="332" y="46"/>
                  </a:lnTo>
                  <a:lnTo>
                    <a:pt x="318" y="34"/>
                  </a:lnTo>
                  <a:lnTo>
                    <a:pt x="304" y="21"/>
                  </a:lnTo>
                  <a:lnTo>
                    <a:pt x="288" y="12"/>
                  </a:lnTo>
                  <a:lnTo>
                    <a:pt x="280" y="7"/>
                  </a:lnTo>
                  <a:lnTo>
                    <a:pt x="273" y="3"/>
                  </a:lnTo>
                  <a:lnTo>
                    <a:pt x="263" y="2"/>
                  </a:lnTo>
                  <a:lnTo>
                    <a:pt x="255" y="0"/>
                  </a:lnTo>
                  <a:lnTo>
                    <a:pt x="255" y="0"/>
                  </a:lnTo>
                  <a:lnTo>
                    <a:pt x="245" y="2"/>
                  </a:lnTo>
                  <a:lnTo>
                    <a:pt x="237" y="3"/>
                  </a:lnTo>
                  <a:lnTo>
                    <a:pt x="228" y="7"/>
                  </a:lnTo>
                  <a:lnTo>
                    <a:pt x="221" y="12"/>
                  </a:lnTo>
                  <a:lnTo>
                    <a:pt x="206" y="21"/>
                  </a:lnTo>
                  <a:lnTo>
                    <a:pt x="192" y="34"/>
                  </a:lnTo>
                  <a:lnTo>
                    <a:pt x="178" y="46"/>
                  </a:lnTo>
                  <a:lnTo>
                    <a:pt x="162" y="58"/>
                  </a:lnTo>
                  <a:lnTo>
                    <a:pt x="154" y="62"/>
                  </a:lnTo>
                  <a:lnTo>
                    <a:pt x="147" y="65"/>
                  </a:lnTo>
                  <a:lnTo>
                    <a:pt x="137" y="67"/>
                  </a:lnTo>
                  <a:lnTo>
                    <a:pt x="129" y="67"/>
                  </a:lnTo>
                  <a:lnTo>
                    <a:pt x="129" y="67"/>
                  </a:lnTo>
                  <a:lnTo>
                    <a:pt x="119" y="67"/>
                  </a:lnTo>
                  <a:lnTo>
                    <a:pt x="111" y="65"/>
                  </a:lnTo>
                  <a:lnTo>
                    <a:pt x="102" y="62"/>
                  </a:lnTo>
                  <a:lnTo>
                    <a:pt x="95" y="58"/>
                  </a:lnTo>
                  <a:lnTo>
                    <a:pt x="80" y="46"/>
                  </a:lnTo>
                  <a:lnTo>
                    <a:pt x="66" y="34"/>
                  </a:lnTo>
                  <a:lnTo>
                    <a:pt x="52" y="21"/>
                  </a:lnTo>
                  <a:lnTo>
                    <a:pt x="36" y="12"/>
                  </a:lnTo>
                  <a:lnTo>
                    <a:pt x="28" y="7"/>
                  </a:lnTo>
                  <a:lnTo>
                    <a:pt x="21" y="3"/>
                  </a:lnTo>
                  <a:lnTo>
                    <a:pt x="11" y="2"/>
                  </a:lnTo>
                  <a:lnTo>
                    <a:pt x="3" y="0"/>
                  </a:lnTo>
                  <a:lnTo>
                    <a:pt x="3" y="0"/>
                  </a:lnTo>
                  <a:lnTo>
                    <a:pt x="0" y="0"/>
                  </a:lnTo>
                  <a:lnTo>
                    <a:pt x="0" y="39"/>
                  </a:lnTo>
                  <a:lnTo>
                    <a:pt x="0" y="39"/>
                  </a:lnTo>
                  <a:lnTo>
                    <a:pt x="3" y="39"/>
                  </a:lnTo>
                  <a:lnTo>
                    <a:pt x="3" y="39"/>
                  </a:lnTo>
                  <a:lnTo>
                    <a:pt x="11" y="41"/>
                  </a:lnTo>
                  <a:lnTo>
                    <a:pt x="21" y="42"/>
                  </a:lnTo>
                  <a:lnTo>
                    <a:pt x="28" y="46"/>
                  </a:lnTo>
                  <a:lnTo>
                    <a:pt x="36" y="51"/>
                  </a:lnTo>
                  <a:lnTo>
                    <a:pt x="52" y="60"/>
                  </a:lnTo>
                  <a:lnTo>
                    <a:pt x="66" y="73"/>
                  </a:lnTo>
                  <a:lnTo>
                    <a:pt x="80" y="86"/>
                  </a:lnTo>
                  <a:lnTo>
                    <a:pt x="95" y="97"/>
                  </a:lnTo>
                  <a:lnTo>
                    <a:pt x="102" y="101"/>
                  </a:lnTo>
                  <a:lnTo>
                    <a:pt x="111" y="104"/>
                  </a:lnTo>
                  <a:lnTo>
                    <a:pt x="119" y="107"/>
                  </a:lnTo>
                  <a:lnTo>
                    <a:pt x="129" y="107"/>
                  </a:lnTo>
                  <a:lnTo>
                    <a:pt x="129" y="107"/>
                  </a:lnTo>
                  <a:lnTo>
                    <a:pt x="137" y="107"/>
                  </a:lnTo>
                  <a:lnTo>
                    <a:pt x="147" y="104"/>
                  </a:lnTo>
                  <a:lnTo>
                    <a:pt x="154" y="101"/>
                  </a:lnTo>
                  <a:lnTo>
                    <a:pt x="162" y="97"/>
                  </a:lnTo>
                  <a:lnTo>
                    <a:pt x="178" y="86"/>
                  </a:lnTo>
                  <a:lnTo>
                    <a:pt x="192" y="73"/>
                  </a:lnTo>
                  <a:lnTo>
                    <a:pt x="206" y="60"/>
                  </a:lnTo>
                  <a:lnTo>
                    <a:pt x="221" y="51"/>
                  </a:lnTo>
                  <a:lnTo>
                    <a:pt x="228" y="46"/>
                  </a:lnTo>
                  <a:lnTo>
                    <a:pt x="237" y="42"/>
                  </a:lnTo>
                  <a:lnTo>
                    <a:pt x="245" y="41"/>
                  </a:lnTo>
                  <a:lnTo>
                    <a:pt x="255" y="39"/>
                  </a:lnTo>
                  <a:lnTo>
                    <a:pt x="255" y="39"/>
                  </a:lnTo>
                  <a:lnTo>
                    <a:pt x="263" y="41"/>
                  </a:lnTo>
                  <a:lnTo>
                    <a:pt x="273" y="42"/>
                  </a:lnTo>
                  <a:lnTo>
                    <a:pt x="280" y="46"/>
                  </a:lnTo>
                  <a:lnTo>
                    <a:pt x="288" y="51"/>
                  </a:lnTo>
                  <a:lnTo>
                    <a:pt x="304" y="60"/>
                  </a:lnTo>
                  <a:lnTo>
                    <a:pt x="318" y="73"/>
                  </a:lnTo>
                  <a:lnTo>
                    <a:pt x="332" y="86"/>
                  </a:lnTo>
                  <a:lnTo>
                    <a:pt x="347" y="97"/>
                  </a:lnTo>
                  <a:lnTo>
                    <a:pt x="354" y="101"/>
                  </a:lnTo>
                  <a:lnTo>
                    <a:pt x="363" y="104"/>
                  </a:lnTo>
                  <a:lnTo>
                    <a:pt x="371" y="107"/>
                  </a:lnTo>
                  <a:lnTo>
                    <a:pt x="381" y="107"/>
                  </a:lnTo>
                  <a:lnTo>
                    <a:pt x="381" y="107"/>
                  </a:lnTo>
                  <a:lnTo>
                    <a:pt x="389" y="107"/>
                  </a:lnTo>
                  <a:lnTo>
                    <a:pt x="398" y="104"/>
                  </a:lnTo>
                  <a:lnTo>
                    <a:pt x="406" y="101"/>
                  </a:lnTo>
                  <a:lnTo>
                    <a:pt x="414" y="97"/>
                  </a:lnTo>
                  <a:lnTo>
                    <a:pt x="430" y="86"/>
                  </a:lnTo>
                  <a:lnTo>
                    <a:pt x="444" y="73"/>
                  </a:lnTo>
                  <a:lnTo>
                    <a:pt x="458" y="60"/>
                  </a:lnTo>
                  <a:lnTo>
                    <a:pt x="472" y="51"/>
                  </a:lnTo>
                  <a:lnTo>
                    <a:pt x="480" y="46"/>
                  </a:lnTo>
                  <a:lnTo>
                    <a:pt x="489" y="42"/>
                  </a:lnTo>
                  <a:lnTo>
                    <a:pt x="497" y="41"/>
                  </a:lnTo>
                  <a:lnTo>
                    <a:pt x="507" y="39"/>
                  </a:lnTo>
                  <a:lnTo>
                    <a:pt x="507" y="39"/>
                  </a:lnTo>
                  <a:lnTo>
                    <a:pt x="515" y="41"/>
                  </a:lnTo>
                  <a:lnTo>
                    <a:pt x="524" y="42"/>
                  </a:lnTo>
                  <a:lnTo>
                    <a:pt x="532" y="46"/>
                  </a:lnTo>
                  <a:lnTo>
                    <a:pt x="540" y="51"/>
                  </a:lnTo>
                  <a:lnTo>
                    <a:pt x="556" y="60"/>
                  </a:lnTo>
                  <a:lnTo>
                    <a:pt x="570" y="73"/>
                  </a:lnTo>
                  <a:lnTo>
                    <a:pt x="584" y="86"/>
                  </a:lnTo>
                  <a:lnTo>
                    <a:pt x="598" y="97"/>
                  </a:lnTo>
                  <a:lnTo>
                    <a:pt x="606" y="101"/>
                  </a:lnTo>
                  <a:lnTo>
                    <a:pt x="615" y="104"/>
                  </a:lnTo>
                  <a:lnTo>
                    <a:pt x="623" y="107"/>
                  </a:lnTo>
                  <a:lnTo>
                    <a:pt x="633" y="107"/>
                  </a:lnTo>
                  <a:lnTo>
                    <a:pt x="633" y="107"/>
                  </a:lnTo>
                  <a:lnTo>
                    <a:pt x="641" y="107"/>
                  </a:lnTo>
                  <a:lnTo>
                    <a:pt x="650" y="104"/>
                  </a:lnTo>
                  <a:lnTo>
                    <a:pt x="658" y="101"/>
                  </a:lnTo>
                  <a:lnTo>
                    <a:pt x="666" y="97"/>
                  </a:lnTo>
                  <a:lnTo>
                    <a:pt x="680" y="86"/>
                  </a:lnTo>
                  <a:lnTo>
                    <a:pt x="696" y="73"/>
                  </a:lnTo>
                  <a:lnTo>
                    <a:pt x="710" y="60"/>
                  </a:lnTo>
                  <a:lnTo>
                    <a:pt x="724" y="51"/>
                  </a:lnTo>
                  <a:lnTo>
                    <a:pt x="732" y="46"/>
                  </a:lnTo>
                  <a:lnTo>
                    <a:pt x="741" y="42"/>
                  </a:lnTo>
                  <a:lnTo>
                    <a:pt x="749" y="41"/>
                  </a:lnTo>
                  <a:lnTo>
                    <a:pt x="759" y="39"/>
                  </a:lnTo>
                  <a:lnTo>
                    <a:pt x="759" y="39"/>
                  </a:lnTo>
                  <a:lnTo>
                    <a:pt x="767" y="41"/>
                  </a:lnTo>
                  <a:lnTo>
                    <a:pt x="776" y="42"/>
                  </a:lnTo>
                  <a:lnTo>
                    <a:pt x="784" y="46"/>
                  </a:lnTo>
                  <a:lnTo>
                    <a:pt x="792" y="51"/>
                  </a:lnTo>
                  <a:lnTo>
                    <a:pt x="806" y="60"/>
                  </a:lnTo>
                  <a:lnTo>
                    <a:pt x="822" y="73"/>
                  </a:lnTo>
                  <a:lnTo>
                    <a:pt x="836" y="86"/>
                  </a:lnTo>
                  <a:lnTo>
                    <a:pt x="850" y="97"/>
                  </a:lnTo>
                  <a:lnTo>
                    <a:pt x="858" y="101"/>
                  </a:lnTo>
                  <a:lnTo>
                    <a:pt x="867" y="104"/>
                  </a:lnTo>
                  <a:lnTo>
                    <a:pt x="875" y="107"/>
                  </a:lnTo>
                  <a:lnTo>
                    <a:pt x="885" y="107"/>
                  </a:lnTo>
                  <a:lnTo>
                    <a:pt x="885" y="107"/>
                  </a:lnTo>
                  <a:lnTo>
                    <a:pt x="893" y="107"/>
                  </a:lnTo>
                  <a:lnTo>
                    <a:pt x="902" y="104"/>
                  </a:lnTo>
                  <a:lnTo>
                    <a:pt x="910" y="101"/>
                  </a:lnTo>
                  <a:lnTo>
                    <a:pt x="918" y="97"/>
                  </a:lnTo>
                  <a:lnTo>
                    <a:pt x="932" y="86"/>
                  </a:lnTo>
                  <a:lnTo>
                    <a:pt x="948" y="73"/>
                  </a:lnTo>
                  <a:lnTo>
                    <a:pt x="962" y="60"/>
                  </a:lnTo>
                  <a:lnTo>
                    <a:pt x="976" y="51"/>
                  </a:lnTo>
                  <a:lnTo>
                    <a:pt x="984" y="46"/>
                  </a:lnTo>
                  <a:lnTo>
                    <a:pt x="993" y="42"/>
                  </a:lnTo>
                  <a:lnTo>
                    <a:pt x="1001" y="41"/>
                  </a:lnTo>
                  <a:lnTo>
                    <a:pt x="1011" y="39"/>
                  </a:lnTo>
                  <a:lnTo>
                    <a:pt x="1011" y="39"/>
                  </a:lnTo>
                  <a:lnTo>
                    <a:pt x="1019" y="41"/>
                  </a:lnTo>
                  <a:lnTo>
                    <a:pt x="1028" y="42"/>
                  </a:lnTo>
                  <a:lnTo>
                    <a:pt x="1036" y="46"/>
                  </a:lnTo>
                  <a:lnTo>
                    <a:pt x="1044" y="51"/>
                  </a:lnTo>
                  <a:lnTo>
                    <a:pt x="1058" y="60"/>
                  </a:lnTo>
                  <a:lnTo>
                    <a:pt x="1074" y="73"/>
                  </a:lnTo>
                  <a:lnTo>
                    <a:pt x="1088" y="86"/>
                  </a:lnTo>
                  <a:lnTo>
                    <a:pt x="1102" y="97"/>
                  </a:lnTo>
                  <a:lnTo>
                    <a:pt x="1110" y="101"/>
                  </a:lnTo>
                  <a:lnTo>
                    <a:pt x="1119" y="104"/>
                  </a:lnTo>
                  <a:lnTo>
                    <a:pt x="1127" y="107"/>
                  </a:lnTo>
                  <a:lnTo>
                    <a:pt x="1137" y="107"/>
                  </a:lnTo>
                  <a:lnTo>
                    <a:pt x="1137" y="107"/>
                  </a:lnTo>
                  <a:lnTo>
                    <a:pt x="1145" y="107"/>
                  </a:lnTo>
                  <a:lnTo>
                    <a:pt x="1154" y="104"/>
                  </a:lnTo>
                  <a:lnTo>
                    <a:pt x="1162" y="101"/>
                  </a:lnTo>
                  <a:lnTo>
                    <a:pt x="1169" y="97"/>
                  </a:lnTo>
                  <a:lnTo>
                    <a:pt x="1184" y="86"/>
                  </a:lnTo>
                  <a:lnTo>
                    <a:pt x="1198" y="74"/>
                  </a:lnTo>
                  <a:lnTo>
                    <a:pt x="1212" y="62"/>
                  </a:lnTo>
                  <a:lnTo>
                    <a:pt x="1226" y="51"/>
                  </a:lnTo>
                  <a:lnTo>
                    <a:pt x="1235" y="46"/>
                  </a:lnTo>
                  <a:lnTo>
                    <a:pt x="1243" y="44"/>
                  </a:lnTo>
                  <a:lnTo>
                    <a:pt x="1252" y="41"/>
                  </a:lnTo>
                  <a:lnTo>
                    <a:pt x="1260" y="39"/>
                  </a:lnTo>
                  <a:lnTo>
                    <a:pt x="1260"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4" name="Rectangle 20"/>
            <p:cNvSpPr>
              <a:spLocks noChangeArrowheads="1"/>
            </p:cNvSpPr>
            <p:nvPr/>
          </p:nvSpPr>
          <p:spPr bwMode="auto">
            <a:xfrm>
              <a:off x="3732" y="2557"/>
              <a:ext cx="12" cy="28"/>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5" name="Rectangle 21"/>
            <p:cNvSpPr>
              <a:spLocks noChangeArrowheads="1"/>
            </p:cNvSpPr>
            <p:nvPr/>
          </p:nvSpPr>
          <p:spPr bwMode="auto">
            <a:xfrm>
              <a:off x="3732" y="2470"/>
              <a:ext cx="12" cy="27"/>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6" name="Freeform 22"/>
            <p:cNvSpPr>
              <a:spLocks noEditPoints="1"/>
            </p:cNvSpPr>
            <p:nvPr/>
          </p:nvSpPr>
          <p:spPr bwMode="auto">
            <a:xfrm>
              <a:off x="3722" y="2580"/>
              <a:ext cx="32" cy="31"/>
            </a:xfrm>
            <a:custGeom>
              <a:avLst/>
              <a:gdLst>
                <a:gd name="T0" fmla="*/ 48 w 96"/>
                <a:gd name="T1" fmla="*/ 0 h 94"/>
                <a:gd name="T2" fmla="*/ 48 w 96"/>
                <a:gd name="T3" fmla="*/ 0 h 94"/>
                <a:gd name="T4" fmla="*/ 38 w 96"/>
                <a:gd name="T5" fmla="*/ 0 h 94"/>
                <a:gd name="T6" fmla="*/ 30 w 96"/>
                <a:gd name="T7" fmla="*/ 3 h 94"/>
                <a:gd name="T8" fmla="*/ 21 w 96"/>
                <a:gd name="T9" fmla="*/ 8 h 94"/>
                <a:gd name="T10" fmla="*/ 14 w 96"/>
                <a:gd name="T11" fmla="*/ 14 h 94"/>
                <a:gd name="T12" fmla="*/ 9 w 96"/>
                <a:gd name="T13" fmla="*/ 21 h 94"/>
                <a:gd name="T14" fmla="*/ 5 w 96"/>
                <a:gd name="T15" fmla="*/ 28 h 94"/>
                <a:gd name="T16" fmla="*/ 2 w 96"/>
                <a:gd name="T17" fmla="*/ 38 h 94"/>
                <a:gd name="T18" fmla="*/ 0 w 96"/>
                <a:gd name="T19" fmla="*/ 46 h 94"/>
                <a:gd name="T20" fmla="*/ 0 w 96"/>
                <a:gd name="T21" fmla="*/ 46 h 94"/>
                <a:gd name="T22" fmla="*/ 2 w 96"/>
                <a:gd name="T23" fmla="*/ 56 h 94"/>
                <a:gd name="T24" fmla="*/ 5 w 96"/>
                <a:gd name="T25" fmla="*/ 66 h 94"/>
                <a:gd name="T26" fmla="*/ 9 w 96"/>
                <a:gd name="T27" fmla="*/ 73 h 94"/>
                <a:gd name="T28" fmla="*/ 14 w 96"/>
                <a:gd name="T29" fmla="*/ 80 h 94"/>
                <a:gd name="T30" fmla="*/ 21 w 96"/>
                <a:gd name="T31" fmla="*/ 85 h 94"/>
                <a:gd name="T32" fmla="*/ 30 w 96"/>
                <a:gd name="T33" fmla="*/ 91 h 94"/>
                <a:gd name="T34" fmla="*/ 38 w 96"/>
                <a:gd name="T35" fmla="*/ 92 h 94"/>
                <a:gd name="T36" fmla="*/ 48 w 96"/>
                <a:gd name="T37" fmla="*/ 94 h 94"/>
                <a:gd name="T38" fmla="*/ 48 w 96"/>
                <a:gd name="T39" fmla="*/ 94 h 94"/>
                <a:gd name="T40" fmla="*/ 58 w 96"/>
                <a:gd name="T41" fmla="*/ 92 h 94"/>
                <a:gd name="T42" fmla="*/ 66 w 96"/>
                <a:gd name="T43" fmla="*/ 91 h 94"/>
                <a:gd name="T44" fmla="*/ 75 w 96"/>
                <a:gd name="T45" fmla="*/ 85 h 94"/>
                <a:gd name="T46" fmla="*/ 82 w 96"/>
                <a:gd name="T47" fmla="*/ 80 h 94"/>
                <a:gd name="T48" fmla="*/ 87 w 96"/>
                <a:gd name="T49" fmla="*/ 73 h 94"/>
                <a:gd name="T50" fmla="*/ 91 w 96"/>
                <a:gd name="T51" fmla="*/ 66 h 94"/>
                <a:gd name="T52" fmla="*/ 94 w 96"/>
                <a:gd name="T53" fmla="*/ 56 h 94"/>
                <a:gd name="T54" fmla="*/ 96 w 96"/>
                <a:gd name="T55" fmla="*/ 46 h 94"/>
                <a:gd name="T56" fmla="*/ 96 w 96"/>
                <a:gd name="T57" fmla="*/ 46 h 94"/>
                <a:gd name="T58" fmla="*/ 94 w 96"/>
                <a:gd name="T59" fmla="*/ 38 h 94"/>
                <a:gd name="T60" fmla="*/ 91 w 96"/>
                <a:gd name="T61" fmla="*/ 28 h 94"/>
                <a:gd name="T62" fmla="*/ 87 w 96"/>
                <a:gd name="T63" fmla="*/ 21 h 94"/>
                <a:gd name="T64" fmla="*/ 82 w 96"/>
                <a:gd name="T65" fmla="*/ 14 h 94"/>
                <a:gd name="T66" fmla="*/ 75 w 96"/>
                <a:gd name="T67" fmla="*/ 8 h 94"/>
                <a:gd name="T68" fmla="*/ 66 w 96"/>
                <a:gd name="T69" fmla="*/ 3 h 94"/>
                <a:gd name="T70" fmla="*/ 58 w 96"/>
                <a:gd name="T71" fmla="*/ 0 h 94"/>
                <a:gd name="T72" fmla="*/ 48 w 96"/>
                <a:gd name="T73" fmla="*/ 0 h 94"/>
                <a:gd name="T74" fmla="*/ 48 w 96"/>
                <a:gd name="T75" fmla="*/ 0 h 94"/>
                <a:gd name="T76" fmla="*/ 48 w 96"/>
                <a:gd name="T77" fmla="*/ 38 h 94"/>
                <a:gd name="T78" fmla="*/ 48 w 96"/>
                <a:gd name="T79" fmla="*/ 38 h 94"/>
                <a:gd name="T80" fmla="*/ 52 w 96"/>
                <a:gd name="T81" fmla="*/ 38 h 94"/>
                <a:gd name="T82" fmla="*/ 55 w 96"/>
                <a:gd name="T83" fmla="*/ 40 h 94"/>
                <a:gd name="T84" fmla="*/ 56 w 96"/>
                <a:gd name="T85" fmla="*/ 43 h 94"/>
                <a:gd name="T86" fmla="*/ 58 w 96"/>
                <a:gd name="T87" fmla="*/ 46 h 94"/>
                <a:gd name="T88" fmla="*/ 58 w 96"/>
                <a:gd name="T89" fmla="*/ 46 h 94"/>
                <a:gd name="T90" fmla="*/ 56 w 96"/>
                <a:gd name="T91" fmla="*/ 50 h 94"/>
                <a:gd name="T92" fmla="*/ 55 w 96"/>
                <a:gd name="T93" fmla="*/ 53 h 94"/>
                <a:gd name="T94" fmla="*/ 52 w 96"/>
                <a:gd name="T95" fmla="*/ 54 h 94"/>
                <a:gd name="T96" fmla="*/ 48 w 96"/>
                <a:gd name="T97" fmla="*/ 56 h 94"/>
                <a:gd name="T98" fmla="*/ 48 w 96"/>
                <a:gd name="T99" fmla="*/ 56 h 94"/>
                <a:gd name="T100" fmla="*/ 45 w 96"/>
                <a:gd name="T101" fmla="*/ 54 h 94"/>
                <a:gd name="T102" fmla="*/ 41 w 96"/>
                <a:gd name="T103" fmla="*/ 53 h 94"/>
                <a:gd name="T104" fmla="*/ 40 w 96"/>
                <a:gd name="T105" fmla="*/ 50 h 94"/>
                <a:gd name="T106" fmla="*/ 40 w 96"/>
                <a:gd name="T107" fmla="*/ 46 h 94"/>
                <a:gd name="T108" fmla="*/ 40 w 96"/>
                <a:gd name="T109" fmla="*/ 46 h 94"/>
                <a:gd name="T110" fmla="*/ 40 w 96"/>
                <a:gd name="T111" fmla="*/ 43 h 94"/>
                <a:gd name="T112" fmla="*/ 41 w 96"/>
                <a:gd name="T113" fmla="*/ 40 h 94"/>
                <a:gd name="T114" fmla="*/ 45 w 96"/>
                <a:gd name="T115" fmla="*/ 38 h 94"/>
                <a:gd name="T116" fmla="*/ 48 w 96"/>
                <a:gd name="T117" fmla="*/ 38 h 94"/>
                <a:gd name="T118" fmla="*/ 48 w 96"/>
                <a:gd name="T11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94">
                  <a:moveTo>
                    <a:pt x="48" y="0"/>
                  </a:moveTo>
                  <a:lnTo>
                    <a:pt x="48" y="0"/>
                  </a:lnTo>
                  <a:lnTo>
                    <a:pt x="38" y="0"/>
                  </a:lnTo>
                  <a:lnTo>
                    <a:pt x="30" y="3"/>
                  </a:lnTo>
                  <a:lnTo>
                    <a:pt x="21" y="8"/>
                  </a:lnTo>
                  <a:lnTo>
                    <a:pt x="14" y="14"/>
                  </a:lnTo>
                  <a:lnTo>
                    <a:pt x="9" y="21"/>
                  </a:lnTo>
                  <a:lnTo>
                    <a:pt x="5" y="28"/>
                  </a:lnTo>
                  <a:lnTo>
                    <a:pt x="2" y="38"/>
                  </a:lnTo>
                  <a:lnTo>
                    <a:pt x="0" y="46"/>
                  </a:lnTo>
                  <a:lnTo>
                    <a:pt x="0" y="46"/>
                  </a:lnTo>
                  <a:lnTo>
                    <a:pt x="2" y="56"/>
                  </a:lnTo>
                  <a:lnTo>
                    <a:pt x="5" y="66"/>
                  </a:lnTo>
                  <a:lnTo>
                    <a:pt x="9" y="73"/>
                  </a:lnTo>
                  <a:lnTo>
                    <a:pt x="14" y="80"/>
                  </a:lnTo>
                  <a:lnTo>
                    <a:pt x="21" y="85"/>
                  </a:lnTo>
                  <a:lnTo>
                    <a:pt x="30" y="91"/>
                  </a:lnTo>
                  <a:lnTo>
                    <a:pt x="38" y="92"/>
                  </a:lnTo>
                  <a:lnTo>
                    <a:pt x="48" y="94"/>
                  </a:lnTo>
                  <a:lnTo>
                    <a:pt x="48" y="94"/>
                  </a:lnTo>
                  <a:lnTo>
                    <a:pt x="58" y="92"/>
                  </a:lnTo>
                  <a:lnTo>
                    <a:pt x="66" y="91"/>
                  </a:lnTo>
                  <a:lnTo>
                    <a:pt x="75" y="85"/>
                  </a:lnTo>
                  <a:lnTo>
                    <a:pt x="82" y="80"/>
                  </a:lnTo>
                  <a:lnTo>
                    <a:pt x="87" y="73"/>
                  </a:lnTo>
                  <a:lnTo>
                    <a:pt x="91" y="66"/>
                  </a:lnTo>
                  <a:lnTo>
                    <a:pt x="94" y="56"/>
                  </a:lnTo>
                  <a:lnTo>
                    <a:pt x="96" y="46"/>
                  </a:lnTo>
                  <a:lnTo>
                    <a:pt x="96" y="46"/>
                  </a:lnTo>
                  <a:lnTo>
                    <a:pt x="94" y="38"/>
                  </a:lnTo>
                  <a:lnTo>
                    <a:pt x="91" y="28"/>
                  </a:lnTo>
                  <a:lnTo>
                    <a:pt x="87" y="21"/>
                  </a:lnTo>
                  <a:lnTo>
                    <a:pt x="82" y="14"/>
                  </a:lnTo>
                  <a:lnTo>
                    <a:pt x="75" y="8"/>
                  </a:lnTo>
                  <a:lnTo>
                    <a:pt x="66" y="3"/>
                  </a:lnTo>
                  <a:lnTo>
                    <a:pt x="58" y="0"/>
                  </a:lnTo>
                  <a:lnTo>
                    <a:pt x="48" y="0"/>
                  </a:lnTo>
                  <a:lnTo>
                    <a:pt x="48" y="0"/>
                  </a:lnTo>
                  <a:close/>
                  <a:moveTo>
                    <a:pt x="48" y="38"/>
                  </a:moveTo>
                  <a:lnTo>
                    <a:pt x="48" y="38"/>
                  </a:lnTo>
                  <a:lnTo>
                    <a:pt x="52" y="38"/>
                  </a:lnTo>
                  <a:lnTo>
                    <a:pt x="55" y="40"/>
                  </a:lnTo>
                  <a:lnTo>
                    <a:pt x="56" y="43"/>
                  </a:lnTo>
                  <a:lnTo>
                    <a:pt x="58" y="46"/>
                  </a:lnTo>
                  <a:lnTo>
                    <a:pt x="58" y="46"/>
                  </a:lnTo>
                  <a:lnTo>
                    <a:pt x="56" y="50"/>
                  </a:lnTo>
                  <a:lnTo>
                    <a:pt x="55" y="53"/>
                  </a:lnTo>
                  <a:lnTo>
                    <a:pt x="52" y="54"/>
                  </a:lnTo>
                  <a:lnTo>
                    <a:pt x="48" y="56"/>
                  </a:lnTo>
                  <a:lnTo>
                    <a:pt x="48" y="56"/>
                  </a:lnTo>
                  <a:lnTo>
                    <a:pt x="45" y="54"/>
                  </a:lnTo>
                  <a:lnTo>
                    <a:pt x="41" y="53"/>
                  </a:lnTo>
                  <a:lnTo>
                    <a:pt x="40" y="50"/>
                  </a:lnTo>
                  <a:lnTo>
                    <a:pt x="40" y="46"/>
                  </a:lnTo>
                  <a:lnTo>
                    <a:pt x="40" y="46"/>
                  </a:lnTo>
                  <a:lnTo>
                    <a:pt x="40" y="43"/>
                  </a:lnTo>
                  <a:lnTo>
                    <a:pt x="41" y="40"/>
                  </a:lnTo>
                  <a:lnTo>
                    <a:pt x="45" y="38"/>
                  </a:lnTo>
                  <a:lnTo>
                    <a:pt x="48" y="38"/>
                  </a:lnTo>
                  <a:lnTo>
                    <a:pt x="48" y="38"/>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7" name="Freeform 23"/>
            <p:cNvSpPr>
              <a:spLocks/>
            </p:cNvSpPr>
            <p:nvPr/>
          </p:nvSpPr>
          <p:spPr bwMode="auto">
            <a:xfrm>
              <a:off x="3716" y="2600"/>
              <a:ext cx="87" cy="141"/>
            </a:xfrm>
            <a:custGeom>
              <a:avLst/>
              <a:gdLst>
                <a:gd name="T0" fmla="*/ 262 w 262"/>
                <a:gd name="T1" fmla="*/ 78 h 424"/>
                <a:gd name="T2" fmla="*/ 205 w 262"/>
                <a:gd name="T3" fmla="*/ 137 h 424"/>
                <a:gd name="T4" fmla="*/ 182 w 262"/>
                <a:gd name="T5" fmla="*/ 165 h 424"/>
                <a:gd name="T6" fmla="*/ 164 w 262"/>
                <a:gd name="T7" fmla="*/ 195 h 424"/>
                <a:gd name="T8" fmla="*/ 154 w 262"/>
                <a:gd name="T9" fmla="*/ 228 h 424"/>
                <a:gd name="T10" fmla="*/ 153 w 262"/>
                <a:gd name="T11" fmla="*/ 245 h 424"/>
                <a:gd name="T12" fmla="*/ 179 w 262"/>
                <a:gd name="T13" fmla="*/ 250 h 424"/>
                <a:gd name="T14" fmla="*/ 181 w 262"/>
                <a:gd name="T15" fmla="*/ 249 h 424"/>
                <a:gd name="T16" fmla="*/ 185 w 262"/>
                <a:gd name="T17" fmla="*/ 262 h 424"/>
                <a:gd name="T18" fmla="*/ 191 w 262"/>
                <a:gd name="T19" fmla="*/ 274 h 424"/>
                <a:gd name="T20" fmla="*/ 202 w 262"/>
                <a:gd name="T21" fmla="*/ 306 h 424"/>
                <a:gd name="T22" fmla="*/ 203 w 262"/>
                <a:gd name="T23" fmla="*/ 316 h 424"/>
                <a:gd name="T24" fmla="*/ 199 w 262"/>
                <a:gd name="T25" fmla="*/ 337 h 424"/>
                <a:gd name="T26" fmla="*/ 186 w 262"/>
                <a:gd name="T27" fmla="*/ 355 h 424"/>
                <a:gd name="T28" fmla="*/ 178 w 262"/>
                <a:gd name="T29" fmla="*/ 362 h 424"/>
                <a:gd name="T30" fmla="*/ 158 w 262"/>
                <a:gd name="T31" fmla="*/ 375 h 424"/>
                <a:gd name="T32" fmla="*/ 147 w 262"/>
                <a:gd name="T33" fmla="*/ 379 h 424"/>
                <a:gd name="T34" fmla="*/ 122 w 262"/>
                <a:gd name="T35" fmla="*/ 382 h 424"/>
                <a:gd name="T36" fmla="*/ 98 w 262"/>
                <a:gd name="T37" fmla="*/ 381 h 424"/>
                <a:gd name="T38" fmla="*/ 88 w 262"/>
                <a:gd name="T39" fmla="*/ 376 h 424"/>
                <a:gd name="T40" fmla="*/ 66 w 262"/>
                <a:gd name="T41" fmla="*/ 362 h 424"/>
                <a:gd name="T42" fmla="*/ 56 w 262"/>
                <a:gd name="T43" fmla="*/ 351 h 424"/>
                <a:gd name="T44" fmla="*/ 51 w 262"/>
                <a:gd name="T45" fmla="*/ 339 h 424"/>
                <a:gd name="T46" fmla="*/ 44 w 262"/>
                <a:gd name="T47" fmla="*/ 305 h 424"/>
                <a:gd name="T48" fmla="*/ 42 w 262"/>
                <a:gd name="T49" fmla="*/ 284 h 424"/>
                <a:gd name="T50" fmla="*/ 46 w 262"/>
                <a:gd name="T51" fmla="*/ 243 h 424"/>
                <a:gd name="T52" fmla="*/ 52 w 262"/>
                <a:gd name="T53" fmla="*/ 206 h 424"/>
                <a:gd name="T54" fmla="*/ 65 w 262"/>
                <a:gd name="T55" fmla="*/ 151 h 424"/>
                <a:gd name="T56" fmla="*/ 81 w 262"/>
                <a:gd name="T57" fmla="*/ 78 h 424"/>
                <a:gd name="T58" fmla="*/ 87 w 262"/>
                <a:gd name="T59" fmla="*/ 28 h 424"/>
                <a:gd name="T60" fmla="*/ 86 w 262"/>
                <a:gd name="T61" fmla="*/ 0 h 424"/>
                <a:gd name="T62" fmla="*/ 44 w 262"/>
                <a:gd name="T63" fmla="*/ 17 h 424"/>
                <a:gd name="T64" fmla="*/ 45 w 262"/>
                <a:gd name="T65" fmla="*/ 29 h 424"/>
                <a:gd name="T66" fmla="*/ 39 w 262"/>
                <a:gd name="T67" fmla="*/ 74 h 424"/>
                <a:gd name="T68" fmla="*/ 24 w 262"/>
                <a:gd name="T69" fmla="*/ 141 h 424"/>
                <a:gd name="T70" fmla="*/ 11 w 262"/>
                <a:gd name="T71" fmla="*/ 197 h 424"/>
                <a:gd name="T72" fmla="*/ 4 w 262"/>
                <a:gd name="T73" fmla="*/ 239 h 424"/>
                <a:gd name="T74" fmla="*/ 0 w 262"/>
                <a:gd name="T75" fmla="*/ 283 h 424"/>
                <a:gd name="T76" fmla="*/ 2 w 262"/>
                <a:gd name="T77" fmla="*/ 311 h 424"/>
                <a:gd name="T78" fmla="*/ 9 w 262"/>
                <a:gd name="T79" fmla="*/ 346 h 424"/>
                <a:gd name="T80" fmla="*/ 17 w 262"/>
                <a:gd name="T81" fmla="*/ 365 h 424"/>
                <a:gd name="T82" fmla="*/ 21 w 262"/>
                <a:gd name="T83" fmla="*/ 374 h 424"/>
                <a:gd name="T84" fmla="*/ 35 w 262"/>
                <a:gd name="T85" fmla="*/ 390 h 424"/>
                <a:gd name="T86" fmla="*/ 51 w 262"/>
                <a:gd name="T87" fmla="*/ 404 h 424"/>
                <a:gd name="T88" fmla="*/ 69 w 262"/>
                <a:gd name="T89" fmla="*/ 414 h 424"/>
                <a:gd name="T90" fmla="*/ 88 w 262"/>
                <a:gd name="T91" fmla="*/ 421 h 424"/>
                <a:gd name="T92" fmla="*/ 104 w 262"/>
                <a:gd name="T93" fmla="*/ 424 h 424"/>
                <a:gd name="T94" fmla="*/ 119 w 262"/>
                <a:gd name="T95" fmla="*/ 424 h 424"/>
                <a:gd name="T96" fmla="*/ 158 w 262"/>
                <a:gd name="T97" fmla="*/ 420 h 424"/>
                <a:gd name="T98" fmla="*/ 175 w 262"/>
                <a:gd name="T99" fmla="*/ 413 h 424"/>
                <a:gd name="T100" fmla="*/ 205 w 262"/>
                <a:gd name="T101" fmla="*/ 396 h 424"/>
                <a:gd name="T102" fmla="*/ 217 w 262"/>
                <a:gd name="T103" fmla="*/ 385 h 424"/>
                <a:gd name="T104" fmla="*/ 228 w 262"/>
                <a:gd name="T105" fmla="*/ 369 h 424"/>
                <a:gd name="T106" fmla="*/ 238 w 262"/>
                <a:gd name="T107" fmla="*/ 353 h 424"/>
                <a:gd name="T108" fmla="*/ 242 w 262"/>
                <a:gd name="T109" fmla="*/ 336 h 424"/>
                <a:gd name="T110" fmla="*/ 245 w 262"/>
                <a:gd name="T111" fmla="*/ 316 h 424"/>
                <a:gd name="T112" fmla="*/ 244 w 262"/>
                <a:gd name="T113" fmla="*/ 301 h 424"/>
                <a:gd name="T114" fmla="*/ 235 w 262"/>
                <a:gd name="T115" fmla="*/ 271 h 424"/>
                <a:gd name="T116" fmla="*/ 230 w 262"/>
                <a:gd name="T117" fmla="*/ 259 h 424"/>
                <a:gd name="T118" fmla="*/ 221 w 262"/>
                <a:gd name="T119" fmla="*/ 231 h 424"/>
                <a:gd name="T120" fmla="*/ 217 w 262"/>
                <a:gd name="T121" fmla="*/ 204 h 424"/>
                <a:gd name="T122" fmla="*/ 220 w 262"/>
                <a:gd name="T123" fmla="*/ 178 h 424"/>
                <a:gd name="T124" fmla="*/ 227 w 262"/>
                <a:gd name="T125" fmla="*/ 15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424">
                  <a:moveTo>
                    <a:pt x="227" y="154"/>
                  </a:moveTo>
                  <a:lnTo>
                    <a:pt x="262" y="78"/>
                  </a:lnTo>
                  <a:lnTo>
                    <a:pt x="205" y="137"/>
                  </a:lnTo>
                  <a:lnTo>
                    <a:pt x="205" y="137"/>
                  </a:lnTo>
                  <a:lnTo>
                    <a:pt x="191" y="154"/>
                  </a:lnTo>
                  <a:lnTo>
                    <a:pt x="182" y="165"/>
                  </a:lnTo>
                  <a:lnTo>
                    <a:pt x="172" y="179"/>
                  </a:lnTo>
                  <a:lnTo>
                    <a:pt x="164" y="195"/>
                  </a:lnTo>
                  <a:lnTo>
                    <a:pt x="158" y="211"/>
                  </a:lnTo>
                  <a:lnTo>
                    <a:pt x="154" y="228"/>
                  </a:lnTo>
                  <a:lnTo>
                    <a:pt x="153" y="236"/>
                  </a:lnTo>
                  <a:lnTo>
                    <a:pt x="153" y="245"/>
                  </a:lnTo>
                  <a:lnTo>
                    <a:pt x="157" y="294"/>
                  </a:lnTo>
                  <a:lnTo>
                    <a:pt x="179" y="250"/>
                  </a:lnTo>
                  <a:lnTo>
                    <a:pt x="179" y="250"/>
                  </a:lnTo>
                  <a:lnTo>
                    <a:pt x="181" y="249"/>
                  </a:lnTo>
                  <a:lnTo>
                    <a:pt x="181" y="249"/>
                  </a:lnTo>
                  <a:lnTo>
                    <a:pt x="185" y="262"/>
                  </a:lnTo>
                  <a:lnTo>
                    <a:pt x="191" y="274"/>
                  </a:lnTo>
                  <a:lnTo>
                    <a:pt x="191" y="274"/>
                  </a:lnTo>
                  <a:lnTo>
                    <a:pt x="199" y="295"/>
                  </a:lnTo>
                  <a:lnTo>
                    <a:pt x="202" y="306"/>
                  </a:lnTo>
                  <a:lnTo>
                    <a:pt x="203" y="316"/>
                  </a:lnTo>
                  <a:lnTo>
                    <a:pt x="203" y="316"/>
                  </a:lnTo>
                  <a:lnTo>
                    <a:pt x="202" y="327"/>
                  </a:lnTo>
                  <a:lnTo>
                    <a:pt x="199" y="337"/>
                  </a:lnTo>
                  <a:lnTo>
                    <a:pt x="193" y="347"/>
                  </a:lnTo>
                  <a:lnTo>
                    <a:pt x="186" y="355"/>
                  </a:lnTo>
                  <a:lnTo>
                    <a:pt x="186" y="355"/>
                  </a:lnTo>
                  <a:lnTo>
                    <a:pt x="178" y="362"/>
                  </a:lnTo>
                  <a:lnTo>
                    <a:pt x="170" y="369"/>
                  </a:lnTo>
                  <a:lnTo>
                    <a:pt x="158" y="375"/>
                  </a:lnTo>
                  <a:lnTo>
                    <a:pt x="147" y="379"/>
                  </a:lnTo>
                  <a:lnTo>
                    <a:pt x="147" y="379"/>
                  </a:lnTo>
                  <a:lnTo>
                    <a:pt x="135" y="382"/>
                  </a:lnTo>
                  <a:lnTo>
                    <a:pt x="122" y="382"/>
                  </a:lnTo>
                  <a:lnTo>
                    <a:pt x="111" y="382"/>
                  </a:lnTo>
                  <a:lnTo>
                    <a:pt x="98" y="381"/>
                  </a:lnTo>
                  <a:lnTo>
                    <a:pt x="98" y="381"/>
                  </a:lnTo>
                  <a:lnTo>
                    <a:pt x="88" y="376"/>
                  </a:lnTo>
                  <a:lnTo>
                    <a:pt x="77" y="371"/>
                  </a:lnTo>
                  <a:lnTo>
                    <a:pt x="66" y="362"/>
                  </a:lnTo>
                  <a:lnTo>
                    <a:pt x="62" y="358"/>
                  </a:lnTo>
                  <a:lnTo>
                    <a:pt x="56" y="351"/>
                  </a:lnTo>
                  <a:lnTo>
                    <a:pt x="56" y="351"/>
                  </a:lnTo>
                  <a:lnTo>
                    <a:pt x="51" y="339"/>
                  </a:lnTo>
                  <a:lnTo>
                    <a:pt x="45" y="323"/>
                  </a:lnTo>
                  <a:lnTo>
                    <a:pt x="44" y="305"/>
                  </a:lnTo>
                  <a:lnTo>
                    <a:pt x="42" y="284"/>
                  </a:lnTo>
                  <a:lnTo>
                    <a:pt x="42" y="284"/>
                  </a:lnTo>
                  <a:lnTo>
                    <a:pt x="44" y="264"/>
                  </a:lnTo>
                  <a:lnTo>
                    <a:pt x="46" y="243"/>
                  </a:lnTo>
                  <a:lnTo>
                    <a:pt x="52" y="206"/>
                  </a:lnTo>
                  <a:lnTo>
                    <a:pt x="52" y="206"/>
                  </a:lnTo>
                  <a:lnTo>
                    <a:pt x="65" y="151"/>
                  </a:lnTo>
                  <a:lnTo>
                    <a:pt x="65" y="151"/>
                  </a:lnTo>
                  <a:lnTo>
                    <a:pt x="73" y="115"/>
                  </a:lnTo>
                  <a:lnTo>
                    <a:pt x="81" y="78"/>
                  </a:lnTo>
                  <a:lnTo>
                    <a:pt x="86" y="43"/>
                  </a:lnTo>
                  <a:lnTo>
                    <a:pt x="87" y="28"/>
                  </a:lnTo>
                  <a:lnTo>
                    <a:pt x="86" y="14"/>
                  </a:lnTo>
                  <a:lnTo>
                    <a:pt x="86" y="0"/>
                  </a:lnTo>
                  <a:lnTo>
                    <a:pt x="44" y="3"/>
                  </a:lnTo>
                  <a:lnTo>
                    <a:pt x="44" y="17"/>
                  </a:lnTo>
                  <a:lnTo>
                    <a:pt x="44" y="17"/>
                  </a:lnTo>
                  <a:lnTo>
                    <a:pt x="45" y="29"/>
                  </a:lnTo>
                  <a:lnTo>
                    <a:pt x="44" y="43"/>
                  </a:lnTo>
                  <a:lnTo>
                    <a:pt x="39" y="74"/>
                  </a:lnTo>
                  <a:lnTo>
                    <a:pt x="32" y="106"/>
                  </a:lnTo>
                  <a:lnTo>
                    <a:pt x="24" y="141"/>
                  </a:lnTo>
                  <a:lnTo>
                    <a:pt x="24" y="141"/>
                  </a:lnTo>
                  <a:lnTo>
                    <a:pt x="11" y="197"/>
                  </a:lnTo>
                  <a:lnTo>
                    <a:pt x="11" y="197"/>
                  </a:lnTo>
                  <a:lnTo>
                    <a:pt x="4" y="239"/>
                  </a:lnTo>
                  <a:lnTo>
                    <a:pt x="2" y="260"/>
                  </a:lnTo>
                  <a:lnTo>
                    <a:pt x="0" y="283"/>
                  </a:lnTo>
                  <a:lnTo>
                    <a:pt x="0" y="283"/>
                  </a:lnTo>
                  <a:lnTo>
                    <a:pt x="2" y="311"/>
                  </a:lnTo>
                  <a:lnTo>
                    <a:pt x="6" y="334"/>
                  </a:lnTo>
                  <a:lnTo>
                    <a:pt x="9" y="346"/>
                  </a:lnTo>
                  <a:lnTo>
                    <a:pt x="11" y="355"/>
                  </a:lnTo>
                  <a:lnTo>
                    <a:pt x="17" y="365"/>
                  </a:lnTo>
                  <a:lnTo>
                    <a:pt x="21" y="374"/>
                  </a:lnTo>
                  <a:lnTo>
                    <a:pt x="21" y="374"/>
                  </a:lnTo>
                  <a:lnTo>
                    <a:pt x="28" y="382"/>
                  </a:lnTo>
                  <a:lnTo>
                    <a:pt x="35" y="390"/>
                  </a:lnTo>
                  <a:lnTo>
                    <a:pt x="42" y="397"/>
                  </a:lnTo>
                  <a:lnTo>
                    <a:pt x="51" y="404"/>
                  </a:lnTo>
                  <a:lnTo>
                    <a:pt x="59" y="409"/>
                  </a:lnTo>
                  <a:lnTo>
                    <a:pt x="69" y="414"/>
                  </a:lnTo>
                  <a:lnTo>
                    <a:pt x="79" y="418"/>
                  </a:lnTo>
                  <a:lnTo>
                    <a:pt x="88" y="421"/>
                  </a:lnTo>
                  <a:lnTo>
                    <a:pt x="88" y="421"/>
                  </a:lnTo>
                  <a:lnTo>
                    <a:pt x="104" y="424"/>
                  </a:lnTo>
                  <a:lnTo>
                    <a:pt x="119" y="424"/>
                  </a:lnTo>
                  <a:lnTo>
                    <a:pt x="119" y="424"/>
                  </a:lnTo>
                  <a:lnTo>
                    <a:pt x="139" y="423"/>
                  </a:lnTo>
                  <a:lnTo>
                    <a:pt x="158" y="420"/>
                  </a:lnTo>
                  <a:lnTo>
                    <a:pt x="158" y="420"/>
                  </a:lnTo>
                  <a:lnTo>
                    <a:pt x="175" y="413"/>
                  </a:lnTo>
                  <a:lnTo>
                    <a:pt x="191" y="406"/>
                  </a:lnTo>
                  <a:lnTo>
                    <a:pt x="205" y="396"/>
                  </a:lnTo>
                  <a:lnTo>
                    <a:pt x="217" y="385"/>
                  </a:lnTo>
                  <a:lnTo>
                    <a:pt x="217" y="385"/>
                  </a:lnTo>
                  <a:lnTo>
                    <a:pt x="224" y="378"/>
                  </a:lnTo>
                  <a:lnTo>
                    <a:pt x="228" y="369"/>
                  </a:lnTo>
                  <a:lnTo>
                    <a:pt x="234" y="361"/>
                  </a:lnTo>
                  <a:lnTo>
                    <a:pt x="238" y="353"/>
                  </a:lnTo>
                  <a:lnTo>
                    <a:pt x="241" y="344"/>
                  </a:lnTo>
                  <a:lnTo>
                    <a:pt x="242" y="336"/>
                  </a:lnTo>
                  <a:lnTo>
                    <a:pt x="244" y="326"/>
                  </a:lnTo>
                  <a:lnTo>
                    <a:pt x="245" y="316"/>
                  </a:lnTo>
                  <a:lnTo>
                    <a:pt x="245" y="316"/>
                  </a:lnTo>
                  <a:lnTo>
                    <a:pt x="244" y="301"/>
                  </a:lnTo>
                  <a:lnTo>
                    <a:pt x="240" y="285"/>
                  </a:lnTo>
                  <a:lnTo>
                    <a:pt x="235" y="271"/>
                  </a:lnTo>
                  <a:lnTo>
                    <a:pt x="230" y="259"/>
                  </a:lnTo>
                  <a:lnTo>
                    <a:pt x="230" y="259"/>
                  </a:lnTo>
                  <a:lnTo>
                    <a:pt x="224" y="245"/>
                  </a:lnTo>
                  <a:lnTo>
                    <a:pt x="221" y="231"/>
                  </a:lnTo>
                  <a:lnTo>
                    <a:pt x="219" y="218"/>
                  </a:lnTo>
                  <a:lnTo>
                    <a:pt x="217" y="204"/>
                  </a:lnTo>
                  <a:lnTo>
                    <a:pt x="217" y="190"/>
                  </a:lnTo>
                  <a:lnTo>
                    <a:pt x="220" y="178"/>
                  </a:lnTo>
                  <a:lnTo>
                    <a:pt x="223" y="165"/>
                  </a:lnTo>
                  <a:lnTo>
                    <a:pt x="227" y="154"/>
                  </a:lnTo>
                  <a:lnTo>
                    <a:pt x="227" y="154"/>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8" name="Freeform 24"/>
            <p:cNvSpPr>
              <a:spLocks/>
            </p:cNvSpPr>
            <p:nvPr/>
          </p:nvSpPr>
          <p:spPr bwMode="auto">
            <a:xfrm>
              <a:off x="3843" y="2623"/>
              <a:ext cx="187" cy="118"/>
            </a:xfrm>
            <a:custGeom>
              <a:avLst/>
              <a:gdLst>
                <a:gd name="T0" fmla="*/ 559 w 560"/>
                <a:gd name="T1" fmla="*/ 0 h 354"/>
                <a:gd name="T2" fmla="*/ 386 w 560"/>
                <a:gd name="T3" fmla="*/ 147 h 354"/>
                <a:gd name="T4" fmla="*/ 280 w 560"/>
                <a:gd name="T5" fmla="*/ 233 h 354"/>
                <a:gd name="T6" fmla="*/ 174 w 560"/>
                <a:gd name="T7" fmla="*/ 147 h 354"/>
                <a:gd name="T8" fmla="*/ 1 w 560"/>
                <a:gd name="T9" fmla="*/ 0 h 354"/>
                <a:gd name="T10" fmla="*/ 1 w 560"/>
                <a:gd name="T11" fmla="*/ 0 h 354"/>
                <a:gd name="T12" fmla="*/ 0 w 560"/>
                <a:gd name="T13" fmla="*/ 4 h 354"/>
                <a:gd name="T14" fmla="*/ 0 w 560"/>
                <a:gd name="T15" fmla="*/ 9 h 354"/>
                <a:gd name="T16" fmla="*/ 0 w 560"/>
                <a:gd name="T17" fmla="*/ 320 h 354"/>
                <a:gd name="T18" fmla="*/ 0 w 560"/>
                <a:gd name="T19" fmla="*/ 320 h 354"/>
                <a:gd name="T20" fmla="*/ 0 w 560"/>
                <a:gd name="T21" fmla="*/ 327 h 354"/>
                <a:gd name="T22" fmla="*/ 0 w 560"/>
                <a:gd name="T23" fmla="*/ 327 h 354"/>
                <a:gd name="T24" fmla="*/ 1 w 560"/>
                <a:gd name="T25" fmla="*/ 333 h 354"/>
                <a:gd name="T26" fmla="*/ 4 w 560"/>
                <a:gd name="T27" fmla="*/ 337 h 354"/>
                <a:gd name="T28" fmla="*/ 7 w 560"/>
                <a:gd name="T29" fmla="*/ 342 h 354"/>
                <a:gd name="T30" fmla="*/ 11 w 560"/>
                <a:gd name="T31" fmla="*/ 347 h 354"/>
                <a:gd name="T32" fmla="*/ 17 w 560"/>
                <a:gd name="T33" fmla="*/ 349 h 354"/>
                <a:gd name="T34" fmla="*/ 21 w 560"/>
                <a:gd name="T35" fmla="*/ 352 h 354"/>
                <a:gd name="T36" fmla="*/ 27 w 560"/>
                <a:gd name="T37" fmla="*/ 354 h 354"/>
                <a:gd name="T38" fmla="*/ 34 w 560"/>
                <a:gd name="T39" fmla="*/ 354 h 354"/>
                <a:gd name="T40" fmla="*/ 526 w 560"/>
                <a:gd name="T41" fmla="*/ 354 h 354"/>
                <a:gd name="T42" fmla="*/ 526 w 560"/>
                <a:gd name="T43" fmla="*/ 354 h 354"/>
                <a:gd name="T44" fmla="*/ 532 w 560"/>
                <a:gd name="T45" fmla="*/ 354 h 354"/>
                <a:gd name="T46" fmla="*/ 538 w 560"/>
                <a:gd name="T47" fmla="*/ 352 h 354"/>
                <a:gd name="T48" fmla="*/ 546 w 560"/>
                <a:gd name="T49" fmla="*/ 348 h 354"/>
                <a:gd name="T50" fmla="*/ 553 w 560"/>
                <a:gd name="T51" fmla="*/ 340 h 354"/>
                <a:gd name="T52" fmla="*/ 559 w 560"/>
                <a:gd name="T53" fmla="*/ 331 h 354"/>
                <a:gd name="T54" fmla="*/ 559 w 560"/>
                <a:gd name="T55" fmla="*/ 331 h 354"/>
                <a:gd name="T56" fmla="*/ 559 w 560"/>
                <a:gd name="T57" fmla="*/ 331 h 354"/>
                <a:gd name="T58" fmla="*/ 560 w 560"/>
                <a:gd name="T59" fmla="*/ 326 h 354"/>
                <a:gd name="T60" fmla="*/ 560 w 560"/>
                <a:gd name="T61" fmla="*/ 320 h 354"/>
                <a:gd name="T62" fmla="*/ 560 w 560"/>
                <a:gd name="T63" fmla="*/ 9 h 354"/>
                <a:gd name="T64" fmla="*/ 560 w 560"/>
                <a:gd name="T65" fmla="*/ 9 h 354"/>
                <a:gd name="T66" fmla="*/ 560 w 560"/>
                <a:gd name="T67" fmla="*/ 4 h 354"/>
                <a:gd name="T68" fmla="*/ 559 w 560"/>
                <a:gd name="T69" fmla="*/ 0 h 354"/>
                <a:gd name="T70" fmla="*/ 559 w 560"/>
                <a:gd name="T7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0" h="354">
                  <a:moveTo>
                    <a:pt x="559" y="0"/>
                  </a:moveTo>
                  <a:lnTo>
                    <a:pt x="386" y="147"/>
                  </a:lnTo>
                  <a:lnTo>
                    <a:pt x="280" y="233"/>
                  </a:lnTo>
                  <a:lnTo>
                    <a:pt x="174" y="147"/>
                  </a:lnTo>
                  <a:lnTo>
                    <a:pt x="1" y="0"/>
                  </a:lnTo>
                  <a:lnTo>
                    <a:pt x="1" y="0"/>
                  </a:lnTo>
                  <a:lnTo>
                    <a:pt x="0" y="4"/>
                  </a:lnTo>
                  <a:lnTo>
                    <a:pt x="0" y="9"/>
                  </a:lnTo>
                  <a:lnTo>
                    <a:pt x="0" y="320"/>
                  </a:lnTo>
                  <a:lnTo>
                    <a:pt x="0" y="320"/>
                  </a:lnTo>
                  <a:lnTo>
                    <a:pt x="0" y="327"/>
                  </a:lnTo>
                  <a:lnTo>
                    <a:pt x="0" y="327"/>
                  </a:lnTo>
                  <a:lnTo>
                    <a:pt x="1" y="333"/>
                  </a:lnTo>
                  <a:lnTo>
                    <a:pt x="4" y="337"/>
                  </a:lnTo>
                  <a:lnTo>
                    <a:pt x="7" y="342"/>
                  </a:lnTo>
                  <a:lnTo>
                    <a:pt x="11" y="347"/>
                  </a:lnTo>
                  <a:lnTo>
                    <a:pt x="17" y="349"/>
                  </a:lnTo>
                  <a:lnTo>
                    <a:pt x="21" y="352"/>
                  </a:lnTo>
                  <a:lnTo>
                    <a:pt x="27" y="354"/>
                  </a:lnTo>
                  <a:lnTo>
                    <a:pt x="34" y="354"/>
                  </a:lnTo>
                  <a:lnTo>
                    <a:pt x="526" y="354"/>
                  </a:lnTo>
                  <a:lnTo>
                    <a:pt x="526" y="354"/>
                  </a:lnTo>
                  <a:lnTo>
                    <a:pt x="532" y="354"/>
                  </a:lnTo>
                  <a:lnTo>
                    <a:pt x="538" y="352"/>
                  </a:lnTo>
                  <a:lnTo>
                    <a:pt x="546" y="348"/>
                  </a:lnTo>
                  <a:lnTo>
                    <a:pt x="553" y="340"/>
                  </a:lnTo>
                  <a:lnTo>
                    <a:pt x="559" y="331"/>
                  </a:lnTo>
                  <a:lnTo>
                    <a:pt x="559" y="331"/>
                  </a:lnTo>
                  <a:lnTo>
                    <a:pt x="559" y="331"/>
                  </a:lnTo>
                  <a:lnTo>
                    <a:pt x="560" y="326"/>
                  </a:lnTo>
                  <a:lnTo>
                    <a:pt x="560" y="320"/>
                  </a:lnTo>
                  <a:lnTo>
                    <a:pt x="560" y="9"/>
                  </a:lnTo>
                  <a:lnTo>
                    <a:pt x="560" y="9"/>
                  </a:lnTo>
                  <a:lnTo>
                    <a:pt x="560" y="4"/>
                  </a:lnTo>
                  <a:lnTo>
                    <a:pt x="559" y="0"/>
                  </a:lnTo>
                  <a:lnTo>
                    <a:pt x="559"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189" name="Freeform 25"/>
            <p:cNvSpPr>
              <a:spLocks/>
            </p:cNvSpPr>
            <p:nvPr/>
          </p:nvSpPr>
          <p:spPr bwMode="auto">
            <a:xfrm>
              <a:off x="3851" y="2615"/>
              <a:ext cx="171" cy="72"/>
            </a:xfrm>
            <a:custGeom>
              <a:avLst/>
              <a:gdLst>
                <a:gd name="T0" fmla="*/ 208 w 512"/>
                <a:gd name="T1" fmla="*/ 179 h 218"/>
                <a:gd name="T2" fmla="*/ 256 w 512"/>
                <a:gd name="T3" fmla="*/ 218 h 218"/>
                <a:gd name="T4" fmla="*/ 304 w 512"/>
                <a:gd name="T5" fmla="*/ 179 h 218"/>
                <a:gd name="T6" fmla="*/ 329 w 512"/>
                <a:gd name="T7" fmla="*/ 158 h 218"/>
                <a:gd name="T8" fmla="*/ 512 w 512"/>
                <a:gd name="T9" fmla="*/ 1 h 218"/>
                <a:gd name="T10" fmla="*/ 512 w 512"/>
                <a:gd name="T11" fmla="*/ 1 h 218"/>
                <a:gd name="T12" fmla="*/ 502 w 512"/>
                <a:gd name="T13" fmla="*/ 0 h 218"/>
                <a:gd name="T14" fmla="*/ 10 w 512"/>
                <a:gd name="T15" fmla="*/ 0 h 218"/>
                <a:gd name="T16" fmla="*/ 10 w 512"/>
                <a:gd name="T17" fmla="*/ 0 h 218"/>
                <a:gd name="T18" fmla="*/ 0 w 512"/>
                <a:gd name="T19" fmla="*/ 1 h 218"/>
                <a:gd name="T20" fmla="*/ 183 w 512"/>
                <a:gd name="T21" fmla="*/ 158 h 218"/>
                <a:gd name="T22" fmla="*/ 208 w 512"/>
                <a:gd name="T23" fmla="*/ 17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218">
                  <a:moveTo>
                    <a:pt x="208" y="179"/>
                  </a:moveTo>
                  <a:lnTo>
                    <a:pt x="256" y="218"/>
                  </a:lnTo>
                  <a:lnTo>
                    <a:pt x="304" y="179"/>
                  </a:lnTo>
                  <a:lnTo>
                    <a:pt x="329" y="158"/>
                  </a:lnTo>
                  <a:lnTo>
                    <a:pt x="512" y="1"/>
                  </a:lnTo>
                  <a:lnTo>
                    <a:pt x="512" y="1"/>
                  </a:lnTo>
                  <a:lnTo>
                    <a:pt x="502" y="0"/>
                  </a:lnTo>
                  <a:lnTo>
                    <a:pt x="10" y="0"/>
                  </a:lnTo>
                  <a:lnTo>
                    <a:pt x="10" y="0"/>
                  </a:lnTo>
                  <a:lnTo>
                    <a:pt x="0" y="1"/>
                  </a:lnTo>
                  <a:lnTo>
                    <a:pt x="183" y="158"/>
                  </a:lnTo>
                  <a:lnTo>
                    <a:pt x="208" y="179"/>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grpSp>
      <p:sp>
        <p:nvSpPr>
          <p:cNvPr id="191" name="Rectangle 190"/>
          <p:cNvSpPr/>
          <p:nvPr/>
        </p:nvSpPr>
        <p:spPr>
          <a:xfrm>
            <a:off x="6624638" y="2568575"/>
            <a:ext cx="1292225" cy="88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b"/>
          <a:lstStyle/>
          <a:p>
            <a:pPr algn="ctr" fontAlgn="auto">
              <a:lnSpc>
                <a:spcPct val="80000"/>
              </a:lnSpc>
              <a:spcBef>
                <a:spcPts val="0"/>
              </a:spcBef>
              <a:spcAft>
                <a:spcPts val="0"/>
              </a:spcAft>
              <a:defRPr/>
            </a:pPr>
            <a:r>
              <a:rPr lang="en-US" sz="1200" b="1" dirty="0">
                <a:solidFill>
                  <a:srgbClr val="FFFFFF"/>
                </a:solidFill>
                <a:cs typeface="Arial"/>
              </a:rPr>
              <a:t>Using Corp PWD on </a:t>
            </a:r>
            <a:r>
              <a:rPr lang="en-US" sz="1200" b="1" dirty="0">
                <a:solidFill>
                  <a:srgbClr val="FFFFFF"/>
                </a:solidFill>
                <a:cs typeface="Arial"/>
              </a:rPr>
              <a:t>Public Sites</a:t>
            </a:r>
            <a:endParaRPr lang="en-US" sz="1200" b="1" dirty="0">
              <a:solidFill>
                <a:srgbClr val="FFFFFF"/>
              </a:solidFill>
              <a:cs typeface="Arial"/>
            </a:endParaRPr>
          </a:p>
        </p:txBody>
      </p:sp>
      <p:grpSp>
        <p:nvGrpSpPr>
          <p:cNvPr id="33804" name="Group 192"/>
          <p:cNvGrpSpPr>
            <a:grpSpLocks/>
          </p:cNvGrpSpPr>
          <p:nvPr/>
        </p:nvGrpSpPr>
        <p:grpSpPr bwMode="auto">
          <a:xfrm>
            <a:off x="7031038" y="2644775"/>
            <a:ext cx="479425" cy="476250"/>
            <a:chOff x="6947261" y="2805728"/>
            <a:chExt cx="382229" cy="379562"/>
          </a:xfrm>
        </p:grpSpPr>
        <p:grpSp>
          <p:nvGrpSpPr>
            <p:cNvPr id="33865" name="Group 193"/>
            <p:cNvGrpSpPr>
              <a:grpSpLocks/>
            </p:cNvGrpSpPr>
            <p:nvPr/>
          </p:nvGrpSpPr>
          <p:grpSpPr bwMode="auto">
            <a:xfrm>
              <a:off x="6974549" y="2805728"/>
              <a:ext cx="331406" cy="237017"/>
              <a:chOff x="6974549" y="2793824"/>
              <a:chExt cx="331406" cy="237017"/>
            </a:xfrm>
          </p:grpSpPr>
          <p:sp>
            <p:nvSpPr>
              <p:cNvPr id="33867" name="Rectangle 6"/>
              <p:cNvSpPr>
                <a:spLocks noChangeArrowheads="1"/>
              </p:cNvSpPr>
              <p:nvPr/>
            </p:nvSpPr>
            <p:spPr bwMode="auto">
              <a:xfrm>
                <a:off x="7071559" y="2888212"/>
                <a:ext cx="51389" cy="11536"/>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68" name="Rectangle 7"/>
              <p:cNvSpPr>
                <a:spLocks noChangeArrowheads="1"/>
              </p:cNvSpPr>
              <p:nvPr/>
            </p:nvSpPr>
            <p:spPr bwMode="auto">
              <a:xfrm>
                <a:off x="7151788" y="2888212"/>
                <a:ext cx="51389" cy="11536"/>
              </a:xfrm>
              <a:prstGeom prst="rect">
                <a:avLst/>
              </a:prstGeom>
              <a:solidFill>
                <a:schemeClr val="bg1"/>
              </a:solidFill>
              <a:ln w="9525">
                <a:noFill/>
                <a:miter lim="800000"/>
                <a:headEnd/>
                <a:tailEnd/>
              </a:ln>
            </p:spPr>
            <p:txBody>
              <a:bodyPr/>
              <a:lstStyle/>
              <a:p>
                <a:endParaRPr lang="en-US">
                  <a:solidFill>
                    <a:srgbClr val="000000"/>
                  </a:solidFill>
                  <a:latin typeface="Calibri" pitchFamily="34" charset="0"/>
                </a:endParaRPr>
              </a:p>
            </p:txBody>
          </p:sp>
          <p:sp>
            <p:nvSpPr>
              <p:cNvPr id="33869" name="Freeform 8"/>
              <p:cNvSpPr>
                <a:spLocks/>
              </p:cNvSpPr>
              <p:nvPr/>
            </p:nvSpPr>
            <p:spPr bwMode="auto">
              <a:xfrm>
                <a:off x="7060023" y="2919674"/>
                <a:ext cx="157313" cy="39853"/>
              </a:xfrm>
              <a:custGeom>
                <a:avLst/>
                <a:gdLst>
                  <a:gd name="T0" fmla="*/ 0 w 300"/>
                  <a:gd name="T1" fmla="*/ 0 h 76"/>
                  <a:gd name="T2" fmla="*/ 0 w 300"/>
                  <a:gd name="T3" fmla="*/ 0 h 76"/>
                  <a:gd name="T4" fmla="*/ 14683 w 300"/>
                  <a:gd name="T5" fmla="*/ 14158 h 76"/>
                  <a:gd name="T6" fmla="*/ 31463 w 300"/>
                  <a:gd name="T7" fmla="*/ 28317 h 76"/>
                  <a:gd name="T8" fmla="*/ 54535 w 300"/>
                  <a:gd name="T9" fmla="*/ 37231 h 76"/>
                  <a:gd name="T10" fmla="*/ 80230 w 300"/>
                  <a:gd name="T11" fmla="*/ 39853 h 76"/>
                  <a:gd name="T12" fmla="*/ 80230 w 300"/>
                  <a:gd name="T13" fmla="*/ 39853 h 76"/>
                  <a:gd name="T14" fmla="*/ 103302 w 300"/>
                  <a:gd name="T15" fmla="*/ 37231 h 76"/>
                  <a:gd name="T16" fmla="*/ 125850 w 300"/>
                  <a:gd name="T17" fmla="*/ 28317 h 76"/>
                  <a:gd name="T18" fmla="*/ 143155 w 300"/>
                  <a:gd name="T19" fmla="*/ 14158 h 76"/>
                  <a:gd name="T20" fmla="*/ 157313 w 300"/>
                  <a:gd name="T21" fmla="*/ 0 h 76"/>
                  <a:gd name="T22" fmla="*/ 0 w 300"/>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76"/>
                  <a:gd name="T38" fmla="*/ 300 w 300"/>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76">
                    <a:moveTo>
                      <a:pt x="0" y="0"/>
                    </a:moveTo>
                    <a:lnTo>
                      <a:pt x="0" y="0"/>
                    </a:lnTo>
                    <a:lnTo>
                      <a:pt x="28" y="27"/>
                    </a:lnTo>
                    <a:lnTo>
                      <a:pt x="60" y="54"/>
                    </a:lnTo>
                    <a:lnTo>
                      <a:pt x="104" y="71"/>
                    </a:lnTo>
                    <a:lnTo>
                      <a:pt x="153" y="76"/>
                    </a:lnTo>
                    <a:lnTo>
                      <a:pt x="197" y="71"/>
                    </a:lnTo>
                    <a:lnTo>
                      <a:pt x="240" y="54"/>
                    </a:lnTo>
                    <a:lnTo>
                      <a:pt x="273" y="27"/>
                    </a:lnTo>
                    <a:lnTo>
                      <a:pt x="300" y="0"/>
                    </a:lnTo>
                    <a:lnTo>
                      <a:pt x="0" y="0"/>
                    </a:lnTo>
                    <a:close/>
                  </a:path>
                </a:pathLst>
              </a:custGeom>
              <a:solidFill>
                <a:schemeClr val="bg1"/>
              </a:solidFill>
              <a:ln w="9525">
                <a:noFill/>
                <a:round/>
                <a:headEnd/>
                <a:tailEnd/>
              </a:ln>
            </p:spPr>
            <p:txBody>
              <a:bodyPr/>
              <a:lstStyle/>
              <a:p>
                <a:endParaRPr lang="en-US"/>
              </a:p>
            </p:txBody>
          </p:sp>
          <p:sp>
            <p:nvSpPr>
              <p:cNvPr id="33870" name="Freeform 9"/>
              <p:cNvSpPr>
                <a:spLocks/>
              </p:cNvSpPr>
              <p:nvPr/>
            </p:nvSpPr>
            <p:spPr bwMode="auto">
              <a:xfrm>
                <a:off x="7049010" y="2793824"/>
                <a:ext cx="179861" cy="68693"/>
              </a:xfrm>
              <a:custGeom>
                <a:avLst/>
                <a:gdLst>
                  <a:gd name="T0" fmla="*/ 179861 w 343"/>
                  <a:gd name="T1" fmla="*/ 68693 h 131"/>
                  <a:gd name="T2" fmla="*/ 179861 w 343"/>
                  <a:gd name="T3" fmla="*/ 68693 h 131"/>
                  <a:gd name="T4" fmla="*/ 176715 w 343"/>
                  <a:gd name="T5" fmla="*/ 54535 h 131"/>
                  <a:gd name="T6" fmla="*/ 168325 w 343"/>
                  <a:gd name="T7" fmla="*/ 42999 h 131"/>
                  <a:gd name="T8" fmla="*/ 159935 w 343"/>
                  <a:gd name="T9" fmla="*/ 31462 h 131"/>
                  <a:gd name="T10" fmla="*/ 148398 w 343"/>
                  <a:gd name="T11" fmla="*/ 19926 h 131"/>
                  <a:gd name="T12" fmla="*/ 136862 w 343"/>
                  <a:gd name="T13" fmla="*/ 11536 h 131"/>
                  <a:gd name="T14" fmla="*/ 122704 w 343"/>
                  <a:gd name="T15" fmla="*/ 5768 h 131"/>
                  <a:gd name="T16" fmla="*/ 105400 w 343"/>
                  <a:gd name="T17" fmla="*/ 2622 h 131"/>
                  <a:gd name="T18" fmla="*/ 91241 w 343"/>
                  <a:gd name="T19" fmla="*/ 0 h 131"/>
                  <a:gd name="T20" fmla="*/ 91241 w 343"/>
                  <a:gd name="T21" fmla="*/ 0 h 131"/>
                  <a:gd name="T22" fmla="*/ 73937 w 343"/>
                  <a:gd name="T23" fmla="*/ 2622 h 131"/>
                  <a:gd name="T24" fmla="*/ 57157 w 343"/>
                  <a:gd name="T25" fmla="*/ 5768 h 131"/>
                  <a:gd name="T26" fmla="*/ 42474 w 343"/>
                  <a:gd name="T27" fmla="*/ 11536 h 131"/>
                  <a:gd name="T28" fmla="*/ 31463 w 343"/>
                  <a:gd name="T29" fmla="*/ 19926 h 131"/>
                  <a:gd name="T30" fmla="*/ 19926 w 343"/>
                  <a:gd name="T31" fmla="*/ 31462 h 131"/>
                  <a:gd name="T32" fmla="*/ 11012 w 343"/>
                  <a:gd name="T33" fmla="*/ 42999 h 131"/>
                  <a:gd name="T34" fmla="*/ 5768 w 343"/>
                  <a:gd name="T35" fmla="*/ 54535 h 131"/>
                  <a:gd name="T36" fmla="*/ 0 w 343"/>
                  <a:gd name="T37" fmla="*/ 68693 h 131"/>
                  <a:gd name="T38" fmla="*/ 179861 w 343"/>
                  <a:gd name="T39" fmla="*/ 68693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3"/>
                  <a:gd name="T61" fmla="*/ 0 h 131"/>
                  <a:gd name="T62" fmla="*/ 343 w 343"/>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3" h="131">
                    <a:moveTo>
                      <a:pt x="343" y="131"/>
                    </a:moveTo>
                    <a:lnTo>
                      <a:pt x="343" y="131"/>
                    </a:lnTo>
                    <a:lnTo>
                      <a:pt x="337" y="104"/>
                    </a:lnTo>
                    <a:lnTo>
                      <a:pt x="321" y="82"/>
                    </a:lnTo>
                    <a:lnTo>
                      <a:pt x="305" y="60"/>
                    </a:lnTo>
                    <a:lnTo>
                      <a:pt x="283" y="38"/>
                    </a:lnTo>
                    <a:lnTo>
                      <a:pt x="261" y="22"/>
                    </a:lnTo>
                    <a:lnTo>
                      <a:pt x="234" y="11"/>
                    </a:lnTo>
                    <a:lnTo>
                      <a:pt x="201" y="5"/>
                    </a:lnTo>
                    <a:lnTo>
                      <a:pt x="174" y="0"/>
                    </a:lnTo>
                    <a:lnTo>
                      <a:pt x="141" y="5"/>
                    </a:lnTo>
                    <a:lnTo>
                      <a:pt x="109" y="11"/>
                    </a:lnTo>
                    <a:lnTo>
                      <a:pt x="81" y="22"/>
                    </a:lnTo>
                    <a:lnTo>
                      <a:pt x="60" y="38"/>
                    </a:lnTo>
                    <a:lnTo>
                      <a:pt x="38" y="60"/>
                    </a:lnTo>
                    <a:lnTo>
                      <a:pt x="21" y="82"/>
                    </a:lnTo>
                    <a:lnTo>
                      <a:pt x="11" y="104"/>
                    </a:lnTo>
                    <a:lnTo>
                      <a:pt x="0" y="131"/>
                    </a:lnTo>
                    <a:lnTo>
                      <a:pt x="343" y="131"/>
                    </a:lnTo>
                    <a:close/>
                  </a:path>
                </a:pathLst>
              </a:custGeom>
              <a:solidFill>
                <a:schemeClr val="bg1"/>
              </a:solidFill>
              <a:ln w="9525">
                <a:noFill/>
                <a:round/>
                <a:headEnd/>
                <a:tailEnd/>
              </a:ln>
            </p:spPr>
            <p:txBody>
              <a:bodyPr/>
              <a:lstStyle/>
              <a:p>
                <a:endParaRPr lang="en-US"/>
              </a:p>
            </p:txBody>
          </p:sp>
          <p:sp>
            <p:nvSpPr>
              <p:cNvPr id="33871" name="Freeform 10"/>
              <p:cNvSpPr>
                <a:spLocks/>
              </p:cNvSpPr>
              <p:nvPr/>
            </p:nvSpPr>
            <p:spPr bwMode="auto">
              <a:xfrm>
                <a:off x="6974549" y="2925442"/>
                <a:ext cx="331406" cy="105399"/>
              </a:xfrm>
              <a:custGeom>
                <a:avLst/>
                <a:gdLst>
                  <a:gd name="T0" fmla="*/ 248554 w 632"/>
                  <a:gd name="T1" fmla="*/ 0 h 201"/>
                  <a:gd name="T2" fmla="*/ 248554 w 632"/>
                  <a:gd name="T3" fmla="*/ 0 h 201"/>
                  <a:gd name="T4" fmla="*/ 231250 w 632"/>
                  <a:gd name="T5" fmla="*/ 16780 h 201"/>
                  <a:gd name="T6" fmla="*/ 214470 w 632"/>
                  <a:gd name="T7" fmla="*/ 28316 h 201"/>
                  <a:gd name="T8" fmla="*/ 188776 w 632"/>
                  <a:gd name="T9" fmla="*/ 37230 h 201"/>
                  <a:gd name="T10" fmla="*/ 165703 w 632"/>
                  <a:gd name="T11" fmla="*/ 39852 h 201"/>
                  <a:gd name="T12" fmla="*/ 165703 w 632"/>
                  <a:gd name="T13" fmla="*/ 39852 h 201"/>
                  <a:gd name="T14" fmla="*/ 140009 w 632"/>
                  <a:gd name="T15" fmla="*/ 37230 h 201"/>
                  <a:gd name="T16" fmla="*/ 116936 w 632"/>
                  <a:gd name="T17" fmla="*/ 28316 h 201"/>
                  <a:gd name="T18" fmla="*/ 97010 w 632"/>
                  <a:gd name="T19" fmla="*/ 16780 h 201"/>
                  <a:gd name="T20" fmla="*/ 80230 w 632"/>
                  <a:gd name="T21" fmla="*/ 0 h 201"/>
                  <a:gd name="T22" fmla="*/ 80230 w 632"/>
                  <a:gd name="T23" fmla="*/ 0 h 201"/>
                  <a:gd name="T24" fmla="*/ 68693 w 632"/>
                  <a:gd name="T25" fmla="*/ 0 h 201"/>
                  <a:gd name="T26" fmla="*/ 59779 w 632"/>
                  <a:gd name="T27" fmla="*/ 2622 h 201"/>
                  <a:gd name="T28" fmla="*/ 51389 w 632"/>
                  <a:gd name="T29" fmla="*/ 8390 h 201"/>
                  <a:gd name="T30" fmla="*/ 42999 w 632"/>
                  <a:gd name="T31" fmla="*/ 14158 h 201"/>
                  <a:gd name="T32" fmla="*/ 28316 w 632"/>
                  <a:gd name="T33" fmla="*/ 31462 h 201"/>
                  <a:gd name="T34" fmla="*/ 17304 w 632"/>
                  <a:gd name="T35" fmla="*/ 51389 h 201"/>
                  <a:gd name="T36" fmla="*/ 8390 w 632"/>
                  <a:gd name="T37" fmla="*/ 71315 h 201"/>
                  <a:gd name="T38" fmla="*/ 2622 w 632"/>
                  <a:gd name="T39" fmla="*/ 88619 h 201"/>
                  <a:gd name="T40" fmla="*/ 0 w 632"/>
                  <a:gd name="T41" fmla="*/ 102777 h 201"/>
                  <a:gd name="T42" fmla="*/ 0 w 632"/>
                  <a:gd name="T43" fmla="*/ 102777 h 201"/>
                  <a:gd name="T44" fmla="*/ 71315 w 632"/>
                  <a:gd name="T45" fmla="*/ 102777 h 201"/>
                  <a:gd name="T46" fmla="*/ 71315 w 632"/>
                  <a:gd name="T47" fmla="*/ 102777 h 201"/>
                  <a:gd name="T48" fmla="*/ 77083 w 632"/>
                  <a:gd name="T49" fmla="*/ 100155 h 201"/>
                  <a:gd name="T50" fmla="*/ 82852 w 632"/>
                  <a:gd name="T51" fmla="*/ 97009 h 201"/>
                  <a:gd name="T52" fmla="*/ 91242 w 632"/>
                  <a:gd name="T53" fmla="*/ 97009 h 201"/>
                  <a:gd name="T54" fmla="*/ 100156 w 632"/>
                  <a:gd name="T55" fmla="*/ 102777 h 201"/>
                  <a:gd name="T56" fmla="*/ 100156 w 632"/>
                  <a:gd name="T57" fmla="*/ 102777 h 201"/>
                  <a:gd name="T58" fmla="*/ 100156 w 632"/>
                  <a:gd name="T59" fmla="*/ 102777 h 201"/>
                  <a:gd name="T60" fmla="*/ 240164 w 632"/>
                  <a:gd name="T61" fmla="*/ 102777 h 201"/>
                  <a:gd name="T62" fmla="*/ 240164 w 632"/>
                  <a:gd name="T63" fmla="*/ 102777 h 201"/>
                  <a:gd name="T64" fmla="*/ 245933 w 632"/>
                  <a:gd name="T65" fmla="*/ 100155 h 201"/>
                  <a:gd name="T66" fmla="*/ 251176 w 632"/>
                  <a:gd name="T67" fmla="*/ 97009 h 201"/>
                  <a:gd name="T68" fmla="*/ 260091 w 632"/>
                  <a:gd name="T69" fmla="*/ 100155 h 201"/>
                  <a:gd name="T70" fmla="*/ 265859 w 632"/>
                  <a:gd name="T71" fmla="*/ 102777 h 201"/>
                  <a:gd name="T72" fmla="*/ 268481 w 632"/>
                  <a:gd name="T73" fmla="*/ 102777 h 201"/>
                  <a:gd name="T74" fmla="*/ 268481 w 632"/>
                  <a:gd name="T75" fmla="*/ 102777 h 201"/>
                  <a:gd name="T76" fmla="*/ 331406 w 632"/>
                  <a:gd name="T77" fmla="*/ 105399 h 201"/>
                  <a:gd name="T78" fmla="*/ 331406 w 632"/>
                  <a:gd name="T79" fmla="*/ 105399 h 201"/>
                  <a:gd name="T80" fmla="*/ 325638 w 632"/>
                  <a:gd name="T81" fmla="*/ 77083 h 201"/>
                  <a:gd name="T82" fmla="*/ 314102 w 632"/>
                  <a:gd name="T83" fmla="*/ 57157 h 201"/>
                  <a:gd name="T84" fmla="*/ 303090 w 632"/>
                  <a:gd name="T85" fmla="*/ 37230 h 201"/>
                  <a:gd name="T86" fmla="*/ 285785 w 632"/>
                  <a:gd name="T87" fmla="*/ 22548 h 201"/>
                  <a:gd name="T88" fmla="*/ 271627 w 632"/>
                  <a:gd name="T89" fmla="*/ 11536 h 201"/>
                  <a:gd name="T90" fmla="*/ 260091 w 632"/>
                  <a:gd name="T91" fmla="*/ 5768 h 201"/>
                  <a:gd name="T92" fmla="*/ 248554 w 632"/>
                  <a:gd name="T93" fmla="*/ 0 h 201"/>
                  <a:gd name="T94" fmla="*/ 248554 w 632"/>
                  <a:gd name="T95" fmla="*/ 0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201"/>
                  <a:gd name="T146" fmla="*/ 632 w 632"/>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201">
                    <a:moveTo>
                      <a:pt x="474" y="0"/>
                    </a:moveTo>
                    <a:lnTo>
                      <a:pt x="474" y="0"/>
                    </a:lnTo>
                    <a:lnTo>
                      <a:pt x="441" y="32"/>
                    </a:lnTo>
                    <a:lnTo>
                      <a:pt x="409" y="54"/>
                    </a:lnTo>
                    <a:lnTo>
                      <a:pt x="360" y="71"/>
                    </a:lnTo>
                    <a:lnTo>
                      <a:pt x="316" y="76"/>
                    </a:lnTo>
                    <a:lnTo>
                      <a:pt x="267" y="71"/>
                    </a:lnTo>
                    <a:lnTo>
                      <a:pt x="223" y="54"/>
                    </a:lnTo>
                    <a:lnTo>
                      <a:pt x="185" y="32"/>
                    </a:lnTo>
                    <a:lnTo>
                      <a:pt x="153" y="0"/>
                    </a:lnTo>
                    <a:lnTo>
                      <a:pt x="131" y="0"/>
                    </a:lnTo>
                    <a:lnTo>
                      <a:pt x="114" y="5"/>
                    </a:lnTo>
                    <a:lnTo>
                      <a:pt x="98" y="16"/>
                    </a:lnTo>
                    <a:lnTo>
                      <a:pt x="82" y="27"/>
                    </a:lnTo>
                    <a:lnTo>
                      <a:pt x="54" y="60"/>
                    </a:lnTo>
                    <a:lnTo>
                      <a:pt x="33" y="98"/>
                    </a:lnTo>
                    <a:lnTo>
                      <a:pt x="16" y="136"/>
                    </a:lnTo>
                    <a:lnTo>
                      <a:pt x="5" y="169"/>
                    </a:lnTo>
                    <a:lnTo>
                      <a:pt x="0" y="196"/>
                    </a:lnTo>
                    <a:lnTo>
                      <a:pt x="136" y="196"/>
                    </a:lnTo>
                    <a:lnTo>
                      <a:pt x="147" y="191"/>
                    </a:lnTo>
                    <a:lnTo>
                      <a:pt x="158" y="185"/>
                    </a:lnTo>
                    <a:lnTo>
                      <a:pt x="174" y="185"/>
                    </a:lnTo>
                    <a:lnTo>
                      <a:pt x="191" y="196"/>
                    </a:lnTo>
                    <a:lnTo>
                      <a:pt x="458" y="196"/>
                    </a:lnTo>
                    <a:lnTo>
                      <a:pt x="469" y="191"/>
                    </a:lnTo>
                    <a:lnTo>
                      <a:pt x="479" y="185"/>
                    </a:lnTo>
                    <a:lnTo>
                      <a:pt x="496" y="191"/>
                    </a:lnTo>
                    <a:lnTo>
                      <a:pt x="507" y="196"/>
                    </a:lnTo>
                    <a:lnTo>
                      <a:pt x="512" y="196"/>
                    </a:lnTo>
                    <a:lnTo>
                      <a:pt x="632" y="201"/>
                    </a:lnTo>
                    <a:lnTo>
                      <a:pt x="621" y="147"/>
                    </a:lnTo>
                    <a:lnTo>
                      <a:pt x="599" y="109"/>
                    </a:lnTo>
                    <a:lnTo>
                      <a:pt x="578" y="71"/>
                    </a:lnTo>
                    <a:lnTo>
                      <a:pt x="545" y="43"/>
                    </a:lnTo>
                    <a:lnTo>
                      <a:pt x="518" y="22"/>
                    </a:lnTo>
                    <a:lnTo>
                      <a:pt x="496" y="11"/>
                    </a:lnTo>
                    <a:lnTo>
                      <a:pt x="474" y="0"/>
                    </a:lnTo>
                    <a:close/>
                  </a:path>
                </a:pathLst>
              </a:custGeom>
              <a:solidFill>
                <a:schemeClr val="bg1"/>
              </a:solidFill>
              <a:ln w="9525">
                <a:noFill/>
                <a:round/>
                <a:headEnd/>
                <a:tailEnd/>
              </a:ln>
            </p:spPr>
            <p:txBody>
              <a:bodyPr/>
              <a:lstStyle/>
              <a:p>
                <a:endParaRPr lang="en-US"/>
              </a:p>
            </p:txBody>
          </p:sp>
        </p:grpSp>
        <p:sp>
          <p:nvSpPr>
            <p:cNvPr id="33866" name="TextBox 194"/>
            <p:cNvSpPr txBox="1">
              <a:spLocks noChangeArrowheads="1"/>
            </p:cNvSpPr>
            <p:nvPr/>
          </p:nvSpPr>
          <p:spPr bwMode="auto">
            <a:xfrm>
              <a:off x="6947261" y="3046791"/>
              <a:ext cx="382229" cy="138499"/>
            </a:xfrm>
            <a:prstGeom prst="rect">
              <a:avLst/>
            </a:prstGeom>
            <a:noFill/>
            <a:ln w="9525">
              <a:noFill/>
              <a:miter lim="800000"/>
              <a:headEnd/>
              <a:tailEnd/>
            </a:ln>
          </p:spPr>
          <p:txBody>
            <a:bodyPr lIns="0" tIns="0" rIns="0" bIns="0" anchor="ctr">
              <a:spAutoFit/>
            </a:bodyPr>
            <a:lstStyle/>
            <a:p>
              <a:pPr algn="ctr"/>
              <a:r>
                <a:rPr lang="en-US" sz="900" b="1">
                  <a:solidFill>
                    <a:srgbClr val="FFFFFF"/>
                  </a:solidFill>
                  <a:latin typeface="Calibri" pitchFamily="34" charset="0"/>
                </a:rPr>
                <a:t>******</a:t>
              </a:r>
              <a:endParaRPr lang="en-GB" sz="900" b="1">
                <a:solidFill>
                  <a:srgbClr val="FFFFFF"/>
                </a:solidFill>
                <a:latin typeface="Calibri" pitchFamily="34" charset="0"/>
              </a:endParaRPr>
            </a:p>
          </p:txBody>
        </p:sp>
      </p:grpSp>
      <p:sp>
        <p:nvSpPr>
          <p:cNvPr id="151" name="Bent Arrow 150"/>
          <p:cNvSpPr/>
          <p:nvPr/>
        </p:nvSpPr>
        <p:spPr>
          <a:xfrm rot="5400000" flipH="1">
            <a:off x="5281613" y="4592638"/>
            <a:ext cx="838200" cy="1536700"/>
          </a:xfrm>
          <a:prstGeom prst="bentArrow">
            <a:avLst>
              <a:gd name="adj1" fmla="val 14126"/>
              <a:gd name="adj2" fmla="val 9618"/>
              <a:gd name="adj3" fmla="val 0"/>
              <a:gd name="adj4" fmla="val 229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5" name="Bent Arrow 214"/>
          <p:cNvSpPr/>
          <p:nvPr/>
        </p:nvSpPr>
        <p:spPr>
          <a:xfrm>
            <a:off x="6343650" y="3948113"/>
            <a:ext cx="711200" cy="1008062"/>
          </a:xfrm>
          <a:prstGeom prst="bentArrow">
            <a:avLst>
              <a:gd name="adj1" fmla="val 15705"/>
              <a:gd name="adj2" fmla="val 18545"/>
              <a:gd name="adj3" fmla="val 0"/>
              <a:gd name="adj4" fmla="val 279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7" name="Bent Arrow 216"/>
          <p:cNvSpPr/>
          <p:nvPr/>
        </p:nvSpPr>
        <p:spPr>
          <a:xfrm rot="5400000" flipH="1">
            <a:off x="6729413" y="3432175"/>
            <a:ext cx="711200" cy="704850"/>
          </a:xfrm>
          <a:prstGeom prst="bentArrow">
            <a:avLst>
              <a:gd name="adj1" fmla="val 15705"/>
              <a:gd name="adj2" fmla="val 18545"/>
              <a:gd name="adj3" fmla="val 18337"/>
              <a:gd name="adj4" fmla="val 279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8" name="Bent Arrow 217"/>
          <p:cNvSpPr/>
          <p:nvPr/>
        </p:nvSpPr>
        <p:spPr>
          <a:xfrm flipH="1">
            <a:off x="5724525" y="3948113"/>
            <a:ext cx="711200" cy="1008062"/>
          </a:xfrm>
          <a:prstGeom prst="bentArrow">
            <a:avLst>
              <a:gd name="adj1" fmla="val 15705"/>
              <a:gd name="adj2" fmla="val 18545"/>
              <a:gd name="adj3" fmla="val 0"/>
              <a:gd name="adj4" fmla="val 279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9" name="Bent Arrow 218"/>
          <p:cNvSpPr/>
          <p:nvPr/>
        </p:nvSpPr>
        <p:spPr>
          <a:xfrm rot="16200000">
            <a:off x="5360988" y="3432175"/>
            <a:ext cx="711200" cy="704850"/>
          </a:xfrm>
          <a:prstGeom prst="bentArrow">
            <a:avLst>
              <a:gd name="adj1" fmla="val 15705"/>
              <a:gd name="adj2" fmla="val 18545"/>
              <a:gd name="adj3" fmla="val 18337"/>
              <a:gd name="adj4" fmla="val 279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46" name="Group 45"/>
          <p:cNvGrpSpPr>
            <a:grpSpLocks/>
          </p:cNvGrpSpPr>
          <p:nvPr/>
        </p:nvGrpSpPr>
        <p:grpSpPr bwMode="auto">
          <a:xfrm>
            <a:off x="6535738" y="1135063"/>
            <a:ext cx="1587500" cy="1006475"/>
            <a:chOff x="6869372" y="1019722"/>
            <a:chExt cx="1587616" cy="1006332"/>
          </a:xfrm>
        </p:grpSpPr>
        <p:grpSp>
          <p:nvGrpSpPr>
            <p:cNvPr id="33855" name="Group 230"/>
            <p:cNvGrpSpPr>
              <a:grpSpLocks/>
            </p:cNvGrpSpPr>
            <p:nvPr/>
          </p:nvGrpSpPr>
          <p:grpSpPr bwMode="auto">
            <a:xfrm>
              <a:off x="6869372" y="1019722"/>
              <a:ext cx="1436854" cy="805660"/>
              <a:chOff x="6215137" y="1077554"/>
              <a:chExt cx="1785802" cy="1001319"/>
            </a:xfrm>
          </p:grpSpPr>
          <p:grpSp>
            <p:nvGrpSpPr>
              <p:cNvPr id="33861" name="Group 231"/>
              <p:cNvGrpSpPr>
                <a:grpSpLocks/>
              </p:cNvGrpSpPr>
              <p:nvPr/>
            </p:nvGrpSpPr>
            <p:grpSpPr bwMode="auto">
              <a:xfrm>
                <a:off x="6215137" y="1077554"/>
                <a:ext cx="1785802" cy="1001319"/>
                <a:chOff x="3886200" y="3031536"/>
                <a:chExt cx="1157288" cy="648905"/>
              </a:xfrm>
            </p:grpSpPr>
            <p:sp>
              <p:nvSpPr>
                <p:cNvPr id="234" name="Freeform 5"/>
                <p:cNvSpPr>
                  <a:spLocks/>
                </p:cNvSpPr>
                <p:nvPr/>
              </p:nvSpPr>
              <p:spPr bwMode="auto">
                <a:xfrm>
                  <a:off x="3886200" y="3048155"/>
                  <a:ext cx="1157238" cy="632830"/>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bg1">
                    <a:lumMod val="65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35" name="Freeform 5"/>
                <p:cNvSpPr>
                  <a:spLocks/>
                </p:cNvSpPr>
                <p:nvPr/>
              </p:nvSpPr>
              <p:spPr bwMode="auto">
                <a:xfrm>
                  <a:off x="3886200" y="3031536"/>
                  <a:ext cx="1157238" cy="632829"/>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bg1">
                    <a:lumMod val="95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sp>
            <p:nvSpPr>
              <p:cNvPr id="33862" name="TextBox 232"/>
              <p:cNvSpPr txBox="1">
                <a:spLocks noChangeArrowheads="1"/>
              </p:cNvSpPr>
              <p:nvPr/>
            </p:nvSpPr>
            <p:spPr bwMode="auto">
              <a:xfrm>
                <a:off x="6621161" y="1394878"/>
                <a:ext cx="912783" cy="307777"/>
              </a:xfrm>
              <a:prstGeom prst="rect">
                <a:avLst/>
              </a:prstGeom>
              <a:noFill/>
              <a:ln w="9525">
                <a:noFill/>
                <a:miter lim="800000"/>
                <a:headEnd/>
                <a:tailEnd/>
              </a:ln>
            </p:spPr>
            <p:txBody>
              <a:bodyPr>
                <a:spAutoFit/>
              </a:bodyPr>
              <a:lstStyle/>
              <a:p>
                <a:pPr algn="ctr"/>
                <a:r>
                  <a:rPr lang="en-US" sz="1400" b="1">
                    <a:solidFill>
                      <a:srgbClr val="1D71B8"/>
                    </a:solidFill>
                    <a:latin typeface="Calibri" pitchFamily="34" charset="0"/>
                  </a:rPr>
                  <a:t>WWW</a:t>
                </a:r>
              </a:p>
            </p:txBody>
          </p:sp>
        </p:grpSp>
        <p:pic>
          <p:nvPicPr>
            <p:cNvPr id="236" name="Picture 6"/>
            <p:cNvPicPr>
              <a:picLocks noChangeAspect="1" noChangeArrowheads="1"/>
            </p:cNvPicPr>
            <p:nvPr/>
          </p:nvPicPr>
          <p:blipFill>
            <a:blip r:embed="rId3" cstate="screen">
              <a:extLst>
                <a:ext uri="{28A0092B-C50C-407E-A947-70E740481C1C}"/>
              </a:extLst>
            </a:blip>
            <a:srcRect/>
            <a:stretch>
              <a:fillRect/>
            </a:stretch>
          </p:blipFill>
          <p:spPr bwMode="auto">
            <a:xfrm>
              <a:off x="7701648" y="1549894"/>
              <a:ext cx="365704" cy="365704"/>
            </a:xfrm>
            <a:prstGeom prst="roundRect">
              <a:avLst/>
            </a:prstGeom>
            <a:noFill/>
            <a:ln>
              <a:noFill/>
            </a:ln>
            <a:effectLst/>
            <a:extLst>
              <a:ext uri="{909E8E84-426E-40DD-AFC4-6F175D3DCCD1}"/>
              <a:ext uri="{91240B29-F687-4F45-9708-019B960494DF}"/>
              <a:ext uri="{AF507438-7753-43E0-B8FC-AC1667EBCBE1}"/>
            </a:extLst>
          </p:spPr>
        </p:pic>
        <p:grpSp>
          <p:nvGrpSpPr>
            <p:cNvPr id="33857" name="Group 236"/>
            <p:cNvGrpSpPr>
              <a:grpSpLocks/>
            </p:cNvGrpSpPr>
            <p:nvPr/>
          </p:nvGrpSpPr>
          <p:grpSpPr bwMode="auto">
            <a:xfrm>
              <a:off x="7152069" y="1532068"/>
              <a:ext cx="493986" cy="493986"/>
              <a:chOff x="6716388" y="1699195"/>
              <a:chExt cx="549301" cy="549301"/>
            </a:xfrm>
          </p:grpSpPr>
          <p:sp>
            <p:nvSpPr>
              <p:cNvPr id="238" name="Oval 237"/>
              <p:cNvSpPr/>
              <p:nvPr/>
            </p:nvSpPr>
            <p:spPr>
              <a:xfrm>
                <a:off x="6891049" y="1821363"/>
                <a:ext cx="254216" cy="3053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33860" name="Picture 5"/>
              <p:cNvPicPr>
                <a:picLocks noChangeAspect="1" noChangeArrowheads="1"/>
              </p:cNvPicPr>
              <p:nvPr/>
            </p:nvPicPr>
            <p:blipFill>
              <a:blip r:embed="rId4"/>
              <a:srcRect/>
              <a:stretch>
                <a:fillRect/>
              </a:stretch>
            </p:blipFill>
            <p:spPr bwMode="auto">
              <a:xfrm>
                <a:off x="6716388" y="1699195"/>
                <a:ext cx="549301" cy="549301"/>
              </a:xfrm>
              <a:prstGeom prst="rect">
                <a:avLst/>
              </a:prstGeom>
              <a:noFill/>
              <a:ln w="9525">
                <a:noFill/>
                <a:miter lim="800000"/>
                <a:headEnd/>
                <a:tailEnd/>
              </a:ln>
            </p:spPr>
          </p:pic>
        </p:grpSp>
        <p:pic>
          <p:nvPicPr>
            <p:cNvPr id="240" name="Picture 12"/>
            <p:cNvPicPr>
              <a:picLocks noChangeAspect="1" noChangeArrowheads="1"/>
            </p:cNvPicPr>
            <p:nvPr/>
          </p:nvPicPr>
          <p:blipFill>
            <a:blip r:embed="rId5" cstate="screen">
              <a:extLst>
                <a:ext uri="{28A0092B-C50C-407E-A947-70E740481C1C}"/>
              </a:extLst>
            </a:blip>
            <a:srcRect/>
            <a:stretch>
              <a:fillRect/>
            </a:stretch>
          </p:blipFill>
          <p:spPr bwMode="auto">
            <a:xfrm>
              <a:off x="8122628" y="1275040"/>
              <a:ext cx="334360" cy="334360"/>
            </a:xfrm>
            <a:prstGeom prst="roundRect">
              <a:avLst>
                <a:gd name="adj" fmla="val 17212"/>
              </a:avLst>
            </a:prstGeom>
            <a:solidFill>
              <a:srgbClr val="FFFFFF">
                <a:shade val="85000"/>
              </a:srgbClr>
            </a:solidFill>
            <a:ln w="6350">
              <a:solidFill>
                <a:schemeClr val="bg1">
                  <a:lumMod val="50000"/>
                </a:schemeClr>
              </a:solidFill>
              <a:miter lim="800000"/>
              <a:headEnd/>
              <a:tailEnd/>
            </a:ln>
            <a:effectLst>
              <a:reflection blurRad="12700" stA="38000" endPos="28000" dist="5000" dir="5400000" sy="-100000" algn="bl" rotWithShape="0"/>
            </a:effectLst>
            <a:extLst>
              <a:ext uri="{AF507438-7753-43E0-B8FC-AC1667EBCBE1}"/>
            </a:extLst>
          </p:spPr>
        </p:pic>
      </p:grpSp>
      <p:sp>
        <p:nvSpPr>
          <p:cNvPr id="241" name="Right Arrow 240"/>
          <p:cNvSpPr/>
          <p:nvPr/>
        </p:nvSpPr>
        <p:spPr>
          <a:xfrm rot="16200000">
            <a:off x="7084219" y="2196307"/>
            <a:ext cx="381000" cy="25241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42" name="Right Arrow 241"/>
          <p:cNvSpPr/>
          <p:nvPr/>
        </p:nvSpPr>
        <p:spPr>
          <a:xfrm rot="16200000">
            <a:off x="5237162" y="2130426"/>
            <a:ext cx="512763" cy="25241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45" name="Group 44"/>
          <p:cNvGrpSpPr>
            <a:grpSpLocks/>
          </p:cNvGrpSpPr>
          <p:nvPr/>
        </p:nvGrpSpPr>
        <p:grpSpPr bwMode="auto">
          <a:xfrm>
            <a:off x="4852988" y="1135063"/>
            <a:ext cx="1438275" cy="804862"/>
            <a:chOff x="5187850" y="1019722"/>
            <a:chExt cx="1436854" cy="805660"/>
          </a:xfrm>
        </p:grpSpPr>
        <p:grpSp>
          <p:nvGrpSpPr>
            <p:cNvPr id="33849" name="Group 248"/>
            <p:cNvGrpSpPr>
              <a:grpSpLocks/>
            </p:cNvGrpSpPr>
            <p:nvPr/>
          </p:nvGrpSpPr>
          <p:grpSpPr bwMode="auto">
            <a:xfrm>
              <a:off x="5187850" y="1019722"/>
              <a:ext cx="1436854" cy="805660"/>
              <a:chOff x="6215137" y="1077554"/>
              <a:chExt cx="1785802" cy="1001319"/>
            </a:xfrm>
          </p:grpSpPr>
          <p:grpSp>
            <p:nvGrpSpPr>
              <p:cNvPr id="33851" name="Group 249"/>
              <p:cNvGrpSpPr>
                <a:grpSpLocks/>
              </p:cNvGrpSpPr>
              <p:nvPr/>
            </p:nvGrpSpPr>
            <p:grpSpPr bwMode="auto">
              <a:xfrm>
                <a:off x="6215137" y="1077554"/>
                <a:ext cx="1785802" cy="1001319"/>
                <a:chOff x="3886200" y="3031536"/>
                <a:chExt cx="1157288" cy="648905"/>
              </a:xfrm>
            </p:grpSpPr>
            <p:sp>
              <p:nvSpPr>
                <p:cNvPr id="252" name="Freeform 5"/>
                <p:cNvSpPr>
                  <a:spLocks/>
                </p:cNvSpPr>
                <p:nvPr/>
              </p:nvSpPr>
              <p:spPr bwMode="auto">
                <a:xfrm>
                  <a:off x="3886200" y="3048174"/>
                  <a:ext cx="1157288" cy="632267"/>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tx1">
                    <a:lumMod val="65000"/>
                    <a:lumOff val="35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53" name="Freeform 5"/>
                <p:cNvSpPr>
                  <a:spLocks/>
                </p:cNvSpPr>
                <p:nvPr/>
              </p:nvSpPr>
              <p:spPr bwMode="auto">
                <a:xfrm>
                  <a:off x="3886200" y="3031536"/>
                  <a:ext cx="1157288" cy="632267"/>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sp>
            <p:nvSpPr>
              <p:cNvPr id="33852" name="TextBox 250"/>
              <p:cNvSpPr txBox="1">
                <a:spLocks noChangeArrowheads="1"/>
              </p:cNvSpPr>
              <p:nvPr/>
            </p:nvSpPr>
            <p:spPr bwMode="auto">
              <a:xfrm>
                <a:off x="6774402" y="1343070"/>
                <a:ext cx="912783" cy="382522"/>
              </a:xfrm>
              <a:prstGeom prst="rect">
                <a:avLst/>
              </a:prstGeom>
              <a:noFill/>
              <a:ln w="9525">
                <a:noFill/>
                <a:miter lim="800000"/>
                <a:headEnd/>
                <a:tailEnd/>
              </a:ln>
            </p:spPr>
            <p:txBody>
              <a:bodyPr>
                <a:spAutoFit/>
              </a:bodyPr>
              <a:lstStyle/>
              <a:p>
                <a:pPr algn="ctr"/>
                <a:r>
                  <a:rPr lang="en-US" sz="1400" b="1">
                    <a:solidFill>
                      <a:srgbClr val="FFFFFF"/>
                    </a:solidFill>
                    <a:latin typeface="Calibri" pitchFamily="34" charset="0"/>
                  </a:rPr>
                  <a:t>WWW</a:t>
                </a:r>
              </a:p>
            </p:txBody>
          </p:sp>
        </p:grpSp>
        <p:pic>
          <p:nvPicPr>
            <p:cNvPr id="33850" name="Picture 4" descr="\\SOOFA\Clients\Trusteer\2012.12\Assets\Stock Vector - User Icons\Theaf-without-eyes.png"/>
            <p:cNvPicPr>
              <a:picLocks noChangeAspect="1" noChangeArrowheads="1"/>
            </p:cNvPicPr>
            <p:nvPr/>
          </p:nvPicPr>
          <p:blipFill>
            <a:blip r:embed="rId6"/>
            <a:srcRect/>
            <a:stretch>
              <a:fillRect/>
            </a:stretch>
          </p:blipFill>
          <p:spPr bwMode="auto">
            <a:xfrm>
              <a:off x="5367534" y="1162952"/>
              <a:ext cx="362383" cy="481953"/>
            </a:xfrm>
            <a:prstGeom prst="rect">
              <a:avLst/>
            </a:prstGeom>
            <a:noFill/>
            <a:ln w="9525">
              <a:noFill/>
              <a:miter lim="800000"/>
              <a:headEnd/>
              <a:tailEnd/>
            </a:ln>
          </p:spPr>
        </p:pic>
      </p:grpSp>
      <p:grpSp>
        <p:nvGrpSpPr>
          <p:cNvPr id="44" name="Group 43"/>
          <p:cNvGrpSpPr>
            <a:grpSpLocks/>
          </p:cNvGrpSpPr>
          <p:nvPr/>
        </p:nvGrpSpPr>
        <p:grpSpPr bwMode="auto">
          <a:xfrm>
            <a:off x="842963" y="1279525"/>
            <a:ext cx="1225550" cy="682625"/>
            <a:chOff x="1259840" y="1164252"/>
            <a:chExt cx="1225198" cy="683595"/>
          </a:xfrm>
        </p:grpSpPr>
        <p:sp>
          <p:nvSpPr>
            <p:cNvPr id="271" name="Oval 270"/>
            <p:cNvSpPr/>
            <p:nvPr/>
          </p:nvSpPr>
          <p:spPr>
            <a:xfrm>
              <a:off x="1259840" y="1309729"/>
              <a:ext cx="1225198" cy="538118"/>
            </a:xfrm>
            <a:prstGeom prst="ellipse">
              <a:avLst/>
            </a:prstGeom>
            <a:solidFill>
              <a:schemeClr val="tx1">
                <a:lumMod val="50000"/>
                <a:lumOff val="50000"/>
              </a:schemeClr>
            </a:solidFill>
            <a:ln>
              <a:noFill/>
            </a:ln>
            <a:scene3d>
              <a:camera prst="orthographicFront">
                <a:rot lat="20400000" lon="0" rev="0"/>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33847" name="Picture 6" descr="D:\clients\ECI\2011.04\Yoav.Valadarsky\laptop_computer.png"/>
            <p:cNvPicPr>
              <a:picLocks noChangeAspect="1" noChangeArrowheads="1"/>
            </p:cNvPicPr>
            <p:nvPr/>
          </p:nvPicPr>
          <p:blipFill>
            <a:blip r:embed="rId7"/>
            <a:srcRect/>
            <a:stretch>
              <a:fillRect/>
            </a:stretch>
          </p:blipFill>
          <p:spPr bwMode="auto">
            <a:xfrm flipH="1">
              <a:off x="1625600" y="1164252"/>
              <a:ext cx="675640" cy="600586"/>
            </a:xfrm>
            <a:prstGeom prst="rect">
              <a:avLst/>
            </a:prstGeom>
            <a:noFill/>
            <a:ln w="9525">
              <a:noFill/>
              <a:miter lim="800000"/>
              <a:headEnd/>
              <a:tailEnd/>
            </a:ln>
          </p:spPr>
        </p:pic>
        <p:pic>
          <p:nvPicPr>
            <p:cNvPr id="33848" name="Picture 4" descr="\\SOOFA\Clients\Trusteer\2012.12\Assets\Stock Vector - User Icons\Theaf-without-eyes.png"/>
            <p:cNvPicPr>
              <a:picLocks noChangeAspect="1" noChangeArrowheads="1"/>
            </p:cNvPicPr>
            <p:nvPr/>
          </p:nvPicPr>
          <p:blipFill>
            <a:blip r:embed="rId6"/>
            <a:srcRect/>
            <a:stretch>
              <a:fillRect/>
            </a:stretch>
          </p:blipFill>
          <p:spPr bwMode="auto">
            <a:xfrm>
              <a:off x="1406452" y="1234343"/>
              <a:ext cx="362383" cy="481953"/>
            </a:xfrm>
            <a:prstGeom prst="rect">
              <a:avLst/>
            </a:prstGeom>
            <a:noFill/>
            <a:ln w="9525">
              <a:noFill/>
              <a:miter lim="800000"/>
              <a:headEnd/>
              <a:tailEnd/>
            </a:ln>
          </p:spPr>
        </p:pic>
      </p:grpSp>
      <p:sp>
        <p:nvSpPr>
          <p:cNvPr id="277" name="Right Arrow 276"/>
          <p:cNvSpPr/>
          <p:nvPr/>
        </p:nvSpPr>
        <p:spPr>
          <a:xfrm rot="16200000">
            <a:off x="1192212" y="2130426"/>
            <a:ext cx="512763" cy="25241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31" name="Group 30"/>
          <p:cNvGrpSpPr>
            <a:grpSpLocks/>
          </p:cNvGrpSpPr>
          <p:nvPr/>
        </p:nvGrpSpPr>
        <p:grpSpPr bwMode="auto">
          <a:xfrm>
            <a:off x="3362325" y="1382713"/>
            <a:ext cx="1576388" cy="928687"/>
            <a:chOff x="3361678" y="1382020"/>
            <a:chExt cx="1577420" cy="929485"/>
          </a:xfrm>
        </p:grpSpPr>
        <p:sp>
          <p:nvSpPr>
            <p:cNvPr id="33843" name="Rectangle 312"/>
            <p:cNvSpPr>
              <a:spLocks noChangeArrowheads="1"/>
            </p:cNvSpPr>
            <p:nvPr/>
          </p:nvSpPr>
          <p:spPr bwMode="auto">
            <a:xfrm>
              <a:off x="3361678" y="1382020"/>
              <a:ext cx="1316968" cy="929485"/>
            </a:xfrm>
            <a:prstGeom prst="rect">
              <a:avLst/>
            </a:prstGeom>
            <a:noFill/>
            <a:ln w="9525">
              <a:noFill/>
              <a:miter lim="800000"/>
              <a:headEnd/>
              <a:tailEnd/>
            </a:ln>
          </p:spPr>
          <p:txBody>
            <a:bodyPr>
              <a:spAutoFit/>
            </a:bodyPr>
            <a:lstStyle/>
            <a:p>
              <a:pPr algn="r">
                <a:lnSpc>
                  <a:spcPct val="85000"/>
                </a:lnSpc>
              </a:pPr>
              <a:r>
                <a:rPr lang="en-GB" sz="1600" b="1">
                  <a:solidFill>
                    <a:srgbClr val="595959"/>
                  </a:solidFill>
                  <a:latin typeface="Calibri" pitchFamily="34" charset="0"/>
                </a:rPr>
                <a:t>Grabbing credentials from websites</a:t>
              </a:r>
            </a:p>
          </p:txBody>
        </p:sp>
        <p:sp>
          <p:nvSpPr>
            <p:cNvPr id="132" name="Oval 131"/>
            <p:cNvSpPr/>
            <p:nvPr/>
          </p:nvSpPr>
          <p:spPr>
            <a:xfrm flipH="1">
              <a:off x="4735765" y="1647360"/>
              <a:ext cx="203333" cy="20337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cxnSp>
          <p:nvCxnSpPr>
            <p:cNvPr id="136" name="Straight Connector 135"/>
            <p:cNvCxnSpPr/>
            <p:nvPr/>
          </p:nvCxnSpPr>
          <p:spPr>
            <a:xfrm>
              <a:off x="4637276" y="1750636"/>
              <a:ext cx="2160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p:cNvGrpSpPr>
          <p:nvPr/>
        </p:nvGrpSpPr>
        <p:grpSpPr bwMode="auto">
          <a:xfrm>
            <a:off x="3382963" y="5022850"/>
            <a:ext cx="1471612" cy="1073150"/>
            <a:chOff x="3716471" y="4908411"/>
            <a:chExt cx="1471910" cy="1073289"/>
          </a:xfrm>
        </p:grpSpPr>
        <p:sp>
          <p:nvSpPr>
            <p:cNvPr id="139" name="Oval 138"/>
            <p:cNvSpPr/>
            <p:nvPr/>
          </p:nvSpPr>
          <p:spPr>
            <a:xfrm>
              <a:off x="3716471" y="5335224"/>
              <a:ext cx="1471910" cy="646476"/>
            </a:xfrm>
            <a:prstGeom prst="ellipse">
              <a:avLst/>
            </a:prstGeom>
            <a:solidFill>
              <a:schemeClr val="bg1">
                <a:lumMod val="95000"/>
              </a:schemeClr>
            </a:solidFill>
            <a:ln>
              <a:noFill/>
            </a:ln>
            <a:scene3d>
              <a:camera prst="orthographicFront">
                <a:rot lat="20400000" lon="0" rev="0"/>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33840" name="Group 119"/>
            <p:cNvGrpSpPr>
              <a:grpSpLocks/>
            </p:cNvGrpSpPr>
            <p:nvPr/>
          </p:nvGrpSpPr>
          <p:grpSpPr bwMode="auto">
            <a:xfrm>
              <a:off x="3899147" y="4908411"/>
              <a:ext cx="1106558" cy="976313"/>
              <a:chOff x="3970267" y="5005387"/>
              <a:chExt cx="1106558" cy="976313"/>
            </a:xfrm>
          </p:grpSpPr>
          <p:pic>
            <p:nvPicPr>
              <p:cNvPr id="33841" name="Picture 6" descr="D:\clients\ECI\2011.04\Yoav.Valadarsky\laptop_computer.png"/>
              <p:cNvPicPr>
                <a:picLocks noChangeAspect="1" noChangeArrowheads="1"/>
              </p:cNvPicPr>
              <p:nvPr/>
            </p:nvPicPr>
            <p:blipFill>
              <a:blip r:embed="rId7"/>
              <a:srcRect l="5734" t="3249" r="4074" b="7231"/>
              <a:stretch>
                <a:fillRect/>
              </a:stretch>
            </p:blipFill>
            <p:spPr bwMode="auto">
              <a:xfrm>
                <a:off x="3970267" y="5005387"/>
                <a:ext cx="1106558" cy="976313"/>
              </a:xfrm>
              <a:prstGeom prst="rect">
                <a:avLst/>
              </a:prstGeom>
              <a:noFill/>
              <a:ln w="9525">
                <a:noFill/>
                <a:miter lim="800000"/>
                <a:headEnd/>
                <a:tailEnd/>
              </a:ln>
            </p:spPr>
          </p:pic>
          <p:sp>
            <p:nvSpPr>
              <p:cNvPr id="33842" name="TextBox 123"/>
              <p:cNvSpPr txBox="1">
                <a:spLocks noChangeArrowheads="1"/>
              </p:cNvSpPr>
              <p:nvPr/>
            </p:nvSpPr>
            <p:spPr bwMode="auto">
              <a:xfrm rot="-630524">
                <a:off x="4074172" y="5241913"/>
                <a:ext cx="569387" cy="276999"/>
              </a:xfrm>
              <a:prstGeom prst="rect">
                <a:avLst/>
              </a:prstGeom>
              <a:noFill/>
              <a:ln w="9525">
                <a:noFill/>
                <a:miter lim="800000"/>
                <a:headEnd/>
                <a:tailEnd/>
              </a:ln>
            </p:spPr>
            <p:txBody>
              <a:bodyPr wrap="none">
                <a:spAutoFit/>
              </a:bodyPr>
              <a:lstStyle/>
              <a:p>
                <a:r>
                  <a:rPr lang="en-US" sz="1200" b="1">
                    <a:solidFill>
                      <a:srgbClr val="FFFFFF"/>
                    </a:solidFill>
                    <a:latin typeface="Calibri" pitchFamily="34" charset="0"/>
                  </a:rPr>
                  <a:t>*****</a:t>
                </a:r>
                <a:endParaRPr lang="en-GB" sz="1200" b="1">
                  <a:solidFill>
                    <a:srgbClr val="FFFFFF"/>
                  </a:solidFill>
                  <a:latin typeface="Calibri" pitchFamily="34" charset="0"/>
                </a:endParaRPr>
              </a:p>
            </p:txBody>
          </p:sp>
        </p:grpSp>
      </p:grpSp>
      <p:grpSp>
        <p:nvGrpSpPr>
          <p:cNvPr id="30" name="Group 29"/>
          <p:cNvGrpSpPr>
            <a:grpSpLocks/>
          </p:cNvGrpSpPr>
          <p:nvPr/>
        </p:nvGrpSpPr>
        <p:grpSpPr bwMode="auto">
          <a:xfrm>
            <a:off x="2005013" y="4724400"/>
            <a:ext cx="1712912" cy="928688"/>
            <a:chOff x="2005249" y="4723673"/>
            <a:chExt cx="1712527" cy="929485"/>
          </a:xfrm>
        </p:grpSpPr>
        <p:grpSp>
          <p:nvGrpSpPr>
            <p:cNvPr id="33835" name="Group 28"/>
            <p:cNvGrpSpPr>
              <a:grpSpLocks/>
            </p:cNvGrpSpPr>
            <p:nvPr/>
          </p:nvGrpSpPr>
          <p:grpSpPr bwMode="auto">
            <a:xfrm>
              <a:off x="3423768" y="5029449"/>
              <a:ext cx="294008" cy="203197"/>
              <a:chOff x="3423768" y="5029449"/>
              <a:chExt cx="294008" cy="203197"/>
            </a:xfrm>
          </p:grpSpPr>
          <p:sp>
            <p:nvSpPr>
              <p:cNvPr id="14" name="Oval 13"/>
              <p:cNvSpPr/>
              <p:nvPr/>
            </p:nvSpPr>
            <p:spPr>
              <a:xfrm>
                <a:off x="3514622" y="5028734"/>
                <a:ext cx="203154" cy="203374"/>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cxnSp>
            <p:nvCxnSpPr>
              <p:cNvPr id="16" name="Straight Connector 15"/>
              <p:cNvCxnSpPr/>
              <p:nvPr/>
            </p:nvCxnSpPr>
            <p:spPr>
              <a:xfrm>
                <a:off x="3424155" y="5136777"/>
                <a:ext cx="1364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836" name="Rectangle 311"/>
            <p:cNvSpPr>
              <a:spLocks noChangeArrowheads="1"/>
            </p:cNvSpPr>
            <p:nvPr/>
          </p:nvSpPr>
          <p:spPr bwMode="auto">
            <a:xfrm>
              <a:off x="2005249" y="4723673"/>
              <a:ext cx="1450908" cy="929485"/>
            </a:xfrm>
            <a:prstGeom prst="rect">
              <a:avLst/>
            </a:prstGeom>
            <a:noFill/>
            <a:ln w="9525">
              <a:noFill/>
              <a:miter lim="800000"/>
              <a:headEnd/>
              <a:tailEnd/>
            </a:ln>
          </p:spPr>
          <p:txBody>
            <a:bodyPr>
              <a:spAutoFit/>
            </a:bodyPr>
            <a:lstStyle/>
            <a:p>
              <a:pPr algn="r">
                <a:lnSpc>
                  <a:spcPct val="85000"/>
                </a:lnSpc>
              </a:pPr>
              <a:r>
                <a:rPr lang="en-GB" sz="1600" b="1">
                  <a:solidFill>
                    <a:srgbClr val="595959"/>
                  </a:solidFill>
                  <a:latin typeface="Calibri" pitchFamily="34" charset="0"/>
                </a:rPr>
                <a:t>Grabbing credentials from users’ machine</a:t>
              </a:r>
            </a:p>
          </p:txBody>
        </p:sp>
      </p:grpSp>
      <p:sp>
        <p:nvSpPr>
          <p:cNvPr id="23" name="Freeform 22"/>
          <p:cNvSpPr/>
          <p:nvPr/>
        </p:nvSpPr>
        <p:spPr>
          <a:xfrm>
            <a:off x="6505575" y="4513263"/>
            <a:ext cx="590550" cy="898525"/>
          </a:xfrm>
          <a:custGeom>
            <a:avLst/>
            <a:gdLst>
              <a:gd name="connsiteX0" fmla="*/ 6350 w 612775"/>
              <a:gd name="connsiteY0" fmla="*/ 53975 h 920750"/>
              <a:gd name="connsiteX1" fmla="*/ 612775 w 612775"/>
              <a:gd name="connsiteY1" fmla="*/ 0 h 920750"/>
              <a:gd name="connsiteX2" fmla="*/ 612775 w 612775"/>
              <a:gd name="connsiteY2" fmla="*/ 920750 h 920750"/>
              <a:gd name="connsiteX3" fmla="*/ 0 w 612775"/>
              <a:gd name="connsiteY3" fmla="*/ 295275 h 920750"/>
              <a:gd name="connsiteX4" fmla="*/ 6350 w 612775"/>
              <a:gd name="connsiteY4" fmla="*/ 53975 h 920750"/>
              <a:gd name="connsiteX0" fmla="*/ 6350 w 619125"/>
              <a:gd name="connsiteY0" fmla="*/ 31750 h 898525"/>
              <a:gd name="connsiteX1" fmla="*/ 619125 w 619125"/>
              <a:gd name="connsiteY1" fmla="*/ 0 h 898525"/>
              <a:gd name="connsiteX2" fmla="*/ 612775 w 619125"/>
              <a:gd name="connsiteY2" fmla="*/ 898525 h 898525"/>
              <a:gd name="connsiteX3" fmla="*/ 0 w 619125"/>
              <a:gd name="connsiteY3" fmla="*/ 273050 h 898525"/>
              <a:gd name="connsiteX4" fmla="*/ 6350 w 619125"/>
              <a:gd name="connsiteY4" fmla="*/ 31750 h 898525"/>
              <a:gd name="connsiteX0" fmla="*/ 0 w 612775"/>
              <a:gd name="connsiteY0" fmla="*/ 31750 h 898525"/>
              <a:gd name="connsiteX1" fmla="*/ 612775 w 612775"/>
              <a:gd name="connsiteY1" fmla="*/ 0 h 898525"/>
              <a:gd name="connsiteX2" fmla="*/ 606425 w 612775"/>
              <a:gd name="connsiteY2" fmla="*/ 898525 h 898525"/>
              <a:gd name="connsiteX3" fmla="*/ 22225 w 612775"/>
              <a:gd name="connsiteY3" fmla="*/ 238125 h 898525"/>
              <a:gd name="connsiteX4" fmla="*/ 0 w 612775"/>
              <a:gd name="connsiteY4" fmla="*/ 31750 h 898525"/>
              <a:gd name="connsiteX0" fmla="*/ 0 w 600075"/>
              <a:gd name="connsiteY0" fmla="*/ 47625 h 898525"/>
              <a:gd name="connsiteX1" fmla="*/ 600075 w 600075"/>
              <a:gd name="connsiteY1" fmla="*/ 0 h 898525"/>
              <a:gd name="connsiteX2" fmla="*/ 593725 w 600075"/>
              <a:gd name="connsiteY2" fmla="*/ 898525 h 898525"/>
              <a:gd name="connsiteX3" fmla="*/ 9525 w 600075"/>
              <a:gd name="connsiteY3" fmla="*/ 238125 h 898525"/>
              <a:gd name="connsiteX4" fmla="*/ 0 w 600075"/>
              <a:gd name="connsiteY4" fmla="*/ 47625 h 898525"/>
              <a:gd name="connsiteX0" fmla="*/ 6350 w 590550"/>
              <a:gd name="connsiteY0" fmla="*/ 28575 h 898525"/>
              <a:gd name="connsiteX1" fmla="*/ 590550 w 590550"/>
              <a:gd name="connsiteY1" fmla="*/ 0 h 898525"/>
              <a:gd name="connsiteX2" fmla="*/ 584200 w 590550"/>
              <a:gd name="connsiteY2" fmla="*/ 898525 h 898525"/>
              <a:gd name="connsiteX3" fmla="*/ 0 w 590550"/>
              <a:gd name="connsiteY3" fmla="*/ 238125 h 898525"/>
              <a:gd name="connsiteX4" fmla="*/ 6350 w 590550"/>
              <a:gd name="connsiteY4" fmla="*/ 28575 h 89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898525">
                <a:moveTo>
                  <a:pt x="6350" y="28575"/>
                </a:moveTo>
                <a:lnTo>
                  <a:pt x="590550" y="0"/>
                </a:lnTo>
                <a:cubicBezTo>
                  <a:pt x="588433" y="299508"/>
                  <a:pt x="586317" y="599017"/>
                  <a:pt x="584200" y="898525"/>
                </a:cubicBezTo>
                <a:lnTo>
                  <a:pt x="0" y="238125"/>
                </a:lnTo>
                <a:lnTo>
                  <a:pt x="6350" y="2857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26" name="Group 25"/>
          <p:cNvGrpSpPr>
            <a:grpSpLocks/>
          </p:cNvGrpSpPr>
          <p:nvPr/>
        </p:nvGrpSpPr>
        <p:grpSpPr bwMode="auto">
          <a:xfrm>
            <a:off x="7086600" y="4516438"/>
            <a:ext cx="1292225" cy="889000"/>
            <a:chOff x="6974208" y="3010823"/>
            <a:chExt cx="1292723" cy="888328"/>
          </a:xfrm>
        </p:grpSpPr>
        <p:sp>
          <p:nvSpPr>
            <p:cNvPr id="221" name="Rectangle 220"/>
            <p:cNvSpPr/>
            <p:nvPr/>
          </p:nvSpPr>
          <p:spPr>
            <a:xfrm>
              <a:off x="6974208" y="3010823"/>
              <a:ext cx="1292723" cy="8883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b"/>
            <a:lstStyle/>
            <a:p>
              <a:pPr algn="ctr" fontAlgn="auto">
                <a:lnSpc>
                  <a:spcPct val="80000"/>
                </a:lnSpc>
                <a:spcBef>
                  <a:spcPts val="0"/>
                </a:spcBef>
                <a:spcAft>
                  <a:spcPts val="0"/>
                </a:spcAft>
                <a:defRPr/>
              </a:pPr>
              <a:r>
                <a:rPr lang="en-US" sz="1200" b="1" dirty="0">
                  <a:solidFill>
                    <a:srgbClr val="FFFFFF"/>
                  </a:solidFill>
                  <a:cs typeface="Arial"/>
                </a:rPr>
                <a:t>Password Protection</a:t>
              </a:r>
            </a:p>
          </p:txBody>
        </p:sp>
        <p:grpSp>
          <p:nvGrpSpPr>
            <p:cNvPr id="222" name="Group 29"/>
            <p:cNvGrpSpPr>
              <a:grpSpLocks noChangeAspect="1"/>
            </p:cNvGrpSpPr>
            <p:nvPr/>
          </p:nvGrpSpPr>
          <p:grpSpPr bwMode="auto">
            <a:xfrm>
              <a:off x="7451102" y="3103962"/>
              <a:ext cx="338934" cy="371345"/>
              <a:chOff x="2406" y="1620"/>
              <a:chExt cx="173" cy="197"/>
            </a:xfrm>
            <a:solidFill>
              <a:schemeClr val="bg1"/>
            </a:solidFill>
          </p:grpSpPr>
          <p:sp>
            <p:nvSpPr>
              <p:cNvPr id="223" name="Freeform 30"/>
              <p:cNvSpPr>
                <a:spLocks noEditPoints="1"/>
              </p:cNvSpPr>
              <p:nvPr/>
            </p:nvSpPr>
            <p:spPr bwMode="auto">
              <a:xfrm>
                <a:off x="2468" y="1686"/>
                <a:ext cx="50" cy="51"/>
              </a:xfrm>
              <a:custGeom>
                <a:avLst/>
                <a:gdLst>
                  <a:gd name="T0" fmla="*/ 101 w 101"/>
                  <a:gd name="T1" fmla="*/ 20 h 101"/>
                  <a:gd name="T2" fmla="*/ 100 w 101"/>
                  <a:gd name="T3" fmla="*/ 12 h 101"/>
                  <a:gd name="T4" fmla="*/ 96 w 101"/>
                  <a:gd name="T5" fmla="*/ 5 h 101"/>
                  <a:gd name="T6" fmla="*/ 93 w 101"/>
                  <a:gd name="T7" fmla="*/ 2 h 101"/>
                  <a:gd name="T8" fmla="*/ 81 w 101"/>
                  <a:gd name="T9" fmla="*/ 0 h 101"/>
                  <a:gd name="T10" fmla="*/ 21 w 101"/>
                  <a:gd name="T11" fmla="*/ 0 h 101"/>
                  <a:gd name="T12" fmla="*/ 8 w 101"/>
                  <a:gd name="T13" fmla="*/ 2 h 101"/>
                  <a:gd name="T14" fmla="*/ 6 w 101"/>
                  <a:gd name="T15" fmla="*/ 5 h 101"/>
                  <a:gd name="T16" fmla="*/ 1 w 101"/>
                  <a:gd name="T17" fmla="*/ 12 h 101"/>
                  <a:gd name="T18" fmla="*/ 0 w 101"/>
                  <a:gd name="T19" fmla="*/ 80 h 101"/>
                  <a:gd name="T20" fmla="*/ 1 w 101"/>
                  <a:gd name="T21" fmla="*/ 89 h 101"/>
                  <a:gd name="T22" fmla="*/ 6 w 101"/>
                  <a:gd name="T23" fmla="*/ 95 h 101"/>
                  <a:gd name="T24" fmla="*/ 8 w 101"/>
                  <a:gd name="T25" fmla="*/ 98 h 101"/>
                  <a:gd name="T26" fmla="*/ 21 w 101"/>
                  <a:gd name="T27" fmla="*/ 101 h 101"/>
                  <a:gd name="T28" fmla="*/ 81 w 101"/>
                  <a:gd name="T29" fmla="*/ 101 h 101"/>
                  <a:gd name="T30" fmla="*/ 81 w 101"/>
                  <a:gd name="T31" fmla="*/ 101 h 101"/>
                  <a:gd name="T32" fmla="*/ 93 w 101"/>
                  <a:gd name="T33" fmla="*/ 98 h 101"/>
                  <a:gd name="T34" fmla="*/ 96 w 101"/>
                  <a:gd name="T35" fmla="*/ 95 h 101"/>
                  <a:gd name="T36" fmla="*/ 100 w 101"/>
                  <a:gd name="T37" fmla="*/ 89 h 101"/>
                  <a:gd name="T38" fmla="*/ 101 w 101"/>
                  <a:gd name="T39" fmla="*/ 80 h 101"/>
                  <a:gd name="T40" fmla="*/ 84 w 101"/>
                  <a:gd name="T41" fmla="*/ 80 h 101"/>
                  <a:gd name="T42" fmla="*/ 84 w 101"/>
                  <a:gd name="T43" fmla="*/ 83 h 101"/>
                  <a:gd name="T44" fmla="*/ 84 w 101"/>
                  <a:gd name="T45" fmla="*/ 83 h 101"/>
                  <a:gd name="T46" fmla="*/ 84 w 101"/>
                  <a:gd name="T47" fmla="*/ 83 h 101"/>
                  <a:gd name="T48" fmla="*/ 21 w 101"/>
                  <a:gd name="T49" fmla="*/ 83 h 101"/>
                  <a:gd name="T50" fmla="*/ 18 w 101"/>
                  <a:gd name="T51" fmla="*/ 83 h 101"/>
                  <a:gd name="T52" fmla="*/ 18 w 101"/>
                  <a:gd name="T53" fmla="*/ 83 h 101"/>
                  <a:gd name="T54" fmla="*/ 18 w 101"/>
                  <a:gd name="T55" fmla="*/ 83 h 101"/>
                  <a:gd name="T56" fmla="*/ 18 w 101"/>
                  <a:gd name="T57" fmla="*/ 80 h 101"/>
                  <a:gd name="T58" fmla="*/ 18 w 101"/>
                  <a:gd name="T59" fmla="*/ 20 h 101"/>
                  <a:gd name="T60" fmla="*/ 18 w 101"/>
                  <a:gd name="T61" fmla="*/ 17 h 101"/>
                  <a:gd name="T62" fmla="*/ 18 w 101"/>
                  <a:gd name="T63" fmla="*/ 17 h 101"/>
                  <a:gd name="T64" fmla="*/ 18 w 101"/>
                  <a:gd name="T65" fmla="*/ 17 h 101"/>
                  <a:gd name="T66" fmla="*/ 81 w 101"/>
                  <a:gd name="T67" fmla="*/ 17 h 101"/>
                  <a:gd name="T68" fmla="*/ 84 w 101"/>
                  <a:gd name="T69" fmla="*/ 17 h 101"/>
                  <a:gd name="T70" fmla="*/ 84 w 101"/>
                  <a:gd name="T71" fmla="*/ 17 h 101"/>
                  <a:gd name="T72" fmla="*/ 84 w 101"/>
                  <a:gd name="T73" fmla="*/ 19 h 101"/>
                  <a:gd name="T74" fmla="*/ 84 w 101"/>
                  <a:gd name="T75"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1" y="80"/>
                    </a:moveTo>
                    <a:lnTo>
                      <a:pt x="101" y="20"/>
                    </a:lnTo>
                    <a:lnTo>
                      <a:pt x="101" y="20"/>
                    </a:lnTo>
                    <a:lnTo>
                      <a:pt x="100" y="12"/>
                    </a:lnTo>
                    <a:lnTo>
                      <a:pt x="99" y="9"/>
                    </a:lnTo>
                    <a:lnTo>
                      <a:pt x="96" y="5"/>
                    </a:lnTo>
                    <a:lnTo>
                      <a:pt x="96" y="5"/>
                    </a:lnTo>
                    <a:lnTo>
                      <a:pt x="93" y="2"/>
                    </a:lnTo>
                    <a:lnTo>
                      <a:pt x="89" y="1"/>
                    </a:lnTo>
                    <a:lnTo>
                      <a:pt x="81" y="0"/>
                    </a:lnTo>
                    <a:lnTo>
                      <a:pt x="21" y="0"/>
                    </a:lnTo>
                    <a:lnTo>
                      <a:pt x="21" y="0"/>
                    </a:lnTo>
                    <a:lnTo>
                      <a:pt x="12" y="1"/>
                    </a:lnTo>
                    <a:lnTo>
                      <a:pt x="8" y="2"/>
                    </a:lnTo>
                    <a:lnTo>
                      <a:pt x="6" y="5"/>
                    </a:lnTo>
                    <a:lnTo>
                      <a:pt x="6" y="5"/>
                    </a:lnTo>
                    <a:lnTo>
                      <a:pt x="3" y="9"/>
                    </a:lnTo>
                    <a:lnTo>
                      <a:pt x="1" y="12"/>
                    </a:lnTo>
                    <a:lnTo>
                      <a:pt x="0" y="20"/>
                    </a:lnTo>
                    <a:lnTo>
                      <a:pt x="0" y="80"/>
                    </a:lnTo>
                    <a:lnTo>
                      <a:pt x="0" y="80"/>
                    </a:lnTo>
                    <a:lnTo>
                      <a:pt x="1" y="89"/>
                    </a:lnTo>
                    <a:lnTo>
                      <a:pt x="3" y="93"/>
                    </a:lnTo>
                    <a:lnTo>
                      <a:pt x="6" y="95"/>
                    </a:lnTo>
                    <a:lnTo>
                      <a:pt x="6" y="95"/>
                    </a:lnTo>
                    <a:lnTo>
                      <a:pt x="8" y="98"/>
                    </a:lnTo>
                    <a:lnTo>
                      <a:pt x="12" y="100"/>
                    </a:lnTo>
                    <a:lnTo>
                      <a:pt x="21" y="101"/>
                    </a:lnTo>
                    <a:lnTo>
                      <a:pt x="81" y="101"/>
                    </a:lnTo>
                    <a:lnTo>
                      <a:pt x="81" y="101"/>
                    </a:lnTo>
                    <a:lnTo>
                      <a:pt x="81" y="101"/>
                    </a:lnTo>
                    <a:lnTo>
                      <a:pt x="81" y="101"/>
                    </a:lnTo>
                    <a:lnTo>
                      <a:pt x="89" y="100"/>
                    </a:lnTo>
                    <a:lnTo>
                      <a:pt x="93" y="98"/>
                    </a:lnTo>
                    <a:lnTo>
                      <a:pt x="96" y="95"/>
                    </a:lnTo>
                    <a:lnTo>
                      <a:pt x="96" y="95"/>
                    </a:lnTo>
                    <a:lnTo>
                      <a:pt x="99" y="93"/>
                    </a:lnTo>
                    <a:lnTo>
                      <a:pt x="100" y="89"/>
                    </a:lnTo>
                    <a:lnTo>
                      <a:pt x="101" y="80"/>
                    </a:lnTo>
                    <a:lnTo>
                      <a:pt x="101" y="80"/>
                    </a:lnTo>
                    <a:close/>
                    <a:moveTo>
                      <a:pt x="84" y="80"/>
                    </a:moveTo>
                    <a:lnTo>
                      <a:pt x="84" y="80"/>
                    </a:lnTo>
                    <a:lnTo>
                      <a:pt x="84" y="83"/>
                    </a:lnTo>
                    <a:lnTo>
                      <a:pt x="84" y="83"/>
                    </a:lnTo>
                    <a:lnTo>
                      <a:pt x="84" y="83"/>
                    </a:lnTo>
                    <a:lnTo>
                      <a:pt x="84" y="83"/>
                    </a:lnTo>
                    <a:lnTo>
                      <a:pt x="84" y="83"/>
                    </a:lnTo>
                    <a:lnTo>
                      <a:pt x="84" y="83"/>
                    </a:lnTo>
                    <a:lnTo>
                      <a:pt x="81" y="83"/>
                    </a:lnTo>
                    <a:lnTo>
                      <a:pt x="21" y="83"/>
                    </a:lnTo>
                    <a:lnTo>
                      <a:pt x="21" y="83"/>
                    </a:lnTo>
                    <a:lnTo>
                      <a:pt x="18" y="83"/>
                    </a:lnTo>
                    <a:lnTo>
                      <a:pt x="18" y="83"/>
                    </a:lnTo>
                    <a:lnTo>
                      <a:pt x="18" y="83"/>
                    </a:lnTo>
                    <a:lnTo>
                      <a:pt x="18" y="83"/>
                    </a:lnTo>
                    <a:lnTo>
                      <a:pt x="18" y="83"/>
                    </a:lnTo>
                    <a:lnTo>
                      <a:pt x="18" y="83"/>
                    </a:lnTo>
                    <a:lnTo>
                      <a:pt x="18" y="80"/>
                    </a:lnTo>
                    <a:lnTo>
                      <a:pt x="18" y="20"/>
                    </a:lnTo>
                    <a:lnTo>
                      <a:pt x="18" y="20"/>
                    </a:lnTo>
                    <a:lnTo>
                      <a:pt x="18" y="17"/>
                    </a:lnTo>
                    <a:lnTo>
                      <a:pt x="18" y="17"/>
                    </a:lnTo>
                    <a:lnTo>
                      <a:pt x="18" y="17"/>
                    </a:lnTo>
                    <a:lnTo>
                      <a:pt x="18" y="17"/>
                    </a:lnTo>
                    <a:lnTo>
                      <a:pt x="18" y="17"/>
                    </a:lnTo>
                    <a:lnTo>
                      <a:pt x="18" y="17"/>
                    </a:lnTo>
                    <a:lnTo>
                      <a:pt x="21" y="17"/>
                    </a:lnTo>
                    <a:lnTo>
                      <a:pt x="81" y="17"/>
                    </a:lnTo>
                    <a:lnTo>
                      <a:pt x="81" y="17"/>
                    </a:lnTo>
                    <a:lnTo>
                      <a:pt x="84" y="17"/>
                    </a:lnTo>
                    <a:lnTo>
                      <a:pt x="84" y="17"/>
                    </a:lnTo>
                    <a:lnTo>
                      <a:pt x="84" y="17"/>
                    </a:lnTo>
                    <a:lnTo>
                      <a:pt x="84" y="17"/>
                    </a:lnTo>
                    <a:lnTo>
                      <a:pt x="84" y="19"/>
                    </a:lnTo>
                    <a:lnTo>
                      <a:pt x="84" y="19"/>
                    </a:lnTo>
                    <a:lnTo>
                      <a:pt x="84" y="20"/>
                    </a:lnTo>
                    <a:lnTo>
                      <a:pt x="84" y="8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4" name="Freeform 31"/>
              <p:cNvSpPr>
                <a:spLocks/>
              </p:cNvSpPr>
              <p:nvPr/>
            </p:nvSpPr>
            <p:spPr bwMode="auto">
              <a:xfrm>
                <a:off x="2467" y="1740"/>
                <a:ext cx="8" cy="8"/>
              </a:xfrm>
              <a:custGeom>
                <a:avLst/>
                <a:gdLst>
                  <a:gd name="T0" fmla="*/ 8 w 16"/>
                  <a:gd name="T1" fmla="*/ 0 h 17"/>
                  <a:gd name="T2" fmla="*/ 8 w 16"/>
                  <a:gd name="T3" fmla="*/ 0 h 17"/>
                  <a:gd name="T4" fmla="*/ 5 w 16"/>
                  <a:gd name="T5" fmla="*/ 0 h 17"/>
                  <a:gd name="T6" fmla="*/ 2 w 16"/>
                  <a:gd name="T7" fmla="*/ 2 h 17"/>
                  <a:gd name="T8" fmla="*/ 0 w 16"/>
                  <a:gd name="T9" fmla="*/ 5 h 17"/>
                  <a:gd name="T10" fmla="*/ 0 w 16"/>
                  <a:gd name="T11" fmla="*/ 9 h 17"/>
                  <a:gd name="T12" fmla="*/ 0 w 16"/>
                  <a:gd name="T13" fmla="*/ 9 h 17"/>
                  <a:gd name="T14" fmla="*/ 0 w 16"/>
                  <a:gd name="T15" fmla="*/ 11 h 17"/>
                  <a:gd name="T16" fmla="*/ 2 w 16"/>
                  <a:gd name="T17" fmla="*/ 14 h 17"/>
                  <a:gd name="T18" fmla="*/ 5 w 16"/>
                  <a:gd name="T19" fmla="*/ 15 h 17"/>
                  <a:gd name="T20" fmla="*/ 8 w 16"/>
                  <a:gd name="T21" fmla="*/ 17 h 17"/>
                  <a:gd name="T22" fmla="*/ 8 w 16"/>
                  <a:gd name="T23" fmla="*/ 17 h 17"/>
                  <a:gd name="T24" fmla="*/ 11 w 16"/>
                  <a:gd name="T25" fmla="*/ 15 h 17"/>
                  <a:gd name="T26" fmla="*/ 13 w 16"/>
                  <a:gd name="T27" fmla="*/ 14 h 17"/>
                  <a:gd name="T28" fmla="*/ 16 w 16"/>
                  <a:gd name="T29" fmla="*/ 11 h 17"/>
                  <a:gd name="T30" fmla="*/ 16 w 16"/>
                  <a:gd name="T31" fmla="*/ 9 h 17"/>
                  <a:gd name="T32" fmla="*/ 16 w 16"/>
                  <a:gd name="T33" fmla="*/ 9 h 17"/>
                  <a:gd name="T34" fmla="*/ 16 w 16"/>
                  <a:gd name="T35" fmla="*/ 5 h 17"/>
                  <a:gd name="T36" fmla="*/ 13 w 16"/>
                  <a:gd name="T37" fmla="*/ 2 h 17"/>
                  <a:gd name="T38" fmla="*/ 11 w 16"/>
                  <a:gd name="T39" fmla="*/ 0 h 17"/>
                  <a:gd name="T40" fmla="*/ 8 w 16"/>
                  <a:gd name="T41" fmla="*/ 0 h 17"/>
                  <a:gd name="T42" fmla="*/ 8 w 16"/>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0"/>
                    </a:moveTo>
                    <a:lnTo>
                      <a:pt x="8" y="0"/>
                    </a:lnTo>
                    <a:lnTo>
                      <a:pt x="5" y="0"/>
                    </a:lnTo>
                    <a:lnTo>
                      <a:pt x="2" y="2"/>
                    </a:lnTo>
                    <a:lnTo>
                      <a:pt x="0" y="5"/>
                    </a:lnTo>
                    <a:lnTo>
                      <a:pt x="0" y="9"/>
                    </a:lnTo>
                    <a:lnTo>
                      <a:pt x="0" y="9"/>
                    </a:lnTo>
                    <a:lnTo>
                      <a:pt x="0" y="11"/>
                    </a:lnTo>
                    <a:lnTo>
                      <a:pt x="2" y="14"/>
                    </a:lnTo>
                    <a:lnTo>
                      <a:pt x="5" y="15"/>
                    </a:lnTo>
                    <a:lnTo>
                      <a:pt x="8" y="17"/>
                    </a:lnTo>
                    <a:lnTo>
                      <a:pt x="8" y="17"/>
                    </a:lnTo>
                    <a:lnTo>
                      <a:pt x="11" y="15"/>
                    </a:lnTo>
                    <a:lnTo>
                      <a:pt x="13" y="14"/>
                    </a:lnTo>
                    <a:lnTo>
                      <a:pt x="16" y="11"/>
                    </a:lnTo>
                    <a:lnTo>
                      <a:pt x="16" y="9"/>
                    </a:lnTo>
                    <a:lnTo>
                      <a:pt x="16" y="9"/>
                    </a:lnTo>
                    <a:lnTo>
                      <a:pt x="16" y="5"/>
                    </a:lnTo>
                    <a:lnTo>
                      <a:pt x="13" y="2"/>
                    </a:lnTo>
                    <a:lnTo>
                      <a:pt x="11" y="0"/>
                    </a:lnTo>
                    <a:lnTo>
                      <a:pt x="8" y="0"/>
                    </a:lnTo>
                    <a:lnTo>
                      <a:pt x="8"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5" name="Freeform 32"/>
              <p:cNvSpPr>
                <a:spLocks/>
              </p:cNvSpPr>
              <p:nvPr/>
            </p:nvSpPr>
            <p:spPr bwMode="auto">
              <a:xfrm>
                <a:off x="2456" y="1708"/>
                <a:ext cx="8" cy="8"/>
              </a:xfrm>
              <a:custGeom>
                <a:avLst/>
                <a:gdLst>
                  <a:gd name="T0" fmla="*/ 8 w 16"/>
                  <a:gd name="T1" fmla="*/ 0 h 17"/>
                  <a:gd name="T2" fmla="*/ 8 w 16"/>
                  <a:gd name="T3" fmla="*/ 0 h 17"/>
                  <a:gd name="T4" fmla="*/ 4 w 16"/>
                  <a:gd name="T5" fmla="*/ 1 h 17"/>
                  <a:gd name="T6" fmla="*/ 3 w 16"/>
                  <a:gd name="T7" fmla="*/ 3 h 17"/>
                  <a:gd name="T8" fmla="*/ 0 w 16"/>
                  <a:gd name="T9" fmla="*/ 6 h 17"/>
                  <a:gd name="T10" fmla="*/ 0 w 16"/>
                  <a:gd name="T11" fmla="*/ 8 h 17"/>
                  <a:gd name="T12" fmla="*/ 0 w 16"/>
                  <a:gd name="T13" fmla="*/ 8 h 17"/>
                  <a:gd name="T14" fmla="*/ 0 w 16"/>
                  <a:gd name="T15" fmla="*/ 12 h 17"/>
                  <a:gd name="T16" fmla="*/ 3 w 16"/>
                  <a:gd name="T17" fmla="*/ 15 h 17"/>
                  <a:gd name="T18" fmla="*/ 4 w 16"/>
                  <a:gd name="T19" fmla="*/ 17 h 17"/>
                  <a:gd name="T20" fmla="*/ 8 w 16"/>
                  <a:gd name="T21" fmla="*/ 17 h 17"/>
                  <a:gd name="T22" fmla="*/ 8 w 16"/>
                  <a:gd name="T23" fmla="*/ 17 h 17"/>
                  <a:gd name="T24" fmla="*/ 11 w 16"/>
                  <a:gd name="T25" fmla="*/ 17 h 17"/>
                  <a:gd name="T26" fmla="*/ 14 w 16"/>
                  <a:gd name="T27" fmla="*/ 15 h 17"/>
                  <a:gd name="T28" fmla="*/ 15 w 16"/>
                  <a:gd name="T29" fmla="*/ 12 h 17"/>
                  <a:gd name="T30" fmla="*/ 16 w 16"/>
                  <a:gd name="T31" fmla="*/ 8 h 17"/>
                  <a:gd name="T32" fmla="*/ 16 w 16"/>
                  <a:gd name="T33" fmla="*/ 8 h 17"/>
                  <a:gd name="T34" fmla="*/ 15 w 16"/>
                  <a:gd name="T35" fmla="*/ 6 h 17"/>
                  <a:gd name="T36" fmla="*/ 14 w 16"/>
                  <a:gd name="T37" fmla="*/ 3 h 17"/>
                  <a:gd name="T38" fmla="*/ 11 w 16"/>
                  <a:gd name="T39" fmla="*/ 1 h 17"/>
                  <a:gd name="T40" fmla="*/ 8 w 16"/>
                  <a:gd name="T41" fmla="*/ 0 h 17"/>
                  <a:gd name="T42" fmla="*/ 8 w 16"/>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0"/>
                    </a:moveTo>
                    <a:lnTo>
                      <a:pt x="8" y="0"/>
                    </a:lnTo>
                    <a:lnTo>
                      <a:pt x="4" y="1"/>
                    </a:lnTo>
                    <a:lnTo>
                      <a:pt x="3" y="3"/>
                    </a:lnTo>
                    <a:lnTo>
                      <a:pt x="0" y="6"/>
                    </a:lnTo>
                    <a:lnTo>
                      <a:pt x="0" y="8"/>
                    </a:lnTo>
                    <a:lnTo>
                      <a:pt x="0" y="8"/>
                    </a:lnTo>
                    <a:lnTo>
                      <a:pt x="0" y="12"/>
                    </a:lnTo>
                    <a:lnTo>
                      <a:pt x="3" y="15"/>
                    </a:lnTo>
                    <a:lnTo>
                      <a:pt x="4" y="17"/>
                    </a:lnTo>
                    <a:lnTo>
                      <a:pt x="8" y="17"/>
                    </a:lnTo>
                    <a:lnTo>
                      <a:pt x="8" y="17"/>
                    </a:lnTo>
                    <a:lnTo>
                      <a:pt x="11" y="17"/>
                    </a:lnTo>
                    <a:lnTo>
                      <a:pt x="14" y="15"/>
                    </a:lnTo>
                    <a:lnTo>
                      <a:pt x="15" y="12"/>
                    </a:lnTo>
                    <a:lnTo>
                      <a:pt x="16" y="8"/>
                    </a:lnTo>
                    <a:lnTo>
                      <a:pt x="16" y="8"/>
                    </a:lnTo>
                    <a:lnTo>
                      <a:pt x="15" y="6"/>
                    </a:lnTo>
                    <a:lnTo>
                      <a:pt x="14" y="3"/>
                    </a:lnTo>
                    <a:lnTo>
                      <a:pt x="11" y="1"/>
                    </a:lnTo>
                    <a:lnTo>
                      <a:pt x="8" y="0"/>
                    </a:lnTo>
                    <a:lnTo>
                      <a:pt x="8"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6" name="Freeform 33"/>
              <p:cNvSpPr>
                <a:spLocks/>
              </p:cNvSpPr>
              <p:nvPr/>
            </p:nvSpPr>
            <p:spPr bwMode="auto">
              <a:xfrm>
                <a:off x="2467" y="1676"/>
                <a:ext cx="8" cy="8"/>
              </a:xfrm>
              <a:custGeom>
                <a:avLst/>
                <a:gdLst>
                  <a:gd name="T0" fmla="*/ 8 w 16"/>
                  <a:gd name="T1" fmla="*/ 17 h 17"/>
                  <a:gd name="T2" fmla="*/ 8 w 16"/>
                  <a:gd name="T3" fmla="*/ 17 h 17"/>
                  <a:gd name="T4" fmla="*/ 11 w 16"/>
                  <a:gd name="T5" fmla="*/ 15 h 17"/>
                  <a:gd name="T6" fmla="*/ 13 w 16"/>
                  <a:gd name="T7" fmla="*/ 14 h 17"/>
                  <a:gd name="T8" fmla="*/ 16 w 16"/>
                  <a:gd name="T9" fmla="*/ 11 h 17"/>
                  <a:gd name="T10" fmla="*/ 16 w 16"/>
                  <a:gd name="T11" fmla="*/ 8 h 17"/>
                  <a:gd name="T12" fmla="*/ 16 w 16"/>
                  <a:gd name="T13" fmla="*/ 8 h 17"/>
                  <a:gd name="T14" fmla="*/ 16 w 16"/>
                  <a:gd name="T15" fmla="*/ 4 h 17"/>
                  <a:gd name="T16" fmla="*/ 13 w 16"/>
                  <a:gd name="T17" fmla="*/ 2 h 17"/>
                  <a:gd name="T18" fmla="*/ 11 w 16"/>
                  <a:gd name="T19" fmla="*/ 0 h 17"/>
                  <a:gd name="T20" fmla="*/ 8 w 16"/>
                  <a:gd name="T21" fmla="*/ 0 h 17"/>
                  <a:gd name="T22" fmla="*/ 8 w 16"/>
                  <a:gd name="T23" fmla="*/ 0 h 17"/>
                  <a:gd name="T24" fmla="*/ 5 w 16"/>
                  <a:gd name="T25" fmla="*/ 0 h 17"/>
                  <a:gd name="T26" fmla="*/ 2 w 16"/>
                  <a:gd name="T27" fmla="*/ 2 h 17"/>
                  <a:gd name="T28" fmla="*/ 0 w 16"/>
                  <a:gd name="T29" fmla="*/ 4 h 17"/>
                  <a:gd name="T30" fmla="*/ 0 w 16"/>
                  <a:gd name="T31" fmla="*/ 8 h 17"/>
                  <a:gd name="T32" fmla="*/ 0 w 16"/>
                  <a:gd name="T33" fmla="*/ 8 h 17"/>
                  <a:gd name="T34" fmla="*/ 0 w 16"/>
                  <a:gd name="T35" fmla="*/ 11 h 17"/>
                  <a:gd name="T36" fmla="*/ 2 w 16"/>
                  <a:gd name="T37" fmla="*/ 14 h 17"/>
                  <a:gd name="T38" fmla="*/ 5 w 16"/>
                  <a:gd name="T39" fmla="*/ 15 h 17"/>
                  <a:gd name="T40" fmla="*/ 8 w 16"/>
                  <a:gd name="T41" fmla="*/ 17 h 17"/>
                  <a:gd name="T42" fmla="*/ 8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17"/>
                    </a:moveTo>
                    <a:lnTo>
                      <a:pt x="8" y="17"/>
                    </a:lnTo>
                    <a:lnTo>
                      <a:pt x="11" y="15"/>
                    </a:lnTo>
                    <a:lnTo>
                      <a:pt x="13" y="14"/>
                    </a:lnTo>
                    <a:lnTo>
                      <a:pt x="16" y="11"/>
                    </a:lnTo>
                    <a:lnTo>
                      <a:pt x="16" y="8"/>
                    </a:lnTo>
                    <a:lnTo>
                      <a:pt x="16" y="8"/>
                    </a:lnTo>
                    <a:lnTo>
                      <a:pt x="16" y="4"/>
                    </a:lnTo>
                    <a:lnTo>
                      <a:pt x="13" y="2"/>
                    </a:lnTo>
                    <a:lnTo>
                      <a:pt x="11" y="0"/>
                    </a:lnTo>
                    <a:lnTo>
                      <a:pt x="8" y="0"/>
                    </a:lnTo>
                    <a:lnTo>
                      <a:pt x="8" y="0"/>
                    </a:lnTo>
                    <a:lnTo>
                      <a:pt x="5" y="0"/>
                    </a:lnTo>
                    <a:lnTo>
                      <a:pt x="2" y="2"/>
                    </a:lnTo>
                    <a:lnTo>
                      <a:pt x="0" y="4"/>
                    </a:lnTo>
                    <a:lnTo>
                      <a:pt x="0" y="8"/>
                    </a:lnTo>
                    <a:lnTo>
                      <a:pt x="0" y="8"/>
                    </a:lnTo>
                    <a:lnTo>
                      <a:pt x="0" y="11"/>
                    </a:lnTo>
                    <a:lnTo>
                      <a:pt x="2" y="14"/>
                    </a:lnTo>
                    <a:lnTo>
                      <a:pt x="5" y="15"/>
                    </a:lnTo>
                    <a:lnTo>
                      <a:pt x="8" y="17"/>
                    </a:lnTo>
                    <a:lnTo>
                      <a:pt x="8" y="17"/>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7" name="Freeform 34"/>
              <p:cNvSpPr>
                <a:spLocks/>
              </p:cNvSpPr>
              <p:nvPr/>
            </p:nvSpPr>
            <p:spPr bwMode="auto">
              <a:xfrm>
                <a:off x="2511" y="1740"/>
                <a:ext cx="8" cy="8"/>
              </a:xfrm>
              <a:custGeom>
                <a:avLst/>
                <a:gdLst>
                  <a:gd name="T0" fmla="*/ 8 w 17"/>
                  <a:gd name="T1" fmla="*/ 0 h 17"/>
                  <a:gd name="T2" fmla="*/ 8 w 17"/>
                  <a:gd name="T3" fmla="*/ 0 h 17"/>
                  <a:gd name="T4" fmla="*/ 4 w 17"/>
                  <a:gd name="T5" fmla="*/ 0 h 17"/>
                  <a:gd name="T6" fmla="*/ 2 w 17"/>
                  <a:gd name="T7" fmla="*/ 2 h 17"/>
                  <a:gd name="T8" fmla="*/ 0 w 17"/>
                  <a:gd name="T9" fmla="*/ 5 h 17"/>
                  <a:gd name="T10" fmla="*/ 0 w 17"/>
                  <a:gd name="T11" fmla="*/ 9 h 17"/>
                  <a:gd name="T12" fmla="*/ 0 w 17"/>
                  <a:gd name="T13" fmla="*/ 9 h 17"/>
                  <a:gd name="T14" fmla="*/ 0 w 17"/>
                  <a:gd name="T15" fmla="*/ 11 h 17"/>
                  <a:gd name="T16" fmla="*/ 2 w 17"/>
                  <a:gd name="T17" fmla="*/ 14 h 17"/>
                  <a:gd name="T18" fmla="*/ 4 w 17"/>
                  <a:gd name="T19" fmla="*/ 15 h 17"/>
                  <a:gd name="T20" fmla="*/ 8 w 17"/>
                  <a:gd name="T21" fmla="*/ 17 h 17"/>
                  <a:gd name="T22" fmla="*/ 8 w 17"/>
                  <a:gd name="T23" fmla="*/ 17 h 17"/>
                  <a:gd name="T24" fmla="*/ 11 w 17"/>
                  <a:gd name="T25" fmla="*/ 15 h 17"/>
                  <a:gd name="T26" fmla="*/ 14 w 17"/>
                  <a:gd name="T27" fmla="*/ 14 h 17"/>
                  <a:gd name="T28" fmla="*/ 15 w 17"/>
                  <a:gd name="T29" fmla="*/ 11 h 17"/>
                  <a:gd name="T30" fmla="*/ 17 w 17"/>
                  <a:gd name="T31" fmla="*/ 9 h 17"/>
                  <a:gd name="T32" fmla="*/ 17 w 17"/>
                  <a:gd name="T33" fmla="*/ 9 h 17"/>
                  <a:gd name="T34" fmla="*/ 15 w 17"/>
                  <a:gd name="T35" fmla="*/ 5 h 17"/>
                  <a:gd name="T36" fmla="*/ 14 w 17"/>
                  <a:gd name="T37" fmla="*/ 2 h 17"/>
                  <a:gd name="T38" fmla="*/ 11 w 17"/>
                  <a:gd name="T39" fmla="*/ 0 h 17"/>
                  <a:gd name="T40" fmla="*/ 8 w 17"/>
                  <a:gd name="T41" fmla="*/ 0 h 17"/>
                  <a:gd name="T42" fmla="*/ 8 w 17"/>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8" y="0"/>
                    </a:moveTo>
                    <a:lnTo>
                      <a:pt x="8" y="0"/>
                    </a:lnTo>
                    <a:lnTo>
                      <a:pt x="4" y="0"/>
                    </a:lnTo>
                    <a:lnTo>
                      <a:pt x="2" y="2"/>
                    </a:lnTo>
                    <a:lnTo>
                      <a:pt x="0" y="5"/>
                    </a:lnTo>
                    <a:lnTo>
                      <a:pt x="0" y="9"/>
                    </a:lnTo>
                    <a:lnTo>
                      <a:pt x="0" y="9"/>
                    </a:lnTo>
                    <a:lnTo>
                      <a:pt x="0" y="11"/>
                    </a:lnTo>
                    <a:lnTo>
                      <a:pt x="2" y="14"/>
                    </a:lnTo>
                    <a:lnTo>
                      <a:pt x="4" y="15"/>
                    </a:lnTo>
                    <a:lnTo>
                      <a:pt x="8" y="17"/>
                    </a:lnTo>
                    <a:lnTo>
                      <a:pt x="8" y="17"/>
                    </a:lnTo>
                    <a:lnTo>
                      <a:pt x="11" y="15"/>
                    </a:lnTo>
                    <a:lnTo>
                      <a:pt x="14" y="14"/>
                    </a:lnTo>
                    <a:lnTo>
                      <a:pt x="15" y="11"/>
                    </a:lnTo>
                    <a:lnTo>
                      <a:pt x="17" y="9"/>
                    </a:lnTo>
                    <a:lnTo>
                      <a:pt x="17" y="9"/>
                    </a:lnTo>
                    <a:lnTo>
                      <a:pt x="15" y="5"/>
                    </a:lnTo>
                    <a:lnTo>
                      <a:pt x="14" y="2"/>
                    </a:lnTo>
                    <a:lnTo>
                      <a:pt x="11" y="0"/>
                    </a:lnTo>
                    <a:lnTo>
                      <a:pt x="8" y="0"/>
                    </a:lnTo>
                    <a:lnTo>
                      <a:pt x="8"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8" name="Freeform 35"/>
              <p:cNvSpPr>
                <a:spLocks noEditPoints="1"/>
              </p:cNvSpPr>
              <p:nvPr/>
            </p:nvSpPr>
            <p:spPr bwMode="auto">
              <a:xfrm>
                <a:off x="2406" y="1620"/>
                <a:ext cx="173" cy="197"/>
              </a:xfrm>
              <a:custGeom>
                <a:avLst/>
                <a:gdLst>
                  <a:gd name="T0" fmla="*/ 252 w 346"/>
                  <a:gd name="T1" fmla="*/ 52 h 394"/>
                  <a:gd name="T2" fmla="*/ 224 w 346"/>
                  <a:gd name="T3" fmla="*/ 41 h 394"/>
                  <a:gd name="T4" fmla="*/ 198 w 346"/>
                  <a:gd name="T5" fmla="*/ 23 h 394"/>
                  <a:gd name="T6" fmla="*/ 174 w 346"/>
                  <a:gd name="T7" fmla="*/ 0 h 394"/>
                  <a:gd name="T8" fmla="*/ 172 w 346"/>
                  <a:gd name="T9" fmla="*/ 0 h 394"/>
                  <a:gd name="T10" fmla="*/ 148 w 346"/>
                  <a:gd name="T11" fmla="*/ 23 h 394"/>
                  <a:gd name="T12" fmla="*/ 123 w 346"/>
                  <a:gd name="T13" fmla="*/ 41 h 394"/>
                  <a:gd name="T14" fmla="*/ 94 w 346"/>
                  <a:gd name="T15" fmla="*/ 52 h 394"/>
                  <a:gd name="T16" fmla="*/ 78 w 346"/>
                  <a:gd name="T17" fmla="*/ 53 h 394"/>
                  <a:gd name="T18" fmla="*/ 46 w 346"/>
                  <a:gd name="T19" fmla="*/ 52 h 394"/>
                  <a:gd name="T20" fmla="*/ 10 w 346"/>
                  <a:gd name="T21" fmla="*/ 44 h 394"/>
                  <a:gd name="T22" fmla="*/ 0 w 346"/>
                  <a:gd name="T23" fmla="*/ 42 h 394"/>
                  <a:gd name="T24" fmla="*/ 0 w 346"/>
                  <a:gd name="T25" fmla="*/ 134 h 394"/>
                  <a:gd name="T26" fmla="*/ 1 w 346"/>
                  <a:gd name="T27" fmla="*/ 145 h 394"/>
                  <a:gd name="T28" fmla="*/ 10 w 346"/>
                  <a:gd name="T29" fmla="*/ 201 h 394"/>
                  <a:gd name="T30" fmla="*/ 19 w 346"/>
                  <a:gd name="T31" fmla="*/ 234 h 394"/>
                  <a:gd name="T32" fmla="*/ 25 w 346"/>
                  <a:gd name="T33" fmla="*/ 248 h 394"/>
                  <a:gd name="T34" fmla="*/ 45 w 346"/>
                  <a:gd name="T35" fmla="*/ 286 h 394"/>
                  <a:gd name="T36" fmla="*/ 67 w 346"/>
                  <a:gd name="T37" fmla="*/ 315 h 394"/>
                  <a:gd name="T38" fmla="*/ 77 w 346"/>
                  <a:gd name="T39" fmla="*/ 324 h 394"/>
                  <a:gd name="T40" fmla="*/ 112 w 346"/>
                  <a:gd name="T41" fmla="*/ 354 h 394"/>
                  <a:gd name="T42" fmla="*/ 146 w 346"/>
                  <a:gd name="T43" fmla="*/ 379 h 394"/>
                  <a:gd name="T44" fmla="*/ 174 w 346"/>
                  <a:gd name="T45" fmla="*/ 394 h 394"/>
                  <a:gd name="T46" fmla="*/ 181 w 346"/>
                  <a:gd name="T47" fmla="*/ 390 h 394"/>
                  <a:gd name="T48" fmla="*/ 219 w 346"/>
                  <a:gd name="T49" fmla="*/ 367 h 394"/>
                  <a:gd name="T50" fmla="*/ 249 w 346"/>
                  <a:gd name="T51" fmla="*/ 343 h 394"/>
                  <a:gd name="T52" fmla="*/ 279 w 346"/>
                  <a:gd name="T53" fmla="*/ 315 h 394"/>
                  <a:gd name="T54" fmla="*/ 287 w 346"/>
                  <a:gd name="T55" fmla="*/ 304 h 394"/>
                  <a:gd name="T56" fmla="*/ 316 w 346"/>
                  <a:gd name="T57" fmla="*/ 261 h 394"/>
                  <a:gd name="T58" fmla="*/ 328 w 346"/>
                  <a:gd name="T59" fmla="*/ 234 h 394"/>
                  <a:gd name="T60" fmla="*/ 332 w 346"/>
                  <a:gd name="T61" fmla="*/ 218 h 394"/>
                  <a:gd name="T62" fmla="*/ 342 w 346"/>
                  <a:gd name="T63" fmla="*/ 170 h 394"/>
                  <a:gd name="T64" fmla="*/ 346 w 346"/>
                  <a:gd name="T65" fmla="*/ 134 h 394"/>
                  <a:gd name="T66" fmla="*/ 346 w 346"/>
                  <a:gd name="T67" fmla="*/ 41 h 394"/>
                  <a:gd name="T68" fmla="*/ 336 w 346"/>
                  <a:gd name="T69" fmla="*/ 44 h 394"/>
                  <a:gd name="T70" fmla="*/ 300 w 346"/>
                  <a:gd name="T71" fmla="*/ 52 h 394"/>
                  <a:gd name="T72" fmla="*/ 268 w 346"/>
                  <a:gd name="T73" fmla="*/ 53 h 394"/>
                  <a:gd name="T74" fmla="*/ 252 w 346"/>
                  <a:gd name="T75" fmla="*/ 52 h 394"/>
                  <a:gd name="T76" fmla="*/ 253 w 346"/>
                  <a:gd name="T77" fmla="*/ 241 h 394"/>
                  <a:gd name="T78" fmla="*/ 249 w 346"/>
                  <a:gd name="T79" fmla="*/ 254 h 394"/>
                  <a:gd name="T80" fmla="*/ 243 w 346"/>
                  <a:gd name="T81" fmla="*/ 260 h 394"/>
                  <a:gd name="T82" fmla="*/ 231 w 346"/>
                  <a:gd name="T83" fmla="*/ 263 h 394"/>
                  <a:gd name="T84" fmla="*/ 116 w 346"/>
                  <a:gd name="T85" fmla="*/ 263 h 394"/>
                  <a:gd name="T86" fmla="*/ 103 w 346"/>
                  <a:gd name="T87" fmla="*/ 260 h 394"/>
                  <a:gd name="T88" fmla="*/ 97 w 346"/>
                  <a:gd name="T89" fmla="*/ 254 h 394"/>
                  <a:gd name="T90" fmla="*/ 94 w 346"/>
                  <a:gd name="T91" fmla="*/ 241 h 394"/>
                  <a:gd name="T92" fmla="*/ 94 w 346"/>
                  <a:gd name="T93" fmla="*/ 127 h 394"/>
                  <a:gd name="T94" fmla="*/ 97 w 346"/>
                  <a:gd name="T95" fmla="*/ 114 h 394"/>
                  <a:gd name="T96" fmla="*/ 103 w 346"/>
                  <a:gd name="T97" fmla="*/ 108 h 394"/>
                  <a:gd name="T98" fmla="*/ 116 w 346"/>
                  <a:gd name="T99" fmla="*/ 104 h 394"/>
                  <a:gd name="T100" fmla="*/ 231 w 346"/>
                  <a:gd name="T101" fmla="*/ 104 h 394"/>
                  <a:gd name="T102" fmla="*/ 243 w 346"/>
                  <a:gd name="T103" fmla="*/ 108 h 394"/>
                  <a:gd name="T104" fmla="*/ 249 w 346"/>
                  <a:gd name="T105" fmla="*/ 114 h 394"/>
                  <a:gd name="T106" fmla="*/ 253 w 346"/>
                  <a:gd name="T107" fmla="*/ 12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94">
                    <a:moveTo>
                      <a:pt x="252" y="52"/>
                    </a:moveTo>
                    <a:lnTo>
                      <a:pt x="252" y="52"/>
                    </a:lnTo>
                    <a:lnTo>
                      <a:pt x="238" y="48"/>
                    </a:lnTo>
                    <a:lnTo>
                      <a:pt x="224" y="41"/>
                    </a:lnTo>
                    <a:lnTo>
                      <a:pt x="211" y="33"/>
                    </a:lnTo>
                    <a:lnTo>
                      <a:pt x="198" y="23"/>
                    </a:lnTo>
                    <a:lnTo>
                      <a:pt x="181" y="7"/>
                    </a:lnTo>
                    <a:lnTo>
                      <a:pt x="174" y="0"/>
                    </a:lnTo>
                    <a:lnTo>
                      <a:pt x="172" y="0"/>
                    </a:lnTo>
                    <a:lnTo>
                      <a:pt x="172" y="0"/>
                    </a:lnTo>
                    <a:lnTo>
                      <a:pt x="165" y="7"/>
                    </a:lnTo>
                    <a:lnTo>
                      <a:pt x="148" y="23"/>
                    </a:lnTo>
                    <a:lnTo>
                      <a:pt x="135" y="33"/>
                    </a:lnTo>
                    <a:lnTo>
                      <a:pt x="123" y="41"/>
                    </a:lnTo>
                    <a:lnTo>
                      <a:pt x="108" y="48"/>
                    </a:lnTo>
                    <a:lnTo>
                      <a:pt x="94" y="52"/>
                    </a:lnTo>
                    <a:lnTo>
                      <a:pt x="94" y="52"/>
                    </a:lnTo>
                    <a:lnTo>
                      <a:pt x="78" y="53"/>
                    </a:lnTo>
                    <a:lnTo>
                      <a:pt x="63" y="53"/>
                    </a:lnTo>
                    <a:lnTo>
                      <a:pt x="46" y="52"/>
                    </a:lnTo>
                    <a:lnTo>
                      <a:pt x="33" y="49"/>
                    </a:lnTo>
                    <a:lnTo>
                      <a:pt x="10" y="44"/>
                    </a:lnTo>
                    <a:lnTo>
                      <a:pt x="0" y="41"/>
                    </a:lnTo>
                    <a:lnTo>
                      <a:pt x="0" y="42"/>
                    </a:lnTo>
                    <a:lnTo>
                      <a:pt x="0" y="134"/>
                    </a:lnTo>
                    <a:lnTo>
                      <a:pt x="0" y="134"/>
                    </a:lnTo>
                    <a:lnTo>
                      <a:pt x="0" y="134"/>
                    </a:lnTo>
                    <a:lnTo>
                      <a:pt x="1" y="145"/>
                    </a:lnTo>
                    <a:lnTo>
                      <a:pt x="4" y="170"/>
                    </a:lnTo>
                    <a:lnTo>
                      <a:pt x="10" y="201"/>
                    </a:lnTo>
                    <a:lnTo>
                      <a:pt x="14" y="218"/>
                    </a:lnTo>
                    <a:lnTo>
                      <a:pt x="19" y="234"/>
                    </a:lnTo>
                    <a:lnTo>
                      <a:pt x="19" y="234"/>
                    </a:lnTo>
                    <a:lnTo>
                      <a:pt x="25" y="248"/>
                    </a:lnTo>
                    <a:lnTo>
                      <a:pt x="31" y="261"/>
                    </a:lnTo>
                    <a:lnTo>
                      <a:pt x="45" y="286"/>
                    </a:lnTo>
                    <a:lnTo>
                      <a:pt x="59" y="304"/>
                    </a:lnTo>
                    <a:lnTo>
                      <a:pt x="67" y="315"/>
                    </a:lnTo>
                    <a:lnTo>
                      <a:pt x="67" y="315"/>
                    </a:lnTo>
                    <a:lnTo>
                      <a:pt x="77" y="324"/>
                    </a:lnTo>
                    <a:lnTo>
                      <a:pt x="97" y="343"/>
                    </a:lnTo>
                    <a:lnTo>
                      <a:pt x="112" y="354"/>
                    </a:lnTo>
                    <a:lnTo>
                      <a:pt x="129" y="367"/>
                    </a:lnTo>
                    <a:lnTo>
                      <a:pt x="146" y="379"/>
                    </a:lnTo>
                    <a:lnTo>
                      <a:pt x="165" y="390"/>
                    </a:lnTo>
                    <a:lnTo>
                      <a:pt x="174" y="394"/>
                    </a:lnTo>
                    <a:lnTo>
                      <a:pt x="181" y="390"/>
                    </a:lnTo>
                    <a:lnTo>
                      <a:pt x="181" y="390"/>
                    </a:lnTo>
                    <a:lnTo>
                      <a:pt x="200" y="379"/>
                    </a:lnTo>
                    <a:lnTo>
                      <a:pt x="219" y="367"/>
                    </a:lnTo>
                    <a:lnTo>
                      <a:pt x="235" y="354"/>
                    </a:lnTo>
                    <a:lnTo>
                      <a:pt x="249" y="343"/>
                    </a:lnTo>
                    <a:lnTo>
                      <a:pt x="269" y="324"/>
                    </a:lnTo>
                    <a:lnTo>
                      <a:pt x="279" y="315"/>
                    </a:lnTo>
                    <a:lnTo>
                      <a:pt x="279" y="315"/>
                    </a:lnTo>
                    <a:lnTo>
                      <a:pt x="287" y="304"/>
                    </a:lnTo>
                    <a:lnTo>
                      <a:pt x="301" y="286"/>
                    </a:lnTo>
                    <a:lnTo>
                      <a:pt x="316" y="261"/>
                    </a:lnTo>
                    <a:lnTo>
                      <a:pt x="321" y="248"/>
                    </a:lnTo>
                    <a:lnTo>
                      <a:pt x="328" y="234"/>
                    </a:lnTo>
                    <a:lnTo>
                      <a:pt x="328" y="234"/>
                    </a:lnTo>
                    <a:lnTo>
                      <a:pt x="332" y="218"/>
                    </a:lnTo>
                    <a:lnTo>
                      <a:pt x="336" y="201"/>
                    </a:lnTo>
                    <a:lnTo>
                      <a:pt x="342" y="170"/>
                    </a:lnTo>
                    <a:lnTo>
                      <a:pt x="345" y="145"/>
                    </a:lnTo>
                    <a:lnTo>
                      <a:pt x="346" y="134"/>
                    </a:lnTo>
                    <a:lnTo>
                      <a:pt x="346" y="42"/>
                    </a:lnTo>
                    <a:lnTo>
                      <a:pt x="346" y="41"/>
                    </a:lnTo>
                    <a:lnTo>
                      <a:pt x="346" y="41"/>
                    </a:lnTo>
                    <a:lnTo>
                      <a:pt x="336" y="44"/>
                    </a:lnTo>
                    <a:lnTo>
                      <a:pt x="313" y="49"/>
                    </a:lnTo>
                    <a:lnTo>
                      <a:pt x="300" y="52"/>
                    </a:lnTo>
                    <a:lnTo>
                      <a:pt x="283" y="53"/>
                    </a:lnTo>
                    <a:lnTo>
                      <a:pt x="268" y="53"/>
                    </a:lnTo>
                    <a:lnTo>
                      <a:pt x="252" y="52"/>
                    </a:lnTo>
                    <a:lnTo>
                      <a:pt x="252" y="52"/>
                    </a:lnTo>
                    <a:close/>
                    <a:moveTo>
                      <a:pt x="253" y="241"/>
                    </a:moveTo>
                    <a:lnTo>
                      <a:pt x="253" y="241"/>
                    </a:lnTo>
                    <a:lnTo>
                      <a:pt x="252" y="250"/>
                    </a:lnTo>
                    <a:lnTo>
                      <a:pt x="249" y="254"/>
                    </a:lnTo>
                    <a:lnTo>
                      <a:pt x="248" y="257"/>
                    </a:lnTo>
                    <a:lnTo>
                      <a:pt x="243" y="260"/>
                    </a:lnTo>
                    <a:lnTo>
                      <a:pt x="241" y="261"/>
                    </a:lnTo>
                    <a:lnTo>
                      <a:pt x="231" y="263"/>
                    </a:lnTo>
                    <a:lnTo>
                      <a:pt x="116" y="263"/>
                    </a:lnTo>
                    <a:lnTo>
                      <a:pt x="116" y="263"/>
                    </a:lnTo>
                    <a:lnTo>
                      <a:pt x="107" y="261"/>
                    </a:lnTo>
                    <a:lnTo>
                      <a:pt x="103" y="260"/>
                    </a:lnTo>
                    <a:lnTo>
                      <a:pt x="100" y="257"/>
                    </a:lnTo>
                    <a:lnTo>
                      <a:pt x="97" y="254"/>
                    </a:lnTo>
                    <a:lnTo>
                      <a:pt x="96" y="250"/>
                    </a:lnTo>
                    <a:lnTo>
                      <a:pt x="94" y="241"/>
                    </a:lnTo>
                    <a:lnTo>
                      <a:pt x="94" y="127"/>
                    </a:lnTo>
                    <a:lnTo>
                      <a:pt x="94" y="127"/>
                    </a:lnTo>
                    <a:lnTo>
                      <a:pt x="96" y="118"/>
                    </a:lnTo>
                    <a:lnTo>
                      <a:pt x="97" y="114"/>
                    </a:lnTo>
                    <a:lnTo>
                      <a:pt x="100" y="109"/>
                    </a:lnTo>
                    <a:lnTo>
                      <a:pt x="103" y="108"/>
                    </a:lnTo>
                    <a:lnTo>
                      <a:pt x="107" y="105"/>
                    </a:lnTo>
                    <a:lnTo>
                      <a:pt x="116" y="104"/>
                    </a:lnTo>
                    <a:lnTo>
                      <a:pt x="231" y="104"/>
                    </a:lnTo>
                    <a:lnTo>
                      <a:pt x="231" y="104"/>
                    </a:lnTo>
                    <a:lnTo>
                      <a:pt x="241" y="105"/>
                    </a:lnTo>
                    <a:lnTo>
                      <a:pt x="243" y="108"/>
                    </a:lnTo>
                    <a:lnTo>
                      <a:pt x="248" y="109"/>
                    </a:lnTo>
                    <a:lnTo>
                      <a:pt x="249" y="114"/>
                    </a:lnTo>
                    <a:lnTo>
                      <a:pt x="252" y="118"/>
                    </a:lnTo>
                    <a:lnTo>
                      <a:pt x="253" y="127"/>
                    </a:lnTo>
                    <a:lnTo>
                      <a:pt x="253" y="241"/>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29" name="Freeform 36"/>
              <p:cNvSpPr>
                <a:spLocks/>
              </p:cNvSpPr>
              <p:nvPr/>
            </p:nvSpPr>
            <p:spPr bwMode="auto">
              <a:xfrm>
                <a:off x="2522" y="1708"/>
                <a:ext cx="8" cy="8"/>
              </a:xfrm>
              <a:custGeom>
                <a:avLst/>
                <a:gdLst>
                  <a:gd name="T0" fmla="*/ 8 w 17"/>
                  <a:gd name="T1" fmla="*/ 0 h 17"/>
                  <a:gd name="T2" fmla="*/ 8 w 17"/>
                  <a:gd name="T3" fmla="*/ 0 h 17"/>
                  <a:gd name="T4" fmla="*/ 6 w 17"/>
                  <a:gd name="T5" fmla="*/ 1 h 17"/>
                  <a:gd name="T6" fmla="*/ 3 w 17"/>
                  <a:gd name="T7" fmla="*/ 3 h 17"/>
                  <a:gd name="T8" fmla="*/ 1 w 17"/>
                  <a:gd name="T9" fmla="*/ 6 h 17"/>
                  <a:gd name="T10" fmla="*/ 0 w 17"/>
                  <a:gd name="T11" fmla="*/ 8 h 17"/>
                  <a:gd name="T12" fmla="*/ 0 w 17"/>
                  <a:gd name="T13" fmla="*/ 8 h 17"/>
                  <a:gd name="T14" fmla="*/ 1 w 17"/>
                  <a:gd name="T15" fmla="*/ 12 h 17"/>
                  <a:gd name="T16" fmla="*/ 3 w 17"/>
                  <a:gd name="T17" fmla="*/ 15 h 17"/>
                  <a:gd name="T18" fmla="*/ 6 w 17"/>
                  <a:gd name="T19" fmla="*/ 17 h 17"/>
                  <a:gd name="T20" fmla="*/ 8 w 17"/>
                  <a:gd name="T21" fmla="*/ 17 h 17"/>
                  <a:gd name="T22" fmla="*/ 8 w 17"/>
                  <a:gd name="T23" fmla="*/ 17 h 17"/>
                  <a:gd name="T24" fmla="*/ 12 w 17"/>
                  <a:gd name="T25" fmla="*/ 17 h 17"/>
                  <a:gd name="T26" fmla="*/ 14 w 17"/>
                  <a:gd name="T27" fmla="*/ 15 h 17"/>
                  <a:gd name="T28" fmla="*/ 17 w 17"/>
                  <a:gd name="T29" fmla="*/ 12 h 17"/>
                  <a:gd name="T30" fmla="*/ 17 w 17"/>
                  <a:gd name="T31" fmla="*/ 8 h 17"/>
                  <a:gd name="T32" fmla="*/ 17 w 17"/>
                  <a:gd name="T33" fmla="*/ 8 h 17"/>
                  <a:gd name="T34" fmla="*/ 17 w 17"/>
                  <a:gd name="T35" fmla="*/ 6 h 17"/>
                  <a:gd name="T36" fmla="*/ 14 w 17"/>
                  <a:gd name="T37" fmla="*/ 3 h 17"/>
                  <a:gd name="T38" fmla="*/ 12 w 17"/>
                  <a:gd name="T39" fmla="*/ 1 h 17"/>
                  <a:gd name="T40" fmla="*/ 8 w 17"/>
                  <a:gd name="T41" fmla="*/ 0 h 17"/>
                  <a:gd name="T42" fmla="*/ 8 w 17"/>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8" y="0"/>
                    </a:moveTo>
                    <a:lnTo>
                      <a:pt x="8" y="0"/>
                    </a:lnTo>
                    <a:lnTo>
                      <a:pt x="6" y="1"/>
                    </a:lnTo>
                    <a:lnTo>
                      <a:pt x="3" y="3"/>
                    </a:lnTo>
                    <a:lnTo>
                      <a:pt x="1" y="6"/>
                    </a:lnTo>
                    <a:lnTo>
                      <a:pt x="0" y="8"/>
                    </a:lnTo>
                    <a:lnTo>
                      <a:pt x="0" y="8"/>
                    </a:lnTo>
                    <a:lnTo>
                      <a:pt x="1" y="12"/>
                    </a:lnTo>
                    <a:lnTo>
                      <a:pt x="3" y="15"/>
                    </a:lnTo>
                    <a:lnTo>
                      <a:pt x="6" y="17"/>
                    </a:lnTo>
                    <a:lnTo>
                      <a:pt x="8" y="17"/>
                    </a:lnTo>
                    <a:lnTo>
                      <a:pt x="8" y="17"/>
                    </a:lnTo>
                    <a:lnTo>
                      <a:pt x="12" y="17"/>
                    </a:lnTo>
                    <a:lnTo>
                      <a:pt x="14" y="15"/>
                    </a:lnTo>
                    <a:lnTo>
                      <a:pt x="17" y="12"/>
                    </a:lnTo>
                    <a:lnTo>
                      <a:pt x="17" y="8"/>
                    </a:lnTo>
                    <a:lnTo>
                      <a:pt x="17" y="8"/>
                    </a:lnTo>
                    <a:lnTo>
                      <a:pt x="17" y="6"/>
                    </a:lnTo>
                    <a:lnTo>
                      <a:pt x="14" y="3"/>
                    </a:lnTo>
                    <a:lnTo>
                      <a:pt x="12" y="1"/>
                    </a:lnTo>
                    <a:lnTo>
                      <a:pt x="8" y="0"/>
                    </a:lnTo>
                    <a:lnTo>
                      <a:pt x="8"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30" name="Freeform 37"/>
              <p:cNvSpPr>
                <a:spLocks/>
              </p:cNvSpPr>
              <p:nvPr/>
            </p:nvSpPr>
            <p:spPr bwMode="auto">
              <a:xfrm>
                <a:off x="2511" y="1676"/>
                <a:ext cx="8" cy="8"/>
              </a:xfrm>
              <a:custGeom>
                <a:avLst/>
                <a:gdLst>
                  <a:gd name="T0" fmla="*/ 8 w 17"/>
                  <a:gd name="T1" fmla="*/ 0 h 17"/>
                  <a:gd name="T2" fmla="*/ 8 w 17"/>
                  <a:gd name="T3" fmla="*/ 0 h 17"/>
                  <a:gd name="T4" fmla="*/ 4 w 17"/>
                  <a:gd name="T5" fmla="*/ 0 h 17"/>
                  <a:gd name="T6" fmla="*/ 2 w 17"/>
                  <a:gd name="T7" fmla="*/ 2 h 17"/>
                  <a:gd name="T8" fmla="*/ 0 w 17"/>
                  <a:gd name="T9" fmla="*/ 4 h 17"/>
                  <a:gd name="T10" fmla="*/ 0 w 17"/>
                  <a:gd name="T11" fmla="*/ 8 h 17"/>
                  <a:gd name="T12" fmla="*/ 0 w 17"/>
                  <a:gd name="T13" fmla="*/ 8 h 17"/>
                  <a:gd name="T14" fmla="*/ 0 w 17"/>
                  <a:gd name="T15" fmla="*/ 11 h 17"/>
                  <a:gd name="T16" fmla="*/ 2 w 17"/>
                  <a:gd name="T17" fmla="*/ 14 h 17"/>
                  <a:gd name="T18" fmla="*/ 4 w 17"/>
                  <a:gd name="T19" fmla="*/ 15 h 17"/>
                  <a:gd name="T20" fmla="*/ 8 w 17"/>
                  <a:gd name="T21" fmla="*/ 17 h 17"/>
                  <a:gd name="T22" fmla="*/ 8 w 17"/>
                  <a:gd name="T23" fmla="*/ 17 h 17"/>
                  <a:gd name="T24" fmla="*/ 11 w 17"/>
                  <a:gd name="T25" fmla="*/ 15 h 17"/>
                  <a:gd name="T26" fmla="*/ 14 w 17"/>
                  <a:gd name="T27" fmla="*/ 14 h 17"/>
                  <a:gd name="T28" fmla="*/ 15 w 17"/>
                  <a:gd name="T29" fmla="*/ 11 h 17"/>
                  <a:gd name="T30" fmla="*/ 17 w 17"/>
                  <a:gd name="T31" fmla="*/ 8 h 17"/>
                  <a:gd name="T32" fmla="*/ 17 w 17"/>
                  <a:gd name="T33" fmla="*/ 8 h 17"/>
                  <a:gd name="T34" fmla="*/ 15 w 17"/>
                  <a:gd name="T35" fmla="*/ 4 h 17"/>
                  <a:gd name="T36" fmla="*/ 14 w 17"/>
                  <a:gd name="T37" fmla="*/ 2 h 17"/>
                  <a:gd name="T38" fmla="*/ 11 w 17"/>
                  <a:gd name="T39" fmla="*/ 0 h 17"/>
                  <a:gd name="T40" fmla="*/ 8 w 17"/>
                  <a:gd name="T41" fmla="*/ 0 h 17"/>
                  <a:gd name="T42" fmla="*/ 8 w 17"/>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8" y="0"/>
                    </a:moveTo>
                    <a:lnTo>
                      <a:pt x="8" y="0"/>
                    </a:lnTo>
                    <a:lnTo>
                      <a:pt x="4" y="0"/>
                    </a:lnTo>
                    <a:lnTo>
                      <a:pt x="2" y="2"/>
                    </a:lnTo>
                    <a:lnTo>
                      <a:pt x="0" y="4"/>
                    </a:lnTo>
                    <a:lnTo>
                      <a:pt x="0" y="8"/>
                    </a:lnTo>
                    <a:lnTo>
                      <a:pt x="0" y="8"/>
                    </a:lnTo>
                    <a:lnTo>
                      <a:pt x="0" y="11"/>
                    </a:lnTo>
                    <a:lnTo>
                      <a:pt x="2" y="14"/>
                    </a:lnTo>
                    <a:lnTo>
                      <a:pt x="4" y="15"/>
                    </a:lnTo>
                    <a:lnTo>
                      <a:pt x="8" y="17"/>
                    </a:lnTo>
                    <a:lnTo>
                      <a:pt x="8" y="17"/>
                    </a:lnTo>
                    <a:lnTo>
                      <a:pt x="11" y="15"/>
                    </a:lnTo>
                    <a:lnTo>
                      <a:pt x="14" y="14"/>
                    </a:lnTo>
                    <a:lnTo>
                      <a:pt x="15" y="11"/>
                    </a:lnTo>
                    <a:lnTo>
                      <a:pt x="17" y="8"/>
                    </a:lnTo>
                    <a:lnTo>
                      <a:pt x="17" y="8"/>
                    </a:lnTo>
                    <a:lnTo>
                      <a:pt x="15" y="4"/>
                    </a:lnTo>
                    <a:lnTo>
                      <a:pt x="14" y="2"/>
                    </a:lnTo>
                    <a:lnTo>
                      <a:pt x="11" y="0"/>
                    </a:lnTo>
                    <a:lnTo>
                      <a:pt x="8" y="0"/>
                    </a:lnTo>
                    <a:lnTo>
                      <a:pt x="8" y="0"/>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grpSp>
      </p:grpSp>
      <p:grpSp>
        <p:nvGrpSpPr>
          <p:cNvPr id="20" name="Group 19"/>
          <p:cNvGrpSpPr>
            <a:grpSpLocks/>
          </p:cNvGrpSpPr>
          <p:nvPr/>
        </p:nvGrpSpPr>
        <p:grpSpPr bwMode="auto">
          <a:xfrm>
            <a:off x="6269038" y="4560888"/>
            <a:ext cx="246062" cy="206375"/>
            <a:chOff x="6269563" y="4395786"/>
            <a:chExt cx="246275" cy="206346"/>
          </a:xfrm>
        </p:grpSpPr>
        <p:sp>
          <p:nvSpPr>
            <p:cNvPr id="19" name="Rectangle 18"/>
            <p:cNvSpPr/>
            <p:nvPr/>
          </p:nvSpPr>
          <p:spPr>
            <a:xfrm>
              <a:off x="6269563" y="4395786"/>
              <a:ext cx="246275" cy="19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cxnSp>
          <p:nvCxnSpPr>
            <p:cNvPr id="17" name="Straight Connector 16"/>
            <p:cNvCxnSpPr/>
            <p:nvPr/>
          </p:nvCxnSpPr>
          <p:spPr>
            <a:xfrm>
              <a:off x="6269563" y="4395786"/>
              <a:ext cx="2462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269563" y="4602132"/>
              <a:ext cx="2462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a:grpSpLocks/>
          </p:cNvGrpSpPr>
          <p:nvPr/>
        </p:nvGrpSpPr>
        <p:grpSpPr bwMode="auto">
          <a:xfrm>
            <a:off x="3265488" y="3671888"/>
            <a:ext cx="1292225" cy="1639887"/>
            <a:chOff x="3265305" y="3672537"/>
            <a:chExt cx="1292723" cy="1638569"/>
          </a:xfrm>
        </p:grpSpPr>
        <p:sp>
          <p:nvSpPr>
            <p:cNvPr id="5" name="Right Triangle 4"/>
            <p:cNvSpPr/>
            <p:nvPr/>
          </p:nvSpPr>
          <p:spPr>
            <a:xfrm rot="19460072">
              <a:off x="3390765" y="4186474"/>
              <a:ext cx="1051330" cy="734421"/>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33824" name="Group 289"/>
            <p:cNvGrpSpPr>
              <a:grpSpLocks/>
            </p:cNvGrpSpPr>
            <p:nvPr/>
          </p:nvGrpSpPr>
          <p:grpSpPr bwMode="auto">
            <a:xfrm>
              <a:off x="3265305" y="3672537"/>
              <a:ext cx="1292723" cy="888328"/>
              <a:chOff x="1271882" y="3771109"/>
              <a:chExt cx="1292723" cy="888328"/>
            </a:xfrm>
          </p:grpSpPr>
          <p:sp>
            <p:nvSpPr>
              <p:cNvPr id="291" name="Rectangle 290"/>
              <p:cNvSpPr/>
              <p:nvPr/>
            </p:nvSpPr>
            <p:spPr>
              <a:xfrm>
                <a:off x="1271882" y="3771109"/>
                <a:ext cx="1292723" cy="8882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b"/>
              <a:lstStyle/>
              <a:p>
                <a:pPr algn="ctr" fontAlgn="auto">
                  <a:lnSpc>
                    <a:spcPct val="90000"/>
                  </a:lnSpc>
                  <a:spcBef>
                    <a:spcPts val="0"/>
                  </a:spcBef>
                  <a:spcAft>
                    <a:spcPts val="0"/>
                  </a:spcAft>
                  <a:defRPr/>
                </a:pPr>
                <a:r>
                  <a:rPr lang="en-US" sz="1200" b="1" dirty="0">
                    <a:solidFill>
                      <a:srgbClr val="FFFFFF"/>
                    </a:solidFill>
                    <a:cs typeface="Arial"/>
                  </a:rPr>
                  <a:t>Keystrokes</a:t>
                </a:r>
              </a:p>
              <a:p>
                <a:pPr algn="ctr" fontAlgn="auto">
                  <a:lnSpc>
                    <a:spcPct val="90000"/>
                  </a:lnSpc>
                  <a:spcBef>
                    <a:spcPts val="0"/>
                  </a:spcBef>
                  <a:spcAft>
                    <a:spcPts val="0"/>
                  </a:spcAft>
                  <a:defRPr/>
                </a:pPr>
                <a:r>
                  <a:rPr lang="en-US" sz="1200" b="1" dirty="0">
                    <a:solidFill>
                      <a:srgbClr val="FFFFFF"/>
                    </a:solidFill>
                    <a:cs typeface="Arial"/>
                  </a:rPr>
                  <a:t>Obfuscation</a:t>
                </a:r>
                <a:endParaRPr lang="en-US" sz="1200" b="1" dirty="0">
                  <a:solidFill>
                    <a:srgbClr val="FFFFFF"/>
                  </a:solidFill>
                  <a:cs typeface="Arial"/>
                </a:endParaRPr>
              </a:p>
            </p:txBody>
          </p:sp>
          <p:grpSp>
            <p:nvGrpSpPr>
              <p:cNvPr id="292" name="Group 7"/>
              <p:cNvGrpSpPr>
                <a:grpSpLocks noChangeAspect="1"/>
              </p:cNvGrpSpPr>
              <p:nvPr/>
            </p:nvGrpSpPr>
            <p:grpSpPr bwMode="auto">
              <a:xfrm>
                <a:off x="1663068" y="3874572"/>
                <a:ext cx="530150" cy="330042"/>
                <a:chOff x="1445" y="2090"/>
                <a:chExt cx="279" cy="189"/>
              </a:xfrm>
              <a:solidFill>
                <a:schemeClr val="bg1"/>
              </a:solidFill>
            </p:grpSpPr>
            <p:sp>
              <p:nvSpPr>
                <p:cNvPr id="293" name="Freeform 8"/>
                <p:cNvSpPr>
                  <a:spLocks/>
                </p:cNvSpPr>
                <p:nvPr/>
              </p:nvSpPr>
              <p:spPr bwMode="auto">
                <a:xfrm>
                  <a:off x="1445" y="2090"/>
                  <a:ext cx="243" cy="150"/>
                </a:xfrm>
                <a:custGeom>
                  <a:avLst/>
                  <a:gdLst>
                    <a:gd name="T0" fmla="*/ 361 w 486"/>
                    <a:gd name="T1" fmla="*/ 274 h 299"/>
                    <a:gd name="T2" fmla="*/ 27 w 486"/>
                    <a:gd name="T3" fmla="*/ 274 h 299"/>
                    <a:gd name="T4" fmla="*/ 27 w 486"/>
                    <a:gd name="T5" fmla="*/ 274 h 299"/>
                    <a:gd name="T6" fmla="*/ 25 w 486"/>
                    <a:gd name="T7" fmla="*/ 272 h 299"/>
                    <a:gd name="T8" fmla="*/ 25 w 486"/>
                    <a:gd name="T9" fmla="*/ 27 h 299"/>
                    <a:gd name="T10" fmla="*/ 25 w 486"/>
                    <a:gd name="T11" fmla="*/ 27 h 299"/>
                    <a:gd name="T12" fmla="*/ 27 w 486"/>
                    <a:gd name="T13" fmla="*/ 27 h 299"/>
                    <a:gd name="T14" fmla="*/ 460 w 486"/>
                    <a:gd name="T15" fmla="*/ 27 h 299"/>
                    <a:gd name="T16" fmla="*/ 460 w 486"/>
                    <a:gd name="T17" fmla="*/ 27 h 299"/>
                    <a:gd name="T18" fmla="*/ 460 w 486"/>
                    <a:gd name="T19" fmla="*/ 27 h 299"/>
                    <a:gd name="T20" fmla="*/ 460 w 486"/>
                    <a:gd name="T21" fmla="*/ 126 h 299"/>
                    <a:gd name="T22" fmla="*/ 486 w 486"/>
                    <a:gd name="T23" fmla="*/ 126 h 299"/>
                    <a:gd name="T24" fmla="*/ 486 w 486"/>
                    <a:gd name="T25" fmla="*/ 27 h 299"/>
                    <a:gd name="T26" fmla="*/ 486 w 486"/>
                    <a:gd name="T27" fmla="*/ 27 h 299"/>
                    <a:gd name="T28" fmla="*/ 486 w 486"/>
                    <a:gd name="T29" fmla="*/ 22 h 299"/>
                    <a:gd name="T30" fmla="*/ 484 w 486"/>
                    <a:gd name="T31" fmla="*/ 17 h 299"/>
                    <a:gd name="T32" fmla="*/ 479 w 486"/>
                    <a:gd name="T33" fmla="*/ 8 h 299"/>
                    <a:gd name="T34" fmla="*/ 470 w 486"/>
                    <a:gd name="T35" fmla="*/ 3 h 299"/>
                    <a:gd name="T36" fmla="*/ 465 w 486"/>
                    <a:gd name="T37" fmla="*/ 2 h 299"/>
                    <a:gd name="T38" fmla="*/ 460 w 486"/>
                    <a:gd name="T39" fmla="*/ 0 h 299"/>
                    <a:gd name="T40" fmla="*/ 27 w 486"/>
                    <a:gd name="T41" fmla="*/ 0 h 299"/>
                    <a:gd name="T42" fmla="*/ 27 w 486"/>
                    <a:gd name="T43" fmla="*/ 0 h 299"/>
                    <a:gd name="T44" fmla="*/ 22 w 486"/>
                    <a:gd name="T45" fmla="*/ 2 h 299"/>
                    <a:gd name="T46" fmla="*/ 17 w 486"/>
                    <a:gd name="T47" fmla="*/ 3 h 299"/>
                    <a:gd name="T48" fmla="*/ 8 w 486"/>
                    <a:gd name="T49" fmla="*/ 8 h 299"/>
                    <a:gd name="T50" fmla="*/ 2 w 486"/>
                    <a:gd name="T51" fmla="*/ 17 h 299"/>
                    <a:gd name="T52" fmla="*/ 0 w 486"/>
                    <a:gd name="T53" fmla="*/ 22 h 299"/>
                    <a:gd name="T54" fmla="*/ 0 w 486"/>
                    <a:gd name="T55" fmla="*/ 27 h 299"/>
                    <a:gd name="T56" fmla="*/ 0 w 486"/>
                    <a:gd name="T57" fmla="*/ 272 h 299"/>
                    <a:gd name="T58" fmla="*/ 0 w 486"/>
                    <a:gd name="T59" fmla="*/ 272 h 299"/>
                    <a:gd name="T60" fmla="*/ 0 w 486"/>
                    <a:gd name="T61" fmla="*/ 277 h 299"/>
                    <a:gd name="T62" fmla="*/ 2 w 486"/>
                    <a:gd name="T63" fmla="*/ 282 h 299"/>
                    <a:gd name="T64" fmla="*/ 8 w 486"/>
                    <a:gd name="T65" fmla="*/ 291 h 299"/>
                    <a:gd name="T66" fmla="*/ 17 w 486"/>
                    <a:gd name="T67" fmla="*/ 297 h 299"/>
                    <a:gd name="T68" fmla="*/ 22 w 486"/>
                    <a:gd name="T69" fmla="*/ 299 h 299"/>
                    <a:gd name="T70" fmla="*/ 27 w 486"/>
                    <a:gd name="T71" fmla="*/ 299 h 299"/>
                    <a:gd name="T72" fmla="*/ 361 w 486"/>
                    <a:gd name="T73" fmla="*/ 299 h 299"/>
                    <a:gd name="T74" fmla="*/ 361 w 486"/>
                    <a:gd name="T75" fmla="*/ 27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6" h="299">
                      <a:moveTo>
                        <a:pt x="361" y="274"/>
                      </a:moveTo>
                      <a:lnTo>
                        <a:pt x="27" y="274"/>
                      </a:lnTo>
                      <a:lnTo>
                        <a:pt x="27" y="274"/>
                      </a:lnTo>
                      <a:lnTo>
                        <a:pt x="25" y="272"/>
                      </a:lnTo>
                      <a:lnTo>
                        <a:pt x="25" y="27"/>
                      </a:lnTo>
                      <a:lnTo>
                        <a:pt x="25" y="27"/>
                      </a:lnTo>
                      <a:lnTo>
                        <a:pt x="27" y="27"/>
                      </a:lnTo>
                      <a:lnTo>
                        <a:pt x="460" y="27"/>
                      </a:lnTo>
                      <a:lnTo>
                        <a:pt x="460" y="27"/>
                      </a:lnTo>
                      <a:lnTo>
                        <a:pt x="460" y="27"/>
                      </a:lnTo>
                      <a:lnTo>
                        <a:pt x="460" y="126"/>
                      </a:lnTo>
                      <a:lnTo>
                        <a:pt x="486" y="126"/>
                      </a:lnTo>
                      <a:lnTo>
                        <a:pt x="486" y="27"/>
                      </a:lnTo>
                      <a:lnTo>
                        <a:pt x="486" y="27"/>
                      </a:lnTo>
                      <a:lnTo>
                        <a:pt x="486" y="22"/>
                      </a:lnTo>
                      <a:lnTo>
                        <a:pt x="484" y="17"/>
                      </a:lnTo>
                      <a:lnTo>
                        <a:pt x="479" y="8"/>
                      </a:lnTo>
                      <a:lnTo>
                        <a:pt x="470" y="3"/>
                      </a:lnTo>
                      <a:lnTo>
                        <a:pt x="465" y="2"/>
                      </a:lnTo>
                      <a:lnTo>
                        <a:pt x="460" y="0"/>
                      </a:lnTo>
                      <a:lnTo>
                        <a:pt x="27" y="0"/>
                      </a:lnTo>
                      <a:lnTo>
                        <a:pt x="27" y="0"/>
                      </a:lnTo>
                      <a:lnTo>
                        <a:pt x="22" y="2"/>
                      </a:lnTo>
                      <a:lnTo>
                        <a:pt x="17" y="3"/>
                      </a:lnTo>
                      <a:lnTo>
                        <a:pt x="8" y="8"/>
                      </a:lnTo>
                      <a:lnTo>
                        <a:pt x="2" y="17"/>
                      </a:lnTo>
                      <a:lnTo>
                        <a:pt x="0" y="22"/>
                      </a:lnTo>
                      <a:lnTo>
                        <a:pt x="0" y="27"/>
                      </a:lnTo>
                      <a:lnTo>
                        <a:pt x="0" y="272"/>
                      </a:lnTo>
                      <a:lnTo>
                        <a:pt x="0" y="272"/>
                      </a:lnTo>
                      <a:lnTo>
                        <a:pt x="0" y="277"/>
                      </a:lnTo>
                      <a:lnTo>
                        <a:pt x="2" y="282"/>
                      </a:lnTo>
                      <a:lnTo>
                        <a:pt x="8" y="291"/>
                      </a:lnTo>
                      <a:lnTo>
                        <a:pt x="17" y="297"/>
                      </a:lnTo>
                      <a:lnTo>
                        <a:pt x="22" y="299"/>
                      </a:lnTo>
                      <a:lnTo>
                        <a:pt x="27" y="299"/>
                      </a:lnTo>
                      <a:lnTo>
                        <a:pt x="361" y="299"/>
                      </a:lnTo>
                      <a:lnTo>
                        <a:pt x="361" y="274"/>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4" name="Rectangle 9"/>
                <p:cNvSpPr>
                  <a:spLocks noChangeArrowheads="1"/>
                </p:cNvSpPr>
                <p:nvPr/>
              </p:nvSpPr>
              <p:spPr bwMode="auto">
                <a:xfrm>
                  <a:off x="1480" y="2119"/>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5" name="Rectangle 10"/>
                <p:cNvSpPr>
                  <a:spLocks noChangeArrowheads="1"/>
                </p:cNvSpPr>
                <p:nvPr/>
              </p:nvSpPr>
              <p:spPr bwMode="auto">
                <a:xfrm>
                  <a:off x="1518" y="2119"/>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6" name="Rectangle 11"/>
                <p:cNvSpPr>
                  <a:spLocks noChangeArrowheads="1"/>
                </p:cNvSpPr>
                <p:nvPr/>
              </p:nvSpPr>
              <p:spPr bwMode="auto">
                <a:xfrm>
                  <a:off x="1557" y="2119"/>
                  <a:ext cx="20"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7" name="Rectangle 12"/>
                <p:cNvSpPr>
                  <a:spLocks noChangeArrowheads="1"/>
                </p:cNvSpPr>
                <p:nvPr/>
              </p:nvSpPr>
              <p:spPr bwMode="auto">
                <a:xfrm>
                  <a:off x="1595" y="2119"/>
                  <a:ext cx="20"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8" name="Rectangle 13"/>
                <p:cNvSpPr>
                  <a:spLocks noChangeArrowheads="1"/>
                </p:cNvSpPr>
                <p:nvPr/>
              </p:nvSpPr>
              <p:spPr bwMode="auto">
                <a:xfrm>
                  <a:off x="1633" y="2119"/>
                  <a:ext cx="20"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299" name="Rectangle 14"/>
                <p:cNvSpPr>
                  <a:spLocks noChangeArrowheads="1"/>
                </p:cNvSpPr>
                <p:nvPr/>
              </p:nvSpPr>
              <p:spPr bwMode="auto">
                <a:xfrm>
                  <a:off x="1500" y="2155"/>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300" name="Rectangle 15"/>
                <p:cNvSpPr>
                  <a:spLocks noChangeArrowheads="1"/>
                </p:cNvSpPr>
                <p:nvPr/>
              </p:nvSpPr>
              <p:spPr bwMode="auto">
                <a:xfrm>
                  <a:off x="1538" y="2155"/>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301" name="Rectangle 16"/>
                <p:cNvSpPr>
                  <a:spLocks noChangeArrowheads="1"/>
                </p:cNvSpPr>
                <p:nvPr/>
              </p:nvSpPr>
              <p:spPr bwMode="auto">
                <a:xfrm>
                  <a:off x="1576" y="2155"/>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302" name="Rectangle 17"/>
                <p:cNvSpPr>
                  <a:spLocks noChangeArrowheads="1"/>
                </p:cNvSpPr>
                <p:nvPr/>
              </p:nvSpPr>
              <p:spPr bwMode="auto">
                <a:xfrm>
                  <a:off x="1614" y="2155"/>
                  <a:ext cx="21"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303" name="Rectangle 18"/>
                <p:cNvSpPr>
                  <a:spLocks noChangeArrowheads="1"/>
                </p:cNvSpPr>
                <p:nvPr/>
              </p:nvSpPr>
              <p:spPr bwMode="auto">
                <a:xfrm>
                  <a:off x="1518" y="2191"/>
                  <a:ext cx="97" cy="21"/>
                </a:xfrm>
                <a:prstGeom prst="rect">
                  <a:avLst/>
                </a:pr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sp>
              <p:nvSpPr>
                <p:cNvPr id="304" name="Freeform 19"/>
                <p:cNvSpPr>
                  <a:spLocks noEditPoints="1"/>
                </p:cNvSpPr>
                <p:nvPr/>
              </p:nvSpPr>
              <p:spPr bwMode="auto">
                <a:xfrm>
                  <a:off x="1639" y="2166"/>
                  <a:ext cx="85" cy="113"/>
                </a:xfrm>
                <a:custGeom>
                  <a:avLst/>
                  <a:gdLst>
                    <a:gd name="T0" fmla="*/ 148 w 170"/>
                    <a:gd name="T1" fmla="*/ 99 h 225"/>
                    <a:gd name="T2" fmla="*/ 148 w 170"/>
                    <a:gd name="T3" fmla="*/ 62 h 225"/>
                    <a:gd name="T4" fmla="*/ 148 w 170"/>
                    <a:gd name="T5" fmla="*/ 62 h 225"/>
                    <a:gd name="T6" fmla="*/ 146 w 170"/>
                    <a:gd name="T7" fmla="*/ 50 h 225"/>
                    <a:gd name="T8" fmla="*/ 143 w 170"/>
                    <a:gd name="T9" fmla="*/ 39 h 225"/>
                    <a:gd name="T10" fmla="*/ 136 w 170"/>
                    <a:gd name="T11" fmla="*/ 28 h 225"/>
                    <a:gd name="T12" fmla="*/ 130 w 170"/>
                    <a:gd name="T13" fmla="*/ 18 h 225"/>
                    <a:gd name="T14" fmla="*/ 121 w 170"/>
                    <a:gd name="T15" fmla="*/ 12 h 225"/>
                    <a:gd name="T16" fmla="*/ 109 w 170"/>
                    <a:gd name="T17" fmla="*/ 5 h 225"/>
                    <a:gd name="T18" fmla="*/ 98 w 170"/>
                    <a:gd name="T19" fmla="*/ 2 h 225"/>
                    <a:gd name="T20" fmla="*/ 86 w 170"/>
                    <a:gd name="T21" fmla="*/ 0 h 225"/>
                    <a:gd name="T22" fmla="*/ 86 w 170"/>
                    <a:gd name="T23" fmla="*/ 0 h 225"/>
                    <a:gd name="T24" fmla="*/ 84 w 170"/>
                    <a:gd name="T25" fmla="*/ 0 h 225"/>
                    <a:gd name="T26" fmla="*/ 84 w 170"/>
                    <a:gd name="T27" fmla="*/ 0 h 225"/>
                    <a:gd name="T28" fmla="*/ 84 w 170"/>
                    <a:gd name="T29" fmla="*/ 0 h 225"/>
                    <a:gd name="T30" fmla="*/ 84 w 170"/>
                    <a:gd name="T31" fmla="*/ 0 h 225"/>
                    <a:gd name="T32" fmla="*/ 71 w 170"/>
                    <a:gd name="T33" fmla="*/ 2 h 225"/>
                    <a:gd name="T34" fmla="*/ 60 w 170"/>
                    <a:gd name="T35" fmla="*/ 5 h 225"/>
                    <a:gd name="T36" fmla="*/ 49 w 170"/>
                    <a:gd name="T37" fmla="*/ 12 h 225"/>
                    <a:gd name="T38" fmla="*/ 40 w 170"/>
                    <a:gd name="T39" fmla="*/ 18 h 225"/>
                    <a:gd name="T40" fmla="*/ 33 w 170"/>
                    <a:gd name="T41" fmla="*/ 28 h 225"/>
                    <a:gd name="T42" fmla="*/ 27 w 170"/>
                    <a:gd name="T43" fmla="*/ 39 h 225"/>
                    <a:gd name="T44" fmla="*/ 23 w 170"/>
                    <a:gd name="T45" fmla="*/ 50 h 225"/>
                    <a:gd name="T46" fmla="*/ 22 w 170"/>
                    <a:gd name="T47" fmla="*/ 62 h 225"/>
                    <a:gd name="T48" fmla="*/ 22 w 170"/>
                    <a:gd name="T49" fmla="*/ 99 h 225"/>
                    <a:gd name="T50" fmla="*/ 0 w 170"/>
                    <a:gd name="T51" fmla="*/ 99 h 225"/>
                    <a:gd name="T52" fmla="*/ 0 w 170"/>
                    <a:gd name="T53" fmla="*/ 225 h 225"/>
                    <a:gd name="T54" fmla="*/ 170 w 170"/>
                    <a:gd name="T55" fmla="*/ 225 h 225"/>
                    <a:gd name="T56" fmla="*/ 170 w 170"/>
                    <a:gd name="T57" fmla="*/ 99 h 225"/>
                    <a:gd name="T58" fmla="*/ 148 w 170"/>
                    <a:gd name="T59" fmla="*/ 99 h 225"/>
                    <a:gd name="T60" fmla="*/ 54 w 170"/>
                    <a:gd name="T61" fmla="*/ 62 h 225"/>
                    <a:gd name="T62" fmla="*/ 54 w 170"/>
                    <a:gd name="T63" fmla="*/ 62 h 225"/>
                    <a:gd name="T64" fmla="*/ 54 w 170"/>
                    <a:gd name="T65" fmla="*/ 55 h 225"/>
                    <a:gd name="T66" fmla="*/ 55 w 170"/>
                    <a:gd name="T67" fmla="*/ 50 h 225"/>
                    <a:gd name="T68" fmla="*/ 59 w 170"/>
                    <a:gd name="T69" fmla="*/ 45 h 225"/>
                    <a:gd name="T70" fmla="*/ 62 w 170"/>
                    <a:gd name="T71" fmla="*/ 40 h 225"/>
                    <a:gd name="T72" fmla="*/ 67 w 170"/>
                    <a:gd name="T73" fmla="*/ 37 h 225"/>
                    <a:gd name="T74" fmla="*/ 72 w 170"/>
                    <a:gd name="T75" fmla="*/ 33 h 225"/>
                    <a:gd name="T76" fmla="*/ 77 w 170"/>
                    <a:gd name="T77" fmla="*/ 32 h 225"/>
                    <a:gd name="T78" fmla="*/ 84 w 170"/>
                    <a:gd name="T79" fmla="*/ 32 h 225"/>
                    <a:gd name="T80" fmla="*/ 84 w 170"/>
                    <a:gd name="T81" fmla="*/ 32 h 225"/>
                    <a:gd name="T82" fmla="*/ 86 w 170"/>
                    <a:gd name="T83" fmla="*/ 32 h 225"/>
                    <a:gd name="T84" fmla="*/ 86 w 170"/>
                    <a:gd name="T85" fmla="*/ 32 h 225"/>
                    <a:gd name="T86" fmla="*/ 86 w 170"/>
                    <a:gd name="T87" fmla="*/ 32 h 225"/>
                    <a:gd name="T88" fmla="*/ 86 w 170"/>
                    <a:gd name="T89" fmla="*/ 32 h 225"/>
                    <a:gd name="T90" fmla="*/ 92 w 170"/>
                    <a:gd name="T91" fmla="*/ 32 h 225"/>
                    <a:gd name="T92" fmla="*/ 98 w 170"/>
                    <a:gd name="T93" fmla="*/ 33 h 225"/>
                    <a:gd name="T94" fmla="*/ 103 w 170"/>
                    <a:gd name="T95" fmla="*/ 37 h 225"/>
                    <a:gd name="T96" fmla="*/ 108 w 170"/>
                    <a:gd name="T97" fmla="*/ 40 h 225"/>
                    <a:gd name="T98" fmla="*/ 111 w 170"/>
                    <a:gd name="T99" fmla="*/ 45 h 225"/>
                    <a:gd name="T100" fmla="*/ 114 w 170"/>
                    <a:gd name="T101" fmla="*/ 50 h 225"/>
                    <a:gd name="T102" fmla="*/ 116 w 170"/>
                    <a:gd name="T103" fmla="*/ 55 h 225"/>
                    <a:gd name="T104" fmla="*/ 116 w 170"/>
                    <a:gd name="T105" fmla="*/ 62 h 225"/>
                    <a:gd name="T106" fmla="*/ 116 w 170"/>
                    <a:gd name="T107" fmla="*/ 99 h 225"/>
                    <a:gd name="T108" fmla="*/ 54 w 170"/>
                    <a:gd name="T109" fmla="*/ 99 h 225"/>
                    <a:gd name="T110" fmla="*/ 54 w 170"/>
                    <a:gd name="T111" fmla="*/ 6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225">
                      <a:moveTo>
                        <a:pt x="148" y="99"/>
                      </a:moveTo>
                      <a:lnTo>
                        <a:pt x="148" y="62"/>
                      </a:lnTo>
                      <a:lnTo>
                        <a:pt x="148" y="62"/>
                      </a:lnTo>
                      <a:lnTo>
                        <a:pt x="146" y="50"/>
                      </a:lnTo>
                      <a:lnTo>
                        <a:pt x="143" y="39"/>
                      </a:lnTo>
                      <a:lnTo>
                        <a:pt x="136" y="28"/>
                      </a:lnTo>
                      <a:lnTo>
                        <a:pt x="130" y="18"/>
                      </a:lnTo>
                      <a:lnTo>
                        <a:pt x="121" y="12"/>
                      </a:lnTo>
                      <a:lnTo>
                        <a:pt x="109" y="5"/>
                      </a:lnTo>
                      <a:lnTo>
                        <a:pt x="98" y="2"/>
                      </a:lnTo>
                      <a:lnTo>
                        <a:pt x="86" y="0"/>
                      </a:lnTo>
                      <a:lnTo>
                        <a:pt x="86" y="0"/>
                      </a:lnTo>
                      <a:lnTo>
                        <a:pt x="84" y="0"/>
                      </a:lnTo>
                      <a:lnTo>
                        <a:pt x="84" y="0"/>
                      </a:lnTo>
                      <a:lnTo>
                        <a:pt x="84" y="0"/>
                      </a:lnTo>
                      <a:lnTo>
                        <a:pt x="84" y="0"/>
                      </a:lnTo>
                      <a:lnTo>
                        <a:pt x="71" y="2"/>
                      </a:lnTo>
                      <a:lnTo>
                        <a:pt x="60" y="5"/>
                      </a:lnTo>
                      <a:lnTo>
                        <a:pt x="49" y="12"/>
                      </a:lnTo>
                      <a:lnTo>
                        <a:pt x="40" y="18"/>
                      </a:lnTo>
                      <a:lnTo>
                        <a:pt x="33" y="28"/>
                      </a:lnTo>
                      <a:lnTo>
                        <a:pt x="27" y="39"/>
                      </a:lnTo>
                      <a:lnTo>
                        <a:pt x="23" y="50"/>
                      </a:lnTo>
                      <a:lnTo>
                        <a:pt x="22" y="62"/>
                      </a:lnTo>
                      <a:lnTo>
                        <a:pt x="22" y="99"/>
                      </a:lnTo>
                      <a:lnTo>
                        <a:pt x="0" y="99"/>
                      </a:lnTo>
                      <a:lnTo>
                        <a:pt x="0" y="225"/>
                      </a:lnTo>
                      <a:lnTo>
                        <a:pt x="170" y="225"/>
                      </a:lnTo>
                      <a:lnTo>
                        <a:pt x="170" y="99"/>
                      </a:lnTo>
                      <a:lnTo>
                        <a:pt x="148" y="99"/>
                      </a:lnTo>
                      <a:close/>
                      <a:moveTo>
                        <a:pt x="54" y="62"/>
                      </a:moveTo>
                      <a:lnTo>
                        <a:pt x="54" y="62"/>
                      </a:lnTo>
                      <a:lnTo>
                        <a:pt x="54" y="55"/>
                      </a:lnTo>
                      <a:lnTo>
                        <a:pt x="55" y="50"/>
                      </a:lnTo>
                      <a:lnTo>
                        <a:pt x="59" y="45"/>
                      </a:lnTo>
                      <a:lnTo>
                        <a:pt x="62" y="40"/>
                      </a:lnTo>
                      <a:lnTo>
                        <a:pt x="67" y="37"/>
                      </a:lnTo>
                      <a:lnTo>
                        <a:pt x="72" y="33"/>
                      </a:lnTo>
                      <a:lnTo>
                        <a:pt x="77" y="32"/>
                      </a:lnTo>
                      <a:lnTo>
                        <a:pt x="84" y="32"/>
                      </a:lnTo>
                      <a:lnTo>
                        <a:pt x="84" y="32"/>
                      </a:lnTo>
                      <a:lnTo>
                        <a:pt x="86" y="32"/>
                      </a:lnTo>
                      <a:lnTo>
                        <a:pt x="86" y="32"/>
                      </a:lnTo>
                      <a:lnTo>
                        <a:pt x="86" y="32"/>
                      </a:lnTo>
                      <a:lnTo>
                        <a:pt x="86" y="32"/>
                      </a:lnTo>
                      <a:lnTo>
                        <a:pt x="92" y="32"/>
                      </a:lnTo>
                      <a:lnTo>
                        <a:pt x="98" y="33"/>
                      </a:lnTo>
                      <a:lnTo>
                        <a:pt x="103" y="37"/>
                      </a:lnTo>
                      <a:lnTo>
                        <a:pt x="108" y="40"/>
                      </a:lnTo>
                      <a:lnTo>
                        <a:pt x="111" y="45"/>
                      </a:lnTo>
                      <a:lnTo>
                        <a:pt x="114" y="50"/>
                      </a:lnTo>
                      <a:lnTo>
                        <a:pt x="116" y="55"/>
                      </a:lnTo>
                      <a:lnTo>
                        <a:pt x="116" y="62"/>
                      </a:lnTo>
                      <a:lnTo>
                        <a:pt x="116" y="99"/>
                      </a:lnTo>
                      <a:lnTo>
                        <a:pt x="54" y="99"/>
                      </a:lnTo>
                      <a:lnTo>
                        <a:pt x="54" y="62"/>
                      </a:lnTo>
                      <a:close/>
                    </a:path>
                  </a:pathLst>
                </a:custGeom>
                <a:grpFill/>
                <a:ln>
                  <a:noFill/>
                </a:ln>
                <a:extLst>
                  <a:ext uri="{91240B29-F687-4F45-9708-019B960494DF}"/>
                </a:extLst>
              </p:spPr>
              <p:txBody>
                <a:bodyPr/>
                <a:lstStyle/>
                <a:p>
                  <a:pPr fontAlgn="auto">
                    <a:spcBef>
                      <a:spcPts val="0"/>
                    </a:spcBef>
                    <a:spcAft>
                      <a:spcPts val="0"/>
                    </a:spcAft>
                    <a:defRPr/>
                  </a:pPr>
                  <a:endParaRPr lang="en-US" dirty="0">
                    <a:solidFill>
                      <a:srgbClr val="000000"/>
                    </a:solidFill>
                    <a:latin typeface="Calibri"/>
                    <a:ea typeface="MS PGothic" panose="020B0600070205080204" pitchFamily="34" charset="-128"/>
                    <a:cs typeface="+mn-cs"/>
                  </a:endParaRPr>
                </a:p>
              </p:txBody>
            </p:sp>
          </p:grpSp>
        </p:grpSp>
        <p:grpSp>
          <p:nvGrpSpPr>
            <p:cNvPr id="33825" name="Group 27"/>
            <p:cNvGrpSpPr>
              <a:grpSpLocks/>
            </p:cNvGrpSpPr>
            <p:nvPr/>
          </p:nvGrpSpPr>
          <p:grpSpPr bwMode="auto">
            <a:xfrm>
              <a:off x="3456157" y="4950988"/>
              <a:ext cx="360118" cy="360118"/>
              <a:chOff x="4013454" y="4865915"/>
              <a:chExt cx="360118" cy="360118"/>
            </a:xfrm>
          </p:grpSpPr>
          <p:sp>
            <p:nvSpPr>
              <p:cNvPr id="145" name="Oval 144"/>
              <p:cNvSpPr/>
              <p:nvPr/>
            </p:nvSpPr>
            <p:spPr>
              <a:xfrm>
                <a:off x="4013176" y="4865961"/>
                <a:ext cx="360501" cy="360072"/>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827" name="Freeform 7"/>
              <p:cNvSpPr>
                <a:spLocks/>
              </p:cNvSpPr>
              <p:nvPr/>
            </p:nvSpPr>
            <p:spPr bwMode="auto">
              <a:xfrm>
                <a:off x="4109525" y="4961506"/>
                <a:ext cx="157701" cy="179517"/>
              </a:xfrm>
              <a:custGeom>
                <a:avLst/>
                <a:gdLst>
                  <a:gd name="T0" fmla="*/ 157701 w 506"/>
                  <a:gd name="T1" fmla="*/ 18700 h 576"/>
                  <a:gd name="T2" fmla="*/ 142741 w 506"/>
                  <a:gd name="T3" fmla="*/ 22440 h 576"/>
                  <a:gd name="T4" fmla="*/ 129028 w 506"/>
                  <a:gd name="T5" fmla="*/ 24310 h 576"/>
                  <a:gd name="T6" fmla="*/ 115315 w 506"/>
                  <a:gd name="T7" fmla="*/ 23686 h 576"/>
                  <a:gd name="T8" fmla="*/ 108458 w 506"/>
                  <a:gd name="T9" fmla="*/ 21816 h 576"/>
                  <a:gd name="T10" fmla="*/ 95992 w 506"/>
                  <a:gd name="T11" fmla="*/ 14960 h 576"/>
                  <a:gd name="T12" fmla="*/ 82902 w 506"/>
                  <a:gd name="T13" fmla="*/ 3117 h 576"/>
                  <a:gd name="T14" fmla="*/ 78539 w 506"/>
                  <a:gd name="T15" fmla="*/ 0 h 576"/>
                  <a:gd name="T16" fmla="*/ 75422 w 506"/>
                  <a:gd name="T17" fmla="*/ 3117 h 576"/>
                  <a:gd name="T18" fmla="*/ 61709 w 506"/>
                  <a:gd name="T19" fmla="*/ 14960 h 576"/>
                  <a:gd name="T20" fmla="*/ 49243 w 506"/>
                  <a:gd name="T21" fmla="*/ 21816 h 576"/>
                  <a:gd name="T22" fmla="*/ 43009 w 506"/>
                  <a:gd name="T23" fmla="*/ 23686 h 576"/>
                  <a:gd name="T24" fmla="*/ 28673 w 506"/>
                  <a:gd name="T25" fmla="*/ 24310 h 576"/>
                  <a:gd name="T26" fmla="*/ 14960 w 506"/>
                  <a:gd name="T27" fmla="*/ 22440 h 576"/>
                  <a:gd name="T28" fmla="*/ 0 w 506"/>
                  <a:gd name="T29" fmla="*/ 18700 h 576"/>
                  <a:gd name="T30" fmla="*/ 0 w 506"/>
                  <a:gd name="T31" fmla="*/ 61086 h 576"/>
                  <a:gd name="T32" fmla="*/ 0 w 506"/>
                  <a:gd name="T33" fmla="*/ 61086 h 576"/>
                  <a:gd name="T34" fmla="*/ 1870 w 506"/>
                  <a:gd name="T35" fmla="*/ 77292 h 576"/>
                  <a:gd name="T36" fmla="*/ 6233 w 506"/>
                  <a:gd name="T37" fmla="*/ 99108 h 576"/>
                  <a:gd name="T38" fmla="*/ 8727 w 506"/>
                  <a:gd name="T39" fmla="*/ 106588 h 576"/>
                  <a:gd name="T40" fmla="*/ 14336 w 506"/>
                  <a:gd name="T41" fmla="*/ 119055 h 576"/>
                  <a:gd name="T42" fmla="*/ 26803 w 506"/>
                  <a:gd name="T43" fmla="*/ 138378 h 576"/>
                  <a:gd name="T44" fmla="*/ 30543 w 506"/>
                  <a:gd name="T45" fmla="*/ 143364 h 576"/>
                  <a:gd name="T46" fmla="*/ 44256 w 506"/>
                  <a:gd name="T47" fmla="*/ 156454 h 576"/>
                  <a:gd name="T48" fmla="*/ 58592 w 506"/>
                  <a:gd name="T49" fmla="*/ 167051 h 576"/>
                  <a:gd name="T50" fmla="*/ 75422 w 506"/>
                  <a:gd name="T51" fmla="*/ 177647 h 576"/>
                  <a:gd name="T52" fmla="*/ 79162 w 506"/>
                  <a:gd name="T53" fmla="*/ 179517 h 576"/>
                  <a:gd name="T54" fmla="*/ 82279 w 506"/>
                  <a:gd name="T55" fmla="*/ 177647 h 576"/>
                  <a:gd name="T56" fmla="*/ 99732 w 506"/>
                  <a:gd name="T57" fmla="*/ 167051 h 576"/>
                  <a:gd name="T58" fmla="*/ 113445 w 506"/>
                  <a:gd name="T59" fmla="*/ 156454 h 576"/>
                  <a:gd name="T60" fmla="*/ 127158 w 506"/>
                  <a:gd name="T61" fmla="*/ 143364 h 576"/>
                  <a:gd name="T62" fmla="*/ 131521 w 506"/>
                  <a:gd name="T63" fmla="*/ 138378 h 576"/>
                  <a:gd name="T64" fmla="*/ 143988 w 506"/>
                  <a:gd name="T65" fmla="*/ 119055 h 576"/>
                  <a:gd name="T66" fmla="*/ 149598 w 506"/>
                  <a:gd name="T67" fmla="*/ 106588 h 576"/>
                  <a:gd name="T68" fmla="*/ 151468 w 506"/>
                  <a:gd name="T69" fmla="*/ 99108 h 576"/>
                  <a:gd name="T70" fmla="*/ 155831 w 506"/>
                  <a:gd name="T71" fmla="*/ 77292 h 576"/>
                  <a:gd name="T72" fmla="*/ 157701 w 506"/>
                  <a:gd name="T73" fmla="*/ 61086 h 576"/>
                  <a:gd name="T74" fmla="*/ 157701 w 506"/>
                  <a:gd name="T75" fmla="*/ 18700 h 5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576"/>
                  <a:gd name="T116" fmla="*/ 506 w 506"/>
                  <a:gd name="T117" fmla="*/ 576 h 5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576">
                    <a:moveTo>
                      <a:pt x="506" y="60"/>
                    </a:moveTo>
                    <a:lnTo>
                      <a:pt x="506" y="60"/>
                    </a:lnTo>
                    <a:lnTo>
                      <a:pt x="492" y="64"/>
                    </a:lnTo>
                    <a:lnTo>
                      <a:pt x="458" y="72"/>
                    </a:lnTo>
                    <a:lnTo>
                      <a:pt x="438" y="76"/>
                    </a:lnTo>
                    <a:lnTo>
                      <a:pt x="414" y="78"/>
                    </a:lnTo>
                    <a:lnTo>
                      <a:pt x="392" y="78"/>
                    </a:lnTo>
                    <a:lnTo>
                      <a:pt x="370" y="76"/>
                    </a:lnTo>
                    <a:lnTo>
                      <a:pt x="348" y="70"/>
                    </a:lnTo>
                    <a:lnTo>
                      <a:pt x="328" y="60"/>
                    </a:lnTo>
                    <a:lnTo>
                      <a:pt x="308" y="48"/>
                    </a:lnTo>
                    <a:lnTo>
                      <a:pt x="290" y="34"/>
                    </a:lnTo>
                    <a:lnTo>
                      <a:pt x="266" y="10"/>
                    </a:lnTo>
                    <a:lnTo>
                      <a:pt x="254" y="0"/>
                    </a:lnTo>
                    <a:lnTo>
                      <a:pt x="252" y="0"/>
                    </a:lnTo>
                    <a:lnTo>
                      <a:pt x="242" y="10"/>
                    </a:lnTo>
                    <a:lnTo>
                      <a:pt x="216" y="34"/>
                    </a:lnTo>
                    <a:lnTo>
                      <a:pt x="198" y="48"/>
                    </a:lnTo>
                    <a:lnTo>
                      <a:pt x="180" y="60"/>
                    </a:lnTo>
                    <a:lnTo>
                      <a:pt x="158" y="70"/>
                    </a:lnTo>
                    <a:lnTo>
                      <a:pt x="138" y="76"/>
                    </a:lnTo>
                    <a:lnTo>
                      <a:pt x="114" y="78"/>
                    </a:lnTo>
                    <a:lnTo>
                      <a:pt x="92" y="78"/>
                    </a:lnTo>
                    <a:lnTo>
                      <a:pt x="70" y="76"/>
                    </a:lnTo>
                    <a:lnTo>
                      <a:pt x="48" y="72"/>
                    </a:lnTo>
                    <a:lnTo>
                      <a:pt x="14" y="64"/>
                    </a:lnTo>
                    <a:lnTo>
                      <a:pt x="0" y="60"/>
                    </a:lnTo>
                    <a:lnTo>
                      <a:pt x="0" y="62"/>
                    </a:lnTo>
                    <a:lnTo>
                      <a:pt x="0" y="196"/>
                    </a:lnTo>
                    <a:lnTo>
                      <a:pt x="2" y="212"/>
                    </a:lnTo>
                    <a:lnTo>
                      <a:pt x="6" y="248"/>
                    </a:lnTo>
                    <a:lnTo>
                      <a:pt x="14" y="294"/>
                    </a:lnTo>
                    <a:lnTo>
                      <a:pt x="20" y="318"/>
                    </a:lnTo>
                    <a:lnTo>
                      <a:pt x="28" y="342"/>
                    </a:lnTo>
                    <a:lnTo>
                      <a:pt x="36" y="362"/>
                    </a:lnTo>
                    <a:lnTo>
                      <a:pt x="46" y="382"/>
                    </a:lnTo>
                    <a:lnTo>
                      <a:pt x="66" y="418"/>
                    </a:lnTo>
                    <a:lnTo>
                      <a:pt x="86" y="444"/>
                    </a:lnTo>
                    <a:lnTo>
                      <a:pt x="98" y="460"/>
                    </a:lnTo>
                    <a:lnTo>
                      <a:pt x="112" y="474"/>
                    </a:lnTo>
                    <a:lnTo>
                      <a:pt x="142" y="502"/>
                    </a:lnTo>
                    <a:lnTo>
                      <a:pt x="164" y="518"/>
                    </a:lnTo>
                    <a:lnTo>
                      <a:pt x="188" y="536"/>
                    </a:lnTo>
                    <a:lnTo>
                      <a:pt x="214" y="554"/>
                    </a:lnTo>
                    <a:lnTo>
                      <a:pt x="242" y="570"/>
                    </a:lnTo>
                    <a:lnTo>
                      <a:pt x="254" y="576"/>
                    </a:lnTo>
                    <a:lnTo>
                      <a:pt x="264" y="570"/>
                    </a:lnTo>
                    <a:lnTo>
                      <a:pt x="292" y="554"/>
                    </a:lnTo>
                    <a:lnTo>
                      <a:pt x="320" y="536"/>
                    </a:lnTo>
                    <a:lnTo>
                      <a:pt x="344" y="518"/>
                    </a:lnTo>
                    <a:lnTo>
                      <a:pt x="364" y="502"/>
                    </a:lnTo>
                    <a:lnTo>
                      <a:pt x="394" y="474"/>
                    </a:lnTo>
                    <a:lnTo>
                      <a:pt x="408" y="460"/>
                    </a:lnTo>
                    <a:lnTo>
                      <a:pt x="422" y="444"/>
                    </a:lnTo>
                    <a:lnTo>
                      <a:pt x="440" y="418"/>
                    </a:lnTo>
                    <a:lnTo>
                      <a:pt x="462" y="382"/>
                    </a:lnTo>
                    <a:lnTo>
                      <a:pt x="472" y="362"/>
                    </a:lnTo>
                    <a:lnTo>
                      <a:pt x="480" y="342"/>
                    </a:lnTo>
                    <a:lnTo>
                      <a:pt x="486" y="318"/>
                    </a:lnTo>
                    <a:lnTo>
                      <a:pt x="492" y="294"/>
                    </a:lnTo>
                    <a:lnTo>
                      <a:pt x="500" y="248"/>
                    </a:lnTo>
                    <a:lnTo>
                      <a:pt x="506" y="212"/>
                    </a:lnTo>
                    <a:lnTo>
                      <a:pt x="506" y="196"/>
                    </a:lnTo>
                    <a:lnTo>
                      <a:pt x="506" y="62"/>
                    </a:lnTo>
                    <a:lnTo>
                      <a:pt x="506" y="60"/>
                    </a:lnTo>
                    <a:close/>
                  </a:path>
                </a:pathLst>
              </a:custGeom>
              <a:solidFill>
                <a:schemeClr val="bg1"/>
              </a:solidFill>
              <a:ln w="9525">
                <a:noFill/>
                <a:round/>
                <a:headEnd/>
                <a:tailEnd/>
              </a:ln>
            </p:spPr>
            <p:txBody>
              <a:bodyPr/>
              <a:lstStyle/>
              <a:p>
                <a:endParaRPr lang="en-US"/>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277"/>
                                        </p:tgtEl>
                                        <p:attrNameLst>
                                          <p:attrName>fillcolor</p:attrName>
                                        </p:attrNameLst>
                                      </p:cBhvr>
                                      <p:to>
                                        <a:srgbClr val="BFBFBF"/>
                                      </p:to>
                                    </p:animClr>
                                    <p:set>
                                      <p:cBhvr>
                                        <p:cTn id="9" dur="500" fill="hold"/>
                                        <p:tgtEl>
                                          <p:spTgt spid="277"/>
                                        </p:tgtEl>
                                        <p:attrNameLst>
                                          <p:attrName>fill.type</p:attrName>
                                        </p:attrNameLst>
                                      </p:cBhvr>
                                      <p:to>
                                        <p:strVal val="solid"/>
                                      </p:to>
                                    </p:set>
                                    <p:set>
                                      <p:cBhvr>
                                        <p:cTn id="10" dur="500" fill="hold"/>
                                        <p:tgtEl>
                                          <p:spTgt spid="277"/>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1000" fill="hold"/>
                                        <p:tgtEl>
                                          <p:spTgt spid="148"/>
                                        </p:tgtEl>
                                        <p:attrNameLst>
                                          <p:attrName>fillcolor</p:attrName>
                                        </p:attrNameLst>
                                      </p:cBhvr>
                                      <p:to>
                                        <a:srgbClr val="B2B2B2"/>
                                      </p:to>
                                    </p:animClr>
                                    <p:set>
                                      <p:cBhvr>
                                        <p:cTn id="13" dur="1000" fill="hold"/>
                                        <p:tgtEl>
                                          <p:spTgt spid="148"/>
                                        </p:tgtEl>
                                        <p:attrNameLst>
                                          <p:attrName>fill.type</p:attrName>
                                        </p:attrNameLst>
                                      </p:cBhvr>
                                      <p:to>
                                        <p:strVal val="solid"/>
                                      </p:to>
                                    </p:set>
                                    <p:set>
                                      <p:cBhvr>
                                        <p:cTn id="14" dur="1000" fill="hold"/>
                                        <p:tgtEl>
                                          <p:spTgt spid="148"/>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125"/>
                                        </p:tgtEl>
                                        <p:attrNameLst>
                                          <p:attrName>fillcolor</p:attrName>
                                        </p:attrNameLst>
                                      </p:cBhvr>
                                      <p:to>
                                        <a:srgbClr val="BFBFBF"/>
                                      </p:to>
                                    </p:animClr>
                                    <p:set>
                                      <p:cBhvr>
                                        <p:cTn id="17" dur="500" fill="hold"/>
                                        <p:tgtEl>
                                          <p:spTgt spid="125"/>
                                        </p:tgtEl>
                                        <p:attrNameLst>
                                          <p:attrName>fill.type</p:attrName>
                                        </p:attrNameLst>
                                      </p:cBhvr>
                                      <p:to>
                                        <p:strVal val="solid"/>
                                      </p:to>
                                    </p:set>
                                    <p:set>
                                      <p:cBhvr>
                                        <p:cTn id="18" dur="500" fill="hold"/>
                                        <p:tgtEl>
                                          <p:spTgt spid="12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par>
                                <p:cTn id="24" presetID="10" presetClass="entr" presetSubtype="0" fill="hold" nodeType="withEffect">
                                  <p:stCondLst>
                                    <p:cond delay="0"/>
                                  </p:stCondLst>
                                  <p:childTnLst>
                                    <p:set>
                                      <p:cBhvr>
                                        <p:cTn id="25" dur="1" fill="hold">
                                          <p:stCondLst>
                                            <p:cond delay="0"/>
                                          </p:stCondLst>
                                        </p:cTn>
                                        <p:tgtEl>
                                          <p:spTgt spid="218"/>
                                        </p:tgtEl>
                                        <p:attrNameLst>
                                          <p:attrName>style.visibility</p:attrName>
                                        </p:attrNameLst>
                                      </p:cBhvr>
                                      <p:to>
                                        <p:strVal val="visible"/>
                                      </p:to>
                                    </p:set>
                                    <p:animEffect transition="in" filter="fade">
                                      <p:cBhvr>
                                        <p:cTn id="26" dur="500"/>
                                        <p:tgtEl>
                                          <p:spTgt spid="218"/>
                                        </p:tgtEl>
                                      </p:cBhvr>
                                    </p:animEffect>
                                  </p:childTnLst>
                                </p:cTn>
                              </p:par>
                              <p:par>
                                <p:cTn id="27" presetID="10" presetClass="entr" presetSubtype="0" fill="hold" nodeType="with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fade">
                                      <p:cBhvr>
                                        <p:cTn id="29" dur="500"/>
                                        <p:tgtEl>
                                          <p:spTgt spid="215"/>
                                        </p:tgtEl>
                                      </p:cBhvr>
                                    </p:animEffect>
                                  </p:childTnLst>
                                </p:cTn>
                              </p:par>
                              <p:par>
                                <p:cTn id="30" presetID="10" presetClass="entr" presetSubtype="0" fill="hold" nodeType="with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500"/>
                                        <p:tgtEl>
                                          <p:spTgt spid="219"/>
                                        </p:tgtEl>
                                      </p:cBhvr>
                                    </p:animEffect>
                                  </p:childTnLst>
                                </p:cTn>
                              </p:par>
                              <p:par>
                                <p:cTn id="33" presetID="10" presetClass="entr" presetSubtype="0" fill="hold" nodeType="withEffect">
                                  <p:stCondLst>
                                    <p:cond delay="0"/>
                                  </p:stCondLst>
                                  <p:childTnLst>
                                    <p:set>
                                      <p:cBhvr>
                                        <p:cTn id="34" dur="1" fill="hold">
                                          <p:stCondLst>
                                            <p:cond delay="0"/>
                                          </p:stCondLst>
                                        </p:cTn>
                                        <p:tgtEl>
                                          <p:spTgt spid="217"/>
                                        </p:tgtEl>
                                        <p:attrNameLst>
                                          <p:attrName>style.visibility</p:attrName>
                                        </p:attrNameLst>
                                      </p:cBhvr>
                                      <p:to>
                                        <p:strVal val="visible"/>
                                      </p:to>
                                    </p:set>
                                    <p:animEffect transition="in" filter="fade">
                                      <p:cBhvr>
                                        <p:cTn id="35" dur="500"/>
                                        <p:tgtEl>
                                          <p:spTgt spid="2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fade">
                                      <p:cBhvr>
                                        <p:cTn id="38" dur="500"/>
                                        <p:tgtEl>
                                          <p:spTgt spid="1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2"/>
                                        </p:tgtEl>
                                        <p:attrNameLst>
                                          <p:attrName>style.visibility</p:attrName>
                                        </p:attrNameLst>
                                      </p:cBhvr>
                                      <p:to>
                                        <p:strVal val="visible"/>
                                      </p:to>
                                    </p:set>
                                    <p:animEffect transition="in" filter="fade">
                                      <p:cBhvr>
                                        <p:cTn id="41" dur="500"/>
                                        <p:tgtEl>
                                          <p:spTgt spid="242"/>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500"/>
                                        <p:tgtEl>
                                          <p:spTgt spid="1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1"/>
                                        </p:tgtEl>
                                        <p:attrNameLst>
                                          <p:attrName>style.visibility</p:attrName>
                                        </p:attrNameLst>
                                      </p:cBhvr>
                                      <p:to>
                                        <p:strVal val="visible"/>
                                      </p:to>
                                    </p:set>
                                    <p:animEffect transition="in" filter="fade">
                                      <p:cBhvr>
                                        <p:cTn id="50" dur="500"/>
                                        <p:tgtEl>
                                          <p:spTgt spid="241"/>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 presetClass="emph" presetSubtype="2" fill="hold" nodeType="withEffect">
                                  <p:stCondLst>
                                    <p:cond delay="0"/>
                                  </p:stCondLst>
                                  <p:childTnLst>
                                    <p:animClr clrSpc="rgb" dir="cw">
                                      <p:cBhvr>
                                        <p:cTn id="70" dur="500" fill="hold"/>
                                        <p:tgtEl>
                                          <p:spTgt spid="180"/>
                                        </p:tgtEl>
                                        <p:attrNameLst>
                                          <p:attrName>fillcolor</p:attrName>
                                        </p:attrNameLst>
                                      </p:cBhvr>
                                      <p:to>
                                        <a:srgbClr val="BFBFBF"/>
                                      </p:to>
                                    </p:animClr>
                                    <p:set>
                                      <p:cBhvr>
                                        <p:cTn id="71" dur="500" fill="hold"/>
                                        <p:tgtEl>
                                          <p:spTgt spid="180"/>
                                        </p:tgtEl>
                                        <p:attrNameLst>
                                          <p:attrName>fill.type</p:attrName>
                                        </p:attrNameLst>
                                      </p:cBhvr>
                                      <p:to>
                                        <p:strVal val="solid"/>
                                      </p:to>
                                    </p:set>
                                    <p:set>
                                      <p:cBhvr>
                                        <p:cTn id="72" dur="500" fill="hold"/>
                                        <p:tgtEl>
                                          <p:spTgt spid="180"/>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00" fill="hold"/>
                                        <p:tgtEl>
                                          <p:spTgt spid="242"/>
                                        </p:tgtEl>
                                        <p:attrNameLst>
                                          <p:attrName>fillcolor</p:attrName>
                                        </p:attrNameLst>
                                      </p:cBhvr>
                                      <p:to>
                                        <a:srgbClr val="BFBFBF"/>
                                      </p:to>
                                    </p:animClr>
                                    <p:set>
                                      <p:cBhvr>
                                        <p:cTn id="75" dur="1000" fill="hold"/>
                                        <p:tgtEl>
                                          <p:spTgt spid="242"/>
                                        </p:tgtEl>
                                        <p:attrNameLst>
                                          <p:attrName>fill.type</p:attrName>
                                        </p:attrNameLst>
                                      </p:cBhvr>
                                      <p:to>
                                        <p:strVal val="solid"/>
                                      </p:to>
                                    </p:set>
                                    <p:set>
                                      <p:cBhvr>
                                        <p:cTn id="76" dur="1000" fill="hold"/>
                                        <p:tgtEl>
                                          <p:spTgt spid="24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191"/>
                                        </p:tgtEl>
                                        <p:attrNameLst>
                                          <p:attrName>fillcolor</p:attrName>
                                        </p:attrNameLst>
                                      </p:cBhvr>
                                      <p:to>
                                        <a:srgbClr val="BFBFBF"/>
                                      </p:to>
                                    </p:animClr>
                                    <p:set>
                                      <p:cBhvr>
                                        <p:cTn id="79" dur="1000" fill="hold"/>
                                        <p:tgtEl>
                                          <p:spTgt spid="191"/>
                                        </p:tgtEl>
                                        <p:attrNameLst>
                                          <p:attrName>fill.type</p:attrName>
                                        </p:attrNameLst>
                                      </p:cBhvr>
                                      <p:to>
                                        <p:strVal val="solid"/>
                                      </p:to>
                                    </p:set>
                                    <p:set>
                                      <p:cBhvr>
                                        <p:cTn id="80" dur="1000" fill="hold"/>
                                        <p:tgtEl>
                                          <p:spTgt spid="191"/>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1000" fill="hold"/>
                                        <p:tgtEl>
                                          <p:spTgt spid="241"/>
                                        </p:tgtEl>
                                        <p:attrNameLst>
                                          <p:attrName>fillcolor</p:attrName>
                                        </p:attrNameLst>
                                      </p:cBhvr>
                                      <p:to>
                                        <a:srgbClr val="BFBFBF"/>
                                      </p:to>
                                    </p:animClr>
                                    <p:set>
                                      <p:cBhvr>
                                        <p:cTn id="83" dur="1000" fill="hold"/>
                                        <p:tgtEl>
                                          <p:spTgt spid="241"/>
                                        </p:tgtEl>
                                        <p:attrNameLst>
                                          <p:attrName>fill.type</p:attrName>
                                        </p:attrNameLst>
                                      </p:cBhvr>
                                      <p:to>
                                        <p:strVal val="solid"/>
                                      </p:to>
                                    </p:set>
                                    <p:set>
                                      <p:cBhvr>
                                        <p:cTn id="84" dur="1000" fill="hold"/>
                                        <p:tgtEl>
                                          <p:spTgt spid="241"/>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1000" fill="hold"/>
                                        <p:tgtEl>
                                          <p:spTgt spid="217"/>
                                        </p:tgtEl>
                                        <p:attrNameLst>
                                          <p:attrName>fillcolor</p:attrName>
                                        </p:attrNameLst>
                                      </p:cBhvr>
                                      <p:to>
                                        <a:srgbClr val="B2B2B2"/>
                                      </p:to>
                                    </p:animClr>
                                    <p:set>
                                      <p:cBhvr>
                                        <p:cTn id="87" dur="1000" fill="hold"/>
                                        <p:tgtEl>
                                          <p:spTgt spid="217"/>
                                        </p:tgtEl>
                                        <p:attrNameLst>
                                          <p:attrName>fill.type</p:attrName>
                                        </p:attrNameLst>
                                      </p:cBhvr>
                                      <p:to>
                                        <p:strVal val="solid"/>
                                      </p:to>
                                    </p:set>
                                    <p:set>
                                      <p:cBhvr>
                                        <p:cTn id="88" dur="1000" fill="hold"/>
                                        <p:tgtEl>
                                          <p:spTgt spid="217"/>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1000" fill="hold"/>
                                        <p:tgtEl>
                                          <p:spTgt spid="219"/>
                                        </p:tgtEl>
                                        <p:attrNameLst>
                                          <p:attrName>fillcolor</p:attrName>
                                        </p:attrNameLst>
                                      </p:cBhvr>
                                      <p:to>
                                        <a:srgbClr val="B2B2B2"/>
                                      </p:to>
                                    </p:animClr>
                                    <p:set>
                                      <p:cBhvr>
                                        <p:cTn id="91" dur="1000" fill="hold"/>
                                        <p:tgtEl>
                                          <p:spTgt spid="219"/>
                                        </p:tgtEl>
                                        <p:attrNameLst>
                                          <p:attrName>fill.type</p:attrName>
                                        </p:attrNameLst>
                                      </p:cBhvr>
                                      <p:to>
                                        <p:strVal val="solid"/>
                                      </p:to>
                                    </p:set>
                                    <p:set>
                                      <p:cBhvr>
                                        <p:cTn id="92" dur="1000" fill="hold"/>
                                        <p:tgtEl>
                                          <p:spTgt spid="219"/>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1000" fill="hold"/>
                                        <p:tgtEl>
                                          <p:spTgt spid="151"/>
                                        </p:tgtEl>
                                        <p:attrNameLst>
                                          <p:attrName>fillcolor</p:attrName>
                                        </p:attrNameLst>
                                      </p:cBhvr>
                                      <p:to>
                                        <a:srgbClr val="B2B2B2"/>
                                      </p:to>
                                    </p:animClr>
                                    <p:set>
                                      <p:cBhvr>
                                        <p:cTn id="95" dur="1000" fill="hold"/>
                                        <p:tgtEl>
                                          <p:spTgt spid="151"/>
                                        </p:tgtEl>
                                        <p:attrNameLst>
                                          <p:attrName>fill.type</p:attrName>
                                        </p:attrNameLst>
                                      </p:cBhvr>
                                      <p:to>
                                        <p:strVal val="solid"/>
                                      </p:to>
                                    </p:set>
                                    <p:set>
                                      <p:cBhvr>
                                        <p:cTn id="96" dur="1000" fill="hold"/>
                                        <p:tgtEl>
                                          <p:spTgt spid="151"/>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1000" fill="hold"/>
                                        <p:tgtEl>
                                          <p:spTgt spid="215"/>
                                        </p:tgtEl>
                                        <p:attrNameLst>
                                          <p:attrName>fillcolor</p:attrName>
                                        </p:attrNameLst>
                                      </p:cBhvr>
                                      <p:to>
                                        <a:srgbClr val="B2B2B2"/>
                                      </p:to>
                                    </p:animClr>
                                    <p:set>
                                      <p:cBhvr>
                                        <p:cTn id="99" dur="1000" fill="hold"/>
                                        <p:tgtEl>
                                          <p:spTgt spid="215"/>
                                        </p:tgtEl>
                                        <p:attrNameLst>
                                          <p:attrName>fill.type</p:attrName>
                                        </p:attrNameLst>
                                      </p:cBhvr>
                                      <p:to>
                                        <p:strVal val="solid"/>
                                      </p:to>
                                    </p:set>
                                    <p:set>
                                      <p:cBhvr>
                                        <p:cTn id="100" dur="1000" fill="hold"/>
                                        <p:tgtEl>
                                          <p:spTgt spid="215"/>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1000" fill="hold"/>
                                        <p:tgtEl>
                                          <p:spTgt spid="219"/>
                                        </p:tgtEl>
                                        <p:attrNameLst>
                                          <p:attrName>fillcolor</p:attrName>
                                        </p:attrNameLst>
                                      </p:cBhvr>
                                      <p:to>
                                        <a:srgbClr val="B2B2B2"/>
                                      </p:to>
                                    </p:animClr>
                                    <p:set>
                                      <p:cBhvr>
                                        <p:cTn id="103" dur="1000" fill="hold"/>
                                        <p:tgtEl>
                                          <p:spTgt spid="219"/>
                                        </p:tgtEl>
                                        <p:attrNameLst>
                                          <p:attrName>fill.type</p:attrName>
                                        </p:attrNameLst>
                                      </p:cBhvr>
                                      <p:to>
                                        <p:strVal val="solid"/>
                                      </p:to>
                                    </p:set>
                                    <p:set>
                                      <p:cBhvr>
                                        <p:cTn id="104" dur="1000" fill="hold"/>
                                        <p:tgtEl>
                                          <p:spTgt spid="219"/>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000" fill="hold"/>
                                        <p:tgtEl>
                                          <p:spTgt spid="218"/>
                                        </p:tgtEl>
                                        <p:attrNameLst>
                                          <p:attrName>fillcolor</p:attrName>
                                        </p:attrNameLst>
                                      </p:cBhvr>
                                      <p:to>
                                        <a:srgbClr val="B2B2B2"/>
                                      </p:to>
                                    </p:animClr>
                                    <p:set>
                                      <p:cBhvr>
                                        <p:cTn id="107" dur="1000" fill="hold"/>
                                        <p:tgtEl>
                                          <p:spTgt spid="218"/>
                                        </p:tgtEl>
                                        <p:attrNameLst>
                                          <p:attrName>fill.type</p:attrName>
                                        </p:attrNameLst>
                                      </p:cBhvr>
                                      <p:to>
                                        <p:strVal val="solid"/>
                                      </p:to>
                                    </p:set>
                                    <p:set>
                                      <p:cBhvr>
                                        <p:cTn id="108" dur="1000" fill="hold"/>
                                        <p:tgtEl>
                                          <p:spTgt spid="2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91" grpId="0" animBg="1"/>
      <p:bldP spid="241" grpId="0" animBg="1"/>
      <p:bldP spid="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Trusteer Apex: 3 Security Layers</a:t>
            </a:r>
          </a:p>
        </p:txBody>
      </p:sp>
      <p:sp>
        <p:nvSpPr>
          <p:cNvPr id="35842" name="Content Placeholder 2"/>
          <p:cNvSpPr>
            <a:spLocks noGrp="1"/>
          </p:cNvSpPr>
          <p:nvPr>
            <p:ph idx="1"/>
          </p:nvPr>
        </p:nvSpPr>
        <p:spPr/>
        <p:txBody>
          <a:bodyPr/>
          <a:lstStyle/>
          <a:p>
            <a:endParaRPr lang="en-US" smtClean="0"/>
          </a:p>
        </p:txBody>
      </p:sp>
      <p:pic>
        <p:nvPicPr>
          <p:cNvPr id="35843" name="Picture 3"/>
          <p:cNvPicPr>
            <a:picLocks noChangeAspect="1"/>
          </p:cNvPicPr>
          <p:nvPr/>
        </p:nvPicPr>
        <p:blipFill>
          <a:blip r:embed="rId2"/>
          <a:srcRect l="21220" t="16531" r="22882" b="9641"/>
          <a:stretch>
            <a:fillRect/>
          </a:stretch>
        </p:blipFill>
        <p:spPr bwMode="auto">
          <a:xfrm>
            <a:off x="827088" y="981075"/>
            <a:ext cx="72739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 few words about Java</a:t>
            </a:r>
          </a:p>
        </p:txBody>
      </p:sp>
      <p:pic>
        <p:nvPicPr>
          <p:cNvPr id="36866" name="Picture 9"/>
          <p:cNvPicPr>
            <a:picLocks noChangeAspect="1" noChangeArrowheads="1"/>
          </p:cNvPicPr>
          <p:nvPr/>
        </p:nvPicPr>
        <p:blipFill>
          <a:blip r:embed="rId2"/>
          <a:srcRect l="33464" t="32657" r="22890" b="43524"/>
          <a:stretch>
            <a:fillRect/>
          </a:stretch>
        </p:blipFill>
        <p:spPr bwMode="auto">
          <a:xfrm>
            <a:off x="215900" y="1916113"/>
            <a:ext cx="8620125" cy="3678237"/>
          </a:xfrm>
          <a:prstGeom prst="rect">
            <a:avLst/>
          </a:prstGeom>
          <a:noFill/>
          <a:ln w="9525">
            <a:noFill/>
            <a:miter lim="800000"/>
            <a:headEnd/>
            <a:tailEnd/>
          </a:ln>
        </p:spPr>
      </p:pic>
      <p:sp>
        <p:nvSpPr>
          <p:cNvPr id="36867" name="TextBox 4"/>
          <p:cNvSpPr txBox="1">
            <a:spLocks noChangeArrowheads="1"/>
          </p:cNvSpPr>
          <p:nvPr/>
        </p:nvSpPr>
        <p:spPr bwMode="auto">
          <a:xfrm>
            <a:off x="215900" y="1258888"/>
            <a:ext cx="6372225" cy="461962"/>
          </a:xfrm>
          <a:prstGeom prst="rect">
            <a:avLst/>
          </a:prstGeom>
          <a:noFill/>
          <a:ln w="9525">
            <a:noFill/>
            <a:miter lim="800000"/>
            <a:headEnd/>
            <a:tailEnd/>
          </a:ln>
        </p:spPr>
        <p:txBody>
          <a:bodyPr>
            <a:spAutoFit/>
          </a:bodyPr>
          <a:lstStyle/>
          <a:p>
            <a:pPr eaLnBrk="0" hangingPunct="0"/>
            <a:r>
              <a:rPr lang="en-US" sz="2400" b="1"/>
              <a:t>A powerful yet dangerous application:</a:t>
            </a:r>
          </a:p>
        </p:txBody>
      </p:sp>
      <p:sp>
        <p:nvSpPr>
          <p:cNvPr id="6" name="TextBox 5"/>
          <p:cNvSpPr txBox="1"/>
          <p:nvPr/>
        </p:nvSpPr>
        <p:spPr>
          <a:xfrm>
            <a:off x="2915816" y="3284984"/>
            <a:ext cx="4824536" cy="2554545"/>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eaLnBrk="0" hangingPunct="0">
              <a:defRPr/>
            </a:pPr>
            <a:endParaRPr lang="en-US" sz="2800" dirty="0">
              <a:latin typeface="Arial" panose="020B0604020202020204" pitchFamily="34" charset="0"/>
              <a:ea typeface="MS PGothic" panose="020B0600070205080204" pitchFamily="34" charset="-128"/>
              <a:cs typeface="+mn-cs"/>
            </a:endParaRPr>
          </a:p>
          <a:p>
            <a:pPr lvl="1" eaLnBrk="0" hangingPunct="0">
              <a:defRPr/>
            </a:pPr>
            <a:r>
              <a:rPr lang="en-US" sz="2000" i="1" dirty="0">
                <a:latin typeface="Arial" panose="020B0604020202020204" pitchFamily="34" charset="0"/>
                <a:ea typeface="MS PGothic" panose="020B0600070205080204" pitchFamily="34" charset="-128"/>
                <a:cs typeface="+mn-cs"/>
              </a:rPr>
              <a:t>Did you know that…</a:t>
            </a:r>
          </a:p>
          <a:p>
            <a:pPr lvl="1" eaLnBrk="0" hangingPunct="0">
              <a:defRPr/>
            </a:pPr>
            <a:endParaRPr lang="en-US" sz="2000" dirty="0">
              <a:latin typeface="Arial" panose="020B0604020202020204" pitchFamily="34" charset="0"/>
              <a:ea typeface="MS PGothic" panose="020B0600070205080204" pitchFamily="34" charset="-128"/>
              <a:cs typeface="+mn-cs"/>
            </a:endParaRPr>
          </a:p>
          <a:p>
            <a:pPr lvl="1" eaLnBrk="0" hangingPunct="0">
              <a:defRPr/>
            </a:pPr>
            <a:r>
              <a:rPr lang="en-US" sz="2800" dirty="0">
                <a:latin typeface="Arial" panose="020B0604020202020204" pitchFamily="34" charset="0"/>
                <a:ea typeface="MS PGothic" panose="020B0600070205080204" pitchFamily="34" charset="-128"/>
                <a:cs typeface="+mn-cs"/>
              </a:rPr>
              <a:t>Java is </a:t>
            </a:r>
            <a:r>
              <a:rPr lang="en-US" sz="2800" dirty="0">
                <a:latin typeface="Arial" panose="020B0604020202020204" pitchFamily="34" charset="0"/>
                <a:ea typeface="MS PGothic" panose="020B0600070205080204" pitchFamily="34" charset="-128"/>
                <a:cs typeface="+mn-cs"/>
              </a:rPr>
              <a:t>installed on </a:t>
            </a:r>
            <a:r>
              <a:rPr lang="en-US" sz="2800" dirty="0">
                <a:latin typeface="Arial" panose="020B0604020202020204" pitchFamily="34" charset="0"/>
                <a:ea typeface="MS PGothic" panose="020B0600070205080204" pitchFamily="34" charset="-128"/>
                <a:cs typeface="+mn-cs"/>
              </a:rPr>
              <a:t>~85% </a:t>
            </a:r>
            <a:r>
              <a:rPr lang="en-US" sz="2800" dirty="0">
                <a:latin typeface="Arial" panose="020B0604020202020204" pitchFamily="34" charset="0"/>
                <a:ea typeface="MS PGothic" panose="020B0600070205080204" pitchFamily="34" charset="-128"/>
                <a:cs typeface="+mn-cs"/>
              </a:rPr>
              <a:t>of the desktop </a:t>
            </a:r>
            <a:r>
              <a:rPr lang="en-US" sz="2800" dirty="0">
                <a:latin typeface="Arial" panose="020B0604020202020204" pitchFamily="34" charset="0"/>
                <a:ea typeface="MS PGothic" panose="020B0600070205080204" pitchFamily="34" charset="-128"/>
                <a:cs typeface="+mn-cs"/>
              </a:rPr>
              <a:t>computers.</a:t>
            </a:r>
          </a:p>
          <a:p>
            <a:pPr algn="r" eaLnBrk="0" hangingPunct="0">
              <a:defRPr/>
            </a:pPr>
            <a:r>
              <a:rPr lang="en-US" i="1" dirty="0">
                <a:latin typeface="Arial" panose="020B0604020202020204" pitchFamily="34" charset="0"/>
                <a:ea typeface="MS PGothic" panose="020B0600070205080204" pitchFamily="34" charset="-128"/>
                <a:cs typeface="+mn-cs"/>
              </a:rPr>
              <a:t>Google Analytics</a:t>
            </a:r>
          </a:p>
          <a:p>
            <a:pPr algn="r" eaLnBrk="0" hangingPunct="0">
              <a:defRPr/>
            </a:pPr>
            <a:endParaRPr lang="en-US" i="1" dirty="0">
              <a:latin typeface="Arial" panose="020B0604020202020204" pitchFamily="34"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4"/>
          <p:cNvPicPr>
            <a:picLocks noGrp="1" noChangeAspect="1"/>
          </p:cNvPicPr>
          <p:nvPr>
            <p:ph idx="4294967295"/>
          </p:nvPr>
        </p:nvPicPr>
        <p:blipFill>
          <a:blip r:embed="rId3"/>
          <a:srcRect/>
          <a:stretch>
            <a:fillRect/>
          </a:stretch>
        </p:blipFill>
        <p:spPr>
          <a:xfrm>
            <a:off x="4368800" y="544513"/>
            <a:ext cx="4549775" cy="3636962"/>
          </a:xfrm>
        </p:spPr>
      </p:pic>
      <p:pic>
        <p:nvPicPr>
          <p:cNvPr id="37890" name="Content Placeholder 4"/>
          <p:cNvPicPr>
            <a:picLocks noChangeAspect="1"/>
          </p:cNvPicPr>
          <p:nvPr/>
        </p:nvPicPr>
        <p:blipFill>
          <a:blip r:embed="rId4"/>
          <a:srcRect/>
          <a:stretch>
            <a:fillRect/>
          </a:stretch>
        </p:blipFill>
        <p:spPr bwMode="auto">
          <a:xfrm>
            <a:off x="0" y="2997200"/>
            <a:ext cx="4427538" cy="3600450"/>
          </a:xfrm>
          <a:prstGeom prst="rect">
            <a:avLst/>
          </a:prstGeom>
          <a:noFill/>
          <a:ln w="9525">
            <a:noFill/>
            <a:miter lim="800000"/>
            <a:headEnd/>
            <a:tailEnd/>
          </a:ln>
        </p:spPr>
      </p:pic>
      <p:sp>
        <p:nvSpPr>
          <p:cNvPr id="7" name="Rectangle 2"/>
          <p:cNvSpPr>
            <a:spLocks noChangeArrowheads="1"/>
          </p:cNvSpPr>
          <p:nvPr/>
        </p:nvSpPr>
        <p:spPr bwMode="auto">
          <a:xfrm>
            <a:off x="4665663" y="4437063"/>
            <a:ext cx="4257675"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sz="2000" dirty="0" smtClean="0">
                <a:cs typeface="+mn-cs"/>
              </a:rPr>
              <a:t>… combined with a presence in </a:t>
            </a:r>
            <a:r>
              <a:rPr lang="en-US" sz="2000" dirty="0" smtClean="0">
                <a:latin typeface="+mj-lt"/>
                <a:cs typeface="+mn-cs"/>
              </a:rPr>
              <a:t>every enterprise </a:t>
            </a:r>
            <a:r>
              <a:rPr lang="en-US" sz="2000" dirty="0" smtClean="0">
                <a:cs typeface="+mn-cs"/>
              </a:rPr>
              <a:t>makes</a:t>
            </a:r>
            <a:r>
              <a:rPr lang="en-US" dirty="0" smtClean="0">
                <a:cs typeface="+mn-cs"/>
              </a:rPr>
              <a:t> </a:t>
            </a:r>
            <a:r>
              <a:rPr lang="en-US" sz="2000" dirty="0" smtClean="0">
                <a:cs typeface="+mn-cs"/>
              </a:rPr>
              <a:t>Java</a:t>
            </a:r>
            <a:r>
              <a:rPr lang="en-US" sz="2000" b="1" dirty="0" smtClean="0">
                <a:solidFill>
                  <a:srgbClr val="DE1929"/>
                </a:solidFill>
                <a:latin typeface="+mj-lt"/>
                <a:cs typeface="+mn-cs"/>
              </a:rPr>
              <a:t> </a:t>
            </a:r>
            <a:r>
              <a:rPr lang="en-US" sz="2000" dirty="0" smtClean="0">
                <a:cs typeface="+mn-cs"/>
              </a:rPr>
              <a:t>the</a:t>
            </a:r>
            <a:r>
              <a:rPr lang="en-US" sz="2000" b="1" dirty="0" smtClean="0">
                <a:solidFill>
                  <a:srgbClr val="DE1929"/>
                </a:solidFill>
                <a:latin typeface="+mj-lt"/>
                <a:cs typeface="+mn-cs"/>
              </a:rPr>
              <a:t> </a:t>
            </a:r>
            <a:r>
              <a:rPr lang="en-US" sz="3200" b="1" dirty="0" smtClean="0">
                <a:solidFill>
                  <a:srgbClr val="0BA047"/>
                </a:solidFill>
                <a:latin typeface="ITC Lubalin Graph Std Book" panose="02060703020205020404" pitchFamily="18" charset="0"/>
                <a:cs typeface="+mn-cs"/>
              </a:rPr>
              <a:t>top target</a:t>
            </a:r>
            <a:r>
              <a:rPr lang="en-US" sz="2000" b="1" dirty="0" smtClean="0">
                <a:solidFill>
                  <a:srgbClr val="0BA047"/>
                </a:solidFill>
                <a:latin typeface="ITC Lubalin Graph Std Book" panose="02060703020205020404" pitchFamily="18" charset="0"/>
                <a:cs typeface="+mn-cs"/>
              </a:rPr>
              <a:t> </a:t>
            </a:r>
            <a:r>
              <a:rPr lang="en-US" sz="2000" dirty="0" smtClean="0">
                <a:cs typeface="+mn-cs"/>
              </a:rPr>
              <a:t>for exploits.</a:t>
            </a:r>
          </a:p>
        </p:txBody>
      </p:sp>
      <p:sp>
        <p:nvSpPr>
          <p:cNvPr id="37892" name="Rectangle 8"/>
          <p:cNvSpPr>
            <a:spLocks noChangeArrowheads="1"/>
          </p:cNvSpPr>
          <p:nvPr/>
        </p:nvSpPr>
        <p:spPr bwMode="auto">
          <a:xfrm>
            <a:off x="377825" y="1285875"/>
            <a:ext cx="3671888" cy="1076325"/>
          </a:xfrm>
          <a:prstGeom prst="rect">
            <a:avLst/>
          </a:prstGeom>
          <a:noFill/>
          <a:ln w="9525">
            <a:noFill/>
            <a:miter lim="800000"/>
            <a:headEnd/>
            <a:tailEnd/>
          </a:ln>
        </p:spPr>
        <p:txBody>
          <a:bodyPr>
            <a:spAutoFit/>
          </a:bodyPr>
          <a:lstStyle/>
          <a:p>
            <a:r>
              <a:rPr lang="en-US" sz="2000"/>
              <a:t>explosive growth of  </a:t>
            </a:r>
            <a:r>
              <a:rPr lang="en-US" sz="3200" b="1">
                <a:solidFill>
                  <a:srgbClr val="0BA047"/>
                </a:solidFill>
                <a:latin typeface="ITC Lubalin Graph Std Book"/>
              </a:rPr>
              <a:t>Java vulnerabilities</a:t>
            </a:r>
            <a:r>
              <a:rPr lang="en-US" sz="2000" b="1"/>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3"/>
          <a:srcRect r="5405"/>
          <a:stretch>
            <a:fillRect/>
          </a:stretch>
        </p:blipFill>
        <p:spPr bwMode="auto">
          <a:xfrm>
            <a:off x="4386263" y="2352675"/>
            <a:ext cx="4495800" cy="4038600"/>
          </a:xfrm>
          <a:prstGeom prst="rect">
            <a:avLst/>
          </a:prstGeom>
          <a:noFill/>
          <a:ln w="9525">
            <a:noFill/>
            <a:miter lim="800000"/>
            <a:headEnd/>
            <a:tailEnd/>
          </a:ln>
        </p:spPr>
      </p:pic>
      <p:sp>
        <p:nvSpPr>
          <p:cNvPr id="3" name="Title 2"/>
          <p:cNvSpPr>
            <a:spLocks noGrp="1"/>
          </p:cNvSpPr>
          <p:nvPr>
            <p:ph type="title" idx="4294967295"/>
          </p:nvPr>
        </p:nvSpPr>
        <p:spPr>
          <a:xfrm>
            <a:off x="182563" y="692150"/>
            <a:ext cx="8686800" cy="396875"/>
          </a:xfrm>
        </p:spPr>
        <p:txBody>
          <a:bodyPr/>
          <a:lstStyle/>
          <a:p>
            <a:pPr>
              <a:defRPr/>
            </a:pPr>
            <a:r>
              <a:rPr lang="en-US" sz="2000" dirty="0" smtClean="0">
                <a:solidFill>
                  <a:schemeClr val="tx1"/>
                </a:solidFill>
              </a:rPr>
              <a:t>Most successful Java exploits are </a:t>
            </a:r>
            <a:r>
              <a:rPr lang="en-US" sz="3200" b="1" dirty="0" smtClean="0">
                <a:solidFill>
                  <a:srgbClr val="0BA047"/>
                </a:solidFill>
                <a:latin typeface="ITC Lubalin Graph Std Book" panose="02060703020205020404" pitchFamily="18" charset="0"/>
              </a:rPr>
              <a:t>applicative</a:t>
            </a:r>
            <a:r>
              <a:rPr lang="en-US" sz="2000" dirty="0" smtClean="0">
                <a:solidFill>
                  <a:schemeClr val="tx1"/>
                </a:solidFill>
              </a:rPr>
              <a:t>, exploiting vulnerabilities related to the </a:t>
            </a:r>
            <a:r>
              <a:rPr lang="en-US" sz="3200" b="1" dirty="0" smtClean="0">
                <a:solidFill>
                  <a:srgbClr val="0BA047"/>
                </a:solidFill>
                <a:latin typeface="ITC Lubalin Graph Std Book" panose="02060703020205020404" pitchFamily="18" charset="0"/>
              </a:rPr>
              <a:t>Java security manager</a:t>
            </a:r>
            <a:r>
              <a:rPr lang="en-US" sz="3200" b="1" dirty="0" smtClean="0">
                <a:solidFill>
                  <a:schemeClr val="accent4"/>
                </a:solidFill>
              </a:rPr>
              <a:t> </a:t>
            </a:r>
            <a:r>
              <a:rPr lang="en-US" sz="2000" dirty="0" smtClean="0">
                <a:solidFill>
                  <a:schemeClr val="tx1"/>
                </a:solidFill>
              </a:rPr>
              <a:t>and bypassing native OS-level protections.</a:t>
            </a:r>
            <a:endParaRPr lang="en-US" sz="2000" dirty="0">
              <a:solidFill>
                <a:schemeClr val="tx1"/>
              </a:solidFill>
            </a:endParaRPr>
          </a:p>
        </p:txBody>
      </p:sp>
      <p:sp>
        <p:nvSpPr>
          <p:cNvPr id="4" name="Content Placeholder 3"/>
          <p:cNvSpPr>
            <a:spLocks noGrp="1"/>
          </p:cNvSpPr>
          <p:nvPr>
            <p:ph idx="4294967295"/>
          </p:nvPr>
        </p:nvSpPr>
        <p:spPr>
          <a:xfrm>
            <a:off x="323850" y="2459038"/>
            <a:ext cx="4402138" cy="3827462"/>
          </a:xfrm>
        </p:spPr>
        <p:txBody>
          <a:bodyPr/>
          <a:lstStyle/>
          <a:p>
            <a:pPr marL="0" indent="0">
              <a:buFont typeface="Wingdings" pitchFamily="2" charset="2"/>
              <a:buNone/>
              <a:defRPr/>
            </a:pPr>
            <a:r>
              <a:rPr lang="en-US" sz="2000" b="1" dirty="0" smtClean="0">
                <a:solidFill>
                  <a:schemeClr val="bg2"/>
                </a:solidFill>
                <a:latin typeface="ITC Lubalin Graph Std Book" panose="02060703020205020404" pitchFamily="18" charset="0"/>
              </a:rPr>
              <a:t>Applicative exploits</a:t>
            </a:r>
          </a:p>
          <a:p>
            <a:pPr>
              <a:defRPr/>
            </a:pPr>
            <a:r>
              <a:rPr lang="en-US" sz="2000" dirty="0" smtClean="0"/>
              <a:t>Difficult to defend</a:t>
            </a:r>
          </a:p>
          <a:p>
            <a:pPr>
              <a:defRPr/>
            </a:pPr>
            <a:r>
              <a:rPr lang="en-US" sz="2000" dirty="0" smtClean="0"/>
              <a:t>Gain unrestricted privileges</a:t>
            </a:r>
          </a:p>
          <a:p>
            <a:pPr>
              <a:defRPr/>
            </a:pPr>
            <a:r>
              <a:rPr lang="en-US" sz="2000" dirty="0" smtClean="0"/>
              <a:t>Bypass native OS-level protections</a:t>
            </a:r>
          </a:p>
          <a:p>
            <a:pPr>
              <a:defRPr/>
            </a:pPr>
            <a:endParaRPr lang="en-US" sz="2000" dirty="0"/>
          </a:p>
          <a:p>
            <a:pPr marL="0" indent="0">
              <a:buFont typeface="Wingdings" pitchFamily="2" charset="2"/>
              <a:buNone/>
              <a:defRPr/>
            </a:pPr>
            <a:r>
              <a:rPr lang="en-US" sz="2000" b="1" dirty="0" smtClean="0">
                <a:solidFill>
                  <a:schemeClr val="bg2"/>
                </a:solidFill>
                <a:latin typeface="ITC Lubalin Graph Std Book" panose="02060703020205020404" pitchFamily="18" charset="0"/>
              </a:rPr>
              <a:t>Native exploits</a:t>
            </a:r>
          </a:p>
          <a:p>
            <a:pPr>
              <a:defRPr/>
            </a:pPr>
            <a:r>
              <a:rPr lang="en-US" sz="2000" dirty="0" smtClean="0"/>
              <a:t>Buffer Overflow</a:t>
            </a:r>
          </a:p>
          <a:p>
            <a:pPr>
              <a:defRPr/>
            </a:pPr>
            <a:r>
              <a:rPr lang="en-US" sz="2000" dirty="0" smtClean="0"/>
              <a:t>Illegal memory use</a:t>
            </a:r>
          </a:p>
          <a:p>
            <a:pPr>
              <a:defRPr/>
            </a:pPr>
            <a:r>
              <a:rPr lang="en-US" sz="2000" dirty="0" smtClean="0"/>
              <a:t>Use-after-free</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a:hlinkClick r:id="rId2" action="ppaction://hlinkfile"/>
          </p:cNvPr>
          <p:cNvPicPr>
            <a:picLocks noChangeAspect="1"/>
          </p:cNvPicPr>
          <p:nvPr/>
        </p:nvPicPr>
        <p:blipFill>
          <a:blip r:embed="rId3"/>
          <a:srcRect l="47624" r="28564"/>
          <a:stretch>
            <a:fillRect/>
          </a:stretch>
        </p:blipFill>
        <p:spPr bwMode="auto">
          <a:xfrm>
            <a:off x="6659563" y="2851150"/>
            <a:ext cx="1873250" cy="3457575"/>
          </a:xfrm>
          <a:prstGeom prst="rect">
            <a:avLst/>
          </a:prstGeom>
          <a:noFill/>
          <a:ln w="9525">
            <a:noFill/>
            <a:miter lim="800000"/>
            <a:headEnd/>
            <a:tailEnd/>
          </a:ln>
        </p:spPr>
      </p:pic>
      <p:sp>
        <p:nvSpPr>
          <p:cNvPr id="41986" name="Title 1"/>
          <p:cNvSpPr>
            <a:spLocks noGrp="1"/>
          </p:cNvSpPr>
          <p:nvPr>
            <p:ph type="title"/>
          </p:nvPr>
        </p:nvSpPr>
        <p:spPr/>
        <p:txBody>
          <a:bodyPr/>
          <a:lstStyle/>
          <a:p>
            <a:r>
              <a:rPr lang="en-US" b="1" smtClean="0"/>
              <a:t>Java Execution Should be Monitored and Controlled</a:t>
            </a:r>
          </a:p>
        </p:txBody>
      </p:sp>
      <p:sp>
        <p:nvSpPr>
          <p:cNvPr id="41987" name="Content Placeholder 2"/>
          <p:cNvSpPr>
            <a:spLocks noGrp="1"/>
          </p:cNvSpPr>
          <p:nvPr>
            <p:ph idx="1"/>
          </p:nvPr>
        </p:nvSpPr>
        <p:spPr/>
        <p:txBody>
          <a:bodyPr/>
          <a:lstStyle/>
          <a:p>
            <a:r>
              <a:rPr lang="en-US" sz="2000" smtClean="0"/>
              <a:t>Prevent Exploitation of both Native and Applicative Vulnerabilities</a:t>
            </a:r>
          </a:p>
          <a:p>
            <a:endParaRPr lang="en-US" sz="2000" smtClean="0"/>
          </a:p>
          <a:p>
            <a:r>
              <a:rPr lang="en-US" sz="2000" smtClean="0"/>
              <a:t>Execution of Java code on the endpoint must be restricted</a:t>
            </a:r>
          </a:p>
          <a:p>
            <a:pPr lvl="1"/>
            <a:r>
              <a:rPr lang="en-US" sz="2000" smtClean="0"/>
              <a:t>Fine grained control is needed</a:t>
            </a:r>
          </a:p>
          <a:p>
            <a:endParaRPr lang="en-US" sz="2000" smtClean="0"/>
          </a:p>
          <a:p>
            <a:r>
              <a:rPr lang="en-US" sz="2000" smtClean="0"/>
              <a:t>Oracle’s solution: Allow execution of signed JARs </a:t>
            </a:r>
          </a:p>
          <a:p>
            <a:pPr lvl="1"/>
            <a:r>
              <a:rPr lang="en-US" sz="2000" smtClean="0"/>
              <a:t>Not good enough</a:t>
            </a:r>
          </a:p>
          <a:p>
            <a:pPr lvl="1"/>
            <a:endParaRPr lang="en-US" sz="2000" smtClean="0"/>
          </a:p>
          <a:p>
            <a:endParaRPr 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a:xfrm>
            <a:off x="209550" y="2743200"/>
            <a:ext cx="4724400" cy="1524000"/>
          </a:xfrm>
        </p:spPr>
        <p:txBody>
          <a:bodyPr/>
          <a:lstStyle/>
          <a:p>
            <a:r>
              <a:rPr lang="en-US" smtClean="0"/>
              <a:t>Questions?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r>
              <a:rPr lang="en-US" sz="2400" smtClean="0">
                <a:solidFill>
                  <a:srgbClr val="8CC53A"/>
                </a:solidFill>
              </a:rPr>
              <a:t>Connect with IBM X-Force Research &amp; Development</a:t>
            </a:r>
            <a:r>
              <a:rPr lang="en-US" sz="2400" smtClean="0"/>
              <a:t/>
            </a:r>
            <a:br>
              <a:rPr lang="en-US" sz="2400" smtClean="0"/>
            </a:br>
            <a:endParaRPr lang="en-US" sz="2400" smtClean="0"/>
          </a:p>
        </p:txBody>
      </p:sp>
      <p:grpSp>
        <p:nvGrpSpPr>
          <p:cNvPr id="44034" name="Group 3"/>
          <p:cNvGrpSpPr>
            <a:grpSpLocks/>
          </p:cNvGrpSpPr>
          <p:nvPr/>
        </p:nvGrpSpPr>
        <p:grpSpPr bwMode="auto">
          <a:xfrm>
            <a:off x="2482850" y="1628775"/>
            <a:ext cx="4176713" cy="1543050"/>
            <a:chOff x="1285" y="663"/>
            <a:chExt cx="2631" cy="972"/>
          </a:xfrm>
        </p:grpSpPr>
        <p:pic>
          <p:nvPicPr>
            <p:cNvPr id="44042" name="Picture 3" descr="social_media_icons_20">
              <a:hlinkClick r:id="rId2"/>
            </p:cNvPr>
            <p:cNvPicPr>
              <a:picLocks noChangeAspect="1" noChangeArrowheads="1"/>
            </p:cNvPicPr>
            <p:nvPr/>
          </p:nvPicPr>
          <p:blipFill>
            <a:blip r:embed="rId3"/>
            <a:srcRect/>
            <a:stretch>
              <a:fillRect/>
            </a:stretch>
          </p:blipFill>
          <p:spPr bwMode="auto">
            <a:xfrm>
              <a:off x="2200" y="663"/>
              <a:ext cx="758" cy="825"/>
            </a:xfrm>
            <a:prstGeom prst="rect">
              <a:avLst/>
            </a:prstGeom>
            <a:noFill/>
            <a:ln w="9525">
              <a:noFill/>
              <a:miter lim="800000"/>
              <a:headEnd/>
              <a:tailEnd/>
            </a:ln>
          </p:spPr>
        </p:pic>
        <p:sp>
          <p:nvSpPr>
            <p:cNvPr id="44043" name="Text Box 6"/>
            <p:cNvSpPr txBox="1">
              <a:spLocks noChangeArrowheads="1"/>
            </p:cNvSpPr>
            <p:nvPr/>
          </p:nvSpPr>
          <p:spPr bwMode="auto">
            <a:xfrm>
              <a:off x="1285" y="1434"/>
              <a:ext cx="2631" cy="201"/>
            </a:xfrm>
            <a:prstGeom prst="rect">
              <a:avLst/>
            </a:prstGeom>
            <a:noFill/>
            <a:ln w="9525">
              <a:noFill/>
              <a:miter lim="800000"/>
              <a:headEnd/>
              <a:tailEnd/>
            </a:ln>
          </p:spPr>
          <p:txBody>
            <a:bodyPr>
              <a:spAutoFit/>
            </a:bodyPr>
            <a:lstStyle/>
            <a:p>
              <a:pPr algn="ctr" rtl="1" eaLnBrk="0" hangingPunct="0">
                <a:lnSpc>
                  <a:spcPct val="93000"/>
                </a:lnSpc>
                <a:spcBef>
                  <a:spcPct val="50000"/>
                </a:spcBef>
                <a:buSzPct val="45000"/>
                <a:buFont typeface="StarSymbol"/>
                <a:buNone/>
              </a:pPr>
              <a:r>
                <a:rPr lang="en-US" sz="1600">
                  <a:ea typeface="SimSun" pitchFamily="2" charset="-122"/>
                </a:rPr>
                <a:t>Follow us at </a:t>
              </a:r>
              <a:r>
                <a:rPr lang="en-US" sz="1600">
                  <a:ea typeface="SimSun" pitchFamily="2" charset="-122"/>
                  <a:hlinkClick r:id="rId4"/>
                </a:rPr>
                <a:t>@ibmsecurity</a:t>
              </a:r>
              <a:r>
                <a:rPr lang="en-US" sz="1600">
                  <a:ea typeface="SimSun" pitchFamily="2" charset="-122"/>
                </a:rPr>
                <a:t> and </a:t>
              </a:r>
              <a:r>
                <a:rPr lang="en-US" sz="1600">
                  <a:ea typeface="SimSun" pitchFamily="2" charset="-122"/>
                  <a:hlinkClick r:id="rId5"/>
                </a:rPr>
                <a:t>@ibmxforce</a:t>
              </a:r>
              <a:endParaRPr lang="en-US" sz="1600">
                <a:ea typeface="SimSun" pitchFamily="2" charset="-122"/>
              </a:endParaRPr>
            </a:p>
          </p:txBody>
        </p:sp>
      </p:grpSp>
      <p:grpSp>
        <p:nvGrpSpPr>
          <p:cNvPr id="44035" name="Group 6"/>
          <p:cNvGrpSpPr>
            <a:grpSpLocks/>
          </p:cNvGrpSpPr>
          <p:nvPr/>
        </p:nvGrpSpPr>
        <p:grpSpPr bwMode="auto">
          <a:xfrm>
            <a:off x="1116013" y="5084763"/>
            <a:ext cx="6911975" cy="1711325"/>
            <a:chOff x="458" y="2840"/>
            <a:chExt cx="4354" cy="1078"/>
          </a:xfrm>
        </p:grpSpPr>
        <p:pic>
          <p:nvPicPr>
            <p:cNvPr id="44040" name="Picture 5" descr="TheBlogIconBlogger">
              <a:hlinkClick r:id="rId6"/>
            </p:cNvPr>
            <p:cNvPicPr>
              <a:picLocks noChangeAspect="1" noChangeArrowheads="1"/>
            </p:cNvPicPr>
            <p:nvPr/>
          </p:nvPicPr>
          <p:blipFill>
            <a:blip r:embed="rId7"/>
            <a:srcRect/>
            <a:stretch>
              <a:fillRect/>
            </a:stretch>
          </p:blipFill>
          <p:spPr bwMode="auto">
            <a:xfrm>
              <a:off x="2336" y="2840"/>
              <a:ext cx="584" cy="649"/>
            </a:xfrm>
            <a:prstGeom prst="rect">
              <a:avLst/>
            </a:prstGeom>
            <a:noFill/>
            <a:ln w="9525">
              <a:noFill/>
              <a:miter lim="800000"/>
              <a:headEnd/>
              <a:tailEnd/>
            </a:ln>
          </p:spPr>
        </p:pic>
        <p:sp>
          <p:nvSpPr>
            <p:cNvPr id="44041" name="Text Box 10"/>
            <p:cNvSpPr txBox="1">
              <a:spLocks noChangeArrowheads="1"/>
            </p:cNvSpPr>
            <p:nvPr/>
          </p:nvSpPr>
          <p:spPr bwMode="auto">
            <a:xfrm>
              <a:off x="458" y="3521"/>
              <a:ext cx="4354" cy="397"/>
            </a:xfrm>
            <a:prstGeom prst="rect">
              <a:avLst/>
            </a:prstGeom>
            <a:noFill/>
            <a:ln w="9525">
              <a:noFill/>
              <a:miter lim="800000"/>
              <a:headEnd/>
              <a:tailEnd/>
            </a:ln>
          </p:spPr>
          <p:txBody>
            <a:bodyPr>
              <a:spAutoFit/>
            </a:bodyPr>
            <a:lstStyle/>
            <a:p>
              <a:pPr algn="ctr" rtl="1" eaLnBrk="0" hangingPunct="0"/>
              <a:r>
                <a:rPr lang="en-GB" sz="1500"/>
                <a:t>X-Force Security Insights blog at </a:t>
              </a:r>
              <a:r>
                <a:rPr lang="en-US" sz="1500">
                  <a:hlinkClick r:id="rId8"/>
                </a:rPr>
                <a:t>www.SecurityIntelligence.com/x-force</a:t>
              </a:r>
              <a:endParaRPr lang="en-US" sz="1500"/>
            </a:p>
            <a:p>
              <a:pPr algn="ctr" rtl="1" eaLnBrk="0" hangingPunct="0"/>
              <a:endParaRPr lang="en-US" sz="2000">
                <a:solidFill>
                  <a:srgbClr val="4B6BAF"/>
                </a:solidFill>
              </a:endParaRPr>
            </a:p>
          </p:txBody>
        </p:sp>
      </p:grpSp>
      <p:grpSp>
        <p:nvGrpSpPr>
          <p:cNvPr id="44036" name="Group 9"/>
          <p:cNvGrpSpPr>
            <a:grpSpLocks/>
          </p:cNvGrpSpPr>
          <p:nvPr/>
        </p:nvGrpSpPr>
        <p:grpSpPr bwMode="auto">
          <a:xfrm>
            <a:off x="1547813" y="3373438"/>
            <a:ext cx="6048375" cy="1819275"/>
            <a:chOff x="657" y="1706"/>
            <a:chExt cx="3810" cy="1146"/>
          </a:xfrm>
        </p:grpSpPr>
        <p:sp>
          <p:nvSpPr>
            <p:cNvPr id="44038" name="Text Box 7"/>
            <p:cNvSpPr txBox="1">
              <a:spLocks noChangeArrowheads="1"/>
            </p:cNvSpPr>
            <p:nvPr/>
          </p:nvSpPr>
          <p:spPr bwMode="auto">
            <a:xfrm>
              <a:off x="657" y="2367"/>
              <a:ext cx="3810" cy="485"/>
            </a:xfrm>
            <a:prstGeom prst="rect">
              <a:avLst/>
            </a:prstGeom>
            <a:noFill/>
            <a:ln w="9525">
              <a:noFill/>
              <a:miter lim="800000"/>
              <a:headEnd/>
              <a:tailEnd/>
            </a:ln>
          </p:spPr>
          <p:txBody>
            <a:bodyPr>
              <a:spAutoFit/>
            </a:bodyPr>
            <a:lstStyle/>
            <a:p>
              <a:pPr algn="ctr" rtl="1" eaLnBrk="0" hangingPunct="0">
                <a:lnSpc>
                  <a:spcPct val="93000"/>
                </a:lnSpc>
                <a:spcBef>
                  <a:spcPct val="50000"/>
                </a:spcBef>
                <a:buSzPct val="45000"/>
                <a:buFont typeface="StarSymbol"/>
                <a:buNone/>
              </a:pPr>
              <a:r>
                <a:rPr lang="en-US" sz="1600">
                  <a:ea typeface="SimSun" pitchFamily="2" charset="-122"/>
                </a:rPr>
                <a:t>Download IBM X-Force Threat Intelligence Reports </a:t>
              </a:r>
              <a:r>
                <a:rPr lang="en-US" sz="1400">
                  <a:ea typeface="SimSun" pitchFamily="2" charset="-122"/>
                  <a:hlinkClick r:id="rId9"/>
                </a:rPr>
                <a:t>http://www.ibm.com/security/xforce/</a:t>
              </a:r>
              <a:endParaRPr lang="en-US" sz="1400">
                <a:ea typeface="SimSun" pitchFamily="2" charset="-122"/>
              </a:endParaRPr>
            </a:p>
            <a:p>
              <a:pPr algn="ctr" rtl="1" eaLnBrk="0" hangingPunct="0">
                <a:lnSpc>
                  <a:spcPct val="93000"/>
                </a:lnSpc>
                <a:spcBef>
                  <a:spcPct val="50000"/>
                </a:spcBef>
                <a:buSzPct val="45000"/>
                <a:buFont typeface="StarSymbol"/>
                <a:buNone/>
              </a:pPr>
              <a:endParaRPr lang="en-US" sz="1000">
                <a:ea typeface="SimSun" pitchFamily="2" charset="-122"/>
              </a:endParaRPr>
            </a:p>
          </p:txBody>
        </p:sp>
        <p:pic>
          <p:nvPicPr>
            <p:cNvPr id="44039" name="Picture 11"/>
            <p:cNvPicPr>
              <a:picLocks noChangeAspect="1" noChangeArrowheads="1"/>
            </p:cNvPicPr>
            <p:nvPr/>
          </p:nvPicPr>
          <p:blipFill>
            <a:blip r:embed="rId10">
              <a:clrChange>
                <a:clrFrom>
                  <a:srgbClr val="000000"/>
                </a:clrFrom>
                <a:clrTo>
                  <a:srgbClr val="000000">
                    <a:alpha val="0"/>
                  </a:srgbClr>
                </a:clrTo>
              </a:clrChange>
            </a:blip>
            <a:srcRect/>
            <a:stretch>
              <a:fillRect/>
            </a:stretch>
          </p:blipFill>
          <p:spPr bwMode="auto">
            <a:xfrm>
              <a:off x="2245" y="1706"/>
              <a:ext cx="670" cy="771"/>
            </a:xfrm>
            <a:prstGeom prst="rect">
              <a:avLst/>
            </a:prstGeom>
            <a:noFill/>
            <a:ln w="9525">
              <a:noFill/>
              <a:miter lim="800000"/>
              <a:headEnd/>
              <a:tailEnd/>
            </a:ln>
          </p:spPr>
        </p:pic>
      </p:grpSp>
      <p:sp>
        <p:nvSpPr>
          <p:cNvPr id="44037" name="Rectangle 13"/>
          <p:cNvSpPr>
            <a:spLocks noChangeArrowheads="1"/>
          </p:cNvSpPr>
          <p:nvPr/>
        </p:nvSpPr>
        <p:spPr bwMode="auto">
          <a:xfrm>
            <a:off x="4929188" y="3281363"/>
            <a:ext cx="7937" cy="7937"/>
          </a:xfrm>
          <a:prstGeom prst="rect">
            <a:avLst/>
          </a:prstGeom>
          <a:solidFill>
            <a:schemeClr val="accent1"/>
          </a:solidFill>
          <a:ln w="9525">
            <a:noFill/>
            <a:miter lim="800000"/>
            <a:headEnd/>
            <a:tailEnd/>
          </a:ln>
          <a:effectLst>
            <a:prstShdw prst="shdw17" dist="17961" dir="2700000">
              <a:srgbClr val="4F7D93"/>
            </a:prstShdw>
          </a:effec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r>
              <a:rPr lang="en-US" smtClean="0"/>
              <a:t>About Trusteer</a:t>
            </a:r>
          </a:p>
        </p:txBody>
      </p:sp>
      <p:pic>
        <p:nvPicPr>
          <p:cNvPr id="20482" name="Picture 3"/>
          <p:cNvPicPr>
            <a:picLocks noChangeAspect="1"/>
          </p:cNvPicPr>
          <p:nvPr/>
        </p:nvPicPr>
        <p:blipFill>
          <a:blip r:embed="rId3"/>
          <a:srcRect l="35403" t="28970" r="16196" b="31075"/>
          <a:stretch>
            <a:fillRect/>
          </a:stretch>
        </p:blipFill>
        <p:spPr bwMode="auto">
          <a:xfrm>
            <a:off x="266700" y="990600"/>
            <a:ext cx="8697913" cy="52466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r>
              <a:rPr lang="en-US" sz="2400" b="1" smtClean="0"/>
              <a:t>APTs and Targeted Attacks</a:t>
            </a:r>
            <a:r>
              <a:rPr lang="en-US" smtClean="0"/>
              <a:t/>
            </a:r>
            <a:br>
              <a:rPr lang="en-US" smtClean="0"/>
            </a:br>
            <a:r>
              <a:rPr lang="en-US" smtClean="0"/>
              <a:t>The Tool of Choice: Exploits and Advanced Malware</a:t>
            </a:r>
          </a:p>
        </p:txBody>
      </p:sp>
      <p:sp>
        <p:nvSpPr>
          <p:cNvPr id="4" name="Content Placeholder 3"/>
          <p:cNvSpPr>
            <a:spLocks noGrp="1"/>
          </p:cNvSpPr>
          <p:nvPr>
            <p:ph idx="1"/>
          </p:nvPr>
        </p:nvSpPr>
        <p:spPr/>
        <p:txBody>
          <a:bodyPr/>
          <a:lstStyle/>
          <a:p>
            <a:pPr>
              <a:defRPr/>
            </a:pPr>
            <a:r>
              <a:rPr lang="en-US" sz="2000" b="1" dirty="0">
                <a:latin typeface="+mj-lt"/>
              </a:rPr>
              <a:t>The Entry </a:t>
            </a:r>
            <a:r>
              <a:rPr lang="en-US" sz="2000" b="1" dirty="0" smtClean="0">
                <a:latin typeface="+mj-lt"/>
              </a:rPr>
              <a:t>Point:</a:t>
            </a:r>
            <a:endParaRPr lang="en-US" sz="2000" b="1" dirty="0">
              <a:latin typeface="+mj-lt"/>
            </a:endParaRPr>
          </a:p>
          <a:p>
            <a:pPr lvl="1">
              <a:buFont typeface="Arial" panose="020B0604020202020204" pitchFamily="34" charset="0"/>
              <a:buChar char="–"/>
              <a:defRPr/>
            </a:pPr>
            <a:r>
              <a:rPr lang="en-US" sz="3200" b="1" kern="1200" dirty="0">
                <a:solidFill>
                  <a:srgbClr val="0BA047"/>
                </a:solidFill>
                <a:latin typeface="ITC Lubalin Graph Std Book" panose="02060703020205020404" pitchFamily="18" charset="0"/>
                <a:ea typeface="MS PGothic" panose="020B0600070205080204" pitchFamily="34" charset="-128"/>
                <a:cs typeface="+mn-cs"/>
              </a:rPr>
              <a:t>Vulnerable User Endpoints</a:t>
            </a:r>
          </a:p>
          <a:p>
            <a:pPr>
              <a:defRPr/>
            </a:pPr>
            <a:endParaRPr lang="en-US" dirty="0" smtClean="0">
              <a:ea typeface="MS PGothic" panose="020B0600070205080204" pitchFamily="34" charset="-128"/>
            </a:endParaRPr>
          </a:p>
          <a:p>
            <a:pPr>
              <a:defRPr/>
            </a:pPr>
            <a:endParaRPr lang="en-US" dirty="0">
              <a:ea typeface="MS PGothic" panose="020B0600070205080204" pitchFamily="34" charset="-128"/>
            </a:endParaRPr>
          </a:p>
          <a:p>
            <a:pPr>
              <a:defRPr/>
            </a:pPr>
            <a:r>
              <a:rPr lang="en-US" sz="2000" b="1" dirty="0">
                <a:latin typeface="+mj-lt"/>
              </a:rPr>
              <a:t>The Means:</a:t>
            </a:r>
          </a:p>
          <a:p>
            <a:pPr lvl="1">
              <a:buFont typeface="Arial" panose="020B0604020202020204" pitchFamily="34" charset="0"/>
              <a:buChar char="–"/>
              <a:defRPr/>
            </a:pPr>
            <a:r>
              <a:rPr lang="en-US" sz="3200" b="1" dirty="0" smtClean="0">
                <a:solidFill>
                  <a:srgbClr val="0BA047"/>
                </a:solidFill>
                <a:latin typeface="ITC Lubalin Graph Std Book" panose="02060703020205020404" pitchFamily="18" charset="0"/>
              </a:rPr>
              <a:t>Exploits, Drive-by Download</a:t>
            </a:r>
            <a:endParaRPr lang="en-US" sz="3200" b="1" dirty="0">
              <a:solidFill>
                <a:srgbClr val="0BA047"/>
              </a:solidFill>
              <a:latin typeface="ITC Lubalin Graph Std Book" panose="02060703020205020404" pitchFamily="18" charset="0"/>
            </a:endParaRPr>
          </a:p>
          <a:p>
            <a:pPr lvl="1">
              <a:buFont typeface="Arial" panose="020B0604020202020204" pitchFamily="34" charset="0"/>
              <a:buChar char="–"/>
              <a:defRPr/>
            </a:pPr>
            <a:r>
              <a:rPr lang="en-US" sz="3200" b="1" dirty="0" smtClean="0">
                <a:solidFill>
                  <a:srgbClr val="0BA047"/>
                </a:solidFill>
                <a:latin typeface="ITC Lubalin Graph Std Book" panose="02060703020205020404" pitchFamily="18" charset="0"/>
              </a:rPr>
              <a:t>Advanced </a:t>
            </a:r>
            <a:r>
              <a:rPr lang="en-US" sz="3200" b="1" dirty="0">
                <a:solidFill>
                  <a:srgbClr val="0BA047"/>
                </a:solidFill>
                <a:latin typeface="ITC Lubalin Graph Std Book" panose="02060703020205020404" pitchFamily="18" charset="0"/>
              </a:rPr>
              <a:t>Malware</a:t>
            </a:r>
          </a:p>
          <a:p>
            <a:pPr lvl="1">
              <a:buFont typeface="Arial" panose="020B0604020202020204" pitchFamily="34" charset="0"/>
              <a:buChar char="–"/>
              <a:defRPr/>
            </a:pPr>
            <a:r>
              <a:rPr lang="en-US" sz="3200" b="1" dirty="0">
                <a:solidFill>
                  <a:srgbClr val="0BA047"/>
                </a:solidFill>
                <a:latin typeface="ITC Lubalin Graph Std Book" panose="02060703020205020404" pitchFamily="18" charset="0"/>
              </a:rPr>
              <a:t>Compromised Credentials</a:t>
            </a:r>
          </a:p>
          <a:p>
            <a:pPr>
              <a:defRPr/>
            </a:pPr>
            <a:endParaRPr lang="en-US" b="1" dirty="0">
              <a:ea typeface="MS PGothic" panose="020B0600070205080204" pitchFamily="34" charset="-128"/>
            </a:endParaRPr>
          </a:p>
        </p:txBody>
      </p:sp>
      <p:pic>
        <p:nvPicPr>
          <p:cNvPr id="89" name="Picture 88"/>
          <p:cNvPicPr>
            <a:picLocks noChangeAspect="1"/>
          </p:cNvPicPr>
          <p:nvPr/>
        </p:nvPicPr>
        <p:blipFill rotWithShape="1">
          <a:blip r:embed="rId2"/>
          <a:srcRect l="23733" t="13270" r="13067"/>
          <a:stretch/>
        </p:blipFill>
        <p:spPr>
          <a:xfrm>
            <a:off x="6810579" y="1052736"/>
            <a:ext cx="2369933" cy="4215903"/>
          </a:xfrm>
          <a:prstGeom prst="rect">
            <a:avLst/>
          </a:prstGeom>
          <a:ln>
            <a:noFill/>
          </a:ln>
          <a:effectLst>
            <a:softEdge rad="112500"/>
          </a:effectLst>
        </p:spPr>
      </p:pic>
      <p:pic>
        <p:nvPicPr>
          <p:cNvPr id="91" name="Picture 90"/>
          <p:cNvPicPr>
            <a:picLocks noChangeAspect="1"/>
          </p:cNvPicPr>
          <p:nvPr/>
        </p:nvPicPr>
        <p:blipFill>
          <a:blip r:embed="rId3">
            <a:duotone>
              <a:schemeClr val="accent1">
                <a:shade val="45000"/>
                <a:satMod val="135000"/>
              </a:schemeClr>
              <a:prstClr val="white"/>
            </a:duotone>
          </a:blip>
          <a:stretch>
            <a:fillRect/>
          </a:stretch>
        </p:blipFill>
        <p:spPr>
          <a:xfrm>
            <a:off x="6601122" y="4245451"/>
            <a:ext cx="2594396" cy="19198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3"/>
          <a:srcRect t="2988" b="3008"/>
          <a:stretch>
            <a:fillRect/>
          </a:stretch>
        </p:blipFill>
        <p:spPr bwMode="auto">
          <a:xfrm>
            <a:off x="4140200" y="620713"/>
            <a:ext cx="4843463" cy="5978525"/>
          </a:xfrm>
          <a:prstGeom prst="rect">
            <a:avLst/>
          </a:prstGeom>
          <a:noFill/>
          <a:ln w="9525">
            <a:noFill/>
            <a:miter lim="800000"/>
            <a:headEnd/>
            <a:tailEnd/>
          </a:ln>
        </p:spPr>
      </p:pic>
      <p:sp>
        <p:nvSpPr>
          <p:cNvPr id="23554" name="Title 1"/>
          <p:cNvSpPr>
            <a:spLocks noGrp="1"/>
          </p:cNvSpPr>
          <p:nvPr>
            <p:ph type="title" idx="4294967295"/>
          </p:nvPr>
        </p:nvSpPr>
        <p:spPr>
          <a:xfrm>
            <a:off x="258763" y="981075"/>
            <a:ext cx="3889375" cy="2735263"/>
          </a:xfrm>
        </p:spPr>
        <p:txBody>
          <a:bodyPr/>
          <a:lstStyle/>
          <a:p>
            <a:pPr>
              <a:lnSpc>
                <a:spcPct val="100000"/>
              </a:lnSpc>
            </a:pPr>
            <a:r>
              <a:rPr lang="en-US" sz="2000" smtClean="0">
                <a:solidFill>
                  <a:schemeClr val="tx1"/>
                </a:solidFill>
              </a:rPr>
              <a:t>Vulnerability disclosures leveled out in 2013, but attackers have</a:t>
            </a:r>
            <a:br>
              <a:rPr lang="en-US" sz="2000" smtClean="0">
                <a:solidFill>
                  <a:schemeClr val="tx1"/>
                </a:solidFill>
              </a:rPr>
            </a:br>
            <a:r>
              <a:rPr lang="en-US" sz="3200" b="1" smtClean="0">
                <a:solidFill>
                  <a:srgbClr val="0BA047"/>
                </a:solidFill>
                <a:latin typeface="ITC Lubalin Graph Std Book"/>
              </a:rPr>
              <a:t>plenty of older, unpatched systems to exploit.</a:t>
            </a:r>
            <a:endParaRPr lang="en-US" sz="2000" smtClean="0">
              <a:solidFill>
                <a:srgbClr val="0BA047"/>
              </a:solidFill>
              <a:latin typeface="ITC Lubalin Graph Std Book"/>
            </a:endParaRPr>
          </a:p>
        </p:txBody>
      </p:sp>
      <p:sp>
        <p:nvSpPr>
          <p:cNvPr id="3" name="TextBox 2"/>
          <p:cNvSpPr txBox="1"/>
          <p:nvPr/>
        </p:nvSpPr>
        <p:spPr>
          <a:xfrm>
            <a:off x="395536" y="4068019"/>
            <a:ext cx="3753098" cy="2246769"/>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eaLnBrk="0" hangingPunct="0">
              <a:defRPr/>
            </a:pPr>
            <a:r>
              <a:rPr lang="en-US" sz="2800" b="1" dirty="0">
                <a:solidFill>
                  <a:schemeClr val="bg1"/>
                </a:solidFill>
                <a:latin typeface="Arial" panose="020B0604020202020204" pitchFamily="34" charset="0"/>
                <a:ea typeface="MS PGothic" panose="020B0600070205080204" pitchFamily="34" charset="-128"/>
                <a:cs typeface="+mn-cs"/>
              </a:rPr>
              <a:t>60% of the exploits target vulnerabilities that have been publicly known for over 12 months!!!</a:t>
            </a:r>
            <a:endParaRPr lang="en-US" sz="2800" b="1" dirty="0">
              <a:solidFill>
                <a:schemeClr val="bg1"/>
              </a:solidFill>
              <a:latin typeface="Arial" panose="020B060402020202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p:txBody>
          <a:bodyPr/>
          <a:lstStyle/>
          <a:p>
            <a:r>
              <a:rPr lang="en-US" b="1" smtClean="0"/>
              <a:t>Do you patch applications?</a:t>
            </a:r>
          </a:p>
        </p:txBody>
      </p:sp>
      <p:sp>
        <p:nvSpPr>
          <p:cNvPr id="25602" name="Slide Number Placeholder 2"/>
          <p:cNvSpPr>
            <a:spLocks noGrp="1"/>
          </p:cNvSpPr>
          <p:nvPr>
            <p:ph type="sldNum" sz="quarter" idx="4294967295"/>
          </p:nvPr>
        </p:nvSpPr>
        <p:spPr bwMode="auto">
          <a:xfrm>
            <a:off x="8208963" y="6443663"/>
            <a:ext cx="527050" cy="261937"/>
          </a:xfrm>
          <a:prstGeom prst="rect">
            <a:avLst/>
          </a:prstGeom>
          <a:noFill/>
          <a:ln>
            <a:miter lim="800000"/>
            <a:headEnd/>
            <a:tailEnd/>
          </a:ln>
        </p:spPr>
        <p:txBody>
          <a:bodyPr/>
          <a:lstStyle/>
          <a:p>
            <a:pPr eaLnBrk="0" hangingPunct="0"/>
            <a:fld id="{7D06A011-E2C3-4FF6-B644-5466C10F892F}" type="slidenum">
              <a:rPr lang="en-US"/>
              <a:pPr eaLnBrk="0" hangingPunct="0"/>
              <a:t>5</a:t>
            </a:fld>
            <a:endParaRPr lang="en-US"/>
          </a:p>
        </p:txBody>
      </p:sp>
      <p:pic>
        <p:nvPicPr>
          <p:cNvPr id="25603" name="Picture 3"/>
          <p:cNvPicPr>
            <a:picLocks noChangeAspect="1"/>
          </p:cNvPicPr>
          <p:nvPr/>
        </p:nvPicPr>
        <p:blipFill>
          <a:blip r:embed="rId3"/>
          <a:srcRect l="16144" t="20067" r="14957" b="10571"/>
          <a:stretch>
            <a:fillRect/>
          </a:stretch>
        </p:blipFill>
        <p:spPr bwMode="auto">
          <a:xfrm>
            <a:off x="249238" y="998538"/>
            <a:ext cx="8486775" cy="4810125"/>
          </a:xfrm>
          <a:prstGeom prst="rect">
            <a:avLst/>
          </a:prstGeom>
          <a:noFill/>
          <a:ln w="9525">
            <a:noFill/>
            <a:miter lim="800000"/>
            <a:headEnd/>
            <a:tailEnd/>
          </a:ln>
        </p:spPr>
      </p:pic>
      <p:sp>
        <p:nvSpPr>
          <p:cNvPr id="25604" name="Oval 4"/>
          <p:cNvSpPr>
            <a:spLocks noChangeArrowheads="1"/>
          </p:cNvSpPr>
          <p:nvPr/>
        </p:nvSpPr>
        <p:spPr bwMode="auto">
          <a:xfrm>
            <a:off x="395288" y="1916113"/>
            <a:ext cx="1873250" cy="360362"/>
          </a:xfrm>
          <a:prstGeom prst="ellipse">
            <a:avLst/>
          </a:prstGeom>
          <a:noFill/>
          <a:ln w="28575" algn="ctr">
            <a:solidFill>
              <a:srgbClr val="C00000"/>
            </a:solidFill>
            <a:round/>
            <a:headEnd/>
            <a:tailEnd/>
          </a:ln>
        </p:spPr>
        <p:txBody>
          <a:bodyPr/>
          <a:lstStyle/>
          <a:p>
            <a:endParaRPr lang="en-US" sz="1600"/>
          </a:p>
        </p:txBody>
      </p:sp>
      <p:sp>
        <p:nvSpPr>
          <p:cNvPr id="25605" name="TextBox 5"/>
          <p:cNvSpPr txBox="1">
            <a:spLocks noChangeArrowheads="1"/>
          </p:cNvSpPr>
          <p:nvPr/>
        </p:nvSpPr>
        <p:spPr bwMode="auto">
          <a:xfrm>
            <a:off x="420688" y="5946775"/>
            <a:ext cx="2232025" cy="369888"/>
          </a:xfrm>
          <a:prstGeom prst="rect">
            <a:avLst/>
          </a:prstGeom>
          <a:noFill/>
          <a:ln w="9525">
            <a:noFill/>
            <a:miter lim="800000"/>
            <a:headEnd/>
            <a:tailEnd/>
          </a:ln>
        </p:spPr>
        <p:txBody>
          <a:bodyPr>
            <a:spAutoFit/>
          </a:bodyPr>
          <a:lstStyle/>
          <a:p>
            <a:pPr eaLnBrk="0" hangingPunct="0"/>
            <a:r>
              <a:rPr lang="en-US"/>
              <a:t>Source: Ponemon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2400" b="1" smtClean="0"/>
              <a:t>The Threat Lifecycle</a:t>
            </a:r>
            <a:endParaRPr lang="en-US" b="1" smtClean="0"/>
          </a:p>
        </p:txBody>
      </p:sp>
      <p:pic>
        <p:nvPicPr>
          <p:cNvPr id="27650" name="Picture 3"/>
          <p:cNvPicPr>
            <a:picLocks noChangeAspect="1"/>
          </p:cNvPicPr>
          <p:nvPr/>
        </p:nvPicPr>
        <p:blipFill>
          <a:blip r:embed="rId2"/>
          <a:srcRect l="23422" t="33067" r="8656" b="36055"/>
          <a:stretch>
            <a:fillRect/>
          </a:stretch>
        </p:blipFill>
        <p:spPr bwMode="auto">
          <a:xfrm>
            <a:off x="-36513" y="1196975"/>
            <a:ext cx="9188451" cy="3095625"/>
          </a:xfrm>
          <a:prstGeom prst="rect">
            <a:avLst/>
          </a:prstGeom>
          <a:noFill/>
          <a:ln w="9525">
            <a:noFill/>
            <a:miter lim="800000"/>
            <a:headEnd/>
            <a:tailEnd/>
          </a:ln>
        </p:spPr>
      </p:pic>
      <p:sp>
        <p:nvSpPr>
          <p:cNvPr id="5" name="Right Arrow 4"/>
          <p:cNvSpPr/>
          <p:nvPr/>
        </p:nvSpPr>
        <p:spPr>
          <a:xfrm>
            <a:off x="1044575" y="4262438"/>
            <a:ext cx="4030663" cy="755650"/>
          </a:xfrm>
          <a:prstGeom prst="rightArrow">
            <a:avLst/>
          </a:prstGeom>
          <a:solidFill>
            <a:srgbClr val="C28C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effectLst>
                  <a:outerShdw blurRad="38100" dist="38100" dir="2700000" algn="tl">
                    <a:srgbClr val="000000">
                      <a:alpha val="43137"/>
                    </a:srgbClr>
                  </a:outerShdw>
                </a:effectLst>
              </a:rPr>
              <a:t>Exploit Chain</a:t>
            </a:r>
            <a:endParaRPr lang="en-US" b="1" dirty="0">
              <a:effectLst>
                <a:outerShdw blurRad="38100" dist="38100" dir="2700000" algn="tl">
                  <a:srgbClr val="000000">
                    <a:alpha val="43137"/>
                  </a:srgbClr>
                </a:outerShdw>
              </a:effectLst>
            </a:endParaRPr>
          </a:p>
        </p:txBody>
      </p:sp>
      <p:sp>
        <p:nvSpPr>
          <p:cNvPr id="6" name="Right Arrow 5"/>
          <p:cNvSpPr/>
          <p:nvPr/>
        </p:nvSpPr>
        <p:spPr>
          <a:xfrm>
            <a:off x="5075238" y="4275138"/>
            <a:ext cx="3702050" cy="755650"/>
          </a:xfrm>
          <a:prstGeom prst="rightArrow">
            <a:avLst/>
          </a:prstGeom>
          <a:solidFill>
            <a:srgbClr val="C28C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b="1" dirty="0">
                <a:effectLst>
                  <a:outerShdw blurRad="38100" dist="38100" dir="2700000" algn="tl">
                    <a:srgbClr val="000000">
                      <a:alpha val="43137"/>
                    </a:srgbClr>
                  </a:outerShdw>
                </a:effectLst>
              </a:rPr>
              <a:t>Data Exfiltration</a:t>
            </a:r>
            <a:endParaRPr lang="en-US" b="1" dirty="0">
              <a:effectLst>
                <a:outerShdw blurRad="38100" dist="38100" dir="2700000" algn="tl">
                  <a:srgbClr val="000000">
                    <a:alpha val="43137"/>
                  </a:srgbClr>
                </a:outerShdw>
              </a:effectLst>
            </a:endParaRPr>
          </a:p>
        </p:txBody>
      </p:sp>
      <p:sp>
        <p:nvSpPr>
          <p:cNvPr id="7" name="Up Arrow Callout 6"/>
          <p:cNvSpPr/>
          <p:nvPr/>
        </p:nvSpPr>
        <p:spPr>
          <a:xfrm>
            <a:off x="5559425" y="4870450"/>
            <a:ext cx="2587625" cy="1239838"/>
          </a:xfrm>
          <a:prstGeom prst="up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effectLst>
                  <a:outerShdw blurRad="38100" dist="38100" dir="2700000" algn="tl">
                    <a:srgbClr val="000000">
                      <a:alpha val="43137"/>
                    </a:srgbClr>
                  </a:outerShdw>
                </a:effectLst>
              </a:rPr>
              <a:t>Data Exfiltration Prevention</a:t>
            </a:r>
            <a:endParaRPr lang="en-US" sz="2000" b="1" dirty="0">
              <a:effectLst>
                <a:outerShdw blurRad="38100" dist="38100" dir="2700000" algn="tl">
                  <a:srgbClr val="000000">
                    <a:alpha val="43137"/>
                  </a:srgbClr>
                </a:outerShdw>
              </a:effectLst>
            </a:endParaRPr>
          </a:p>
        </p:txBody>
      </p:sp>
      <p:sp>
        <p:nvSpPr>
          <p:cNvPr id="8" name="Up Arrow Callout 7"/>
          <p:cNvSpPr/>
          <p:nvPr/>
        </p:nvSpPr>
        <p:spPr>
          <a:xfrm>
            <a:off x="1498600" y="4838700"/>
            <a:ext cx="2705100" cy="1271588"/>
          </a:xfrm>
          <a:prstGeom prst="up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effectLst>
                  <a:outerShdw blurRad="38100" dist="38100" dir="2700000" algn="tl">
                    <a:srgbClr val="000000">
                      <a:alpha val="43137"/>
                    </a:srgbClr>
                  </a:outerShdw>
                </a:effectLst>
              </a:rPr>
              <a:t>Exploit Chain Disruption</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400" b="1" smtClean="0"/>
              <a:t>Controlling Strategic Chokepoints </a:t>
            </a:r>
            <a:br>
              <a:rPr lang="en-US" sz="2400" b="1" smtClean="0"/>
            </a:br>
            <a:r>
              <a:rPr lang="en-US" sz="1800" b="1" smtClean="0"/>
              <a:t>To break the threat lifecycle</a:t>
            </a:r>
            <a:endParaRPr lang="en-US" b="1" smtClean="0"/>
          </a:p>
        </p:txBody>
      </p:sp>
      <p:pic>
        <p:nvPicPr>
          <p:cNvPr id="28674" name="Picture 3"/>
          <p:cNvPicPr>
            <a:picLocks noChangeAspect="1"/>
          </p:cNvPicPr>
          <p:nvPr/>
        </p:nvPicPr>
        <p:blipFill>
          <a:blip r:embed="rId2">
            <a:lum bright="70000" contrast="-70000"/>
          </a:blip>
          <a:srcRect l="31343" t="37933" r="33656" b="49078"/>
          <a:stretch>
            <a:fillRect/>
          </a:stretch>
        </p:blipFill>
        <p:spPr bwMode="auto">
          <a:xfrm>
            <a:off x="101600" y="1439863"/>
            <a:ext cx="9007475" cy="1557337"/>
          </a:xfrm>
          <a:prstGeom prst="rect">
            <a:avLst/>
          </a:prstGeom>
          <a:noFill/>
          <a:ln w="9525">
            <a:noFill/>
            <a:miter lim="800000"/>
            <a:headEnd/>
            <a:tailEnd/>
          </a:ln>
        </p:spPr>
      </p:pic>
      <p:sp>
        <p:nvSpPr>
          <p:cNvPr id="5" name="Freeform 4"/>
          <p:cNvSpPr/>
          <p:nvPr/>
        </p:nvSpPr>
        <p:spPr>
          <a:xfrm>
            <a:off x="423863" y="3295650"/>
            <a:ext cx="8353425" cy="2119313"/>
          </a:xfrm>
          <a:custGeom>
            <a:avLst/>
            <a:gdLst>
              <a:gd name="connsiteX0" fmla="*/ 0 w 8401050"/>
              <a:gd name="connsiteY0" fmla="*/ 7332 h 2239134"/>
              <a:gd name="connsiteX1" fmla="*/ 190500 w 8401050"/>
              <a:gd name="connsiteY1" fmla="*/ 7332 h 2239134"/>
              <a:gd name="connsiteX2" fmla="*/ 1047750 w 8401050"/>
              <a:gd name="connsiteY2" fmla="*/ 83532 h 2239134"/>
              <a:gd name="connsiteX3" fmla="*/ 1876425 w 8401050"/>
              <a:gd name="connsiteY3" fmla="*/ 331182 h 2239134"/>
              <a:gd name="connsiteX4" fmla="*/ 3086100 w 8401050"/>
              <a:gd name="connsiteY4" fmla="*/ 988407 h 2239134"/>
              <a:gd name="connsiteX5" fmla="*/ 3581400 w 8401050"/>
              <a:gd name="connsiteY5" fmla="*/ 2169507 h 2239134"/>
              <a:gd name="connsiteX6" fmla="*/ 3838575 w 8401050"/>
              <a:gd name="connsiteY6" fmla="*/ 1531332 h 2239134"/>
              <a:gd name="connsiteX7" fmla="*/ 4076700 w 8401050"/>
              <a:gd name="connsiteY7" fmla="*/ 216882 h 2239134"/>
              <a:gd name="connsiteX8" fmla="*/ 4848225 w 8401050"/>
              <a:gd name="connsiteY8" fmla="*/ 64482 h 2239134"/>
              <a:gd name="connsiteX9" fmla="*/ 5638800 w 8401050"/>
              <a:gd name="connsiteY9" fmla="*/ 254982 h 2239134"/>
              <a:gd name="connsiteX10" fmla="*/ 6477000 w 8401050"/>
              <a:gd name="connsiteY10" fmla="*/ 2064732 h 2239134"/>
              <a:gd name="connsiteX11" fmla="*/ 7077075 w 8401050"/>
              <a:gd name="connsiteY11" fmla="*/ 1979007 h 2239134"/>
              <a:gd name="connsiteX12" fmla="*/ 7429500 w 8401050"/>
              <a:gd name="connsiteY12" fmla="*/ 397857 h 2239134"/>
              <a:gd name="connsiteX13" fmla="*/ 8401050 w 8401050"/>
              <a:gd name="connsiteY13" fmla="*/ 64482 h 2239134"/>
              <a:gd name="connsiteX14" fmla="*/ 8401050 w 8401050"/>
              <a:gd name="connsiteY14" fmla="*/ 64482 h 2239134"/>
              <a:gd name="connsiteX0" fmla="*/ 0 w 8401050"/>
              <a:gd name="connsiteY0" fmla="*/ 7332 h 2239134"/>
              <a:gd name="connsiteX1" fmla="*/ 190500 w 8401050"/>
              <a:gd name="connsiteY1" fmla="*/ 7332 h 2239134"/>
              <a:gd name="connsiteX2" fmla="*/ 1047750 w 8401050"/>
              <a:gd name="connsiteY2" fmla="*/ 83532 h 2239134"/>
              <a:gd name="connsiteX3" fmla="*/ 1876425 w 8401050"/>
              <a:gd name="connsiteY3" fmla="*/ 331182 h 2239134"/>
              <a:gd name="connsiteX4" fmla="*/ 3086100 w 8401050"/>
              <a:gd name="connsiteY4" fmla="*/ 988407 h 2239134"/>
              <a:gd name="connsiteX5" fmla="*/ 3581400 w 8401050"/>
              <a:gd name="connsiteY5" fmla="*/ 2169507 h 2239134"/>
              <a:gd name="connsiteX6" fmla="*/ 3838575 w 8401050"/>
              <a:gd name="connsiteY6" fmla="*/ 1531332 h 2239134"/>
              <a:gd name="connsiteX7" fmla="*/ 4076700 w 8401050"/>
              <a:gd name="connsiteY7" fmla="*/ 216882 h 2239134"/>
              <a:gd name="connsiteX8" fmla="*/ 4857805 w 8401050"/>
              <a:gd name="connsiteY8" fmla="*/ 44518 h 2239134"/>
              <a:gd name="connsiteX9" fmla="*/ 5638800 w 8401050"/>
              <a:gd name="connsiteY9" fmla="*/ 254982 h 2239134"/>
              <a:gd name="connsiteX10" fmla="*/ 6477000 w 8401050"/>
              <a:gd name="connsiteY10" fmla="*/ 2064732 h 2239134"/>
              <a:gd name="connsiteX11" fmla="*/ 7077075 w 8401050"/>
              <a:gd name="connsiteY11" fmla="*/ 1979007 h 2239134"/>
              <a:gd name="connsiteX12" fmla="*/ 7429500 w 8401050"/>
              <a:gd name="connsiteY12" fmla="*/ 397857 h 2239134"/>
              <a:gd name="connsiteX13" fmla="*/ 8401050 w 8401050"/>
              <a:gd name="connsiteY13" fmla="*/ 64482 h 2239134"/>
              <a:gd name="connsiteX14" fmla="*/ 8401050 w 8401050"/>
              <a:gd name="connsiteY14" fmla="*/ 64482 h 2239134"/>
              <a:gd name="connsiteX0" fmla="*/ 0 w 8401050"/>
              <a:gd name="connsiteY0" fmla="*/ 7332 h 2219581"/>
              <a:gd name="connsiteX1" fmla="*/ 190500 w 8401050"/>
              <a:gd name="connsiteY1" fmla="*/ 7332 h 2219581"/>
              <a:gd name="connsiteX2" fmla="*/ 1047750 w 8401050"/>
              <a:gd name="connsiteY2" fmla="*/ 83532 h 2219581"/>
              <a:gd name="connsiteX3" fmla="*/ 1876425 w 8401050"/>
              <a:gd name="connsiteY3" fmla="*/ 331182 h 2219581"/>
              <a:gd name="connsiteX4" fmla="*/ 3086100 w 8401050"/>
              <a:gd name="connsiteY4" fmla="*/ 988407 h 2219581"/>
              <a:gd name="connsiteX5" fmla="*/ 3581400 w 8401050"/>
              <a:gd name="connsiteY5" fmla="*/ 2169507 h 2219581"/>
              <a:gd name="connsiteX6" fmla="*/ 3838575 w 8401050"/>
              <a:gd name="connsiteY6" fmla="*/ 1531332 h 2219581"/>
              <a:gd name="connsiteX7" fmla="*/ 4076700 w 8401050"/>
              <a:gd name="connsiteY7" fmla="*/ 216882 h 2219581"/>
              <a:gd name="connsiteX8" fmla="*/ 4857805 w 8401050"/>
              <a:gd name="connsiteY8" fmla="*/ 44518 h 2219581"/>
              <a:gd name="connsiteX9" fmla="*/ 5782490 w 8401050"/>
              <a:gd name="connsiteY9" fmla="*/ 534474 h 2219581"/>
              <a:gd name="connsiteX10" fmla="*/ 6477000 w 8401050"/>
              <a:gd name="connsiteY10" fmla="*/ 2064732 h 2219581"/>
              <a:gd name="connsiteX11" fmla="*/ 7077075 w 8401050"/>
              <a:gd name="connsiteY11" fmla="*/ 1979007 h 2219581"/>
              <a:gd name="connsiteX12" fmla="*/ 7429500 w 8401050"/>
              <a:gd name="connsiteY12" fmla="*/ 397857 h 2219581"/>
              <a:gd name="connsiteX13" fmla="*/ 8401050 w 8401050"/>
              <a:gd name="connsiteY13" fmla="*/ 64482 h 2219581"/>
              <a:gd name="connsiteX14" fmla="*/ 8401050 w 8401050"/>
              <a:gd name="connsiteY14" fmla="*/ 64482 h 2219581"/>
              <a:gd name="connsiteX0" fmla="*/ 0 w 8401050"/>
              <a:gd name="connsiteY0" fmla="*/ 7332 h 2219581"/>
              <a:gd name="connsiteX1" fmla="*/ 190500 w 8401050"/>
              <a:gd name="connsiteY1" fmla="*/ 7332 h 2219581"/>
              <a:gd name="connsiteX2" fmla="*/ 1047750 w 8401050"/>
              <a:gd name="connsiteY2" fmla="*/ 83532 h 2219581"/>
              <a:gd name="connsiteX3" fmla="*/ 2039274 w 8401050"/>
              <a:gd name="connsiteY3" fmla="*/ 331182 h 2219581"/>
              <a:gd name="connsiteX4" fmla="*/ 3086100 w 8401050"/>
              <a:gd name="connsiteY4" fmla="*/ 988407 h 2219581"/>
              <a:gd name="connsiteX5" fmla="*/ 3581400 w 8401050"/>
              <a:gd name="connsiteY5" fmla="*/ 2169507 h 2219581"/>
              <a:gd name="connsiteX6" fmla="*/ 3838575 w 8401050"/>
              <a:gd name="connsiteY6" fmla="*/ 1531332 h 2219581"/>
              <a:gd name="connsiteX7" fmla="*/ 4076700 w 8401050"/>
              <a:gd name="connsiteY7" fmla="*/ 216882 h 2219581"/>
              <a:gd name="connsiteX8" fmla="*/ 4857805 w 8401050"/>
              <a:gd name="connsiteY8" fmla="*/ 44518 h 2219581"/>
              <a:gd name="connsiteX9" fmla="*/ 5782490 w 8401050"/>
              <a:gd name="connsiteY9" fmla="*/ 534474 h 2219581"/>
              <a:gd name="connsiteX10" fmla="*/ 6477000 w 8401050"/>
              <a:gd name="connsiteY10" fmla="*/ 2064732 h 2219581"/>
              <a:gd name="connsiteX11" fmla="*/ 7077075 w 8401050"/>
              <a:gd name="connsiteY11" fmla="*/ 1979007 h 2219581"/>
              <a:gd name="connsiteX12" fmla="*/ 7429500 w 8401050"/>
              <a:gd name="connsiteY12" fmla="*/ 397857 h 2219581"/>
              <a:gd name="connsiteX13" fmla="*/ 8401050 w 8401050"/>
              <a:gd name="connsiteY13" fmla="*/ 64482 h 2219581"/>
              <a:gd name="connsiteX14" fmla="*/ 8401050 w 8401050"/>
              <a:gd name="connsiteY14" fmla="*/ 64482 h 2219581"/>
              <a:gd name="connsiteX0" fmla="*/ 0 w 8401050"/>
              <a:gd name="connsiteY0" fmla="*/ 7332 h 2219581"/>
              <a:gd name="connsiteX1" fmla="*/ 190500 w 8401050"/>
              <a:gd name="connsiteY1" fmla="*/ 7332 h 2219581"/>
              <a:gd name="connsiteX2" fmla="*/ 1047750 w 8401050"/>
              <a:gd name="connsiteY2" fmla="*/ 83532 h 2219581"/>
              <a:gd name="connsiteX3" fmla="*/ 2039274 w 8401050"/>
              <a:gd name="connsiteY3" fmla="*/ 331182 h 2219581"/>
              <a:gd name="connsiteX4" fmla="*/ 2913672 w 8401050"/>
              <a:gd name="connsiteY4" fmla="*/ 1078244 h 2219581"/>
              <a:gd name="connsiteX5" fmla="*/ 3581400 w 8401050"/>
              <a:gd name="connsiteY5" fmla="*/ 2169507 h 2219581"/>
              <a:gd name="connsiteX6" fmla="*/ 3838575 w 8401050"/>
              <a:gd name="connsiteY6" fmla="*/ 1531332 h 2219581"/>
              <a:gd name="connsiteX7" fmla="*/ 4076700 w 8401050"/>
              <a:gd name="connsiteY7" fmla="*/ 216882 h 2219581"/>
              <a:gd name="connsiteX8" fmla="*/ 4857805 w 8401050"/>
              <a:gd name="connsiteY8" fmla="*/ 44518 h 2219581"/>
              <a:gd name="connsiteX9" fmla="*/ 5782490 w 8401050"/>
              <a:gd name="connsiteY9" fmla="*/ 534474 h 2219581"/>
              <a:gd name="connsiteX10" fmla="*/ 6477000 w 8401050"/>
              <a:gd name="connsiteY10" fmla="*/ 2064732 h 2219581"/>
              <a:gd name="connsiteX11" fmla="*/ 7077075 w 8401050"/>
              <a:gd name="connsiteY11" fmla="*/ 1979007 h 2219581"/>
              <a:gd name="connsiteX12" fmla="*/ 7429500 w 8401050"/>
              <a:gd name="connsiteY12" fmla="*/ 397857 h 2219581"/>
              <a:gd name="connsiteX13" fmla="*/ 8401050 w 8401050"/>
              <a:gd name="connsiteY13" fmla="*/ 64482 h 2219581"/>
              <a:gd name="connsiteX14" fmla="*/ 8401050 w 8401050"/>
              <a:gd name="connsiteY14" fmla="*/ 64482 h 22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1050" h="2219581">
                <a:moveTo>
                  <a:pt x="0" y="7332"/>
                </a:moveTo>
                <a:cubicBezTo>
                  <a:pt x="7937" y="982"/>
                  <a:pt x="15875" y="-5368"/>
                  <a:pt x="190500" y="7332"/>
                </a:cubicBezTo>
                <a:cubicBezTo>
                  <a:pt x="365125" y="20032"/>
                  <a:pt x="739621" y="29557"/>
                  <a:pt x="1047750" y="83532"/>
                </a:cubicBezTo>
                <a:cubicBezTo>
                  <a:pt x="1355879" y="137507"/>
                  <a:pt x="1728287" y="165397"/>
                  <a:pt x="2039274" y="331182"/>
                </a:cubicBezTo>
                <a:cubicBezTo>
                  <a:pt x="2350261" y="496967"/>
                  <a:pt x="2656651" y="771857"/>
                  <a:pt x="2913672" y="1078244"/>
                </a:cubicBezTo>
                <a:cubicBezTo>
                  <a:pt x="3170693" y="1384631"/>
                  <a:pt x="3427250" y="2093992"/>
                  <a:pt x="3581400" y="2169507"/>
                </a:cubicBezTo>
                <a:cubicBezTo>
                  <a:pt x="3735550" y="2245022"/>
                  <a:pt x="3756025" y="1856770"/>
                  <a:pt x="3838575" y="1531332"/>
                </a:cubicBezTo>
                <a:cubicBezTo>
                  <a:pt x="3921125" y="1205895"/>
                  <a:pt x="3906828" y="464684"/>
                  <a:pt x="4076700" y="216882"/>
                </a:cubicBezTo>
                <a:cubicBezTo>
                  <a:pt x="4246572" y="-30920"/>
                  <a:pt x="4573507" y="-8414"/>
                  <a:pt x="4857805" y="44518"/>
                </a:cubicBezTo>
                <a:cubicBezTo>
                  <a:pt x="5142103" y="97450"/>
                  <a:pt x="5512624" y="197772"/>
                  <a:pt x="5782490" y="534474"/>
                </a:cubicBezTo>
                <a:cubicBezTo>
                  <a:pt x="6052356" y="871176"/>
                  <a:pt x="6261236" y="1823977"/>
                  <a:pt x="6477000" y="2064732"/>
                </a:cubicBezTo>
                <a:cubicBezTo>
                  <a:pt x="6692764" y="2305488"/>
                  <a:pt x="6918325" y="2256819"/>
                  <a:pt x="7077075" y="1979007"/>
                </a:cubicBezTo>
                <a:cubicBezTo>
                  <a:pt x="7235825" y="1701195"/>
                  <a:pt x="7208838" y="716944"/>
                  <a:pt x="7429500" y="397857"/>
                </a:cubicBezTo>
                <a:cubicBezTo>
                  <a:pt x="7650162" y="78770"/>
                  <a:pt x="8401050" y="64482"/>
                  <a:pt x="8401050" y="64482"/>
                </a:cubicBezTo>
                <a:lnTo>
                  <a:pt x="8401050" y="644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7" name="Straight Arrow Connector 6"/>
          <p:cNvCxnSpPr/>
          <p:nvPr/>
        </p:nvCxnSpPr>
        <p:spPr>
          <a:xfrm flipV="1">
            <a:off x="366713" y="2941638"/>
            <a:ext cx="0" cy="2598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6713" y="5540375"/>
            <a:ext cx="83693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496" y="3644449"/>
            <a:ext cx="400110" cy="1477328"/>
          </a:xfrm>
          <a:prstGeom prst="rect">
            <a:avLst/>
          </a:prstGeom>
          <a:noFill/>
        </p:spPr>
        <p:txBody>
          <a:bodyPr vert="vert270">
            <a:spAutoFit/>
          </a:bodyPr>
          <a:lstStyle/>
          <a:p>
            <a:pPr algn="ctr" eaLnBrk="0" hangingPunct="0">
              <a:defRPr/>
            </a:pPr>
            <a:r>
              <a:rPr lang="en-US" sz="1400" i="1" dirty="0">
                <a:latin typeface="Arial" panose="020B0604020202020204" pitchFamily="34" charset="0"/>
                <a:ea typeface="MS PGothic" panose="020B0600070205080204" pitchFamily="34" charset="-128"/>
                <a:cs typeface="+mn-cs"/>
              </a:rPr>
              <a:t># of Types</a:t>
            </a:r>
            <a:endParaRPr lang="en-US" sz="1400" i="1" dirty="0">
              <a:latin typeface="Arial" panose="020B0604020202020204" pitchFamily="34" charset="0"/>
              <a:ea typeface="MS PGothic" panose="020B0600070205080204" pitchFamily="34" charset="-128"/>
              <a:cs typeface="+mn-cs"/>
            </a:endParaRPr>
          </a:p>
        </p:txBody>
      </p:sp>
      <p:sp>
        <p:nvSpPr>
          <p:cNvPr id="10" name="TextBox 9"/>
          <p:cNvSpPr txBox="1">
            <a:spLocks noChangeArrowheads="1"/>
          </p:cNvSpPr>
          <p:nvPr/>
        </p:nvSpPr>
        <p:spPr bwMode="auto">
          <a:xfrm>
            <a:off x="2982913" y="5568950"/>
            <a:ext cx="2193925" cy="307975"/>
          </a:xfrm>
          <a:prstGeom prst="rect">
            <a:avLst/>
          </a:prstGeom>
          <a:noFill/>
          <a:ln w="9525">
            <a:noFill/>
            <a:miter lim="800000"/>
            <a:headEnd/>
            <a:tailEnd/>
          </a:ln>
        </p:spPr>
        <p:txBody>
          <a:bodyPr>
            <a:spAutoFit/>
          </a:bodyPr>
          <a:lstStyle/>
          <a:p>
            <a:pPr algn="ctr" eaLnBrk="0" hangingPunct="0"/>
            <a:r>
              <a:rPr lang="en-US" sz="1400" b="1" i="1"/>
              <a:t>Attack Progression</a:t>
            </a:r>
          </a:p>
        </p:txBody>
      </p:sp>
      <p:sp>
        <p:nvSpPr>
          <p:cNvPr id="11" name="5-Point Star 10"/>
          <p:cNvSpPr/>
          <p:nvPr/>
        </p:nvSpPr>
        <p:spPr>
          <a:xfrm>
            <a:off x="547688" y="3225800"/>
            <a:ext cx="249237" cy="182563"/>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2" name="5-Point Star 11"/>
          <p:cNvSpPr/>
          <p:nvPr/>
        </p:nvSpPr>
        <p:spPr>
          <a:xfrm>
            <a:off x="2112963" y="3438525"/>
            <a:ext cx="250825" cy="182563"/>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3" name="5-Point Star 12"/>
          <p:cNvSpPr/>
          <p:nvPr/>
        </p:nvSpPr>
        <p:spPr>
          <a:xfrm>
            <a:off x="3851275" y="5251450"/>
            <a:ext cx="249238" cy="180975"/>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4" name="5-Point Star 13"/>
          <p:cNvSpPr/>
          <p:nvPr/>
        </p:nvSpPr>
        <p:spPr>
          <a:xfrm>
            <a:off x="4899025" y="3236913"/>
            <a:ext cx="250825" cy="182562"/>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5" name="5-Point Star 14"/>
          <p:cNvSpPr/>
          <p:nvPr/>
        </p:nvSpPr>
        <p:spPr>
          <a:xfrm>
            <a:off x="7004050" y="5276850"/>
            <a:ext cx="250825" cy="182563"/>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6" name="5-Point Star 15"/>
          <p:cNvSpPr/>
          <p:nvPr/>
        </p:nvSpPr>
        <p:spPr>
          <a:xfrm>
            <a:off x="8335963" y="3306763"/>
            <a:ext cx="249237" cy="182562"/>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7" name="TextBox 16"/>
          <p:cNvSpPr txBox="1">
            <a:spLocks noChangeArrowheads="1"/>
          </p:cNvSpPr>
          <p:nvPr/>
        </p:nvSpPr>
        <p:spPr bwMode="auto">
          <a:xfrm>
            <a:off x="293688" y="3368675"/>
            <a:ext cx="1049337" cy="768350"/>
          </a:xfrm>
          <a:prstGeom prst="rect">
            <a:avLst/>
          </a:prstGeom>
          <a:noFill/>
          <a:ln w="9525">
            <a:noFill/>
            <a:miter lim="800000"/>
            <a:headEnd/>
            <a:tailEnd/>
          </a:ln>
        </p:spPr>
        <p:txBody>
          <a:bodyPr>
            <a:spAutoFit/>
          </a:bodyPr>
          <a:lstStyle/>
          <a:p>
            <a:pPr algn="ctr" eaLnBrk="0" hangingPunct="0"/>
            <a:r>
              <a:rPr lang="en-US" sz="1100"/>
              <a:t>Weaponized Content: </a:t>
            </a:r>
            <a:r>
              <a:rPr lang="en-US" sz="1100" b="1">
                <a:solidFill>
                  <a:srgbClr val="C00000"/>
                </a:solidFill>
              </a:rPr>
              <a:t>Endless</a:t>
            </a:r>
            <a:r>
              <a:rPr lang="en-US" sz="1100"/>
              <a:t> </a:t>
            </a:r>
          </a:p>
          <a:p>
            <a:pPr algn="ctr" eaLnBrk="0" hangingPunct="0"/>
            <a:r>
              <a:rPr lang="en-US" sz="1100"/>
              <a:t>(IPS, Sandbox)</a:t>
            </a:r>
          </a:p>
        </p:txBody>
      </p:sp>
      <p:sp>
        <p:nvSpPr>
          <p:cNvPr id="18" name="TextBox 17"/>
          <p:cNvSpPr txBox="1">
            <a:spLocks noChangeArrowheads="1"/>
          </p:cNvSpPr>
          <p:nvPr/>
        </p:nvSpPr>
        <p:spPr bwMode="auto">
          <a:xfrm>
            <a:off x="1608138" y="3587750"/>
            <a:ext cx="1092200" cy="938213"/>
          </a:xfrm>
          <a:prstGeom prst="rect">
            <a:avLst/>
          </a:prstGeom>
          <a:noFill/>
          <a:ln w="9525">
            <a:noFill/>
            <a:miter lim="800000"/>
            <a:headEnd/>
            <a:tailEnd/>
          </a:ln>
        </p:spPr>
        <p:txBody>
          <a:bodyPr>
            <a:spAutoFit/>
          </a:bodyPr>
          <a:lstStyle/>
          <a:p>
            <a:pPr algn="ctr" eaLnBrk="0" hangingPunct="0"/>
            <a:r>
              <a:rPr lang="en-US" sz="1100"/>
              <a:t>Unpatched and zero-day vulnerabilities:</a:t>
            </a:r>
          </a:p>
          <a:p>
            <a:pPr algn="ctr" eaLnBrk="0" hangingPunct="0"/>
            <a:r>
              <a:rPr lang="en-US" sz="1100"/>
              <a:t> </a:t>
            </a:r>
            <a:r>
              <a:rPr lang="en-US" sz="1100" b="1">
                <a:solidFill>
                  <a:srgbClr val="C00000"/>
                </a:solidFill>
              </a:rPr>
              <a:t>Many</a:t>
            </a:r>
            <a:r>
              <a:rPr lang="en-US" sz="1100"/>
              <a:t> </a:t>
            </a:r>
          </a:p>
          <a:p>
            <a:pPr algn="ctr" eaLnBrk="0" hangingPunct="0"/>
            <a:r>
              <a:rPr lang="en-US" sz="1100"/>
              <a:t>(Patching)</a:t>
            </a:r>
          </a:p>
        </p:txBody>
      </p:sp>
      <p:sp>
        <p:nvSpPr>
          <p:cNvPr id="19" name="TextBox 18"/>
          <p:cNvSpPr txBox="1">
            <a:spLocks noChangeArrowheads="1"/>
          </p:cNvSpPr>
          <p:nvPr/>
        </p:nvSpPr>
        <p:spPr bwMode="auto">
          <a:xfrm>
            <a:off x="2587625" y="4940300"/>
            <a:ext cx="1084263" cy="600075"/>
          </a:xfrm>
          <a:prstGeom prst="rect">
            <a:avLst/>
          </a:prstGeom>
          <a:noFill/>
          <a:ln w="9525">
            <a:noFill/>
            <a:miter lim="800000"/>
            <a:headEnd/>
            <a:tailEnd/>
          </a:ln>
        </p:spPr>
        <p:txBody>
          <a:bodyPr>
            <a:spAutoFit/>
          </a:bodyPr>
          <a:lstStyle/>
          <a:p>
            <a:pPr algn="ctr" eaLnBrk="0" hangingPunct="0"/>
            <a:r>
              <a:rPr lang="en-US" sz="1100"/>
              <a:t>Ways to deliver and infect:</a:t>
            </a:r>
          </a:p>
          <a:p>
            <a:pPr algn="ctr" eaLnBrk="0" hangingPunct="0"/>
            <a:r>
              <a:rPr lang="en-US" sz="1100" b="1">
                <a:solidFill>
                  <a:srgbClr val="C00000"/>
                </a:solidFill>
              </a:rPr>
              <a:t>Hundreds</a:t>
            </a:r>
          </a:p>
        </p:txBody>
      </p:sp>
      <p:sp>
        <p:nvSpPr>
          <p:cNvPr id="20" name="TextBox 19"/>
          <p:cNvSpPr txBox="1">
            <a:spLocks noChangeArrowheads="1"/>
          </p:cNvSpPr>
          <p:nvPr/>
        </p:nvSpPr>
        <p:spPr bwMode="auto">
          <a:xfrm>
            <a:off x="4357688" y="3398838"/>
            <a:ext cx="1270000" cy="600075"/>
          </a:xfrm>
          <a:prstGeom prst="rect">
            <a:avLst/>
          </a:prstGeom>
          <a:noFill/>
          <a:ln w="9525">
            <a:noFill/>
            <a:miter lim="800000"/>
            <a:headEnd/>
            <a:tailEnd/>
          </a:ln>
        </p:spPr>
        <p:txBody>
          <a:bodyPr>
            <a:spAutoFit/>
          </a:bodyPr>
          <a:lstStyle/>
          <a:p>
            <a:pPr algn="ctr" eaLnBrk="0" hangingPunct="0"/>
            <a:r>
              <a:rPr lang="en-US" sz="1100"/>
              <a:t>Malicious Files:</a:t>
            </a:r>
          </a:p>
          <a:p>
            <a:pPr algn="ctr" eaLnBrk="0" hangingPunct="0"/>
            <a:r>
              <a:rPr lang="en-US" sz="1100"/>
              <a:t> </a:t>
            </a:r>
            <a:r>
              <a:rPr lang="en-US" sz="1100" b="1">
                <a:solidFill>
                  <a:srgbClr val="C00000"/>
                </a:solidFill>
              </a:rPr>
              <a:t>Endless</a:t>
            </a:r>
          </a:p>
          <a:p>
            <a:pPr algn="ctr" eaLnBrk="0" hangingPunct="0"/>
            <a:r>
              <a:rPr lang="en-US" sz="1100"/>
              <a:t>(AV, Whitelisting) </a:t>
            </a:r>
          </a:p>
        </p:txBody>
      </p:sp>
      <p:sp>
        <p:nvSpPr>
          <p:cNvPr id="21" name="TextBox 20"/>
          <p:cNvSpPr txBox="1">
            <a:spLocks noChangeArrowheads="1"/>
          </p:cNvSpPr>
          <p:nvPr/>
        </p:nvSpPr>
        <p:spPr bwMode="auto">
          <a:xfrm>
            <a:off x="5164138" y="4976813"/>
            <a:ext cx="1641475" cy="600075"/>
          </a:xfrm>
          <a:prstGeom prst="rect">
            <a:avLst/>
          </a:prstGeom>
          <a:noFill/>
          <a:ln w="9525">
            <a:noFill/>
            <a:miter lim="800000"/>
            <a:headEnd/>
            <a:tailEnd/>
          </a:ln>
        </p:spPr>
        <p:txBody>
          <a:bodyPr>
            <a:spAutoFit/>
          </a:bodyPr>
          <a:lstStyle/>
          <a:p>
            <a:pPr algn="ctr" eaLnBrk="0" hangingPunct="0"/>
            <a:r>
              <a:rPr lang="en-US" sz="1100"/>
              <a:t>Ways to establish communication channels:</a:t>
            </a:r>
          </a:p>
          <a:p>
            <a:pPr algn="ctr" eaLnBrk="0" hangingPunct="0"/>
            <a:r>
              <a:rPr lang="en-US" sz="1100" b="1">
                <a:solidFill>
                  <a:srgbClr val="C00000"/>
                </a:solidFill>
              </a:rPr>
              <a:t>Hundreds</a:t>
            </a:r>
          </a:p>
        </p:txBody>
      </p:sp>
      <p:sp>
        <p:nvSpPr>
          <p:cNvPr id="22" name="TextBox 21"/>
          <p:cNvSpPr txBox="1">
            <a:spLocks noChangeArrowheads="1"/>
          </p:cNvSpPr>
          <p:nvPr/>
        </p:nvSpPr>
        <p:spPr bwMode="auto">
          <a:xfrm>
            <a:off x="8002588" y="3476625"/>
            <a:ext cx="955675" cy="768350"/>
          </a:xfrm>
          <a:prstGeom prst="rect">
            <a:avLst/>
          </a:prstGeom>
          <a:noFill/>
          <a:ln w="9525">
            <a:noFill/>
            <a:miter lim="800000"/>
            <a:headEnd/>
            <a:tailEnd/>
          </a:ln>
        </p:spPr>
        <p:txBody>
          <a:bodyPr>
            <a:spAutoFit/>
          </a:bodyPr>
          <a:lstStyle/>
          <a:p>
            <a:pPr algn="ctr" eaLnBrk="0" hangingPunct="0"/>
            <a:r>
              <a:rPr lang="en-US" sz="1100"/>
              <a:t>Destinations:</a:t>
            </a:r>
          </a:p>
          <a:p>
            <a:pPr algn="ctr" eaLnBrk="0" hangingPunct="0"/>
            <a:r>
              <a:rPr lang="en-US" sz="1100"/>
              <a:t> </a:t>
            </a:r>
            <a:r>
              <a:rPr lang="en-US" sz="1100" b="1">
                <a:solidFill>
                  <a:srgbClr val="C00000"/>
                </a:solidFill>
              </a:rPr>
              <a:t>Endless</a:t>
            </a:r>
          </a:p>
          <a:p>
            <a:pPr algn="ctr" eaLnBrk="0" hangingPunct="0"/>
            <a:r>
              <a:rPr lang="en-US" sz="1100"/>
              <a:t>(C&amp;C traffic detection) </a:t>
            </a:r>
          </a:p>
        </p:txBody>
      </p:sp>
      <p:grpSp>
        <p:nvGrpSpPr>
          <p:cNvPr id="23" name="Group 22"/>
          <p:cNvGrpSpPr>
            <a:grpSpLocks/>
          </p:cNvGrpSpPr>
          <p:nvPr/>
        </p:nvGrpSpPr>
        <p:grpSpPr bwMode="auto">
          <a:xfrm>
            <a:off x="3422650" y="4876800"/>
            <a:ext cx="1476375" cy="836613"/>
            <a:chOff x="6327800" y="5599385"/>
            <a:chExt cx="1315665" cy="837385"/>
          </a:xfrm>
        </p:grpSpPr>
        <p:sp>
          <p:nvSpPr>
            <p:cNvPr id="24" name="Explosion 1 23"/>
            <p:cNvSpPr/>
            <p:nvPr/>
          </p:nvSpPr>
          <p:spPr>
            <a:xfrm>
              <a:off x="6327800" y="5599385"/>
              <a:ext cx="1315665" cy="837385"/>
            </a:xfrm>
            <a:prstGeom prst="irregularSeal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800" b="1" dirty="0">
                <a:effectLst>
                  <a:outerShdw blurRad="38100" dist="38100" dir="2700000" algn="tl">
                    <a:srgbClr val="000000">
                      <a:alpha val="43137"/>
                    </a:srgbClr>
                  </a:outerShdw>
                </a:effectLst>
              </a:endParaRPr>
            </a:p>
          </p:txBody>
        </p:sp>
        <p:sp>
          <p:nvSpPr>
            <p:cNvPr id="25" name="TextBox 24"/>
            <p:cNvSpPr txBox="1"/>
            <p:nvPr/>
          </p:nvSpPr>
          <p:spPr>
            <a:xfrm>
              <a:off x="6521613" y="5770993"/>
              <a:ext cx="960576" cy="460800"/>
            </a:xfrm>
            <a:prstGeom prst="rect">
              <a:avLst/>
            </a:prstGeom>
            <a:noFill/>
          </p:spPr>
          <p:txBody>
            <a:bodyPr>
              <a:spAutoFit/>
            </a:bodyPr>
            <a:lstStyle/>
            <a:p>
              <a:pPr algn="ctr" eaLnBrk="0" hangingPunct="0">
                <a:defRPr/>
              </a:pPr>
              <a:r>
                <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rPr>
                <a:t>Strategic </a:t>
              </a:r>
              <a:r>
                <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rPr>
                <a:t>Chokepoint</a:t>
              </a:r>
              <a:endPar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endParaRPr>
            </a:p>
          </p:txBody>
        </p:sp>
      </p:grpSp>
      <p:grpSp>
        <p:nvGrpSpPr>
          <p:cNvPr id="26" name="Group 25"/>
          <p:cNvGrpSpPr>
            <a:grpSpLocks/>
          </p:cNvGrpSpPr>
          <p:nvPr/>
        </p:nvGrpSpPr>
        <p:grpSpPr bwMode="auto">
          <a:xfrm>
            <a:off x="6564313" y="4845050"/>
            <a:ext cx="1531937" cy="838200"/>
            <a:chOff x="6327800" y="5599385"/>
            <a:chExt cx="1315665" cy="837385"/>
          </a:xfrm>
        </p:grpSpPr>
        <p:sp>
          <p:nvSpPr>
            <p:cNvPr id="27" name="Explosion 1 26"/>
            <p:cNvSpPr/>
            <p:nvPr/>
          </p:nvSpPr>
          <p:spPr>
            <a:xfrm>
              <a:off x="6327800" y="5599385"/>
              <a:ext cx="1315665" cy="837385"/>
            </a:xfrm>
            <a:prstGeom prst="irregularSeal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800" b="1" dirty="0">
                <a:effectLst>
                  <a:outerShdw blurRad="38100" dist="38100" dir="2700000" algn="tl">
                    <a:srgbClr val="000000">
                      <a:alpha val="43137"/>
                    </a:srgbClr>
                  </a:outerShdw>
                </a:effectLst>
              </a:endParaRPr>
            </a:p>
          </p:txBody>
        </p:sp>
        <p:sp>
          <p:nvSpPr>
            <p:cNvPr id="28" name="TextBox 27"/>
            <p:cNvSpPr txBox="1"/>
            <p:nvPr/>
          </p:nvSpPr>
          <p:spPr>
            <a:xfrm>
              <a:off x="6521401" y="5770668"/>
              <a:ext cx="961185" cy="461514"/>
            </a:xfrm>
            <a:prstGeom prst="rect">
              <a:avLst/>
            </a:prstGeom>
            <a:noFill/>
          </p:spPr>
          <p:txBody>
            <a:bodyPr>
              <a:spAutoFit/>
            </a:bodyPr>
            <a:lstStyle/>
            <a:p>
              <a:pPr algn="ctr" eaLnBrk="0" hangingPunct="0">
                <a:defRPr/>
              </a:pPr>
              <a:r>
                <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rPr>
                <a:t>Strategic </a:t>
              </a:r>
              <a:r>
                <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rPr>
                <a:t>Chokepoint</a:t>
              </a:r>
              <a:endParaRPr lang="en-US" sz="1200" b="1" dirty="0">
                <a:solidFill>
                  <a:schemeClr val="bg2"/>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mn-cs"/>
              </a:endParaRPr>
            </a:p>
          </p:txBody>
        </p:sp>
      </p:grpSp>
      <p:sp>
        <p:nvSpPr>
          <p:cNvPr id="29" name="TextBox 28"/>
          <p:cNvSpPr txBox="1">
            <a:spLocks noChangeArrowheads="1"/>
          </p:cNvSpPr>
          <p:nvPr/>
        </p:nvSpPr>
        <p:spPr bwMode="auto">
          <a:xfrm>
            <a:off x="5387975" y="3608388"/>
            <a:ext cx="955675" cy="768350"/>
          </a:xfrm>
          <a:prstGeom prst="rect">
            <a:avLst/>
          </a:prstGeom>
          <a:noFill/>
          <a:ln w="9525">
            <a:noFill/>
            <a:miter lim="800000"/>
            <a:headEnd/>
            <a:tailEnd/>
          </a:ln>
        </p:spPr>
        <p:txBody>
          <a:bodyPr>
            <a:spAutoFit/>
          </a:bodyPr>
          <a:lstStyle/>
          <a:p>
            <a:pPr algn="ctr" eaLnBrk="0" hangingPunct="0"/>
            <a:r>
              <a:rPr lang="en-US" sz="1100"/>
              <a:t>Malicious Behavior:</a:t>
            </a:r>
          </a:p>
          <a:p>
            <a:pPr algn="ctr" eaLnBrk="0" hangingPunct="0"/>
            <a:r>
              <a:rPr lang="en-US" sz="1100"/>
              <a:t> </a:t>
            </a:r>
            <a:r>
              <a:rPr lang="en-US" sz="1100" b="1">
                <a:solidFill>
                  <a:srgbClr val="C00000"/>
                </a:solidFill>
              </a:rPr>
              <a:t>Many</a:t>
            </a:r>
          </a:p>
          <a:p>
            <a:pPr algn="ctr" eaLnBrk="0" hangingPunct="0"/>
            <a:r>
              <a:rPr lang="en-US" sz="1100"/>
              <a:t>(HIPs)</a:t>
            </a:r>
          </a:p>
        </p:txBody>
      </p:sp>
      <p:sp>
        <p:nvSpPr>
          <p:cNvPr id="30" name="5-Point Star 29"/>
          <p:cNvSpPr/>
          <p:nvPr/>
        </p:nvSpPr>
        <p:spPr>
          <a:xfrm>
            <a:off x="5818188" y="3463925"/>
            <a:ext cx="250825" cy="180975"/>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1" name="Right Arrow 30"/>
          <p:cNvSpPr/>
          <p:nvPr/>
        </p:nvSpPr>
        <p:spPr>
          <a:xfrm>
            <a:off x="4995863" y="5956300"/>
            <a:ext cx="3452812" cy="412750"/>
          </a:xfrm>
          <a:prstGeom prst="rightArrow">
            <a:avLst/>
          </a:prstGeom>
          <a:solidFill>
            <a:srgbClr val="CFB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a:solidFill>
                  <a:schemeClr val="tx1"/>
                </a:solidFill>
              </a:rPr>
              <a:t>Data exfiltration</a:t>
            </a:r>
            <a:endParaRPr lang="en-US" sz="1400" dirty="0">
              <a:solidFill>
                <a:schemeClr val="bg2"/>
              </a:solidFill>
            </a:endParaRPr>
          </a:p>
        </p:txBody>
      </p:sp>
      <p:sp>
        <p:nvSpPr>
          <p:cNvPr id="32" name="Right Arrow 31"/>
          <p:cNvSpPr/>
          <p:nvPr/>
        </p:nvSpPr>
        <p:spPr>
          <a:xfrm>
            <a:off x="755650" y="5969000"/>
            <a:ext cx="4202113" cy="412750"/>
          </a:xfrm>
          <a:prstGeom prst="rightArrow">
            <a:avLst/>
          </a:prstGeom>
          <a:solidFill>
            <a:srgbClr val="CFB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a:solidFill>
                  <a:schemeClr val="tx1"/>
                </a:solidFill>
              </a:rPr>
              <a:t>Exploit Chain</a:t>
            </a:r>
            <a:endParaRPr lang="en-US" sz="1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250"/>
                            </p:stCondLst>
                            <p:childTnLst>
                              <p:par>
                                <p:cTn id="20" presetID="1" presetClass="entr" presetSubtype="0"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25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nodeType="afterEffect">
                                  <p:stCondLst>
                                    <p:cond delay="25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25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1250"/>
                            </p:stCondLst>
                            <p:childTnLst>
                              <p:par>
                                <p:cTn id="40" presetID="1" presetClass="entr" presetSubtype="0" fill="hold" grpId="0" nodeType="afterEffect">
                                  <p:stCondLst>
                                    <p:cond delay="25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nodeType="afterEffect">
                                  <p:stCondLst>
                                    <p:cond delay="25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1750"/>
                            </p:stCondLst>
                            <p:childTnLst>
                              <p:par>
                                <p:cTn id="50" presetID="22" presetClass="entr" presetSubtype="8" fill="hold" nodeType="afterEffect">
                                  <p:stCondLst>
                                    <p:cond delay="25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0" grpId="0"/>
      <p:bldP spid="21" grpId="0"/>
      <p:bldP spid="22" grpId="0"/>
      <p:bldP spid="29" grpId="0"/>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val 217"/>
          <p:cNvSpPr/>
          <p:nvPr/>
        </p:nvSpPr>
        <p:spPr>
          <a:xfrm>
            <a:off x="2962275" y="1890713"/>
            <a:ext cx="3673475" cy="3675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9" name="TextBox 218"/>
          <p:cNvSpPr txBox="1"/>
          <p:nvPr/>
        </p:nvSpPr>
        <p:spPr>
          <a:xfrm rot="541025">
            <a:off x="3182638" y="2160300"/>
            <a:ext cx="3268651" cy="3024520"/>
          </a:xfrm>
          <a:prstGeom prst="rect">
            <a:avLst/>
          </a:prstGeom>
          <a:noFill/>
          <a:effectLst/>
        </p:spPr>
        <p:txBody>
          <a:bodyPr spcFirstLastPara="1">
            <a:prstTxWarp prst="textArchUp">
              <a:avLst/>
            </a:prstTxWarp>
            <a:spAutoFit/>
          </a:bodyPr>
          <a:lstStyle/>
          <a:p>
            <a:pPr algn="ctr" fontAlgn="auto">
              <a:spcBef>
                <a:spcPts val="0"/>
              </a:spcBef>
              <a:spcAft>
                <a:spcPts val="0"/>
              </a:spcAft>
              <a:defRPr/>
            </a:pPr>
            <a:r>
              <a:rPr lang="en-US" sz="2000" b="1" dirty="0">
                <a:solidFill>
                  <a:srgbClr val="FFFFFF"/>
                </a:solidFill>
                <a:latin typeface="Calibri"/>
                <a:ea typeface="MS PGothic" panose="020B0600070205080204" pitchFamily="34" charset="-128"/>
                <a:cs typeface="+mn-cs"/>
              </a:rPr>
              <a:t>Trusteer Apex</a:t>
            </a:r>
            <a:endParaRPr lang="en-GB" sz="2000" b="1" dirty="0">
              <a:solidFill>
                <a:srgbClr val="FFFFFF"/>
              </a:solidFill>
              <a:latin typeface="Calibri"/>
              <a:ea typeface="MS PGothic" panose="020B0600070205080204" pitchFamily="34" charset="-128"/>
              <a:cs typeface="+mn-cs"/>
            </a:endParaRPr>
          </a:p>
        </p:txBody>
      </p:sp>
      <p:sp>
        <p:nvSpPr>
          <p:cNvPr id="221" name="TextBox 220"/>
          <p:cNvSpPr txBox="1"/>
          <p:nvPr/>
        </p:nvSpPr>
        <p:spPr>
          <a:xfrm>
            <a:off x="3287352" y="2810518"/>
            <a:ext cx="3051846" cy="2573058"/>
          </a:xfrm>
          <a:prstGeom prst="rect">
            <a:avLst/>
          </a:prstGeom>
          <a:noFill/>
          <a:effectLst/>
        </p:spPr>
        <p:txBody>
          <a:bodyPr spcFirstLastPara="1">
            <a:prstTxWarp prst="textArchDown">
              <a:avLst/>
            </a:prstTxWarp>
            <a:spAutoFit/>
          </a:bodyPr>
          <a:lstStyle/>
          <a:p>
            <a:pPr algn="ctr" fontAlgn="auto">
              <a:spcBef>
                <a:spcPts val="0"/>
              </a:spcBef>
              <a:spcAft>
                <a:spcPts val="0"/>
              </a:spcAft>
              <a:defRPr/>
            </a:pPr>
            <a:r>
              <a:rPr lang="en-US" sz="2000" dirty="0">
                <a:solidFill>
                  <a:srgbClr val="FFFFFF"/>
                </a:solidFill>
                <a:latin typeface="Calibri"/>
                <a:ea typeface="MS PGothic" panose="020B0600070205080204" pitchFamily="34" charset="-128"/>
                <a:cs typeface="+mn-cs"/>
              </a:rPr>
              <a:t>Application Exploit Prevention</a:t>
            </a:r>
            <a:endParaRPr lang="en-GB" sz="2000" dirty="0">
              <a:solidFill>
                <a:srgbClr val="FFFFFF"/>
              </a:solidFill>
              <a:latin typeface="Calibri"/>
              <a:ea typeface="MS PGothic" panose="020B0600070205080204" pitchFamily="34" charset="-128"/>
              <a:cs typeface="+mn-cs"/>
            </a:endParaRPr>
          </a:p>
        </p:txBody>
      </p:sp>
      <p:sp>
        <p:nvSpPr>
          <p:cNvPr id="4" name="Rounded Rectangle 3"/>
          <p:cNvSpPr/>
          <p:nvPr/>
        </p:nvSpPr>
        <p:spPr>
          <a:xfrm>
            <a:off x="0" y="0"/>
            <a:ext cx="11430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Frame 2</a:t>
            </a:r>
            <a:endParaRPr lang="en-US" dirty="0">
              <a:solidFill>
                <a:srgbClr val="FFFFFF"/>
              </a:solidFill>
            </a:endParaRPr>
          </a:p>
        </p:txBody>
      </p:sp>
      <p:sp>
        <p:nvSpPr>
          <p:cNvPr id="29701" name="Title 1"/>
          <p:cNvSpPr>
            <a:spLocks noGrp="1"/>
          </p:cNvSpPr>
          <p:nvPr>
            <p:ph type="ctrTitle"/>
          </p:nvPr>
        </p:nvSpPr>
        <p:spPr>
          <a:xfrm>
            <a:off x="388938" y="171450"/>
            <a:ext cx="6275387" cy="639763"/>
          </a:xfrm>
        </p:spPr>
        <p:txBody>
          <a:bodyPr/>
          <a:lstStyle/>
          <a:p>
            <a:pPr>
              <a:lnSpc>
                <a:spcPct val="70000"/>
              </a:lnSpc>
            </a:pPr>
            <a:r>
              <a:rPr sz="3200" smtClean="0">
                <a:cs typeface="Arial" charset="0"/>
              </a:rPr>
              <a:t>Exploit Chain Disruption:</a:t>
            </a:r>
            <a:br>
              <a:rPr sz="3200" smtClean="0">
                <a:cs typeface="Arial" charset="0"/>
              </a:rPr>
            </a:br>
            <a:r>
              <a:rPr sz="2400" b="0" smtClean="0">
                <a:cs typeface="Arial" charset="0"/>
              </a:rPr>
              <a:t>Stateful Application Control</a:t>
            </a:r>
            <a:endParaRPr sz="2400" smtClean="0">
              <a:cs typeface="Arial" charset="0"/>
            </a:endParaRPr>
          </a:p>
        </p:txBody>
      </p:sp>
      <p:grpSp>
        <p:nvGrpSpPr>
          <p:cNvPr id="29702" name="Group 53"/>
          <p:cNvGrpSpPr>
            <a:grpSpLocks/>
          </p:cNvGrpSpPr>
          <p:nvPr/>
        </p:nvGrpSpPr>
        <p:grpSpPr bwMode="auto">
          <a:xfrm>
            <a:off x="3387725" y="2322513"/>
            <a:ext cx="2822575" cy="2811462"/>
            <a:chOff x="2239747" y="2816351"/>
            <a:chExt cx="2274725" cy="2265923"/>
          </a:xfrm>
        </p:grpSpPr>
        <p:sp>
          <p:nvSpPr>
            <p:cNvPr id="56" name="Oval 55"/>
            <p:cNvSpPr/>
            <p:nvPr/>
          </p:nvSpPr>
          <p:spPr>
            <a:xfrm>
              <a:off x="2239747" y="2816351"/>
              <a:ext cx="2274725" cy="2265923"/>
            </a:xfrm>
            <a:prstGeom prst="ellipse">
              <a:avLst/>
            </a:prstGeom>
            <a:solidFill>
              <a:schemeClr val="tx1">
                <a:lumMod val="50000"/>
                <a:lumOff val="50000"/>
              </a:schemeClr>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57" name="Oval 56"/>
            <p:cNvSpPr/>
            <p:nvPr/>
          </p:nvSpPr>
          <p:spPr>
            <a:xfrm>
              <a:off x="2591575" y="3164364"/>
              <a:ext cx="1571070" cy="157117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58" name="TextBox 57"/>
            <p:cNvSpPr txBox="1"/>
            <p:nvPr/>
          </p:nvSpPr>
          <p:spPr>
            <a:xfrm>
              <a:off x="2411183" y="3008270"/>
              <a:ext cx="1933133" cy="1923028"/>
            </a:xfrm>
            <a:prstGeom prst="rect">
              <a:avLst/>
            </a:prstGeom>
            <a:noFill/>
            <a:effectLst/>
          </p:spPr>
          <p:txBody>
            <a:bodyPr spcFirstLastPara="1">
              <a:prstTxWarp prst="textArchDown">
                <a:avLst/>
              </a:prstTxWarp>
              <a:spAutoFit/>
            </a:bodyPr>
            <a:lstStyle/>
            <a:p>
              <a:pPr algn="ctr" fontAlgn="auto">
                <a:spcBef>
                  <a:spcPts val="0"/>
                </a:spcBef>
                <a:spcAft>
                  <a:spcPts val="0"/>
                </a:spcAft>
                <a:defRPr/>
              </a:pPr>
              <a:endParaRPr lang="en-GB" b="1" dirty="0">
                <a:solidFill>
                  <a:srgbClr val="FFFFFF"/>
                </a:solidFill>
                <a:latin typeface="Calibri"/>
                <a:ea typeface="MS PGothic" panose="020B0600070205080204" pitchFamily="34" charset="-128"/>
                <a:cs typeface="+mn-cs"/>
              </a:endParaRPr>
            </a:p>
          </p:txBody>
        </p:sp>
      </p:grpSp>
      <p:sp>
        <p:nvSpPr>
          <p:cNvPr id="55" name="TextBox 54"/>
          <p:cNvSpPr txBox="1"/>
          <p:nvPr/>
        </p:nvSpPr>
        <p:spPr>
          <a:xfrm>
            <a:off x="3846778" y="3483734"/>
            <a:ext cx="1932994" cy="1445891"/>
          </a:xfrm>
          <a:prstGeom prst="rect">
            <a:avLst/>
          </a:prstGeom>
          <a:noFill/>
          <a:effectLst/>
        </p:spPr>
        <p:txBody>
          <a:bodyPr spcFirstLastPara="1">
            <a:prstTxWarp prst="textArchDown">
              <a:avLst/>
            </a:prstTxWarp>
            <a:spAutoFit/>
          </a:bodyPr>
          <a:lstStyle/>
          <a:p>
            <a:pPr algn="ctr" fontAlgn="auto">
              <a:spcBef>
                <a:spcPts val="0"/>
              </a:spcBef>
              <a:spcAft>
                <a:spcPts val="0"/>
              </a:spcAft>
              <a:defRPr/>
            </a:pPr>
            <a:r>
              <a:rPr lang="en-US" sz="2000" b="1" dirty="0">
                <a:solidFill>
                  <a:srgbClr val="FFFFFF">
                    <a:lumMod val="95000"/>
                  </a:srgbClr>
                </a:solidFill>
                <a:latin typeface="Calibri"/>
                <a:ea typeface="MS PGothic" panose="020B0600070205080204" pitchFamily="34" charset="-128"/>
                <a:cs typeface="+mn-cs"/>
              </a:rPr>
              <a:t>Application</a:t>
            </a:r>
            <a:endParaRPr lang="en-GB" sz="2000" b="1" dirty="0">
              <a:solidFill>
                <a:srgbClr val="FFFFFF">
                  <a:lumMod val="95000"/>
                </a:srgbClr>
              </a:solidFill>
              <a:latin typeface="Calibri"/>
              <a:ea typeface="MS PGothic" panose="020B0600070205080204" pitchFamily="34" charset="-128"/>
              <a:cs typeface="+mn-cs"/>
            </a:endParaRPr>
          </a:p>
        </p:txBody>
      </p:sp>
      <p:sp>
        <p:nvSpPr>
          <p:cNvPr id="66" name="TextBox 65"/>
          <p:cNvSpPr txBox="1"/>
          <p:nvPr/>
        </p:nvSpPr>
        <p:spPr>
          <a:xfrm rot="517034">
            <a:off x="3674429" y="2597344"/>
            <a:ext cx="2232707" cy="2148560"/>
          </a:xfrm>
          <a:prstGeom prst="rect">
            <a:avLst/>
          </a:prstGeom>
          <a:noFill/>
          <a:effectLst/>
        </p:spPr>
        <p:txBody>
          <a:bodyPr spcFirstLastPara="1">
            <a:prstTxWarp prst="textArchUp">
              <a:avLst/>
            </a:prstTxWarp>
            <a:spAutoFit/>
          </a:bodyPr>
          <a:lstStyle/>
          <a:p>
            <a:pPr algn="ctr" fontAlgn="auto">
              <a:spcBef>
                <a:spcPts val="0"/>
              </a:spcBef>
              <a:spcAft>
                <a:spcPts val="0"/>
              </a:spcAft>
              <a:defRPr/>
            </a:pPr>
            <a:r>
              <a:rPr lang="en-US" sz="2000" dirty="0">
                <a:solidFill>
                  <a:srgbClr val="FFFFFF">
                    <a:lumMod val="95000"/>
                  </a:srgbClr>
                </a:solidFill>
                <a:latin typeface="Calibri"/>
                <a:ea typeface="MS PGothic" panose="020B0600070205080204" pitchFamily="34" charset="-128"/>
                <a:cs typeface="+mn-cs"/>
              </a:rPr>
              <a:t>Application Interfaces</a:t>
            </a:r>
            <a:endParaRPr lang="en-GB" sz="2000" dirty="0">
              <a:solidFill>
                <a:srgbClr val="FFFFFF">
                  <a:lumMod val="95000"/>
                </a:srgbClr>
              </a:solidFill>
              <a:latin typeface="Calibri"/>
              <a:ea typeface="MS PGothic" panose="020B0600070205080204" pitchFamily="34" charset="-128"/>
              <a:cs typeface="+mn-cs"/>
            </a:endParaRPr>
          </a:p>
        </p:txBody>
      </p:sp>
      <p:sp>
        <p:nvSpPr>
          <p:cNvPr id="29705" name="TextBox 59"/>
          <p:cNvSpPr txBox="1">
            <a:spLocks noChangeArrowheads="1"/>
          </p:cNvSpPr>
          <p:nvPr/>
        </p:nvSpPr>
        <p:spPr bwMode="auto">
          <a:xfrm>
            <a:off x="4195763" y="3381375"/>
            <a:ext cx="1150937" cy="393700"/>
          </a:xfrm>
          <a:prstGeom prst="rect">
            <a:avLst/>
          </a:prstGeom>
          <a:noFill/>
          <a:ln w="9525">
            <a:noFill/>
            <a:miter lim="800000"/>
            <a:headEnd/>
            <a:tailEnd/>
          </a:ln>
        </p:spPr>
        <p:txBody>
          <a:bodyPr>
            <a:spAutoFit/>
          </a:bodyPr>
          <a:lstStyle/>
          <a:p>
            <a:pPr algn="ctr">
              <a:lnSpc>
                <a:spcPct val="70000"/>
              </a:lnSpc>
            </a:pPr>
            <a:r>
              <a:rPr lang="en-US" sz="1400" b="1">
                <a:solidFill>
                  <a:srgbClr val="1D71B8"/>
                </a:solidFill>
                <a:latin typeface="Calibri" pitchFamily="34" charset="0"/>
              </a:rPr>
              <a:t>Weaponized Content</a:t>
            </a:r>
            <a:endParaRPr lang="en-GB" sz="1400" b="1">
              <a:solidFill>
                <a:srgbClr val="1D71B8"/>
              </a:solidFill>
              <a:latin typeface="Calibri" pitchFamily="34" charset="0"/>
            </a:endParaRPr>
          </a:p>
        </p:txBody>
      </p:sp>
      <p:grpSp>
        <p:nvGrpSpPr>
          <p:cNvPr id="3" name="Group 5"/>
          <p:cNvGrpSpPr>
            <a:grpSpLocks noChangeAspect="1"/>
          </p:cNvGrpSpPr>
          <p:nvPr/>
        </p:nvGrpSpPr>
        <p:grpSpPr bwMode="auto">
          <a:xfrm rot="18365522">
            <a:off x="3661223" y="2993142"/>
            <a:ext cx="269103" cy="269103"/>
            <a:chOff x="2239" y="1847"/>
            <a:chExt cx="206" cy="206"/>
          </a:xfrm>
          <a:solidFill>
            <a:schemeClr val="bg1"/>
          </a:solidFill>
        </p:grpSpPr>
        <p:sp>
          <p:nvSpPr>
            <p:cNvPr id="9" name="Freeform 6"/>
            <p:cNvSpPr>
              <a:spLocks noEditPoints="1"/>
            </p:cNvSpPr>
            <p:nvPr/>
          </p:nvSpPr>
          <p:spPr bwMode="auto">
            <a:xfrm>
              <a:off x="2239" y="1847"/>
              <a:ext cx="206" cy="206"/>
            </a:xfrm>
            <a:custGeom>
              <a:avLst/>
              <a:gdLst>
                <a:gd name="T0" fmla="*/ 2836 w 2884"/>
                <a:gd name="T1" fmla="*/ 274 h 2884"/>
                <a:gd name="T2" fmla="*/ 2671 w 2884"/>
                <a:gd name="T3" fmla="*/ 83 h 2884"/>
                <a:gd name="T4" fmla="*/ 2426 w 2884"/>
                <a:gd name="T5" fmla="*/ 1 h 2884"/>
                <a:gd name="T6" fmla="*/ 2192 w 2884"/>
                <a:gd name="T7" fmla="*/ 48 h 2884"/>
                <a:gd name="T8" fmla="*/ 2001 w 2884"/>
                <a:gd name="T9" fmla="*/ 213 h 2884"/>
                <a:gd name="T10" fmla="*/ 1919 w 2884"/>
                <a:gd name="T11" fmla="*/ 458 h 2884"/>
                <a:gd name="T12" fmla="*/ 1953 w 2884"/>
                <a:gd name="T13" fmla="*/ 661 h 2884"/>
                <a:gd name="T14" fmla="*/ 2076 w 2884"/>
                <a:gd name="T15" fmla="*/ 837 h 2884"/>
                <a:gd name="T16" fmla="*/ 2262 w 2884"/>
                <a:gd name="T17" fmla="*/ 943 h 2884"/>
                <a:gd name="T18" fmla="*/ 1855 w 2884"/>
                <a:gd name="T19" fmla="*/ 1194 h 2884"/>
                <a:gd name="T20" fmla="*/ 1707 w 2884"/>
                <a:gd name="T21" fmla="*/ 1038 h 2884"/>
                <a:gd name="T22" fmla="*/ 1502 w 2884"/>
                <a:gd name="T23" fmla="*/ 962 h 2884"/>
                <a:gd name="T24" fmla="*/ 1297 w 2884"/>
                <a:gd name="T25" fmla="*/ 980 h 2884"/>
                <a:gd name="T26" fmla="*/ 1110 w 2884"/>
                <a:gd name="T27" fmla="*/ 1088 h 2884"/>
                <a:gd name="T28" fmla="*/ 988 w 2884"/>
                <a:gd name="T29" fmla="*/ 1265 h 2884"/>
                <a:gd name="T30" fmla="*/ 264 w 2884"/>
                <a:gd name="T31" fmla="*/ 1977 h 2884"/>
                <a:gd name="T32" fmla="*/ 101 w 2884"/>
                <a:gd name="T33" fmla="*/ 2111 h 2884"/>
                <a:gd name="T34" fmla="*/ 11 w 2884"/>
                <a:gd name="T35" fmla="*/ 2304 h 2884"/>
                <a:gd name="T36" fmla="*/ 15 w 2884"/>
                <a:gd name="T37" fmla="*/ 2524 h 2884"/>
                <a:gd name="T38" fmla="*/ 141 w 2884"/>
                <a:gd name="T39" fmla="*/ 2743 h 2884"/>
                <a:gd name="T40" fmla="*/ 360 w 2884"/>
                <a:gd name="T41" fmla="*/ 2869 h 2884"/>
                <a:gd name="T42" fmla="*/ 600 w 2884"/>
                <a:gd name="T43" fmla="*/ 2869 h 2884"/>
                <a:gd name="T44" fmla="*/ 819 w 2884"/>
                <a:gd name="T45" fmla="*/ 2743 h 2884"/>
                <a:gd name="T46" fmla="*/ 944 w 2884"/>
                <a:gd name="T47" fmla="*/ 2524 h 2884"/>
                <a:gd name="T48" fmla="*/ 948 w 2884"/>
                <a:gd name="T49" fmla="*/ 2303 h 2884"/>
                <a:gd name="T50" fmla="*/ 856 w 2884"/>
                <a:gd name="T51" fmla="*/ 2108 h 2884"/>
                <a:gd name="T52" fmla="*/ 690 w 2884"/>
                <a:gd name="T53" fmla="*/ 1974 h 2884"/>
                <a:gd name="T54" fmla="*/ 988 w 2884"/>
                <a:gd name="T55" fmla="*/ 1621 h 2884"/>
                <a:gd name="T56" fmla="*/ 1110 w 2884"/>
                <a:gd name="T57" fmla="*/ 1799 h 2884"/>
                <a:gd name="T58" fmla="*/ 1297 w 2884"/>
                <a:gd name="T59" fmla="*/ 1906 h 2884"/>
                <a:gd name="T60" fmla="*/ 1502 w 2884"/>
                <a:gd name="T61" fmla="*/ 1924 h 2884"/>
                <a:gd name="T62" fmla="*/ 1707 w 2884"/>
                <a:gd name="T63" fmla="*/ 1848 h 2884"/>
                <a:gd name="T64" fmla="*/ 1855 w 2884"/>
                <a:gd name="T65" fmla="*/ 1692 h 2884"/>
                <a:gd name="T66" fmla="*/ 2541 w 2884"/>
                <a:gd name="T67" fmla="*/ 943 h 2884"/>
                <a:gd name="T68" fmla="*/ 2728 w 2884"/>
                <a:gd name="T69" fmla="*/ 837 h 2884"/>
                <a:gd name="T70" fmla="*/ 2850 w 2884"/>
                <a:gd name="T71" fmla="*/ 660 h 2884"/>
                <a:gd name="T72" fmla="*/ 719 w 2884"/>
                <a:gd name="T73" fmla="*/ 2405 h 2884"/>
                <a:gd name="T74" fmla="*/ 648 w 2884"/>
                <a:gd name="T75" fmla="*/ 2573 h 2884"/>
                <a:gd name="T76" fmla="*/ 480 w 2884"/>
                <a:gd name="T77" fmla="*/ 2643 h 2884"/>
                <a:gd name="T78" fmla="*/ 295 w 2884"/>
                <a:gd name="T79" fmla="*/ 2556 h 2884"/>
                <a:gd name="T80" fmla="*/ 241 w 2884"/>
                <a:gd name="T81" fmla="*/ 2393 h 2884"/>
                <a:gd name="T82" fmla="*/ 346 w 2884"/>
                <a:gd name="T83" fmla="*/ 2206 h 2884"/>
                <a:gd name="T84" fmla="*/ 504 w 2884"/>
                <a:gd name="T85" fmla="*/ 2167 h 2884"/>
                <a:gd name="T86" fmla="*/ 690 w 2884"/>
                <a:gd name="T87" fmla="*/ 2290 h 2884"/>
                <a:gd name="T88" fmla="*/ 596 w 2884"/>
                <a:gd name="T89" fmla="*/ 2059 h 2884"/>
                <a:gd name="T90" fmla="*/ 1283 w 2884"/>
                <a:gd name="T91" fmla="*/ 1632 h 2884"/>
                <a:gd name="T92" fmla="*/ 1195 w 2884"/>
                <a:gd name="T93" fmla="*/ 1456 h 2884"/>
                <a:gd name="T94" fmla="*/ 1251 w 2884"/>
                <a:gd name="T95" fmla="*/ 1288 h 2884"/>
                <a:gd name="T96" fmla="*/ 1439 w 2884"/>
                <a:gd name="T97" fmla="*/ 1198 h 2884"/>
                <a:gd name="T98" fmla="*/ 1613 w 2884"/>
                <a:gd name="T99" fmla="*/ 1270 h 2884"/>
                <a:gd name="T100" fmla="*/ 1684 w 2884"/>
                <a:gd name="T101" fmla="*/ 1444 h 2884"/>
                <a:gd name="T102" fmla="*/ 1595 w 2884"/>
                <a:gd name="T103" fmla="*/ 1632 h 2884"/>
                <a:gd name="T104" fmla="*/ 2401 w 2884"/>
                <a:gd name="T105" fmla="*/ 724 h 2884"/>
                <a:gd name="T106" fmla="*/ 2231 w 2884"/>
                <a:gd name="T107" fmla="*/ 653 h 2884"/>
                <a:gd name="T108" fmla="*/ 2160 w 2884"/>
                <a:gd name="T109" fmla="*/ 482 h 2884"/>
                <a:gd name="T110" fmla="*/ 2248 w 2884"/>
                <a:gd name="T111" fmla="*/ 296 h 2884"/>
                <a:gd name="T112" fmla="*/ 2414 w 2884"/>
                <a:gd name="T113" fmla="*/ 241 h 2884"/>
                <a:gd name="T114" fmla="*/ 2602 w 2884"/>
                <a:gd name="T115" fmla="*/ 347 h 2884"/>
                <a:gd name="T116" fmla="*/ 2643 w 2884"/>
                <a:gd name="T117" fmla="*/ 506 h 2884"/>
                <a:gd name="T118" fmla="*/ 2517 w 2884"/>
                <a:gd name="T119" fmla="*/ 695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84" h="2884">
                  <a:moveTo>
                    <a:pt x="2884" y="482"/>
                  </a:moveTo>
                  <a:lnTo>
                    <a:pt x="2884" y="482"/>
                  </a:lnTo>
                  <a:lnTo>
                    <a:pt x="2883" y="458"/>
                  </a:lnTo>
                  <a:lnTo>
                    <a:pt x="2882" y="433"/>
                  </a:lnTo>
                  <a:lnTo>
                    <a:pt x="2879" y="409"/>
                  </a:lnTo>
                  <a:lnTo>
                    <a:pt x="2874" y="385"/>
                  </a:lnTo>
                  <a:lnTo>
                    <a:pt x="2869" y="362"/>
                  </a:lnTo>
                  <a:lnTo>
                    <a:pt x="2863" y="339"/>
                  </a:lnTo>
                  <a:lnTo>
                    <a:pt x="2855" y="317"/>
                  </a:lnTo>
                  <a:lnTo>
                    <a:pt x="2846" y="295"/>
                  </a:lnTo>
                  <a:lnTo>
                    <a:pt x="2836" y="274"/>
                  </a:lnTo>
                  <a:lnTo>
                    <a:pt x="2826" y="252"/>
                  </a:lnTo>
                  <a:lnTo>
                    <a:pt x="2814" y="232"/>
                  </a:lnTo>
                  <a:lnTo>
                    <a:pt x="2802" y="213"/>
                  </a:lnTo>
                  <a:lnTo>
                    <a:pt x="2789" y="193"/>
                  </a:lnTo>
                  <a:lnTo>
                    <a:pt x="2773" y="176"/>
                  </a:lnTo>
                  <a:lnTo>
                    <a:pt x="2758" y="158"/>
                  </a:lnTo>
                  <a:lnTo>
                    <a:pt x="2743" y="142"/>
                  </a:lnTo>
                  <a:lnTo>
                    <a:pt x="2726" y="126"/>
                  </a:lnTo>
                  <a:lnTo>
                    <a:pt x="2709" y="110"/>
                  </a:lnTo>
                  <a:lnTo>
                    <a:pt x="2690" y="96"/>
                  </a:lnTo>
                  <a:lnTo>
                    <a:pt x="2671" y="83"/>
                  </a:lnTo>
                  <a:lnTo>
                    <a:pt x="2652" y="70"/>
                  </a:lnTo>
                  <a:lnTo>
                    <a:pt x="2631" y="59"/>
                  </a:lnTo>
                  <a:lnTo>
                    <a:pt x="2611" y="48"/>
                  </a:lnTo>
                  <a:lnTo>
                    <a:pt x="2589" y="38"/>
                  </a:lnTo>
                  <a:lnTo>
                    <a:pt x="2568" y="29"/>
                  </a:lnTo>
                  <a:lnTo>
                    <a:pt x="2545" y="22"/>
                  </a:lnTo>
                  <a:lnTo>
                    <a:pt x="2522" y="15"/>
                  </a:lnTo>
                  <a:lnTo>
                    <a:pt x="2499" y="10"/>
                  </a:lnTo>
                  <a:lnTo>
                    <a:pt x="2475" y="6"/>
                  </a:lnTo>
                  <a:lnTo>
                    <a:pt x="2451" y="3"/>
                  </a:lnTo>
                  <a:lnTo>
                    <a:pt x="2426" y="1"/>
                  </a:lnTo>
                  <a:lnTo>
                    <a:pt x="2401" y="0"/>
                  </a:lnTo>
                  <a:lnTo>
                    <a:pt x="2401" y="0"/>
                  </a:lnTo>
                  <a:lnTo>
                    <a:pt x="2377" y="1"/>
                  </a:lnTo>
                  <a:lnTo>
                    <a:pt x="2352" y="3"/>
                  </a:lnTo>
                  <a:lnTo>
                    <a:pt x="2328" y="6"/>
                  </a:lnTo>
                  <a:lnTo>
                    <a:pt x="2304" y="10"/>
                  </a:lnTo>
                  <a:lnTo>
                    <a:pt x="2280" y="15"/>
                  </a:lnTo>
                  <a:lnTo>
                    <a:pt x="2258" y="22"/>
                  </a:lnTo>
                  <a:lnTo>
                    <a:pt x="2236" y="29"/>
                  </a:lnTo>
                  <a:lnTo>
                    <a:pt x="2213" y="38"/>
                  </a:lnTo>
                  <a:lnTo>
                    <a:pt x="2192" y="48"/>
                  </a:lnTo>
                  <a:lnTo>
                    <a:pt x="2171" y="59"/>
                  </a:lnTo>
                  <a:lnTo>
                    <a:pt x="2152" y="70"/>
                  </a:lnTo>
                  <a:lnTo>
                    <a:pt x="2131" y="83"/>
                  </a:lnTo>
                  <a:lnTo>
                    <a:pt x="2113" y="96"/>
                  </a:lnTo>
                  <a:lnTo>
                    <a:pt x="2095" y="110"/>
                  </a:lnTo>
                  <a:lnTo>
                    <a:pt x="2077" y="126"/>
                  </a:lnTo>
                  <a:lnTo>
                    <a:pt x="2060" y="142"/>
                  </a:lnTo>
                  <a:lnTo>
                    <a:pt x="2044" y="158"/>
                  </a:lnTo>
                  <a:lnTo>
                    <a:pt x="2029" y="176"/>
                  </a:lnTo>
                  <a:lnTo>
                    <a:pt x="2015" y="193"/>
                  </a:lnTo>
                  <a:lnTo>
                    <a:pt x="2001" y="213"/>
                  </a:lnTo>
                  <a:lnTo>
                    <a:pt x="1988" y="232"/>
                  </a:lnTo>
                  <a:lnTo>
                    <a:pt x="1977" y="252"/>
                  </a:lnTo>
                  <a:lnTo>
                    <a:pt x="1966" y="274"/>
                  </a:lnTo>
                  <a:lnTo>
                    <a:pt x="1957" y="295"/>
                  </a:lnTo>
                  <a:lnTo>
                    <a:pt x="1948" y="317"/>
                  </a:lnTo>
                  <a:lnTo>
                    <a:pt x="1941" y="339"/>
                  </a:lnTo>
                  <a:lnTo>
                    <a:pt x="1933" y="362"/>
                  </a:lnTo>
                  <a:lnTo>
                    <a:pt x="1928" y="385"/>
                  </a:lnTo>
                  <a:lnTo>
                    <a:pt x="1924" y="409"/>
                  </a:lnTo>
                  <a:lnTo>
                    <a:pt x="1921" y="433"/>
                  </a:lnTo>
                  <a:lnTo>
                    <a:pt x="1919" y="458"/>
                  </a:lnTo>
                  <a:lnTo>
                    <a:pt x="1919" y="482"/>
                  </a:lnTo>
                  <a:lnTo>
                    <a:pt x="1919" y="482"/>
                  </a:lnTo>
                  <a:lnTo>
                    <a:pt x="1919" y="503"/>
                  </a:lnTo>
                  <a:lnTo>
                    <a:pt x="1920" y="524"/>
                  </a:lnTo>
                  <a:lnTo>
                    <a:pt x="1922" y="545"/>
                  </a:lnTo>
                  <a:lnTo>
                    <a:pt x="1925" y="564"/>
                  </a:lnTo>
                  <a:lnTo>
                    <a:pt x="1929" y="584"/>
                  </a:lnTo>
                  <a:lnTo>
                    <a:pt x="1935" y="604"/>
                  </a:lnTo>
                  <a:lnTo>
                    <a:pt x="1940" y="624"/>
                  </a:lnTo>
                  <a:lnTo>
                    <a:pt x="1946" y="642"/>
                  </a:lnTo>
                  <a:lnTo>
                    <a:pt x="1953" y="661"/>
                  </a:lnTo>
                  <a:lnTo>
                    <a:pt x="1961" y="680"/>
                  </a:lnTo>
                  <a:lnTo>
                    <a:pt x="1969" y="697"/>
                  </a:lnTo>
                  <a:lnTo>
                    <a:pt x="1978" y="714"/>
                  </a:lnTo>
                  <a:lnTo>
                    <a:pt x="1988" y="731"/>
                  </a:lnTo>
                  <a:lnTo>
                    <a:pt x="1999" y="749"/>
                  </a:lnTo>
                  <a:lnTo>
                    <a:pt x="2011" y="764"/>
                  </a:lnTo>
                  <a:lnTo>
                    <a:pt x="2022" y="780"/>
                  </a:lnTo>
                  <a:lnTo>
                    <a:pt x="2034" y="795"/>
                  </a:lnTo>
                  <a:lnTo>
                    <a:pt x="2047" y="809"/>
                  </a:lnTo>
                  <a:lnTo>
                    <a:pt x="2061" y="824"/>
                  </a:lnTo>
                  <a:lnTo>
                    <a:pt x="2076" y="837"/>
                  </a:lnTo>
                  <a:lnTo>
                    <a:pt x="2090" y="850"/>
                  </a:lnTo>
                  <a:lnTo>
                    <a:pt x="2105" y="862"/>
                  </a:lnTo>
                  <a:lnTo>
                    <a:pt x="2121" y="874"/>
                  </a:lnTo>
                  <a:lnTo>
                    <a:pt x="2136" y="885"/>
                  </a:lnTo>
                  <a:lnTo>
                    <a:pt x="2154" y="895"/>
                  </a:lnTo>
                  <a:lnTo>
                    <a:pt x="2171" y="906"/>
                  </a:lnTo>
                  <a:lnTo>
                    <a:pt x="2188" y="914"/>
                  </a:lnTo>
                  <a:lnTo>
                    <a:pt x="2206" y="923"/>
                  </a:lnTo>
                  <a:lnTo>
                    <a:pt x="2225" y="930"/>
                  </a:lnTo>
                  <a:lnTo>
                    <a:pt x="2243" y="937"/>
                  </a:lnTo>
                  <a:lnTo>
                    <a:pt x="2262" y="943"/>
                  </a:lnTo>
                  <a:lnTo>
                    <a:pt x="2281" y="949"/>
                  </a:lnTo>
                  <a:lnTo>
                    <a:pt x="2281" y="1323"/>
                  </a:lnTo>
                  <a:lnTo>
                    <a:pt x="1909" y="1323"/>
                  </a:lnTo>
                  <a:lnTo>
                    <a:pt x="1909" y="1323"/>
                  </a:lnTo>
                  <a:lnTo>
                    <a:pt x="1904" y="1304"/>
                  </a:lnTo>
                  <a:lnTo>
                    <a:pt x="1898" y="1284"/>
                  </a:lnTo>
                  <a:lnTo>
                    <a:pt x="1891" y="1265"/>
                  </a:lnTo>
                  <a:lnTo>
                    <a:pt x="1883" y="1247"/>
                  </a:lnTo>
                  <a:lnTo>
                    <a:pt x="1875" y="1229"/>
                  </a:lnTo>
                  <a:lnTo>
                    <a:pt x="1866" y="1212"/>
                  </a:lnTo>
                  <a:lnTo>
                    <a:pt x="1855" y="1194"/>
                  </a:lnTo>
                  <a:lnTo>
                    <a:pt x="1845" y="1177"/>
                  </a:lnTo>
                  <a:lnTo>
                    <a:pt x="1834" y="1161"/>
                  </a:lnTo>
                  <a:lnTo>
                    <a:pt x="1822" y="1146"/>
                  </a:lnTo>
                  <a:lnTo>
                    <a:pt x="1810" y="1131"/>
                  </a:lnTo>
                  <a:lnTo>
                    <a:pt x="1797" y="1115"/>
                  </a:lnTo>
                  <a:lnTo>
                    <a:pt x="1783" y="1101"/>
                  </a:lnTo>
                  <a:lnTo>
                    <a:pt x="1769" y="1088"/>
                  </a:lnTo>
                  <a:lnTo>
                    <a:pt x="1754" y="1075"/>
                  </a:lnTo>
                  <a:lnTo>
                    <a:pt x="1739" y="1062"/>
                  </a:lnTo>
                  <a:lnTo>
                    <a:pt x="1724" y="1050"/>
                  </a:lnTo>
                  <a:lnTo>
                    <a:pt x="1707" y="1038"/>
                  </a:lnTo>
                  <a:lnTo>
                    <a:pt x="1691" y="1028"/>
                  </a:lnTo>
                  <a:lnTo>
                    <a:pt x="1674" y="1018"/>
                  </a:lnTo>
                  <a:lnTo>
                    <a:pt x="1656" y="1009"/>
                  </a:lnTo>
                  <a:lnTo>
                    <a:pt x="1638" y="1001"/>
                  </a:lnTo>
                  <a:lnTo>
                    <a:pt x="1620" y="993"/>
                  </a:lnTo>
                  <a:lnTo>
                    <a:pt x="1601" y="986"/>
                  </a:lnTo>
                  <a:lnTo>
                    <a:pt x="1581" y="980"/>
                  </a:lnTo>
                  <a:lnTo>
                    <a:pt x="1562" y="973"/>
                  </a:lnTo>
                  <a:lnTo>
                    <a:pt x="1543" y="969"/>
                  </a:lnTo>
                  <a:lnTo>
                    <a:pt x="1523" y="965"/>
                  </a:lnTo>
                  <a:lnTo>
                    <a:pt x="1502" y="962"/>
                  </a:lnTo>
                  <a:lnTo>
                    <a:pt x="1481" y="960"/>
                  </a:lnTo>
                  <a:lnTo>
                    <a:pt x="1461" y="958"/>
                  </a:lnTo>
                  <a:lnTo>
                    <a:pt x="1439" y="958"/>
                  </a:lnTo>
                  <a:lnTo>
                    <a:pt x="1439" y="958"/>
                  </a:lnTo>
                  <a:lnTo>
                    <a:pt x="1418" y="958"/>
                  </a:lnTo>
                  <a:lnTo>
                    <a:pt x="1397" y="960"/>
                  </a:lnTo>
                  <a:lnTo>
                    <a:pt x="1377" y="962"/>
                  </a:lnTo>
                  <a:lnTo>
                    <a:pt x="1356" y="965"/>
                  </a:lnTo>
                  <a:lnTo>
                    <a:pt x="1336" y="969"/>
                  </a:lnTo>
                  <a:lnTo>
                    <a:pt x="1317" y="973"/>
                  </a:lnTo>
                  <a:lnTo>
                    <a:pt x="1297" y="980"/>
                  </a:lnTo>
                  <a:lnTo>
                    <a:pt x="1278" y="986"/>
                  </a:lnTo>
                  <a:lnTo>
                    <a:pt x="1259" y="993"/>
                  </a:lnTo>
                  <a:lnTo>
                    <a:pt x="1241" y="1001"/>
                  </a:lnTo>
                  <a:lnTo>
                    <a:pt x="1222" y="1009"/>
                  </a:lnTo>
                  <a:lnTo>
                    <a:pt x="1205" y="1018"/>
                  </a:lnTo>
                  <a:lnTo>
                    <a:pt x="1188" y="1028"/>
                  </a:lnTo>
                  <a:lnTo>
                    <a:pt x="1172" y="1038"/>
                  </a:lnTo>
                  <a:lnTo>
                    <a:pt x="1155" y="1050"/>
                  </a:lnTo>
                  <a:lnTo>
                    <a:pt x="1139" y="1062"/>
                  </a:lnTo>
                  <a:lnTo>
                    <a:pt x="1124" y="1075"/>
                  </a:lnTo>
                  <a:lnTo>
                    <a:pt x="1110" y="1088"/>
                  </a:lnTo>
                  <a:lnTo>
                    <a:pt x="1096" y="1101"/>
                  </a:lnTo>
                  <a:lnTo>
                    <a:pt x="1081" y="1115"/>
                  </a:lnTo>
                  <a:lnTo>
                    <a:pt x="1069" y="1131"/>
                  </a:lnTo>
                  <a:lnTo>
                    <a:pt x="1056" y="1146"/>
                  </a:lnTo>
                  <a:lnTo>
                    <a:pt x="1045" y="1161"/>
                  </a:lnTo>
                  <a:lnTo>
                    <a:pt x="1034" y="1177"/>
                  </a:lnTo>
                  <a:lnTo>
                    <a:pt x="1023" y="1194"/>
                  </a:lnTo>
                  <a:lnTo>
                    <a:pt x="1013" y="1212"/>
                  </a:lnTo>
                  <a:lnTo>
                    <a:pt x="1004" y="1229"/>
                  </a:lnTo>
                  <a:lnTo>
                    <a:pt x="995" y="1247"/>
                  </a:lnTo>
                  <a:lnTo>
                    <a:pt x="988" y="1265"/>
                  </a:lnTo>
                  <a:lnTo>
                    <a:pt x="981" y="1284"/>
                  </a:lnTo>
                  <a:lnTo>
                    <a:pt x="975" y="1304"/>
                  </a:lnTo>
                  <a:lnTo>
                    <a:pt x="970" y="1323"/>
                  </a:lnTo>
                  <a:lnTo>
                    <a:pt x="356" y="1323"/>
                  </a:lnTo>
                  <a:lnTo>
                    <a:pt x="356" y="1942"/>
                  </a:lnTo>
                  <a:lnTo>
                    <a:pt x="356" y="1942"/>
                  </a:lnTo>
                  <a:lnTo>
                    <a:pt x="337" y="1948"/>
                  </a:lnTo>
                  <a:lnTo>
                    <a:pt x="319" y="1954"/>
                  </a:lnTo>
                  <a:lnTo>
                    <a:pt x="300" y="1961"/>
                  </a:lnTo>
                  <a:lnTo>
                    <a:pt x="282" y="1968"/>
                  </a:lnTo>
                  <a:lnTo>
                    <a:pt x="264" y="1977"/>
                  </a:lnTo>
                  <a:lnTo>
                    <a:pt x="247" y="1986"/>
                  </a:lnTo>
                  <a:lnTo>
                    <a:pt x="230" y="1996"/>
                  </a:lnTo>
                  <a:lnTo>
                    <a:pt x="214" y="2007"/>
                  </a:lnTo>
                  <a:lnTo>
                    <a:pt x="198" y="2018"/>
                  </a:lnTo>
                  <a:lnTo>
                    <a:pt x="183" y="2029"/>
                  </a:lnTo>
                  <a:lnTo>
                    <a:pt x="167" y="2041"/>
                  </a:lnTo>
                  <a:lnTo>
                    <a:pt x="153" y="2054"/>
                  </a:lnTo>
                  <a:lnTo>
                    <a:pt x="139" y="2068"/>
                  </a:lnTo>
                  <a:lnTo>
                    <a:pt x="126" y="2082"/>
                  </a:lnTo>
                  <a:lnTo>
                    <a:pt x="114" y="2096"/>
                  </a:lnTo>
                  <a:lnTo>
                    <a:pt x="101" y="2111"/>
                  </a:lnTo>
                  <a:lnTo>
                    <a:pt x="89" y="2126"/>
                  </a:lnTo>
                  <a:lnTo>
                    <a:pt x="79" y="2142"/>
                  </a:lnTo>
                  <a:lnTo>
                    <a:pt x="68" y="2159"/>
                  </a:lnTo>
                  <a:lnTo>
                    <a:pt x="59" y="2175"/>
                  </a:lnTo>
                  <a:lnTo>
                    <a:pt x="50" y="2192"/>
                  </a:lnTo>
                  <a:lnTo>
                    <a:pt x="42" y="2210"/>
                  </a:lnTo>
                  <a:lnTo>
                    <a:pt x="33" y="2229"/>
                  </a:lnTo>
                  <a:lnTo>
                    <a:pt x="27" y="2247"/>
                  </a:lnTo>
                  <a:lnTo>
                    <a:pt x="20" y="2265"/>
                  </a:lnTo>
                  <a:lnTo>
                    <a:pt x="15" y="2284"/>
                  </a:lnTo>
                  <a:lnTo>
                    <a:pt x="11" y="2304"/>
                  </a:lnTo>
                  <a:lnTo>
                    <a:pt x="7" y="2323"/>
                  </a:lnTo>
                  <a:lnTo>
                    <a:pt x="4" y="2343"/>
                  </a:lnTo>
                  <a:lnTo>
                    <a:pt x="2" y="2363"/>
                  </a:lnTo>
                  <a:lnTo>
                    <a:pt x="1" y="2384"/>
                  </a:lnTo>
                  <a:lnTo>
                    <a:pt x="0" y="2405"/>
                  </a:lnTo>
                  <a:lnTo>
                    <a:pt x="0" y="2405"/>
                  </a:lnTo>
                  <a:lnTo>
                    <a:pt x="1" y="2429"/>
                  </a:lnTo>
                  <a:lnTo>
                    <a:pt x="3" y="2453"/>
                  </a:lnTo>
                  <a:lnTo>
                    <a:pt x="6" y="2478"/>
                  </a:lnTo>
                  <a:lnTo>
                    <a:pt x="10" y="2501"/>
                  </a:lnTo>
                  <a:lnTo>
                    <a:pt x="15" y="2524"/>
                  </a:lnTo>
                  <a:lnTo>
                    <a:pt x="21" y="2547"/>
                  </a:lnTo>
                  <a:lnTo>
                    <a:pt x="29" y="2569"/>
                  </a:lnTo>
                  <a:lnTo>
                    <a:pt x="38" y="2591"/>
                  </a:lnTo>
                  <a:lnTo>
                    <a:pt x="48" y="2613"/>
                  </a:lnTo>
                  <a:lnTo>
                    <a:pt x="58" y="2633"/>
                  </a:lnTo>
                  <a:lnTo>
                    <a:pt x="70" y="2653"/>
                  </a:lnTo>
                  <a:lnTo>
                    <a:pt x="82" y="2672"/>
                  </a:lnTo>
                  <a:lnTo>
                    <a:pt x="95" y="2692"/>
                  </a:lnTo>
                  <a:lnTo>
                    <a:pt x="110" y="2709"/>
                  </a:lnTo>
                  <a:lnTo>
                    <a:pt x="125" y="2727"/>
                  </a:lnTo>
                  <a:lnTo>
                    <a:pt x="141" y="2743"/>
                  </a:lnTo>
                  <a:lnTo>
                    <a:pt x="157" y="2759"/>
                  </a:lnTo>
                  <a:lnTo>
                    <a:pt x="174" y="2775"/>
                  </a:lnTo>
                  <a:lnTo>
                    <a:pt x="193" y="2789"/>
                  </a:lnTo>
                  <a:lnTo>
                    <a:pt x="212" y="2802"/>
                  </a:lnTo>
                  <a:lnTo>
                    <a:pt x="231" y="2814"/>
                  </a:lnTo>
                  <a:lnTo>
                    <a:pt x="252" y="2825"/>
                  </a:lnTo>
                  <a:lnTo>
                    <a:pt x="272" y="2836"/>
                  </a:lnTo>
                  <a:lnTo>
                    <a:pt x="293" y="2846"/>
                  </a:lnTo>
                  <a:lnTo>
                    <a:pt x="314" y="2855"/>
                  </a:lnTo>
                  <a:lnTo>
                    <a:pt x="337" y="2862"/>
                  </a:lnTo>
                  <a:lnTo>
                    <a:pt x="360" y="2869"/>
                  </a:lnTo>
                  <a:lnTo>
                    <a:pt x="383" y="2874"/>
                  </a:lnTo>
                  <a:lnTo>
                    <a:pt x="407" y="2878"/>
                  </a:lnTo>
                  <a:lnTo>
                    <a:pt x="431" y="2881"/>
                  </a:lnTo>
                  <a:lnTo>
                    <a:pt x="455" y="2883"/>
                  </a:lnTo>
                  <a:lnTo>
                    <a:pt x="480" y="2884"/>
                  </a:lnTo>
                  <a:lnTo>
                    <a:pt x="480" y="2884"/>
                  </a:lnTo>
                  <a:lnTo>
                    <a:pt x="504" y="2883"/>
                  </a:lnTo>
                  <a:lnTo>
                    <a:pt x="529" y="2881"/>
                  </a:lnTo>
                  <a:lnTo>
                    <a:pt x="553" y="2878"/>
                  </a:lnTo>
                  <a:lnTo>
                    <a:pt x="576" y="2874"/>
                  </a:lnTo>
                  <a:lnTo>
                    <a:pt x="600" y="2869"/>
                  </a:lnTo>
                  <a:lnTo>
                    <a:pt x="623" y="2862"/>
                  </a:lnTo>
                  <a:lnTo>
                    <a:pt x="645" y="2855"/>
                  </a:lnTo>
                  <a:lnTo>
                    <a:pt x="666" y="2846"/>
                  </a:lnTo>
                  <a:lnTo>
                    <a:pt x="688" y="2836"/>
                  </a:lnTo>
                  <a:lnTo>
                    <a:pt x="708" y="2825"/>
                  </a:lnTo>
                  <a:lnTo>
                    <a:pt x="728" y="2814"/>
                  </a:lnTo>
                  <a:lnTo>
                    <a:pt x="748" y="2802"/>
                  </a:lnTo>
                  <a:lnTo>
                    <a:pt x="767" y="2789"/>
                  </a:lnTo>
                  <a:lnTo>
                    <a:pt x="785" y="2775"/>
                  </a:lnTo>
                  <a:lnTo>
                    <a:pt x="802" y="2759"/>
                  </a:lnTo>
                  <a:lnTo>
                    <a:pt x="819" y="2743"/>
                  </a:lnTo>
                  <a:lnTo>
                    <a:pt x="835" y="2727"/>
                  </a:lnTo>
                  <a:lnTo>
                    <a:pt x="850" y="2709"/>
                  </a:lnTo>
                  <a:lnTo>
                    <a:pt x="864" y="2692"/>
                  </a:lnTo>
                  <a:lnTo>
                    <a:pt x="877" y="2672"/>
                  </a:lnTo>
                  <a:lnTo>
                    <a:pt x="890" y="2653"/>
                  </a:lnTo>
                  <a:lnTo>
                    <a:pt x="902" y="2633"/>
                  </a:lnTo>
                  <a:lnTo>
                    <a:pt x="912" y="2613"/>
                  </a:lnTo>
                  <a:lnTo>
                    <a:pt x="922" y="2591"/>
                  </a:lnTo>
                  <a:lnTo>
                    <a:pt x="930" y="2569"/>
                  </a:lnTo>
                  <a:lnTo>
                    <a:pt x="938" y="2547"/>
                  </a:lnTo>
                  <a:lnTo>
                    <a:pt x="944" y="2524"/>
                  </a:lnTo>
                  <a:lnTo>
                    <a:pt x="949" y="2501"/>
                  </a:lnTo>
                  <a:lnTo>
                    <a:pt x="954" y="2478"/>
                  </a:lnTo>
                  <a:lnTo>
                    <a:pt x="957" y="2453"/>
                  </a:lnTo>
                  <a:lnTo>
                    <a:pt x="959" y="2429"/>
                  </a:lnTo>
                  <a:lnTo>
                    <a:pt x="960" y="2405"/>
                  </a:lnTo>
                  <a:lnTo>
                    <a:pt x="960" y="2405"/>
                  </a:lnTo>
                  <a:lnTo>
                    <a:pt x="959" y="2384"/>
                  </a:lnTo>
                  <a:lnTo>
                    <a:pt x="958" y="2363"/>
                  </a:lnTo>
                  <a:lnTo>
                    <a:pt x="956" y="2342"/>
                  </a:lnTo>
                  <a:lnTo>
                    <a:pt x="953" y="2323"/>
                  </a:lnTo>
                  <a:lnTo>
                    <a:pt x="948" y="2303"/>
                  </a:lnTo>
                  <a:lnTo>
                    <a:pt x="943" y="2283"/>
                  </a:lnTo>
                  <a:lnTo>
                    <a:pt x="938" y="2264"/>
                  </a:lnTo>
                  <a:lnTo>
                    <a:pt x="932" y="2245"/>
                  </a:lnTo>
                  <a:lnTo>
                    <a:pt x="925" y="2227"/>
                  </a:lnTo>
                  <a:lnTo>
                    <a:pt x="917" y="2208"/>
                  </a:lnTo>
                  <a:lnTo>
                    <a:pt x="909" y="2190"/>
                  </a:lnTo>
                  <a:lnTo>
                    <a:pt x="900" y="2173"/>
                  </a:lnTo>
                  <a:lnTo>
                    <a:pt x="890" y="2156"/>
                  </a:lnTo>
                  <a:lnTo>
                    <a:pt x="880" y="2139"/>
                  </a:lnTo>
                  <a:lnTo>
                    <a:pt x="868" y="2123"/>
                  </a:lnTo>
                  <a:lnTo>
                    <a:pt x="856" y="2108"/>
                  </a:lnTo>
                  <a:lnTo>
                    <a:pt x="844" y="2093"/>
                  </a:lnTo>
                  <a:lnTo>
                    <a:pt x="831" y="2079"/>
                  </a:lnTo>
                  <a:lnTo>
                    <a:pt x="817" y="2064"/>
                  </a:lnTo>
                  <a:lnTo>
                    <a:pt x="803" y="2051"/>
                  </a:lnTo>
                  <a:lnTo>
                    <a:pt x="788" y="2038"/>
                  </a:lnTo>
                  <a:lnTo>
                    <a:pt x="773" y="2026"/>
                  </a:lnTo>
                  <a:lnTo>
                    <a:pt x="758" y="2015"/>
                  </a:lnTo>
                  <a:lnTo>
                    <a:pt x="742" y="2004"/>
                  </a:lnTo>
                  <a:lnTo>
                    <a:pt x="724" y="1993"/>
                  </a:lnTo>
                  <a:lnTo>
                    <a:pt x="707" y="1983"/>
                  </a:lnTo>
                  <a:lnTo>
                    <a:pt x="690" y="1974"/>
                  </a:lnTo>
                  <a:lnTo>
                    <a:pt x="672" y="1966"/>
                  </a:lnTo>
                  <a:lnTo>
                    <a:pt x="653" y="1958"/>
                  </a:lnTo>
                  <a:lnTo>
                    <a:pt x="635" y="1952"/>
                  </a:lnTo>
                  <a:lnTo>
                    <a:pt x="616" y="1946"/>
                  </a:lnTo>
                  <a:lnTo>
                    <a:pt x="596" y="1940"/>
                  </a:lnTo>
                  <a:lnTo>
                    <a:pt x="596" y="1563"/>
                  </a:lnTo>
                  <a:lnTo>
                    <a:pt x="970" y="1563"/>
                  </a:lnTo>
                  <a:lnTo>
                    <a:pt x="970" y="1563"/>
                  </a:lnTo>
                  <a:lnTo>
                    <a:pt x="975" y="1583"/>
                  </a:lnTo>
                  <a:lnTo>
                    <a:pt x="981" y="1602"/>
                  </a:lnTo>
                  <a:lnTo>
                    <a:pt x="988" y="1621"/>
                  </a:lnTo>
                  <a:lnTo>
                    <a:pt x="996" y="1639"/>
                  </a:lnTo>
                  <a:lnTo>
                    <a:pt x="1004" y="1657"/>
                  </a:lnTo>
                  <a:lnTo>
                    <a:pt x="1013" y="1674"/>
                  </a:lnTo>
                  <a:lnTo>
                    <a:pt x="1024" y="1692"/>
                  </a:lnTo>
                  <a:lnTo>
                    <a:pt x="1034" y="1709"/>
                  </a:lnTo>
                  <a:lnTo>
                    <a:pt x="1045" y="1725"/>
                  </a:lnTo>
                  <a:lnTo>
                    <a:pt x="1057" y="1740"/>
                  </a:lnTo>
                  <a:lnTo>
                    <a:pt x="1069" y="1757"/>
                  </a:lnTo>
                  <a:lnTo>
                    <a:pt x="1082" y="1771"/>
                  </a:lnTo>
                  <a:lnTo>
                    <a:pt x="1096" y="1785"/>
                  </a:lnTo>
                  <a:lnTo>
                    <a:pt x="1110" y="1799"/>
                  </a:lnTo>
                  <a:lnTo>
                    <a:pt x="1124" y="1812"/>
                  </a:lnTo>
                  <a:lnTo>
                    <a:pt x="1139" y="1824"/>
                  </a:lnTo>
                  <a:lnTo>
                    <a:pt x="1155" y="1837"/>
                  </a:lnTo>
                  <a:lnTo>
                    <a:pt x="1172" y="1848"/>
                  </a:lnTo>
                  <a:lnTo>
                    <a:pt x="1188" y="1858"/>
                  </a:lnTo>
                  <a:lnTo>
                    <a:pt x="1205" y="1868"/>
                  </a:lnTo>
                  <a:lnTo>
                    <a:pt x="1222" y="1877"/>
                  </a:lnTo>
                  <a:lnTo>
                    <a:pt x="1241" y="1885"/>
                  </a:lnTo>
                  <a:lnTo>
                    <a:pt x="1259" y="1893"/>
                  </a:lnTo>
                  <a:lnTo>
                    <a:pt x="1278" y="1900"/>
                  </a:lnTo>
                  <a:lnTo>
                    <a:pt x="1297" y="1906"/>
                  </a:lnTo>
                  <a:lnTo>
                    <a:pt x="1317" y="1913"/>
                  </a:lnTo>
                  <a:lnTo>
                    <a:pt x="1336" y="1917"/>
                  </a:lnTo>
                  <a:lnTo>
                    <a:pt x="1356" y="1921"/>
                  </a:lnTo>
                  <a:lnTo>
                    <a:pt x="1377" y="1924"/>
                  </a:lnTo>
                  <a:lnTo>
                    <a:pt x="1397" y="1926"/>
                  </a:lnTo>
                  <a:lnTo>
                    <a:pt x="1418" y="1928"/>
                  </a:lnTo>
                  <a:lnTo>
                    <a:pt x="1439" y="1928"/>
                  </a:lnTo>
                  <a:lnTo>
                    <a:pt x="1439" y="1928"/>
                  </a:lnTo>
                  <a:lnTo>
                    <a:pt x="1461" y="1928"/>
                  </a:lnTo>
                  <a:lnTo>
                    <a:pt x="1481" y="1926"/>
                  </a:lnTo>
                  <a:lnTo>
                    <a:pt x="1502" y="1924"/>
                  </a:lnTo>
                  <a:lnTo>
                    <a:pt x="1523" y="1921"/>
                  </a:lnTo>
                  <a:lnTo>
                    <a:pt x="1543" y="1917"/>
                  </a:lnTo>
                  <a:lnTo>
                    <a:pt x="1562" y="1913"/>
                  </a:lnTo>
                  <a:lnTo>
                    <a:pt x="1581" y="1906"/>
                  </a:lnTo>
                  <a:lnTo>
                    <a:pt x="1601" y="1900"/>
                  </a:lnTo>
                  <a:lnTo>
                    <a:pt x="1619" y="1893"/>
                  </a:lnTo>
                  <a:lnTo>
                    <a:pt x="1638" y="1885"/>
                  </a:lnTo>
                  <a:lnTo>
                    <a:pt x="1656" y="1877"/>
                  </a:lnTo>
                  <a:lnTo>
                    <a:pt x="1674" y="1868"/>
                  </a:lnTo>
                  <a:lnTo>
                    <a:pt x="1690" y="1858"/>
                  </a:lnTo>
                  <a:lnTo>
                    <a:pt x="1707" y="1848"/>
                  </a:lnTo>
                  <a:lnTo>
                    <a:pt x="1724" y="1837"/>
                  </a:lnTo>
                  <a:lnTo>
                    <a:pt x="1739" y="1824"/>
                  </a:lnTo>
                  <a:lnTo>
                    <a:pt x="1754" y="1812"/>
                  </a:lnTo>
                  <a:lnTo>
                    <a:pt x="1769" y="1799"/>
                  </a:lnTo>
                  <a:lnTo>
                    <a:pt x="1783" y="1785"/>
                  </a:lnTo>
                  <a:lnTo>
                    <a:pt x="1797" y="1771"/>
                  </a:lnTo>
                  <a:lnTo>
                    <a:pt x="1810" y="1757"/>
                  </a:lnTo>
                  <a:lnTo>
                    <a:pt x="1822" y="1740"/>
                  </a:lnTo>
                  <a:lnTo>
                    <a:pt x="1834" y="1725"/>
                  </a:lnTo>
                  <a:lnTo>
                    <a:pt x="1845" y="1709"/>
                  </a:lnTo>
                  <a:lnTo>
                    <a:pt x="1855" y="1692"/>
                  </a:lnTo>
                  <a:lnTo>
                    <a:pt x="1866" y="1674"/>
                  </a:lnTo>
                  <a:lnTo>
                    <a:pt x="1875" y="1657"/>
                  </a:lnTo>
                  <a:lnTo>
                    <a:pt x="1883" y="1639"/>
                  </a:lnTo>
                  <a:lnTo>
                    <a:pt x="1891" y="1621"/>
                  </a:lnTo>
                  <a:lnTo>
                    <a:pt x="1898" y="1602"/>
                  </a:lnTo>
                  <a:lnTo>
                    <a:pt x="1904" y="1583"/>
                  </a:lnTo>
                  <a:lnTo>
                    <a:pt x="1909" y="1563"/>
                  </a:lnTo>
                  <a:lnTo>
                    <a:pt x="2522" y="1563"/>
                  </a:lnTo>
                  <a:lnTo>
                    <a:pt x="2522" y="948"/>
                  </a:lnTo>
                  <a:lnTo>
                    <a:pt x="2522" y="948"/>
                  </a:lnTo>
                  <a:lnTo>
                    <a:pt x="2541" y="943"/>
                  </a:lnTo>
                  <a:lnTo>
                    <a:pt x="2560" y="937"/>
                  </a:lnTo>
                  <a:lnTo>
                    <a:pt x="2579" y="930"/>
                  </a:lnTo>
                  <a:lnTo>
                    <a:pt x="2597" y="922"/>
                  </a:lnTo>
                  <a:lnTo>
                    <a:pt x="2615" y="914"/>
                  </a:lnTo>
                  <a:lnTo>
                    <a:pt x="2632" y="905"/>
                  </a:lnTo>
                  <a:lnTo>
                    <a:pt x="2650" y="895"/>
                  </a:lnTo>
                  <a:lnTo>
                    <a:pt x="2667" y="884"/>
                  </a:lnTo>
                  <a:lnTo>
                    <a:pt x="2682" y="873"/>
                  </a:lnTo>
                  <a:lnTo>
                    <a:pt x="2698" y="862"/>
                  </a:lnTo>
                  <a:lnTo>
                    <a:pt x="2714" y="850"/>
                  </a:lnTo>
                  <a:lnTo>
                    <a:pt x="2728" y="837"/>
                  </a:lnTo>
                  <a:lnTo>
                    <a:pt x="2742" y="824"/>
                  </a:lnTo>
                  <a:lnTo>
                    <a:pt x="2756" y="809"/>
                  </a:lnTo>
                  <a:lnTo>
                    <a:pt x="2768" y="794"/>
                  </a:lnTo>
                  <a:lnTo>
                    <a:pt x="2782" y="780"/>
                  </a:lnTo>
                  <a:lnTo>
                    <a:pt x="2793" y="764"/>
                  </a:lnTo>
                  <a:lnTo>
                    <a:pt x="2804" y="748"/>
                  </a:lnTo>
                  <a:lnTo>
                    <a:pt x="2815" y="731"/>
                  </a:lnTo>
                  <a:lnTo>
                    <a:pt x="2824" y="714"/>
                  </a:lnTo>
                  <a:lnTo>
                    <a:pt x="2833" y="697"/>
                  </a:lnTo>
                  <a:lnTo>
                    <a:pt x="2842" y="679"/>
                  </a:lnTo>
                  <a:lnTo>
                    <a:pt x="2850" y="660"/>
                  </a:lnTo>
                  <a:lnTo>
                    <a:pt x="2857" y="642"/>
                  </a:lnTo>
                  <a:lnTo>
                    <a:pt x="2863" y="623"/>
                  </a:lnTo>
                  <a:lnTo>
                    <a:pt x="2869" y="604"/>
                  </a:lnTo>
                  <a:lnTo>
                    <a:pt x="2873" y="584"/>
                  </a:lnTo>
                  <a:lnTo>
                    <a:pt x="2877" y="564"/>
                  </a:lnTo>
                  <a:lnTo>
                    <a:pt x="2880" y="544"/>
                  </a:lnTo>
                  <a:lnTo>
                    <a:pt x="2882" y="524"/>
                  </a:lnTo>
                  <a:lnTo>
                    <a:pt x="2884" y="503"/>
                  </a:lnTo>
                  <a:lnTo>
                    <a:pt x="2884" y="482"/>
                  </a:lnTo>
                  <a:lnTo>
                    <a:pt x="2884" y="482"/>
                  </a:lnTo>
                  <a:close/>
                  <a:moveTo>
                    <a:pt x="719" y="2405"/>
                  </a:moveTo>
                  <a:lnTo>
                    <a:pt x="719" y="2405"/>
                  </a:lnTo>
                  <a:lnTo>
                    <a:pt x="718" y="2417"/>
                  </a:lnTo>
                  <a:lnTo>
                    <a:pt x="717" y="2429"/>
                  </a:lnTo>
                  <a:lnTo>
                    <a:pt x="716" y="2441"/>
                  </a:lnTo>
                  <a:lnTo>
                    <a:pt x="714" y="2452"/>
                  </a:lnTo>
                  <a:lnTo>
                    <a:pt x="708" y="2476"/>
                  </a:lnTo>
                  <a:lnTo>
                    <a:pt x="700" y="2497"/>
                  </a:lnTo>
                  <a:lnTo>
                    <a:pt x="690" y="2518"/>
                  </a:lnTo>
                  <a:lnTo>
                    <a:pt x="678" y="2538"/>
                  </a:lnTo>
                  <a:lnTo>
                    <a:pt x="664" y="2556"/>
                  </a:lnTo>
                  <a:lnTo>
                    <a:pt x="648" y="2573"/>
                  </a:lnTo>
                  <a:lnTo>
                    <a:pt x="632" y="2588"/>
                  </a:lnTo>
                  <a:lnTo>
                    <a:pt x="614" y="2602"/>
                  </a:lnTo>
                  <a:lnTo>
                    <a:pt x="593" y="2615"/>
                  </a:lnTo>
                  <a:lnTo>
                    <a:pt x="573" y="2625"/>
                  </a:lnTo>
                  <a:lnTo>
                    <a:pt x="551" y="2633"/>
                  </a:lnTo>
                  <a:lnTo>
                    <a:pt x="527" y="2638"/>
                  </a:lnTo>
                  <a:lnTo>
                    <a:pt x="516" y="2641"/>
                  </a:lnTo>
                  <a:lnTo>
                    <a:pt x="504" y="2642"/>
                  </a:lnTo>
                  <a:lnTo>
                    <a:pt x="492" y="2643"/>
                  </a:lnTo>
                  <a:lnTo>
                    <a:pt x="480" y="2643"/>
                  </a:lnTo>
                  <a:lnTo>
                    <a:pt x="480" y="2643"/>
                  </a:lnTo>
                  <a:lnTo>
                    <a:pt x="468" y="2643"/>
                  </a:lnTo>
                  <a:lnTo>
                    <a:pt x="455" y="2642"/>
                  </a:lnTo>
                  <a:lnTo>
                    <a:pt x="443" y="2641"/>
                  </a:lnTo>
                  <a:lnTo>
                    <a:pt x="432" y="2638"/>
                  </a:lnTo>
                  <a:lnTo>
                    <a:pt x="409" y="2633"/>
                  </a:lnTo>
                  <a:lnTo>
                    <a:pt x="386" y="2625"/>
                  </a:lnTo>
                  <a:lnTo>
                    <a:pt x="366" y="2615"/>
                  </a:lnTo>
                  <a:lnTo>
                    <a:pt x="346" y="2602"/>
                  </a:lnTo>
                  <a:lnTo>
                    <a:pt x="328" y="2588"/>
                  </a:lnTo>
                  <a:lnTo>
                    <a:pt x="310" y="2573"/>
                  </a:lnTo>
                  <a:lnTo>
                    <a:pt x="295" y="2556"/>
                  </a:lnTo>
                  <a:lnTo>
                    <a:pt x="282" y="2538"/>
                  </a:lnTo>
                  <a:lnTo>
                    <a:pt x="270" y="2518"/>
                  </a:lnTo>
                  <a:lnTo>
                    <a:pt x="260" y="2497"/>
                  </a:lnTo>
                  <a:lnTo>
                    <a:pt x="252" y="2476"/>
                  </a:lnTo>
                  <a:lnTo>
                    <a:pt x="245" y="2452"/>
                  </a:lnTo>
                  <a:lnTo>
                    <a:pt x="243" y="2441"/>
                  </a:lnTo>
                  <a:lnTo>
                    <a:pt x="242" y="2429"/>
                  </a:lnTo>
                  <a:lnTo>
                    <a:pt x="241" y="2417"/>
                  </a:lnTo>
                  <a:lnTo>
                    <a:pt x="240" y="2405"/>
                  </a:lnTo>
                  <a:lnTo>
                    <a:pt x="240" y="2405"/>
                  </a:lnTo>
                  <a:lnTo>
                    <a:pt x="241" y="2393"/>
                  </a:lnTo>
                  <a:lnTo>
                    <a:pt x="242" y="2381"/>
                  </a:lnTo>
                  <a:lnTo>
                    <a:pt x="243" y="2368"/>
                  </a:lnTo>
                  <a:lnTo>
                    <a:pt x="245" y="2356"/>
                  </a:lnTo>
                  <a:lnTo>
                    <a:pt x="252" y="2334"/>
                  </a:lnTo>
                  <a:lnTo>
                    <a:pt x="260" y="2312"/>
                  </a:lnTo>
                  <a:lnTo>
                    <a:pt x="270" y="2290"/>
                  </a:lnTo>
                  <a:lnTo>
                    <a:pt x="282" y="2271"/>
                  </a:lnTo>
                  <a:lnTo>
                    <a:pt x="295" y="2253"/>
                  </a:lnTo>
                  <a:lnTo>
                    <a:pt x="310" y="2236"/>
                  </a:lnTo>
                  <a:lnTo>
                    <a:pt x="328" y="2220"/>
                  </a:lnTo>
                  <a:lnTo>
                    <a:pt x="346" y="2206"/>
                  </a:lnTo>
                  <a:lnTo>
                    <a:pt x="366" y="2195"/>
                  </a:lnTo>
                  <a:lnTo>
                    <a:pt x="386" y="2185"/>
                  </a:lnTo>
                  <a:lnTo>
                    <a:pt x="409" y="2177"/>
                  </a:lnTo>
                  <a:lnTo>
                    <a:pt x="432" y="2171"/>
                  </a:lnTo>
                  <a:lnTo>
                    <a:pt x="443" y="2169"/>
                  </a:lnTo>
                  <a:lnTo>
                    <a:pt x="455" y="2167"/>
                  </a:lnTo>
                  <a:lnTo>
                    <a:pt x="468" y="2166"/>
                  </a:lnTo>
                  <a:lnTo>
                    <a:pt x="480" y="2166"/>
                  </a:lnTo>
                  <a:lnTo>
                    <a:pt x="480" y="2166"/>
                  </a:lnTo>
                  <a:lnTo>
                    <a:pt x="492" y="2166"/>
                  </a:lnTo>
                  <a:lnTo>
                    <a:pt x="504" y="2167"/>
                  </a:lnTo>
                  <a:lnTo>
                    <a:pt x="516" y="2169"/>
                  </a:lnTo>
                  <a:lnTo>
                    <a:pt x="527" y="2171"/>
                  </a:lnTo>
                  <a:lnTo>
                    <a:pt x="551" y="2177"/>
                  </a:lnTo>
                  <a:lnTo>
                    <a:pt x="573" y="2185"/>
                  </a:lnTo>
                  <a:lnTo>
                    <a:pt x="593" y="2195"/>
                  </a:lnTo>
                  <a:lnTo>
                    <a:pt x="614" y="2206"/>
                  </a:lnTo>
                  <a:lnTo>
                    <a:pt x="632" y="2220"/>
                  </a:lnTo>
                  <a:lnTo>
                    <a:pt x="648" y="2236"/>
                  </a:lnTo>
                  <a:lnTo>
                    <a:pt x="664" y="2253"/>
                  </a:lnTo>
                  <a:lnTo>
                    <a:pt x="678" y="2271"/>
                  </a:lnTo>
                  <a:lnTo>
                    <a:pt x="690" y="2290"/>
                  </a:lnTo>
                  <a:lnTo>
                    <a:pt x="700" y="2312"/>
                  </a:lnTo>
                  <a:lnTo>
                    <a:pt x="708" y="2334"/>
                  </a:lnTo>
                  <a:lnTo>
                    <a:pt x="714" y="2356"/>
                  </a:lnTo>
                  <a:lnTo>
                    <a:pt x="716" y="2368"/>
                  </a:lnTo>
                  <a:lnTo>
                    <a:pt x="717" y="2381"/>
                  </a:lnTo>
                  <a:lnTo>
                    <a:pt x="718" y="2393"/>
                  </a:lnTo>
                  <a:lnTo>
                    <a:pt x="719" y="2405"/>
                  </a:lnTo>
                  <a:lnTo>
                    <a:pt x="719" y="2405"/>
                  </a:lnTo>
                  <a:close/>
                  <a:moveTo>
                    <a:pt x="596" y="2059"/>
                  </a:moveTo>
                  <a:lnTo>
                    <a:pt x="596" y="2059"/>
                  </a:lnTo>
                  <a:lnTo>
                    <a:pt x="596" y="2059"/>
                  </a:lnTo>
                  <a:close/>
                  <a:moveTo>
                    <a:pt x="1439" y="1688"/>
                  </a:moveTo>
                  <a:lnTo>
                    <a:pt x="1439" y="1688"/>
                  </a:lnTo>
                  <a:lnTo>
                    <a:pt x="1426" y="1688"/>
                  </a:lnTo>
                  <a:lnTo>
                    <a:pt x="1414" y="1687"/>
                  </a:lnTo>
                  <a:lnTo>
                    <a:pt x="1402" y="1685"/>
                  </a:lnTo>
                  <a:lnTo>
                    <a:pt x="1390" y="1683"/>
                  </a:lnTo>
                  <a:lnTo>
                    <a:pt x="1366" y="1677"/>
                  </a:lnTo>
                  <a:lnTo>
                    <a:pt x="1344" y="1668"/>
                  </a:lnTo>
                  <a:lnTo>
                    <a:pt x="1323" y="1658"/>
                  </a:lnTo>
                  <a:lnTo>
                    <a:pt x="1303" y="1646"/>
                  </a:lnTo>
                  <a:lnTo>
                    <a:pt x="1283" y="1632"/>
                  </a:lnTo>
                  <a:lnTo>
                    <a:pt x="1266" y="1616"/>
                  </a:lnTo>
                  <a:lnTo>
                    <a:pt x="1251" y="1599"/>
                  </a:lnTo>
                  <a:lnTo>
                    <a:pt x="1237" y="1579"/>
                  </a:lnTo>
                  <a:lnTo>
                    <a:pt x="1224" y="1560"/>
                  </a:lnTo>
                  <a:lnTo>
                    <a:pt x="1213" y="1538"/>
                  </a:lnTo>
                  <a:lnTo>
                    <a:pt x="1205" y="1515"/>
                  </a:lnTo>
                  <a:lnTo>
                    <a:pt x="1202" y="1504"/>
                  </a:lnTo>
                  <a:lnTo>
                    <a:pt x="1199" y="1492"/>
                  </a:lnTo>
                  <a:lnTo>
                    <a:pt x="1197" y="1480"/>
                  </a:lnTo>
                  <a:lnTo>
                    <a:pt x="1196" y="1468"/>
                  </a:lnTo>
                  <a:lnTo>
                    <a:pt x="1195" y="1456"/>
                  </a:lnTo>
                  <a:lnTo>
                    <a:pt x="1194" y="1444"/>
                  </a:lnTo>
                  <a:lnTo>
                    <a:pt x="1194" y="1444"/>
                  </a:lnTo>
                  <a:lnTo>
                    <a:pt x="1195" y="1430"/>
                  </a:lnTo>
                  <a:lnTo>
                    <a:pt x="1196" y="1418"/>
                  </a:lnTo>
                  <a:lnTo>
                    <a:pt x="1197" y="1406"/>
                  </a:lnTo>
                  <a:lnTo>
                    <a:pt x="1199" y="1394"/>
                  </a:lnTo>
                  <a:lnTo>
                    <a:pt x="1205" y="1371"/>
                  </a:lnTo>
                  <a:lnTo>
                    <a:pt x="1213" y="1348"/>
                  </a:lnTo>
                  <a:lnTo>
                    <a:pt x="1224" y="1327"/>
                  </a:lnTo>
                  <a:lnTo>
                    <a:pt x="1237" y="1307"/>
                  </a:lnTo>
                  <a:lnTo>
                    <a:pt x="1251" y="1288"/>
                  </a:lnTo>
                  <a:lnTo>
                    <a:pt x="1266" y="1270"/>
                  </a:lnTo>
                  <a:lnTo>
                    <a:pt x="1283" y="1254"/>
                  </a:lnTo>
                  <a:lnTo>
                    <a:pt x="1303" y="1240"/>
                  </a:lnTo>
                  <a:lnTo>
                    <a:pt x="1323" y="1228"/>
                  </a:lnTo>
                  <a:lnTo>
                    <a:pt x="1344" y="1218"/>
                  </a:lnTo>
                  <a:lnTo>
                    <a:pt x="1366" y="1210"/>
                  </a:lnTo>
                  <a:lnTo>
                    <a:pt x="1390" y="1203"/>
                  </a:lnTo>
                  <a:lnTo>
                    <a:pt x="1402" y="1201"/>
                  </a:lnTo>
                  <a:lnTo>
                    <a:pt x="1414" y="1199"/>
                  </a:lnTo>
                  <a:lnTo>
                    <a:pt x="1426" y="1198"/>
                  </a:lnTo>
                  <a:lnTo>
                    <a:pt x="1439" y="1198"/>
                  </a:lnTo>
                  <a:lnTo>
                    <a:pt x="1439" y="1198"/>
                  </a:lnTo>
                  <a:lnTo>
                    <a:pt x="1452" y="1198"/>
                  </a:lnTo>
                  <a:lnTo>
                    <a:pt x="1465" y="1199"/>
                  </a:lnTo>
                  <a:lnTo>
                    <a:pt x="1477" y="1201"/>
                  </a:lnTo>
                  <a:lnTo>
                    <a:pt x="1488" y="1203"/>
                  </a:lnTo>
                  <a:lnTo>
                    <a:pt x="1513" y="1210"/>
                  </a:lnTo>
                  <a:lnTo>
                    <a:pt x="1535" y="1218"/>
                  </a:lnTo>
                  <a:lnTo>
                    <a:pt x="1556" y="1228"/>
                  </a:lnTo>
                  <a:lnTo>
                    <a:pt x="1576" y="1240"/>
                  </a:lnTo>
                  <a:lnTo>
                    <a:pt x="1595" y="1254"/>
                  </a:lnTo>
                  <a:lnTo>
                    <a:pt x="1613" y="1270"/>
                  </a:lnTo>
                  <a:lnTo>
                    <a:pt x="1628" y="1288"/>
                  </a:lnTo>
                  <a:lnTo>
                    <a:pt x="1642" y="1307"/>
                  </a:lnTo>
                  <a:lnTo>
                    <a:pt x="1655" y="1327"/>
                  </a:lnTo>
                  <a:lnTo>
                    <a:pt x="1665" y="1348"/>
                  </a:lnTo>
                  <a:lnTo>
                    <a:pt x="1673" y="1371"/>
                  </a:lnTo>
                  <a:lnTo>
                    <a:pt x="1679" y="1394"/>
                  </a:lnTo>
                  <a:lnTo>
                    <a:pt x="1681" y="1406"/>
                  </a:lnTo>
                  <a:lnTo>
                    <a:pt x="1683" y="1418"/>
                  </a:lnTo>
                  <a:lnTo>
                    <a:pt x="1684" y="1430"/>
                  </a:lnTo>
                  <a:lnTo>
                    <a:pt x="1684" y="1444"/>
                  </a:lnTo>
                  <a:lnTo>
                    <a:pt x="1684" y="1444"/>
                  </a:lnTo>
                  <a:lnTo>
                    <a:pt x="1684" y="1456"/>
                  </a:lnTo>
                  <a:lnTo>
                    <a:pt x="1683" y="1468"/>
                  </a:lnTo>
                  <a:lnTo>
                    <a:pt x="1681" y="1480"/>
                  </a:lnTo>
                  <a:lnTo>
                    <a:pt x="1679" y="1492"/>
                  </a:lnTo>
                  <a:lnTo>
                    <a:pt x="1673" y="1515"/>
                  </a:lnTo>
                  <a:lnTo>
                    <a:pt x="1665" y="1538"/>
                  </a:lnTo>
                  <a:lnTo>
                    <a:pt x="1655" y="1560"/>
                  </a:lnTo>
                  <a:lnTo>
                    <a:pt x="1642" y="1579"/>
                  </a:lnTo>
                  <a:lnTo>
                    <a:pt x="1628" y="1599"/>
                  </a:lnTo>
                  <a:lnTo>
                    <a:pt x="1613" y="1616"/>
                  </a:lnTo>
                  <a:lnTo>
                    <a:pt x="1595" y="1632"/>
                  </a:lnTo>
                  <a:lnTo>
                    <a:pt x="1576" y="1646"/>
                  </a:lnTo>
                  <a:lnTo>
                    <a:pt x="1556" y="1658"/>
                  </a:lnTo>
                  <a:lnTo>
                    <a:pt x="1535" y="1668"/>
                  </a:lnTo>
                  <a:lnTo>
                    <a:pt x="1513" y="1677"/>
                  </a:lnTo>
                  <a:lnTo>
                    <a:pt x="1488" y="1683"/>
                  </a:lnTo>
                  <a:lnTo>
                    <a:pt x="1477" y="1685"/>
                  </a:lnTo>
                  <a:lnTo>
                    <a:pt x="1465" y="1687"/>
                  </a:lnTo>
                  <a:lnTo>
                    <a:pt x="1452" y="1688"/>
                  </a:lnTo>
                  <a:lnTo>
                    <a:pt x="1439" y="1688"/>
                  </a:lnTo>
                  <a:lnTo>
                    <a:pt x="1439" y="1688"/>
                  </a:lnTo>
                  <a:close/>
                  <a:moveTo>
                    <a:pt x="2401" y="724"/>
                  </a:moveTo>
                  <a:lnTo>
                    <a:pt x="2401" y="724"/>
                  </a:lnTo>
                  <a:lnTo>
                    <a:pt x="2389" y="723"/>
                  </a:lnTo>
                  <a:lnTo>
                    <a:pt x="2377" y="722"/>
                  </a:lnTo>
                  <a:lnTo>
                    <a:pt x="2365" y="721"/>
                  </a:lnTo>
                  <a:lnTo>
                    <a:pt x="2352" y="719"/>
                  </a:lnTo>
                  <a:lnTo>
                    <a:pt x="2329" y="713"/>
                  </a:lnTo>
                  <a:lnTo>
                    <a:pt x="2308" y="705"/>
                  </a:lnTo>
                  <a:lnTo>
                    <a:pt x="2287" y="695"/>
                  </a:lnTo>
                  <a:lnTo>
                    <a:pt x="2266" y="683"/>
                  </a:lnTo>
                  <a:lnTo>
                    <a:pt x="2248" y="669"/>
                  </a:lnTo>
                  <a:lnTo>
                    <a:pt x="2231" y="653"/>
                  </a:lnTo>
                  <a:lnTo>
                    <a:pt x="2214" y="636"/>
                  </a:lnTo>
                  <a:lnTo>
                    <a:pt x="2201" y="617"/>
                  </a:lnTo>
                  <a:lnTo>
                    <a:pt x="2189" y="598"/>
                  </a:lnTo>
                  <a:lnTo>
                    <a:pt x="2179" y="576"/>
                  </a:lnTo>
                  <a:lnTo>
                    <a:pt x="2171" y="554"/>
                  </a:lnTo>
                  <a:lnTo>
                    <a:pt x="2165" y="531"/>
                  </a:lnTo>
                  <a:lnTo>
                    <a:pt x="2163" y="519"/>
                  </a:lnTo>
                  <a:lnTo>
                    <a:pt x="2161" y="506"/>
                  </a:lnTo>
                  <a:lnTo>
                    <a:pt x="2160" y="494"/>
                  </a:lnTo>
                  <a:lnTo>
                    <a:pt x="2160" y="482"/>
                  </a:lnTo>
                  <a:lnTo>
                    <a:pt x="2160" y="482"/>
                  </a:lnTo>
                  <a:lnTo>
                    <a:pt x="2160" y="470"/>
                  </a:lnTo>
                  <a:lnTo>
                    <a:pt x="2161" y="458"/>
                  </a:lnTo>
                  <a:lnTo>
                    <a:pt x="2163" y="446"/>
                  </a:lnTo>
                  <a:lnTo>
                    <a:pt x="2165" y="434"/>
                  </a:lnTo>
                  <a:lnTo>
                    <a:pt x="2171" y="410"/>
                  </a:lnTo>
                  <a:lnTo>
                    <a:pt x="2179" y="388"/>
                  </a:lnTo>
                  <a:lnTo>
                    <a:pt x="2189" y="368"/>
                  </a:lnTo>
                  <a:lnTo>
                    <a:pt x="2201" y="347"/>
                  </a:lnTo>
                  <a:lnTo>
                    <a:pt x="2214" y="329"/>
                  </a:lnTo>
                  <a:lnTo>
                    <a:pt x="2231" y="312"/>
                  </a:lnTo>
                  <a:lnTo>
                    <a:pt x="2248" y="296"/>
                  </a:lnTo>
                  <a:lnTo>
                    <a:pt x="2266" y="282"/>
                  </a:lnTo>
                  <a:lnTo>
                    <a:pt x="2287" y="269"/>
                  </a:lnTo>
                  <a:lnTo>
                    <a:pt x="2308" y="259"/>
                  </a:lnTo>
                  <a:lnTo>
                    <a:pt x="2329" y="251"/>
                  </a:lnTo>
                  <a:lnTo>
                    <a:pt x="2352" y="245"/>
                  </a:lnTo>
                  <a:lnTo>
                    <a:pt x="2365" y="243"/>
                  </a:lnTo>
                  <a:lnTo>
                    <a:pt x="2377" y="242"/>
                  </a:lnTo>
                  <a:lnTo>
                    <a:pt x="2389" y="241"/>
                  </a:lnTo>
                  <a:lnTo>
                    <a:pt x="2401" y="241"/>
                  </a:lnTo>
                  <a:lnTo>
                    <a:pt x="2401" y="241"/>
                  </a:lnTo>
                  <a:lnTo>
                    <a:pt x="2414" y="241"/>
                  </a:lnTo>
                  <a:lnTo>
                    <a:pt x="2426" y="242"/>
                  </a:lnTo>
                  <a:lnTo>
                    <a:pt x="2439" y="243"/>
                  </a:lnTo>
                  <a:lnTo>
                    <a:pt x="2450" y="245"/>
                  </a:lnTo>
                  <a:lnTo>
                    <a:pt x="2473" y="251"/>
                  </a:lnTo>
                  <a:lnTo>
                    <a:pt x="2495" y="259"/>
                  </a:lnTo>
                  <a:lnTo>
                    <a:pt x="2517" y="269"/>
                  </a:lnTo>
                  <a:lnTo>
                    <a:pt x="2537" y="282"/>
                  </a:lnTo>
                  <a:lnTo>
                    <a:pt x="2555" y="296"/>
                  </a:lnTo>
                  <a:lnTo>
                    <a:pt x="2573" y="312"/>
                  </a:lnTo>
                  <a:lnTo>
                    <a:pt x="2588" y="329"/>
                  </a:lnTo>
                  <a:lnTo>
                    <a:pt x="2602" y="347"/>
                  </a:lnTo>
                  <a:lnTo>
                    <a:pt x="2614" y="368"/>
                  </a:lnTo>
                  <a:lnTo>
                    <a:pt x="2624" y="388"/>
                  </a:lnTo>
                  <a:lnTo>
                    <a:pt x="2632" y="410"/>
                  </a:lnTo>
                  <a:lnTo>
                    <a:pt x="2639" y="434"/>
                  </a:lnTo>
                  <a:lnTo>
                    <a:pt x="2641" y="446"/>
                  </a:lnTo>
                  <a:lnTo>
                    <a:pt x="2643" y="458"/>
                  </a:lnTo>
                  <a:lnTo>
                    <a:pt x="2644" y="470"/>
                  </a:lnTo>
                  <a:lnTo>
                    <a:pt x="2644" y="482"/>
                  </a:lnTo>
                  <a:lnTo>
                    <a:pt x="2644" y="482"/>
                  </a:lnTo>
                  <a:lnTo>
                    <a:pt x="2644" y="494"/>
                  </a:lnTo>
                  <a:lnTo>
                    <a:pt x="2643" y="506"/>
                  </a:lnTo>
                  <a:lnTo>
                    <a:pt x="2641" y="519"/>
                  </a:lnTo>
                  <a:lnTo>
                    <a:pt x="2639" y="531"/>
                  </a:lnTo>
                  <a:lnTo>
                    <a:pt x="2632" y="554"/>
                  </a:lnTo>
                  <a:lnTo>
                    <a:pt x="2624" y="576"/>
                  </a:lnTo>
                  <a:lnTo>
                    <a:pt x="2614" y="598"/>
                  </a:lnTo>
                  <a:lnTo>
                    <a:pt x="2602" y="617"/>
                  </a:lnTo>
                  <a:lnTo>
                    <a:pt x="2588" y="636"/>
                  </a:lnTo>
                  <a:lnTo>
                    <a:pt x="2573" y="653"/>
                  </a:lnTo>
                  <a:lnTo>
                    <a:pt x="2555" y="669"/>
                  </a:lnTo>
                  <a:lnTo>
                    <a:pt x="2537" y="683"/>
                  </a:lnTo>
                  <a:lnTo>
                    <a:pt x="2517" y="695"/>
                  </a:lnTo>
                  <a:lnTo>
                    <a:pt x="2495" y="705"/>
                  </a:lnTo>
                  <a:lnTo>
                    <a:pt x="2473" y="713"/>
                  </a:lnTo>
                  <a:lnTo>
                    <a:pt x="2450" y="719"/>
                  </a:lnTo>
                  <a:lnTo>
                    <a:pt x="2439" y="721"/>
                  </a:lnTo>
                  <a:lnTo>
                    <a:pt x="2426" y="722"/>
                  </a:lnTo>
                  <a:lnTo>
                    <a:pt x="2414" y="723"/>
                  </a:lnTo>
                  <a:lnTo>
                    <a:pt x="2401" y="724"/>
                  </a:lnTo>
                  <a:lnTo>
                    <a:pt x="2401" y="724"/>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10" name="Line 7"/>
            <p:cNvSpPr>
              <a:spLocks noChangeShapeType="1"/>
            </p:cNvSpPr>
            <p:nvPr/>
          </p:nvSpPr>
          <p:spPr bwMode="auto">
            <a:xfrm>
              <a:off x="2282" y="1994"/>
              <a:ext cx="0" cy="0"/>
            </a:xfrm>
            <a:prstGeom prst="line">
              <a:avLst/>
            </a:pr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13" name="Line 8"/>
            <p:cNvSpPr>
              <a:spLocks noChangeShapeType="1"/>
            </p:cNvSpPr>
            <p:nvPr/>
          </p:nvSpPr>
          <p:spPr bwMode="auto">
            <a:xfrm>
              <a:off x="2282" y="1994"/>
              <a:ext cx="0" cy="0"/>
            </a:xfrm>
            <a:prstGeom prst="line">
              <a:avLst/>
            </a:pr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grpSp>
        <p:nvGrpSpPr>
          <p:cNvPr id="29707" name="Group 227"/>
          <p:cNvGrpSpPr>
            <a:grpSpLocks/>
          </p:cNvGrpSpPr>
          <p:nvPr/>
        </p:nvGrpSpPr>
        <p:grpSpPr bwMode="auto">
          <a:xfrm>
            <a:off x="7858125" y="3813175"/>
            <a:ext cx="914400" cy="1319213"/>
            <a:chOff x="7858405" y="2562886"/>
            <a:chExt cx="914400" cy="1319989"/>
          </a:xfrm>
        </p:grpSpPr>
        <p:grpSp>
          <p:nvGrpSpPr>
            <p:cNvPr id="229" name="Group 228"/>
            <p:cNvGrpSpPr/>
            <p:nvPr/>
          </p:nvGrpSpPr>
          <p:grpSpPr>
            <a:xfrm>
              <a:off x="7858405" y="2562886"/>
              <a:ext cx="914400" cy="812800"/>
              <a:chOff x="4114800" y="3022600"/>
              <a:chExt cx="914400" cy="812800"/>
            </a:xfrm>
            <a:solidFill>
              <a:schemeClr val="tx2"/>
            </a:solidFill>
          </p:grpSpPr>
          <p:sp>
            <p:nvSpPr>
              <p:cNvPr id="231" name="Freeform 19"/>
              <p:cNvSpPr>
                <a:spLocks noEditPoints="1"/>
              </p:cNvSpPr>
              <p:nvPr/>
            </p:nvSpPr>
            <p:spPr bwMode="auto">
              <a:xfrm>
                <a:off x="4114800" y="3022600"/>
                <a:ext cx="914400" cy="812800"/>
              </a:xfrm>
              <a:custGeom>
                <a:avLst/>
                <a:gdLst>
                  <a:gd name="T0" fmla="*/ 488 w 576"/>
                  <a:gd name="T1" fmla="*/ 0 h 512"/>
                  <a:gd name="T2" fmla="*/ 86 w 576"/>
                  <a:gd name="T3" fmla="*/ 0 h 512"/>
                  <a:gd name="T4" fmla="*/ 0 w 576"/>
                  <a:gd name="T5" fmla="*/ 232 h 512"/>
                  <a:gd name="T6" fmla="*/ 0 w 576"/>
                  <a:gd name="T7" fmla="*/ 512 h 512"/>
                  <a:gd name="T8" fmla="*/ 576 w 576"/>
                  <a:gd name="T9" fmla="*/ 512 h 512"/>
                  <a:gd name="T10" fmla="*/ 576 w 576"/>
                  <a:gd name="T11" fmla="*/ 230 h 512"/>
                  <a:gd name="T12" fmla="*/ 488 w 576"/>
                  <a:gd name="T13" fmla="*/ 0 h 512"/>
                  <a:gd name="T14" fmla="*/ 76 w 576"/>
                  <a:gd name="T15" fmla="*/ 210 h 512"/>
                  <a:gd name="T16" fmla="*/ 132 w 576"/>
                  <a:gd name="T17" fmla="*/ 42 h 512"/>
                  <a:gd name="T18" fmla="*/ 444 w 576"/>
                  <a:gd name="T19" fmla="*/ 42 h 512"/>
                  <a:gd name="T20" fmla="*/ 502 w 576"/>
                  <a:gd name="T21" fmla="*/ 210 h 512"/>
                  <a:gd name="T22" fmla="*/ 76 w 576"/>
                  <a:gd name="T23"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512">
                    <a:moveTo>
                      <a:pt x="488" y="0"/>
                    </a:moveTo>
                    <a:lnTo>
                      <a:pt x="86" y="0"/>
                    </a:lnTo>
                    <a:lnTo>
                      <a:pt x="0" y="232"/>
                    </a:lnTo>
                    <a:lnTo>
                      <a:pt x="0" y="512"/>
                    </a:lnTo>
                    <a:lnTo>
                      <a:pt x="576" y="512"/>
                    </a:lnTo>
                    <a:lnTo>
                      <a:pt x="576" y="230"/>
                    </a:lnTo>
                    <a:lnTo>
                      <a:pt x="488" y="0"/>
                    </a:lnTo>
                    <a:close/>
                    <a:moveTo>
                      <a:pt x="76" y="210"/>
                    </a:moveTo>
                    <a:lnTo>
                      <a:pt x="132" y="42"/>
                    </a:lnTo>
                    <a:lnTo>
                      <a:pt x="444" y="42"/>
                    </a:lnTo>
                    <a:lnTo>
                      <a:pt x="502" y="210"/>
                    </a:lnTo>
                    <a:lnTo>
                      <a:pt x="76" y="210"/>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32" name="Freeform 20"/>
              <p:cNvSpPr>
                <a:spLocks/>
              </p:cNvSpPr>
              <p:nvPr/>
            </p:nvSpPr>
            <p:spPr bwMode="auto">
              <a:xfrm>
                <a:off x="4292600" y="3276600"/>
                <a:ext cx="558800" cy="38100"/>
              </a:xfrm>
              <a:custGeom>
                <a:avLst/>
                <a:gdLst>
                  <a:gd name="T0" fmla="*/ 352 w 352"/>
                  <a:gd name="T1" fmla="*/ 24 h 24"/>
                  <a:gd name="T2" fmla="*/ 344 w 352"/>
                  <a:gd name="T3" fmla="*/ 0 h 24"/>
                  <a:gd name="T4" fmla="*/ 8 w 352"/>
                  <a:gd name="T5" fmla="*/ 0 h 24"/>
                  <a:gd name="T6" fmla="*/ 0 w 352"/>
                  <a:gd name="T7" fmla="*/ 24 h 24"/>
                  <a:gd name="T8" fmla="*/ 352 w 352"/>
                  <a:gd name="T9" fmla="*/ 24 h 24"/>
                </a:gdLst>
                <a:ahLst/>
                <a:cxnLst>
                  <a:cxn ang="0">
                    <a:pos x="T0" y="T1"/>
                  </a:cxn>
                  <a:cxn ang="0">
                    <a:pos x="T2" y="T3"/>
                  </a:cxn>
                  <a:cxn ang="0">
                    <a:pos x="T4" y="T5"/>
                  </a:cxn>
                  <a:cxn ang="0">
                    <a:pos x="T6" y="T7"/>
                  </a:cxn>
                  <a:cxn ang="0">
                    <a:pos x="T8" y="T9"/>
                  </a:cxn>
                </a:cxnLst>
                <a:rect l="0" t="0" r="r" b="b"/>
                <a:pathLst>
                  <a:path w="352" h="24">
                    <a:moveTo>
                      <a:pt x="352" y="24"/>
                    </a:moveTo>
                    <a:lnTo>
                      <a:pt x="344" y="0"/>
                    </a:lnTo>
                    <a:lnTo>
                      <a:pt x="8" y="0"/>
                    </a:lnTo>
                    <a:lnTo>
                      <a:pt x="0" y="24"/>
                    </a:lnTo>
                    <a:lnTo>
                      <a:pt x="352" y="24"/>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33" name="Freeform 21"/>
              <p:cNvSpPr>
                <a:spLocks/>
              </p:cNvSpPr>
              <p:nvPr/>
            </p:nvSpPr>
            <p:spPr bwMode="auto">
              <a:xfrm>
                <a:off x="4340225" y="3130550"/>
                <a:ext cx="460375" cy="31750"/>
              </a:xfrm>
              <a:custGeom>
                <a:avLst/>
                <a:gdLst>
                  <a:gd name="T0" fmla="*/ 290 w 290"/>
                  <a:gd name="T1" fmla="*/ 20 h 20"/>
                  <a:gd name="T2" fmla="*/ 284 w 290"/>
                  <a:gd name="T3" fmla="*/ 0 h 20"/>
                  <a:gd name="T4" fmla="*/ 8 w 290"/>
                  <a:gd name="T5" fmla="*/ 0 h 20"/>
                  <a:gd name="T6" fmla="*/ 0 w 290"/>
                  <a:gd name="T7" fmla="*/ 20 h 20"/>
                  <a:gd name="T8" fmla="*/ 290 w 290"/>
                  <a:gd name="T9" fmla="*/ 20 h 20"/>
                </a:gdLst>
                <a:ahLst/>
                <a:cxnLst>
                  <a:cxn ang="0">
                    <a:pos x="T0" y="T1"/>
                  </a:cxn>
                  <a:cxn ang="0">
                    <a:pos x="T2" y="T3"/>
                  </a:cxn>
                  <a:cxn ang="0">
                    <a:pos x="T4" y="T5"/>
                  </a:cxn>
                  <a:cxn ang="0">
                    <a:pos x="T6" y="T7"/>
                  </a:cxn>
                  <a:cxn ang="0">
                    <a:pos x="T8" y="T9"/>
                  </a:cxn>
                </a:cxnLst>
                <a:rect l="0" t="0" r="r" b="b"/>
                <a:pathLst>
                  <a:path w="290" h="20">
                    <a:moveTo>
                      <a:pt x="290" y="20"/>
                    </a:moveTo>
                    <a:lnTo>
                      <a:pt x="284" y="0"/>
                    </a:lnTo>
                    <a:lnTo>
                      <a:pt x="8" y="0"/>
                    </a:lnTo>
                    <a:lnTo>
                      <a:pt x="0" y="20"/>
                    </a:lnTo>
                    <a:lnTo>
                      <a:pt x="290" y="20"/>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34" name="Freeform 22"/>
              <p:cNvSpPr>
                <a:spLocks/>
              </p:cNvSpPr>
              <p:nvPr/>
            </p:nvSpPr>
            <p:spPr bwMode="auto">
              <a:xfrm>
                <a:off x="4318000" y="3200400"/>
                <a:ext cx="508000" cy="38100"/>
              </a:xfrm>
              <a:custGeom>
                <a:avLst/>
                <a:gdLst>
                  <a:gd name="T0" fmla="*/ 6 w 320"/>
                  <a:gd name="T1" fmla="*/ 0 h 24"/>
                  <a:gd name="T2" fmla="*/ 0 w 320"/>
                  <a:gd name="T3" fmla="*/ 24 h 24"/>
                  <a:gd name="T4" fmla="*/ 320 w 320"/>
                  <a:gd name="T5" fmla="*/ 24 h 24"/>
                  <a:gd name="T6" fmla="*/ 312 w 320"/>
                  <a:gd name="T7" fmla="*/ 0 h 24"/>
                  <a:gd name="T8" fmla="*/ 6 w 320"/>
                  <a:gd name="T9" fmla="*/ 0 h 24"/>
                </a:gdLst>
                <a:ahLst/>
                <a:cxnLst>
                  <a:cxn ang="0">
                    <a:pos x="T0" y="T1"/>
                  </a:cxn>
                  <a:cxn ang="0">
                    <a:pos x="T2" y="T3"/>
                  </a:cxn>
                  <a:cxn ang="0">
                    <a:pos x="T4" y="T5"/>
                  </a:cxn>
                  <a:cxn ang="0">
                    <a:pos x="T6" y="T7"/>
                  </a:cxn>
                  <a:cxn ang="0">
                    <a:pos x="T8" y="T9"/>
                  </a:cxn>
                </a:cxnLst>
                <a:rect l="0" t="0" r="r" b="b"/>
                <a:pathLst>
                  <a:path w="320" h="24">
                    <a:moveTo>
                      <a:pt x="6" y="0"/>
                    </a:moveTo>
                    <a:lnTo>
                      <a:pt x="0" y="24"/>
                    </a:lnTo>
                    <a:lnTo>
                      <a:pt x="320" y="24"/>
                    </a:lnTo>
                    <a:lnTo>
                      <a:pt x="312" y="0"/>
                    </a:lnTo>
                    <a:lnTo>
                      <a:pt x="6" y="0"/>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sp>
          <p:nvSpPr>
            <p:cNvPr id="29781" name="TextBox 229"/>
            <p:cNvSpPr txBox="1">
              <a:spLocks noChangeArrowheads="1"/>
            </p:cNvSpPr>
            <p:nvPr/>
          </p:nvSpPr>
          <p:spPr bwMode="auto">
            <a:xfrm>
              <a:off x="7919182" y="3391715"/>
              <a:ext cx="792846" cy="491160"/>
            </a:xfrm>
            <a:prstGeom prst="rect">
              <a:avLst/>
            </a:prstGeom>
            <a:noFill/>
            <a:ln w="9525">
              <a:noFill/>
              <a:miter lim="800000"/>
              <a:headEnd/>
              <a:tailEnd/>
            </a:ln>
          </p:spPr>
          <p:txBody>
            <a:bodyPr wrap="none">
              <a:spAutoFit/>
            </a:bodyPr>
            <a:lstStyle/>
            <a:p>
              <a:pPr algn="ctr">
                <a:lnSpc>
                  <a:spcPct val="80000"/>
                </a:lnSpc>
              </a:pPr>
              <a:r>
                <a:rPr lang="en-US" sz="1600" b="1">
                  <a:solidFill>
                    <a:srgbClr val="1D71B8"/>
                  </a:solidFill>
                  <a:latin typeface="Calibri" pitchFamily="34" charset="0"/>
                </a:rPr>
                <a:t>File</a:t>
              </a:r>
              <a:br>
                <a:rPr lang="en-US" sz="1600" b="1">
                  <a:solidFill>
                    <a:srgbClr val="1D71B8"/>
                  </a:solidFill>
                  <a:latin typeface="Calibri" pitchFamily="34" charset="0"/>
                </a:rPr>
              </a:br>
              <a:r>
                <a:rPr lang="en-US" sz="1600" b="1">
                  <a:solidFill>
                    <a:srgbClr val="1D71B8"/>
                  </a:solidFill>
                  <a:latin typeface="Calibri" pitchFamily="34" charset="0"/>
                </a:rPr>
                <a:t>System</a:t>
              </a:r>
              <a:endParaRPr lang="en-GB" sz="1600" b="1">
                <a:solidFill>
                  <a:srgbClr val="1D71B8"/>
                </a:solidFill>
                <a:latin typeface="Calibri" pitchFamily="34" charset="0"/>
              </a:endParaRPr>
            </a:p>
          </p:txBody>
        </p:sp>
      </p:grpSp>
      <p:grpSp>
        <p:nvGrpSpPr>
          <p:cNvPr id="29708" name="Group 10"/>
          <p:cNvGrpSpPr>
            <a:grpSpLocks/>
          </p:cNvGrpSpPr>
          <p:nvPr/>
        </p:nvGrpSpPr>
        <p:grpSpPr bwMode="auto">
          <a:xfrm>
            <a:off x="2403475" y="6937375"/>
            <a:ext cx="5019675" cy="571500"/>
            <a:chOff x="2350651" y="5695618"/>
            <a:chExt cx="5019219" cy="570741"/>
          </a:xfrm>
        </p:grpSpPr>
        <p:pic>
          <p:nvPicPr>
            <p:cNvPr id="29770" name="Picture 18"/>
            <p:cNvPicPr>
              <a:picLocks noChangeAspect="1" noChangeArrowheads="1"/>
            </p:cNvPicPr>
            <p:nvPr/>
          </p:nvPicPr>
          <p:blipFill>
            <a:blip r:embed="rId3"/>
            <a:srcRect/>
            <a:stretch>
              <a:fillRect/>
            </a:stretch>
          </p:blipFill>
          <p:spPr bwMode="auto">
            <a:xfrm>
              <a:off x="5910490" y="5809479"/>
              <a:ext cx="443250" cy="426876"/>
            </a:xfrm>
            <a:prstGeom prst="rect">
              <a:avLst/>
            </a:prstGeom>
            <a:noFill/>
            <a:ln w="9525">
              <a:noFill/>
              <a:miter lim="800000"/>
              <a:headEnd/>
              <a:tailEnd/>
            </a:ln>
          </p:spPr>
        </p:pic>
        <p:pic>
          <p:nvPicPr>
            <p:cNvPr id="29771" name="Picture 18"/>
            <p:cNvPicPr>
              <a:picLocks noChangeAspect="1" noChangeArrowheads="1"/>
            </p:cNvPicPr>
            <p:nvPr/>
          </p:nvPicPr>
          <p:blipFill>
            <a:blip r:embed="rId4"/>
            <a:srcRect/>
            <a:stretch>
              <a:fillRect/>
            </a:stretch>
          </p:blipFill>
          <p:spPr bwMode="auto">
            <a:xfrm>
              <a:off x="6362891" y="5793646"/>
              <a:ext cx="476128" cy="458540"/>
            </a:xfrm>
            <a:prstGeom prst="rect">
              <a:avLst/>
            </a:prstGeom>
            <a:noFill/>
            <a:ln w="9525">
              <a:noFill/>
              <a:miter lim="800000"/>
              <a:headEnd/>
              <a:tailEnd/>
            </a:ln>
          </p:spPr>
        </p:pic>
        <p:pic>
          <p:nvPicPr>
            <p:cNvPr id="29772" name="Picture 10"/>
            <p:cNvPicPr>
              <a:picLocks noChangeAspect="1" noChangeArrowheads="1"/>
            </p:cNvPicPr>
            <p:nvPr/>
          </p:nvPicPr>
          <p:blipFill>
            <a:blip r:embed="rId5"/>
            <a:srcRect/>
            <a:stretch>
              <a:fillRect/>
            </a:stretch>
          </p:blipFill>
          <p:spPr bwMode="auto">
            <a:xfrm>
              <a:off x="5497056" y="5695618"/>
              <a:ext cx="305255" cy="546871"/>
            </a:xfrm>
            <a:prstGeom prst="rect">
              <a:avLst/>
            </a:prstGeom>
            <a:noFill/>
            <a:ln w="9525">
              <a:noFill/>
              <a:miter lim="800000"/>
              <a:headEnd/>
              <a:tailEnd/>
            </a:ln>
          </p:spPr>
        </p:pic>
        <p:pic>
          <p:nvPicPr>
            <p:cNvPr id="29773" name="Picture 18"/>
            <p:cNvPicPr>
              <a:picLocks noChangeAspect="1" noChangeArrowheads="1"/>
            </p:cNvPicPr>
            <p:nvPr/>
          </p:nvPicPr>
          <p:blipFill>
            <a:blip r:embed="rId6"/>
            <a:srcRect/>
            <a:stretch>
              <a:fillRect/>
            </a:stretch>
          </p:blipFill>
          <p:spPr bwMode="auto">
            <a:xfrm>
              <a:off x="6914547" y="5803664"/>
              <a:ext cx="455323" cy="438503"/>
            </a:xfrm>
            <a:prstGeom prst="rect">
              <a:avLst/>
            </a:prstGeom>
            <a:noFill/>
            <a:ln w="9525">
              <a:noFill/>
              <a:miter lim="800000"/>
              <a:headEnd/>
              <a:tailEnd/>
            </a:ln>
          </p:spPr>
        </p:pic>
        <p:pic>
          <p:nvPicPr>
            <p:cNvPr id="29774" name="Picture 13" descr="C:\Users\Yana\Desktop\Adobe_PDF_Icon.png"/>
            <p:cNvPicPr>
              <a:picLocks noChangeAspect="1" noChangeArrowheads="1"/>
            </p:cNvPicPr>
            <p:nvPr/>
          </p:nvPicPr>
          <p:blipFill>
            <a:blip r:embed="rId7"/>
            <a:srcRect/>
            <a:stretch>
              <a:fillRect/>
            </a:stretch>
          </p:blipFill>
          <p:spPr bwMode="auto">
            <a:xfrm>
              <a:off x="2350651" y="5755744"/>
              <a:ext cx="438432" cy="449278"/>
            </a:xfrm>
            <a:prstGeom prst="rect">
              <a:avLst/>
            </a:prstGeom>
            <a:noFill/>
            <a:ln w="9525">
              <a:noFill/>
              <a:miter lim="800000"/>
              <a:headEnd/>
              <a:tailEnd/>
            </a:ln>
          </p:spPr>
        </p:pic>
        <p:pic>
          <p:nvPicPr>
            <p:cNvPr id="29775" name="Picture 14" descr="C:\Users\Yana\Desktop\Flash.png"/>
            <p:cNvPicPr>
              <a:picLocks noChangeAspect="1" noChangeArrowheads="1"/>
            </p:cNvPicPr>
            <p:nvPr/>
          </p:nvPicPr>
          <p:blipFill>
            <a:blip r:embed="rId8"/>
            <a:srcRect/>
            <a:stretch>
              <a:fillRect/>
            </a:stretch>
          </p:blipFill>
          <p:spPr bwMode="auto">
            <a:xfrm>
              <a:off x="2868914" y="5791076"/>
              <a:ext cx="434633" cy="418578"/>
            </a:xfrm>
            <a:prstGeom prst="rect">
              <a:avLst/>
            </a:prstGeom>
            <a:noFill/>
            <a:ln w="9525">
              <a:noFill/>
              <a:miter lim="800000"/>
              <a:headEnd/>
              <a:tailEnd/>
            </a:ln>
          </p:spPr>
        </p:pic>
        <p:pic>
          <p:nvPicPr>
            <p:cNvPr id="29776" name="Picture 5"/>
            <p:cNvPicPr>
              <a:picLocks noChangeAspect="1" noChangeArrowheads="1"/>
            </p:cNvPicPr>
            <p:nvPr/>
          </p:nvPicPr>
          <p:blipFill>
            <a:blip r:embed="rId9"/>
            <a:srcRect/>
            <a:stretch>
              <a:fillRect/>
            </a:stretch>
          </p:blipFill>
          <p:spPr bwMode="auto">
            <a:xfrm>
              <a:off x="3922152" y="5794768"/>
              <a:ext cx="459590" cy="459590"/>
            </a:xfrm>
            <a:prstGeom prst="rect">
              <a:avLst/>
            </a:prstGeom>
            <a:noFill/>
            <a:ln w="9525">
              <a:noFill/>
              <a:miter lim="800000"/>
              <a:headEnd/>
              <a:tailEnd/>
            </a:ln>
          </p:spPr>
        </p:pic>
        <p:pic>
          <p:nvPicPr>
            <p:cNvPr id="29777" name="Picture 8"/>
            <p:cNvPicPr>
              <a:picLocks noChangeAspect="1" noChangeArrowheads="1"/>
            </p:cNvPicPr>
            <p:nvPr/>
          </p:nvPicPr>
          <p:blipFill>
            <a:blip r:embed="rId10"/>
            <a:srcRect/>
            <a:stretch>
              <a:fillRect/>
            </a:stretch>
          </p:blipFill>
          <p:spPr bwMode="auto">
            <a:xfrm>
              <a:off x="3392295" y="5794767"/>
              <a:ext cx="447721" cy="447721"/>
            </a:xfrm>
            <a:prstGeom prst="rect">
              <a:avLst/>
            </a:prstGeom>
            <a:noFill/>
            <a:ln w="9525">
              <a:noFill/>
              <a:miter lim="800000"/>
              <a:headEnd/>
              <a:tailEnd/>
            </a:ln>
          </p:spPr>
        </p:pic>
        <p:pic>
          <p:nvPicPr>
            <p:cNvPr id="29778" name="Picture 11"/>
            <p:cNvPicPr>
              <a:picLocks noChangeAspect="1" noChangeArrowheads="1"/>
            </p:cNvPicPr>
            <p:nvPr/>
          </p:nvPicPr>
          <p:blipFill>
            <a:blip r:embed="rId11"/>
            <a:srcRect/>
            <a:stretch>
              <a:fillRect/>
            </a:stretch>
          </p:blipFill>
          <p:spPr bwMode="auto">
            <a:xfrm>
              <a:off x="4442534" y="5805401"/>
              <a:ext cx="459590" cy="459590"/>
            </a:xfrm>
            <a:prstGeom prst="rect">
              <a:avLst/>
            </a:prstGeom>
            <a:noFill/>
            <a:ln w="9525">
              <a:noFill/>
              <a:miter lim="800000"/>
              <a:headEnd/>
              <a:tailEnd/>
            </a:ln>
          </p:spPr>
        </p:pic>
        <p:pic>
          <p:nvPicPr>
            <p:cNvPr id="29779" name="Picture 12"/>
            <p:cNvPicPr>
              <a:picLocks noChangeAspect="1" noChangeArrowheads="1"/>
            </p:cNvPicPr>
            <p:nvPr/>
          </p:nvPicPr>
          <p:blipFill>
            <a:blip r:embed="rId12"/>
            <a:srcRect/>
            <a:stretch>
              <a:fillRect/>
            </a:stretch>
          </p:blipFill>
          <p:spPr bwMode="auto">
            <a:xfrm>
              <a:off x="4958615" y="5799780"/>
              <a:ext cx="466579" cy="466579"/>
            </a:xfrm>
            <a:prstGeom prst="rect">
              <a:avLst/>
            </a:prstGeom>
            <a:noFill/>
            <a:ln w="9525">
              <a:noFill/>
              <a:miter lim="800000"/>
              <a:headEnd/>
              <a:tailEnd/>
            </a:ln>
          </p:spPr>
        </p:pic>
      </p:grpSp>
      <p:sp>
        <p:nvSpPr>
          <p:cNvPr id="257" name="Oval 256"/>
          <p:cNvSpPr/>
          <p:nvPr/>
        </p:nvSpPr>
        <p:spPr>
          <a:xfrm>
            <a:off x="4457700" y="3721100"/>
            <a:ext cx="919163" cy="855663"/>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258" name="Picture 2" descr="C:\Users\danat\AppData\Local\Microsoft\Windows\Temporary Internet Files\Content.IE5\VGY39QF2\MC900433853[1].png"/>
          <p:cNvPicPr>
            <a:picLocks noChangeAspect="1" noChangeArrowheads="1"/>
          </p:cNvPicPr>
          <p:nvPr/>
        </p:nvPicPr>
        <p:blipFill>
          <a:blip r:embed="rId13" cstate="screen">
            <a:duotone>
              <a:schemeClr val="bg2">
                <a:shade val="45000"/>
                <a:satMod val="135000"/>
              </a:schemeClr>
              <a:prstClr val="white"/>
            </a:duotone>
            <a:extLst>
              <a:ext uri="{28A0092B-C50C-407E-A947-70E740481C1C}"/>
            </a:extLst>
          </a:blip>
          <a:srcRect/>
          <a:stretch>
            <a:fillRect/>
          </a:stretch>
        </p:blipFill>
        <p:spPr bwMode="auto">
          <a:xfrm>
            <a:off x="4595141" y="3839061"/>
            <a:ext cx="635547" cy="635547"/>
          </a:xfrm>
          <a:prstGeom prst="rect">
            <a:avLst/>
          </a:prstGeom>
          <a:noFill/>
          <a:extLst/>
        </p:spPr>
      </p:pic>
      <p:sp>
        <p:nvSpPr>
          <p:cNvPr id="259" name="Isosceles Triangle 258"/>
          <p:cNvSpPr/>
          <p:nvPr/>
        </p:nvSpPr>
        <p:spPr>
          <a:xfrm rot="6870787">
            <a:off x="4217194" y="3553619"/>
            <a:ext cx="415925" cy="506413"/>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29712" name="Group 260"/>
          <p:cNvGrpSpPr>
            <a:grpSpLocks/>
          </p:cNvGrpSpPr>
          <p:nvPr/>
        </p:nvGrpSpPr>
        <p:grpSpPr bwMode="auto">
          <a:xfrm>
            <a:off x="3935413" y="3438525"/>
            <a:ext cx="455612" cy="455613"/>
            <a:chOff x="2667001" y="3216763"/>
            <a:chExt cx="550696" cy="550696"/>
          </a:xfrm>
        </p:grpSpPr>
        <p:sp>
          <p:nvSpPr>
            <p:cNvPr id="262" name="Oval 261"/>
            <p:cNvSpPr/>
            <p:nvPr/>
          </p:nvSpPr>
          <p:spPr>
            <a:xfrm>
              <a:off x="2667001" y="3216763"/>
              <a:ext cx="550696" cy="55069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29762" name="Group 262"/>
            <p:cNvGrpSpPr>
              <a:grpSpLocks/>
            </p:cNvGrpSpPr>
            <p:nvPr/>
          </p:nvGrpSpPr>
          <p:grpSpPr bwMode="auto">
            <a:xfrm>
              <a:off x="2811867" y="3365890"/>
              <a:ext cx="264334" cy="275351"/>
              <a:chOff x="2434660" y="2013919"/>
              <a:chExt cx="673178" cy="701232"/>
            </a:xfrm>
          </p:grpSpPr>
          <p:grpSp>
            <p:nvGrpSpPr>
              <p:cNvPr id="265" name="Group 264"/>
              <p:cNvGrpSpPr/>
              <p:nvPr/>
            </p:nvGrpSpPr>
            <p:grpSpPr>
              <a:xfrm>
                <a:off x="2434660" y="2013919"/>
                <a:ext cx="673178" cy="100681"/>
                <a:chOff x="2434660" y="2013924"/>
                <a:chExt cx="673178" cy="123416"/>
              </a:xfrm>
              <a:solidFill>
                <a:schemeClr val="tx1">
                  <a:lumMod val="85000"/>
                  <a:lumOff val="15000"/>
                </a:schemeClr>
              </a:solidFill>
            </p:grpSpPr>
            <p:sp>
              <p:nvSpPr>
                <p:cNvPr id="308" name="Rectangle 307"/>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9" name="Rectangle 308"/>
                <p:cNvSpPr/>
                <p:nvPr/>
              </p:nvSpPr>
              <p:spPr>
                <a:xfrm>
                  <a:off x="254461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0" name="Rectangle 309"/>
                <p:cNvSpPr/>
                <p:nvPr/>
              </p:nvSpPr>
              <p:spPr>
                <a:xfrm>
                  <a:off x="2654564"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1" name="Rectangle 310"/>
                <p:cNvSpPr/>
                <p:nvPr/>
              </p:nvSpPr>
              <p:spPr>
                <a:xfrm>
                  <a:off x="2764516"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2" name="Rectangle 311"/>
                <p:cNvSpPr/>
                <p:nvPr/>
              </p:nvSpPr>
              <p:spPr>
                <a:xfrm>
                  <a:off x="2874468"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3" name="Rectangle 312"/>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66" name="Group 265"/>
              <p:cNvGrpSpPr/>
              <p:nvPr/>
            </p:nvGrpSpPr>
            <p:grpSpPr>
              <a:xfrm>
                <a:off x="2434660" y="2114008"/>
                <a:ext cx="673178" cy="100681"/>
                <a:chOff x="2434660" y="2013924"/>
                <a:chExt cx="673178" cy="123416"/>
              </a:xfrm>
              <a:solidFill>
                <a:schemeClr val="tx1">
                  <a:lumMod val="85000"/>
                  <a:lumOff val="15000"/>
                </a:schemeClr>
              </a:solidFill>
            </p:grpSpPr>
            <p:sp>
              <p:nvSpPr>
                <p:cNvPr id="302" name="Rectangle 301"/>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3" name="Rectangle 302"/>
                <p:cNvSpPr/>
                <p:nvPr/>
              </p:nvSpPr>
              <p:spPr>
                <a:xfrm>
                  <a:off x="254461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4" name="Rectangle 303"/>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5" name="Rectangle 304"/>
                <p:cNvSpPr/>
                <p:nvPr/>
              </p:nvSpPr>
              <p:spPr>
                <a:xfrm>
                  <a:off x="2764516"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6" name="Rectangle 305"/>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7" name="Rectangle 306"/>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67" name="Group 266"/>
              <p:cNvGrpSpPr/>
              <p:nvPr/>
            </p:nvGrpSpPr>
            <p:grpSpPr>
              <a:xfrm>
                <a:off x="2434660" y="2214100"/>
                <a:ext cx="673178" cy="100681"/>
                <a:chOff x="2434660" y="2013924"/>
                <a:chExt cx="673178" cy="123416"/>
              </a:xfrm>
              <a:solidFill>
                <a:schemeClr val="tx1">
                  <a:lumMod val="85000"/>
                  <a:lumOff val="15000"/>
                </a:schemeClr>
              </a:solidFill>
            </p:grpSpPr>
            <p:sp>
              <p:nvSpPr>
                <p:cNvPr id="296" name="Rectangle 295"/>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7" name="Rectangle 296"/>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8" name="Rectangle 297"/>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9" name="Rectangle 298"/>
                <p:cNvSpPr/>
                <p:nvPr/>
              </p:nvSpPr>
              <p:spPr>
                <a:xfrm>
                  <a:off x="2764516"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0" name="Rectangle 299"/>
                <p:cNvSpPr/>
                <p:nvPr/>
              </p:nvSpPr>
              <p:spPr>
                <a:xfrm>
                  <a:off x="2874468"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01" name="Rectangle 300"/>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68" name="Group 267"/>
              <p:cNvGrpSpPr/>
              <p:nvPr/>
            </p:nvGrpSpPr>
            <p:grpSpPr>
              <a:xfrm>
                <a:off x="2434660" y="2314193"/>
                <a:ext cx="673178" cy="100681"/>
                <a:chOff x="2434660" y="2013924"/>
                <a:chExt cx="673178" cy="123416"/>
              </a:xfrm>
              <a:solidFill>
                <a:schemeClr val="tx1">
                  <a:lumMod val="85000"/>
                  <a:lumOff val="15000"/>
                </a:schemeClr>
              </a:solidFill>
            </p:grpSpPr>
            <p:sp>
              <p:nvSpPr>
                <p:cNvPr id="290" name="Rectangle 289"/>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1" name="Rectangle 290"/>
                <p:cNvSpPr/>
                <p:nvPr/>
              </p:nvSpPr>
              <p:spPr>
                <a:xfrm>
                  <a:off x="254461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2" name="Rectangle 291"/>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3" name="Rectangle 292"/>
                <p:cNvSpPr/>
                <p:nvPr/>
              </p:nvSpPr>
              <p:spPr>
                <a:xfrm>
                  <a:off x="2764516"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4" name="Rectangle 293"/>
                <p:cNvSpPr/>
                <p:nvPr/>
              </p:nvSpPr>
              <p:spPr>
                <a:xfrm>
                  <a:off x="2874468"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5" name="Rectangle 294"/>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69" name="Group 268"/>
              <p:cNvGrpSpPr/>
              <p:nvPr/>
            </p:nvGrpSpPr>
            <p:grpSpPr>
              <a:xfrm>
                <a:off x="2434660" y="2414286"/>
                <a:ext cx="673178" cy="100681"/>
                <a:chOff x="2434660" y="2013924"/>
                <a:chExt cx="673178" cy="123416"/>
              </a:xfrm>
              <a:solidFill>
                <a:schemeClr val="tx1">
                  <a:lumMod val="85000"/>
                  <a:lumOff val="15000"/>
                </a:schemeClr>
              </a:solidFill>
            </p:grpSpPr>
            <p:sp>
              <p:nvSpPr>
                <p:cNvPr id="284" name="Rectangle 283"/>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5" name="Rectangle 284"/>
                <p:cNvSpPr/>
                <p:nvPr/>
              </p:nvSpPr>
              <p:spPr>
                <a:xfrm>
                  <a:off x="254461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6" name="Rectangle 285"/>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7" name="Rectangle 286"/>
                <p:cNvSpPr/>
                <p:nvPr/>
              </p:nvSpPr>
              <p:spPr>
                <a:xfrm>
                  <a:off x="2764516"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8" name="Rectangle 287"/>
                <p:cNvSpPr/>
                <p:nvPr/>
              </p:nvSpPr>
              <p:spPr>
                <a:xfrm>
                  <a:off x="2874468"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9" name="Rectangle 288"/>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70" name="Group 269"/>
              <p:cNvGrpSpPr/>
              <p:nvPr/>
            </p:nvGrpSpPr>
            <p:grpSpPr>
              <a:xfrm>
                <a:off x="2434660" y="2514375"/>
                <a:ext cx="673178" cy="100681"/>
                <a:chOff x="2434660" y="2013924"/>
                <a:chExt cx="673178" cy="123416"/>
              </a:xfrm>
              <a:solidFill>
                <a:schemeClr val="tx1">
                  <a:lumMod val="85000"/>
                  <a:lumOff val="15000"/>
                </a:schemeClr>
              </a:solidFill>
            </p:grpSpPr>
            <p:sp>
              <p:nvSpPr>
                <p:cNvPr id="278" name="Rectangle 277"/>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9" name="Rectangle 278"/>
                <p:cNvSpPr/>
                <p:nvPr/>
              </p:nvSpPr>
              <p:spPr>
                <a:xfrm>
                  <a:off x="254461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0" name="Rectangle 279"/>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1" name="Rectangle 280"/>
                <p:cNvSpPr/>
                <p:nvPr/>
              </p:nvSpPr>
              <p:spPr>
                <a:xfrm>
                  <a:off x="2764516"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2" name="Rectangle 281"/>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83" name="Rectangle 282"/>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271" name="Group 270"/>
              <p:cNvGrpSpPr/>
              <p:nvPr/>
            </p:nvGrpSpPr>
            <p:grpSpPr>
              <a:xfrm>
                <a:off x="2434660" y="2614470"/>
                <a:ext cx="673178" cy="100681"/>
                <a:chOff x="2434660" y="2013924"/>
                <a:chExt cx="673178" cy="123416"/>
              </a:xfrm>
              <a:solidFill>
                <a:schemeClr val="tx1">
                  <a:lumMod val="85000"/>
                  <a:lumOff val="15000"/>
                </a:schemeClr>
              </a:solidFill>
            </p:grpSpPr>
            <p:sp>
              <p:nvSpPr>
                <p:cNvPr id="272" name="Rectangle 271"/>
                <p:cNvSpPr/>
                <p:nvPr/>
              </p:nvSpPr>
              <p:spPr>
                <a:xfrm>
                  <a:off x="2434660"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3" name="Rectangle 272"/>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4" name="Rectangle 273"/>
                <p:cNvSpPr/>
                <p:nvPr/>
              </p:nvSpPr>
              <p:spPr>
                <a:xfrm>
                  <a:off x="2654564"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5" name="Rectangle 274"/>
                <p:cNvSpPr/>
                <p:nvPr/>
              </p:nvSpPr>
              <p:spPr>
                <a:xfrm>
                  <a:off x="2764516"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6" name="Rectangle 275"/>
                <p:cNvSpPr/>
                <p:nvPr/>
              </p:nvSpPr>
              <p:spPr>
                <a:xfrm>
                  <a:off x="2874468"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77" name="Rectangle 276"/>
                <p:cNvSpPr/>
                <p:nvPr/>
              </p:nvSpPr>
              <p:spPr>
                <a:xfrm>
                  <a:off x="2984422" y="2013924"/>
                  <a:ext cx="123416" cy="12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grpSp>
      <p:sp>
        <p:nvSpPr>
          <p:cNvPr id="29713" name="TextBox 210"/>
          <p:cNvSpPr txBox="1">
            <a:spLocks noChangeArrowheads="1"/>
          </p:cNvSpPr>
          <p:nvPr/>
        </p:nvSpPr>
        <p:spPr bwMode="auto">
          <a:xfrm>
            <a:off x="4419600" y="3133725"/>
            <a:ext cx="1150938" cy="254000"/>
          </a:xfrm>
          <a:prstGeom prst="rect">
            <a:avLst/>
          </a:prstGeom>
          <a:noFill/>
          <a:ln w="9525">
            <a:noFill/>
            <a:miter lim="800000"/>
            <a:headEnd/>
            <a:tailEnd/>
          </a:ln>
        </p:spPr>
        <p:txBody>
          <a:bodyPr>
            <a:spAutoFit/>
          </a:bodyPr>
          <a:lstStyle/>
          <a:p>
            <a:pPr algn="r">
              <a:lnSpc>
                <a:spcPct val="70000"/>
              </a:lnSpc>
            </a:pPr>
            <a:r>
              <a:rPr lang="en-US" sz="1400" b="1">
                <a:solidFill>
                  <a:srgbClr val="C00000"/>
                </a:solidFill>
                <a:latin typeface="Calibri" pitchFamily="34" charset="0"/>
              </a:rPr>
              <a:t>Exploit</a:t>
            </a:r>
            <a:endParaRPr lang="en-GB" sz="1400" b="1">
              <a:solidFill>
                <a:srgbClr val="C00000"/>
              </a:solidFill>
              <a:latin typeface="Calibri" pitchFamily="34" charset="0"/>
            </a:endParaRPr>
          </a:p>
        </p:txBody>
      </p:sp>
      <p:sp>
        <p:nvSpPr>
          <p:cNvPr id="246" name="Rectangle 245"/>
          <p:cNvSpPr/>
          <p:nvPr/>
        </p:nvSpPr>
        <p:spPr>
          <a:xfrm>
            <a:off x="358775" y="1025525"/>
            <a:ext cx="8423275" cy="5000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rgbClr val="FFFFFF"/>
                </a:solidFill>
              </a:rPr>
              <a:t>When unknown application states are created Apex stops the file delivery.</a:t>
            </a:r>
            <a:endParaRPr lang="en-GB" sz="2000" b="1" dirty="0">
              <a:solidFill>
                <a:srgbClr val="FFFFFF"/>
              </a:solidFill>
            </a:endParaRPr>
          </a:p>
        </p:txBody>
      </p:sp>
      <p:sp>
        <p:nvSpPr>
          <p:cNvPr id="248" name="Oval 247"/>
          <p:cNvSpPr/>
          <p:nvPr/>
        </p:nvSpPr>
        <p:spPr>
          <a:xfrm>
            <a:off x="7747000" y="3594100"/>
            <a:ext cx="407988" cy="423863"/>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8" name="Freeform 7"/>
          <p:cNvSpPr/>
          <p:nvPr/>
        </p:nvSpPr>
        <p:spPr>
          <a:xfrm>
            <a:off x="5045075" y="3673475"/>
            <a:ext cx="236538" cy="188913"/>
          </a:xfrm>
          <a:custGeom>
            <a:avLst/>
            <a:gdLst>
              <a:gd name="connsiteX0" fmla="*/ 0 w 236483"/>
              <a:gd name="connsiteY0" fmla="*/ 189186 h 189186"/>
              <a:gd name="connsiteX1" fmla="*/ 110359 w 236483"/>
              <a:gd name="connsiteY1" fmla="*/ 63062 h 189186"/>
              <a:gd name="connsiteX2" fmla="*/ 236483 w 236483"/>
              <a:gd name="connsiteY2" fmla="*/ 0 h 189186"/>
            </a:gdLst>
            <a:ahLst/>
            <a:cxnLst>
              <a:cxn ang="0">
                <a:pos x="connsiteX0" y="connsiteY0"/>
              </a:cxn>
              <a:cxn ang="0">
                <a:pos x="connsiteX1" y="connsiteY1"/>
              </a:cxn>
              <a:cxn ang="0">
                <a:pos x="connsiteX2" y="connsiteY2"/>
              </a:cxn>
            </a:cxnLst>
            <a:rect l="l" t="t" r="r" b="b"/>
            <a:pathLst>
              <a:path w="236483" h="189186">
                <a:moveTo>
                  <a:pt x="0" y="189186"/>
                </a:moveTo>
                <a:cubicBezTo>
                  <a:pt x="35472" y="141889"/>
                  <a:pt x="70945" y="94593"/>
                  <a:pt x="110359" y="63062"/>
                </a:cubicBezTo>
                <a:cubicBezTo>
                  <a:pt x="149773" y="31531"/>
                  <a:pt x="220717" y="63062"/>
                  <a:pt x="236483" y="0"/>
                </a:cubicBezTo>
              </a:path>
            </a:pathLst>
          </a:cu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9717" name="Group 211"/>
          <p:cNvGrpSpPr>
            <a:grpSpLocks/>
          </p:cNvGrpSpPr>
          <p:nvPr/>
        </p:nvGrpSpPr>
        <p:grpSpPr bwMode="auto">
          <a:xfrm>
            <a:off x="4594225" y="3321050"/>
            <a:ext cx="3568700" cy="2608263"/>
            <a:chOff x="4670945" y="3249253"/>
            <a:chExt cx="3568180" cy="2608280"/>
          </a:xfrm>
        </p:grpSpPr>
        <p:sp>
          <p:nvSpPr>
            <p:cNvPr id="213" name="Freeform 212"/>
            <p:cNvSpPr/>
            <p:nvPr/>
          </p:nvSpPr>
          <p:spPr>
            <a:xfrm rot="4807856">
              <a:off x="5835178" y="3199283"/>
              <a:ext cx="371477" cy="471419"/>
            </a:xfrm>
            <a:custGeom>
              <a:avLst/>
              <a:gdLst>
                <a:gd name="connsiteX0" fmla="*/ 16829 w 364638"/>
                <a:gd name="connsiteY0" fmla="*/ 33659 h 426346"/>
                <a:gd name="connsiteX1" fmla="*/ 84147 w 364638"/>
                <a:gd name="connsiteY1" fmla="*/ 100976 h 426346"/>
                <a:gd name="connsiteX2" fmla="*/ 28049 w 364638"/>
                <a:gd name="connsiteY2" fmla="*/ 145855 h 426346"/>
                <a:gd name="connsiteX3" fmla="*/ 72928 w 364638"/>
                <a:gd name="connsiteY3" fmla="*/ 190733 h 426346"/>
                <a:gd name="connsiteX4" fmla="*/ 0 w 364638"/>
                <a:gd name="connsiteY4" fmla="*/ 241222 h 426346"/>
                <a:gd name="connsiteX5" fmla="*/ 72928 w 364638"/>
                <a:gd name="connsiteY5" fmla="*/ 263661 h 426346"/>
                <a:gd name="connsiteX6" fmla="*/ 28049 w 364638"/>
                <a:gd name="connsiteY6" fmla="*/ 314149 h 426346"/>
                <a:gd name="connsiteX7" fmla="*/ 78537 w 364638"/>
                <a:gd name="connsiteY7" fmla="*/ 347808 h 426346"/>
                <a:gd name="connsiteX8" fmla="*/ 39269 w 364638"/>
                <a:gd name="connsiteY8" fmla="*/ 426346 h 426346"/>
                <a:gd name="connsiteX9" fmla="*/ 325369 w 364638"/>
                <a:gd name="connsiteY9" fmla="*/ 420736 h 426346"/>
                <a:gd name="connsiteX10" fmla="*/ 280491 w 364638"/>
                <a:gd name="connsiteY10" fmla="*/ 364638 h 426346"/>
                <a:gd name="connsiteX11" fmla="*/ 364638 w 364638"/>
                <a:gd name="connsiteY11" fmla="*/ 330979 h 426346"/>
                <a:gd name="connsiteX12" fmla="*/ 280491 w 364638"/>
                <a:gd name="connsiteY12" fmla="*/ 297320 h 426346"/>
                <a:gd name="connsiteX13" fmla="*/ 359028 w 364638"/>
                <a:gd name="connsiteY13" fmla="*/ 241222 h 426346"/>
                <a:gd name="connsiteX14" fmla="*/ 291710 w 364638"/>
                <a:gd name="connsiteY14" fmla="*/ 213173 h 426346"/>
                <a:gd name="connsiteX15" fmla="*/ 359028 w 364638"/>
                <a:gd name="connsiteY15" fmla="*/ 157074 h 426346"/>
                <a:gd name="connsiteX16" fmla="*/ 291710 w 364638"/>
                <a:gd name="connsiteY16" fmla="*/ 134635 h 426346"/>
                <a:gd name="connsiteX17" fmla="*/ 364638 w 364638"/>
                <a:gd name="connsiteY17" fmla="*/ 89757 h 426346"/>
                <a:gd name="connsiteX18" fmla="*/ 291710 w 364638"/>
                <a:gd name="connsiteY18" fmla="*/ 78537 h 426346"/>
                <a:gd name="connsiteX19" fmla="*/ 347809 w 364638"/>
                <a:gd name="connsiteY19" fmla="*/ 0 h 426346"/>
                <a:gd name="connsiteX20" fmla="*/ 16829 w 364638"/>
                <a:gd name="connsiteY20" fmla="*/ 33659 h 426346"/>
                <a:gd name="connsiteX0" fmla="*/ 16829 w 364638"/>
                <a:gd name="connsiteY0" fmla="*/ 33659 h 426346"/>
                <a:gd name="connsiteX1" fmla="*/ 84147 w 364638"/>
                <a:gd name="connsiteY1" fmla="*/ 100976 h 426346"/>
                <a:gd name="connsiteX2" fmla="*/ 28049 w 364638"/>
                <a:gd name="connsiteY2" fmla="*/ 145855 h 426346"/>
                <a:gd name="connsiteX3" fmla="*/ 72928 w 364638"/>
                <a:gd name="connsiteY3" fmla="*/ 190733 h 426346"/>
                <a:gd name="connsiteX4" fmla="*/ 0 w 364638"/>
                <a:gd name="connsiteY4" fmla="*/ 241222 h 426346"/>
                <a:gd name="connsiteX5" fmla="*/ 72928 w 364638"/>
                <a:gd name="connsiteY5" fmla="*/ 263661 h 426346"/>
                <a:gd name="connsiteX6" fmla="*/ 28049 w 364638"/>
                <a:gd name="connsiteY6" fmla="*/ 314149 h 426346"/>
                <a:gd name="connsiteX7" fmla="*/ 78537 w 364638"/>
                <a:gd name="connsiteY7" fmla="*/ 347808 h 426346"/>
                <a:gd name="connsiteX8" fmla="*/ 39269 w 364638"/>
                <a:gd name="connsiteY8" fmla="*/ 426346 h 426346"/>
                <a:gd name="connsiteX9" fmla="*/ 364637 w 364638"/>
                <a:gd name="connsiteY9" fmla="*/ 403907 h 426346"/>
                <a:gd name="connsiteX10" fmla="*/ 280491 w 364638"/>
                <a:gd name="connsiteY10" fmla="*/ 364638 h 426346"/>
                <a:gd name="connsiteX11" fmla="*/ 364638 w 364638"/>
                <a:gd name="connsiteY11" fmla="*/ 330979 h 426346"/>
                <a:gd name="connsiteX12" fmla="*/ 280491 w 364638"/>
                <a:gd name="connsiteY12" fmla="*/ 297320 h 426346"/>
                <a:gd name="connsiteX13" fmla="*/ 359028 w 364638"/>
                <a:gd name="connsiteY13" fmla="*/ 241222 h 426346"/>
                <a:gd name="connsiteX14" fmla="*/ 291710 w 364638"/>
                <a:gd name="connsiteY14" fmla="*/ 213173 h 426346"/>
                <a:gd name="connsiteX15" fmla="*/ 359028 w 364638"/>
                <a:gd name="connsiteY15" fmla="*/ 157074 h 426346"/>
                <a:gd name="connsiteX16" fmla="*/ 291710 w 364638"/>
                <a:gd name="connsiteY16" fmla="*/ 134635 h 426346"/>
                <a:gd name="connsiteX17" fmla="*/ 364638 w 364638"/>
                <a:gd name="connsiteY17" fmla="*/ 89757 h 426346"/>
                <a:gd name="connsiteX18" fmla="*/ 291710 w 364638"/>
                <a:gd name="connsiteY18" fmla="*/ 78537 h 426346"/>
                <a:gd name="connsiteX19" fmla="*/ 347809 w 364638"/>
                <a:gd name="connsiteY19" fmla="*/ 0 h 426346"/>
                <a:gd name="connsiteX20" fmla="*/ 16829 w 364638"/>
                <a:gd name="connsiteY20" fmla="*/ 33659 h 426346"/>
                <a:gd name="connsiteX0" fmla="*/ 16829 w 364638"/>
                <a:gd name="connsiteY0" fmla="*/ 33659 h 409516"/>
                <a:gd name="connsiteX1" fmla="*/ 84147 w 364638"/>
                <a:gd name="connsiteY1" fmla="*/ 100976 h 409516"/>
                <a:gd name="connsiteX2" fmla="*/ 28049 w 364638"/>
                <a:gd name="connsiteY2" fmla="*/ 145855 h 409516"/>
                <a:gd name="connsiteX3" fmla="*/ 72928 w 364638"/>
                <a:gd name="connsiteY3" fmla="*/ 190733 h 409516"/>
                <a:gd name="connsiteX4" fmla="*/ 0 w 364638"/>
                <a:gd name="connsiteY4" fmla="*/ 241222 h 409516"/>
                <a:gd name="connsiteX5" fmla="*/ 72928 w 364638"/>
                <a:gd name="connsiteY5" fmla="*/ 263661 h 409516"/>
                <a:gd name="connsiteX6" fmla="*/ 28049 w 364638"/>
                <a:gd name="connsiteY6" fmla="*/ 314149 h 409516"/>
                <a:gd name="connsiteX7" fmla="*/ 78537 w 364638"/>
                <a:gd name="connsiteY7" fmla="*/ 347808 h 409516"/>
                <a:gd name="connsiteX8" fmla="*/ 11219 w 364638"/>
                <a:gd name="connsiteY8" fmla="*/ 409516 h 409516"/>
                <a:gd name="connsiteX9" fmla="*/ 364637 w 364638"/>
                <a:gd name="connsiteY9" fmla="*/ 403907 h 409516"/>
                <a:gd name="connsiteX10" fmla="*/ 280491 w 364638"/>
                <a:gd name="connsiteY10" fmla="*/ 364638 h 409516"/>
                <a:gd name="connsiteX11" fmla="*/ 364638 w 364638"/>
                <a:gd name="connsiteY11" fmla="*/ 330979 h 409516"/>
                <a:gd name="connsiteX12" fmla="*/ 280491 w 364638"/>
                <a:gd name="connsiteY12" fmla="*/ 297320 h 409516"/>
                <a:gd name="connsiteX13" fmla="*/ 359028 w 364638"/>
                <a:gd name="connsiteY13" fmla="*/ 241222 h 409516"/>
                <a:gd name="connsiteX14" fmla="*/ 291710 w 364638"/>
                <a:gd name="connsiteY14" fmla="*/ 213173 h 409516"/>
                <a:gd name="connsiteX15" fmla="*/ 359028 w 364638"/>
                <a:gd name="connsiteY15" fmla="*/ 157074 h 409516"/>
                <a:gd name="connsiteX16" fmla="*/ 291710 w 364638"/>
                <a:gd name="connsiteY16" fmla="*/ 134635 h 409516"/>
                <a:gd name="connsiteX17" fmla="*/ 364638 w 364638"/>
                <a:gd name="connsiteY17" fmla="*/ 89757 h 409516"/>
                <a:gd name="connsiteX18" fmla="*/ 291710 w 364638"/>
                <a:gd name="connsiteY18" fmla="*/ 78537 h 409516"/>
                <a:gd name="connsiteX19" fmla="*/ 347809 w 364638"/>
                <a:gd name="connsiteY19" fmla="*/ 0 h 409516"/>
                <a:gd name="connsiteX20" fmla="*/ 16829 w 364638"/>
                <a:gd name="connsiteY20" fmla="*/ 33659 h 409516"/>
                <a:gd name="connsiteX0" fmla="*/ 16829 w 364638"/>
                <a:gd name="connsiteY0" fmla="*/ 33659 h 409516"/>
                <a:gd name="connsiteX1" fmla="*/ 84147 w 364638"/>
                <a:gd name="connsiteY1" fmla="*/ 100976 h 409516"/>
                <a:gd name="connsiteX2" fmla="*/ 28049 w 364638"/>
                <a:gd name="connsiteY2" fmla="*/ 145855 h 409516"/>
                <a:gd name="connsiteX3" fmla="*/ 72928 w 364638"/>
                <a:gd name="connsiteY3" fmla="*/ 190733 h 409516"/>
                <a:gd name="connsiteX4" fmla="*/ 0 w 364638"/>
                <a:gd name="connsiteY4" fmla="*/ 241222 h 409516"/>
                <a:gd name="connsiteX5" fmla="*/ 72928 w 364638"/>
                <a:gd name="connsiteY5" fmla="*/ 263661 h 409516"/>
                <a:gd name="connsiteX6" fmla="*/ 28049 w 364638"/>
                <a:gd name="connsiteY6" fmla="*/ 314149 h 409516"/>
                <a:gd name="connsiteX7" fmla="*/ 78537 w 364638"/>
                <a:gd name="connsiteY7" fmla="*/ 347808 h 409516"/>
                <a:gd name="connsiteX8" fmla="*/ 11219 w 364638"/>
                <a:gd name="connsiteY8" fmla="*/ 409516 h 409516"/>
                <a:gd name="connsiteX9" fmla="*/ 280491 w 364638"/>
                <a:gd name="connsiteY9" fmla="*/ 403906 h 409516"/>
                <a:gd name="connsiteX10" fmla="*/ 364637 w 364638"/>
                <a:gd name="connsiteY10" fmla="*/ 403907 h 409516"/>
                <a:gd name="connsiteX11" fmla="*/ 280491 w 364638"/>
                <a:gd name="connsiteY11" fmla="*/ 364638 h 409516"/>
                <a:gd name="connsiteX12" fmla="*/ 364638 w 364638"/>
                <a:gd name="connsiteY12" fmla="*/ 330979 h 409516"/>
                <a:gd name="connsiteX13" fmla="*/ 280491 w 364638"/>
                <a:gd name="connsiteY13" fmla="*/ 297320 h 409516"/>
                <a:gd name="connsiteX14" fmla="*/ 359028 w 364638"/>
                <a:gd name="connsiteY14" fmla="*/ 241222 h 409516"/>
                <a:gd name="connsiteX15" fmla="*/ 291710 w 364638"/>
                <a:gd name="connsiteY15" fmla="*/ 213173 h 409516"/>
                <a:gd name="connsiteX16" fmla="*/ 359028 w 364638"/>
                <a:gd name="connsiteY16" fmla="*/ 157074 h 409516"/>
                <a:gd name="connsiteX17" fmla="*/ 291710 w 364638"/>
                <a:gd name="connsiteY17" fmla="*/ 134635 h 409516"/>
                <a:gd name="connsiteX18" fmla="*/ 364638 w 364638"/>
                <a:gd name="connsiteY18" fmla="*/ 89757 h 409516"/>
                <a:gd name="connsiteX19" fmla="*/ 291710 w 364638"/>
                <a:gd name="connsiteY19" fmla="*/ 78537 h 409516"/>
                <a:gd name="connsiteX20" fmla="*/ 347809 w 364638"/>
                <a:gd name="connsiteY20" fmla="*/ 0 h 409516"/>
                <a:gd name="connsiteX21" fmla="*/ 16829 w 364638"/>
                <a:gd name="connsiteY21" fmla="*/ 33659 h 409516"/>
                <a:gd name="connsiteX0" fmla="*/ 16829 w 364638"/>
                <a:gd name="connsiteY0" fmla="*/ 33659 h 448784"/>
                <a:gd name="connsiteX1" fmla="*/ 84147 w 364638"/>
                <a:gd name="connsiteY1" fmla="*/ 100976 h 448784"/>
                <a:gd name="connsiteX2" fmla="*/ 28049 w 364638"/>
                <a:gd name="connsiteY2" fmla="*/ 145855 h 448784"/>
                <a:gd name="connsiteX3" fmla="*/ 72928 w 364638"/>
                <a:gd name="connsiteY3" fmla="*/ 190733 h 448784"/>
                <a:gd name="connsiteX4" fmla="*/ 0 w 364638"/>
                <a:gd name="connsiteY4" fmla="*/ 241222 h 448784"/>
                <a:gd name="connsiteX5" fmla="*/ 72928 w 364638"/>
                <a:gd name="connsiteY5" fmla="*/ 263661 h 448784"/>
                <a:gd name="connsiteX6" fmla="*/ 28049 w 364638"/>
                <a:gd name="connsiteY6" fmla="*/ 314149 h 448784"/>
                <a:gd name="connsiteX7" fmla="*/ 78537 w 364638"/>
                <a:gd name="connsiteY7" fmla="*/ 347808 h 448784"/>
                <a:gd name="connsiteX8" fmla="*/ 11219 w 364638"/>
                <a:gd name="connsiteY8" fmla="*/ 409516 h 448784"/>
                <a:gd name="connsiteX9" fmla="*/ 89757 w 364638"/>
                <a:gd name="connsiteY9" fmla="*/ 448784 h 448784"/>
                <a:gd name="connsiteX10" fmla="*/ 364637 w 364638"/>
                <a:gd name="connsiteY10" fmla="*/ 403907 h 448784"/>
                <a:gd name="connsiteX11" fmla="*/ 280491 w 364638"/>
                <a:gd name="connsiteY11" fmla="*/ 364638 h 448784"/>
                <a:gd name="connsiteX12" fmla="*/ 364638 w 364638"/>
                <a:gd name="connsiteY12" fmla="*/ 330979 h 448784"/>
                <a:gd name="connsiteX13" fmla="*/ 280491 w 364638"/>
                <a:gd name="connsiteY13" fmla="*/ 297320 h 448784"/>
                <a:gd name="connsiteX14" fmla="*/ 359028 w 364638"/>
                <a:gd name="connsiteY14" fmla="*/ 241222 h 448784"/>
                <a:gd name="connsiteX15" fmla="*/ 291710 w 364638"/>
                <a:gd name="connsiteY15" fmla="*/ 213173 h 448784"/>
                <a:gd name="connsiteX16" fmla="*/ 359028 w 364638"/>
                <a:gd name="connsiteY16" fmla="*/ 157074 h 448784"/>
                <a:gd name="connsiteX17" fmla="*/ 291710 w 364638"/>
                <a:gd name="connsiteY17" fmla="*/ 134635 h 448784"/>
                <a:gd name="connsiteX18" fmla="*/ 364638 w 364638"/>
                <a:gd name="connsiteY18" fmla="*/ 89757 h 448784"/>
                <a:gd name="connsiteX19" fmla="*/ 291710 w 364638"/>
                <a:gd name="connsiteY19" fmla="*/ 78537 h 448784"/>
                <a:gd name="connsiteX20" fmla="*/ 347809 w 364638"/>
                <a:gd name="connsiteY20" fmla="*/ 0 h 448784"/>
                <a:gd name="connsiteX21" fmla="*/ 16829 w 364638"/>
                <a:gd name="connsiteY21" fmla="*/ 33659 h 448784"/>
                <a:gd name="connsiteX0" fmla="*/ 16829 w 364638"/>
                <a:gd name="connsiteY0" fmla="*/ 33659 h 448784"/>
                <a:gd name="connsiteX1" fmla="*/ 84147 w 364638"/>
                <a:gd name="connsiteY1" fmla="*/ 100976 h 448784"/>
                <a:gd name="connsiteX2" fmla="*/ 28049 w 364638"/>
                <a:gd name="connsiteY2" fmla="*/ 145855 h 448784"/>
                <a:gd name="connsiteX3" fmla="*/ 72928 w 364638"/>
                <a:gd name="connsiteY3" fmla="*/ 190733 h 448784"/>
                <a:gd name="connsiteX4" fmla="*/ 0 w 364638"/>
                <a:gd name="connsiteY4" fmla="*/ 241222 h 448784"/>
                <a:gd name="connsiteX5" fmla="*/ 72928 w 364638"/>
                <a:gd name="connsiteY5" fmla="*/ 263661 h 448784"/>
                <a:gd name="connsiteX6" fmla="*/ 28049 w 364638"/>
                <a:gd name="connsiteY6" fmla="*/ 314149 h 448784"/>
                <a:gd name="connsiteX7" fmla="*/ 78537 w 364638"/>
                <a:gd name="connsiteY7" fmla="*/ 347808 h 448784"/>
                <a:gd name="connsiteX8" fmla="*/ 11219 w 364638"/>
                <a:gd name="connsiteY8" fmla="*/ 409516 h 448784"/>
                <a:gd name="connsiteX9" fmla="*/ 89757 w 364638"/>
                <a:gd name="connsiteY9" fmla="*/ 448784 h 448784"/>
                <a:gd name="connsiteX10" fmla="*/ 258052 w 364638"/>
                <a:gd name="connsiteY10" fmla="*/ 415126 h 448784"/>
                <a:gd name="connsiteX11" fmla="*/ 364637 w 364638"/>
                <a:gd name="connsiteY11" fmla="*/ 403907 h 448784"/>
                <a:gd name="connsiteX12" fmla="*/ 280491 w 364638"/>
                <a:gd name="connsiteY12" fmla="*/ 364638 h 448784"/>
                <a:gd name="connsiteX13" fmla="*/ 364638 w 364638"/>
                <a:gd name="connsiteY13" fmla="*/ 330979 h 448784"/>
                <a:gd name="connsiteX14" fmla="*/ 280491 w 364638"/>
                <a:gd name="connsiteY14" fmla="*/ 297320 h 448784"/>
                <a:gd name="connsiteX15" fmla="*/ 359028 w 364638"/>
                <a:gd name="connsiteY15" fmla="*/ 241222 h 448784"/>
                <a:gd name="connsiteX16" fmla="*/ 291710 w 364638"/>
                <a:gd name="connsiteY16" fmla="*/ 213173 h 448784"/>
                <a:gd name="connsiteX17" fmla="*/ 359028 w 364638"/>
                <a:gd name="connsiteY17" fmla="*/ 157074 h 448784"/>
                <a:gd name="connsiteX18" fmla="*/ 291710 w 364638"/>
                <a:gd name="connsiteY18" fmla="*/ 134635 h 448784"/>
                <a:gd name="connsiteX19" fmla="*/ 364638 w 364638"/>
                <a:gd name="connsiteY19" fmla="*/ 89757 h 448784"/>
                <a:gd name="connsiteX20" fmla="*/ 291710 w 364638"/>
                <a:gd name="connsiteY20" fmla="*/ 78537 h 448784"/>
                <a:gd name="connsiteX21" fmla="*/ 347809 w 364638"/>
                <a:gd name="connsiteY21" fmla="*/ 0 h 448784"/>
                <a:gd name="connsiteX22" fmla="*/ 16829 w 364638"/>
                <a:gd name="connsiteY22" fmla="*/ 33659 h 448784"/>
                <a:gd name="connsiteX0" fmla="*/ 16829 w 364638"/>
                <a:gd name="connsiteY0" fmla="*/ 33659 h 510493"/>
                <a:gd name="connsiteX1" fmla="*/ 84147 w 364638"/>
                <a:gd name="connsiteY1" fmla="*/ 100976 h 510493"/>
                <a:gd name="connsiteX2" fmla="*/ 28049 w 364638"/>
                <a:gd name="connsiteY2" fmla="*/ 145855 h 510493"/>
                <a:gd name="connsiteX3" fmla="*/ 72928 w 364638"/>
                <a:gd name="connsiteY3" fmla="*/ 190733 h 510493"/>
                <a:gd name="connsiteX4" fmla="*/ 0 w 364638"/>
                <a:gd name="connsiteY4" fmla="*/ 241222 h 510493"/>
                <a:gd name="connsiteX5" fmla="*/ 72928 w 364638"/>
                <a:gd name="connsiteY5" fmla="*/ 263661 h 510493"/>
                <a:gd name="connsiteX6" fmla="*/ 28049 w 364638"/>
                <a:gd name="connsiteY6" fmla="*/ 314149 h 510493"/>
                <a:gd name="connsiteX7" fmla="*/ 78537 w 364638"/>
                <a:gd name="connsiteY7" fmla="*/ 347808 h 510493"/>
                <a:gd name="connsiteX8" fmla="*/ 11219 w 364638"/>
                <a:gd name="connsiteY8" fmla="*/ 409516 h 510493"/>
                <a:gd name="connsiteX9" fmla="*/ 89757 w 364638"/>
                <a:gd name="connsiteY9" fmla="*/ 448784 h 510493"/>
                <a:gd name="connsiteX10" fmla="*/ 5610 w 364638"/>
                <a:gd name="connsiteY10" fmla="*/ 510493 h 510493"/>
                <a:gd name="connsiteX11" fmla="*/ 364637 w 364638"/>
                <a:gd name="connsiteY11" fmla="*/ 403907 h 510493"/>
                <a:gd name="connsiteX12" fmla="*/ 280491 w 364638"/>
                <a:gd name="connsiteY12" fmla="*/ 364638 h 510493"/>
                <a:gd name="connsiteX13" fmla="*/ 364638 w 364638"/>
                <a:gd name="connsiteY13" fmla="*/ 330979 h 510493"/>
                <a:gd name="connsiteX14" fmla="*/ 280491 w 364638"/>
                <a:gd name="connsiteY14" fmla="*/ 297320 h 510493"/>
                <a:gd name="connsiteX15" fmla="*/ 359028 w 364638"/>
                <a:gd name="connsiteY15" fmla="*/ 241222 h 510493"/>
                <a:gd name="connsiteX16" fmla="*/ 291710 w 364638"/>
                <a:gd name="connsiteY16" fmla="*/ 213173 h 510493"/>
                <a:gd name="connsiteX17" fmla="*/ 359028 w 364638"/>
                <a:gd name="connsiteY17" fmla="*/ 157074 h 510493"/>
                <a:gd name="connsiteX18" fmla="*/ 291710 w 364638"/>
                <a:gd name="connsiteY18" fmla="*/ 134635 h 510493"/>
                <a:gd name="connsiteX19" fmla="*/ 364638 w 364638"/>
                <a:gd name="connsiteY19" fmla="*/ 89757 h 510493"/>
                <a:gd name="connsiteX20" fmla="*/ 291710 w 364638"/>
                <a:gd name="connsiteY20" fmla="*/ 78537 h 510493"/>
                <a:gd name="connsiteX21" fmla="*/ 347809 w 364638"/>
                <a:gd name="connsiteY21" fmla="*/ 0 h 510493"/>
                <a:gd name="connsiteX22" fmla="*/ 16829 w 364638"/>
                <a:gd name="connsiteY22" fmla="*/ 33659 h 510493"/>
                <a:gd name="connsiteX0" fmla="*/ 16829 w 364638"/>
                <a:gd name="connsiteY0" fmla="*/ 33659 h 510493"/>
                <a:gd name="connsiteX1" fmla="*/ 84147 w 364638"/>
                <a:gd name="connsiteY1" fmla="*/ 100976 h 510493"/>
                <a:gd name="connsiteX2" fmla="*/ 28049 w 364638"/>
                <a:gd name="connsiteY2" fmla="*/ 145855 h 510493"/>
                <a:gd name="connsiteX3" fmla="*/ 72928 w 364638"/>
                <a:gd name="connsiteY3" fmla="*/ 190733 h 510493"/>
                <a:gd name="connsiteX4" fmla="*/ 0 w 364638"/>
                <a:gd name="connsiteY4" fmla="*/ 241222 h 510493"/>
                <a:gd name="connsiteX5" fmla="*/ 72928 w 364638"/>
                <a:gd name="connsiteY5" fmla="*/ 263661 h 510493"/>
                <a:gd name="connsiteX6" fmla="*/ 28049 w 364638"/>
                <a:gd name="connsiteY6" fmla="*/ 314149 h 510493"/>
                <a:gd name="connsiteX7" fmla="*/ 78537 w 364638"/>
                <a:gd name="connsiteY7" fmla="*/ 347808 h 510493"/>
                <a:gd name="connsiteX8" fmla="*/ 11219 w 364638"/>
                <a:gd name="connsiteY8" fmla="*/ 409516 h 510493"/>
                <a:gd name="connsiteX9" fmla="*/ 67318 w 364638"/>
                <a:gd name="connsiteY9" fmla="*/ 443174 h 510493"/>
                <a:gd name="connsiteX10" fmla="*/ 5610 w 364638"/>
                <a:gd name="connsiteY10" fmla="*/ 510493 h 510493"/>
                <a:gd name="connsiteX11" fmla="*/ 364637 w 364638"/>
                <a:gd name="connsiteY11" fmla="*/ 403907 h 510493"/>
                <a:gd name="connsiteX12" fmla="*/ 280491 w 364638"/>
                <a:gd name="connsiteY12" fmla="*/ 364638 h 510493"/>
                <a:gd name="connsiteX13" fmla="*/ 364638 w 364638"/>
                <a:gd name="connsiteY13" fmla="*/ 330979 h 510493"/>
                <a:gd name="connsiteX14" fmla="*/ 280491 w 364638"/>
                <a:gd name="connsiteY14" fmla="*/ 297320 h 510493"/>
                <a:gd name="connsiteX15" fmla="*/ 359028 w 364638"/>
                <a:gd name="connsiteY15" fmla="*/ 241222 h 510493"/>
                <a:gd name="connsiteX16" fmla="*/ 291710 w 364638"/>
                <a:gd name="connsiteY16" fmla="*/ 213173 h 510493"/>
                <a:gd name="connsiteX17" fmla="*/ 359028 w 364638"/>
                <a:gd name="connsiteY17" fmla="*/ 157074 h 510493"/>
                <a:gd name="connsiteX18" fmla="*/ 291710 w 364638"/>
                <a:gd name="connsiteY18" fmla="*/ 134635 h 510493"/>
                <a:gd name="connsiteX19" fmla="*/ 364638 w 364638"/>
                <a:gd name="connsiteY19" fmla="*/ 89757 h 510493"/>
                <a:gd name="connsiteX20" fmla="*/ 291710 w 364638"/>
                <a:gd name="connsiteY20" fmla="*/ 78537 h 510493"/>
                <a:gd name="connsiteX21" fmla="*/ 347809 w 364638"/>
                <a:gd name="connsiteY21" fmla="*/ 0 h 510493"/>
                <a:gd name="connsiteX22" fmla="*/ 16829 w 364638"/>
                <a:gd name="connsiteY22" fmla="*/ 33659 h 510493"/>
                <a:gd name="connsiteX0" fmla="*/ 16829 w 364638"/>
                <a:gd name="connsiteY0" fmla="*/ 33659 h 510493"/>
                <a:gd name="connsiteX1" fmla="*/ 84147 w 364638"/>
                <a:gd name="connsiteY1" fmla="*/ 100976 h 510493"/>
                <a:gd name="connsiteX2" fmla="*/ 28049 w 364638"/>
                <a:gd name="connsiteY2" fmla="*/ 145855 h 510493"/>
                <a:gd name="connsiteX3" fmla="*/ 72928 w 364638"/>
                <a:gd name="connsiteY3" fmla="*/ 190733 h 510493"/>
                <a:gd name="connsiteX4" fmla="*/ 0 w 364638"/>
                <a:gd name="connsiteY4" fmla="*/ 241222 h 510493"/>
                <a:gd name="connsiteX5" fmla="*/ 72928 w 364638"/>
                <a:gd name="connsiteY5" fmla="*/ 263661 h 510493"/>
                <a:gd name="connsiteX6" fmla="*/ 28049 w 364638"/>
                <a:gd name="connsiteY6" fmla="*/ 314149 h 510493"/>
                <a:gd name="connsiteX7" fmla="*/ 78537 w 364638"/>
                <a:gd name="connsiteY7" fmla="*/ 347808 h 510493"/>
                <a:gd name="connsiteX8" fmla="*/ 11219 w 364638"/>
                <a:gd name="connsiteY8" fmla="*/ 409516 h 510493"/>
                <a:gd name="connsiteX9" fmla="*/ 84148 w 364638"/>
                <a:gd name="connsiteY9" fmla="*/ 426345 h 510493"/>
                <a:gd name="connsiteX10" fmla="*/ 5610 w 364638"/>
                <a:gd name="connsiteY10" fmla="*/ 510493 h 510493"/>
                <a:gd name="connsiteX11" fmla="*/ 364637 w 364638"/>
                <a:gd name="connsiteY11" fmla="*/ 403907 h 510493"/>
                <a:gd name="connsiteX12" fmla="*/ 280491 w 364638"/>
                <a:gd name="connsiteY12" fmla="*/ 364638 h 510493"/>
                <a:gd name="connsiteX13" fmla="*/ 364638 w 364638"/>
                <a:gd name="connsiteY13" fmla="*/ 330979 h 510493"/>
                <a:gd name="connsiteX14" fmla="*/ 280491 w 364638"/>
                <a:gd name="connsiteY14" fmla="*/ 297320 h 510493"/>
                <a:gd name="connsiteX15" fmla="*/ 359028 w 364638"/>
                <a:gd name="connsiteY15" fmla="*/ 241222 h 510493"/>
                <a:gd name="connsiteX16" fmla="*/ 291710 w 364638"/>
                <a:gd name="connsiteY16" fmla="*/ 213173 h 510493"/>
                <a:gd name="connsiteX17" fmla="*/ 359028 w 364638"/>
                <a:gd name="connsiteY17" fmla="*/ 157074 h 510493"/>
                <a:gd name="connsiteX18" fmla="*/ 291710 w 364638"/>
                <a:gd name="connsiteY18" fmla="*/ 134635 h 510493"/>
                <a:gd name="connsiteX19" fmla="*/ 364638 w 364638"/>
                <a:gd name="connsiteY19" fmla="*/ 89757 h 510493"/>
                <a:gd name="connsiteX20" fmla="*/ 291710 w 364638"/>
                <a:gd name="connsiteY20" fmla="*/ 78537 h 510493"/>
                <a:gd name="connsiteX21" fmla="*/ 347809 w 364638"/>
                <a:gd name="connsiteY21" fmla="*/ 0 h 510493"/>
                <a:gd name="connsiteX22" fmla="*/ 16829 w 364638"/>
                <a:gd name="connsiteY22" fmla="*/ 33659 h 510493"/>
                <a:gd name="connsiteX0" fmla="*/ 16829 w 364638"/>
                <a:gd name="connsiteY0" fmla="*/ 33659 h 426345"/>
                <a:gd name="connsiteX1" fmla="*/ 84147 w 364638"/>
                <a:gd name="connsiteY1" fmla="*/ 100976 h 426345"/>
                <a:gd name="connsiteX2" fmla="*/ 28049 w 364638"/>
                <a:gd name="connsiteY2" fmla="*/ 145855 h 426345"/>
                <a:gd name="connsiteX3" fmla="*/ 72928 w 364638"/>
                <a:gd name="connsiteY3" fmla="*/ 190733 h 426345"/>
                <a:gd name="connsiteX4" fmla="*/ 0 w 364638"/>
                <a:gd name="connsiteY4" fmla="*/ 241222 h 426345"/>
                <a:gd name="connsiteX5" fmla="*/ 72928 w 364638"/>
                <a:gd name="connsiteY5" fmla="*/ 263661 h 426345"/>
                <a:gd name="connsiteX6" fmla="*/ 28049 w 364638"/>
                <a:gd name="connsiteY6" fmla="*/ 314149 h 426345"/>
                <a:gd name="connsiteX7" fmla="*/ 78537 w 364638"/>
                <a:gd name="connsiteY7" fmla="*/ 347808 h 426345"/>
                <a:gd name="connsiteX8" fmla="*/ 11219 w 364638"/>
                <a:gd name="connsiteY8" fmla="*/ 409516 h 426345"/>
                <a:gd name="connsiteX9" fmla="*/ 84148 w 364638"/>
                <a:gd name="connsiteY9" fmla="*/ 426345 h 426345"/>
                <a:gd name="connsiteX10" fmla="*/ 364637 w 364638"/>
                <a:gd name="connsiteY10" fmla="*/ 403907 h 426345"/>
                <a:gd name="connsiteX11" fmla="*/ 280491 w 364638"/>
                <a:gd name="connsiteY11" fmla="*/ 364638 h 426345"/>
                <a:gd name="connsiteX12" fmla="*/ 364638 w 364638"/>
                <a:gd name="connsiteY12" fmla="*/ 330979 h 426345"/>
                <a:gd name="connsiteX13" fmla="*/ 280491 w 364638"/>
                <a:gd name="connsiteY13" fmla="*/ 297320 h 426345"/>
                <a:gd name="connsiteX14" fmla="*/ 359028 w 364638"/>
                <a:gd name="connsiteY14" fmla="*/ 241222 h 426345"/>
                <a:gd name="connsiteX15" fmla="*/ 291710 w 364638"/>
                <a:gd name="connsiteY15" fmla="*/ 213173 h 426345"/>
                <a:gd name="connsiteX16" fmla="*/ 359028 w 364638"/>
                <a:gd name="connsiteY16" fmla="*/ 157074 h 426345"/>
                <a:gd name="connsiteX17" fmla="*/ 291710 w 364638"/>
                <a:gd name="connsiteY17" fmla="*/ 134635 h 426345"/>
                <a:gd name="connsiteX18" fmla="*/ 364638 w 364638"/>
                <a:gd name="connsiteY18" fmla="*/ 89757 h 426345"/>
                <a:gd name="connsiteX19" fmla="*/ 291710 w 364638"/>
                <a:gd name="connsiteY19" fmla="*/ 78537 h 426345"/>
                <a:gd name="connsiteX20" fmla="*/ 347809 w 364638"/>
                <a:gd name="connsiteY20" fmla="*/ 0 h 426345"/>
                <a:gd name="connsiteX21" fmla="*/ 16829 w 364638"/>
                <a:gd name="connsiteY21" fmla="*/ 33659 h 426345"/>
                <a:gd name="connsiteX0" fmla="*/ 16829 w 364638"/>
                <a:gd name="connsiteY0" fmla="*/ 33659 h 443174"/>
                <a:gd name="connsiteX1" fmla="*/ 84147 w 364638"/>
                <a:gd name="connsiteY1" fmla="*/ 100976 h 443174"/>
                <a:gd name="connsiteX2" fmla="*/ 28049 w 364638"/>
                <a:gd name="connsiteY2" fmla="*/ 145855 h 443174"/>
                <a:gd name="connsiteX3" fmla="*/ 72928 w 364638"/>
                <a:gd name="connsiteY3" fmla="*/ 190733 h 443174"/>
                <a:gd name="connsiteX4" fmla="*/ 0 w 364638"/>
                <a:gd name="connsiteY4" fmla="*/ 241222 h 443174"/>
                <a:gd name="connsiteX5" fmla="*/ 72928 w 364638"/>
                <a:gd name="connsiteY5" fmla="*/ 263661 h 443174"/>
                <a:gd name="connsiteX6" fmla="*/ 28049 w 364638"/>
                <a:gd name="connsiteY6" fmla="*/ 314149 h 443174"/>
                <a:gd name="connsiteX7" fmla="*/ 78537 w 364638"/>
                <a:gd name="connsiteY7" fmla="*/ 347808 h 443174"/>
                <a:gd name="connsiteX8" fmla="*/ 11219 w 364638"/>
                <a:gd name="connsiteY8" fmla="*/ 409516 h 443174"/>
                <a:gd name="connsiteX9" fmla="*/ 95368 w 364638"/>
                <a:gd name="connsiteY9" fmla="*/ 443174 h 443174"/>
                <a:gd name="connsiteX10" fmla="*/ 364637 w 364638"/>
                <a:gd name="connsiteY10" fmla="*/ 403907 h 443174"/>
                <a:gd name="connsiteX11" fmla="*/ 280491 w 364638"/>
                <a:gd name="connsiteY11" fmla="*/ 364638 h 443174"/>
                <a:gd name="connsiteX12" fmla="*/ 364638 w 364638"/>
                <a:gd name="connsiteY12" fmla="*/ 330979 h 443174"/>
                <a:gd name="connsiteX13" fmla="*/ 280491 w 364638"/>
                <a:gd name="connsiteY13" fmla="*/ 297320 h 443174"/>
                <a:gd name="connsiteX14" fmla="*/ 359028 w 364638"/>
                <a:gd name="connsiteY14" fmla="*/ 241222 h 443174"/>
                <a:gd name="connsiteX15" fmla="*/ 291710 w 364638"/>
                <a:gd name="connsiteY15" fmla="*/ 213173 h 443174"/>
                <a:gd name="connsiteX16" fmla="*/ 359028 w 364638"/>
                <a:gd name="connsiteY16" fmla="*/ 157074 h 443174"/>
                <a:gd name="connsiteX17" fmla="*/ 291710 w 364638"/>
                <a:gd name="connsiteY17" fmla="*/ 134635 h 443174"/>
                <a:gd name="connsiteX18" fmla="*/ 364638 w 364638"/>
                <a:gd name="connsiteY18" fmla="*/ 89757 h 443174"/>
                <a:gd name="connsiteX19" fmla="*/ 291710 w 364638"/>
                <a:gd name="connsiteY19" fmla="*/ 78537 h 443174"/>
                <a:gd name="connsiteX20" fmla="*/ 347809 w 364638"/>
                <a:gd name="connsiteY20" fmla="*/ 0 h 443174"/>
                <a:gd name="connsiteX21" fmla="*/ 16829 w 364638"/>
                <a:gd name="connsiteY21" fmla="*/ 33659 h 443174"/>
                <a:gd name="connsiteX0" fmla="*/ 5609 w 364638"/>
                <a:gd name="connsiteY0" fmla="*/ 50488 h 443174"/>
                <a:gd name="connsiteX1" fmla="*/ 84147 w 364638"/>
                <a:gd name="connsiteY1" fmla="*/ 100976 h 443174"/>
                <a:gd name="connsiteX2" fmla="*/ 28049 w 364638"/>
                <a:gd name="connsiteY2" fmla="*/ 145855 h 443174"/>
                <a:gd name="connsiteX3" fmla="*/ 72928 w 364638"/>
                <a:gd name="connsiteY3" fmla="*/ 190733 h 443174"/>
                <a:gd name="connsiteX4" fmla="*/ 0 w 364638"/>
                <a:gd name="connsiteY4" fmla="*/ 241222 h 443174"/>
                <a:gd name="connsiteX5" fmla="*/ 72928 w 364638"/>
                <a:gd name="connsiteY5" fmla="*/ 263661 h 443174"/>
                <a:gd name="connsiteX6" fmla="*/ 28049 w 364638"/>
                <a:gd name="connsiteY6" fmla="*/ 314149 h 443174"/>
                <a:gd name="connsiteX7" fmla="*/ 78537 w 364638"/>
                <a:gd name="connsiteY7" fmla="*/ 347808 h 443174"/>
                <a:gd name="connsiteX8" fmla="*/ 11219 w 364638"/>
                <a:gd name="connsiteY8" fmla="*/ 409516 h 443174"/>
                <a:gd name="connsiteX9" fmla="*/ 95368 w 364638"/>
                <a:gd name="connsiteY9" fmla="*/ 443174 h 443174"/>
                <a:gd name="connsiteX10" fmla="*/ 364637 w 364638"/>
                <a:gd name="connsiteY10" fmla="*/ 403907 h 443174"/>
                <a:gd name="connsiteX11" fmla="*/ 280491 w 364638"/>
                <a:gd name="connsiteY11" fmla="*/ 364638 h 443174"/>
                <a:gd name="connsiteX12" fmla="*/ 364638 w 364638"/>
                <a:gd name="connsiteY12" fmla="*/ 330979 h 443174"/>
                <a:gd name="connsiteX13" fmla="*/ 280491 w 364638"/>
                <a:gd name="connsiteY13" fmla="*/ 297320 h 443174"/>
                <a:gd name="connsiteX14" fmla="*/ 359028 w 364638"/>
                <a:gd name="connsiteY14" fmla="*/ 241222 h 443174"/>
                <a:gd name="connsiteX15" fmla="*/ 291710 w 364638"/>
                <a:gd name="connsiteY15" fmla="*/ 213173 h 443174"/>
                <a:gd name="connsiteX16" fmla="*/ 359028 w 364638"/>
                <a:gd name="connsiteY16" fmla="*/ 157074 h 443174"/>
                <a:gd name="connsiteX17" fmla="*/ 291710 w 364638"/>
                <a:gd name="connsiteY17" fmla="*/ 134635 h 443174"/>
                <a:gd name="connsiteX18" fmla="*/ 364638 w 364638"/>
                <a:gd name="connsiteY18" fmla="*/ 89757 h 443174"/>
                <a:gd name="connsiteX19" fmla="*/ 291710 w 364638"/>
                <a:gd name="connsiteY19" fmla="*/ 78537 h 443174"/>
                <a:gd name="connsiteX20" fmla="*/ 347809 w 364638"/>
                <a:gd name="connsiteY20" fmla="*/ 0 h 443174"/>
                <a:gd name="connsiteX21" fmla="*/ 5609 w 364638"/>
                <a:gd name="connsiteY21" fmla="*/ 50488 h 443174"/>
                <a:gd name="connsiteX0" fmla="*/ 5609 w 364638"/>
                <a:gd name="connsiteY0" fmla="*/ 50488 h 443174"/>
                <a:gd name="connsiteX1" fmla="*/ 84147 w 364638"/>
                <a:gd name="connsiteY1" fmla="*/ 100976 h 443174"/>
                <a:gd name="connsiteX2" fmla="*/ 28049 w 364638"/>
                <a:gd name="connsiteY2" fmla="*/ 145855 h 443174"/>
                <a:gd name="connsiteX3" fmla="*/ 72928 w 364638"/>
                <a:gd name="connsiteY3" fmla="*/ 190733 h 443174"/>
                <a:gd name="connsiteX4" fmla="*/ 0 w 364638"/>
                <a:gd name="connsiteY4" fmla="*/ 241222 h 443174"/>
                <a:gd name="connsiteX5" fmla="*/ 72928 w 364638"/>
                <a:gd name="connsiteY5" fmla="*/ 263661 h 443174"/>
                <a:gd name="connsiteX6" fmla="*/ 28049 w 364638"/>
                <a:gd name="connsiteY6" fmla="*/ 314149 h 443174"/>
                <a:gd name="connsiteX7" fmla="*/ 78537 w 364638"/>
                <a:gd name="connsiteY7" fmla="*/ 347808 h 443174"/>
                <a:gd name="connsiteX8" fmla="*/ 11219 w 364638"/>
                <a:gd name="connsiteY8" fmla="*/ 409516 h 443174"/>
                <a:gd name="connsiteX9" fmla="*/ 95368 w 364638"/>
                <a:gd name="connsiteY9" fmla="*/ 443174 h 443174"/>
                <a:gd name="connsiteX10" fmla="*/ 364637 w 364638"/>
                <a:gd name="connsiteY10" fmla="*/ 403907 h 443174"/>
                <a:gd name="connsiteX11" fmla="*/ 274881 w 364638"/>
                <a:gd name="connsiteY11" fmla="*/ 359028 h 443174"/>
                <a:gd name="connsiteX12" fmla="*/ 364638 w 364638"/>
                <a:gd name="connsiteY12" fmla="*/ 330979 h 443174"/>
                <a:gd name="connsiteX13" fmla="*/ 280491 w 364638"/>
                <a:gd name="connsiteY13" fmla="*/ 297320 h 443174"/>
                <a:gd name="connsiteX14" fmla="*/ 359028 w 364638"/>
                <a:gd name="connsiteY14" fmla="*/ 241222 h 443174"/>
                <a:gd name="connsiteX15" fmla="*/ 291710 w 364638"/>
                <a:gd name="connsiteY15" fmla="*/ 213173 h 443174"/>
                <a:gd name="connsiteX16" fmla="*/ 359028 w 364638"/>
                <a:gd name="connsiteY16" fmla="*/ 157074 h 443174"/>
                <a:gd name="connsiteX17" fmla="*/ 291710 w 364638"/>
                <a:gd name="connsiteY17" fmla="*/ 134635 h 443174"/>
                <a:gd name="connsiteX18" fmla="*/ 364638 w 364638"/>
                <a:gd name="connsiteY18" fmla="*/ 89757 h 443174"/>
                <a:gd name="connsiteX19" fmla="*/ 291710 w 364638"/>
                <a:gd name="connsiteY19" fmla="*/ 78537 h 443174"/>
                <a:gd name="connsiteX20" fmla="*/ 347809 w 364638"/>
                <a:gd name="connsiteY20" fmla="*/ 0 h 443174"/>
                <a:gd name="connsiteX21" fmla="*/ 5609 w 364638"/>
                <a:gd name="connsiteY21" fmla="*/ 50488 h 443174"/>
                <a:gd name="connsiteX0" fmla="*/ 5609 w 364638"/>
                <a:gd name="connsiteY0" fmla="*/ 50488 h 443174"/>
                <a:gd name="connsiteX1" fmla="*/ 84147 w 364638"/>
                <a:gd name="connsiteY1" fmla="*/ 100976 h 443174"/>
                <a:gd name="connsiteX2" fmla="*/ 28049 w 364638"/>
                <a:gd name="connsiteY2" fmla="*/ 145855 h 443174"/>
                <a:gd name="connsiteX3" fmla="*/ 72928 w 364638"/>
                <a:gd name="connsiteY3" fmla="*/ 190733 h 443174"/>
                <a:gd name="connsiteX4" fmla="*/ 0 w 364638"/>
                <a:gd name="connsiteY4" fmla="*/ 241222 h 443174"/>
                <a:gd name="connsiteX5" fmla="*/ 72928 w 364638"/>
                <a:gd name="connsiteY5" fmla="*/ 263661 h 443174"/>
                <a:gd name="connsiteX6" fmla="*/ 28049 w 364638"/>
                <a:gd name="connsiteY6" fmla="*/ 314149 h 443174"/>
                <a:gd name="connsiteX7" fmla="*/ 78537 w 364638"/>
                <a:gd name="connsiteY7" fmla="*/ 347808 h 443174"/>
                <a:gd name="connsiteX8" fmla="*/ 11219 w 364638"/>
                <a:gd name="connsiteY8" fmla="*/ 409516 h 443174"/>
                <a:gd name="connsiteX9" fmla="*/ 95368 w 364638"/>
                <a:gd name="connsiteY9" fmla="*/ 443174 h 443174"/>
                <a:gd name="connsiteX10" fmla="*/ 364637 w 364638"/>
                <a:gd name="connsiteY10" fmla="*/ 403907 h 443174"/>
                <a:gd name="connsiteX11" fmla="*/ 274881 w 364638"/>
                <a:gd name="connsiteY11" fmla="*/ 381467 h 443174"/>
                <a:gd name="connsiteX12" fmla="*/ 364638 w 364638"/>
                <a:gd name="connsiteY12" fmla="*/ 330979 h 443174"/>
                <a:gd name="connsiteX13" fmla="*/ 280491 w 364638"/>
                <a:gd name="connsiteY13" fmla="*/ 297320 h 443174"/>
                <a:gd name="connsiteX14" fmla="*/ 359028 w 364638"/>
                <a:gd name="connsiteY14" fmla="*/ 241222 h 443174"/>
                <a:gd name="connsiteX15" fmla="*/ 291710 w 364638"/>
                <a:gd name="connsiteY15" fmla="*/ 213173 h 443174"/>
                <a:gd name="connsiteX16" fmla="*/ 359028 w 364638"/>
                <a:gd name="connsiteY16" fmla="*/ 157074 h 443174"/>
                <a:gd name="connsiteX17" fmla="*/ 291710 w 364638"/>
                <a:gd name="connsiteY17" fmla="*/ 134635 h 443174"/>
                <a:gd name="connsiteX18" fmla="*/ 364638 w 364638"/>
                <a:gd name="connsiteY18" fmla="*/ 89757 h 443174"/>
                <a:gd name="connsiteX19" fmla="*/ 291710 w 364638"/>
                <a:gd name="connsiteY19" fmla="*/ 78537 h 443174"/>
                <a:gd name="connsiteX20" fmla="*/ 347809 w 364638"/>
                <a:gd name="connsiteY20" fmla="*/ 0 h 443174"/>
                <a:gd name="connsiteX21" fmla="*/ 5609 w 364638"/>
                <a:gd name="connsiteY21" fmla="*/ 50488 h 443174"/>
                <a:gd name="connsiteX0" fmla="*/ 5609 w 370247"/>
                <a:gd name="connsiteY0" fmla="*/ 50488 h 443174"/>
                <a:gd name="connsiteX1" fmla="*/ 84147 w 370247"/>
                <a:gd name="connsiteY1" fmla="*/ 100976 h 443174"/>
                <a:gd name="connsiteX2" fmla="*/ 28049 w 370247"/>
                <a:gd name="connsiteY2" fmla="*/ 145855 h 443174"/>
                <a:gd name="connsiteX3" fmla="*/ 72928 w 370247"/>
                <a:gd name="connsiteY3" fmla="*/ 190733 h 443174"/>
                <a:gd name="connsiteX4" fmla="*/ 0 w 370247"/>
                <a:gd name="connsiteY4" fmla="*/ 241222 h 443174"/>
                <a:gd name="connsiteX5" fmla="*/ 72928 w 370247"/>
                <a:gd name="connsiteY5" fmla="*/ 263661 h 443174"/>
                <a:gd name="connsiteX6" fmla="*/ 28049 w 370247"/>
                <a:gd name="connsiteY6" fmla="*/ 314149 h 443174"/>
                <a:gd name="connsiteX7" fmla="*/ 78537 w 370247"/>
                <a:gd name="connsiteY7" fmla="*/ 347808 h 443174"/>
                <a:gd name="connsiteX8" fmla="*/ 11219 w 370247"/>
                <a:gd name="connsiteY8" fmla="*/ 409516 h 443174"/>
                <a:gd name="connsiteX9" fmla="*/ 95368 w 370247"/>
                <a:gd name="connsiteY9" fmla="*/ 443174 h 443174"/>
                <a:gd name="connsiteX10" fmla="*/ 370247 w 370247"/>
                <a:gd name="connsiteY10" fmla="*/ 420737 h 443174"/>
                <a:gd name="connsiteX11" fmla="*/ 274881 w 370247"/>
                <a:gd name="connsiteY11" fmla="*/ 381467 h 443174"/>
                <a:gd name="connsiteX12" fmla="*/ 364638 w 370247"/>
                <a:gd name="connsiteY12" fmla="*/ 330979 h 443174"/>
                <a:gd name="connsiteX13" fmla="*/ 280491 w 370247"/>
                <a:gd name="connsiteY13" fmla="*/ 297320 h 443174"/>
                <a:gd name="connsiteX14" fmla="*/ 359028 w 370247"/>
                <a:gd name="connsiteY14" fmla="*/ 241222 h 443174"/>
                <a:gd name="connsiteX15" fmla="*/ 291710 w 370247"/>
                <a:gd name="connsiteY15" fmla="*/ 213173 h 443174"/>
                <a:gd name="connsiteX16" fmla="*/ 359028 w 370247"/>
                <a:gd name="connsiteY16" fmla="*/ 157074 h 443174"/>
                <a:gd name="connsiteX17" fmla="*/ 291710 w 370247"/>
                <a:gd name="connsiteY17" fmla="*/ 134635 h 443174"/>
                <a:gd name="connsiteX18" fmla="*/ 364638 w 370247"/>
                <a:gd name="connsiteY18" fmla="*/ 89757 h 443174"/>
                <a:gd name="connsiteX19" fmla="*/ 291710 w 370247"/>
                <a:gd name="connsiteY19" fmla="*/ 78537 h 443174"/>
                <a:gd name="connsiteX20" fmla="*/ 347809 w 370247"/>
                <a:gd name="connsiteY20" fmla="*/ 0 h 443174"/>
                <a:gd name="connsiteX21" fmla="*/ 5609 w 370247"/>
                <a:gd name="connsiteY21" fmla="*/ 50488 h 443174"/>
                <a:gd name="connsiteX0" fmla="*/ 5609 w 376819"/>
                <a:gd name="connsiteY0" fmla="*/ 39857 h 432543"/>
                <a:gd name="connsiteX1" fmla="*/ 84147 w 376819"/>
                <a:gd name="connsiteY1" fmla="*/ 90345 h 432543"/>
                <a:gd name="connsiteX2" fmla="*/ 28049 w 376819"/>
                <a:gd name="connsiteY2" fmla="*/ 135224 h 432543"/>
                <a:gd name="connsiteX3" fmla="*/ 72928 w 376819"/>
                <a:gd name="connsiteY3" fmla="*/ 180102 h 432543"/>
                <a:gd name="connsiteX4" fmla="*/ 0 w 376819"/>
                <a:gd name="connsiteY4" fmla="*/ 230591 h 432543"/>
                <a:gd name="connsiteX5" fmla="*/ 72928 w 376819"/>
                <a:gd name="connsiteY5" fmla="*/ 253030 h 432543"/>
                <a:gd name="connsiteX6" fmla="*/ 28049 w 376819"/>
                <a:gd name="connsiteY6" fmla="*/ 303518 h 432543"/>
                <a:gd name="connsiteX7" fmla="*/ 78537 w 376819"/>
                <a:gd name="connsiteY7" fmla="*/ 337177 h 432543"/>
                <a:gd name="connsiteX8" fmla="*/ 11219 w 376819"/>
                <a:gd name="connsiteY8" fmla="*/ 398885 h 432543"/>
                <a:gd name="connsiteX9" fmla="*/ 95368 w 376819"/>
                <a:gd name="connsiteY9" fmla="*/ 432543 h 432543"/>
                <a:gd name="connsiteX10" fmla="*/ 370247 w 376819"/>
                <a:gd name="connsiteY10" fmla="*/ 410106 h 432543"/>
                <a:gd name="connsiteX11" fmla="*/ 274881 w 376819"/>
                <a:gd name="connsiteY11" fmla="*/ 370836 h 432543"/>
                <a:gd name="connsiteX12" fmla="*/ 364638 w 376819"/>
                <a:gd name="connsiteY12" fmla="*/ 320348 h 432543"/>
                <a:gd name="connsiteX13" fmla="*/ 280491 w 376819"/>
                <a:gd name="connsiteY13" fmla="*/ 286689 h 432543"/>
                <a:gd name="connsiteX14" fmla="*/ 359028 w 376819"/>
                <a:gd name="connsiteY14" fmla="*/ 230591 h 432543"/>
                <a:gd name="connsiteX15" fmla="*/ 291710 w 376819"/>
                <a:gd name="connsiteY15" fmla="*/ 202542 h 432543"/>
                <a:gd name="connsiteX16" fmla="*/ 359028 w 376819"/>
                <a:gd name="connsiteY16" fmla="*/ 146443 h 432543"/>
                <a:gd name="connsiteX17" fmla="*/ 291710 w 376819"/>
                <a:gd name="connsiteY17" fmla="*/ 124004 h 432543"/>
                <a:gd name="connsiteX18" fmla="*/ 364638 w 376819"/>
                <a:gd name="connsiteY18" fmla="*/ 79126 h 432543"/>
                <a:gd name="connsiteX19" fmla="*/ 291710 w 376819"/>
                <a:gd name="connsiteY19" fmla="*/ 67906 h 432543"/>
                <a:gd name="connsiteX20" fmla="*/ 376819 w 376819"/>
                <a:gd name="connsiteY20" fmla="*/ 0 h 432543"/>
                <a:gd name="connsiteX21" fmla="*/ 5609 w 376819"/>
                <a:gd name="connsiteY21" fmla="*/ 39857 h 432543"/>
                <a:gd name="connsiteX0" fmla="*/ 5609 w 372012"/>
                <a:gd name="connsiteY0" fmla="*/ 15942 h 408628"/>
                <a:gd name="connsiteX1" fmla="*/ 84147 w 372012"/>
                <a:gd name="connsiteY1" fmla="*/ 66430 h 408628"/>
                <a:gd name="connsiteX2" fmla="*/ 28049 w 372012"/>
                <a:gd name="connsiteY2" fmla="*/ 111309 h 408628"/>
                <a:gd name="connsiteX3" fmla="*/ 72928 w 372012"/>
                <a:gd name="connsiteY3" fmla="*/ 156187 h 408628"/>
                <a:gd name="connsiteX4" fmla="*/ 0 w 372012"/>
                <a:gd name="connsiteY4" fmla="*/ 206676 h 408628"/>
                <a:gd name="connsiteX5" fmla="*/ 72928 w 372012"/>
                <a:gd name="connsiteY5" fmla="*/ 229115 h 408628"/>
                <a:gd name="connsiteX6" fmla="*/ 28049 w 372012"/>
                <a:gd name="connsiteY6" fmla="*/ 279603 h 408628"/>
                <a:gd name="connsiteX7" fmla="*/ 78537 w 372012"/>
                <a:gd name="connsiteY7" fmla="*/ 313262 h 408628"/>
                <a:gd name="connsiteX8" fmla="*/ 11219 w 372012"/>
                <a:gd name="connsiteY8" fmla="*/ 374970 h 408628"/>
                <a:gd name="connsiteX9" fmla="*/ 95368 w 372012"/>
                <a:gd name="connsiteY9" fmla="*/ 408628 h 408628"/>
                <a:gd name="connsiteX10" fmla="*/ 370247 w 372012"/>
                <a:gd name="connsiteY10" fmla="*/ 386191 h 408628"/>
                <a:gd name="connsiteX11" fmla="*/ 274881 w 372012"/>
                <a:gd name="connsiteY11" fmla="*/ 346921 h 408628"/>
                <a:gd name="connsiteX12" fmla="*/ 364638 w 372012"/>
                <a:gd name="connsiteY12" fmla="*/ 296433 h 408628"/>
                <a:gd name="connsiteX13" fmla="*/ 280491 w 372012"/>
                <a:gd name="connsiteY13" fmla="*/ 262774 h 408628"/>
                <a:gd name="connsiteX14" fmla="*/ 359028 w 372012"/>
                <a:gd name="connsiteY14" fmla="*/ 206676 h 408628"/>
                <a:gd name="connsiteX15" fmla="*/ 291710 w 372012"/>
                <a:gd name="connsiteY15" fmla="*/ 178627 h 408628"/>
                <a:gd name="connsiteX16" fmla="*/ 359028 w 372012"/>
                <a:gd name="connsiteY16" fmla="*/ 122528 h 408628"/>
                <a:gd name="connsiteX17" fmla="*/ 291710 w 372012"/>
                <a:gd name="connsiteY17" fmla="*/ 100089 h 408628"/>
                <a:gd name="connsiteX18" fmla="*/ 364638 w 372012"/>
                <a:gd name="connsiteY18" fmla="*/ 55211 h 408628"/>
                <a:gd name="connsiteX19" fmla="*/ 291710 w 372012"/>
                <a:gd name="connsiteY19" fmla="*/ 43991 h 408628"/>
                <a:gd name="connsiteX20" fmla="*/ 372012 w 372012"/>
                <a:gd name="connsiteY20" fmla="*/ 0 h 408628"/>
                <a:gd name="connsiteX21" fmla="*/ 5609 w 372012"/>
                <a:gd name="connsiteY21" fmla="*/ 15942 h 408628"/>
                <a:gd name="connsiteX0" fmla="*/ 5609 w 372012"/>
                <a:gd name="connsiteY0" fmla="*/ 15942 h 408628"/>
                <a:gd name="connsiteX1" fmla="*/ 84147 w 372012"/>
                <a:gd name="connsiteY1" fmla="*/ 66430 h 408628"/>
                <a:gd name="connsiteX2" fmla="*/ 28049 w 372012"/>
                <a:gd name="connsiteY2" fmla="*/ 111309 h 408628"/>
                <a:gd name="connsiteX3" fmla="*/ 72928 w 372012"/>
                <a:gd name="connsiteY3" fmla="*/ 156187 h 408628"/>
                <a:gd name="connsiteX4" fmla="*/ 0 w 372012"/>
                <a:gd name="connsiteY4" fmla="*/ 206676 h 408628"/>
                <a:gd name="connsiteX5" fmla="*/ 72928 w 372012"/>
                <a:gd name="connsiteY5" fmla="*/ 229115 h 408628"/>
                <a:gd name="connsiteX6" fmla="*/ 28049 w 372012"/>
                <a:gd name="connsiteY6" fmla="*/ 279603 h 408628"/>
                <a:gd name="connsiteX7" fmla="*/ 78537 w 372012"/>
                <a:gd name="connsiteY7" fmla="*/ 313262 h 408628"/>
                <a:gd name="connsiteX8" fmla="*/ 11219 w 372012"/>
                <a:gd name="connsiteY8" fmla="*/ 374970 h 408628"/>
                <a:gd name="connsiteX9" fmla="*/ 95368 w 372012"/>
                <a:gd name="connsiteY9" fmla="*/ 408628 h 408628"/>
                <a:gd name="connsiteX10" fmla="*/ 367362 w 372012"/>
                <a:gd name="connsiteY10" fmla="*/ 400539 h 408628"/>
                <a:gd name="connsiteX11" fmla="*/ 274881 w 372012"/>
                <a:gd name="connsiteY11" fmla="*/ 346921 h 408628"/>
                <a:gd name="connsiteX12" fmla="*/ 364638 w 372012"/>
                <a:gd name="connsiteY12" fmla="*/ 296433 h 408628"/>
                <a:gd name="connsiteX13" fmla="*/ 280491 w 372012"/>
                <a:gd name="connsiteY13" fmla="*/ 262774 h 408628"/>
                <a:gd name="connsiteX14" fmla="*/ 359028 w 372012"/>
                <a:gd name="connsiteY14" fmla="*/ 206676 h 408628"/>
                <a:gd name="connsiteX15" fmla="*/ 291710 w 372012"/>
                <a:gd name="connsiteY15" fmla="*/ 178627 h 408628"/>
                <a:gd name="connsiteX16" fmla="*/ 359028 w 372012"/>
                <a:gd name="connsiteY16" fmla="*/ 122528 h 408628"/>
                <a:gd name="connsiteX17" fmla="*/ 291710 w 372012"/>
                <a:gd name="connsiteY17" fmla="*/ 100089 h 408628"/>
                <a:gd name="connsiteX18" fmla="*/ 364638 w 372012"/>
                <a:gd name="connsiteY18" fmla="*/ 55211 h 408628"/>
                <a:gd name="connsiteX19" fmla="*/ 291710 w 372012"/>
                <a:gd name="connsiteY19" fmla="*/ 43991 h 408628"/>
                <a:gd name="connsiteX20" fmla="*/ 372012 w 372012"/>
                <a:gd name="connsiteY20" fmla="*/ 0 h 408628"/>
                <a:gd name="connsiteX21" fmla="*/ 5609 w 372012"/>
                <a:gd name="connsiteY21" fmla="*/ 15942 h 4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012" h="408628">
                  <a:moveTo>
                    <a:pt x="5609" y="15942"/>
                  </a:moveTo>
                  <a:lnTo>
                    <a:pt x="84147" y="66430"/>
                  </a:lnTo>
                  <a:lnTo>
                    <a:pt x="28049" y="111309"/>
                  </a:lnTo>
                  <a:lnTo>
                    <a:pt x="72928" y="156187"/>
                  </a:lnTo>
                  <a:lnTo>
                    <a:pt x="0" y="206676"/>
                  </a:lnTo>
                  <a:lnTo>
                    <a:pt x="72928" y="229115"/>
                  </a:lnTo>
                  <a:lnTo>
                    <a:pt x="28049" y="279603"/>
                  </a:lnTo>
                  <a:lnTo>
                    <a:pt x="78537" y="313262"/>
                  </a:lnTo>
                  <a:lnTo>
                    <a:pt x="11219" y="374970"/>
                  </a:lnTo>
                  <a:lnTo>
                    <a:pt x="95368" y="408628"/>
                  </a:lnTo>
                  <a:lnTo>
                    <a:pt x="367362" y="400539"/>
                  </a:lnTo>
                  <a:lnTo>
                    <a:pt x="274881" y="346921"/>
                  </a:lnTo>
                  <a:lnTo>
                    <a:pt x="364638" y="296433"/>
                  </a:lnTo>
                  <a:lnTo>
                    <a:pt x="280491" y="262774"/>
                  </a:lnTo>
                  <a:lnTo>
                    <a:pt x="359028" y="206676"/>
                  </a:lnTo>
                  <a:lnTo>
                    <a:pt x="291710" y="178627"/>
                  </a:lnTo>
                  <a:lnTo>
                    <a:pt x="359028" y="122528"/>
                  </a:lnTo>
                  <a:lnTo>
                    <a:pt x="291710" y="100089"/>
                  </a:lnTo>
                  <a:lnTo>
                    <a:pt x="364638" y="55211"/>
                  </a:lnTo>
                  <a:lnTo>
                    <a:pt x="291710" y="43991"/>
                  </a:lnTo>
                  <a:lnTo>
                    <a:pt x="372012" y="0"/>
                  </a:lnTo>
                  <a:lnTo>
                    <a:pt x="5609" y="159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14" name="Arc 213"/>
            <p:cNvSpPr/>
            <p:nvPr/>
          </p:nvSpPr>
          <p:spPr>
            <a:xfrm>
              <a:off x="4670945" y="3358792"/>
              <a:ext cx="3568180" cy="2498741"/>
            </a:xfrm>
            <a:prstGeom prst="arc">
              <a:avLst>
                <a:gd name="adj1" fmla="val 12374590"/>
                <a:gd name="adj2" fmla="val 19523787"/>
              </a:avLst>
            </a:prstGeom>
            <a:ln w="57150">
              <a:solidFill>
                <a:srgbClr val="C00000"/>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solidFill>
                  <a:srgbClr val="000000"/>
                </a:solidFill>
              </a:endParaRPr>
            </a:p>
          </p:txBody>
        </p:sp>
        <p:grpSp>
          <p:nvGrpSpPr>
            <p:cNvPr id="29758" name="Group 214"/>
            <p:cNvGrpSpPr>
              <a:grpSpLocks/>
            </p:cNvGrpSpPr>
            <p:nvPr/>
          </p:nvGrpSpPr>
          <p:grpSpPr bwMode="auto">
            <a:xfrm>
              <a:off x="7846094" y="3559060"/>
              <a:ext cx="369569" cy="369569"/>
              <a:chOff x="8464219" y="2689845"/>
              <a:chExt cx="500010" cy="500010"/>
            </a:xfrm>
          </p:grpSpPr>
          <p:sp>
            <p:nvSpPr>
              <p:cNvPr id="216" name="Oval 215"/>
              <p:cNvSpPr/>
              <p:nvPr/>
            </p:nvSpPr>
            <p:spPr>
              <a:xfrm>
                <a:off x="8463391" y="2689518"/>
                <a:ext cx="500368" cy="5004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760" name="Freeform 15"/>
              <p:cNvSpPr>
                <a:spLocks noEditPoints="1"/>
              </p:cNvSpPr>
              <p:nvPr/>
            </p:nvSpPr>
            <p:spPr bwMode="auto">
              <a:xfrm flipH="1">
                <a:off x="8592093" y="2785415"/>
                <a:ext cx="286921" cy="289417"/>
              </a:xfrm>
              <a:custGeom>
                <a:avLst/>
                <a:gdLst>
                  <a:gd name="T0" fmla="*/ 18534 w 1610"/>
                  <a:gd name="T1" fmla="*/ 276942 h 1624"/>
                  <a:gd name="T2" fmla="*/ 32791 w 1610"/>
                  <a:gd name="T3" fmla="*/ 283001 h 1624"/>
                  <a:gd name="T4" fmla="*/ 266783 w 1610"/>
                  <a:gd name="T5" fmla="*/ 119046 h 1624"/>
                  <a:gd name="T6" fmla="*/ 266070 w 1610"/>
                  <a:gd name="T7" fmla="*/ 103007 h 1624"/>
                  <a:gd name="T8" fmla="*/ 250922 w 1610"/>
                  <a:gd name="T9" fmla="*/ 101403 h 1624"/>
                  <a:gd name="T10" fmla="*/ 12118 w 1610"/>
                  <a:gd name="T11" fmla="*/ 177678 h 1624"/>
                  <a:gd name="T12" fmla="*/ 178 w 1610"/>
                  <a:gd name="T13" fmla="*/ 188549 h 1624"/>
                  <a:gd name="T14" fmla="*/ 8554 w 1610"/>
                  <a:gd name="T15" fmla="*/ 201202 h 1624"/>
                  <a:gd name="T16" fmla="*/ 37959 w 1610"/>
                  <a:gd name="T17" fmla="*/ 103007 h 1624"/>
                  <a:gd name="T18" fmla="*/ 22811 w 1610"/>
                  <a:gd name="T19" fmla="*/ 101403 h 1624"/>
                  <a:gd name="T20" fmla="*/ 18178 w 1610"/>
                  <a:gd name="T21" fmla="*/ 116016 h 1624"/>
                  <a:gd name="T22" fmla="*/ 250922 w 1610"/>
                  <a:gd name="T23" fmla="*/ 281397 h 1624"/>
                  <a:gd name="T24" fmla="*/ 266070 w 1610"/>
                  <a:gd name="T25" fmla="*/ 279794 h 1624"/>
                  <a:gd name="T26" fmla="*/ 266783 w 1610"/>
                  <a:gd name="T27" fmla="*/ 263754 h 1624"/>
                  <a:gd name="T28" fmla="*/ 278367 w 1610"/>
                  <a:gd name="T29" fmla="*/ 201202 h 1624"/>
                  <a:gd name="T30" fmla="*/ 286743 w 1610"/>
                  <a:gd name="T31" fmla="*/ 188549 h 1624"/>
                  <a:gd name="T32" fmla="*/ 274803 w 1610"/>
                  <a:gd name="T33" fmla="*/ 177678 h 1624"/>
                  <a:gd name="T34" fmla="*/ 105858 w 1610"/>
                  <a:gd name="T35" fmla="*/ 20138 h 1624"/>
                  <a:gd name="T36" fmla="*/ 110670 w 1610"/>
                  <a:gd name="T37" fmla="*/ 50078 h 1624"/>
                  <a:gd name="T38" fmla="*/ 195498 w 1610"/>
                  <a:gd name="T39" fmla="*/ 78413 h 1624"/>
                  <a:gd name="T40" fmla="*/ 176073 w 1610"/>
                  <a:gd name="T41" fmla="*/ 46870 h 1624"/>
                  <a:gd name="T42" fmla="*/ 187657 w 1610"/>
                  <a:gd name="T43" fmla="*/ 17465 h 1624"/>
                  <a:gd name="T44" fmla="*/ 217418 w 1610"/>
                  <a:gd name="T45" fmla="*/ 8911 h 1624"/>
                  <a:gd name="T46" fmla="*/ 209755 w 1610"/>
                  <a:gd name="T47" fmla="*/ 0 h 1624"/>
                  <a:gd name="T48" fmla="*/ 171083 w 1610"/>
                  <a:gd name="T49" fmla="*/ 20316 h 1624"/>
                  <a:gd name="T50" fmla="*/ 150233 w 1610"/>
                  <a:gd name="T51" fmla="*/ 36890 h 1624"/>
                  <a:gd name="T52" fmla="*/ 124392 w 1610"/>
                  <a:gd name="T53" fmla="*/ 30831 h 1624"/>
                  <a:gd name="T54" fmla="*/ 98551 w 1610"/>
                  <a:gd name="T55" fmla="*/ 3386 h 1624"/>
                  <a:gd name="T56" fmla="*/ 71641 w 1610"/>
                  <a:gd name="T57" fmla="*/ 5168 h 1624"/>
                  <a:gd name="T58" fmla="*/ 64334 w 1610"/>
                  <a:gd name="T59" fmla="*/ 203697 h 1624"/>
                  <a:gd name="T60" fmla="*/ 89641 w 1610"/>
                  <a:gd name="T61" fmla="*/ 263220 h 1624"/>
                  <a:gd name="T62" fmla="*/ 136154 w 1610"/>
                  <a:gd name="T63" fmla="*/ 99621 h 1624"/>
                  <a:gd name="T64" fmla="*/ 68790 w 1610"/>
                  <a:gd name="T65" fmla="*/ 154510 h 1624"/>
                  <a:gd name="T66" fmla="*/ 78770 w 1610"/>
                  <a:gd name="T67" fmla="*/ 184450 h 1624"/>
                  <a:gd name="T68" fmla="*/ 103897 w 1610"/>
                  <a:gd name="T69" fmla="*/ 181064 h 1624"/>
                  <a:gd name="T70" fmla="*/ 113521 w 1610"/>
                  <a:gd name="T71" fmla="*/ 197281 h 1624"/>
                  <a:gd name="T72" fmla="*/ 92314 w 1610"/>
                  <a:gd name="T73" fmla="*/ 206726 h 1624"/>
                  <a:gd name="T74" fmla="*/ 74314 w 1610"/>
                  <a:gd name="T75" fmla="*/ 193004 h 1624"/>
                  <a:gd name="T76" fmla="*/ 104076 w 1610"/>
                  <a:gd name="T77" fmla="*/ 238448 h 1624"/>
                  <a:gd name="T78" fmla="*/ 116194 w 1610"/>
                  <a:gd name="T79" fmla="*/ 225082 h 1624"/>
                  <a:gd name="T80" fmla="*/ 117976 w 1610"/>
                  <a:gd name="T81" fmla="*/ 250923 h 1624"/>
                  <a:gd name="T82" fmla="*/ 111026 w 1610"/>
                  <a:gd name="T83" fmla="*/ 160213 h 1624"/>
                  <a:gd name="T84" fmla="*/ 90710 w 1610"/>
                  <a:gd name="T85" fmla="*/ 144887 h 1624"/>
                  <a:gd name="T86" fmla="*/ 95522 w 1610"/>
                  <a:gd name="T87" fmla="*/ 126709 h 1624"/>
                  <a:gd name="T88" fmla="*/ 117263 w 1610"/>
                  <a:gd name="T89" fmla="*/ 134729 h 1624"/>
                  <a:gd name="T90" fmla="*/ 120471 w 1610"/>
                  <a:gd name="T91" fmla="*/ 157183 h 1624"/>
                  <a:gd name="T92" fmla="*/ 189261 w 1610"/>
                  <a:gd name="T93" fmla="*/ 274269 h 1624"/>
                  <a:gd name="T94" fmla="*/ 222587 w 1610"/>
                  <a:gd name="T95" fmla="*/ 221696 h 1624"/>
                  <a:gd name="T96" fmla="*/ 217062 w 1610"/>
                  <a:gd name="T97" fmla="*/ 141857 h 1624"/>
                  <a:gd name="T98" fmla="*/ 175539 w 1610"/>
                  <a:gd name="T99" fmla="*/ 131877 h 1624"/>
                  <a:gd name="T100" fmla="*/ 198172 w 1610"/>
                  <a:gd name="T101" fmla="*/ 128848 h 1624"/>
                  <a:gd name="T102" fmla="*/ 196389 w 1610"/>
                  <a:gd name="T103" fmla="*/ 149698 h 1624"/>
                  <a:gd name="T104" fmla="*/ 174648 w 1610"/>
                  <a:gd name="T105" fmla="*/ 159857 h 1624"/>
                  <a:gd name="T106" fmla="*/ 167697 w 1610"/>
                  <a:gd name="T107" fmla="*/ 142926 h 1624"/>
                  <a:gd name="T108" fmla="*/ 171440 w 1610"/>
                  <a:gd name="T109" fmla="*/ 250210 h 1624"/>
                  <a:gd name="T110" fmla="*/ 174648 w 1610"/>
                  <a:gd name="T111" fmla="*/ 224726 h 1624"/>
                  <a:gd name="T112" fmla="*/ 185875 w 1610"/>
                  <a:gd name="T113" fmla="*/ 238448 h 1624"/>
                  <a:gd name="T114" fmla="*/ 193716 w 1610"/>
                  <a:gd name="T115" fmla="*/ 206726 h 1624"/>
                  <a:gd name="T116" fmla="*/ 175539 w 1610"/>
                  <a:gd name="T117" fmla="*/ 193004 h 1624"/>
                  <a:gd name="T118" fmla="*/ 191578 w 1610"/>
                  <a:gd name="T119" fmla="*/ 179460 h 1624"/>
                  <a:gd name="T120" fmla="*/ 214211 w 1610"/>
                  <a:gd name="T121" fmla="*/ 187658 h 1624"/>
                  <a:gd name="T122" fmla="*/ 207082 w 1610"/>
                  <a:gd name="T123" fmla="*/ 204588 h 16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0"/>
                  <a:gd name="T187" fmla="*/ 0 h 1624"/>
                  <a:gd name="T188" fmla="*/ 1610 w 1610"/>
                  <a:gd name="T189" fmla="*/ 1624 h 16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0" h="1624">
                    <a:moveTo>
                      <a:pt x="117" y="1475"/>
                    </a:moveTo>
                    <a:lnTo>
                      <a:pt x="117" y="1475"/>
                    </a:lnTo>
                    <a:lnTo>
                      <a:pt x="113" y="1480"/>
                    </a:lnTo>
                    <a:lnTo>
                      <a:pt x="109" y="1485"/>
                    </a:lnTo>
                    <a:lnTo>
                      <a:pt x="104" y="1491"/>
                    </a:lnTo>
                    <a:lnTo>
                      <a:pt x="102" y="1497"/>
                    </a:lnTo>
                    <a:lnTo>
                      <a:pt x="99" y="1504"/>
                    </a:lnTo>
                    <a:lnTo>
                      <a:pt x="98" y="1510"/>
                    </a:lnTo>
                    <a:lnTo>
                      <a:pt x="97" y="1517"/>
                    </a:lnTo>
                    <a:lnTo>
                      <a:pt x="97" y="1523"/>
                    </a:lnTo>
                    <a:lnTo>
                      <a:pt x="97" y="1529"/>
                    </a:lnTo>
                    <a:lnTo>
                      <a:pt x="98" y="1536"/>
                    </a:lnTo>
                    <a:lnTo>
                      <a:pt x="99" y="1542"/>
                    </a:lnTo>
                    <a:lnTo>
                      <a:pt x="102" y="1548"/>
                    </a:lnTo>
                    <a:lnTo>
                      <a:pt x="104" y="1554"/>
                    </a:lnTo>
                    <a:lnTo>
                      <a:pt x="109" y="1560"/>
                    </a:lnTo>
                    <a:lnTo>
                      <a:pt x="113" y="1565"/>
                    </a:lnTo>
                    <a:lnTo>
                      <a:pt x="117" y="1570"/>
                    </a:lnTo>
                    <a:lnTo>
                      <a:pt x="122" y="1575"/>
                    </a:lnTo>
                    <a:lnTo>
                      <a:pt x="128" y="1579"/>
                    </a:lnTo>
                    <a:lnTo>
                      <a:pt x="133" y="1582"/>
                    </a:lnTo>
                    <a:lnTo>
                      <a:pt x="139" y="1586"/>
                    </a:lnTo>
                    <a:lnTo>
                      <a:pt x="145" y="1588"/>
                    </a:lnTo>
                    <a:lnTo>
                      <a:pt x="152" y="1589"/>
                    </a:lnTo>
                    <a:lnTo>
                      <a:pt x="158" y="1590"/>
                    </a:lnTo>
                    <a:lnTo>
                      <a:pt x="164" y="1591"/>
                    </a:lnTo>
                    <a:lnTo>
                      <a:pt x="171" y="1590"/>
                    </a:lnTo>
                    <a:lnTo>
                      <a:pt x="178" y="1589"/>
                    </a:lnTo>
                    <a:lnTo>
                      <a:pt x="184" y="1588"/>
                    </a:lnTo>
                    <a:lnTo>
                      <a:pt x="190" y="1586"/>
                    </a:lnTo>
                    <a:lnTo>
                      <a:pt x="196" y="1582"/>
                    </a:lnTo>
                    <a:lnTo>
                      <a:pt x="202" y="1579"/>
                    </a:lnTo>
                    <a:lnTo>
                      <a:pt x="207" y="1575"/>
                    </a:lnTo>
                    <a:lnTo>
                      <a:pt x="212" y="1570"/>
                    </a:lnTo>
                    <a:lnTo>
                      <a:pt x="347" y="1437"/>
                    </a:lnTo>
                    <a:lnTo>
                      <a:pt x="330" y="1405"/>
                    </a:lnTo>
                    <a:lnTo>
                      <a:pt x="314" y="1372"/>
                    </a:lnTo>
                    <a:lnTo>
                      <a:pt x="301" y="1338"/>
                    </a:lnTo>
                    <a:lnTo>
                      <a:pt x="289" y="1303"/>
                    </a:lnTo>
                    <a:lnTo>
                      <a:pt x="117" y="1475"/>
                    </a:lnTo>
                    <a:close/>
                    <a:moveTo>
                      <a:pt x="1493" y="673"/>
                    </a:moveTo>
                    <a:lnTo>
                      <a:pt x="1493" y="673"/>
                    </a:lnTo>
                    <a:lnTo>
                      <a:pt x="1497" y="668"/>
                    </a:lnTo>
                    <a:lnTo>
                      <a:pt x="1501" y="662"/>
                    </a:lnTo>
                    <a:lnTo>
                      <a:pt x="1506" y="657"/>
                    </a:lnTo>
                    <a:lnTo>
                      <a:pt x="1508" y="651"/>
                    </a:lnTo>
                    <a:lnTo>
                      <a:pt x="1511" y="645"/>
                    </a:lnTo>
                    <a:lnTo>
                      <a:pt x="1512" y="638"/>
                    </a:lnTo>
                    <a:lnTo>
                      <a:pt x="1513" y="632"/>
                    </a:lnTo>
                    <a:lnTo>
                      <a:pt x="1513" y="626"/>
                    </a:lnTo>
                    <a:lnTo>
                      <a:pt x="1513" y="619"/>
                    </a:lnTo>
                    <a:lnTo>
                      <a:pt x="1512" y="613"/>
                    </a:lnTo>
                    <a:lnTo>
                      <a:pt x="1511" y="606"/>
                    </a:lnTo>
                    <a:lnTo>
                      <a:pt x="1508" y="600"/>
                    </a:lnTo>
                    <a:lnTo>
                      <a:pt x="1506" y="594"/>
                    </a:lnTo>
                    <a:lnTo>
                      <a:pt x="1501" y="588"/>
                    </a:lnTo>
                    <a:lnTo>
                      <a:pt x="1497" y="583"/>
                    </a:lnTo>
                    <a:lnTo>
                      <a:pt x="1493" y="578"/>
                    </a:lnTo>
                    <a:lnTo>
                      <a:pt x="1488" y="573"/>
                    </a:lnTo>
                    <a:lnTo>
                      <a:pt x="1482" y="569"/>
                    </a:lnTo>
                    <a:lnTo>
                      <a:pt x="1477" y="566"/>
                    </a:lnTo>
                    <a:lnTo>
                      <a:pt x="1471" y="563"/>
                    </a:lnTo>
                    <a:lnTo>
                      <a:pt x="1465" y="561"/>
                    </a:lnTo>
                    <a:lnTo>
                      <a:pt x="1458" y="559"/>
                    </a:lnTo>
                    <a:lnTo>
                      <a:pt x="1452" y="558"/>
                    </a:lnTo>
                    <a:lnTo>
                      <a:pt x="1446" y="558"/>
                    </a:lnTo>
                    <a:lnTo>
                      <a:pt x="1439" y="558"/>
                    </a:lnTo>
                    <a:lnTo>
                      <a:pt x="1432" y="559"/>
                    </a:lnTo>
                    <a:lnTo>
                      <a:pt x="1426" y="561"/>
                    </a:lnTo>
                    <a:lnTo>
                      <a:pt x="1420" y="563"/>
                    </a:lnTo>
                    <a:lnTo>
                      <a:pt x="1414" y="566"/>
                    </a:lnTo>
                    <a:lnTo>
                      <a:pt x="1408" y="569"/>
                    </a:lnTo>
                    <a:lnTo>
                      <a:pt x="1403" y="573"/>
                    </a:lnTo>
                    <a:lnTo>
                      <a:pt x="1398" y="578"/>
                    </a:lnTo>
                    <a:lnTo>
                      <a:pt x="1278" y="697"/>
                    </a:lnTo>
                    <a:lnTo>
                      <a:pt x="1294" y="729"/>
                    </a:lnTo>
                    <a:lnTo>
                      <a:pt x="1310" y="761"/>
                    </a:lnTo>
                    <a:lnTo>
                      <a:pt x="1324" y="795"/>
                    </a:lnTo>
                    <a:lnTo>
                      <a:pt x="1336" y="830"/>
                    </a:lnTo>
                    <a:lnTo>
                      <a:pt x="1493" y="673"/>
                    </a:lnTo>
                    <a:close/>
                    <a:moveTo>
                      <a:pt x="253" y="1067"/>
                    </a:moveTo>
                    <a:lnTo>
                      <a:pt x="253" y="1067"/>
                    </a:lnTo>
                    <a:lnTo>
                      <a:pt x="253" y="1032"/>
                    </a:lnTo>
                    <a:lnTo>
                      <a:pt x="256" y="997"/>
                    </a:lnTo>
                    <a:lnTo>
                      <a:pt x="68" y="997"/>
                    </a:lnTo>
                    <a:lnTo>
                      <a:pt x="61" y="997"/>
                    </a:lnTo>
                    <a:lnTo>
                      <a:pt x="55" y="998"/>
                    </a:lnTo>
                    <a:lnTo>
                      <a:pt x="48" y="1000"/>
                    </a:lnTo>
                    <a:lnTo>
                      <a:pt x="42" y="1002"/>
                    </a:lnTo>
                    <a:lnTo>
                      <a:pt x="36" y="1005"/>
                    </a:lnTo>
                    <a:lnTo>
                      <a:pt x="30" y="1008"/>
                    </a:lnTo>
                    <a:lnTo>
                      <a:pt x="25" y="1012"/>
                    </a:lnTo>
                    <a:lnTo>
                      <a:pt x="20" y="1017"/>
                    </a:lnTo>
                    <a:lnTo>
                      <a:pt x="16" y="1022"/>
                    </a:lnTo>
                    <a:lnTo>
                      <a:pt x="12" y="1027"/>
                    </a:lnTo>
                    <a:lnTo>
                      <a:pt x="9" y="1033"/>
                    </a:lnTo>
                    <a:lnTo>
                      <a:pt x="6" y="1039"/>
                    </a:lnTo>
                    <a:lnTo>
                      <a:pt x="3" y="1045"/>
                    </a:lnTo>
                    <a:lnTo>
                      <a:pt x="2" y="1051"/>
                    </a:lnTo>
                    <a:lnTo>
                      <a:pt x="1" y="1058"/>
                    </a:lnTo>
                    <a:lnTo>
                      <a:pt x="0" y="1064"/>
                    </a:lnTo>
                    <a:lnTo>
                      <a:pt x="1" y="1071"/>
                    </a:lnTo>
                    <a:lnTo>
                      <a:pt x="2" y="1078"/>
                    </a:lnTo>
                    <a:lnTo>
                      <a:pt x="3" y="1084"/>
                    </a:lnTo>
                    <a:lnTo>
                      <a:pt x="6" y="1090"/>
                    </a:lnTo>
                    <a:lnTo>
                      <a:pt x="9" y="1097"/>
                    </a:lnTo>
                    <a:lnTo>
                      <a:pt x="12" y="1103"/>
                    </a:lnTo>
                    <a:lnTo>
                      <a:pt x="16" y="1108"/>
                    </a:lnTo>
                    <a:lnTo>
                      <a:pt x="20" y="1113"/>
                    </a:lnTo>
                    <a:lnTo>
                      <a:pt x="25" y="1117"/>
                    </a:lnTo>
                    <a:lnTo>
                      <a:pt x="30" y="1121"/>
                    </a:lnTo>
                    <a:lnTo>
                      <a:pt x="36" y="1124"/>
                    </a:lnTo>
                    <a:lnTo>
                      <a:pt x="42" y="1127"/>
                    </a:lnTo>
                    <a:lnTo>
                      <a:pt x="48" y="1129"/>
                    </a:lnTo>
                    <a:lnTo>
                      <a:pt x="55" y="1131"/>
                    </a:lnTo>
                    <a:lnTo>
                      <a:pt x="61" y="1132"/>
                    </a:lnTo>
                    <a:lnTo>
                      <a:pt x="68" y="1132"/>
                    </a:lnTo>
                    <a:lnTo>
                      <a:pt x="255" y="1132"/>
                    </a:lnTo>
                    <a:lnTo>
                      <a:pt x="253" y="1100"/>
                    </a:lnTo>
                    <a:lnTo>
                      <a:pt x="253" y="1067"/>
                    </a:lnTo>
                    <a:close/>
                    <a:moveTo>
                      <a:pt x="285" y="841"/>
                    </a:moveTo>
                    <a:lnTo>
                      <a:pt x="285" y="841"/>
                    </a:lnTo>
                    <a:lnTo>
                      <a:pt x="297" y="806"/>
                    </a:lnTo>
                    <a:lnTo>
                      <a:pt x="310" y="772"/>
                    </a:lnTo>
                    <a:lnTo>
                      <a:pt x="326" y="738"/>
                    </a:lnTo>
                    <a:lnTo>
                      <a:pt x="342" y="707"/>
                    </a:lnTo>
                    <a:lnTo>
                      <a:pt x="213" y="578"/>
                    </a:lnTo>
                    <a:lnTo>
                      <a:pt x="207" y="573"/>
                    </a:lnTo>
                    <a:lnTo>
                      <a:pt x="202" y="569"/>
                    </a:lnTo>
                    <a:lnTo>
                      <a:pt x="196" y="566"/>
                    </a:lnTo>
                    <a:lnTo>
                      <a:pt x="190" y="563"/>
                    </a:lnTo>
                    <a:lnTo>
                      <a:pt x="184" y="561"/>
                    </a:lnTo>
                    <a:lnTo>
                      <a:pt x="178" y="559"/>
                    </a:lnTo>
                    <a:lnTo>
                      <a:pt x="171" y="558"/>
                    </a:lnTo>
                    <a:lnTo>
                      <a:pt x="164" y="558"/>
                    </a:lnTo>
                    <a:lnTo>
                      <a:pt x="158" y="558"/>
                    </a:lnTo>
                    <a:lnTo>
                      <a:pt x="152" y="559"/>
                    </a:lnTo>
                    <a:lnTo>
                      <a:pt x="145" y="561"/>
                    </a:lnTo>
                    <a:lnTo>
                      <a:pt x="139" y="563"/>
                    </a:lnTo>
                    <a:lnTo>
                      <a:pt x="133" y="566"/>
                    </a:lnTo>
                    <a:lnTo>
                      <a:pt x="128" y="569"/>
                    </a:lnTo>
                    <a:lnTo>
                      <a:pt x="122" y="573"/>
                    </a:lnTo>
                    <a:lnTo>
                      <a:pt x="117" y="578"/>
                    </a:lnTo>
                    <a:lnTo>
                      <a:pt x="113" y="583"/>
                    </a:lnTo>
                    <a:lnTo>
                      <a:pt x="109" y="588"/>
                    </a:lnTo>
                    <a:lnTo>
                      <a:pt x="104" y="594"/>
                    </a:lnTo>
                    <a:lnTo>
                      <a:pt x="102" y="600"/>
                    </a:lnTo>
                    <a:lnTo>
                      <a:pt x="99" y="606"/>
                    </a:lnTo>
                    <a:lnTo>
                      <a:pt x="98" y="613"/>
                    </a:lnTo>
                    <a:lnTo>
                      <a:pt x="97" y="619"/>
                    </a:lnTo>
                    <a:lnTo>
                      <a:pt x="97" y="626"/>
                    </a:lnTo>
                    <a:lnTo>
                      <a:pt x="97" y="632"/>
                    </a:lnTo>
                    <a:lnTo>
                      <a:pt x="98" y="638"/>
                    </a:lnTo>
                    <a:lnTo>
                      <a:pt x="99" y="645"/>
                    </a:lnTo>
                    <a:lnTo>
                      <a:pt x="102" y="651"/>
                    </a:lnTo>
                    <a:lnTo>
                      <a:pt x="104" y="657"/>
                    </a:lnTo>
                    <a:lnTo>
                      <a:pt x="109" y="662"/>
                    </a:lnTo>
                    <a:lnTo>
                      <a:pt x="113" y="668"/>
                    </a:lnTo>
                    <a:lnTo>
                      <a:pt x="117" y="673"/>
                    </a:lnTo>
                    <a:lnTo>
                      <a:pt x="285" y="841"/>
                    </a:lnTo>
                    <a:close/>
                    <a:moveTo>
                      <a:pt x="1332" y="1314"/>
                    </a:moveTo>
                    <a:lnTo>
                      <a:pt x="1332" y="1314"/>
                    </a:lnTo>
                    <a:lnTo>
                      <a:pt x="1320" y="1349"/>
                    </a:lnTo>
                    <a:lnTo>
                      <a:pt x="1306" y="1382"/>
                    </a:lnTo>
                    <a:lnTo>
                      <a:pt x="1289" y="1414"/>
                    </a:lnTo>
                    <a:lnTo>
                      <a:pt x="1272" y="1446"/>
                    </a:lnTo>
                    <a:lnTo>
                      <a:pt x="1398" y="1570"/>
                    </a:lnTo>
                    <a:lnTo>
                      <a:pt x="1403" y="1575"/>
                    </a:lnTo>
                    <a:lnTo>
                      <a:pt x="1408" y="1579"/>
                    </a:lnTo>
                    <a:lnTo>
                      <a:pt x="1414" y="1582"/>
                    </a:lnTo>
                    <a:lnTo>
                      <a:pt x="1420" y="1586"/>
                    </a:lnTo>
                    <a:lnTo>
                      <a:pt x="1426" y="1588"/>
                    </a:lnTo>
                    <a:lnTo>
                      <a:pt x="1432" y="1589"/>
                    </a:lnTo>
                    <a:lnTo>
                      <a:pt x="1439" y="1590"/>
                    </a:lnTo>
                    <a:lnTo>
                      <a:pt x="1446" y="1591"/>
                    </a:lnTo>
                    <a:lnTo>
                      <a:pt x="1452" y="1590"/>
                    </a:lnTo>
                    <a:lnTo>
                      <a:pt x="1458" y="1589"/>
                    </a:lnTo>
                    <a:lnTo>
                      <a:pt x="1465" y="1588"/>
                    </a:lnTo>
                    <a:lnTo>
                      <a:pt x="1471" y="1586"/>
                    </a:lnTo>
                    <a:lnTo>
                      <a:pt x="1477" y="1582"/>
                    </a:lnTo>
                    <a:lnTo>
                      <a:pt x="1482" y="1579"/>
                    </a:lnTo>
                    <a:lnTo>
                      <a:pt x="1488" y="1575"/>
                    </a:lnTo>
                    <a:lnTo>
                      <a:pt x="1493" y="1570"/>
                    </a:lnTo>
                    <a:lnTo>
                      <a:pt x="1497" y="1565"/>
                    </a:lnTo>
                    <a:lnTo>
                      <a:pt x="1501" y="1560"/>
                    </a:lnTo>
                    <a:lnTo>
                      <a:pt x="1506" y="1554"/>
                    </a:lnTo>
                    <a:lnTo>
                      <a:pt x="1508" y="1548"/>
                    </a:lnTo>
                    <a:lnTo>
                      <a:pt x="1511" y="1542"/>
                    </a:lnTo>
                    <a:lnTo>
                      <a:pt x="1512" y="1536"/>
                    </a:lnTo>
                    <a:lnTo>
                      <a:pt x="1513" y="1529"/>
                    </a:lnTo>
                    <a:lnTo>
                      <a:pt x="1513" y="1523"/>
                    </a:lnTo>
                    <a:lnTo>
                      <a:pt x="1513" y="1517"/>
                    </a:lnTo>
                    <a:lnTo>
                      <a:pt x="1512" y="1510"/>
                    </a:lnTo>
                    <a:lnTo>
                      <a:pt x="1511" y="1504"/>
                    </a:lnTo>
                    <a:lnTo>
                      <a:pt x="1508" y="1497"/>
                    </a:lnTo>
                    <a:lnTo>
                      <a:pt x="1506" y="1491"/>
                    </a:lnTo>
                    <a:lnTo>
                      <a:pt x="1501" y="1485"/>
                    </a:lnTo>
                    <a:lnTo>
                      <a:pt x="1497" y="1480"/>
                    </a:lnTo>
                    <a:lnTo>
                      <a:pt x="1493" y="1475"/>
                    </a:lnTo>
                    <a:lnTo>
                      <a:pt x="1332" y="1314"/>
                    </a:lnTo>
                    <a:close/>
                    <a:moveTo>
                      <a:pt x="1542" y="997"/>
                    </a:moveTo>
                    <a:lnTo>
                      <a:pt x="1370" y="997"/>
                    </a:lnTo>
                    <a:lnTo>
                      <a:pt x="1372" y="1032"/>
                    </a:lnTo>
                    <a:lnTo>
                      <a:pt x="1373" y="1067"/>
                    </a:lnTo>
                    <a:lnTo>
                      <a:pt x="1372" y="1100"/>
                    </a:lnTo>
                    <a:lnTo>
                      <a:pt x="1370" y="1132"/>
                    </a:lnTo>
                    <a:lnTo>
                      <a:pt x="1542" y="1132"/>
                    </a:lnTo>
                    <a:lnTo>
                      <a:pt x="1549" y="1132"/>
                    </a:lnTo>
                    <a:lnTo>
                      <a:pt x="1555" y="1131"/>
                    </a:lnTo>
                    <a:lnTo>
                      <a:pt x="1562" y="1129"/>
                    </a:lnTo>
                    <a:lnTo>
                      <a:pt x="1568" y="1127"/>
                    </a:lnTo>
                    <a:lnTo>
                      <a:pt x="1574" y="1124"/>
                    </a:lnTo>
                    <a:lnTo>
                      <a:pt x="1580" y="1121"/>
                    </a:lnTo>
                    <a:lnTo>
                      <a:pt x="1585" y="1117"/>
                    </a:lnTo>
                    <a:lnTo>
                      <a:pt x="1590" y="1113"/>
                    </a:lnTo>
                    <a:lnTo>
                      <a:pt x="1594" y="1108"/>
                    </a:lnTo>
                    <a:lnTo>
                      <a:pt x="1598" y="1103"/>
                    </a:lnTo>
                    <a:lnTo>
                      <a:pt x="1602" y="1097"/>
                    </a:lnTo>
                    <a:lnTo>
                      <a:pt x="1604" y="1090"/>
                    </a:lnTo>
                    <a:lnTo>
                      <a:pt x="1607" y="1084"/>
                    </a:lnTo>
                    <a:lnTo>
                      <a:pt x="1608" y="1078"/>
                    </a:lnTo>
                    <a:lnTo>
                      <a:pt x="1609" y="1071"/>
                    </a:lnTo>
                    <a:lnTo>
                      <a:pt x="1610" y="1064"/>
                    </a:lnTo>
                    <a:lnTo>
                      <a:pt x="1609" y="1058"/>
                    </a:lnTo>
                    <a:lnTo>
                      <a:pt x="1608" y="1051"/>
                    </a:lnTo>
                    <a:lnTo>
                      <a:pt x="1607" y="1045"/>
                    </a:lnTo>
                    <a:lnTo>
                      <a:pt x="1604" y="1039"/>
                    </a:lnTo>
                    <a:lnTo>
                      <a:pt x="1602" y="1033"/>
                    </a:lnTo>
                    <a:lnTo>
                      <a:pt x="1598" y="1027"/>
                    </a:lnTo>
                    <a:lnTo>
                      <a:pt x="1594" y="1022"/>
                    </a:lnTo>
                    <a:lnTo>
                      <a:pt x="1590" y="1017"/>
                    </a:lnTo>
                    <a:lnTo>
                      <a:pt x="1585" y="1012"/>
                    </a:lnTo>
                    <a:lnTo>
                      <a:pt x="1580" y="1008"/>
                    </a:lnTo>
                    <a:lnTo>
                      <a:pt x="1574" y="1005"/>
                    </a:lnTo>
                    <a:lnTo>
                      <a:pt x="1568" y="1002"/>
                    </a:lnTo>
                    <a:lnTo>
                      <a:pt x="1562" y="1000"/>
                    </a:lnTo>
                    <a:lnTo>
                      <a:pt x="1555" y="998"/>
                    </a:lnTo>
                    <a:lnTo>
                      <a:pt x="1549" y="997"/>
                    </a:lnTo>
                    <a:lnTo>
                      <a:pt x="1542" y="997"/>
                    </a:lnTo>
                    <a:close/>
                    <a:moveTo>
                      <a:pt x="431" y="59"/>
                    </a:moveTo>
                    <a:lnTo>
                      <a:pt x="431" y="59"/>
                    </a:lnTo>
                    <a:lnTo>
                      <a:pt x="450" y="59"/>
                    </a:lnTo>
                    <a:lnTo>
                      <a:pt x="470" y="61"/>
                    </a:lnTo>
                    <a:lnTo>
                      <a:pt x="487" y="63"/>
                    </a:lnTo>
                    <a:lnTo>
                      <a:pt x="503" y="66"/>
                    </a:lnTo>
                    <a:lnTo>
                      <a:pt x="518" y="70"/>
                    </a:lnTo>
                    <a:lnTo>
                      <a:pt x="532" y="74"/>
                    </a:lnTo>
                    <a:lnTo>
                      <a:pt x="545" y="79"/>
                    </a:lnTo>
                    <a:lnTo>
                      <a:pt x="557" y="85"/>
                    </a:lnTo>
                    <a:lnTo>
                      <a:pt x="567" y="91"/>
                    </a:lnTo>
                    <a:lnTo>
                      <a:pt x="577" y="98"/>
                    </a:lnTo>
                    <a:lnTo>
                      <a:pt x="586" y="105"/>
                    </a:lnTo>
                    <a:lnTo>
                      <a:pt x="594" y="113"/>
                    </a:lnTo>
                    <a:lnTo>
                      <a:pt x="603" y="120"/>
                    </a:lnTo>
                    <a:lnTo>
                      <a:pt x="609" y="129"/>
                    </a:lnTo>
                    <a:lnTo>
                      <a:pt x="621" y="146"/>
                    </a:lnTo>
                    <a:lnTo>
                      <a:pt x="630" y="161"/>
                    </a:lnTo>
                    <a:lnTo>
                      <a:pt x="636" y="175"/>
                    </a:lnTo>
                    <a:lnTo>
                      <a:pt x="642" y="190"/>
                    </a:lnTo>
                    <a:lnTo>
                      <a:pt x="646" y="206"/>
                    </a:lnTo>
                    <a:lnTo>
                      <a:pt x="649" y="220"/>
                    </a:lnTo>
                    <a:lnTo>
                      <a:pt x="651" y="233"/>
                    </a:lnTo>
                    <a:lnTo>
                      <a:pt x="654" y="255"/>
                    </a:lnTo>
                    <a:lnTo>
                      <a:pt x="642" y="263"/>
                    </a:lnTo>
                    <a:lnTo>
                      <a:pt x="632" y="272"/>
                    </a:lnTo>
                    <a:lnTo>
                      <a:pt x="621" y="281"/>
                    </a:lnTo>
                    <a:lnTo>
                      <a:pt x="611" y="292"/>
                    </a:lnTo>
                    <a:lnTo>
                      <a:pt x="602" y="302"/>
                    </a:lnTo>
                    <a:lnTo>
                      <a:pt x="592" y="312"/>
                    </a:lnTo>
                    <a:lnTo>
                      <a:pt x="584" y="323"/>
                    </a:lnTo>
                    <a:lnTo>
                      <a:pt x="576" y="335"/>
                    </a:lnTo>
                    <a:lnTo>
                      <a:pt x="568" y="347"/>
                    </a:lnTo>
                    <a:lnTo>
                      <a:pt x="562" y="359"/>
                    </a:lnTo>
                    <a:lnTo>
                      <a:pt x="555" y="372"/>
                    </a:lnTo>
                    <a:lnTo>
                      <a:pt x="550" y="385"/>
                    </a:lnTo>
                    <a:lnTo>
                      <a:pt x="545" y="398"/>
                    </a:lnTo>
                    <a:lnTo>
                      <a:pt x="541" y="412"/>
                    </a:lnTo>
                    <a:lnTo>
                      <a:pt x="537" y="426"/>
                    </a:lnTo>
                    <a:lnTo>
                      <a:pt x="534" y="440"/>
                    </a:lnTo>
                    <a:lnTo>
                      <a:pt x="1097" y="440"/>
                    </a:lnTo>
                    <a:lnTo>
                      <a:pt x="1094" y="426"/>
                    </a:lnTo>
                    <a:lnTo>
                      <a:pt x="1090" y="412"/>
                    </a:lnTo>
                    <a:lnTo>
                      <a:pt x="1086" y="398"/>
                    </a:lnTo>
                    <a:lnTo>
                      <a:pt x="1080" y="385"/>
                    </a:lnTo>
                    <a:lnTo>
                      <a:pt x="1075" y="372"/>
                    </a:lnTo>
                    <a:lnTo>
                      <a:pt x="1068" y="359"/>
                    </a:lnTo>
                    <a:lnTo>
                      <a:pt x="1062" y="347"/>
                    </a:lnTo>
                    <a:lnTo>
                      <a:pt x="1054" y="335"/>
                    </a:lnTo>
                    <a:lnTo>
                      <a:pt x="1046" y="323"/>
                    </a:lnTo>
                    <a:lnTo>
                      <a:pt x="1038" y="312"/>
                    </a:lnTo>
                    <a:lnTo>
                      <a:pt x="1029" y="302"/>
                    </a:lnTo>
                    <a:lnTo>
                      <a:pt x="1020" y="292"/>
                    </a:lnTo>
                    <a:lnTo>
                      <a:pt x="1009" y="281"/>
                    </a:lnTo>
                    <a:lnTo>
                      <a:pt x="999" y="272"/>
                    </a:lnTo>
                    <a:lnTo>
                      <a:pt x="988" y="263"/>
                    </a:lnTo>
                    <a:lnTo>
                      <a:pt x="977" y="255"/>
                    </a:lnTo>
                    <a:lnTo>
                      <a:pt x="979" y="233"/>
                    </a:lnTo>
                    <a:lnTo>
                      <a:pt x="981" y="220"/>
                    </a:lnTo>
                    <a:lnTo>
                      <a:pt x="984" y="206"/>
                    </a:lnTo>
                    <a:lnTo>
                      <a:pt x="988" y="190"/>
                    </a:lnTo>
                    <a:lnTo>
                      <a:pt x="994" y="175"/>
                    </a:lnTo>
                    <a:lnTo>
                      <a:pt x="1001" y="161"/>
                    </a:lnTo>
                    <a:lnTo>
                      <a:pt x="1009" y="146"/>
                    </a:lnTo>
                    <a:lnTo>
                      <a:pt x="1022" y="129"/>
                    </a:lnTo>
                    <a:lnTo>
                      <a:pt x="1028" y="120"/>
                    </a:lnTo>
                    <a:lnTo>
                      <a:pt x="1036" y="113"/>
                    </a:lnTo>
                    <a:lnTo>
                      <a:pt x="1044" y="105"/>
                    </a:lnTo>
                    <a:lnTo>
                      <a:pt x="1053" y="98"/>
                    </a:lnTo>
                    <a:lnTo>
                      <a:pt x="1063" y="91"/>
                    </a:lnTo>
                    <a:lnTo>
                      <a:pt x="1073" y="85"/>
                    </a:lnTo>
                    <a:lnTo>
                      <a:pt x="1086" y="79"/>
                    </a:lnTo>
                    <a:lnTo>
                      <a:pt x="1099" y="74"/>
                    </a:lnTo>
                    <a:lnTo>
                      <a:pt x="1112" y="70"/>
                    </a:lnTo>
                    <a:lnTo>
                      <a:pt x="1127" y="66"/>
                    </a:lnTo>
                    <a:lnTo>
                      <a:pt x="1143" y="63"/>
                    </a:lnTo>
                    <a:lnTo>
                      <a:pt x="1161" y="61"/>
                    </a:lnTo>
                    <a:lnTo>
                      <a:pt x="1180" y="59"/>
                    </a:lnTo>
                    <a:lnTo>
                      <a:pt x="1199" y="59"/>
                    </a:lnTo>
                    <a:lnTo>
                      <a:pt x="1205" y="58"/>
                    </a:lnTo>
                    <a:lnTo>
                      <a:pt x="1211" y="56"/>
                    </a:lnTo>
                    <a:lnTo>
                      <a:pt x="1216" y="54"/>
                    </a:lnTo>
                    <a:lnTo>
                      <a:pt x="1220" y="50"/>
                    </a:lnTo>
                    <a:lnTo>
                      <a:pt x="1223" y="46"/>
                    </a:lnTo>
                    <a:lnTo>
                      <a:pt x="1227" y="40"/>
                    </a:lnTo>
                    <a:lnTo>
                      <a:pt x="1229" y="34"/>
                    </a:lnTo>
                    <a:lnTo>
                      <a:pt x="1229" y="29"/>
                    </a:lnTo>
                    <a:lnTo>
                      <a:pt x="1229" y="23"/>
                    </a:lnTo>
                    <a:lnTo>
                      <a:pt x="1227" y="17"/>
                    </a:lnTo>
                    <a:lnTo>
                      <a:pt x="1223" y="12"/>
                    </a:lnTo>
                    <a:lnTo>
                      <a:pt x="1220" y="8"/>
                    </a:lnTo>
                    <a:lnTo>
                      <a:pt x="1216" y="5"/>
                    </a:lnTo>
                    <a:lnTo>
                      <a:pt x="1211" y="2"/>
                    </a:lnTo>
                    <a:lnTo>
                      <a:pt x="1205" y="0"/>
                    </a:lnTo>
                    <a:lnTo>
                      <a:pt x="1199" y="0"/>
                    </a:lnTo>
                    <a:lnTo>
                      <a:pt x="1177" y="0"/>
                    </a:lnTo>
                    <a:lnTo>
                      <a:pt x="1154" y="2"/>
                    </a:lnTo>
                    <a:lnTo>
                      <a:pt x="1133" y="5"/>
                    </a:lnTo>
                    <a:lnTo>
                      <a:pt x="1114" y="9"/>
                    </a:lnTo>
                    <a:lnTo>
                      <a:pt x="1096" y="13"/>
                    </a:lnTo>
                    <a:lnTo>
                      <a:pt x="1077" y="19"/>
                    </a:lnTo>
                    <a:lnTo>
                      <a:pt x="1061" y="26"/>
                    </a:lnTo>
                    <a:lnTo>
                      <a:pt x="1046" y="33"/>
                    </a:lnTo>
                    <a:lnTo>
                      <a:pt x="1032" y="43"/>
                    </a:lnTo>
                    <a:lnTo>
                      <a:pt x="1019" y="51"/>
                    </a:lnTo>
                    <a:lnTo>
                      <a:pt x="1006" y="61"/>
                    </a:lnTo>
                    <a:lnTo>
                      <a:pt x="995" y="71"/>
                    </a:lnTo>
                    <a:lnTo>
                      <a:pt x="984" y="81"/>
                    </a:lnTo>
                    <a:lnTo>
                      <a:pt x="975" y="92"/>
                    </a:lnTo>
                    <a:lnTo>
                      <a:pt x="967" y="103"/>
                    </a:lnTo>
                    <a:lnTo>
                      <a:pt x="960" y="114"/>
                    </a:lnTo>
                    <a:lnTo>
                      <a:pt x="951" y="130"/>
                    </a:lnTo>
                    <a:lnTo>
                      <a:pt x="943" y="144"/>
                    </a:lnTo>
                    <a:lnTo>
                      <a:pt x="937" y="159"/>
                    </a:lnTo>
                    <a:lnTo>
                      <a:pt x="932" y="173"/>
                    </a:lnTo>
                    <a:lnTo>
                      <a:pt x="928" y="187"/>
                    </a:lnTo>
                    <a:lnTo>
                      <a:pt x="925" y="200"/>
                    </a:lnTo>
                    <a:lnTo>
                      <a:pt x="920" y="226"/>
                    </a:lnTo>
                    <a:lnTo>
                      <a:pt x="908" y="221"/>
                    </a:lnTo>
                    <a:lnTo>
                      <a:pt x="896" y="217"/>
                    </a:lnTo>
                    <a:lnTo>
                      <a:pt x="883" y="214"/>
                    </a:lnTo>
                    <a:lnTo>
                      <a:pt x="869" y="211"/>
                    </a:lnTo>
                    <a:lnTo>
                      <a:pt x="856" y="209"/>
                    </a:lnTo>
                    <a:lnTo>
                      <a:pt x="843" y="207"/>
                    </a:lnTo>
                    <a:lnTo>
                      <a:pt x="829" y="206"/>
                    </a:lnTo>
                    <a:lnTo>
                      <a:pt x="816" y="206"/>
                    </a:lnTo>
                    <a:lnTo>
                      <a:pt x="801" y="206"/>
                    </a:lnTo>
                    <a:lnTo>
                      <a:pt x="787" y="207"/>
                    </a:lnTo>
                    <a:lnTo>
                      <a:pt x="774" y="209"/>
                    </a:lnTo>
                    <a:lnTo>
                      <a:pt x="761" y="211"/>
                    </a:lnTo>
                    <a:lnTo>
                      <a:pt x="748" y="214"/>
                    </a:lnTo>
                    <a:lnTo>
                      <a:pt x="734" y="217"/>
                    </a:lnTo>
                    <a:lnTo>
                      <a:pt x="722" y="221"/>
                    </a:lnTo>
                    <a:lnTo>
                      <a:pt x="710" y="226"/>
                    </a:lnTo>
                    <a:lnTo>
                      <a:pt x="705" y="200"/>
                    </a:lnTo>
                    <a:lnTo>
                      <a:pt x="702" y="187"/>
                    </a:lnTo>
                    <a:lnTo>
                      <a:pt x="698" y="173"/>
                    </a:lnTo>
                    <a:lnTo>
                      <a:pt x="693" y="159"/>
                    </a:lnTo>
                    <a:lnTo>
                      <a:pt x="687" y="144"/>
                    </a:lnTo>
                    <a:lnTo>
                      <a:pt x="680" y="130"/>
                    </a:lnTo>
                    <a:lnTo>
                      <a:pt x="672" y="114"/>
                    </a:lnTo>
                    <a:lnTo>
                      <a:pt x="663" y="103"/>
                    </a:lnTo>
                    <a:lnTo>
                      <a:pt x="655" y="92"/>
                    </a:lnTo>
                    <a:lnTo>
                      <a:pt x="646" y="81"/>
                    </a:lnTo>
                    <a:lnTo>
                      <a:pt x="635" y="71"/>
                    </a:lnTo>
                    <a:lnTo>
                      <a:pt x="624" y="61"/>
                    </a:lnTo>
                    <a:lnTo>
                      <a:pt x="612" y="51"/>
                    </a:lnTo>
                    <a:lnTo>
                      <a:pt x="599" y="43"/>
                    </a:lnTo>
                    <a:lnTo>
                      <a:pt x="584" y="33"/>
                    </a:lnTo>
                    <a:lnTo>
                      <a:pt x="569" y="26"/>
                    </a:lnTo>
                    <a:lnTo>
                      <a:pt x="553" y="19"/>
                    </a:lnTo>
                    <a:lnTo>
                      <a:pt x="535" y="13"/>
                    </a:lnTo>
                    <a:lnTo>
                      <a:pt x="516" y="9"/>
                    </a:lnTo>
                    <a:lnTo>
                      <a:pt x="497" y="5"/>
                    </a:lnTo>
                    <a:lnTo>
                      <a:pt x="476" y="2"/>
                    </a:lnTo>
                    <a:lnTo>
                      <a:pt x="453" y="0"/>
                    </a:lnTo>
                    <a:lnTo>
                      <a:pt x="431" y="0"/>
                    </a:lnTo>
                    <a:lnTo>
                      <a:pt x="425" y="0"/>
                    </a:lnTo>
                    <a:lnTo>
                      <a:pt x="419" y="2"/>
                    </a:lnTo>
                    <a:lnTo>
                      <a:pt x="414" y="5"/>
                    </a:lnTo>
                    <a:lnTo>
                      <a:pt x="410" y="8"/>
                    </a:lnTo>
                    <a:lnTo>
                      <a:pt x="407" y="12"/>
                    </a:lnTo>
                    <a:lnTo>
                      <a:pt x="404" y="17"/>
                    </a:lnTo>
                    <a:lnTo>
                      <a:pt x="402" y="23"/>
                    </a:lnTo>
                    <a:lnTo>
                      <a:pt x="402" y="29"/>
                    </a:lnTo>
                    <a:lnTo>
                      <a:pt x="402" y="34"/>
                    </a:lnTo>
                    <a:lnTo>
                      <a:pt x="404" y="40"/>
                    </a:lnTo>
                    <a:lnTo>
                      <a:pt x="407" y="46"/>
                    </a:lnTo>
                    <a:lnTo>
                      <a:pt x="410" y="50"/>
                    </a:lnTo>
                    <a:lnTo>
                      <a:pt x="414" y="54"/>
                    </a:lnTo>
                    <a:lnTo>
                      <a:pt x="419" y="56"/>
                    </a:lnTo>
                    <a:lnTo>
                      <a:pt x="425" y="58"/>
                    </a:lnTo>
                    <a:lnTo>
                      <a:pt x="431" y="59"/>
                    </a:lnTo>
                    <a:close/>
                    <a:moveTo>
                      <a:pt x="357" y="1063"/>
                    </a:moveTo>
                    <a:lnTo>
                      <a:pt x="357" y="1063"/>
                    </a:lnTo>
                    <a:lnTo>
                      <a:pt x="357" y="1090"/>
                    </a:lnTo>
                    <a:lnTo>
                      <a:pt x="359" y="1117"/>
                    </a:lnTo>
                    <a:lnTo>
                      <a:pt x="361" y="1143"/>
                    </a:lnTo>
                    <a:lnTo>
                      <a:pt x="365" y="1169"/>
                    </a:lnTo>
                    <a:lnTo>
                      <a:pt x="369" y="1195"/>
                    </a:lnTo>
                    <a:lnTo>
                      <a:pt x="374" y="1220"/>
                    </a:lnTo>
                    <a:lnTo>
                      <a:pt x="381" y="1244"/>
                    </a:lnTo>
                    <a:lnTo>
                      <a:pt x="389" y="1269"/>
                    </a:lnTo>
                    <a:lnTo>
                      <a:pt x="397" y="1293"/>
                    </a:lnTo>
                    <a:lnTo>
                      <a:pt x="405" y="1315"/>
                    </a:lnTo>
                    <a:lnTo>
                      <a:pt x="415" y="1338"/>
                    </a:lnTo>
                    <a:lnTo>
                      <a:pt x="425" y="1360"/>
                    </a:lnTo>
                    <a:lnTo>
                      <a:pt x="436" y="1381"/>
                    </a:lnTo>
                    <a:lnTo>
                      <a:pt x="448" y="1401"/>
                    </a:lnTo>
                    <a:lnTo>
                      <a:pt x="462" y="1422"/>
                    </a:lnTo>
                    <a:lnTo>
                      <a:pt x="475" y="1441"/>
                    </a:lnTo>
                    <a:lnTo>
                      <a:pt x="489" y="1459"/>
                    </a:lnTo>
                    <a:lnTo>
                      <a:pt x="503" y="1477"/>
                    </a:lnTo>
                    <a:lnTo>
                      <a:pt x="518" y="1493"/>
                    </a:lnTo>
                    <a:lnTo>
                      <a:pt x="535" y="1510"/>
                    </a:lnTo>
                    <a:lnTo>
                      <a:pt x="551" y="1525"/>
                    </a:lnTo>
                    <a:lnTo>
                      <a:pt x="568" y="1539"/>
                    </a:lnTo>
                    <a:lnTo>
                      <a:pt x="586" y="1552"/>
                    </a:lnTo>
                    <a:lnTo>
                      <a:pt x="604" y="1564"/>
                    </a:lnTo>
                    <a:lnTo>
                      <a:pt x="623" y="1575"/>
                    </a:lnTo>
                    <a:lnTo>
                      <a:pt x="642" y="1586"/>
                    </a:lnTo>
                    <a:lnTo>
                      <a:pt x="661" y="1595"/>
                    </a:lnTo>
                    <a:lnTo>
                      <a:pt x="681" y="1603"/>
                    </a:lnTo>
                    <a:lnTo>
                      <a:pt x="701" y="1610"/>
                    </a:lnTo>
                    <a:lnTo>
                      <a:pt x="722" y="1616"/>
                    </a:lnTo>
                    <a:lnTo>
                      <a:pt x="743" y="1621"/>
                    </a:lnTo>
                    <a:lnTo>
                      <a:pt x="764" y="1624"/>
                    </a:lnTo>
                    <a:lnTo>
                      <a:pt x="764" y="559"/>
                    </a:lnTo>
                    <a:lnTo>
                      <a:pt x="611" y="559"/>
                    </a:lnTo>
                    <a:lnTo>
                      <a:pt x="598" y="567"/>
                    </a:lnTo>
                    <a:lnTo>
                      <a:pt x="583" y="577"/>
                    </a:lnTo>
                    <a:lnTo>
                      <a:pt x="570" y="587"/>
                    </a:lnTo>
                    <a:lnTo>
                      <a:pt x="557" y="597"/>
                    </a:lnTo>
                    <a:lnTo>
                      <a:pt x="532" y="621"/>
                    </a:lnTo>
                    <a:lnTo>
                      <a:pt x="508" y="645"/>
                    </a:lnTo>
                    <a:lnTo>
                      <a:pt x="485" y="672"/>
                    </a:lnTo>
                    <a:lnTo>
                      <a:pt x="465" y="701"/>
                    </a:lnTo>
                    <a:lnTo>
                      <a:pt x="445" y="731"/>
                    </a:lnTo>
                    <a:lnTo>
                      <a:pt x="427" y="762"/>
                    </a:lnTo>
                    <a:lnTo>
                      <a:pt x="412" y="796"/>
                    </a:lnTo>
                    <a:lnTo>
                      <a:pt x="398" y="831"/>
                    </a:lnTo>
                    <a:lnTo>
                      <a:pt x="386" y="867"/>
                    </a:lnTo>
                    <a:lnTo>
                      <a:pt x="375" y="904"/>
                    </a:lnTo>
                    <a:lnTo>
                      <a:pt x="367" y="943"/>
                    </a:lnTo>
                    <a:lnTo>
                      <a:pt x="361" y="982"/>
                    </a:lnTo>
                    <a:lnTo>
                      <a:pt x="358" y="1023"/>
                    </a:lnTo>
                    <a:lnTo>
                      <a:pt x="357" y="1063"/>
                    </a:lnTo>
                    <a:close/>
                    <a:moveTo>
                      <a:pt x="417" y="1083"/>
                    </a:moveTo>
                    <a:lnTo>
                      <a:pt x="417" y="1083"/>
                    </a:lnTo>
                    <a:lnTo>
                      <a:pt x="417" y="1075"/>
                    </a:lnTo>
                    <a:lnTo>
                      <a:pt x="419" y="1068"/>
                    </a:lnTo>
                    <a:lnTo>
                      <a:pt x="422" y="1060"/>
                    </a:lnTo>
                    <a:lnTo>
                      <a:pt x="426" y="1053"/>
                    </a:lnTo>
                    <a:lnTo>
                      <a:pt x="430" y="1047"/>
                    </a:lnTo>
                    <a:lnTo>
                      <a:pt x="436" y="1040"/>
                    </a:lnTo>
                    <a:lnTo>
                      <a:pt x="442" y="1035"/>
                    </a:lnTo>
                    <a:lnTo>
                      <a:pt x="449" y="1029"/>
                    </a:lnTo>
                    <a:lnTo>
                      <a:pt x="458" y="1024"/>
                    </a:lnTo>
                    <a:lnTo>
                      <a:pt x="467" y="1020"/>
                    </a:lnTo>
                    <a:lnTo>
                      <a:pt x="476" y="1016"/>
                    </a:lnTo>
                    <a:lnTo>
                      <a:pt x="486" y="1012"/>
                    </a:lnTo>
                    <a:lnTo>
                      <a:pt x="496" y="1009"/>
                    </a:lnTo>
                    <a:lnTo>
                      <a:pt x="507" y="1007"/>
                    </a:lnTo>
                    <a:lnTo>
                      <a:pt x="518" y="1006"/>
                    </a:lnTo>
                    <a:lnTo>
                      <a:pt x="530" y="1006"/>
                    </a:lnTo>
                    <a:lnTo>
                      <a:pt x="541" y="1006"/>
                    </a:lnTo>
                    <a:lnTo>
                      <a:pt x="553" y="1007"/>
                    </a:lnTo>
                    <a:lnTo>
                      <a:pt x="563" y="1009"/>
                    </a:lnTo>
                    <a:lnTo>
                      <a:pt x="573" y="1012"/>
                    </a:lnTo>
                    <a:lnTo>
                      <a:pt x="583" y="1016"/>
                    </a:lnTo>
                    <a:lnTo>
                      <a:pt x="592" y="1020"/>
                    </a:lnTo>
                    <a:lnTo>
                      <a:pt x="602" y="1024"/>
                    </a:lnTo>
                    <a:lnTo>
                      <a:pt x="610" y="1029"/>
                    </a:lnTo>
                    <a:lnTo>
                      <a:pt x="617" y="1035"/>
                    </a:lnTo>
                    <a:lnTo>
                      <a:pt x="623" y="1040"/>
                    </a:lnTo>
                    <a:lnTo>
                      <a:pt x="629" y="1047"/>
                    </a:lnTo>
                    <a:lnTo>
                      <a:pt x="634" y="1053"/>
                    </a:lnTo>
                    <a:lnTo>
                      <a:pt x="637" y="1060"/>
                    </a:lnTo>
                    <a:lnTo>
                      <a:pt x="640" y="1068"/>
                    </a:lnTo>
                    <a:lnTo>
                      <a:pt x="642" y="1075"/>
                    </a:lnTo>
                    <a:lnTo>
                      <a:pt x="642" y="1083"/>
                    </a:lnTo>
                    <a:lnTo>
                      <a:pt x="642" y="1091"/>
                    </a:lnTo>
                    <a:lnTo>
                      <a:pt x="640" y="1100"/>
                    </a:lnTo>
                    <a:lnTo>
                      <a:pt x="637" y="1107"/>
                    </a:lnTo>
                    <a:lnTo>
                      <a:pt x="634" y="1114"/>
                    </a:lnTo>
                    <a:lnTo>
                      <a:pt x="629" y="1121"/>
                    </a:lnTo>
                    <a:lnTo>
                      <a:pt x="623" y="1127"/>
                    </a:lnTo>
                    <a:lnTo>
                      <a:pt x="617" y="1133"/>
                    </a:lnTo>
                    <a:lnTo>
                      <a:pt x="610" y="1138"/>
                    </a:lnTo>
                    <a:lnTo>
                      <a:pt x="602" y="1143"/>
                    </a:lnTo>
                    <a:lnTo>
                      <a:pt x="592" y="1148"/>
                    </a:lnTo>
                    <a:lnTo>
                      <a:pt x="583" y="1151"/>
                    </a:lnTo>
                    <a:lnTo>
                      <a:pt x="573" y="1155"/>
                    </a:lnTo>
                    <a:lnTo>
                      <a:pt x="563" y="1157"/>
                    </a:lnTo>
                    <a:lnTo>
                      <a:pt x="553" y="1159"/>
                    </a:lnTo>
                    <a:lnTo>
                      <a:pt x="541" y="1160"/>
                    </a:lnTo>
                    <a:lnTo>
                      <a:pt x="530" y="1161"/>
                    </a:lnTo>
                    <a:lnTo>
                      <a:pt x="518" y="1160"/>
                    </a:lnTo>
                    <a:lnTo>
                      <a:pt x="507" y="1159"/>
                    </a:lnTo>
                    <a:lnTo>
                      <a:pt x="496" y="1157"/>
                    </a:lnTo>
                    <a:lnTo>
                      <a:pt x="486" y="1155"/>
                    </a:lnTo>
                    <a:lnTo>
                      <a:pt x="476" y="1151"/>
                    </a:lnTo>
                    <a:lnTo>
                      <a:pt x="467" y="1148"/>
                    </a:lnTo>
                    <a:lnTo>
                      <a:pt x="458" y="1143"/>
                    </a:lnTo>
                    <a:lnTo>
                      <a:pt x="449" y="1138"/>
                    </a:lnTo>
                    <a:lnTo>
                      <a:pt x="442" y="1133"/>
                    </a:lnTo>
                    <a:lnTo>
                      <a:pt x="436" y="1127"/>
                    </a:lnTo>
                    <a:lnTo>
                      <a:pt x="430" y="1121"/>
                    </a:lnTo>
                    <a:lnTo>
                      <a:pt x="426" y="1114"/>
                    </a:lnTo>
                    <a:lnTo>
                      <a:pt x="422" y="1107"/>
                    </a:lnTo>
                    <a:lnTo>
                      <a:pt x="419" y="1100"/>
                    </a:lnTo>
                    <a:lnTo>
                      <a:pt x="417" y="1091"/>
                    </a:lnTo>
                    <a:lnTo>
                      <a:pt x="417" y="1083"/>
                    </a:lnTo>
                    <a:close/>
                    <a:moveTo>
                      <a:pt x="637" y="1418"/>
                    </a:moveTo>
                    <a:lnTo>
                      <a:pt x="637" y="1418"/>
                    </a:lnTo>
                    <a:lnTo>
                      <a:pt x="632" y="1417"/>
                    </a:lnTo>
                    <a:lnTo>
                      <a:pt x="626" y="1416"/>
                    </a:lnTo>
                    <a:lnTo>
                      <a:pt x="622" y="1414"/>
                    </a:lnTo>
                    <a:lnTo>
                      <a:pt x="617" y="1412"/>
                    </a:lnTo>
                    <a:lnTo>
                      <a:pt x="612" y="1408"/>
                    </a:lnTo>
                    <a:lnTo>
                      <a:pt x="608" y="1404"/>
                    </a:lnTo>
                    <a:lnTo>
                      <a:pt x="600" y="1395"/>
                    </a:lnTo>
                    <a:lnTo>
                      <a:pt x="593" y="1383"/>
                    </a:lnTo>
                    <a:lnTo>
                      <a:pt x="588" y="1370"/>
                    </a:lnTo>
                    <a:lnTo>
                      <a:pt x="585" y="1355"/>
                    </a:lnTo>
                    <a:lnTo>
                      <a:pt x="584" y="1338"/>
                    </a:lnTo>
                    <a:lnTo>
                      <a:pt x="585" y="1322"/>
                    </a:lnTo>
                    <a:lnTo>
                      <a:pt x="588" y="1308"/>
                    </a:lnTo>
                    <a:lnTo>
                      <a:pt x="593" y="1294"/>
                    </a:lnTo>
                    <a:lnTo>
                      <a:pt x="600" y="1283"/>
                    </a:lnTo>
                    <a:lnTo>
                      <a:pt x="608" y="1273"/>
                    </a:lnTo>
                    <a:lnTo>
                      <a:pt x="612" y="1269"/>
                    </a:lnTo>
                    <a:lnTo>
                      <a:pt x="617" y="1266"/>
                    </a:lnTo>
                    <a:lnTo>
                      <a:pt x="622" y="1263"/>
                    </a:lnTo>
                    <a:lnTo>
                      <a:pt x="626" y="1261"/>
                    </a:lnTo>
                    <a:lnTo>
                      <a:pt x="632" y="1260"/>
                    </a:lnTo>
                    <a:lnTo>
                      <a:pt x="637" y="1260"/>
                    </a:lnTo>
                    <a:lnTo>
                      <a:pt x="642" y="1260"/>
                    </a:lnTo>
                    <a:lnTo>
                      <a:pt x="647" y="1261"/>
                    </a:lnTo>
                    <a:lnTo>
                      <a:pt x="652" y="1263"/>
                    </a:lnTo>
                    <a:lnTo>
                      <a:pt x="657" y="1266"/>
                    </a:lnTo>
                    <a:lnTo>
                      <a:pt x="662" y="1269"/>
                    </a:lnTo>
                    <a:lnTo>
                      <a:pt x="667" y="1273"/>
                    </a:lnTo>
                    <a:lnTo>
                      <a:pt x="675" y="1283"/>
                    </a:lnTo>
                    <a:lnTo>
                      <a:pt x="681" y="1294"/>
                    </a:lnTo>
                    <a:lnTo>
                      <a:pt x="686" y="1308"/>
                    </a:lnTo>
                    <a:lnTo>
                      <a:pt x="689" y="1322"/>
                    </a:lnTo>
                    <a:lnTo>
                      <a:pt x="690" y="1338"/>
                    </a:lnTo>
                    <a:lnTo>
                      <a:pt x="689" y="1355"/>
                    </a:lnTo>
                    <a:lnTo>
                      <a:pt x="686" y="1370"/>
                    </a:lnTo>
                    <a:lnTo>
                      <a:pt x="681" y="1383"/>
                    </a:lnTo>
                    <a:lnTo>
                      <a:pt x="675" y="1395"/>
                    </a:lnTo>
                    <a:lnTo>
                      <a:pt x="667" y="1404"/>
                    </a:lnTo>
                    <a:lnTo>
                      <a:pt x="662" y="1408"/>
                    </a:lnTo>
                    <a:lnTo>
                      <a:pt x="657" y="1412"/>
                    </a:lnTo>
                    <a:lnTo>
                      <a:pt x="652" y="1414"/>
                    </a:lnTo>
                    <a:lnTo>
                      <a:pt x="647" y="1416"/>
                    </a:lnTo>
                    <a:lnTo>
                      <a:pt x="642" y="1417"/>
                    </a:lnTo>
                    <a:lnTo>
                      <a:pt x="637" y="1418"/>
                    </a:lnTo>
                    <a:close/>
                    <a:moveTo>
                      <a:pt x="676" y="882"/>
                    </a:moveTo>
                    <a:lnTo>
                      <a:pt x="676" y="882"/>
                    </a:lnTo>
                    <a:lnTo>
                      <a:pt x="670" y="888"/>
                    </a:lnTo>
                    <a:lnTo>
                      <a:pt x="663" y="892"/>
                    </a:lnTo>
                    <a:lnTo>
                      <a:pt x="655" y="895"/>
                    </a:lnTo>
                    <a:lnTo>
                      <a:pt x="648" y="897"/>
                    </a:lnTo>
                    <a:lnTo>
                      <a:pt x="640" y="899"/>
                    </a:lnTo>
                    <a:lnTo>
                      <a:pt x="631" y="899"/>
                    </a:lnTo>
                    <a:lnTo>
                      <a:pt x="623" y="899"/>
                    </a:lnTo>
                    <a:lnTo>
                      <a:pt x="614" y="898"/>
                    </a:lnTo>
                    <a:lnTo>
                      <a:pt x="605" y="896"/>
                    </a:lnTo>
                    <a:lnTo>
                      <a:pt x="596" y="893"/>
                    </a:lnTo>
                    <a:lnTo>
                      <a:pt x="585" y="889"/>
                    </a:lnTo>
                    <a:lnTo>
                      <a:pt x="576" y="884"/>
                    </a:lnTo>
                    <a:lnTo>
                      <a:pt x="567" y="879"/>
                    </a:lnTo>
                    <a:lnTo>
                      <a:pt x="558" y="873"/>
                    </a:lnTo>
                    <a:lnTo>
                      <a:pt x="550" y="866"/>
                    </a:lnTo>
                    <a:lnTo>
                      <a:pt x="541" y="858"/>
                    </a:lnTo>
                    <a:lnTo>
                      <a:pt x="534" y="849"/>
                    </a:lnTo>
                    <a:lnTo>
                      <a:pt x="527" y="840"/>
                    </a:lnTo>
                    <a:lnTo>
                      <a:pt x="519" y="831"/>
                    </a:lnTo>
                    <a:lnTo>
                      <a:pt x="514" y="822"/>
                    </a:lnTo>
                    <a:lnTo>
                      <a:pt x="509" y="813"/>
                    </a:lnTo>
                    <a:lnTo>
                      <a:pt x="506" y="804"/>
                    </a:lnTo>
                    <a:lnTo>
                      <a:pt x="503" y="794"/>
                    </a:lnTo>
                    <a:lnTo>
                      <a:pt x="501" y="785"/>
                    </a:lnTo>
                    <a:lnTo>
                      <a:pt x="499" y="776"/>
                    </a:lnTo>
                    <a:lnTo>
                      <a:pt x="499" y="767"/>
                    </a:lnTo>
                    <a:lnTo>
                      <a:pt x="499" y="758"/>
                    </a:lnTo>
                    <a:lnTo>
                      <a:pt x="501" y="750"/>
                    </a:lnTo>
                    <a:lnTo>
                      <a:pt x="503" y="743"/>
                    </a:lnTo>
                    <a:lnTo>
                      <a:pt x="506" y="736"/>
                    </a:lnTo>
                    <a:lnTo>
                      <a:pt x="511" y="729"/>
                    </a:lnTo>
                    <a:lnTo>
                      <a:pt x="516" y="723"/>
                    </a:lnTo>
                    <a:lnTo>
                      <a:pt x="522" y="718"/>
                    </a:lnTo>
                    <a:lnTo>
                      <a:pt x="529" y="714"/>
                    </a:lnTo>
                    <a:lnTo>
                      <a:pt x="536" y="711"/>
                    </a:lnTo>
                    <a:lnTo>
                      <a:pt x="544" y="708"/>
                    </a:lnTo>
                    <a:lnTo>
                      <a:pt x="552" y="707"/>
                    </a:lnTo>
                    <a:lnTo>
                      <a:pt x="560" y="706"/>
                    </a:lnTo>
                    <a:lnTo>
                      <a:pt x="569" y="707"/>
                    </a:lnTo>
                    <a:lnTo>
                      <a:pt x="578" y="708"/>
                    </a:lnTo>
                    <a:lnTo>
                      <a:pt x="587" y="710"/>
                    </a:lnTo>
                    <a:lnTo>
                      <a:pt x="597" y="713"/>
                    </a:lnTo>
                    <a:lnTo>
                      <a:pt x="606" y="717"/>
                    </a:lnTo>
                    <a:lnTo>
                      <a:pt x="616" y="721"/>
                    </a:lnTo>
                    <a:lnTo>
                      <a:pt x="625" y="727"/>
                    </a:lnTo>
                    <a:lnTo>
                      <a:pt x="633" y="733"/>
                    </a:lnTo>
                    <a:lnTo>
                      <a:pt x="642" y="740"/>
                    </a:lnTo>
                    <a:lnTo>
                      <a:pt x="650" y="748"/>
                    </a:lnTo>
                    <a:lnTo>
                      <a:pt x="658" y="756"/>
                    </a:lnTo>
                    <a:lnTo>
                      <a:pt x="666" y="765"/>
                    </a:lnTo>
                    <a:lnTo>
                      <a:pt x="672" y="775"/>
                    </a:lnTo>
                    <a:lnTo>
                      <a:pt x="678" y="784"/>
                    </a:lnTo>
                    <a:lnTo>
                      <a:pt x="682" y="793"/>
                    </a:lnTo>
                    <a:lnTo>
                      <a:pt x="686" y="802"/>
                    </a:lnTo>
                    <a:lnTo>
                      <a:pt x="689" y="811"/>
                    </a:lnTo>
                    <a:lnTo>
                      <a:pt x="691" y="820"/>
                    </a:lnTo>
                    <a:lnTo>
                      <a:pt x="692" y="829"/>
                    </a:lnTo>
                    <a:lnTo>
                      <a:pt x="693" y="838"/>
                    </a:lnTo>
                    <a:lnTo>
                      <a:pt x="692" y="846"/>
                    </a:lnTo>
                    <a:lnTo>
                      <a:pt x="691" y="855"/>
                    </a:lnTo>
                    <a:lnTo>
                      <a:pt x="689" y="863"/>
                    </a:lnTo>
                    <a:lnTo>
                      <a:pt x="685" y="870"/>
                    </a:lnTo>
                    <a:lnTo>
                      <a:pt x="681" y="876"/>
                    </a:lnTo>
                    <a:lnTo>
                      <a:pt x="676" y="882"/>
                    </a:lnTo>
                    <a:close/>
                    <a:moveTo>
                      <a:pt x="1020" y="559"/>
                    </a:moveTo>
                    <a:lnTo>
                      <a:pt x="866" y="559"/>
                    </a:lnTo>
                    <a:lnTo>
                      <a:pt x="866" y="1624"/>
                    </a:lnTo>
                    <a:lnTo>
                      <a:pt x="888" y="1621"/>
                    </a:lnTo>
                    <a:lnTo>
                      <a:pt x="908" y="1616"/>
                    </a:lnTo>
                    <a:lnTo>
                      <a:pt x="929" y="1610"/>
                    </a:lnTo>
                    <a:lnTo>
                      <a:pt x="950" y="1603"/>
                    </a:lnTo>
                    <a:lnTo>
                      <a:pt x="969" y="1595"/>
                    </a:lnTo>
                    <a:lnTo>
                      <a:pt x="988" y="1586"/>
                    </a:lnTo>
                    <a:lnTo>
                      <a:pt x="1007" y="1575"/>
                    </a:lnTo>
                    <a:lnTo>
                      <a:pt x="1027" y="1564"/>
                    </a:lnTo>
                    <a:lnTo>
                      <a:pt x="1044" y="1552"/>
                    </a:lnTo>
                    <a:lnTo>
                      <a:pt x="1062" y="1539"/>
                    </a:lnTo>
                    <a:lnTo>
                      <a:pt x="1079" y="1525"/>
                    </a:lnTo>
                    <a:lnTo>
                      <a:pt x="1096" y="1510"/>
                    </a:lnTo>
                    <a:lnTo>
                      <a:pt x="1112" y="1493"/>
                    </a:lnTo>
                    <a:lnTo>
                      <a:pt x="1127" y="1477"/>
                    </a:lnTo>
                    <a:lnTo>
                      <a:pt x="1141" y="1459"/>
                    </a:lnTo>
                    <a:lnTo>
                      <a:pt x="1156" y="1441"/>
                    </a:lnTo>
                    <a:lnTo>
                      <a:pt x="1169" y="1422"/>
                    </a:lnTo>
                    <a:lnTo>
                      <a:pt x="1182" y="1401"/>
                    </a:lnTo>
                    <a:lnTo>
                      <a:pt x="1194" y="1381"/>
                    </a:lnTo>
                    <a:lnTo>
                      <a:pt x="1205" y="1360"/>
                    </a:lnTo>
                    <a:lnTo>
                      <a:pt x="1215" y="1338"/>
                    </a:lnTo>
                    <a:lnTo>
                      <a:pt x="1226" y="1315"/>
                    </a:lnTo>
                    <a:lnTo>
                      <a:pt x="1234" y="1293"/>
                    </a:lnTo>
                    <a:lnTo>
                      <a:pt x="1242" y="1269"/>
                    </a:lnTo>
                    <a:lnTo>
                      <a:pt x="1249" y="1244"/>
                    </a:lnTo>
                    <a:lnTo>
                      <a:pt x="1256" y="1220"/>
                    </a:lnTo>
                    <a:lnTo>
                      <a:pt x="1261" y="1195"/>
                    </a:lnTo>
                    <a:lnTo>
                      <a:pt x="1265" y="1169"/>
                    </a:lnTo>
                    <a:lnTo>
                      <a:pt x="1269" y="1143"/>
                    </a:lnTo>
                    <a:lnTo>
                      <a:pt x="1271" y="1117"/>
                    </a:lnTo>
                    <a:lnTo>
                      <a:pt x="1273" y="1090"/>
                    </a:lnTo>
                    <a:lnTo>
                      <a:pt x="1273" y="1063"/>
                    </a:lnTo>
                    <a:lnTo>
                      <a:pt x="1272" y="1023"/>
                    </a:lnTo>
                    <a:lnTo>
                      <a:pt x="1269" y="982"/>
                    </a:lnTo>
                    <a:lnTo>
                      <a:pt x="1263" y="943"/>
                    </a:lnTo>
                    <a:lnTo>
                      <a:pt x="1255" y="904"/>
                    </a:lnTo>
                    <a:lnTo>
                      <a:pt x="1245" y="867"/>
                    </a:lnTo>
                    <a:lnTo>
                      <a:pt x="1233" y="831"/>
                    </a:lnTo>
                    <a:lnTo>
                      <a:pt x="1218" y="796"/>
                    </a:lnTo>
                    <a:lnTo>
                      <a:pt x="1203" y="762"/>
                    </a:lnTo>
                    <a:lnTo>
                      <a:pt x="1185" y="731"/>
                    </a:lnTo>
                    <a:lnTo>
                      <a:pt x="1166" y="701"/>
                    </a:lnTo>
                    <a:lnTo>
                      <a:pt x="1145" y="672"/>
                    </a:lnTo>
                    <a:lnTo>
                      <a:pt x="1123" y="645"/>
                    </a:lnTo>
                    <a:lnTo>
                      <a:pt x="1099" y="621"/>
                    </a:lnTo>
                    <a:lnTo>
                      <a:pt x="1073" y="597"/>
                    </a:lnTo>
                    <a:lnTo>
                      <a:pt x="1060" y="587"/>
                    </a:lnTo>
                    <a:lnTo>
                      <a:pt x="1047" y="577"/>
                    </a:lnTo>
                    <a:lnTo>
                      <a:pt x="1033" y="567"/>
                    </a:lnTo>
                    <a:lnTo>
                      <a:pt x="1020" y="559"/>
                    </a:lnTo>
                    <a:close/>
                    <a:moveTo>
                      <a:pt x="977" y="748"/>
                    </a:moveTo>
                    <a:lnTo>
                      <a:pt x="977" y="748"/>
                    </a:lnTo>
                    <a:lnTo>
                      <a:pt x="985" y="740"/>
                    </a:lnTo>
                    <a:lnTo>
                      <a:pt x="994" y="733"/>
                    </a:lnTo>
                    <a:lnTo>
                      <a:pt x="1003" y="727"/>
                    </a:lnTo>
                    <a:lnTo>
                      <a:pt x="1012" y="721"/>
                    </a:lnTo>
                    <a:lnTo>
                      <a:pt x="1022" y="717"/>
                    </a:lnTo>
                    <a:lnTo>
                      <a:pt x="1031" y="713"/>
                    </a:lnTo>
                    <a:lnTo>
                      <a:pt x="1040" y="710"/>
                    </a:lnTo>
                    <a:lnTo>
                      <a:pt x="1049" y="708"/>
                    </a:lnTo>
                    <a:lnTo>
                      <a:pt x="1058" y="707"/>
                    </a:lnTo>
                    <a:lnTo>
                      <a:pt x="1067" y="706"/>
                    </a:lnTo>
                    <a:lnTo>
                      <a:pt x="1075" y="707"/>
                    </a:lnTo>
                    <a:lnTo>
                      <a:pt x="1084" y="708"/>
                    </a:lnTo>
                    <a:lnTo>
                      <a:pt x="1092" y="711"/>
                    </a:lnTo>
                    <a:lnTo>
                      <a:pt x="1099" y="714"/>
                    </a:lnTo>
                    <a:lnTo>
                      <a:pt x="1106" y="718"/>
                    </a:lnTo>
                    <a:lnTo>
                      <a:pt x="1112" y="723"/>
                    </a:lnTo>
                    <a:lnTo>
                      <a:pt x="1117" y="729"/>
                    </a:lnTo>
                    <a:lnTo>
                      <a:pt x="1121" y="736"/>
                    </a:lnTo>
                    <a:lnTo>
                      <a:pt x="1124" y="743"/>
                    </a:lnTo>
                    <a:lnTo>
                      <a:pt x="1127" y="750"/>
                    </a:lnTo>
                    <a:lnTo>
                      <a:pt x="1128" y="758"/>
                    </a:lnTo>
                    <a:lnTo>
                      <a:pt x="1129" y="767"/>
                    </a:lnTo>
                    <a:lnTo>
                      <a:pt x="1128" y="776"/>
                    </a:lnTo>
                    <a:lnTo>
                      <a:pt x="1127" y="785"/>
                    </a:lnTo>
                    <a:lnTo>
                      <a:pt x="1125" y="794"/>
                    </a:lnTo>
                    <a:lnTo>
                      <a:pt x="1122" y="804"/>
                    </a:lnTo>
                    <a:lnTo>
                      <a:pt x="1118" y="813"/>
                    </a:lnTo>
                    <a:lnTo>
                      <a:pt x="1114" y="822"/>
                    </a:lnTo>
                    <a:lnTo>
                      <a:pt x="1108" y="831"/>
                    </a:lnTo>
                    <a:lnTo>
                      <a:pt x="1102" y="840"/>
                    </a:lnTo>
                    <a:lnTo>
                      <a:pt x="1095" y="849"/>
                    </a:lnTo>
                    <a:lnTo>
                      <a:pt x="1087" y="858"/>
                    </a:lnTo>
                    <a:lnTo>
                      <a:pt x="1078" y="866"/>
                    </a:lnTo>
                    <a:lnTo>
                      <a:pt x="1069" y="873"/>
                    </a:lnTo>
                    <a:lnTo>
                      <a:pt x="1060" y="879"/>
                    </a:lnTo>
                    <a:lnTo>
                      <a:pt x="1051" y="884"/>
                    </a:lnTo>
                    <a:lnTo>
                      <a:pt x="1042" y="889"/>
                    </a:lnTo>
                    <a:lnTo>
                      <a:pt x="1033" y="893"/>
                    </a:lnTo>
                    <a:lnTo>
                      <a:pt x="1024" y="896"/>
                    </a:lnTo>
                    <a:lnTo>
                      <a:pt x="1014" y="898"/>
                    </a:lnTo>
                    <a:lnTo>
                      <a:pt x="1005" y="899"/>
                    </a:lnTo>
                    <a:lnTo>
                      <a:pt x="996" y="899"/>
                    </a:lnTo>
                    <a:lnTo>
                      <a:pt x="988" y="899"/>
                    </a:lnTo>
                    <a:lnTo>
                      <a:pt x="980" y="897"/>
                    </a:lnTo>
                    <a:lnTo>
                      <a:pt x="972" y="895"/>
                    </a:lnTo>
                    <a:lnTo>
                      <a:pt x="965" y="892"/>
                    </a:lnTo>
                    <a:lnTo>
                      <a:pt x="958" y="888"/>
                    </a:lnTo>
                    <a:lnTo>
                      <a:pt x="952" y="882"/>
                    </a:lnTo>
                    <a:lnTo>
                      <a:pt x="947" y="876"/>
                    </a:lnTo>
                    <a:lnTo>
                      <a:pt x="942" y="870"/>
                    </a:lnTo>
                    <a:lnTo>
                      <a:pt x="939" y="863"/>
                    </a:lnTo>
                    <a:lnTo>
                      <a:pt x="937" y="855"/>
                    </a:lnTo>
                    <a:lnTo>
                      <a:pt x="935" y="846"/>
                    </a:lnTo>
                    <a:lnTo>
                      <a:pt x="935" y="838"/>
                    </a:lnTo>
                    <a:lnTo>
                      <a:pt x="935" y="829"/>
                    </a:lnTo>
                    <a:lnTo>
                      <a:pt x="936" y="820"/>
                    </a:lnTo>
                    <a:lnTo>
                      <a:pt x="938" y="811"/>
                    </a:lnTo>
                    <a:lnTo>
                      <a:pt x="941" y="802"/>
                    </a:lnTo>
                    <a:lnTo>
                      <a:pt x="946" y="793"/>
                    </a:lnTo>
                    <a:lnTo>
                      <a:pt x="951" y="784"/>
                    </a:lnTo>
                    <a:lnTo>
                      <a:pt x="956" y="775"/>
                    </a:lnTo>
                    <a:lnTo>
                      <a:pt x="962" y="765"/>
                    </a:lnTo>
                    <a:lnTo>
                      <a:pt x="969" y="756"/>
                    </a:lnTo>
                    <a:lnTo>
                      <a:pt x="977" y="748"/>
                    </a:lnTo>
                    <a:close/>
                    <a:moveTo>
                      <a:pt x="991" y="1418"/>
                    </a:moveTo>
                    <a:lnTo>
                      <a:pt x="991" y="1418"/>
                    </a:lnTo>
                    <a:lnTo>
                      <a:pt x="985" y="1417"/>
                    </a:lnTo>
                    <a:lnTo>
                      <a:pt x="980" y="1416"/>
                    </a:lnTo>
                    <a:lnTo>
                      <a:pt x="975" y="1414"/>
                    </a:lnTo>
                    <a:lnTo>
                      <a:pt x="970" y="1412"/>
                    </a:lnTo>
                    <a:lnTo>
                      <a:pt x="966" y="1408"/>
                    </a:lnTo>
                    <a:lnTo>
                      <a:pt x="962" y="1404"/>
                    </a:lnTo>
                    <a:lnTo>
                      <a:pt x="954" y="1395"/>
                    </a:lnTo>
                    <a:lnTo>
                      <a:pt x="948" y="1383"/>
                    </a:lnTo>
                    <a:lnTo>
                      <a:pt x="942" y="1370"/>
                    </a:lnTo>
                    <a:lnTo>
                      <a:pt x="939" y="1355"/>
                    </a:lnTo>
                    <a:lnTo>
                      <a:pt x="938" y="1338"/>
                    </a:lnTo>
                    <a:lnTo>
                      <a:pt x="939" y="1322"/>
                    </a:lnTo>
                    <a:lnTo>
                      <a:pt x="942" y="1308"/>
                    </a:lnTo>
                    <a:lnTo>
                      <a:pt x="948" y="1294"/>
                    </a:lnTo>
                    <a:lnTo>
                      <a:pt x="954" y="1283"/>
                    </a:lnTo>
                    <a:lnTo>
                      <a:pt x="962" y="1273"/>
                    </a:lnTo>
                    <a:lnTo>
                      <a:pt x="966" y="1269"/>
                    </a:lnTo>
                    <a:lnTo>
                      <a:pt x="970" y="1266"/>
                    </a:lnTo>
                    <a:lnTo>
                      <a:pt x="975" y="1263"/>
                    </a:lnTo>
                    <a:lnTo>
                      <a:pt x="980" y="1261"/>
                    </a:lnTo>
                    <a:lnTo>
                      <a:pt x="985" y="1260"/>
                    </a:lnTo>
                    <a:lnTo>
                      <a:pt x="991" y="1260"/>
                    </a:lnTo>
                    <a:lnTo>
                      <a:pt x="996" y="1260"/>
                    </a:lnTo>
                    <a:lnTo>
                      <a:pt x="1001" y="1261"/>
                    </a:lnTo>
                    <a:lnTo>
                      <a:pt x="1006" y="1263"/>
                    </a:lnTo>
                    <a:lnTo>
                      <a:pt x="1011" y="1266"/>
                    </a:lnTo>
                    <a:lnTo>
                      <a:pt x="1016" y="1269"/>
                    </a:lnTo>
                    <a:lnTo>
                      <a:pt x="1021" y="1273"/>
                    </a:lnTo>
                    <a:lnTo>
                      <a:pt x="1028" y="1283"/>
                    </a:lnTo>
                    <a:lnTo>
                      <a:pt x="1035" y="1294"/>
                    </a:lnTo>
                    <a:lnTo>
                      <a:pt x="1039" y="1308"/>
                    </a:lnTo>
                    <a:lnTo>
                      <a:pt x="1042" y="1322"/>
                    </a:lnTo>
                    <a:lnTo>
                      <a:pt x="1043" y="1338"/>
                    </a:lnTo>
                    <a:lnTo>
                      <a:pt x="1042" y="1355"/>
                    </a:lnTo>
                    <a:lnTo>
                      <a:pt x="1039" y="1370"/>
                    </a:lnTo>
                    <a:lnTo>
                      <a:pt x="1035" y="1383"/>
                    </a:lnTo>
                    <a:lnTo>
                      <a:pt x="1028" y="1395"/>
                    </a:lnTo>
                    <a:lnTo>
                      <a:pt x="1021" y="1404"/>
                    </a:lnTo>
                    <a:lnTo>
                      <a:pt x="1016" y="1408"/>
                    </a:lnTo>
                    <a:lnTo>
                      <a:pt x="1011" y="1412"/>
                    </a:lnTo>
                    <a:lnTo>
                      <a:pt x="1006" y="1414"/>
                    </a:lnTo>
                    <a:lnTo>
                      <a:pt x="1001" y="1416"/>
                    </a:lnTo>
                    <a:lnTo>
                      <a:pt x="996" y="1417"/>
                    </a:lnTo>
                    <a:lnTo>
                      <a:pt x="991" y="1418"/>
                    </a:lnTo>
                    <a:close/>
                    <a:moveTo>
                      <a:pt x="1098" y="1161"/>
                    </a:moveTo>
                    <a:lnTo>
                      <a:pt x="1098" y="1161"/>
                    </a:lnTo>
                    <a:lnTo>
                      <a:pt x="1087" y="1160"/>
                    </a:lnTo>
                    <a:lnTo>
                      <a:pt x="1075" y="1159"/>
                    </a:lnTo>
                    <a:lnTo>
                      <a:pt x="1064" y="1157"/>
                    </a:lnTo>
                    <a:lnTo>
                      <a:pt x="1054" y="1155"/>
                    </a:lnTo>
                    <a:lnTo>
                      <a:pt x="1044" y="1151"/>
                    </a:lnTo>
                    <a:lnTo>
                      <a:pt x="1035" y="1148"/>
                    </a:lnTo>
                    <a:lnTo>
                      <a:pt x="1027" y="1143"/>
                    </a:lnTo>
                    <a:lnTo>
                      <a:pt x="1019" y="1138"/>
                    </a:lnTo>
                    <a:lnTo>
                      <a:pt x="1011" y="1133"/>
                    </a:lnTo>
                    <a:lnTo>
                      <a:pt x="1004" y="1127"/>
                    </a:lnTo>
                    <a:lnTo>
                      <a:pt x="999" y="1121"/>
                    </a:lnTo>
                    <a:lnTo>
                      <a:pt x="994" y="1114"/>
                    </a:lnTo>
                    <a:lnTo>
                      <a:pt x="990" y="1107"/>
                    </a:lnTo>
                    <a:lnTo>
                      <a:pt x="987" y="1100"/>
                    </a:lnTo>
                    <a:lnTo>
                      <a:pt x="986" y="1091"/>
                    </a:lnTo>
                    <a:lnTo>
                      <a:pt x="985" y="1083"/>
                    </a:lnTo>
                    <a:lnTo>
                      <a:pt x="986" y="1075"/>
                    </a:lnTo>
                    <a:lnTo>
                      <a:pt x="987" y="1068"/>
                    </a:lnTo>
                    <a:lnTo>
                      <a:pt x="990" y="1060"/>
                    </a:lnTo>
                    <a:lnTo>
                      <a:pt x="994" y="1053"/>
                    </a:lnTo>
                    <a:lnTo>
                      <a:pt x="999" y="1047"/>
                    </a:lnTo>
                    <a:lnTo>
                      <a:pt x="1004" y="1040"/>
                    </a:lnTo>
                    <a:lnTo>
                      <a:pt x="1011" y="1035"/>
                    </a:lnTo>
                    <a:lnTo>
                      <a:pt x="1019" y="1029"/>
                    </a:lnTo>
                    <a:lnTo>
                      <a:pt x="1027" y="1024"/>
                    </a:lnTo>
                    <a:lnTo>
                      <a:pt x="1035" y="1020"/>
                    </a:lnTo>
                    <a:lnTo>
                      <a:pt x="1044" y="1016"/>
                    </a:lnTo>
                    <a:lnTo>
                      <a:pt x="1054" y="1012"/>
                    </a:lnTo>
                    <a:lnTo>
                      <a:pt x="1064" y="1009"/>
                    </a:lnTo>
                    <a:lnTo>
                      <a:pt x="1075" y="1007"/>
                    </a:lnTo>
                    <a:lnTo>
                      <a:pt x="1087" y="1006"/>
                    </a:lnTo>
                    <a:lnTo>
                      <a:pt x="1098" y="1006"/>
                    </a:lnTo>
                    <a:lnTo>
                      <a:pt x="1110" y="1006"/>
                    </a:lnTo>
                    <a:lnTo>
                      <a:pt x="1121" y="1007"/>
                    </a:lnTo>
                    <a:lnTo>
                      <a:pt x="1131" y="1009"/>
                    </a:lnTo>
                    <a:lnTo>
                      <a:pt x="1142" y="1012"/>
                    </a:lnTo>
                    <a:lnTo>
                      <a:pt x="1151" y="1016"/>
                    </a:lnTo>
                    <a:lnTo>
                      <a:pt x="1162" y="1020"/>
                    </a:lnTo>
                    <a:lnTo>
                      <a:pt x="1170" y="1024"/>
                    </a:lnTo>
                    <a:lnTo>
                      <a:pt x="1178" y="1029"/>
                    </a:lnTo>
                    <a:lnTo>
                      <a:pt x="1185" y="1035"/>
                    </a:lnTo>
                    <a:lnTo>
                      <a:pt x="1192" y="1040"/>
                    </a:lnTo>
                    <a:lnTo>
                      <a:pt x="1197" y="1047"/>
                    </a:lnTo>
                    <a:lnTo>
                      <a:pt x="1202" y="1053"/>
                    </a:lnTo>
                    <a:lnTo>
                      <a:pt x="1206" y="1060"/>
                    </a:lnTo>
                    <a:lnTo>
                      <a:pt x="1208" y="1068"/>
                    </a:lnTo>
                    <a:lnTo>
                      <a:pt x="1210" y="1075"/>
                    </a:lnTo>
                    <a:lnTo>
                      <a:pt x="1211" y="1083"/>
                    </a:lnTo>
                    <a:lnTo>
                      <a:pt x="1210" y="1091"/>
                    </a:lnTo>
                    <a:lnTo>
                      <a:pt x="1208" y="1100"/>
                    </a:lnTo>
                    <a:lnTo>
                      <a:pt x="1206" y="1107"/>
                    </a:lnTo>
                    <a:lnTo>
                      <a:pt x="1202" y="1114"/>
                    </a:lnTo>
                    <a:lnTo>
                      <a:pt x="1197" y="1121"/>
                    </a:lnTo>
                    <a:lnTo>
                      <a:pt x="1192" y="1127"/>
                    </a:lnTo>
                    <a:lnTo>
                      <a:pt x="1185" y="1133"/>
                    </a:lnTo>
                    <a:lnTo>
                      <a:pt x="1178" y="1138"/>
                    </a:lnTo>
                    <a:lnTo>
                      <a:pt x="1170" y="1143"/>
                    </a:lnTo>
                    <a:lnTo>
                      <a:pt x="1162" y="1148"/>
                    </a:lnTo>
                    <a:lnTo>
                      <a:pt x="1151" y="1151"/>
                    </a:lnTo>
                    <a:lnTo>
                      <a:pt x="1142" y="1155"/>
                    </a:lnTo>
                    <a:lnTo>
                      <a:pt x="1131" y="1157"/>
                    </a:lnTo>
                    <a:lnTo>
                      <a:pt x="1121" y="1159"/>
                    </a:lnTo>
                    <a:lnTo>
                      <a:pt x="1110" y="1160"/>
                    </a:lnTo>
                    <a:lnTo>
                      <a:pt x="1098" y="1161"/>
                    </a:lnTo>
                    <a:close/>
                  </a:path>
                </a:pathLst>
              </a:custGeom>
              <a:solidFill>
                <a:schemeClr val="bg1"/>
              </a:solidFill>
              <a:ln w="9525">
                <a:noFill/>
                <a:round/>
                <a:headEnd/>
                <a:tailEnd/>
              </a:ln>
            </p:spPr>
            <p:txBody>
              <a:bodyPr/>
              <a:lstStyle/>
              <a:p>
                <a:endParaRPr lang="en-US"/>
              </a:p>
            </p:txBody>
          </p:sp>
        </p:grpSp>
      </p:grpSp>
      <p:grpSp>
        <p:nvGrpSpPr>
          <p:cNvPr id="29718" name="Group 219"/>
          <p:cNvGrpSpPr>
            <a:grpSpLocks/>
          </p:cNvGrpSpPr>
          <p:nvPr/>
        </p:nvGrpSpPr>
        <p:grpSpPr bwMode="auto">
          <a:xfrm flipV="1">
            <a:off x="5197475" y="3316288"/>
            <a:ext cx="493713" cy="493712"/>
            <a:chOff x="8030942" y="2923653"/>
            <a:chExt cx="494340" cy="493200"/>
          </a:xfrm>
        </p:grpSpPr>
        <p:sp>
          <p:nvSpPr>
            <p:cNvPr id="222" name="Oval 221"/>
            <p:cNvSpPr/>
            <p:nvPr/>
          </p:nvSpPr>
          <p:spPr>
            <a:xfrm flipV="1">
              <a:off x="8030942" y="2923653"/>
              <a:ext cx="494340" cy="493200"/>
            </a:xfrm>
            <a:prstGeom prst="ellips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FFFF"/>
                </a:solidFill>
              </a:endParaRPr>
            </a:p>
          </p:txBody>
        </p:sp>
        <p:grpSp>
          <p:nvGrpSpPr>
            <p:cNvPr id="223" name="Group 222"/>
            <p:cNvGrpSpPr/>
            <p:nvPr/>
          </p:nvGrpSpPr>
          <p:grpSpPr>
            <a:xfrm flipV="1">
              <a:off x="8174925" y="3019558"/>
              <a:ext cx="219284" cy="310343"/>
              <a:chOff x="4197350" y="2898775"/>
              <a:chExt cx="749300" cy="1060450"/>
            </a:xfrm>
            <a:solidFill>
              <a:schemeClr val="bg1"/>
            </a:solidFill>
          </p:grpSpPr>
          <p:sp>
            <p:nvSpPr>
              <p:cNvPr id="238" name="Freeform 45"/>
              <p:cNvSpPr>
                <a:spLocks noEditPoints="1"/>
              </p:cNvSpPr>
              <p:nvPr/>
            </p:nvSpPr>
            <p:spPr bwMode="auto">
              <a:xfrm>
                <a:off x="4559300" y="2955925"/>
                <a:ext cx="311150" cy="1003300"/>
              </a:xfrm>
              <a:custGeom>
                <a:avLst/>
                <a:gdLst>
                  <a:gd name="T0" fmla="*/ 168 w 196"/>
                  <a:gd name="T1" fmla="*/ 0 h 632"/>
                  <a:gd name="T2" fmla="*/ 0 w 196"/>
                  <a:gd name="T3" fmla="*/ 48 h 632"/>
                  <a:gd name="T4" fmla="*/ 0 w 196"/>
                  <a:gd name="T5" fmla="*/ 588 h 632"/>
                  <a:gd name="T6" fmla="*/ 178 w 196"/>
                  <a:gd name="T7" fmla="*/ 632 h 632"/>
                  <a:gd name="T8" fmla="*/ 196 w 196"/>
                  <a:gd name="T9" fmla="*/ 632 h 632"/>
                  <a:gd name="T10" fmla="*/ 196 w 196"/>
                  <a:gd name="T11" fmla="*/ 0 h 632"/>
                  <a:gd name="T12" fmla="*/ 168 w 196"/>
                  <a:gd name="T13" fmla="*/ 0 h 632"/>
                  <a:gd name="T14" fmla="*/ 130 w 196"/>
                  <a:gd name="T15" fmla="*/ 436 h 632"/>
                  <a:gd name="T16" fmla="*/ 30 w 196"/>
                  <a:gd name="T17" fmla="*/ 432 h 632"/>
                  <a:gd name="T18" fmla="*/ 30 w 196"/>
                  <a:gd name="T19" fmla="*/ 98 h 632"/>
                  <a:gd name="T20" fmla="*/ 130 w 196"/>
                  <a:gd name="T21" fmla="*/ 70 h 632"/>
                  <a:gd name="T22" fmla="*/ 130 w 196"/>
                  <a:gd name="T23" fmla="*/ 43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632">
                    <a:moveTo>
                      <a:pt x="168" y="0"/>
                    </a:moveTo>
                    <a:lnTo>
                      <a:pt x="0" y="48"/>
                    </a:lnTo>
                    <a:lnTo>
                      <a:pt x="0" y="588"/>
                    </a:lnTo>
                    <a:lnTo>
                      <a:pt x="178" y="632"/>
                    </a:lnTo>
                    <a:lnTo>
                      <a:pt x="196" y="632"/>
                    </a:lnTo>
                    <a:lnTo>
                      <a:pt x="196" y="0"/>
                    </a:lnTo>
                    <a:lnTo>
                      <a:pt x="168" y="0"/>
                    </a:lnTo>
                    <a:close/>
                    <a:moveTo>
                      <a:pt x="130" y="436"/>
                    </a:moveTo>
                    <a:lnTo>
                      <a:pt x="30" y="432"/>
                    </a:lnTo>
                    <a:lnTo>
                      <a:pt x="30" y="98"/>
                    </a:lnTo>
                    <a:lnTo>
                      <a:pt x="130" y="70"/>
                    </a:lnTo>
                    <a:lnTo>
                      <a:pt x="130" y="436"/>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240" name="Freeform 46"/>
              <p:cNvSpPr>
                <a:spLocks/>
              </p:cNvSpPr>
              <p:nvPr/>
            </p:nvSpPr>
            <p:spPr bwMode="auto">
              <a:xfrm>
                <a:off x="4197350" y="2898775"/>
                <a:ext cx="749300" cy="1060450"/>
              </a:xfrm>
              <a:custGeom>
                <a:avLst/>
                <a:gdLst>
                  <a:gd name="T0" fmla="*/ 0 w 472"/>
                  <a:gd name="T1" fmla="*/ 202 h 668"/>
                  <a:gd name="T2" fmla="*/ 0 w 472"/>
                  <a:gd name="T3" fmla="*/ 668 h 668"/>
                  <a:gd name="T4" fmla="*/ 52 w 472"/>
                  <a:gd name="T5" fmla="*/ 440 h 668"/>
                  <a:gd name="T6" fmla="*/ 72 w 472"/>
                  <a:gd name="T7" fmla="*/ 420 h 668"/>
                  <a:gd name="T8" fmla="*/ 84 w 472"/>
                  <a:gd name="T9" fmla="*/ 408 h 668"/>
                  <a:gd name="T10" fmla="*/ 94 w 472"/>
                  <a:gd name="T11" fmla="*/ 394 h 668"/>
                  <a:gd name="T12" fmla="*/ 100 w 472"/>
                  <a:gd name="T13" fmla="*/ 388 h 668"/>
                  <a:gd name="T14" fmla="*/ 104 w 472"/>
                  <a:gd name="T15" fmla="*/ 382 h 668"/>
                  <a:gd name="T16" fmla="*/ 106 w 472"/>
                  <a:gd name="T17" fmla="*/ 376 h 668"/>
                  <a:gd name="T18" fmla="*/ 104 w 472"/>
                  <a:gd name="T19" fmla="*/ 362 h 668"/>
                  <a:gd name="T20" fmla="*/ 94 w 472"/>
                  <a:gd name="T21" fmla="*/ 320 h 668"/>
                  <a:gd name="T22" fmla="*/ 94 w 472"/>
                  <a:gd name="T23" fmla="*/ 310 h 668"/>
                  <a:gd name="T24" fmla="*/ 94 w 472"/>
                  <a:gd name="T25" fmla="*/ 302 h 668"/>
                  <a:gd name="T26" fmla="*/ 96 w 472"/>
                  <a:gd name="T27" fmla="*/ 294 h 668"/>
                  <a:gd name="T28" fmla="*/ 100 w 472"/>
                  <a:gd name="T29" fmla="*/ 284 h 668"/>
                  <a:gd name="T30" fmla="*/ 112 w 472"/>
                  <a:gd name="T31" fmla="*/ 278 h 668"/>
                  <a:gd name="T32" fmla="*/ 126 w 472"/>
                  <a:gd name="T33" fmla="*/ 272 h 668"/>
                  <a:gd name="T34" fmla="*/ 134 w 472"/>
                  <a:gd name="T35" fmla="*/ 272 h 668"/>
                  <a:gd name="T36" fmla="*/ 146 w 472"/>
                  <a:gd name="T37" fmla="*/ 270 h 668"/>
                  <a:gd name="T38" fmla="*/ 158 w 472"/>
                  <a:gd name="T39" fmla="*/ 264 h 668"/>
                  <a:gd name="T40" fmla="*/ 164 w 472"/>
                  <a:gd name="T41" fmla="*/ 260 h 668"/>
                  <a:gd name="T42" fmla="*/ 166 w 472"/>
                  <a:gd name="T43" fmla="*/ 256 h 668"/>
                  <a:gd name="T44" fmla="*/ 186 w 472"/>
                  <a:gd name="T45" fmla="*/ 240 h 668"/>
                  <a:gd name="T46" fmla="*/ 194 w 472"/>
                  <a:gd name="T47" fmla="*/ 226 h 668"/>
                  <a:gd name="T48" fmla="*/ 192 w 472"/>
                  <a:gd name="T49" fmla="*/ 208 h 668"/>
                  <a:gd name="T50" fmla="*/ 190 w 472"/>
                  <a:gd name="T51" fmla="*/ 200 h 668"/>
                  <a:gd name="T52" fmla="*/ 188 w 472"/>
                  <a:gd name="T53" fmla="*/ 190 h 668"/>
                  <a:gd name="T54" fmla="*/ 188 w 472"/>
                  <a:gd name="T55" fmla="*/ 186 h 668"/>
                  <a:gd name="T56" fmla="*/ 182 w 472"/>
                  <a:gd name="T57" fmla="*/ 178 h 668"/>
                  <a:gd name="T58" fmla="*/ 166 w 472"/>
                  <a:gd name="T59" fmla="*/ 166 h 668"/>
                  <a:gd name="T60" fmla="*/ 152 w 472"/>
                  <a:gd name="T61" fmla="*/ 160 h 668"/>
                  <a:gd name="T62" fmla="*/ 126 w 472"/>
                  <a:gd name="T63" fmla="*/ 162 h 668"/>
                  <a:gd name="T64" fmla="*/ 114 w 472"/>
                  <a:gd name="T65" fmla="*/ 168 h 668"/>
                  <a:gd name="T66" fmla="*/ 88 w 472"/>
                  <a:gd name="T67" fmla="*/ 186 h 668"/>
                  <a:gd name="T68" fmla="*/ 84 w 472"/>
                  <a:gd name="T69" fmla="*/ 190 h 668"/>
                  <a:gd name="T70" fmla="*/ 78 w 472"/>
                  <a:gd name="T71" fmla="*/ 206 h 668"/>
                  <a:gd name="T72" fmla="*/ 72 w 472"/>
                  <a:gd name="T73" fmla="*/ 216 h 668"/>
                  <a:gd name="T74" fmla="*/ 66 w 472"/>
                  <a:gd name="T75" fmla="*/ 222 h 668"/>
                  <a:gd name="T76" fmla="*/ 58 w 472"/>
                  <a:gd name="T77" fmla="*/ 232 h 668"/>
                  <a:gd name="T78" fmla="*/ 52 w 472"/>
                  <a:gd name="T79" fmla="*/ 232 h 668"/>
                  <a:gd name="T80" fmla="*/ 402 w 472"/>
                  <a:gd name="T81" fmla="*/ 32 h 668"/>
                  <a:gd name="T82" fmla="*/ 432 w 472"/>
                  <a:gd name="T83" fmla="*/ 668 h 668"/>
                  <a:gd name="T84" fmla="*/ 472 w 472"/>
                  <a:gd name="T85"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668">
                    <a:moveTo>
                      <a:pt x="0" y="0"/>
                    </a:moveTo>
                    <a:lnTo>
                      <a:pt x="0" y="202"/>
                    </a:lnTo>
                    <a:lnTo>
                      <a:pt x="0" y="364"/>
                    </a:lnTo>
                    <a:lnTo>
                      <a:pt x="0" y="668"/>
                    </a:lnTo>
                    <a:lnTo>
                      <a:pt x="50" y="668"/>
                    </a:lnTo>
                    <a:lnTo>
                      <a:pt x="52" y="440"/>
                    </a:lnTo>
                    <a:lnTo>
                      <a:pt x="52" y="440"/>
                    </a:lnTo>
                    <a:lnTo>
                      <a:pt x="72" y="420"/>
                    </a:lnTo>
                    <a:lnTo>
                      <a:pt x="72" y="420"/>
                    </a:lnTo>
                    <a:lnTo>
                      <a:pt x="84" y="408"/>
                    </a:lnTo>
                    <a:lnTo>
                      <a:pt x="90" y="402"/>
                    </a:lnTo>
                    <a:lnTo>
                      <a:pt x="94" y="394"/>
                    </a:lnTo>
                    <a:lnTo>
                      <a:pt x="94" y="394"/>
                    </a:lnTo>
                    <a:lnTo>
                      <a:pt x="100" y="388"/>
                    </a:lnTo>
                    <a:lnTo>
                      <a:pt x="100" y="388"/>
                    </a:lnTo>
                    <a:lnTo>
                      <a:pt x="104" y="382"/>
                    </a:lnTo>
                    <a:lnTo>
                      <a:pt x="106" y="376"/>
                    </a:lnTo>
                    <a:lnTo>
                      <a:pt x="106" y="376"/>
                    </a:lnTo>
                    <a:lnTo>
                      <a:pt x="104" y="362"/>
                    </a:lnTo>
                    <a:lnTo>
                      <a:pt x="104" y="362"/>
                    </a:lnTo>
                    <a:lnTo>
                      <a:pt x="94" y="320"/>
                    </a:lnTo>
                    <a:lnTo>
                      <a:pt x="94" y="320"/>
                    </a:lnTo>
                    <a:lnTo>
                      <a:pt x="92" y="316"/>
                    </a:lnTo>
                    <a:lnTo>
                      <a:pt x="94" y="310"/>
                    </a:lnTo>
                    <a:lnTo>
                      <a:pt x="94" y="310"/>
                    </a:lnTo>
                    <a:lnTo>
                      <a:pt x="94" y="302"/>
                    </a:lnTo>
                    <a:lnTo>
                      <a:pt x="96" y="294"/>
                    </a:lnTo>
                    <a:lnTo>
                      <a:pt x="96" y="294"/>
                    </a:lnTo>
                    <a:lnTo>
                      <a:pt x="96" y="288"/>
                    </a:lnTo>
                    <a:lnTo>
                      <a:pt x="100" y="284"/>
                    </a:lnTo>
                    <a:lnTo>
                      <a:pt x="100" y="284"/>
                    </a:lnTo>
                    <a:lnTo>
                      <a:pt x="112" y="278"/>
                    </a:lnTo>
                    <a:lnTo>
                      <a:pt x="112" y="278"/>
                    </a:lnTo>
                    <a:lnTo>
                      <a:pt x="126" y="272"/>
                    </a:lnTo>
                    <a:lnTo>
                      <a:pt x="126" y="272"/>
                    </a:lnTo>
                    <a:lnTo>
                      <a:pt x="134" y="272"/>
                    </a:lnTo>
                    <a:lnTo>
                      <a:pt x="134" y="272"/>
                    </a:lnTo>
                    <a:lnTo>
                      <a:pt x="146" y="270"/>
                    </a:lnTo>
                    <a:lnTo>
                      <a:pt x="158" y="264"/>
                    </a:lnTo>
                    <a:lnTo>
                      <a:pt x="158" y="264"/>
                    </a:lnTo>
                    <a:lnTo>
                      <a:pt x="164" y="260"/>
                    </a:lnTo>
                    <a:lnTo>
                      <a:pt x="164" y="260"/>
                    </a:lnTo>
                    <a:lnTo>
                      <a:pt x="166" y="256"/>
                    </a:lnTo>
                    <a:lnTo>
                      <a:pt x="166" y="256"/>
                    </a:lnTo>
                    <a:lnTo>
                      <a:pt x="186" y="240"/>
                    </a:lnTo>
                    <a:lnTo>
                      <a:pt x="186" y="240"/>
                    </a:lnTo>
                    <a:lnTo>
                      <a:pt x="192" y="234"/>
                    </a:lnTo>
                    <a:lnTo>
                      <a:pt x="194" y="226"/>
                    </a:lnTo>
                    <a:lnTo>
                      <a:pt x="194" y="218"/>
                    </a:lnTo>
                    <a:lnTo>
                      <a:pt x="192" y="208"/>
                    </a:lnTo>
                    <a:lnTo>
                      <a:pt x="192" y="208"/>
                    </a:lnTo>
                    <a:lnTo>
                      <a:pt x="190" y="200"/>
                    </a:lnTo>
                    <a:lnTo>
                      <a:pt x="188" y="190"/>
                    </a:lnTo>
                    <a:lnTo>
                      <a:pt x="188" y="190"/>
                    </a:lnTo>
                    <a:lnTo>
                      <a:pt x="188" y="186"/>
                    </a:lnTo>
                    <a:lnTo>
                      <a:pt x="188" y="186"/>
                    </a:lnTo>
                    <a:lnTo>
                      <a:pt x="182" y="178"/>
                    </a:lnTo>
                    <a:lnTo>
                      <a:pt x="182" y="178"/>
                    </a:lnTo>
                    <a:lnTo>
                      <a:pt x="174" y="172"/>
                    </a:lnTo>
                    <a:lnTo>
                      <a:pt x="166" y="166"/>
                    </a:lnTo>
                    <a:lnTo>
                      <a:pt x="166" y="166"/>
                    </a:lnTo>
                    <a:lnTo>
                      <a:pt x="152" y="160"/>
                    </a:lnTo>
                    <a:lnTo>
                      <a:pt x="140" y="160"/>
                    </a:lnTo>
                    <a:lnTo>
                      <a:pt x="126" y="162"/>
                    </a:lnTo>
                    <a:lnTo>
                      <a:pt x="114" y="168"/>
                    </a:lnTo>
                    <a:lnTo>
                      <a:pt x="114" y="168"/>
                    </a:lnTo>
                    <a:lnTo>
                      <a:pt x="88" y="186"/>
                    </a:lnTo>
                    <a:lnTo>
                      <a:pt x="88" y="186"/>
                    </a:lnTo>
                    <a:lnTo>
                      <a:pt x="84" y="190"/>
                    </a:lnTo>
                    <a:lnTo>
                      <a:pt x="84" y="190"/>
                    </a:lnTo>
                    <a:lnTo>
                      <a:pt x="78" y="206"/>
                    </a:lnTo>
                    <a:lnTo>
                      <a:pt x="78" y="206"/>
                    </a:lnTo>
                    <a:lnTo>
                      <a:pt x="72" y="216"/>
                    </a:lnTo>
                    <a:lnTo>
                      <a:pt x="72" y="216"/>
                    </a:lnTo>
                    <a:lnTo>
                      <a:pt x="66" y="222"/>
                    </a:lnTo>
                    <a:lnTo>
                      <a:pt x="66" y="222"/>
                    </a:lnTo>
                    <a:lnTo>
                      <a:pt x="62" y="228"/>
                    </a:lnTo>
                    <a:lnTo>
                      <a:pt x="58" y="232"/>
                    </a:lnTo>
                    <a:lnTo>
                      <a:pt x="58" y="232"/>
                    </a:lnTo>
                    <a:lnTo>
                      <a:pt x="52" y="232"/>
                    </a:lnTo>
                    <a:lnTo>
                      <a:pt x="54" y="32"/>
                    </a:lnTo>
                    <a:lnTo>
                      <a:pt x="402" y="32"/>
                    </a:lnTo>
                    <a:lnTo>
                      <a:pt x="432" y="32"/>
                    </a:lnTo>
                    <a:lnTo>
                      <a:pt x="432" y="668"/>
                    </a:lnTo>
                    <a:lnTo>
                      <a:pt x="472" y="668"/>
                    </a:lnTo>
                    <a:lnTo>
                      <a:pt x="472"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grpSp>
      <p:sp>
        <p:nvSpPr>
          <p:cNvPr id="5" name="Isosceles Triangle 4"/>
          <p:cNvSpPr/>
          <p:nvPr/>
        </p:nvSpPr>
        <p:spPr>
          <a:xfrm rot="920040" flipV="1">
            <a:off x="6684963" y="2482850"/>
            <a:ext cx="1336675" cy="13398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47" name="TextBox 246"/>
          <p:cNvSpPr txBox="1"/>
          <p:nvPr/>
        </p:nvSpPr>
        <p:spPr>
          <a:xfrm>
            <a:off x="6640513" y="2166938"/>
            <a:ext cx="2071687" cy="979487"/>
          </a:xfrm>
          <a:prstGeom prst="rect">
            <a:avLst/>
          </a:prstGeom>
          <a:solidFill>
            <a:schemeClr val="bg2"/>
          </a:solidFill>
          <a:ln w="38100">
            <a:solidFill>
              <a:schemeClr val="accent5"/>
            </a:solidFill>
          </a:ln>
        </p:spPr>
        <p:txBody>
          <a:bodyPr>
            <a:spAutoFit/>
          </a:bodyPr>
          <a:lstStyle/>
          <a:p>
            <a:pPr algn="ctr" fontAlgn="auto">
              <a:lnSpc>
                <a:spcPct val="80000"/>
              </a:lnSpc>
              <a:spcBef>
                <a:spcPts val="0"/>
              </a:spcBef>
              <a:spcAft>
                <a:spcPts val="0"/>
              </a:spcAft>
              <a:defRPr/>
            </a:pPr>
            <a:r>
              <a:rPr lang="en-US" b="1" dirty="0">
                <a:solidFill>
                  <a:srgbClr val="52AE32"/>
                </a:solidFill>
                <a:latin typeface="Calibri"/>
                <a:ea typeface="MS PGothic" panose="020B0600070205080204" pitchFamily="34" charset="-128"/>
                <a:cs typeface="+mn-cs"/>
              </a:rPr>
              <a:t>Trusteer Apex </a:t>
            </a:r>
            <a:r>
              <a:rPr lang="en-US" b="1" dirty="0">
                <a:solidFill>
                  <a:srgbClr val="52AE32"/>
                </a:solidFill>
                <a:latin typeface="Calibri"/>
                <a:ea typeface="MS PGothic" panose="020B0600070205080204" pitchFamily="34" charset="-128"/>
                <a:cs typeface="+mn-cs"/>
              </a:rPr>
              <a:t>b</a:t>
            </a:r>
            <a:r>
              <a:rPr lang="en-US" b="1" dirty="0">
                <a:solidFill>
                  <a:srgbClr val="52AE32"/>
                </a:solidFill>
                <a:latin typeface="Calibri"/>
                <a:ea typeface="MS PGothic" panose="020B0600070205080204" pitchFamily="34" charset="-128"/>
                <a:cs typeface="+mn-cs"/>
              </a:rPr>
              <a:t>reaks the malware delivery  mechanism</a:t>
            </a:r>
            <a:endParaRPr lang="en-GB" b="1" dirty="0">
              <a:solidFill>
                <a:srgbClr val="52AE32"/>
              </a:solidFill>
              <a:latin typeface="Calibri"/>
              <a:ea typeface="MS PGothic" panose="020B0600070205080204" pitchFamily="34" charset="-128"/>
              <a:cs typeface="+mn-cs"/>
            </a:endParaRPr>
          </a:p>
        </p:txBody>
      </p:sp>
      <p:cxnSp>
        <p:nvCxnSpPr>
          <p:cNvPr id="249" name="Straight Connector 248"/>
          <p:cNvCxnSpPr/>
          <p:nvPr/>
        </p:nvCxnSpPr>
        <p:spPr>
          <a:xfrm>
            <a:off x="7835900" y="3667125"/>
            <a:ext cx="257175" cy="257175"/>
          </a:xfrm>
          <a:prstGeom prst="lin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grpSp>
        <p:nvGrpSpPr>
          <p:cNvPr id="29722" name="Group 249"/>
          <p:cNvGrpSpPr>
            <a:grpSpLocks/>
          </p:cNvGrpSpPr>
          <p:nvPr/>
        </p:nvGrpSpPr>
        <p:grpSpPr bwMode="auto">
          <a:xfrm>
            <a:off x="107950" y="2336800"/>
            <a:ext cx="3759200" cy="2930525"/>
            <a:chOff x="107804" y="2337183"/>
            <a:chExt cx="3758653" cy="2929575"/>
          </a:xfrm>
        </p:grpSpPr>
        <p:sp>
          <p:nvSpPr>
            <p:cNvPr id="251" name="Freeform 250"/>
            <p:cNvSpPr/>
            <p:nvPr/>
          </p:nvSpPr>
          <p:spPr>
            <a:xfrm rot="6119742">
              <a:off x="522343" y="1922644"/>
              <a:ext cx="2929575" cy="3758653"/>
            </a:xfrm>
            <a:custGeom>
              <a:avLst/>
              <a:gdLst>
                <a:gd name="connsiteX0" fmla="*/ 454715 w 2929575"/>
                <a:gd name="connsiteY0" fmla="*/ 3758653 h 3758653"/>
                <a:gd name="connsiteX1" fmla="*/ 0 w 2929575"/>
                <a:gd name="connsiteY1" fmla="*/ 1618599 h 3758653"/>
                <a:gd name="connsiteX2" fmla="*/ 652558 w 2929575"/>
                <a:gd name="connsiteY2" fmla="*/ 1479945 h 3758653"/>
                <a:gd name="connsiteX3" fmla="*/ 844094 w 2929575"/>
                <a:gd name="connsiteY3" fmla="*/ 0 h 3758653"/>
                <a:gd name="connsiteX4" fmla="*/ 1025377 w 2929575"/>
                <a:gd name="connsiteY4" fmla="*/ 1400729 h 3758653"/>
                <a:gd name="connsiteX5" fmla="*/ 2474861 w 2929575"/>
                <a:gd name="connsiteY5" fmla="*/ 1092746 h 3758653"/>
                <a:gd name="connsiteX6" fmla="*/ 2929575 w 2929575"/>
                <a:gd name="connsiteY6" fmla="*/ 3232799 h 375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575" h="3758653">
                  <a:moveTo>
                    <a:pt x="454715" y="3758653"/>
                  </a:moveTo>
                  <a:lnTo>
                    <a:pt x="0" y="1618599"/>
                  </a:lnTo>
                  <a:lnTo>
                    <a:pt x="652558" y="1479945"/>
                  </a:lnTo>
                  <a:lnTo>
                    <a:pt x="844094" y="0"/>
                  </a:lnTo>
                  <a:lnTo>
                    <a:pt x="1025377" y="1400729"/>
                  </a:lnTo>
                  <a:lnTo>
                    <a:pt x="2474861" y="1092746"/>
                  </a:lnTo>
                  <a:lnTo>
                    <a:pt x="2929575" y="3232799"/>
                  </a:lnTo>
                  <a:close/>
                </a:path>
              </a:pathLst>
            </a:custGeom>
            <a:solidFill>
              <a:schemeClr val="bg1">
                <a:lumMod val="95000"/>
              </a:schemeClr>
            </a:solidFill>
            <a:ln>
              <a:solidFill>
                <a:schemeClr val="bg1"/>
              </a:solidFill>
            </a:ln>
            <a:effectLst>
              <a:outerShdw blurRad="1270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29724" name="Group 251"/>
            <p:cNvGrpSpPr>
              <a:grpSpLocks/>
            </p:cNvGrpSpPr>
            <p:nvPr/>
          </p:nvGrpSpPr>
          <p:grpSpPr bwMode="auto">
            <a:xfrm>
              <a:off x="730596" y="4167163"/>
              <a:ext cx="464045" cy="483379"/>
              <a:chOff x="2434660" y="2013925"/>
              <a:chExt cx="673178" cy="701226"/>
            </a:xfrm>
          </p:grpSpPr>
          <p:grpSp>
            <p:nvGrpSpPr>
              <p:cNvPr id="378" name="Group 377"/>
              <p:cNvGrpSpPr/>
              <p:nvPr/>
            </p:nvGrpSpPr>
            <p:grpSpPr>
              <a:xfrm>
                <a:off x="2434660" y="2013925"/>
                <a:ext cx="673178" cy="100681"/>
                <a:chOff x="2434660" y="2013924"/>
                <a:chExt cx="673178" cy="123416"/>
              </a:xfrm>
              <a:solidFill>
                <a:schemeClr val="tx1">
                  <a:lumMod val="85000"/>
                  <a:lumOff val="15000"/>
                </a:schemeClr>
              </a:solidFill>
            </p:grpSpPr>
            <p:sp>
              <p:nvSpPr>
                <p:cNvPr id="421" name="Rectangle 420"/>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2" name="Rectangle 421"/>
                <p:cNvSpPr/>
                <p:nvPr/>
              </p:nvSpPr>
              <p:spPr>
                <a:xfrm>
                  <a:off x="2544612" y="2013924"/>
                  <a:ext cx="123416" cy="1234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3" name="Rectangle 422"/>
                <p:cNvSpPr/>
                <p:nvPr/>
              </p:nvSpPr>
              <p:spPr>
                <a:xfrm>
                  <a:off x="2654564"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4" name="Rectangle 423"/>
                <p:cNvSpPr/>
                <p:nvPr/>
              </p:nvSpPr>
              <p:spPr>
                <a:xfrm>
                  <a:off x="2764516" y="2013924"/>
                  <a:ext cx="123416" cy="1234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5" name="Rectangle 424"/>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6" name="Rectangle 425"/>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79" name="Group 378"/>
              <p:cNvGrpSpPr/>
              <p:nvPr/>
            </p:nvGrpSpPr>
            <p:grpSpPr>
              <a:xfrm>
                <a:off x="2434660" y="2114016"/>
                <a:ext cx="673178" cy="100681"/>
                <a:chOff x="2434660" y="2013924"/>
                <a:chExt cx="673178" cy="123416"/>
              </a:xfrm>
              <a:solidFill>
                <a:schemeClr val="tx1">
                  <a:lumMod val="85000"/>
                  <a:lumOff val="15000"/>
                </a:schemeClr>
              </a:solidFill>
            </p:grpSpPr>
            <p:sp>
              <p:nvSpPr>
                <p:cNvPr id="415" name="Rectangle 414"/>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6" name="Rectangle 415"/>
                <p:cNvSpPr/>
                <p:nvPr/>
              </p:nvSpPr>
              <p:spPr>
                <a:xfrm>
                  <a:off x="2544612" y="2013924"/>
                  <a:ext cx="123416" cy="1234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7" name="Rectangle 416"/>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8" name="Rectangle 417"/>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9" name="Rectangle 418"/>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0" name="Rectangle 419"/>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80" name="Group 379"/>
              <p:cNvGrpSpPr/>
              <p:nvPr/>
            </p:nvGrpSpPr>
            <p:grpSpPr>
              <a:xfrm>
                <a:off x="2434660" y="2214107"/>
                <a:ext cx="673178" cy="100681"/>
                <a:chOff x="2434660" y="2013924"/>
                <a:chExt cx="673178" cy="123416"/>
              </a:xfrm>
              <a:solidFill>
                <a:schemeClr val="tx1">
                  <a:lumMod val="85000"/>
                  <a:lumOff val="15000"/>
                </a:schemeClr>
              </a:solidFill>
            </p:grpSpPr>
            <p:sp>
              <p:nvSpPr>
                <p:cNvPr id="409" name="Rectangle 408"/>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0" name="Rectangle 409"/>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1" name="Rectangle 410"/>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2" name="Rectangle 411"/>
                <p:cNvSpPr/>
                <p:nvPr/>
              </p:nvSpPr>
              <p:spPr>
                <a:xfrm>
                  <a:off x="2764516"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3" name="Rectangle 412"/>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14" name="Rectangle 413"/>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81" name="Group 380"/>
              <p:cNvGrpSpPr/>
              <p:nvPr/>
            </p:nvGrpSpPr>
            <p:grpSpPr>
              <a:xfrm>
                <a:off x="2434660" y="2314198"/>
                <a:ext cx="673178" cy="100681"/>
                <a:chOff x="2434660" y="2013924"/>
                <a:chExt cx="673178" cy="123416"/>
              </a:xfrm>
              <a:solidFill>
                <a:schemeClr val="tx1">
                  <a:lumMod val="85000"/>
                  <a:lumOff val="15000"/>
                </a:schemeClr>
              </a:solidFill>
            </p:grpSpPr>
            <p:sp>
              <p:nvSpPr>
                <p:cNvPr id="403" name="Rectangle 402"/>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4" name="Rectangle 403"/>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5" name="Rectangle 404"/>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6" name="Rectangle 405"/>
                <p:cNvSpPr/>
                <p:nvPr/>
              </p:nvSpPr>
              <p:spPr>
                <a:xfrm>
                  <a:off x="2764516" y="2013924"/>
                  <a:ext cx="123416" cy="1234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7" name="Rectangle 406"/>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8" name="Rectangle 407"/>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82" name="Group 381"/>
              <p:cNvGrpSpPr/>
              <p:nvPr/>
            </p:nvGrpSpPr>
            <p:grpSpPr>
              <a:xfrm>
                <a:off x="2434660" y="2414289"/>
                <a:ext cx="673178" cy="100681"/>
                <a:chOff x="2434660" y="2013924"/>
                <a:chExt cx="673178" cy="123416"/>
              </a:xfrm>
              <a:solidFill>
                <a:schemeClr val="tx1">
                  <a:lumMod val="85000"/>
                  <a:lumOff val="15000"/>
                </a:schemeClr>
              </a:solidFill>
            </p:grpSpPr>
            <p:sp>
              <p:nvSpPr>
                <p:cNvPr id="397" name="Rectangle 396"/>
                <p:cNvSpPr/>
                <p:nvPr/>
              </p:nvSpPr>
              <p:spPr>
                <a:xfrm>
                  <a:off x="2434660"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8" name="Rectangle 397"/>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9" name="Rectangle 398"/>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0" name="Rectangle 399"/>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1" name="Rectangle 400"/>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02" name="Rectangle 401"/>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83" name="Group 382"/>
              <p:cNvGrpSpPr/>
              <p:nvPr/>
            </p:nvGrpSpPr>
            <p:grpSpPr>
              <a:xfrm>
                <a:off x="2434660" y="2514380"/>
                <a:ext cx="673178" cy="100681"/>
                <a:chOff x="2434660" y="2013924"/>
                <a:chExt cx="673178" cy="123416"/>
              </a:xfrm>
              <a:solidFill>
                <a:schemeClr val="tx1">
                  <a:lumMod val="85000"/>
                  <a:lumOff val="15000"/>
                </a:schemeClr>
              </a:solidFill>
            </p:grpSpPr>
            <p:sp>
              <p:nvSpPr>
                <p:cNvPr id="391" name="Rectangle 390"/>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2" name="Rectangle 391"/>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3" name="Rectangle 392"/>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4" name="Rectangle 393"/>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5" name="Rectangle 394"/>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6" name="Rectangle 395"/>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84" name="Group 383"/>
              <p:cNvGrpSpPr/>
              <p:nvPr/>
            </p:nvGrpSpPr>
            <p:grpSpPr>
              <a:xfrm>
                <a:off x="2434660" y="2614470"/>
                <a:ext cx="673178" cy="100681"/>
                <a:chOff x="2434660" y="2013924"/>
                <a:chExt cx="673178" cy="123416"/>
              </a:xfrm>
              <a:solidFill>
                <a:schemeClr val="tx1">
                  <a:lumMod val="85000"/>
                  <a:lumOff val="15000"/>
                </a:schemeClr>
              </a:solidFill>
            </p:grpSpPr>
            <p:sp>
              <p:nvSpPr>
                <p:cNvPr id="385" name="Rectangle 384"/>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86" name="Rectangle 385"/>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87" name="Rectangle 386"/>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88" name="Rectangle 387"/>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89" name="Rectangle 388"/>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90" name="Rectangle 389"/>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sp>
          <p:nvSpPr>
            <p:cNvPr id="29725" name="Rectangle 313"/>
            <p:cNvSpPr>
              <a:spLocks noChangeArrowheads="1"/>
            </p:cNvSpPr>
            <p:nvPr/>
          </p:nvSpPr>
          <p:spPr bwMode="auto">
            <a:xfrm>
              <a:off x="1340403" y="3289217"/>
              <a:ext cx="987674" cy="541046"/>
            </a:xfrm>
            <a:prstGeom prst="rect">
              <a:avLst/>
            </a:prstGeom>
            <a:noFill/>
            <a:ln w="9525">
              <a:noFill/>
              <a:miter lim="800000"/>
              <a:headEnd/>
              <a:tailEnd/>
            </a:ln>
          </p:spPr>
          <p:txBody>
            <a:bodyPr>
              <a:spAutoFit/>
            </a:bodyPr>
            <a:lstStyle/>
            <a:p>
              <a:pPr>
                <a:lnSpc>
                  <a:spcPct val="80000"/>
                </a:lnSpc>
              </a:pPr>
              <a:r>
                <a:rPr lang="en-GB" b="1">
                  <a:solidFill>
                    <a:srgbClr val="000000"/>
                  </a:solidFill>
                  <a:latin typeface="Calibri" pitchFamily="34" charset="0"/>
                </a:rPr>
                <a:t>User Initiated</a:t>
              </a:r>
            </a:p>
          </p:txBody>
        </p:sp>
        <p:sp>
          <p:nvSpPr>
            <p:cNvPr id="315" name="Rectangle 314"/>
            <p:cNvSpPr/>
            <p:nvPr/>
          </p:nvSpPr>
          <p:spPr>
            <a:xfrm>
              <a:off x="376053" y="2433990"/>
              <a:ext cx="2158686" cy="52846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lnSpc>
                  <a:spcPct val="80000"/>
                </a:lnSpc>
                <a:spcBef>
                  <a:spcPts val="0"/>
                </a:spcBef>
                <a:spcAft>
                  <a:spcPts val="0"/>
                </a:spcAft>
                <a:defRPr/>
              </a:pPr>
              <a:r>
                <a:rPr lang="en-US" sz="1600" b="1" dirty="0">
                  <a:solidFill>
                    <a:srgbClr val="FFFFFF"/>
                  </a:solidFill>
                </a:rPr>
                <a:t>Application </a:t>
              </a:r>
              <a:r>
                <a:rPr lang="en-US" sz="1600" b="1" dirty="0">
                  <a:solidFill>
                    <a:srgbClr val="FFFFFF"/>
                  </a:solidFill>
                </a:rPr>
                <a:t>State</a:t>
              </a:r>
              <a:endParaRPr lang="en-GB" sz="1600" b="1" dirty="0">
                <a:solidFill>
                  <a:srgbClr val="FFFFFF"/>
                </a:solidFill>
              </a:endParaRPr>
            </a:p>
          </p:txBody>
        </p:sp>
        <p:sp>
          <p:nvSpPr>
            <p:cNvPr id="316" name="Isosceles Triangle 315"/>
            <p:cNvSpPr/>
            <p:nvPr/>
          </p:nvSpPr>
          <p:spPr>
            <a:xfrm rot="10800000">
              <a:off x="1295081" y="2933890"/>
              <a:ext cx="269836" cy="1285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728" name="Rectangle 316"/>
            <p:cNvSpPr>
              <a:spLocks noChangeArrowheads="1"/>
            </p:cNvSpPr>
            <p:nvPr/>
          </p:nvSpPr>
          <p:spPr bwMode="auto">
            <a:xfrm>
              <a:off x="1340403" y="4158742"/>
              <a:ext cx="987674" cy="541046"/>
            </a:xfrm>
            <a:prstGeom prst="rect">
              <a:avLst/>
            </a:prstGeom>
            <a:noFill/>
            <a:ln w="9525">
              <a:noFill/>
              <a:miter lim="800000"/>
              <a:headEnd/>
              <a:tailEnd/>
            </a:ln>
          </p:spPr>
          <p:txBody>
            <a:bodyPr>
              <a:spAutoFit/>
            </a:bodyPr>
            <a:lstStyle/>
            <a:p>
              <a:pPr>
                <a:lnSpc>
                  <a:spcPct val="80000"/>
                </a:lnSpc>
              </a:pPr>
              <a:r>
                <a:rPr lang="en-GB" b="1">
                  <a:solidFill>
                    <a:srgbClr val="000000"/>
                  </a:solidFill>
                  <a:latin typeface="Calibri" pitchFamily="34" charset="0"/>
                </a:rPr>
                <a:t>App Update</a:t>
              </a:r>
            </a:p>
          </p:txBody>
        </p:sp>
        <p:grpSp>
          <p:nvGrpSpPr>
            <p:cNvPr id="29729" name="Group 317"/>
            <p:cNvGrpSpPr>
              <a:grpSpLocks/>
            </p:cNvGrpSpPr>
            <p:nvPr/>
          </p:nvGrpSpPr>
          <p:grpSpPr bwMode="auto">
            <a:xfrm>
              <a:off x="572455" y="3131923"/>
              <a:ext cx="683894" cy="716411"/>
              <a:chOff x="572455" y="3131923"/>
              <a:chExt cx="683894" cy="716411"/>
            </a:xfrm>
          </p:grpSpPr>
          <p:sp>
            <p:nvSpPr>
              <p:cNvPr id="376" name="Rectangle 375"/>
              <p:cNvSpPr/>
              <p:nvPr/>
            </p:nvSpPr>
            <p:spPr>
              <a:xfrm>
                <a:off x="661761" y="3243352"/>
                <a:ext cx="595225" cy="6046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29746" name="AutoShape 9"/>
              <p:cNvSpPr>
                <a:spLocks noChangeAspect="1" noChangeArrowheads="1" noTextEdit="1"/>
              </p:cNvSpPr>
              <p:nvPr/>
            </p:nvSpPr>
            <p:spPr bwMode="auto">
              <a:xfrm>
                <a:off x="572455" y="3131923"/>
                <a:ext cx="249238" cy="249237"/>
              </a:xfrm>
              <a:prstGeom prst="rect">
                <a:avLst/>
              </a:prstGeom>
              <a:noFill/>
              <a:ln w="9525">
                <a:noFill/>
                <a:miter lim="800000"/>
                <a:headEnd/>
                <a:tailEnd/>
              </a:ln>
            </p:spPr>
            <p:txBody>
              <a:bodyPr/>
              <a:lstStyle/>
              <a:p>
                <a:endParaRPr lang="en-US"/>
              </a:p>
            </p:txBody>
          </p:sp>
        </p:grpSp>
        <p:sp>
          <p:nvSpPr>
            <p:cNvPr id="29730" name="Freeform 19"/>
            <p:cNvSpPr>
              <a:spLocks noEditPoints="1"/>
            </p:cNvSpPr>
            <p:nvPr/>
          </p:nvSpPr>
          <p:spPr bwMode="auto">
            <a:xfrm flipH="1">
              <a:off x="482451" y="2515770"/>
              <a:ext cx="358775" cy="360363"/>
            </a:xfrm>
            <a:custGeom>
              <a:avLst/>
              <a:gdLst>
                <a:gd name="T0" fmla="*/ 252809 w 904"/>
                <a:gd name="T1" fmla="*/ 198438 h 908"/>
                <a:gd name="T2" fmla="*/ 262334 w 904"/>
                <a:gd name="T3" fmla="*/ 175816 h 908"/>
                <a:gd name="T4" fmla="*/ 267891 w 904"/>
                <a:gd name="T5" fmla="*/ 152003 h 908"/>
                <a:gd name="T6" fmla="*/ 268684 w 904"/>
                <a:gd name="T7" fmla="*/ 134938 h 908"/>
                <a:gd name="T8" fmla="*/ 267494 w 904"/>
                <a:gd name="T9" fmla="*/ 114300 h 908"/>
                <a:gd name="T10" fmla="*/ 262731 w 904"/>
                <a:gd name="T11" fmla="*/ 94853 h 908"/>
                <a:gd name="T12" fmla="*/ 255984 w 904"/>
                <a:gd name="T13" fmla="*/ 76597 h 908"/>
                <a:gd name="T14" fmla="*/ 245666 w 904"/>
                <a:gd name="T15" fmla="*/ 59531 h 908"/>
                <a:gd name="T16" fmla="*/ 233759 w 904"/>
                <a:gd name="T17" fmla="*/ 44053 h 908"/>
                <a:gd name="T18" fmla="*/ 219869 w 904"/>
                <a:gd name="T19" fmla="*/ 30956 h 908"/>
                <a:gd name="T20" fmla="*/ 204391 w 904"/>
                <a:gd name="T21" fmla="*/ 19447 h 908"/>
                <a:gd name="T22" fmla="*/ 186928 w 904"/>
                <a:gd name="T23" fmla="*/ 10716 h 908"/>
                <a:gd name="T24" fmla="*/ 167878 w 904"/>
                <a:gd name="T25" fmla="*/ 4366 h 908"/>
                <a:gd name="T26" fmla="*/ 148431 w 904"/>
                <a:gd name="T27" fmla="*/ 1191 h 908"/>
                <a:gd name="T28" fmla="*/ 134541 w 904"/>
                <a:gd name="T29" fmla="*/ 0 h 908"/>
                <a:gd name="T30" fmla="*/ 113903 w 904"/>
                <a:gd name="T31" fmla="*/ 1588 h 908"/>
                <a:gd name="T32" fmla="*/ 94456 w 904"/>
                <a:gd name="T33" fmla="*/ 5953 h 908"/>
                <a:gd name="T34" fmla="*/ 76597 w 904"/>
                <a:gd name="T35" fmla="*/ 13494 h 908"/>
                <a:gd name="T36" fmla="*/ 59531 w 904"/>
                <a:gd name="T37" fmla="*/ 23019 h 908"/>
                <a:gd name="T38" fmla="*/ 44053 w 904"/>
                <a:gd name="T39" fmla="*/ 34925 h 908"/>
                <a:gd name="T40" fmla="*/ 30956 w 904"/>
                <a:gd name="T41" fmla="*/ 49213 h 908"/>
                <a:gd name="T42" fmla="*/ 19447 w 904"/>
                <a:gd name="T43" fmla="*/ 65088 h 908"/>
                <a:gd name="T44" fmla="*/ 10319 w 904"/>
                <a:gd name="T45" fmla="*/ 82550 h 908"/>
                <a:gd name="T46" fmla="*/ 4366 w 904"/>
                <a:gd name="T47" fmla="*/ 101203 h 908"/>
                <a:gd name="T48" fmla="*/ 1191 w 904"/>
                <a:gd name="T49" fmla="*/ 121444 h 908"/>
                <a:gd name="T50" fmla="*/ 0 w 904"/>
                <a:gd name="T51" fmla="*/ 134938 h 908"/>
                <a:gd name="T52" fmla="*/ 1588 w 904"/>
                <a:gd name="T53" fmla="*/ 155178 h 908"/>
                <a:gd name="T54" fmla="*/ 5953 w 904"/>
                <a:gd name="T55" fmla="*/ 175022 h 908"/>
                <a:gd name="T56" fmla="*/ 13494 w 904"/>
                <a:gd name="T57" fmla="*/ 193278 h 908"/>
                <a:gd name="T58" fmla="*/ 23019 w 904"/>
                <a:gd name="T59" fmla="*/ 210344 h 908"/>
                <a:gd name="T60" fmla="*/ 34925 w 904"/>
                <a:gd name="T61" fmla="*/ 225425 h 908"/>
                <a:gd name="T62" fmla="*/ 48816 w 904"/>
                <a:gd name="T63" fmla="*/ 238919 h 908"/>
                <a:gd name="T64" fmla="*/ 65088 w 904"/>
                <a:gd name="T65" fmla="*/ 250032 h 908"/>
                <a:gd name="T66" fmla="*/ 81756 w 904"/>
                <a:gd name="T67" fmla="*/ 259160 h 908"/>
                <a:gd name="T68" fmla="*/ 100806 w 904"/>
                <a:gd name="T69" fmla="*/ 265510 h 908"/>
                <a:gd name="T70" fmla="*/ 121047 w 904"/>
                <a:gd name="T71" fmla="*/ 269082 h 908"/>
                <a:gd name="T72" fmla="*/ 134541 w 904"/>
                <a:gd name="T73" fmla="*/ 269479 h 908"/>
                <a:gd name="T74" fmla="*/ 159544 w 904"/>
                <a:gd name="T75" fmla="*/ 267494 h 908"/>
                <a:gd name="T76" fmla="*/ 182562 w 904"/>
                <a:gd name="T77" fmla="*/ 260747 h 908"/>
                <a:gd name="T78" fmla="*/ 302816 w 904"/>
                <a:gd name="T79" fmla="*/ 360363 h 908"/>
                <a:gd name="T80" fmla="*/ 44847 w 904"/>
                <a:gd name="T81" fmla="*/ 134938 h 908"/>
                <a:gd name="T82" fmla="*/ 48816 w 904"/>
                <a:gd name="T83" fmla="*/ 108347 h 908"/>
                <a:gd name="T84" fmla="*/ 60325 w 904"/>
                <a:gd name="T85" fmla="*/ 84534 h 908"/>
                <a:gd name="T86" fmla="*/ 77391 w 904"/>
                <a:gd name="T87" fmla="*/ 65484 h 908"/>
                <a:gd name="T88" fmla="*/ 99616 w 904"/>
                <a:gd name="T89" fmla="*/ 51991 h 908"/>
                <a:gd name="T90" fmla="*/ 125413 w 904"/>
                <a:gd name="T91" fmla="*/ 45641 h 908"/>
                <a:gd name="T92" fmla="*/ 143272 w 904"/>
                <a:gd name="T93" fmla="*/ 45641 h 908"/>
                <a:gd name="T94" fmla="*/ 169466 w 904"/>
                <a:gd name="T95" fmla="*/ 51991 h 908"/>
                <a:gd name="T96" fmla="*/ 191294 w 904"/>
                <a:gd name="T97" fmla="*/ 65484 h 908"/>
                <a:gd name="T98" fmla="*/ 208756 w 904"/>
                <a:gd name="T99" fmla="*/ 84534 h 908"/>
                <a:gd name="T100" fmla="*/ 219869 w 904"/>
                <a:gd name="T101" fmla="*/ 108347 h 908"/>
                <a:gd name="T102" fmla="*/ 223838 w 904"/>
                <a:gd name="T103" fmla="*/ 134938 h 908"/>
                <a:gd name="T104" fmla="*/ 222250 w 904"/>
                <a:gd name="T105" fmla="*/ 152797 h 908"/>
                <a:gd name="T106" fmla="*/ 213519 w 904"/>
                <a:gd name="T107" fmla="*/ 177800 h 908"/>
                <a:gd name="T108" fmla="*/ 198041 w 904"/>
                <a:gd name="T109" fmla="*/ 198438 h 908"/>
                <a:gd name="T110" fmla="*/ 177006 w 904"/>
                <a:gd name="T111" fmla="*/ 213916 h 908"/>
                <a:gd name="T112" fmla="*/ 152400 w 904"/>
                <a:gd name="T113" fmla="*/ 223044 h 908"/>
                <a:gd name="T114" fmla="*/ 134541 w 904"/>
                <a:gd name="T115" fmla="*/ 224632 h 908"/>
                <a:gd name="T116" fmla="*/ 107950 w 904"/>
                <a:gd name="T117" fmla="*/ 220663 h 908"/>
                <a:gd name="T118" fmla="*/ 84534 w 904"/>
                <a:gd name="T119" fmla="*/ 209550 h 908"/>
                <a:gd name="T120" fmla="*/ 65484 w 904"/>
                <a:gd name="T121" fmla="*/ 192088 h 908"/>
                <a:gd name="T122" fmla="*/ 51991 w 904"/>
                <a:gd name="T123" fmla="*/ 169863 h 908"/>
                <a:gd name="T124" fmla="*/ 45641 w 904"/>
                <a:gd name="T125" fmla="*/ 144463 h 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
                <a:gd name="T190" fmla="*/ 0 h 908"/>
                <a:gd name="T191" fmla="*/ 904 w 904"/>
                <a:gd name="T192" fmla="*/ 908 h 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 h="908">
                  <a:moveTo>
                    <a:pt x="904" y="767"/>
                  </a:moveTo>
                  <a:lnTo>
                    <a:pt x="637" y="500"/>
                  </a:lnTo>
                  <a:lnTo>
                    <a:pt x="647" y="481"/>
                  </a:lnTo>
                  <a:lnTo>
                    <a:pt x="655" y="463"/>
                  </a:lnTo>
                  <a:lnTo>
                    <a:pt x="661" y="443"/>
                  </a:lnTo>
                  <a:lnTo>
                    <a:pt x="667" y="424"/>
                  </a:lnTo>
                  <a:lnTo>
                    <a:pt x="671" y="403"/>
                  </a:lnTo>
                  <a:lnTo>
                    <a:pt x="675" y="383"/>
                  </a:lnTo>
                  <a:lnTo>
                    <a:pt x="677" y="361"/>
                  </a:lnTo>
                  <a:lnTo>
                    <a:pt x="677" y="340"/>
                  </a:lnTo>
                  <a:lnTo>
                    <a:pt x="677" y="322"/>
                  </a:lnTo>
                  <a:lnTo>
                    <a:pt x="676" y="306"/>
                  </a:lnTo>
                  <a:lnTo>
                    <a:pt x="674" y="288"/>
                  </a:lnTo>
                  <a:lnTo>
                    <a:pt x="671" y="272"/>
                  </a:lnTo>
                  <a:lnTo>
                    <a:pt x="667" y="255"/>
                  </a:lnTo>
                  <a:lnTo>
                    <a:pt x="662" y="239"/>
                  </a:lnTo>
                  <a:lnTo>
                    <a:pt x="657" y="224"/>
                  </a:lnTo>
                  <a:lnTo>
                    <a:pt x="651" y="208"/>
                  </a:lnTo>
                  <a:lnTo>
                    <a:pt x="645" y="193"/>
                  </a:lnTo>
                  <a:lnTo>
                    <a:pt x="637" y="178"/>
                  </a:lnTo>
                  <a:lnTo>
                    <a:pt x="628" y="164"/>
                  </a:lnTo>
                  <a:lnTo>
                    <a:pt x="619" y="150"/>
                  </a:lnTo>
                  <a:lnTo>
                    <a:pt x="611" y="136"/>
                  </a:lnTo>
                  <a:lnTo>
                    <a:pt x="601" y="124"/>
                  </a:lnTo>
                  <a:lnTo>
                    <a:pt x="589" y="111"/>
                  </a:lnTo>
                  <a:lnTo>
                    <a:pt x="578" y="100"/>
                  </a:lnTo>
                  <a:lnTo>
                    <a:pt x="567" y="88"/>
                  </a:lnTo>
                  <a:lnTo>
                    <a:pt x="554" y="78"/>
                  </a:lnTo>
                  <a:lnTo>
                    <a:pt x="541" y="68"/>
                  </a:lnTo>
                  <a:lnTo>
                    <a:pt x="528" y="58"/>
                  </a:lnTo>
                  <a:lnTo>
                    <a:pt x="515" y="49"/>
                  </a:lnTo>
                  <a:lnTo>
                    <a:pt x="500" y="42"/>
                  </a:lnTo>
                  <a:lnTo>
                    <a:pt x="486" y="34"/>
                  </a:lnTo>
                  <a:lnTo>
                    <a:pt x="471" y="27"/>
                  </a:lnTo>
                  <a:lnTo>
                    <a:pt x="456" y="21"/>
                  </a:lnTo>
                  <a:lnTo>
                    <a:pt x="439" y="15"/>
                  </a:lnTo>
                  <a:lnTo>
                    <a:pt x="423" y="11"/>
                  </a:lnTo>
                  <a:lnTo>
                    <a:pt x="407" y="8"/>
                  </a:lnTo>
                  <a:lnTo>
                    <a:pt x="390" y="4"/>
                  </a:lnTo>
                  <a:lnTo>
                    <a:pt x="374" y="3"/>
                  </a:lnTo>
                  <a:lnTo>
                    <a:pt x="356" y="1"/>
                  </a:lnTo>
                  <a:lnTo>
                    <a:pt x="339" y="0"/>
                  </a:lnTo>
                  <a:lnTo>
                    <a:pt x="321" y="1"/>
                  </a:lnTo>
                  <a:lnTo>
                    <a:pt x="305" y="3"/>
                  </a:lnTo>
                  <a:lnTo>
                    <a:pt x="287" y="4"/>
                  </a:lnTo>
                  <a:lnTo>
                    <a:pt x="271" y="8"/>
                  </a:lnTo>
                  <a:lnTo>
                    <a:pt x="254" y="11"/>
                  </a:lnTo>
                  <a:lnTo>
                    <a:pt x="238" y="15"/>
                  </a:lnTo>
                  <a:lnTo>
                    <a:pt x="223" y="21"/>
                  </a:lnTo>
                  <a:lnTo>
                    <a:pt x="206" y="27"/>
                  </a:lnTo>
                  <a:lnTo>
                    <a:pt x="193" y="34"/>
                  </a:lnTo>
                  <a:lnTo>
                    <a:pt x="178" y="42"/>
                  </a:lnTo>
                  <a:lnTo>
                    <a:pt x="164" y="49"/>
                  </a:lnTo>
                  <a:lnTo>
                    <a:pt x="150" y="58"/>
                  </a:lnTo>
                  <a:lnTo>
                    <a:pt x="136" y="68"/>
                  </a:lnTo>
                  <a:lnTo>
                    <a:pt x="123" y="78"/>
                  </a:lnTo>
                  <a:lnTo>
                    <a:pt x="111" y="88"/>
                  </a:lnTo>
                  <a:lnTo>
                    <a:pt x="99" y="100"/>
                  </a:lnTo>
                  <a:lnTo>
                    <a:pt x="88" y="111"/>
                  </a:lnTo>
                  <a:lnTo>
                    <a:pt x="78" y="124"/>
                  </a:lnTo>
                  <a:lnTo>
                    <a:pt x="68" y="136"/>
                  </a:lnTo>
                  <a:lnTo>
                    <a:pt x="58" y="150"/>
                  </a:lnTo>
                  <a:lnTo>
                    <a:pt x="49" y="164"/>
                  </a:lnTo>
                  <a:lnTo>
                    <a:pt x="42" y="178"/>
                  </a:lnTo>
                  <a:lnTo>
                    <a:pt x="34" y="193"/>
                  </a:lnTo>
                  <a:lnTo>
                    <a:pt x="26" y="208"/>
                  </a:lnTo>
                  <a:lnTo>
                    <a:pt x="20" y="224"/>
                  </a:lnTo>
                  <a:lnTo>
                    <a:pt x="15" y="239"/>
                  </a:lnTo>
                  <a:lnTo>
                    <a:pt x="11" y="255"/>
                  </a:lnTo>
                  <a:lnTo>
                    <a:pt x="8" y="272"/>
                  </a:lnTo>
                  <a:lnTo>
                    <a:pt x="4" y="288"/>
                  </a:lnTo>
                  <a:lnTo>
                    <a:pt x="3" y="306"/>
                  </a:lnTo>
                  <a:lnTo>
                    <a:pt x="1" y="322"/>
                  </a:lnTo>
                  <a:lnTo>
                    <a:pt x="0" y="340"/>
                  </a:lnTo>
                  <a:lnTo>
                    <a:pt x="1" y="357"/>
                  </a:lnTo>
                  <a:lnTo>
                    <a:pt x="3" y="375"/>
                  </a:lnTo>
                  <a:lnTo>
                    <a:pt x="4" y="391"/>
                  </a:lnTo>
                  <a:lnTo>
                    <a:pt x="8" y="408"/>
                  </a:lnTo>
                  <a:lnTo>
                    <a:pt x="11" y="424"/>
                  </a:lnTo>
                  <a:lnTo>
                    <a:pt x="15" y="441"/>
                  </a:lnTo>
                  <a:lnTo>
                    <a:pt x="20" y="457"/>
                  </a:lnTo>
                  <a:lnTo>
                    <a:pt x="26" y="472"/>
                  </a:lnTo>
                  <a:lnTo>
                    <a:pt x="34" y="487"/>
                  </a:lnTo>
                  <a:lnTo>
                    <a:pt x="42" y="501"/>
                  </a:lnTo>
                  <a:lnTo>
                    <a:pt x="49" y="517"/>
                  </a:lnTo>
                  <a:lnTo>
                    <a:pt x="58" y="530"/>
                  </a:lnTo>
                  <a:lnTo>
                    <a:pt x="68" y="543"/>
                  </a:lnTo>
                  <a:lnTo>
                    <a:pt x="78" y="556"/>
                  </a:lnTo>
                  <a:lnTo>
                    <a:pt x="88" y="568"/>
                  </a:lnTo>
                  <a:lnTo>
                    <a:pt x="99" y="580"/>
                  </a:lnTo>
                  <a:lnTo>
                    <a:pt x="111" y="591"/>
                  </a:lnTo>
                  <a:lnTo>
                    <a:pt x="123" y="602"/>
                  </a:lnTo>
                  <a:lnTo>
                    <a:pt x="136" y="612"/>
                  </a:lnTo>
                  <a:lnTo>
                    <a:pt x="150" y="621"/>
                  </a:lnTo>
                  <a:lnTo>
                    <a:pt x="164" y="630"/>
                  </a:lnTo>
                  <a:lnTo>
                    <a:pt x="178" y="639"/>
                  </a:lnTo>
                  <a:lnTo>
                    <a:pt x="193" y="647"/>
                  </a:lnTo>
                  <a:lnTo>
                    <a:pt x="206" y="653"/>
                  </a:lnTo>
                  <a:lnTo>
                    <a:pt x="223" y="659"/>
                  </a:lnTo>
                  <a:lnTo>
                    <a:pt x="238" y="664"/>
                  </a:lnTo>
                  <a:lnTo>
                    <a:pt x="254" y="669"/>
                  </a:lnTo>
                  <a:lnTo>
                    <a:pt x="271" y="673"/>
                  </a:lnTo>
                  <a:lnTo>
                    <a:pt x="287" y="676"/>
                  </a:lnTo>
                  <a:lnTo>
                    <a:pt x="305" y="678"/>
                  </a:lnTo>
                  <a:lnTo>
                    <a:pt x="321" y="679"/>
                  </a:lnTo>
                  <a:lnTo>
                    <a:pt x="339" y="679"/>
                  </a:lnTo>
                  <a:lnTo>
                    <a:pt x="360" y="679"/>
                  </a:lnTo>
                  <a:lnTo>
                    <a:pt x="380" y="677"/>
                  </a:lnTo>
                  <a:lnTo>
                    <a:pt x="402" y="674"/>
                  </a:lnTo>
                  <a:lnTo>
                    <a:pt x="422" y="669"/>
                  </a:lnTo>
                  <a:lnTo>
                    <a:pt x="441" y="664"/>
                  </a:lnTo>
                  <a:lnTo>
                    <a:pt x="460" y="657"/>
                  </a:lnTo>
                  <a:lnTo>
                    <a:pt x="478" y="649"/>
                  </a:lnTo>
                  <a:lnTo>
                    <a:pt x="496" y="640"/>
                  </a:lnTo>
                  <a:lnTo>
                    <a:pt x="763" y="908"/>
                  </a:lnTo>
                  <a:lnTo>
                    <a:pt x="904" y="767"/>
                  </a:lnTo>
                  <a:close/>
                  <a:moveTo>
                    <a:pt x="113" y="340"/>
                  </a:moveTo>
                  <a:lnTo>
                    <a:pt x="113" y="340"/>
                  </a:lnTo>
                  <a:lnTo>
                    <a:pt x="115" y="317"/>
                  </a:lnTo>
                  <a:lnTo>
                    <a:pt x="118" y="294"/>
                  </a:lnTo>
                  <a:lnTo>
                    <a:pt x="123" y="273"/>
                  </a:lnTo>
                  <a:lnTo>
                    <a:pt x="131" y="253"/>
                  </a:lnTo>
                  <a:lnTo>
                    <a:pt x="141" y="232"/>
                  </a:lnTo>
                  <a:lnTo>
                    <a:pt x="152" y="213"/>
                  </a:lnTo>
                  <a:lnTo>
                    <a:pt x="165" y="196"/>
                  </a:lnTo>
                  <a:lnTo>
                    <a:pt x="179" y="181"/>
                  </a:lnTo>
                  <a:lnTo>
                    <a:pt x="195" y="165"/>
                  </a:lnTo>
                  <a:lnTo>
                    <a:pt x="213" y="153"/>
                  </a:lnTo>
                  <a:lnTo>
                    <a:pt x="232" y="141"/>
                  </a:lnTo>
                  <a:lnTo>
                    <a:pt x="251" y="131"/>
                  </a:lnTo>
                  <a:lnTo>
                    <a:pt x="272" y="124"/>
                  </a:lnTo>
                  <a:lnTo>
                    <a:pt x="293" y="119"/>
                  </a:lnTo>
                  <a:lnTo>
                    <a:pt x="316" y="115"/>
                  </a:lnTo>
                  <a:lnTo>
                    <a:pt x="339" y="114"/>
                  </a:lnTo>
                  <a:lnTo>
                    <a:pt x="361" y="115"/>
                  </a:lnTo>
                  <a:lnTo>
                    <a:pt x="384" y="119"/>
                  </a:lnTo>
                  <a:lnTo>
                    <a:pt x="405" y="124"/>
                  </a:lnTo>
                  <a:lnTo>
                    <a:pt x="427" y="131"/>
                  </a:lnTo>
                  <a:lnTo>
                    <a:pt x="446" y="141"/>
                  </a:lnTo>
                  <a:lnTo>
                    <a:pt x="465" y="153"/>
                  </a:lnTo>
                  <a:lnTo>
                    <a:pt x="482" y="165"/>
                  </a:lnTo>
                  <a:lnTo>
                    <a:pt x="499" y="181"/>
                  </a:lnTo>
                  <a:lnTo>
                    <a:pt x="512" y="196"/>
                  </a:lnTo>
                  <a:lnTo>
                    <a:pt x="526" y="213"/>
                  </a:lnTo>
                  <a:lnTo>
                    <a:pt x="538" y="232"/>
                  </a:lnTo>
                  <a:lnTo>
                    <a:pt x="546" y="253"/>
                  </a:lnTo>
                  <a:lnTo>
                    <a:pt x="554" y="273"/>
                  </a:lnTo>
                  <a:lnTo>
                    <a:pt x="560" y="294"/>
                  </a:lnTo>
                  <a:lnTo>
                    <a:pt x="563" y="317"/>
                  </a:lnTo>
                  <a:lnTo>
                    <a:pt x="564" y="340"/>
                  </a:lnTo>
                  <a:lnTo>
                    <a:pt x="563" y="364"/>
                  </a:lnTo>
                  <a:lnTo>
                    <a:pt x="560" y="385"/>
                  </a:lnTo>
                  <a:lnTo>
                    <a:pt x="554" y="407"/>
                  </a:lnTo>
                  <a:lnTo>
                    <a:pt x="546" y="428"/>
                  </a:lnTo>
                  <a:lnTo>
                    <a:pt x="538" y="448"/>
                  </a:lnTo>
                  <a:lnTo>
                    <a:pt x="526" y="466"/>
                  </a:lnTo>
                  <a:lnTo>
                    <a:pt x="512" y="484"/>
                  </a:lnTo>
                  <a:lnTo>
                    <a:pt x="499" y="500"/>
                  </a:lnTo>
                  <a:lnTo>
                    <a:pt x="482" y="514"/>
                  </a:lnTo>
                  <a:lnTo>
                    <a:pt x="465" y="528"/>
                  </a:lnTo>
                  <a:lnTo>
                    <a:pt x="446" y="539"/>
                  </a:lnTo>
                  <a:lnTo>
                    <a:pt x="427" y="548"/>
                  </a:lnTo>
                  <a:lnTo>
                    <a:pt x="405" y="556"/>
                  </a:lnTo>
                  <a:lnTo>
                    <a:pt x="384" y="562"/>
                  </a:lnTo>
                  <a:lnTo>
                    <a:pt x="361" y="566"/>
                  </a:lnTo>
                  <a:lnTo>
                    <a:pt x="339" y="566"/>
                  </a:lnTo>
                  <a:lnTo>
                    <a:pt x="316" y="566"/>
                  </a:lnTo>
                  <a:lnTo>
                    <a:pt x="293" y="562"/>
                  </a:lnTo>
                  <a:lnTo>
                    <a:pt x="272" y="556"/>
                  </a:lnTo>
                  <a:lnTo>
                    <a:pt x="251" y="548"/>
                  </a:lnTo>
                  <a:lnTo>
                    <a:pt x="232" y="539"/>
                  </a:lnTo>
                  <a:lnTo>
                    <a:pt x="213" y="528"/>
                  </a:lnTo>
                  <a:lnTo>
                    <a:pt x="195" y="514"/>
                  </a:lnTo>
                  <a:lnTo>
                    <a:pt x="179" y="500"/>
                  </a:lnTo>
                  <a:lnTo>
                    <a:pt x="165" y="484"/>
                  </a:lnTo>
                  <a:lnTo>
                    <a:pt x="152" y="466"/>
                  </a:lnTo>
                  <a:lnTo>
                    <a:pt x="141" y="448"/>
                  </a:lnTo>
                  <a:lnTo>
                    <a:pt x="131" y="428"/>
                  </a:lnTo>
                  <a:lnTo>
                    <a:pt x="123" y="407"/>
                  </a:lnTo>
                  <a:lnTo>
                    <a:pt x="118" y="385"/>
                  </a:lnTo>
                  <a:lnTo>
                    <a:pt x="115" y="364"/>
                  </a:lnTo>
                  <a:lnTo>
                    <a:pt x="113" y="340"/>
                  </a:lnTo>
                  <a:close/>
                </a:path>
              </a:pathLst>
            </a:custGeom>
            <a:solidFill>
              <a:schemeClr val="bg1"/>
            </a:solidFill>
            <a:ln w="9525">
              <a:noFill/>
              <a:round/>
              <a:headEnd/>
              <a:tailEnd/>
            </a:ln>
          </p:spPr>
          <p:txBody>
            <a:bodyPr/>
            <a:lstStyle/>
            <a:p>
              <a:endParaRPr lang="en-US"/>
            </a:p>
          </p:txBody>
        </p:sp>
        <p:grpSp>
          <p:nvGrpSpPr>
            <p:cNvPr id="29731" name="Group 319"/>
            <p:cNvGrpSpPr>
              <a:grpSpLocks/>
            </p:cNvGrpSpPr>
            <p:nvPr/>
          </p:nvGrpSpPr>
          <p:grpSpPr bwMode="auto">
            <a:xfrm>
              <a:off x="727007" y="3303714"/>
              <a:ext cx="464045" cy="483385"/>
              <a:chOff x="2434660" y="2013919"/>
              <a:chExt cx="673178" cy="701232"/>
            </a:xfrm>
          </p:grpSpPr>
          <p:grpSp>
            <p:nvGrpSpPr>
              <p:cNvPr id="327" name="Group 326"/>
              <p:cNvGrpSpPr/>
              <p:nvPr/>
            </p:nvGrpSpPr>
            <p:grpSpPr>
              <a:xfrm>
                <a:off x="2434660" y="2013919"/>
                <a:ext cx="673178" cy="100681"/>
                <a:chOff x="2434660" y="2013924"/>
                <a:chExt cx="673178" cy="123416"/>
              </a:xfrm>
              <a:solidFill>
                <a:schemeClr val="tx1">
                  <a:lumMod val="85000"/>
                  <a:lumOff val="15000"/>
                </a:schemeClr>
              </a:solidFill>
            </p:grpSpPr>
            <p:sp>
              <p:nvSpPr>
                <p:cNvPr id="370" name="Rectangle 369"/>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71" name="Rectangle 370"/>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72" name="Rectangle 371"/>
                <p:cNvSpPr/>
                <p:nvPr/>
              </p:nvSpPr>
              <p:spPr>
                <a:xfrm>
                  <a:off x="2654564"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73" name="Rectangle 372"/>
                <p:cNvSpPr/>
                <p:nvPr/>
              </p:nvSpPr>
              <p:spPr>
                <a:xfrm>
                  <a:off x="2764516"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74" name="Rectangle 373"/>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75" name="Rectangle 374"/>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28" name="Group 327"/>
              <p:cNvGrpSpPr/>
              <p:nvPr/>
            </p:nvGrpSpPr>
            <p:grpSpPr>
              <a:xfrm>
                <a:off x="2434660" y="2114008"/>
                <a:ext cx="673178" cy="100681"/>
                <a:chOff x="2434660" y="2013924"/>
                <a:chExt cx="673178" cy="123416"/>
              </a:xfrm>
              <a:solidFill>
                <a:schemeClr val="tx1">
                  <a:lumMod val="85000"/>
                  <a:lumOff val="15000"/>
                </a:schemeClr>
              </a:solidFill>
            </p:grpSpPr>
            <p:sp>
              <p:nvSpPr>
                <p:cNvPr id="364" name="Rectangle 363"/>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5" name="Rectangle 364"/>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6" name="Rectangle 365"/>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7" name="Rectangle 366"/>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8" name="Rectangle 367"/>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9" name="Rectangle 368"/>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29" name="Group 328"/>
              <p:cNvGrpSpPr/>
              <p:nvPr/>
            </p:nvGrpSpPr>
            <p:grpSpPr>
              <a:xfrm>
                <a:off x="2434660" y="2214100"/>
                <a:ext cx="673178" cy="100681"/>
                <a:chOff x="2434660" y="2013924"/>
                <a:chExt cx="673178" cy="123416"/>
              </a:xfrm>
              <a:solidFill>
                <a:schemeClr val="tx1">
                  <a:lumMod val="85000"/>
                  <a:lumOff val="15000"/>
                </a:schemeClr>
              </a:solidFill>
            </p:grpSpPr>
            <p:sp>
              <p:nvSpPr>
                <p:cNvPr id="358" name="Rectangle 357"/>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9" name="Rectangle 358"/>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0" name="Rectangle 359"/>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1" name="Rectangle 360"/>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2" name="Rectangle 361"/>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63" name="Rectangle 362"/>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30" name="Group 329"/>
              <p:cNvGrpSpPr/>
              <p:nvPr/>
            </p:nvGrpSpPr>
            <p:grpSpPr>
              <a:xfrm>
                <a:off x="2434660" y="2314193"/>
                <a:ext cx="673178" cy="100681"/>
                <a:chOff x="2434660" y="2013924"/>
                <a:chExt cx="673178" cy="123416"/>
              </a:xfrm>
              <a:solidFill>
                <a:schemeClr val="tx1">
                  <a:lumMod val="85000"/>
                  <a:lumOff val="15000"/>
                </a:schemeClr>
              </a:solidFill>
            </p:grpSpPr>
            <p:sp>
              <p:nvSpPr>
                <p:cNvPr id="352" name="Rectangle 351"/>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3" name="Rectangle 352"/>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4" name="Rectangle 353"/>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5" name="Rectangle 354"/>
                <p:cNvSpPr/>
                <p:nvPr/>
              </p:nvSpPr>
              <p:spPr>
                <a:xfrm>
                  <a:off x="2764516"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6" name="Rectangle 355"/>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7" name="Rectangle 356"/>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31" name="Group 330"/>
              <p:cNvGrpSpPr/>
              <p:nvPr/>
            </p:nvGrpSpPr>
            <p:grpSpPr>
              <a:xfrm>
                <a:off x="2434660" y="2414286"/>
                <a:ext cx="673178" cy="100681"/>
                <a:chOff x="2434660" y="2013924"/>
                <a:chExt cx="673178" cy="123416"/>
              </a:xfrm>
              <a:solidFill>
                <a:schemeClr val="tx1">
                  <a:lumMod val="85000"/>
                  <a:lumOff val="15000"/>
                </a:schemeClr>
              </a:solidFill>
            </p:grpSpPr>
            <p:sp>
              <p:nvSpPr>
                <p:cNvPr id="346" name="Rectangle 345"/>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7" name="Rectangle 346"/>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8" name="Rectangle 347"/>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9" name="Rectangle 348"/>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0" name="Rectangle 349"/>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1" name="Rectangle 350"/>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32" name="Group 331"/>
              <p:cNvGrpSpPr/>
              <p:nvPr/>
            </p:nvGrpSpPr>
            <p:grpSpPr>
              <a:xfrm>
                <a:off x="2434660" y="2514375"/>
                <a:ext cx="673178" cy="100681"/>
                <a:chOff x="2434660" y="2013924"/>
                <a:chExt cx="673178" cy="123416"/>
              </a:xfrm>
              <a:solidFill>
                <a:schemeClr val="tx1">
                  <a:lumMod val="85000"/>
                  <a:lumOff val="15000"/>
                </a:schemeClr>
              </a:solidFill>
            </p:grpSpPr>
            <p:sp>
              <p:nvSpPr>
                <p:cNvPr id="340" name="Rectangle 339"/>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1" name="Rectangle 340"/>
                <p:cNvSpPr/>
                <p:nvPr/>
              </p:nvSpPr>
              <p:spPr>
                <a:xfrm>
                  <a:off x="254461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2" name="Rectangle 341"/>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3" name="Rectangle 342"/>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4" name="Rectangle 343"/>
                <p:cNvSpPr/>
                <p:nvPr/>
              </p:nvSpPr>
              <p:spPr>
                <a:xfrm>
                  <a:off x="2874468"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5" name="Rectangle 344"/>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333" name="Group 332"/>
              <p:cNvGrpSpPr/>
              <p:nvPr/>
            </p:nvGrpSpPr>
            <p:grpSpPr>
              <a:xfrm>
                <a:off x="2434660" y="2614470"/>
                <a:ext cx="673178" cy="100681"/>
                <a:chOff x="2434660" y="2013924"/>
                <a:chExt cx="673178" cy="123416"/>
              </a:xfrm>
              <a:solidFill>
                <a:schemeClr val="tx1">
                  <a:lumMod val="85000"/>
                  <a:lumOff val="15000"/>
                </a:schemeClr>
              </a:solidFill>
            </p:grpSpPr>
            <p:sp>
              <p:nvSpPr>
                <p:cNvPr id="334" name="Rectangle 333"/>
                <p:cNvSpPr/>
                <p:nvPr/>
              </p:nvSpPr>
              <p:spPr>
                <a:xfrm>
                  <a:off x="2434660"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5" name="Rectangle 334"/>
                <p:cNvSpPr/>
                <p:nvPr/>
              </p:nvSpPr>
              <p:spPr>
                <a:xfrm>
                  <a:off x="2544612" y="2013924"/>
                  <a:ext cx="123416" cy="12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6" name="Rectangle 335"/>
                <p:cNvSpPr/>
                <p:nvPr/>
              </p:nvSpPr>
              <p:spPr>
                <a:xfrm>
                  <a:off x="2654564"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7" name="Rectangle 336"/>
                <p:cNvSpPr/>
                <p:nvPr/>
              </p:nvSpPr>
              <p:spPr>
                <a:xfrm>
                  <a:off x="2764516"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8" name="Rectangle 337"/>
                <p:cNvSpPr/>
                <p:nvPr/>
              </p:nvSpPr>
              <p:spPr>
                <a:xfrm>
                  <a:off x="2874468"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39" name="Rectangle 338"/>
                <p:cNvSpPr/>
                <p:nvPr/>
              </p:nvSpPr>
              <p:spPr>
                <a:xfrm>
                  <a:off x="2984422" y="2013924"/>
                  <a:ext cx="123416" cy="123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sp>
          <p:nvSpPr>
            <p:cNvPr id="321" name="Rectangle 320"/>
            <p:cNvSpPr/>
            <p:nvPr/>
          </p:nvSpPr>
          <p:spPr>
            <a:xfrm>
              <a:off x="661761" y="4100324"/>
              <a:ext cx="595225" cy="606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29733" name="Group 321"/>
            <p:cNvGrpSpPr>
              <a:grpSpLocks/>
            </p:cNvGrpSpPr>
            <p:nvPr/>
          </p:nvGrpSpPr>
          <p:grpSpPr bwMode="auto">
            <a:xfrm>
              <a:off x="572455" y="3985040"/>
              <a:ext cx="249238" cy="249237"/>
              <a:chOff x="572455" y="4001870"/>
              <a:chExt cx="249238" cy="249237"/>
            </a:xfrm>
          </p:grpSpPr>
          <p:sp>
            <p:nvSpPr>
              <p:cNvPr id="29736" name="Freeform 324"/>
              <p:cNvSpPr>
                <a:spLocks/>
              </p:cNvSpPr>
              <p:nvPr/>
            </p:nvSpPr>
            <p:spPr bwMode="auto">
              <a:xfrm>
                <a:off x="572455" y="4001870"/>
                <a:ext cx="249238" cy="249237"/>
              </a:xfrm>
              <a:custGeom>
                <a:avLst/>
                <a:gdLst>
                  <a:gd name="T0" fmla="*/ 124619 w 314"/>
                  <a:gd name="T1" fmla="*/ 0 h 314"/>
                  <a:gd name="T2" fmla="*/ 99219 w 314"/>
                  <a:gd name="T3" fmla="*/ 2381 h 314"/>
                  <a:gd name="T4" fmla="*/ 76200 w 314"/>
                  <a:gd name="T5" fmla="*/ 9525 h 314"/>
                  <a:gd name="T6" fmla="*/ 54769 w 314"/>
                  <a:gd name="T7" fmla="*/ 21431 h 314"/>
                  <a:gd name="T8" fmla="*/ 36513 w 314"/>
                  <a:gd name="T9" fmla="*/ 36512 h 314"/>
                  <a:gd name="T10" fmla="*/ 21431 w 314"/>
                  <a:gd name="T11" fmla="*/ 55562 h 314"/>
                  <a:gd name="T12" fmla="*/ 9525 w 314"/>
                  <a:gd name="T13" fmla="*/ 76200 h 314"/>
                  <a:gd name="T14" fmla="*/ 2381 w 314"/>
                  <a:gd name="T15" fmla="*/ 99219 h 314"/>
                  <a:gd name="T16" fmla="*/ 0 w 314"/>
                  <a:gd name="T17" fmla="*/ 124619 h 314"/>
                  <a:gd name="T18" fmla="*/ 794 w 314"/>
                  <a:gd name="T19" fmla="*/ 137318 h 314"/>
                  <a:gd name="T20" fmla="*/ 5556 w 314"/>
                  <a:gd name="T21" fmla="*/ 161925 h 314"/>
                  <a:gd name="T22" fmla="*/ 15081 w 314"/>
                  <a:gd name="T23" fmla="*/ 184150 h 314"/>
                  <a:gd name="T24" fmla="*/ 28575 w 314"/>
                  <a:gd name="T25" fmla="*/ 203993 h 314"/>
                  <a:gd name="T26" fmla="*/ 45244 w 314"/>
                  <a:gd name="T27" fmla="*/ 220662 h 314"/>
                  <a:gd name="T28" fmla="*/ 65088 w 314"/>
                  <a:gd name="T29" fmla="*/ 234156 h 314"/>
                  <a:gd name="T30" fmla="*/ 87313 w 314"/>
                  <a:gd name="T31" fmla="*/ 243681 h 314"/>
                  <a:gd name="T32" fmla="*/ 111919 w 314"/>
                  <a:gd name="T33" fmla="*/ 248443 h 314"/>
                  <a:gd name="T34" fmla="*/ 124619 w 314"/>
                  <a:gd name="T35" fmla="*/ 249237 h 314"/>
                  <a:gd name="T36" fmla="*/ 150019 w 314"/>
                  <a:gd name="T37" fmla="*/ 246856 h 314"/>
                  <a:gd name="T38" fmla="*/ 173038 w 314"/>
                  <a:gd name="T39" fmla="*/ 239712 h 314"/>
                  <a:gd name="T40" fmla="*/ 194469 w 314"/>
                  <a:gd name="T41" fmla="*/ 228600 h 314"/>
                  <a:gd name="T42" fmla="*/ 212725 w 314"/>
                  <a:gd name="T43" fmla="*/ 212725 h 314"/>
                  <a:gd name="T44" fmla="*/ 227807 w 314"/>
                  <a:gd name="T45" fmla="*/ 194468 h 314"/>
                  <a:gd name="T46" fmla="*/ 239713 w 314"/>
                  <a:gd name="T47" fmla="*/ 173037 h 314"/>
                  <a:gd name="T48" fmla="*/ 246857 w 314"/>
                  <a:gd name="T49" fmla="*/ 150018 h 314"/>
                  <a:gd name="T50" fmla="*/ 249238 w 314"/>
                  <a:gd name="T51" fmla="*/ 124619 h 314"/>
                  <a:gd name="T52" fmla="*/ 248444 w 314"/>
                  <a:gd name="T53" fmla="*/ 111919 h 314"/>
                  <a:gd name="T54" fmla="*/ 243682 w 314"/>
                  <a:gd name="T55" fmla="*/ 87312 h 314"/>
                  <a:gd name="T56" fmla="*/ 234157 w 314"/>
                  <a:gd name="T57" fmla="*/ 65087 h 314"/>
                  <a:gd name="T58" fmla="*/ 220663 w 314"/>
                  <a:gd name="T59" fmla="*/ 46037 h 314"/>
                  <a:gd name="T60" fmla="*/ 203994 w 314"/>
                  <a:gd name="T61" fmla="*/ 28575 h 314"/>
                  <a:gd name="T62" fmla="*/ 184150 w 314"/>
                  <a:gd name="T63" fmla="*/ 15081 h 314"/>
                  <a:gd name="T64" fmla="*/ 161925 w 314"/>
                  <a:gd name="T65" fmla="*/ 6350 h 314"/>
                  <a:gd name="T66" fmla="*/ 137319 w 314"/>
                  <a:gd name="T67" fmla="*/ 794 h 314"/>
                  <a:gd name="T68" fmla="*/ 124619 w 314"/>
                  <a:gd name="T69" fmla="*/ 0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4"/>
                  <a:gd name="T106" fmla="*/ 0 h 314"/>
                  <a:gd name="T107" fmla="*/ 314 w 314"/>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4" h="314">
                    <a:moveTo>
                      <a:pt x="157" y="0"/>
                    </a:moveTo>
                    <a:lnTo>
                      <a:pt x="157" y="0"/>
                    </a:lnTo>
                    <a:lnTo>
                      <a:pt x="141" y="1"/>
                    </a:lnTo>
                    <a:lnTo>
                      <a:pt x="125" y="3"/>
                    </a:lnTo>
                    <a:lnTo>
                      <a:pt x="110" y="8"/>
                    </a:lnTo>
                    <a:lnTo>
                      <a:pt x="96" y="12"/>
                    </a:lnTo>
                    <a:lnTo>
                      <a:pt x="82" y="19"/>
                    </a:lnTo>
                    <a:lnTo>
                      <a:pt x="69" y="27"/>
                    </a:lnTo>
                    <a:lnTo>
                      <a:pt x="57" y="36"/>
                    </a:lnTo>
                    <a:lnTo>
                      <a:pt x="46" y="46"/>
                    </a:lnTo>
                    <a:lnTo>
                      <a:pt x="36" y="58"/>
                    </a:lnTo>
                    <a:lnTo>
                      <a:pt x="27" y="70"/>
                    </a:lnTo>
                    <a:lnTo>
                      <a:pt x="19" y="82"/>
                    </a:lnTo>
                    <a:lnTo>
                      <a:pt x="12" y="96"/>
                    </a:lnTo>
                    <a:lnTo>
                      <a:pt x="7" y="110"/>
                    </a:lnTo>
                    <a:lnTo>
                      <a:pt x="3" y="125"/>
                    </a:lnTo>
                    <a:lnTo>
                      <a:pt x="1" y="141"/>
                    </a:lnTo>
                    <a:lnTo>
                      <a:pt x="0" y="157"/>
                    </a:lnTo>
                    <a:lnTo>
                      <a:pt x="1" y="173"/>
                    </a:lnTo>
                    <a:lnTo>
                      <a:pt x="3" y="189"/>
                    </a:lnTo>
                    <a:lnTo>
                      <a:pt x="7" y="204"/>
                    </a:lnTo>
                    <a:lnTo>
                      <a:pt x="12" y="218"/>
                    </a:lnTo>
                    <a:lnTo>
                      <a:pt x="19" y="232"/>
                    </a:lnTo>
                    <a:lnTo>
                      <a:pt x="27" y="245"/>
                    </a:lnTo>
                    <a:lnTo>
                      <a:pt x="36" y="257"/>
                    </a:lnTo>
                    <a:lnTo>
                      <a:pt x="46" y="268"/>
                    </a:lnTo>
                    <a:lnTo>
                      <a:pt x="57" y="278"/>
                    </a:lnTo>
                    <a:lnTo>
                      <a:pt x="69" y="288"/>
                    </a:lnTo>
                    <a:lnTo>
                      <a:pt x="82" y="295"/>
                    </a:lnTo>
                    <a:lnTo>
                      <a:pt x="96" y="302"/>
                    </a:lnTo>
                    <a:lnTo>
                      <a:pt x="110" y="307"/>
                    </a:lnTo>
                    <a:lnTo>
                      <a:pt x="125" y="311"/>
                    </a:lnTo>
                    <a:lnTo>
                      <a:pt x="141" y="313"/>
                    </a:lnTo>
                    <a:lnTo>
                      <a:pt x="157" y="314"/>
                    </a:lnTo>
                    <a:lnTo>
                      <a:pt x="173" y="313"/>
                    </a:lnTo>
                    <a:lnTo>
                      <a:pt x="189" y="311"/>
                    </a:lnTo>
                    <a:lnTo>
                      <a:pt x="204" y="307"/>
                    </a:lnTo>
                    <a:lnTo>
                      <a:pt x="218" y="302"/>
                    </a:lnTo>
                    <a:lnTo>
                      <a:pt x="232" y="295"/>
                    </a:lnTo>
                    <a:lnTo>
                      <a:pt x="245" y="288"/>
                    </a:lnTo>
                    <a:lnTo>
                      <a:pt x="257" y="278"/>
                    </a:lnTo>
                    <a:lnTo>
                      <a:pt x="268" y="268"/>
                    </a:lnTo>
                    <a:lnTo>
                      <a:pt x="278" y="257"/>
                    </a:lnTo>
                    <a:lnTo>
                      <a:pt x="287" y="245"/>
                    </a:lnTo>
                    <a:lnTo>
                      <a:pt x="295" y="232"/>
                    </a:lnTo>
                    <a:lnTo>
                      <a:pt x="302" y="218"/>
                    </a:lnTo>
                    <a:lnTo>
                      <a:pt x="307" y="204"/>
                    </a:lnTo>
                    <a:lnTo>
                      <a:pt x="311" y="189"/>
                    </a:lnTo>
                    <a:lnTo>
                      <a:pt x="313" y="173"/>
                    </a:lnTo>
                    <a:lnTo>
                      <a:pt x="314" y="157"/>
                    </a:lnTo>
                    <a:lnTo>
                      <a:pt x="313" y="141"/>
                    </a:lnTo>
                    <a:lnTo>
                      <a:pt x="311" y="125"/>
                    </a:lnTo>
                    <a:lnTo>
                      <a:pt x="307" y="110"/>
                    </a:lnTo>
                    <a:lnTo>
                      <a:pt x="302" y="96"/>
                    </a:lnTo>
                    <a:lnTo>
                      <a:pt x="295" y="82"/>
                    </a:lnTo>
                    <a:lnTo>
                      <a:pt x="287" y="70"/>
                    </a:lnTo>
                    <a:lnTo>
                      <a:pt x="278" y="58"/>
                    </a:lnTo>
                    <a:lnTo>
                      <a:pt x="268" y="46"/>
                    </a:lnTo>
                    <a:lnTo>
                      <a:pt x="257" y="36"/>
                    </a:lnTo>
                    <a:lnTo>
                      <a:pt x="245" y="27"/>
                    </a:lnTo>
                    <a:lnTo>
                      <a:pt x="232" y="19"/>
                    </a:lnTo>
                    <a:lnTo>
                      <a:pt x="218" y="12"/>
                    </a:lnTo>
                    <a:lnTo>
                      <a:pt x="204" y="8"/>
                    </a:lnTo>
                    <a:lnTo>
                      <a:pt x="189" y="3"/>
                    </a:lnTo>
                    <a:lnTo>
                      <a:pt x="173" y="1"/>
                    </a:lnTo>
                    <a:lnTo>
                      <a:pt x="157" y="0"/>
                    </a:lnTo>
                    <a:close/>
                  </a:path>
                </a:pathLst>
              </a:custGeom>
              <a:solidFill>
                <a:srgbClr val="C00000"/>
              </a:solidFill>
              <a:ln w="9525">
                <a:noFill/>
                <a:round/>
                <a:headEnd/>
                <a:tailEnd/>
              </a:ln>
            </p:spPr>
            <p:txBody>
              <a:bodyPr/>
              <a:lstStyle/>
              <a:p>
                <a:endParaRPr lang="en-US"/>
              </a:p>
            </p:txBody>
          </p:sp>
          <p:sp>
            <p:nvSpPr>
              <p:cNvPr id="29737" name="Freeform 12"/>
              <p:cNvSpPr>
                <a:spLocks/>
              </p:cNvSpPr>
              <p:nvPr/>
            </p:nvSpPr>
            <p:spPr bwMode="auto">
              <a:xfrm>
                <a:off x="620080" y="4047907"/>
                <a:ext cx="155575" cy="157162"/>
              </a:xfrm>
              <a:custGeom>
                <a:avLst/>
                <a:gdLst>
                  <a:gd name="T0" fmla="*/ 155575 w 196"/>
                  <a:gd name="T1" fmla="*/ 122683 h 196"/>
                  <a:gd name="T2" fmla="*/ 121444 w 196"/>
                  <a:gd name="T3" fmla="*/ 157162 h 196"/>
                  <a:gd name="T4" fmla="*/ 77788 w 196"/>
                  <a:gd name="T5" fmla="*/ 113862 h 196"/>
                  <a:gd name="T6" fmla="*/ 33338 w 196"/>
                  <a:gd name="T7" fmla="*/ 157162 h 196"/>
                  <a:gd name="T8" fmla="*/ 0 w 196"/>
                  <a:gd name="T9" fmla="*/ 122683 h 196"/>
                  <a:gd name="T10" fmla="*/ 42862 w 196"/>
                  <a:gd name="T11" fmla="*/ 78581 h 196"/>
                  <a:gd name="T12" fmla="*/ 0 w 196"/>
                  <a:gd name="T13" fmla="*/ 34479 h 196"/>
                  <a:gd name="T14" fmla="*/ 33338 w 196"/>
                  <a:gd name="T15" fmla="*/ 0 h 196"/>
                  <a:gd name="T16" fmla="*/ 77788 w 196"/>
                  <a:gd name="T17" fmla="*/ 43300 h 196"/>
                  <a:gd name="T18" fmla="*/ 121444 w 196"/>
                  <a:gd name="T19" fmla="*/ 0 h 196"/>
                  <a:gd name="T20" fmla="*/ 155575 w 196"/>
                  <a:gd name="T21" fmla="*/ 34479 h 196"/>
                  <a:gd name="T22" fmla="*/ 111919 w 196"/>
                  <a:gd name="T23" fmla="*/ 78581 h 196"/>
                  <a:gd name="T24" fmla="*/ 155575 w 196"/>
                  <a:gd name="T25" fmla="*/ 122683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196"/>
                  <a:gd name="T41" fmla="*/ 196 w 196"/>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196">
                    <a:moveTo>
                      <a:pt x="196" y="153"/>
                    </a:moveTo>
                    <a:lnTo>
                      <a:pt x="153" y="196"/>
                    </a:lnTo>
                    <a:lnTo>
                      <a:pt x="98" y="142"/>
                    </a:lnTo>
                    <a:lnTo>
                      <a:pt x="42" y="196"/>
                    </a:lnTo>
                    <a:lnTo>
                      <a:pt x="0" y="153"/>
                    </a:lnTo>
                    <a:lnTo>
                      <a:pt x="54" y="98"/>
                    </a:lnTo>
                    <a:lnTo>
                      <a:pt x="0" y="43"/>
                    </a:lnTo>
                    <a:lnTo>
                      <a:pt x="42" y="0"/>
                    </a:lnTo>
                    <a:lnTo>
                      <a:pt x="98" y="54"/>
                    </a:lnTo>
                    <a:lnTo>
                      <a:pt x="153" y="0"/>
                    </a:lnTo>
                    <a:lnTo>
                      <a:pt x="196" y="43"/>
                    </a:lnTo>
                    <a:lnTo>
                      <a:pt x="141" y="98"/>
                    </a:lnTo>
                    <a:lnTo>
                      <a:pt x="196" y="153"/>
                    </a:lnTo>
                    <a:close/>
                  </a:path>
                </a:pathLst>
              </a:custGeom>
              <a:solidFill>
                <a:srgbClr val="FFFFFF"/>
              </a:solidFill>
              <a:ln w="9525">
                <a:noFill/>
                <a:round/>
                <a:headEnd/>
                <a:tailEnd/>
              </a:ln>
            </p:spPr>
            <p:txBody>
              <a:bodyPr/>
              <a:lstStyle/>
              <a:p>
                <a:endParaRPr lang="en-US"/>
              </a:p>
            </p:txBody>
          </p:sp>
        </p:grpSp>
        <p:sp>
          <p:nvSpPr>
            <p:cNvPr id="29734" name="Freeform 322"/>
            <p:cNvSpPr>
              <a:spLocks/>
            </p:cNvSpPr>
            <p:nvPr/>
          </p:nvSpPr>
          <p:spPr bwMode="auto">
            <a:xfrm>
              <a:off x="572455" y="3131923"/>
              <a:ext cx="249238" cy="249237"/>
            </a:xfrm>
            <a:custGeom>
              <a:avLst/>
              <a:gdLst>
                <a:gd name="T0" fmla="*/ 124619 w 314"/>
                <a:gd name="T1" fmla="*/ 0 h 314"/>
                <a:gd name="T2" fmla="*/ 99219 w 314"/>
                <a:gd name="T3" fmla="*/ 2381 h 314"/>
                <a:gd name="T4" fmla="*/ 76200 w 314"/>
                <a:gd name="T5" fmla="*/ 9525 h 314"/>
                <a:gd name="T6" fmla="*/ 54769 w 314"/>
                <a:gd name="T7" fmla="*/ 21431 h 314"/>
                <a:gd name="T8" fmla="*/ 36513 w 314"/>
                <a:gd name="T9" fmla="*/ 36512 h 314"/>
                <a:gd name="T10" fmla="*/ 21431 w 314"/>
                <a:gd name="T11" fmla="*/ 55562 h 314"/>
                <a:gd name="T12" fmla="*/ 9525 w 314"/>
                <a:gd name="T13" fmla="*/ 76200 h 314"/>
                <a:gd name="T14" fmla="*/ 2381 w 314"/>
                <a:gd name="T15" fmla="*/ 99219 h 314"/>
                <a:gd name="T16" fmla="*/ 0 w 314"/>
                <a:gd name="T17" fmla="*/ 124619 h 314"/>
                <a:gd name="T18" fmla="*/ 794 w 314"/>
                <a:gd name="T19" fmla="*/ 137318 h 314"/>
                <a:gd name="T20" fmla="*/ 5556 w 314"/>
                <a:gd name="T21" fmla="*/ 161925 h 314"/>
                <a:gd name="T22" fmla="*/ 15081 w 314"/>
                <a:gd name="T23" fmla="*/ 184150 h 314"/>
                <a:gd name="T24" fmla="*/ 28575 w 314"/>
                <a:gd name="T25" fmla="*/ 203993 h 314"/>
                <a:gd name="T26" fmla="*/ 45244 w 314"/>
                <a:gd name="T27" fmla="*/ 220662 h 314"/>
                <a:gd name="T28" fmla="*/ 65088 w 314"/>
                <a:gd name="T29" fmla="*/ 234156 h 314"/>
                <a:gd name="T30" fmla="*/ 87313 w 314"/>
                <a:gd name="T31" fmla="*/ 243681 h 314"/>
                <a:gd name="T32" fmla="*/ 111919 w 314"/>
                <a:gd name="T33" fmla="*/ 248443 h 314"/>
                <a:gd name="T34" fmla="*/ 124619 w 314"/>
                <a:gd name="T35" fmla="*/ 249237 h 314"/>
                <a:gd name="T36" fmla="*/ 150019 w 314"/>
                <a:gd name="T37" fmla="*/ 246856 h 314"/>
                <a:gd name="T38" fmla="*/ 173038 w 314"/>
                <a:gd name="T39" fmla="*/ 239712 h 314"/>
                <a:gd name="T40" fmla="*/ 194469 w 314"/>
                <a:gd name="T41" fmla="*/ 228600 h 314"/>
                <a:gd name="T42" fmla="*/ 212725 w 314"/>
                <a:gd name="T43" fmla="*/ 212725 h 314"/>
                <a:gd name="T44" fmla="*/ 227807 w 314"/>
                <a:gd name="T45" fmla="*/ 194468 h 314"/>
                <a:gd name="T46" fmla="*/ 239713 w 314"/>
                <a:gd name="T47" fmla="*/ 173037 h 314"/>
                <a:gd name="T48" fmla="*/ 246857 w 314"/>
                <a:gd name="T49" fmla="*/ 150018 h 314"/>
                <a:gd name="T50" fmla="*/ 249238 w 314"/>
                <a:gd name="T51" fmla="*/ 124619 h 314"/>
                <a:gd name="T52" fmla="*/ 248444 w 314"/>
                <a:gd name="T53" fmla="*/ 111919 h 314"/>
                <a:gd name="T54" fmla="*/ 243682 w 314"/>
                <a:gd name="T55" fmla="*/ 87312 h 314"/>
                <a:gd name="T56" fmla="*/ 234157 w 314"/>
                <a:gd name="T57" fmla="*/ 65087 h 314"/>
                <a:gd name="T58" fmla="*/ 220663 w 314"/>
                <a:gd name="T59" fmla="*/ 46037 h 314"/>
                <a:gd name="T60" fmla="*/ 203994 w 314"/>
                <a:gd name="T61" fmla="*/ 28575 h 314"/>
                <a:gd name="T62" fmla="*/ 184150 w 314"/>
                <a:gd name="T63" fmla="*/ 15081 h 314"/>
                <a:gd name="T64" fmla="*/ 161925 w 314"/>
                <a:gd name="T65" fmla="*/ 6350 h 314"/>
                <a:gd name="T66" fmla="*/ 137319 w 314"/>
                <a:gd name="T67" fmla="*/ 794 h 314"/>
                <a:gd name="T68" fmla="*/ 124619 w 314"/>
                <a:gd name="T69" fmla="*/ 0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4"/>
                <a:gd name="T106" fmla="*/ 0 h 314"/>
                <a:gd name="T107" fmla="*/ 314 w 314"/>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4" h="314">
                  <a:moveTo>
                    <a:pt x="157" y="0"/>
                  </a:moveTo>
                  <a:lnTo>
                    <a:pt x="157" y="0"/>
                  </a:lnTo>
                  <a:lnTo>
                    <a:pt x="141" y="1"/>
                  </a:lnTo>
                  <a:lnTo>
                    <a:pt x="125" y="3"/>
                  </a:lnTo>
                  <a:lnTo>
                    <a:pt x="110" y="8"/>
                  </a:lnTo>
                  <a:lnTo>
                    <a:pt x="96" y="12"/>
                  </a:lnTo>
                  <a:lnTo>
                    <a:pt x="82" y="19"/>
                  </a:lnTo>
                  <a:lnTo>
                    <a:pt x="69" y="27"/>
                  </a:lnTo>
                  <a:lnTo>
                    <a:pt x="57" y="36"/>
                  </a:lnTo>
                  <a:lnTo>
                    <a:pt x="46" y="46"/>
                  </a:lnTo>
                  <a:lnTo>
                    <a:pt x="36" y="58"/>
                  </a:lnTo>
                  <a:lnTo>
                    <a:pt x="27" y="70"/>
                  </a:lnTo>
                  <a:lnTo>
                    <a:pt x="19" y="82"/>
                  </a:lnTo>
                  <a:lnTo>
                    <a:pt x="12" y="96"/>
                  </a:lnTo>
                  <a:lnTo>
                    <a:pt x="7" y="110"/>
                  </a:lnTo>
                  <a:lnTo>
                    <a:pt x="3" y="125"/>
                  </a:lnTo>
                  <a:lnTo>
                    <a:pt x="1" y="141"/>
                  </a:lnTo>
                  <a:lnTo>
                    <a:pt x="0" y="157"/>
                  </a:lnTo>
                  <a:lnTo>
                    <a:pt x="1" y="173"/>
                  </a:lnTo>
                  <a:lnTo>
                    <a:pt x="3" y="189"/>
                  </a:lnTo>
                  <a:lnTo>
                    <a:pt x="7" y="204"/>
                  </a:lnTo>
                  <a:lnTo>
                    <a:pt x="12" y="218"/>
                  </a:lnTo>
                  <a:lnTo>
                    <a:pt x="19" y="232"/>
                  </a:lnTo>
                  <a:lnTo>
                    <a:pt x="27" y="245"/>
                  </a:lnTo>
                  <a:lnTo>
                    <a:pt x="36" y="257"/>
                  </a:lnTo>
                  <a:lnTo>
                    <a:pt x="46" y="268"/>
                  </a:lnTo>
                  <a:lnTo>
                    <a:pt x="57" y="278"/>
                  </a:lnTo>
                  <a:lnTo>
                    <a:pt x="69" y="288"/>
                  </a:lnTo>
                  <a:lnTo>
                    <a:pt x="82" y="295"/>
                  </a:lnTo>
                  <a:lnTo>
                    <a:pt x="96" y="302"/>
                  </a:lnTo>
                  <a:lnTo>
                    <a:pt x="110" y="307"/>
                  </a:lnTo>
                  <a:lnTo>
                    <a:pt x="125" y="311"/>
                  </a:lnTo>
                  <a:lnTo>
                    <a:pt x="141" y="313"/>
                  </a:lnTo>
                  <a:lnTo>
                    <a:pt x="157" y="314"/>
                  </a:lnTo>
                  <a:lnTo>
                    <a:pt x="173" y="313"/>
                  </a:lnTo>
                  <a:lnTo>
                    <a:pt x="189" y="311"/>
                  </a:lnTo>
                  <a:lnTo>
                    <a:pt x="204" y="307"/>
                  </a:lnTo>
                  <a:lnTo>
                    <a:pt x="218" y="302"/>
                  </a:lnTo>
                  <a:lnTo>
                    <a:pt x="232" y="295"/>
                  </a:lnTo>
                  <a:lnTo>
                    <a:pt x="245" y="288"/>
                  </a:lnTo>
                  <a:lnTo>
                    <a:pt x="257" y="278"/>
                  </a:lnTo>
                  <a:lnTo>
                    <a:pt x="268" y="268"/>
                  </a:lnTo>
                  <a:lnTo>
                    <a:pt x="278" y="257"/>
                  </a:lnTo>
                  <a:lnTo>
                    <a:pt x="287" y="245"/>
                  </a:lnTo>
                  <a:lnTo>
                    <a:pt x="295" y="232"/>
                  </a:lnTo>
                  <a:lnTo>
                    <a:pt x="302" y="218"/>
                  </a:lnTo>
                  <a:lnTo>
                    <a:pt x="307" y="204"/>
                  </a:lnTo>
                  <a:lnTo>
                    <a:pt x="311" y="189"/>
                  </a:lnTo>
                  <a:lnTo>
                    <a:pt x="313" y="173"/>
                  </a:lnTo>
                  <a:lnTo>
                    <a:pt x="314" y="157"/>
                  </a:lnTo>
                  <a:lnTo>
                    <a:pt x="313" y="141"/>
                  </a:lnTo>
                  <a:lnTo>
                    <a:pt x="311" y="125"/>
                  </a:lnTo>
                  <a:lnTo>
                    <a:pt x="307" y="110"/>
                  </a:lnTo>
                  <a:lnTo>
                    <a:pt x="302" y="96"/>
                  </a:lnTo>
                  <a:lnTo>
                    <a:pt x="295" y="82"/>
                  </a:lnTo>
                  <a:lnTo>
                    <a:pt x="287" y="70"/>
                  </a:lnTo>
                  <a:lnTo>
                    <a:pt x="278" y="58"/>
                  </a:lnTo>
                  <a:lnTo>
                    <a:pt x="268" y="46"/>
                  </a:lnTo>
                  <a:lnTo>
                    <a:pt x="257" y="36"/>
                  </a:lnTo>
                  <a:lnTo>
                    <a:pt x="245" y="27"/>
                  </a:lnTo>
                  <a:lnTo>
                    <a:pt x="232" y="19"/>
                  </a:lnTo>
                  <a:lnTo>
                    <a:pt x="218" y="12"/>
                  </a:lnTo>
                  <a:lnTo>
                    <a:pt x="204" y="8"/>
                  </a:lnTo>
                  <a:lnTo>
                    <a:pt x="189" y="3"/>
                  </a:lnTo>
                  <a:lnTo>
                    <a:pt x="173" y="1"/>
                  </a:lnTo>
                  <a:lnTo>
                    <a:pt x="157" y="0"/>
                  </a:lnTo>
                  <a:close/>
                </a:path>
              </a:pathLst>
            </a:custGeom>
            <a:solidFill>
              <a:srgbClr val="C00000"/>
            </a:solidFill>
            <a:ln w="9525">
              <a:noFill/>
              <a:round/>
              <a:headEnd/>
              <a:tailEnd/>
            </a:ln>
          </p:spPr>
          <p:txBody>
            <a:bodyPr/>
            <a:lstStyle/>
            <a:p>
              <a:endParaRPr lang="en-US"/>
            </a:p>
          </p:txBody>
        </p:sp>
        <p:sp>
          <p:nvSpPr>
            <p:cNvPr id="29735" name="Freeform 12"/>
            <p:cNvSpPr>
              <a:spLocks/>
            </p:cNvSpPr>
            <p:nvPr/>
          </p:nvSpPr>
          <p:spPr bwMode="auto">
            <a:xfrm>
              <a:off x="620080" y="3177960"/>
              <a:ext cx="155575" cy="157162"/>
            </a:xfrm>
            <a:custGeom>
              <a:avLst/>
              <a:gdLst>
                <a:gd name="T0" fmla="*/ 155575 w 196"/>
                <a:gd name="T1" fmla="*/ 122683 h 196"/>
                <a:gd name="T2" fmla="*/ 121444 w 196"/>
                <a:gd name="T3" fmla="*/ 157162 h 196"/>
                <a:gd name="T4" fmla="*/ 77788 w 196"/>
                <a:gd name="T5" fmla="*/ 113862 h 196"/>
                <a:gd name="T6" fmla="*/ 33338 w 196"/>
                <a:gd name="T7" fmla="*/ 157162 h 196"/>
                <a:gd name="T8" fmla="*/ 0 w 196"/>
                <a:gd name="T9" fmla="*/ 122683 h 196"/>
                <a:gd name="T10" fmla="*/ 42862 w 196"/>
                <a:gd name="T11" fmla="*/ 78581 h 196"/>
                <a:gd name="T12" fmla="*/ 0 w 196"/>
                <a:gd name="T13" fmla="*/ 34479 h 196"/>
                <a:gd name="T14" fmla="*/ 33338 w 196"/>
                <a:gd name="T15" fmla="*/ 0 h 196"/>
                <a:gd name="T16" fmla="*/ 77788 w 196"/>
                <a:gd name="T17" fmla="*/ 43300 h 196"/>
                <a:gd name="T18" fmla="*/ 121444 w 196"/>
                <a:gd name="T19" fmla="*/ 0 h 196"/>
                <a:gd name="T20" fmla="*/ 155575 w 196"/>
                <a:gd name="T21" fmla="*/ 34479 h 196"/>
                <a:gd name="T22" fmla="*/ 111919 w 196"/>
                <a:gd name="T23" fmla="*/ 78581 h 196"/>
                <a:gd name="T24" fmla="*/ 155575 w 196"/>
                <a:gd name="T25" fmla="*/ 122683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196"/>
                <a:gd name="T41" fmla="*/ 196 w 196"/>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196">
                  <a:moveTo>
                    <a:pt x="196" y="153"/>
                  </a:moveTo>
                  <a:lnTo>
                    <a:pt x="153" y="196"/>
                  </a:lnTo>
                  <a:lnTo>
                    <a:pt x="98" y="142"/>
                  </a:lnTo>
                  <a:lnTo>
                    <a:pt x="42" y="196"/>
                  </a:lnTo>
                  <a:lnTo>
                    <a:pt x="0" y="153"/>
                  </a:lnTo>
                  <a:lnTo>
                    <a:pt x="54" y="98"/>
                  </a:lnTo>
                  <a:lnTo>
                    <a:pt x="0" y="43"/>
                  </a:lnTo>
                  <a:lnTo>
                    <a:pt x="42" y="0"/>
                  </a:lnTo>
                  <a:lnTo>
                    <a:pt x="98" y="54"/>
                  </a:lnTo>
                  <a:lnTo>
                    <a:pt x="153" y="0"/>
                  </a:lnTo>
                  <a:lnTo>
                    <a:pt x="196" y="43"/>
                  </a:lnTo>
                  <a:lnTo>
                    <a:pt x="141" y="98"/>
                  </a:lnTo>
                  <a:lnTo>
                    <a:pt x="196" y="153"/>
                  </a:lnTo>
                  <a:close/>
                </a:path>
              </a:pathLst>
            </a:custGeom>
            <a:solidFill>
              <a:srgbClr val="FFFFFF"/>
            </a:solidFill>
            <a:ln w="9525">
              <a:noFill/>
              <a:round/>
              <a:headEnd/>
              <a:tailEnd/>
            </a:ln>
          </p:spPr>
          <p:txBody>
            <a:bodyPr/>
            <a:lstStyle/>
            <a:p>
              <a:endParaRPr lang="en-US"/>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717675" y="2268538"/>
            <a:ext cx="0" cy="765175"/>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31746" name="Picture 6"/>
          <p:cNvPicPr>
            <a:picLocks noChangeAspect="1" noChangeArrowheads="1"/>
          </p:cNvPicPr>
          <p:nvPr/>
        </p:nvPicPr>
        <p:blipFill>
          <a:blip r:embed="rId3"/>
          <a:srcRect/>
          <a:stretch>
            <a:fillRect/>
          </a:stretch>
        </p:blipFill>
        <p:spPr bwMode="auto">
          <a:xfrm>
            <a:off x="2060575" y="5324475"/>
            <a:ext cx="860425" cy="860425"/>
          </a:xfrm>
          <a:prstGeom prst="rect">
            <a:avLst/>
          </a:prstGeom>
          <a:noFill/>
          <a:ln w="9525">
            <a:noFill/>
            <a:miter lim="800000"/>
            <a:headEnd/>
            <a:tailEnd/>
          </a:ln>
        </p:spPr>
      </p:pic>
      <p:sp>
        <p:nvSpPr>
          <p:cNvPr id="19" name="Bent-Up Arrow 18"/>
          <p:cNvSpPr/>
          <p:nvPr/>
        </p:nvSpPr>
        <p:spPr>
          <a:xfrm rot="5400000">
            <a:off x="1046163" y="4732338"/>
            <a:ext cx="1601787" cy="471487"/>
          </a:xfrm>
          <a:prstGeom prst="bentUpArrow">
            <a:avLst>
              <a:gd name="adj1" fmla="val 10042"/>
              <a:gd name="adj2" fmla="val 13834"/>
              <a:gd name="adj3" fmla="val 2371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1748" name="Rectangle 106"/>
          <p:cNvSpPr>
            <a:spLocks noChangeArrowheads="1"/>
          </p:cNvSpPr>
          <p:nvPr/>
        </p:nvSpPr>
        <p:spPr bwMode="auto">
          <a:xfrm>
            <a:off x="2490788" y="5834063"/>
            <a:ext cx="1895475" cy="682625"/>
          </a:xfrm>
          <a:prstGeom prst="rect">
            <a:avLst/>
          </a:prstGeom>
          <a:noFill/>
          <a:ln w="9525">
            <a:noFill/>
            <a:miter lim="800000"/>
            <a:headEnd/>
            <a:tailEnd/>
          </a:ln>
        </p:spPr>
        <p:txBody>
          <a:bodyPr>
            <a:spAutoFit/>
          </a:bodyPr>
          <a:lstStyle/>
          <a:p>
            <a:pPr algn="ctr">
              <a:lnSpc>
                <a:spcPct val="80000"/>
              </a:lnSpc>
            </a:pPr>
            <a:r>
              <a:rPr lang="en-GB" sz="1600" b="1">
                <a:solidFill>
                  <a:srgbClr val="404040"/>
                </a:solidFill>
                <a:latin typeface="Calibri" pitchFamily="34" charset="0"/>
              </a:rPr>
              <a:t>Evasion #1: Compromise Application Process</a:t>
            </a:r>
          </a:p>
        </p:txBody>
      </p:sp>
      <p:sp>
        <p:nvSpPr>
          <p:cNvPr id="108" name="Bent-Up Arrow 107"/>
          <p:cNvSpPr/>
          <p:nvPr/>
        </p:nvSpPr>
        <p:spPr>
          <a:xfrm>
            <a:off x="3071813" y="3802063"/>
            <a:ext cx="3373437" cy="1957387"/>
          </a:xfrm>
          <a:prstGeom prst="bentUpArrow">
            <a:avLst>
              <a:gd name="adj1" fmla="val 1911"/>
              <a:gd name="adj2" fmla="val 4949"/>
              <a:gd name="adj3" fmla="val 74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0" name="Rectangular Callout 109"/>
          <p:cNvSpPr/>
          <p:nvPr/>
        </p:nvSpPr>
        <p:spPr>
          <a:xfrm>
            <a:off x="6661150" y="5316538"/>
            <a:ext cx="2165350" cy="836612"/>
          </a:xfrm>
          <a:prstGeom prst="wedgeRectCallout">
            <a:avLst>
              <a:gd name="adj1" fmla="val -63804"/>
              <a:gd name="adj2" fmla="val -958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FF"/>
                </a:solidFill>
              </a:rPr>
              <a:t>Looks Like </a:t>
            </a:r>
            <a:r>
              <a:rPr lang="en-US" b="1" dirty="0">
                <a:solidFill>
                  <a:srgbClr val="FFFFFF"/>
                </a:solidFill>
              </a:rPr>
              <a:t>L</a:t>
            </a:r>
            <a:r>
              <a:rPr lang="en-US" b="1" dirty="0">
                <a:solidFill>
                  <a:srgbClr val="FFFFFF"/>
                </a:solidFill>
              </a:rPr>
              <a:t>egitimate Communication</a:t>
            </a:r>
            <a:endParaRPr lang="en-US" b="1" dirty="0">
              <a:solidFill>
                <a:srgbClr val="FFFFFF"/>
              </a:solidFill>
            </a:endParaRPr>
          </a:p>
        </p:txBody>
      </p:sp>
      <p:sp>
        <p:nvSpPr>
          <p:cNvPr id="31751" name="Rectangle 110"/>
          <p:cNvSpPr>
            <a:spLocks noChangeArrowheads="1"/>
          </p:cNvSpPr>
          <p:nvPr/>
        </p:nvSpPr>
        <p:spPr bwMode="auto">
          <a:xfrm>
            <a:off x="6289675" y="3944938"/>
            <a:ext cx="1647825" cy="884237"/>
          </a:xfrm>
          <a:prstGeom prst="rect">
            <a:avLst/>
          </a:prstGeom>
          <a:noFill/>
          <a:ln w="9525">
            <a:noFill/>
            <a:miter lim="800000"/>
            <a:headEnd/>
            <a:tailEnd/>
          </a:ln>
        </p:spPr>
        <p:txBody>
          <a:bodyPr>
            <a:spAutoFit/>
          </a:bodyPr>
          <a:lstStyle/>
          <a:p>
            <a:pPr algn="ctr">
              <a:lnSpc>
                <a:spcPct val="80000"/>
              </a:lnSpc>
            </a:pPr>
            <a:r>
              <a:rPr lang="en-GB" sz="1600" b="1">
                <a:solidFill>
                  <a:srgbClr val="404040"/>
                </a:solidFill>
                <a:latin typeface="Calibri" pitchFamily="34" charset="0"/>
              </a:rPr>
              <a:t>Evasion #2: </a:t>
            </a:r>
          </a:p>
          <a:p>
            <a:pPr algn="ctr">
              <a:lnSpc>
                <a:spcPct val="80000"/>
              </a:lnSpc>
            </a:pPr>
            <a:r>
              <a:rPr lang="en-GB" sz="1600" b="1">
                <a:solidFill>
                  <a:srgbClr val="404040"/>
                </a:solidFill>
                <a:latin typeface="Calibri" pitchFamily="34" charset="0"/>
              </a:rPr>
              <a:t>Communicate Over Legitimate Websites</a:t>
            </a:r>
          </a:p>
        </p:txBody>
      </p:sp>
      <p:sp>
        <p:nvSpPr>
          <p:cNvPr id="16" name="Rectangular Callout 15"/>
          <p:cNvSpPr/>
          <p:nvPr/>
        </p:nvSpPr>
        <p:spPr>
          <a:xfrm>
            <a:off x="3841750" y="3817938"/>
            <a:ext cx="1930400" cy="835025"/>
          </a:xfrm>
          <a:prstGeom prst="wedgeRectCallout">
            <a:avLst>
              <a:gd name="adj1" fmla="val -48632"/>
              <a:gd name="adj2" fmla="val -1181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FF"/>
                </a:solidFill>
              </a:rPr>
              <a:t>Direct Communication is </a:t>
            </a:r>
            <a:r>
              <a:rPr lang="en-US" b="1" dirty="0">
                <a:solidFill>
                  <a:srgbClr val="FFFFFF"/>
                </a:solidFill>
              </a:rPr>
              <a:t>H</a:t>
            </a:r>
            <a:r>
              <a:rPr lang="en-US" b="1" dirty="0">
                <a:solidFill>
                  <a:srgbClr val="FFFFFF"/>
                </a:solidFill>
              </a:rPr>
              <a:t>ighly Visible</a:t>
            </a:r>
            <a:endParaRPr lang="en-US" b="1" dirty="0">
              <a:solidFill>
                <a:srgbClr val="FFFFFF"/>
              </a:solidFill>
            </a:endParaRPr>
          </a:p>
        </p:txBody>
      </p:sp>
      <p:cxnSp>
        <p:nvCxnSpPr>
          <p:cNvPr id="6" name="Straight Arrow Connector 5"/>
          <p:cNvCxnSpPr/>
          <p:nvPr/>
        </p:nvCxnSpPr>
        <p:spPr>
          <a:xfrm>
            <a:off x="2174875" y="3211513"/>
            <a:ext cx="5414963"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754" name="Title 1"/>
          <p:cNvSpPr>
            <a:spLocks noGrp="1"/>
          </p:cNvSpPr>
          <p:nvPr>
            <p:ph type="ctrTitle"/>
          </p:nvPr>
        </p:nvSpPr>
        <p:spPr>
          <a:xfrm>
            <a:off x="388938" y="171450"/>
            <a:ext cx="6275387" cy="639763"/>
          </a:xfrm>
        </p:spPr>
        <p:txBody>
          <a:bodyPr/>
          <a:lstStyle/>
          <a:p>
            <a:pPr>
              <a:lnSpc>
                <a:spcPct val="70000"/>
              </a:lnSpc>
            </a:pPr>
            <a:r>
              <a:rPr sz="3200" smtClean="0">
                <a:cs typeface="Arial" charset="0"/>
              </a:rPr>
              <a:t>Data Exfiltration Prevention:</a:t>
            </a:r>
            <a:br>
              <a:rPr sz="3200" smtClean="0">
                <a:cs typeface="Arial" charset="0"/>
              </a:rPr>
            </a:br>
            <a:r>
              <a:rPr sz="2400" b="0" smtClean="0">
                <a:cs typeface="Arial" charset="0"/>
              </a:rPr>
              <a:t>Block Malicious External Communication</a:t>
            </a:r>
          </a:p>
        </p:txBody>
      </p:sp>
      <p:grpSp>
        <p:nvGrpSpPr>
          <p:cNvPr id="31755" name="Group 25"/>
          <p:cNvGrpSpPr>
            <a:grpSpLocks/>
          </p:cNvGrpSpPr>
          <p:nvPr/>
        </p:nvGrpSpPr>
        <p:grpSpPr bwMode="auto">
          <a:xfrm>
            <a:off x="5295900" y="2679700"/>
            <a:ext cx="1828800" cy="1025525"/>
            <a:chOff x="358775" y="1362386"/>
            <a:chExt cx="2054760" cy="1152127"/>
          </a:xfrm>
        </p:grpSpPr>
        <p:grpSp>
          <p:nvGrpSpPr>
            <p:cNvPr id="31800" name="Group 26"/>
            <p:cNvGrpSpPr>
              <a:grpSpLocks/>
            </p:cNvGrpSpPr>
            <p:nvPr/>
          </p:nvGrpSpPr>
          <p:grpSpPr bwMode="auto">
            <a:xfrm>
              <a:off x="358775" y="1362386"/>
              <a:ext cx="2054760" cy="1152127"/>
              <a:chOff x="3886200" y="3031536"/>
              <a:chExt cx="1157288" cy="648905"/>
            </a:xfrm>
          </p:grpSpPr>
          <p:sp>
            <p:nvSpPr>
              <p:cNvPr id="29" name="Freeform 5"/>
              <p:cNvSpPr>
                <a:spLocks/>
              </p:cNvSpPr>
              <p:nvPr/>
            </p:nvSpPr>
            <p:spPr bwMode="auto">
              <a:xfrm>
                <a:off x="3886200" y="3047608"/>
                <a:ext cx="1157288" cy="632833"/>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bg1">
                  <a:lumMod val="65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sp>
            <p:nvSpPr>
              <p:cNvPr id="30" name="Freeform 5"/>
              <p:cNvSpPr>
                <a:spLocks/>
              </p:cNvSpPr>
              <p:nvPr/>
            </p:nvSpPr>
            <p:spPr bwMode="auto">
              <a:xfrm>
                <a:off x="3886200" y="3031536"/>
                <a:ext cx="1157288" cy="632833"/>
              </a:xfrm>
              <a:custGeom>
                <a:avLst/>
                <a:gdLst>
                  <a:gd name="T0" fmla="*/ 1313 w 1323"/>
                  <a:gd name="T1" fmla="*/ 270 h 723"/>
                  <a:gd name="T2" fmla="*/ 1270 w 1323"/>
                  <a:gd name="T3" fmla="*/ 230 h 723"/>
                  <a:gd name="T4" fmla="*/ 1199 w 1323"/>
                  <a:gd name="T5" fmla="*/ 207 h 723"/>
                  <a:gd name="T6" fmla="*/ 1150 w 1323"/>
                  <a:gd name="T7" fmla="*/ 195 h 723"/>
                  <a:gd name="T8" fmla="*/ 1151 w 1323"/>
                  <a:gd name="T9" fmla="*/ 162 h 723"/>
                  <a:gd name="T10" fmla="*/ 1122 w 1323"/>
                  <a:gd name="T11" fmla="*/ 115 h 723"/>
                  <a:gd name="T12" fmla="*/ 1064 w 1323"/>
                  <a:gd name="T13" fmla="*/ 84 h 723"/>
                  <a:gd name="T14" fmla="*/ 989 w 1323"/>
                  <a:gd name="T15" fmla="*/ 75 h 723"/>
                  <a:gd name="T16" fmla="*/ 929 w 1323"/>
                  <a:gd name="T17" fmla="*/ 87 h 723"/>
                  <a:gd name="T18" fmla="*/ 880 w 1323"/>
                  <a:gd name="T19" fmla="*/ 114 h 723"/>
                  <a:gd name="T20" fmla="*/ 882 w 1323"/>
                  <a:gd name="T21" fmla="*/ 78 h 723"/>
                  <a:gd name="T22" fmla="*/ 855 w 1323"/>
                  <a:gd name="T23" fmla="*/ 36 h 723"/>
                  <a:gd name="T24" fmla="*/ 805 w 1323"/>
                  <a:gd name="T25" fmla="*/ 7 h 723"/>
                  <a:gd name="T26" fmla="*/ 736 w 1323"/>
                  <a:gd name="T27" fmla="*/ 0 h 723"/>
                  <a:gd name="T28" fmla="*/ 672 w 1323"/>
                  <a:gd name="T29" fmla="*/ 15 h 723"/>
                  <a:gd name="T30" fmla="*/ 624 w 1323"/>
                  <a:gd name="T31" fmla="*/ 46 h 723"/>
                  <a:gd name="T32" fmla="*/ 605 w 1323"/>
                  <a:gd name="T33" fmla="*/ 73 h 723"/>
                  <a:gd name="T34" fmla="*/ 581 w 1323"/>
                  <a:gd name="T35" fmla="*/ 37 h 723"/>
                  <a:gd name="T36" fmla="*/ 542 w 1323"/>
                  <a:gd name="T37" fmla="*/ 13 h 723"/>
                  <a:gd name="T38" fmla="*/ 491 w 1323"/>
                  <a:gd name="T39" fmla="*/ 4 h 723"/>
                  <a:gd name="T40" fmla="*/ 443 w 1323"/>
                  <a:gd name="T41" fmla="*/ 11 h 723"/>
                  <a:gd name="T42" fmla="*/ 393 w 1323"/>
                  <a:gd name="T43" fmla="*/ 38 h 723"/>
                  <a:gd name="T44" fmla="*/ 365 w 1323"/>
                  <a:gd name="T45" fmla="*/ 81 h 723"/>
                  <a:gd name="T46" fmla="*/ 360 w 1323"/>
                  <a:gd name="T47" fmla="*/ 111 h 723"/>
                  <a:gd name="T48" fmla="*/ 276 w 1323"/>
                  <a:gd name="T49" fmla="*/ 99 h 723"/>
                  <a:gd name="T50" fmla="*/ 211 w 1323"/>
                  <a:gd name="T51" fmla="*/ 114 h 723"/>
                  <a:gd name="T52" fmla="*/ 148 w 1323"/>
                  <a:gd name="T53" fmla="*/ 155 h 723"/>
                  <a:gd name="T54" fmla="*/ 117 w 1323"/>
                  <a:gd name="T55" fmla="*/ 216 h 723"/>
                  <a:gd name="T56" fmla="*/ 121 w 1323"/>
                  <a:gd name="T57" fmla="*/ 275 h 723"/>
                  <a:gd name="T58" fmla="*/ 173 w 1323"/>
                  <a:gd name="T59" fmla="*/ 338 h 723"/>
                  <a:gd name="T60" fmla="*/ 120 w 1323"/>
                  <a:gd name="T61" fmla="*/ 375 h 723"/>
                  <a:gd name="T62" fmla="*/ 36 w 1323"/>
                  <a:gd name="T63" fmla="*/ 437 h 723"/>
                  <a:gd name="T64" fmla="*/ 1 w 1323"/>
                  <a:gd name="T65" fmla="*/ 511 h 723"/>
                  <a:gd name="T66" fmla="*/ 7 w 1323"/>
                  <a:gd name="T67" fmla="*/ 555 h 723"/>
                  <a:gd name="T68" fmla="*/ 50 w 1323"/>
                  <a:gd name="T69" fmla="*/ 603 h 723"/>
                  <a:gd name="T70" fmla="*/ 142 w 1323"/>
                  <a:gd name="T71" fmla="*/ 636 h 723"/>
                  <a:gd name="T72" fmla="*/ 262 w 1323"/>
                  <a:gd name="T73" fmla="*/ 634 h 723"/>
                  <a:gd name="T74" fmla="*/ 317 w 1323"/>
                  <a:gd name="T75" fmla="*/ 621 h 723"/>
                  <a:gd name="T76" fmla="*/ 343 w 1323"/>
                  <a:gd name="T77" fmla="*/ 660 h 723"/>
                  <a:gd name="T78" fmla="*/ 388 w 1323"/>
                  <a:gd name="T79" fmla="*/ 693 h 723"/>
                  <a:gd name="T80" fmla="*/ 447 w 1323"/>
                  <a:gd name="T81" fmla="*/ 715 h 723"/>
                  <a:gd name="T82" fmla="*/ 502 w 1323"/>
                  <a:gd name="T83" fmla="*/ 721 h 723"/>
                  <a:gd name="T84" fmla="*/ 567 w 1323"/>
                  <a:gd name="T85" fmla="*/ 713 h 723"/>
                  <a:gd name="T86" fmla="*/ 622 w 1323"/>
                  <a:gd name="T87" fmla="*/ 692 h 723"/>
                  <a:gd name="T88" fmla="*/ 656 w 1323"/>
                  <a:gd name="T89" fmla="*/ 678 h 723"/>
                  <a:gd name="T90" fmla="*/ 755 w 1323"/>
                  <a:gd name="T91" fmla="*/ 718 h 723"/>
                  <a:gd name="T92" fmla="*/ 862 w 1323"/>
                  <a:gd name="T93" fmla="*/ 720 h 723"/>
                  <a:gd name="T94" fmla="*/ 962 w 1323"/>
                  <a:gd name="T95" fmla="*/ 693 h 723"/>
                  <a:gd name="T96" fmla="*/ 1029 w 1323"/>
                  <a:gd name="T97" fmla="*/ 645 h 723"/>
                  <a:gd name="T98" fmla="*/ 1053 w 1323"/>
                  <a:gd name="T99" fmla="*/ 585 h 723"/>
                  <a:gd name="T100" fmla="*/ 1042 w 1323"/>
                  <a:gd name="T101" fmla="*/ 550 h 723"/>
                  <a:gd name="T102" fmla="*/ 1017 w 1323"/>
                  <a:gd name="T103" fmla="*/ 521 h 723"/>
                  <a:gd name="T104" fmla="*/ 1071 w 1323"/>
                  <a:gd name="T105" fmla="*/ 515 h 723"/>
                  <a:gd name="T106" fmla="*/ 1127 w 1323"/>
                  <a:gd name="T107" fmla="*/ 492 h 723"/>
                  <a:gd name="T108" fmla="*/ 1160 w 1323"/>
                  <a:gd name="T109" fmla="*/ 458 h 723"/>
                  <a:gd name="T110" fmla="*/ 1163 w 1323"/>
                  <a:gd name="T111" fmla="*/ 424 h 723"/>
                  <a:gd name="T112" fmla="*/ 1210 w 1323"/>
                  <a:gd name="T113" fmla="*/ 404 h 723"/>
                  <a:gd name="T114" fmla="*/ 1277 w 1323"/>
                  <a:gd name="T115" fmla="*/ 374 h 723"/>
                  <a:gd name="T116" fmla="*/ 1317 w 1323"/>
                  <a:gd name="T117" fmla="*/ 32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47" y="203"/>
                    </a:lnTo>
                    <a:lnTo>
                      <a:pt x="1150" y="195"/>
                    </a:lnTo>
                    <a:lnTo>
                      <a:pt x="1151" y="188"/>
                    </a:lnTo>
                    <a:lnTo>
                      <a:pt x="1152" y="180"/>
                    </a:lnTo>
                    <a:lnTo>
                      <a:pt x="1152" y="173"/>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89" y="75"/>
                    </a:lnTo>
                    <a:lnTo>
                      <a:pt x="973" y="78"/>
                    </a:lnTo>
                    <a:lnTo>
                      <a:pt x="957" y="80"/>
                    </a:lnTo>
                    <a:lnTo>
                      <a:pt x="942" y="83"/>
                    </a:lnTo>
                    <a:lnTo>
                      <a:pt x="929" y="87"/>
                    </a:lnTo>
                    <a:lnTo>
                      <a:pt x="915" y="92"/>
                    </a:lnTo>
                    <a:lnTo>
                      <a:pt x="902" y="99"/>
                    </a:lnTo>
                    <a:lnTo>
                      <a:pt x="890" y="106"/>
                    </a:lnTo>
                    <a:lnTo>
                      <a:pt x="880" y="114"/>
                    </a:lnTo>
                    <a:lnTo>
                      <a:pt x="880" y="114"/>
                    </a:lnTo>
                    <a:lnTo>
                      <a:pt x="883" y="101"/>
                    </a:lnTo>
                    <a:lnTo>
                      <a:pt x="883" y="94"/>
                    </a:lnTo>
                    <a:lnTo>
                      <a:pt x="883" y="88"/>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0"/>
                    </a:lnTo>
                    <a:lnTo>
                      <a:pt x="360" y="111"/>
                    </a:lnTo>
                    <a:lnTo>
                      <a:pt x="360" y="111"/>
                    </a:lnTo>
                    <a:lnTo>
                      <a:pt x="340" y="105"/>
                    </a:lnTo>
                    <a:lnTo>
                      <a:pt x="320" y="101"/>
                    </a:lnTo>
                    <a:lnTo>
                      <a:pt x="298" y="99"/>
                    </a:lnTo>
                    <a:lnTo>
                      <a:pt x="276"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4" y="243"/>
                    </a:lnTo>
                    <a:lnTo>
                      <a:pt x="117" y="259"/>
                    </a:lnTo>
                    <a:lnTo>
                      <a:pt x="121" y="275"/>
                    </a:lnTo>
                    <a:lnTo>
                      <a:pt x="127" y="289"/>
                    </a:lnTo>
                    <a:lnTo>
                      <a:pt x="136" y="303"/>
                    </a:lnTo>
                    <a:lnTo>
                      <a:pt x="146" y="315"/>
                    </a:lnTo>
                    <a:lnTo>
                      <a:pt x="159" y="327"/>
                    </a:lnTo>
                    <a:lnTo>
                      <a:pt x="173" y="338"/>
                    </a:lnTo>
                    <a:lnTo>
                      <a:pt x="188" y="346"/>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3" y="622"/>
                    </a:lnTo>
                    <a:lnTo>
                      <a:pt x="317" y="621"/>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48" y="673"/>
                    </a:lnTo>
                    <a:lnTo>
                      <a:pt x="656" y="678"/>
                    </a:lnTo>
                    <a:lnTo>
                      <a:pt x="665" y="685"/>
                    </a:lnTo>
                    <a:lnTo>
                      <a:pt x="684" y="695"/>
                    </a:lnTo>
                    <a:lnTo>
                      <a:pt x="706" y="705"/>
                    </a:lnTo>
                    <a:lnTo>
                      <a:pt x="729" y="711"/>
                    </a:lnTo>
                    <a:lnTo>
                      <a:pt x="755" y="718"/>
                    </a:lnTo>
                    <a:lnTo>
                      <a:pt x="782" y="721"/>
                    </a:lnTo>
                    <a:lnTo>
                      <a:pt x="810" y="723"/>
                    </a:lnTo>
                    <a:lnTo>
                      <a:pt x="840" y="722"/>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3" y="585"/>
                    </a:lnTo>
                    <a:lnTo>
                      <a:pt x="1052" y="575"/>
                    </a:lnTo>
                    <a:lnTo>
                      <a:pt x="1049" y="567"/>
                    </a:lnTo>
                    <a:lnTo>
                      <a:pt x="1046" y="558"/>
                    </a:lnTo>
                    <a:lnTo>
                      <a:pt x="1042" y="550"/>
                    </a:lnTo>
                    <a:lnTo>
                      <a:pt x="1037" y="543"/>
                    </a:lnTo>
                    <a:lnTo>
                      <a:pt x="1031" y="535"/>
                    </a:lnTo>
                    <a:lnTo>
                      <a:pt x="1024" y="528"/>
                    </a:lnTo>
                    <a:lnTo>
                      <a:pt x="1017" y="521"/>
                    </a:lnTo>
                    <a:lnTo>
                      <a:pt x="1017" y="521"/>
                    </a:lnTo>
                    <a:lnTo>
                      <a:pt x="1030" y="520"/>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4" y="433"/>
                    </a:lnTo>
                    <a:lnTo>
                      <a:pt x="1163" y="424"/>
                    </a:lnTo>
                    <a:lnTo>
                      <a:pt x="1159" y="41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lnTo>
                      <a:pt x="1323" y="299"/>
                    </a:lnTo>
                    <a:close/>
                  </a:path>
                </a:pathLst>
              </a:custGeom>
              <a:solidFill>
                <a:schemeClr val="bg1">
                  <a:lumMod val="95000"/>
                </a:schemeClr>
              </a:solidFill>
              <a:ln>
                <a:noFill/>
              </a:ln>
            </p:spPr>
            <p:txBody>
              <a:bodyPr/>
              <a:lstStyle/>
              <a:p>
                <a:pPr fontAlgn="auto">
                  <a:spcBef>
                    <a:spcPts val="0"/>
                  </a:spcBef>
                  <a:spcAft>
                    <a:spcPts val="0"/>
                  </a:spcAft>
                  <a:defRPr/>
                </a:pPr>
                <a:endParaRPr lang="en-GB" dirty="0">
                  <a:solidFill>
                    <a:srgbClr val="000000"/>
                  </a:solidFill>
                  <a:latin typeface="Calibri"/>
                  <a:ea typeface="MS PGothic" panose="020B0600070205080204" pitchFamily="34" charset="-128"/>
                  <a:cs typeface="+mn-cs"/>
                </a:endParaRPr>
              </a:p>
            </p:txBody>
          </p:sp>
        </p:grpSp>
        <p:sp>
          <p:nvSpPr>
            <p:cNvPr id="31801" name="TextBox 27"/>
            <p:cNvSpPr txBox="1">
              <a:spLocks noChangeArrowheads="1"/>
            </p:cNvSpPr>
            <p:nvPr/>
          </p:nvSpPr>
          <p:spPr bwMode="auto">
            <a:xfrm>
              <a:off x="799163" y="1707741"/>
              <a:ext cx="1112755" cy="491228"/>
            </a:xfrm>
            <a:prstGeom prst="rect">
              <a:avLst/>
            </a:prstGeom>
            <a:noFill/>
            <a:ln w="9525">
              <a:noFill/>
              <a:miter lim="800000"/>
              <a:headEnd/>
              <a:tailEnd/>
            </a:ln>
          </p:spPr>
          <p:txBody>
            <a:bodyPr>
              <a:spAutoFit/>
            </a:bodyPr>
            <a:lstStyle/>
            <a:p>
              <a:pPr algn="ctr">
                <a:lnSpc>
                  <a:spcPct val="80000"/>
                </a:lnSpc>
              </a:pPr>
              <a:r>
                <a:rPr lang="en-US" sz="1400" b="1">
                  <a:solidFill>
                    <a:srgbClr val="1D71B8"/>
                  </a:solidFill>
                  <a:latin typeface="Calibri" pitchFamily="34" charset="0"/>
                </a:rPr>
                <a:t>External Network</a:t>
              </a:r>
            </a:p>
          </p:txBody>
        </p:sp>
      </p:grpSp>
      <p:grpSp>
        <p:nvGrpSpPr>
          <p:cNvPr id="11" name="Group 10"/>
          <p:cNvGrpSpPr>
            <a:grpSpLocks/>
          </p:cNvGrpSpPr>
          <p:nvPr/>
        </p:nvGrpSpPr>
        <p:grpSpPr bwMode="auto">
          <a:xfrm>
            <a:off x="407988" y="2220913"/>
            <a:ext cx="2541587" cy="2532062"/>
            <a:chOff x="3123882" y="4043952"/>
            <a:chExt cx="2541330" cy="2531498"/>
          </a:xfrm>
        </p:grpSpPr>
        <p:grpSp>
          <p:nvGrpSpPr>
            <p:cNvPr id="31792" name="Group 31"/>
            <p:cNvGrpSpPr>
              <a:grpSpLocks/>
            </p:cNvGrpSpPr>
            <p:nvPr/>
          </p:nvGrpSpPr>
          <p:grpSpPr bwMode="auto">
            <a:xfrm>
              <a:off x="3123882" y="4043952"/>
              <a:ext cx="2541330" cy="2531498"/>
              <a:chOff x="2239747" y="2820873"/>
              <a:chExt cx="2274725" cy="2265923"/>
            </a:xfrm>
          </p:grpSpPr>
          <p:sp>
            <p:nvSpPr>
              <p:cNvPr id="33" name="Oval 32"/>
              <p:cNvSpPr/>
              <p:nvPr/>
            </p:nvSpPr>
            <p:spPr>
              <a:xfrm>
                <a:off x="2239747" y="2820873"/>
                <a:ext cx="2274725" cy="2265923"/>
              </a:xfrm>
              <a:prstGeom prst="ellipse">
                <a:avLst/>
              </a:prstGeom>
              <a:solidFill>
                <a:schemeClr val="accent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4" name="Oval 33"/>
              <p:cNvSpPr/>
              <p:nvPr/>
            </p:nvSpPr>
            <p:spPr>
              <a:xfrm>
                <a:off x="2630143" y="3202344"/>
                <a:ext cx="1494693" cy="1494692"/>
              </a:xfrm>
              <a:prstGeom prst="ellipse">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5" name="TextBox 34"/>
              <p:cNvSpPr txBox="1"/>
              <p:nvPr/>
            </p:nvSpPr>
            <p:spPr>
              <a:xfrm>
                <a:off x="2411665" y="3008398"/>
                <a:ext cx="1933730" cy="1922128"/>
              </a:xfrm>
              <a:prstGeom prst="rect">
                <a:avLst/>
              </a:prstGeom>
              <a:noFill/>
              <a:effectLst/>
            </p:spPr>
            <p:txBody>
              <a:bodyPr spcFirstLastPara="1">
                <a:prstTxWarp prst="textArchDown">
                  <a:avLst/>
                </a:prstTxWarp>
                <a:spAutoFit/>
              </a:bodyPr>
              <a:lstStyle/>
              <a:p>
                <a:pPr algn="ctr" fontAlgn="auto">
                  <a:spcBef>
                    <a:spcPts val="0"/>
                  </a:spcBef>
                  <a:spcAft>
                    <a:spcPts val="0"/>
                  </a:spcAft>
                  <a:defRPr/>
                </a:pPr>
                <a:endParaRPr lang="en-GB" b="1" dirty="0">
                  <a:solidFill>
                    <a:srgbClr val="FFFFFF"/>
                  </a:solidFill>
                  <a:latin typeface="Calibri"/>
                  <a:ea typeface="MS PGothic" panose="020B0600070205080204" pitchFamily="34" charset="-128"/>
                  <a:cs typeface="+mn-cs"/>
                </a:endParaRPr>
              </a:p>
            </p:txBody>
          </p:sp>
        </p:grpSp>
        <p:sp>
          <p:nvSpPr>
            <p:cNvPr id="36" name="TextBox 35"/>
            <p:cNvSpPr txBox="1"/>
            <p:nvPr/>
          </p:nvSpPr>
          <p:spPr>
            <a:xfrm>
              <a:off x="3387542" y="4692221"/>
              <a:ext cx="2017964" cy="1692484"/>
            </a:xfrm>
            <a:prstGeom prst="rect">
              <a:avLst/>
            </a:prstGeom>
            <a:noFill/>
            <a:effectLst/>
          </p:spPr>
          <p:txBody>
            <a:bodyPr spcFirstLastPara="1">
              <a:prstTxWarp prst="textArchDown">
                <a:avLst/>
              </a:prstTxWarp>
              <a:spAutoFit/>
            </a:bodyPr>
            <a:lstStyle/>
            <a:p>
              <a:pPr algn="ctr" fontAlgn="auto">
                <a:spcBef>
                  <a:spcPts val="0"/>
                </a:spcBef>
                <a:spcAft>
                  <a:spcPts val="0"/>
                </a:spcAft>
                <a:defRPr/>
              </a:pPr>
              <a:r>
                <a:rPr lang="en-US" sz="2000" dirty="0">
                  <a:solidFill>
                    <a:srgbClr val="FFFFFF"/>
                  </a:solidFill>
                  <a:latin typeface="Calibri"/>
                  <a:ea typeface="MS PGothic" panose="020B0600070205080204" pitchFamily="34" charset="-128"/>
                  <a:cs typeface="+mn-cs"/>
                </a:rPr>
                <a:t>Data Exfiltration Prevention</a:t>
              </a:r>
              <a:endParaRPr lang="en-GB" sz="2000" dirty="0">
                <a:solidFill>
                  <a:srgbClr val="FFFFFF"/>
                </a:solidFill>
                <a:latin typeface="Calibri"/>
                <a:ea typeface="MS PGothic" panose="020B0600070205080204" pitchFamily="34" charset="-128"/>
                <a:cs typeface="+mn-cs"/>
              </a:endParaRPr>
            </a:p>
          </p:txBody>
        </p:sp>
        <p:sp>
          <p:nvSpPr>
            <p:cNvPr id="37" name="TextBox 36"/>
            <p:cNvSpPr txBox="1"/>
            <p:nvPr/>
          </p:nvSpPr>
          <p:spPr>
            <a:xfrm rot="968806">
              <a:off x="3381543" y="4297676"/>
              <a:ext cx="2010774" cy="1934993"/>
            </a:xfrm>
            <a:prstGeom prst="rect">
              <a:avLst/>
            </a:prstGeom>
            <a:noFill/>
            <a:effectLst/>
          </p:spPr>
          <p:txBody>
            <a:bodyPr spcFirstLastPara="1">
              <a:prstTxWarp prst="textArchUp">
                <a:avLst/>
              </a:prstTxWarp>
              <a:spAutoFit/>
            </a:bodyPr>
            <a:lstStyle/>
            <a:p>
              <a:pPr algn="ctr" fontAlgn="auto">
                <a:spcBef>
                  <a:spcPts val="0"/>
                </a:spcBef>
                <a:spcAft>
                  <a:spcPts val="0"/>
                </a:spcAft>
                <a:defRPr/>
              </a:pPr>
              <a:r>
                <a:rPr lang="en-US" sz="2000" b="1" dirty="0">
                  <a:solidFill>
                    <a:srgbClr val="FFFFFF">
                      <a:lumMod val="95000"/>
                    </a:srgbClr>
                  </a:solidFill>
                  <a:latin typeface="Calibri"/>
                  <a:ea typeface="MS PGothic" panose="020B0600070205080204" pitchFamily="34" charset="-128"/>
                  <a:cs typeface="+mn-cs"/>
                </a:rPr>
                <a:t>Trusteer </a:t>
              </a:r>
              <a:r>
                <a:rPr lang="en-US" sz="2000" b="1" dirty="0">
                  <a:solidFill>
                    <a:srgbClr val="FFFFFF">
                      <a:lumMod val="95000"/>
                    </a:srgbClr>
                  </a:solidFill>
                  <a:latin typeface="Calibri"/>
                  <a:ea typeface="MS PGothic" panose="020B0600070205080204" pitchFamily="34" charset="-128"/>
                  <a:cs typeface="+mn-cs"/>
                </a:rPr>
                <a:t>Apex</a:t>
              </a:r>
              <a:endParaRPr lang="en-GB" sz="2000" b="1" dirty="0">
                <a:solidFill>
                  <a:srgbClr val="FFFFFF">
                    <a:lumMod val="95000"/>
                  </a:srgbClr>
                </a:solidFill>
                <a:latin typeface="Calibri"/>
                <a:ea typeface="MS PGothic" panose="020B0600070205080204" pitchFamily="34" charset="-128"/>
                <a:cs typeface="+mn-cs"/>
              </a:endParaRPr>
            </a:p>
          </p:txBody>
        </p:sp>
      </p:grpSp>
      <p:grpSp>
        <p:nvGrpSpPr>
          <p:cNvPr id="31757" name="Group 2"/>
          <p:cNvGrpSpPr>
            <a:grpSpLocks/>
          </p:cNvGrpSpPr>
          <p:nvPr/>
        </p:nvGrpSpPr>
        <p:grpSpPr bwMode="auto">
          <a:xfrm>
            <a:off x="839788" y="2900363"/>
            <a:ext cx="1730375" cy="1147762"/>
            <a:chOff x="465179" y="5041537"/>
            <a:chExt cx="1730050" cy="1148616"/>
          </a:xfrm>
        </p:grpSpPr>
        <p:sp>
          <p:nvSpPr>
            <p:cNvPr id="31789" name="Rectangle 51"/>
            <p:cNvSpPr>
              <a:spLocks noChangeArrowheads="1"/>
            </p:cNvSpPr>
            <p:nvPr/>
          </p:nvSpPr>
          <p:spPr bwMode="auto">
            <a:xfrm>
              <a:off x="465179" y="5698993"/>
              <a:ext cx="1730050" cy="491160"/>
            </a:xfrm>
            <a:prstGeom prst="rect">
              <a:avLst/>
            </a:prstGeom>
            <a:noFill/>
            <a:ln w="9525">
              <a:noFill/>
              <a:miter lim="800000"/>
              <a:headEnd/>
              <a:tailEnd/>
            </a:ln>
          </p:spPr>
          <p:txBody>
            <a:bodyPr>
              <a:spAutoFit/>
            </a:bodyPr>
            <a:lstStyle/>
            <a:p>
              <a:pPr algn="ctr">
                <a:lnSpc>
                  <a:spcPct val="80000"/>
                </a:lnSpc>
              </a:pPr>
              <a:r>
                <a:rPr lang="en-GB" sz="1600" b="1">
                  <a:solidFill>
                    <a:srgbClr val="404040"/>
                  </a:solidFill>
                  <a:latin typeface="Calibri" pitchFamily="34" charset="0"/>
                </a:rPr>
                <a:t>Information stealing malware</a:t>
              </a:r>
            </a:p>
          </p:txBody>
        </p:sp>
        <p:sp>
          <p:nvSpPr>
            <p:cNvPr id="53" name="Oval 52"/>
            <p:cNvSpPr/>
            <p:nvPr/>
          </p:nvSpPr>
          <p:spPr>
            <a:xfrm>
              <a:off x="1015938" y="5041537"/>
              <a:ext cx="623771" cy="622763"/>
            </a:xfrm>
            <a:prstGeom prst="ellipse">
              <a:avLst/>
            </a:prstGeom>
            <a:solidFill>
              <a:srgbClr val="C00000"/>
            </a:solidFill>
            <a:ln>
              <a:solidFill>
                <a:schemeClr val="bg1"/>
              </a:solidFill>
            </a:ln>
            <a:effectLst>
              <a:outerShdw blurRad="635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791" name="Freeform 24"/>
            <p:cNvSpPr>
              <a:spLocks noEditPoints="1"/>
            </p:cNvSpPr>
            <p:nvPr/>
          </p:nvSpPr>
          <p:spPr bwMode="auto">
            <a:xfrm>
              <a:off x="1168317" y="5171571"/>
              <a:ext cx="348778" cy="351326"/>
            </a:xfrm>
            <a:custGeom>
              <a:avLst/>
              <a:gdLst>
                <a:gd name="T0" fmla="*/ 24302 w 2325"/>
                <a:gd name="T1" fmla="*/ 338651 h 2356"/>
                <a:gd name="T2" fmla="*/ 44854 w 2325"/>
                <a:gd name="T3" fmla="*/ 340739 h 2356"/>
                <a:gd name="T4" fmla="*/ 326276 w 2325"/>
                <a:gd name="T5" fmla="*/ 142260 h 2356"/>
                <a:gd name="T6" fmla="*/ 320126 w 2325"/>
                <a:gd name="T7" fmla="*/ 122576 h 2356"/>
                <a:gd name="T8" fmla="*/ 280672 w 2325"/>
                <a:gd name="T9" fmla="*/ 157769 h 2356"/>
                <a:gd name="T10" fmla="*/ 9001 w 2325"/>
                <a:gd name="T11" fmla="*/ 216820 h 2356"/>
                <a:gd name="T12" fmla="*/ 1200 w 2325"/>
                <a:gd name="T13" fmla="*/ 236056 h 2356"/>
                <a:gd name="T14" fmla="*/ 54604 w 2325"/>
                <a:gd name="T15" fmla="*/ 230986 h 2356"/>
                <a:gd name="T16" fmla="*/ 39903 w 2325"/>
                <a:gd name="T17" fmla="*/ 121383 h 2356"/>
                <a:gd name="T18" fmla="*/ 21602 w 2325"/>
                <a:gd name="T19" fmla="*/ 131374 h 2356"/>
                <a:gd name="T20" fmla="*/ 284423 w 2325"/>
                <a:gd name="T21" fmla="*/ 295555 h 2356"/>
                <a:gd name="T22" fmla="*/ 315925 w 2325"/>
                <a:gd name="T23" fmla="*/ 343870 h 2356"/>
                <a:gd name="T24" fmla="*/ 327626 w 2325"/>
                <a:gd name="T25" fmla="*/ 326721 h 2356"/>
                <a:gd name="T26" fmla="*/ 334077 w 2325"/>
                <a:gd name="T27" fmla="*/ 245004 h 2356"/>
                <a:gd name="T28" fmla="*/ 348778 w 2325"/>
                <a:gd name="T29" fmla="*/ 230539 h 2356"/>
                <a:gd name="T30" fmla="*/ 334077 w 2325"/>
                <a:gd name="T31" fmla="*/ 215776 h 2356"/>
                <a:gd name="T32" fmla="*/ 133361 w 2325"/>
                <a:gd name="T33" fmla="*/ 29973 h 2356"/>
                <a:gd name="T34" fmla="*/ 128410 w 2325"/>
                <a:gd name="T35" fmla="*/ 67700 h 2356"/>
                <a:gd name="T36" fmla="*/ 232969 w 2325"/>
                <a:gd name="T37" fmla="*/ 80674 h 2356"/>
                <a:gd name="T38" fmla="*/ 214217 w 2325"/>
                <a:gd name="T39" fmla="*/ 41455 h 2356"/>
                <a:gd name="T40" fmla="*/ 247820 w 2325"/>
                <a:gd name="T41" fmla="*/ 13719 h 2356"/>
                <a:gd name="T42" fmla="*/ 264471 w 2325"/>
                <a:gd name="T43" fmla="*/ 1939 h 2356"/>
                <a:gd name="T44" fmla="*/ 215717 w 2325"/>
                <a:gd name="T45" fmla="*/ 15359 h 2356"/>
                <a:gd name="T46" fmla="*/ 191265 w 2325"/>
                <a:gd name="T47" fmla="*/ 46376 h 2356"/>
                <a:gd name="T48" fmla="*/ 152862 w 2325"/>
                <a:gd name="T49" fmla="*/ 43543 h 2356"/>
                <a:gd name="T50" fmla="*/ 119710 w 2325"/>
                <a:gd name="T51" fmla="*/ 4474 h 2356"/>
                <a:gd name="T52" fmla="*/ 87157 w 2325"/>
                <a:gd name="T53" fmla="*/ 7754 h 2356"/>
                <a:gd name="T54" fmla="*/ 82657 w 2325"/>
                <a:gd name="T55" fmla="*/ 269459 h 2356"/>
                <a:gd name="T56" fmla="*/ 130960 w 2325"/>
                <a:gd name="T57" fmla="*/ 338353 h 2356"/>
                <a:gd name="T58" fmla="*/ 115209 w 2325"/>
                <a:gd name="T59" fmla="*/ 134357 h 2356"/>
                <a:gd name="T60" fmla="*/ 82357 w 2325"/>
                <a:gd name="T61" fmla="*/ 191619 h 2356"/>
                <a:gd name="T62" fmla="*/ 93157 w 2325"/>
                <a:gd name="T63" fmla="*/ 226513 h 2356"/>
                <a:gd name="T64" fmla="*/ 126460 w 2325"/>
                <a:gd name="T65" fmla="*/ 219802 h 2356"/>
                <a:gd name="T66" fmla="*/ 136211 w 2325"/>
                <a:gd name="T67" fmla="*/ 242618 h 2356"/>
                <a:gd name="T68" fmla="*/ 103058 w 2325"/>
                <a:gd name="T69" fmla="*/ 249179 h 2356"/>
                <a:gd name="T70" fmla="*/ 134561 w 2325"/>
                <a:gd name="T71" fmla="*/ 306143 h 2356"/>
                <a:gd name="T72" fmla="*/ 127210 w 2325"/>
                <a:gd name="T73" fmla="*/ 284520 h 2356"/>
                <a:gd name="T74" fmla="*/ 141461 w 2325"/>
                <a:gd name="T75" fmla="*/ 273187 h 2356"/>
                <a:gd name="T76" fmla="*/ 148962 w 2325"/>
                <a:gd name="T77" fmla="*/ 294810 h 2356"/>
                <a:gd name="T78" fmla="*/ 145062 w 2325"/>
                <a:gd name="T79" fmla="*/ 192215 h 2356"/>
                <a:gd name="T80" fmla="*/ 115509 w 2325"/>
                <a:gd name="T81" fmla="*/ 183865 h 2356"/>
                <a:gd name="T82" fmla="*/ 113109 w 2325"/>
                <a:gd name="T83" fmla="*/ 155532 h 2356"/>
                <a:gd name="T84" fmla="*/ 142811 w 2325"/>
                <a:gd name="T85" fmla="*/ 163733 h 2356"/>
                <a:gd name="T86" fmla="*/ 220818 w 2325"/>
                <a:gd name="T87" fmla="*/ 120936 h 2356"/>
                <a:gd name="T88" fmla="*/ 244070 w 2325"/>
                <a:gd name="T89" fmla="*/ 319564 h 2356"/>
                <a:gd name="T90" fmla="*/ 276022 w 2325"/>
                <a:gd name="T91" fmla="*/ 236056 h 2356"/>
                <a:gd name="T92" fmla="*/ 262521 w 2325"/>
                <a:gd name="T93" fmla="*/ 168803 h 2356"/>
                <a:gd name="T94" fmla="*/ 220818 w 2325"/>
                <a:gd name="T95" fmla="*/ 120936 h 2356"/>
                <a:gd name="T96" fmla="*/ 238069 w 2325"/>
                <a:gd name="T97" fmla="*/ 154637 h 2356"/>
                <a:gd name="T98" fmla="*/ 238669 w 2325"/>
                <a:gd name="T99" fmla="*/ 181926 h 2356"/>
                <a:gd name="T100" fmla="*/ 209117 w 2325"/>
                <a:gd name="T101" fmla="*/ 193110 h 2356"/>
                <a:gd name="T102" fmla="*/ 208517 w 2325"/>
                <a:gd name="T103" fmla="*/ 165523 h 2356"/>
                <a:gd name="T104" fmla="*/ 204166 w 2325"/>
                <a:gd name="T105" fmla="*/ 296450 h 2356"/>
                <a:gd name="T106" fmla="*/ 210167 w 2325"/>
                <a:gd name="T107" fmla="*/ 273784 h 2356"/>
                <a:gd name="T108" fmla="*/ 225168 w 2325"/>
                <a:gd name="T109" fmla="*/ 283029 h 2356"/>
                <a:gd name="T110" fmla="*/ 219168 w 2325"/>
                <a:gd name="T111" fmla="*/ 305397 h 2356"/>
                <a:gd name="T112" fmla="*/ 217667 w 2325"/>
                <a:gd name="T113" fmla="*/ 243960 h 2356"/>
                <a:gd name="T114" fmla="*/ 224268 w 2325"/>
                <a:gd name="T115" fmla="*/ 220697 h 2356"/>
                <a:gd name="T116" fmla="*/ 258171 w 2325"/>
                <a:gd name="T117" fmla="*/ 225171 h 2356"/>
                <a:gd name="T118" fmla="*/ 251570 w 2325"/>
                <a:gd name="T119" fmla="*/ 248433 h 23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25"/>
                <a:gd name="T181" fmla="*/ 0 h 2356"/>
                <a:gd name="T182" fmla="*/ 2325 w 2325"/>
                <a:gd name="T183" fmla="*/ 2356 h 23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25" h="2356">
                  <a:moveTo>
                    <a:pt x="169" y="2141"/>
                  </a:moveTo>
                  <a:lnTo>
                    <a:pt x="169" y="2141"/>
                  </a:lnTo>
                  <a:lnTo>
                    <a:pt x="162" y="2148"/>
                  </a:lnTo>
                  <a:lnTo>
                    <a:pt x="156" y="2156"/>
                  </a:lnTo>
                  <a:lnTo>
                    <a:pt x="152" y="2164"/>
                  </a:lnTo>
                  <a:lnTo>
                    <a:pt x="148" y="2173"/>
                  </a:lnTo>
                  <a:lnTo>
                    <a:pt x="144" y="2182"/>
                  </a:lnTo>
                  <a:lnTo>
                    <a:pt x="142" y="2191"/>
                  </a:lnTo>
                  <a:lnTo>
                    <a:pt x="141" y="2200"/>
                  </a:lnTo>
                  <a:lnTo>
                    <a:pt x="140" y="2209"/>
                  </a:lnTo>
                  <a:lnTo>
                    <a:pt x="141" y="2220"/>
                  </a:lnTo>
                  <a:lnTo>
                    <a:pt x="142" y="2229"/>
                  </a:lnTo>
                  <a:lnTo>
                    <a:pt x="144" y="2238"/>
                  </a:lnTo>
                  <a:lnTo>
                    <a:pt x="148" y="2247"/>
                  </a:lnTo>
                  <a:lnTo>
                    <a:pt x="152" y="2255"/>
                  </a:lnTo>
                  <a:lnTo>
                    <a:pt x="156" y="2264"/>
                  </a:lnTo>
                  <a:lnTo>
                    <a:pt x="162" y="2271"/>
                  </a:lnTo>
                  <a:lnTo>
                    <a:pt x="169" y="2279"/>
                  </a:lnTo>
                  <a:lnTo>
                    <a:pt x="176" y="2285"/>
                  </a:lnTo>
                  <a:lnTo>
                    <a:pt x="184" y="2291"/>
                  </a:lnTo>
                  <a:lnTo>
                    <a:pt x="192" y="2296"/>
                  </a:lnTo>
                  <a:lnTo>
                    <a:pt x="201" y="2300"/>
                  </a:lnTo>
                  <a:lnTo>
                    <a:pt x="210" y="2304"/>
                  </a:lnTo>
                  <a:lnTo>
                    <a:pt x="219" y="2306"/>
                  </a:lnTo>
                  <a:lnTo>
                    <a:pt x="228" y="2308"/>
                  </a:lnTo>
                  <a:lnTo>
                    <a:pt x="238" y="2308"/>
                  </a:lnTo>
                  <a:lnTo>
                    <a:pt x="247" y="2308"/>
                  </a:lnTo>
                  <a:lnTo>
                    <a:pt x="257" y="2306"/>
                  </a:lnTo>
                  <a:lnTo>
                    <a:pt x="266" y="2304"/>
                  </a:lnTo>
                  <a:lnTo>
                    <a:pt x="275" y="2300"/>
                  </a:lnTo>
                  <a:lnTo>
                    <a:pt x="283" y="2296"/>
                  </a:lnTo>
                  <a:lnTo>
                    <a:pt x="291" y="2291"/>
                  </a:lnTo>
                  <a:lnTo>
                    <a:pt x="299" y="2285"/>
                  </a:lnTo>
                  <a:lnTo>
                    <a:pt x="307" y="2279"/>
                  </a:lnTo>
                  <a:lnTo>
                    <a:pt x="500" y="2085"/>
                  </a:lnTo>
                  <a:lnTo>
                    <a:pt x="488" y="2062"/>
                  </a:lnTo>
                  <a:lnTo>
                    <a:pt x="476" y="2039"/>
                  </a:lnTo>
                  <a:lnTo>
                    <a:pt x="465" y="2015"/>
                  </a:lnTo>
                  <a:lnTo>
                    <a:pt x="455" y="1992"/>
                  </a:lnTo>
                  <a:lnTo>
                    <a:pt x="445" y="1968"/>
                  </a:lnTo>
                  <a:lnTo>
                    <a:pt x="435" y="1942"/>
                  </a:lnTo>
                  <a:lnTo>
                    <a:pt x="425" y="1917"/>
                  </a:lnTo>
                  <a:lnTo>
                    <a:pt x="417" y="1892"/>
                  </a:lnTo>
                  <a:lnTo>
                    <a:pt x="169" y="2141"/>
                  </a:lnTo>
                  <a:close/>
                  <a:moveTo>
                    <a:pt x="2157" y="978"/>
                  </a:moveTo>
                  <a:lnTo>
                    <a:pt x="2157" y="978"/>
                  </a:lnTo>
                  <a:lnTo>
                    <a:pt x="2164" y="970"/>
                  </a:lnTo>
                  <a:lnTo>
                    <a:pt x="2170" y="962"/>
                  </a:lnTo>
                  <a:lnTo>
                    <a:pt x="2175" y="954"/>
                  </a:lnTo>
                  <a:lnTo>
                    <a:pt x="2179" y="945"/>
                  </a:lnTo>
                  <a:lnTo>
                    <a:pt x="2182" y="936"/>
                  </a:lnTo>
                  <a:lnTo>
                    <a:pt x="2184" y="927"/>
                  </a:lnTo>
                  <a:lnTo>
                    <a:pt x="2185" y="917"/>
                  </a:lnTo>
                  <a:lnTo>
                    <a:pt x="2186" y="908"/>
                  </a:lnTo>
                  <a:lnTo>
                    <a:pt x="2185" y="899"/>
                  </a:lnTo>
                  <a:lnTo>
                    <a:pt x="2184" y="890"/>
                  </a:lnTo>
                  <a:lnTo>
                    <a:pt x="2182" y="881"/>
                  </a:lnTo>
                  <a:lnTo>
                    <a:pt x="2179" y="872"/>
                  </a:lnTo>
                  <a:lnTo>
                    <a:pt x="2175" y="862"/>
                  </a:lnTo>
                  <a:lnTo>
                    <a:pt x="2170" y="854"/>
                  </a:lnTo>
                  <a:lnTo>
                    <a:pt x="2164" y="846"/>
                  </a:lnTo>
                  <a:lnTo>
                    <a:pt x="2157" y="839"/>
                  </a:lnTo>
                  <a:lnTo>
                    <a:pt x="2150" y="832"/>
                  </a:lnTo>
                  <a:lnTo>
                    <a:pt x="2142" y="826"/>
                  </a:lnTo>
                  <a:lnTo>
                    <a:pt x="2134" y="822"/>
                  </a:lnTo>
                  <a:lnTo>
                    <a:pt x="2124" y="818"/>
                  </a:lnTo>
                  <a:lnTo>
                    <a:pt x="2115" y="814"/>
                  </a:lnTo>
                  <a:lnTo>
                    <a:pt x="2106" y="812"/>
                  </a:lnTo>
                  <a:lnTo>
                    <a:pt x="2097" y="811"/>
                  </a:lnTo>
                  <a:lnTo>
                    <a:pt x="2088" y="810"/>
                  </a:lnTo>
                  <a:lnTo>
                    <a:pt x="2079" y="811"/>
                  </a:lnTo>
                  <a:lnTo>
                    <a:pt x="2069" y="812"/>
                  </a:lnTo>
                  <a:lnTo>
                    <a:pt x="2060" y="814"/>
                  </a:lnTo>
                  <a:lnTo>
                    <a:pt x="2052" y="818"/>
                  </a:lnTo>
                  <a:lnTo>
                    <a:pt x="2043" y="822"/>
                  </a:lnTo>
                  <a:lnTo>
                    <a:pt x="2035" y="826"/>
                  </a:lnTo>
                  <a:lnTo>
                    <a:pt x="2026" y="832"/>
                  </a:lnTo>
                  <a:lnTo>
                    <a:pt x="2019" y="839"/>
                  </a:lnTo>
                  <a:lnTo>
                    <a:pt x="1847" y="1012"/>
                  </a:lnTo>
                  <a:lnTo>
                    <a:pt x="1859" y="1035"/>
                  </a:lnTo>
                  <a:lnTo>
                    <a:pt x="1871" y="1058"/>
                  </a:lnTo>
                  <a:lnTo>
                    <a:pt x="1882" y="1081"/>
                  </a:lnTo>
                  <a:lnTo>
                    <a:pt x="1892" y="1105"/>
                  </a:lnTo>
                  <a:lnTo>
                    <a:pt x="1902" y="1130"/>
                  </a:lnTo>
                  <a:lnTo>
                    <a:pt x="1912" y="1155"/>
                  </a:lnTo>
                  <a:lnTo>
                    <a:pt x="1921" y="1179"/>
                  </a:lnTo>
                  <a:lnTo>
                    <a:pt x="1929" y="1206"/>
                  </a:lnTo>
                  <a:lnTo>
                    <a:pt x="2157" y="978"/>
                  </a:lnTo>
                  <a:close/>
                  <a:moveTo>
                    <a:pt x="364" y="1549"/>
                  </a:moveTo>
                  <a:lnTo>
                    <a:pt x="364" y="1549"/>
                  </a:lnTo>
                  <a:lnTo>
                    <a:pt x="365" y="1498"/>
                  </a:lnTo>
                  <a:lnTo>
                    <a:pt x="369" y="1447"/>
                  </a:lnTo>
                  <a:lnTo>
                    <a:pt x="98" y="1447"/>
                  </a:lnTo>
                  <a:lnTo>
                    <a:pt x="88" y="1447"/>
                  </a:lnTo>
                  <a:lnTo>
                    <a:pt x="78" y="1449"/>
                  </a:lnTo>
                  <a:lnTo>
                    <a:pt x="69" y="1451"/>
                  </a:lnTo>
                  <a:lnTo>
                    <a:pt x="60" y="1454"/>
                  </a:lnTo>
                  <a:lnTo>
                    <a:pt x="52" y="1460"/>
                  </a:lnTo>
                  <a:lnTo>
                    <a:pt x="44" y="1464"/>
                  </a:lnTo>
                  <a:lnTo>
                    <a:pt x="36" y="1470"/>
                  </a:lnTo>
                  <a:lnTo>
                    <a:pt x="29" y="1476"/>
                  </a:lnTo>
                  <a:lnTo>
                    <a:pt x="22" y="1483"/>
                  </a:lnTo>
                  <a:lnTo>
                    <a:pt x="17" y="1490"/>
                  </a:lnTo>
                  <a:lnTo>
                    <a:pt x="12" y="1498"/>
                  </a:lnTo>
                  <a:lnTo>
                    <a:pt x="8" y="1507"/>
                  </a:lnTo>
                  <a:lnTo>
                    <a:pt x="5" y="1516"/>
                  </a:lnTo>
                  <a:lnTo>
                    <a:pt x="2" y="1525"/>
                  </a:lnTo>
                  <a:lnTo>
                    <a:pt x="1" y="1535"/>
                  </a:lnTo>
                  <a:lnTo>
                    <a:pt x="0" y="1546"/>
                  </a:lnTo>
                  <a:lnTo>
                    <a:pt x="1" y="1555"/>
                  </a:lnTo>
                  <a:lnTo>
                    <a:pt x="2" y="1565"/>
                  </a:lnTo>
                  <a:lnTo>
                    <a:pt x="5" y="1574"/>
                  </a:lnTo>
                  <a:lnTo>
                    <a:pt x="8" y="1583"/>
                  </a:lnTo>
                  <a:lnTo>
                    <a:pt x="12" y="1592"/>
                  </a:lnTo>
                  <a:lnTo>
                    <a:pt x="17" y="1600"/>
                  </a:lnTo>
                  <a:lnTo>
                    <a:pt x="22" y="1607"/>
                  </a:lnTo>
                  <a:lnTo>
                    <a:pt x="29" y="1614"/>
                  </a:lnTo>
                  <a:lnTo>
                    <a:pt x="36" y="1620"/>
                  </a:lnTo>
                  <a:lnTo>
                    <a:pt x="44" y="1627"/>
                  </a:lnTo>
                  <a:lnTo>
                    <a:pt x="52" y="1632"/>
                  </a:lnTo>
                  <a:lnTo>
                    <a:pt x="60" y="1636"/>
                  </a:lnTo>
                  <a:lnTo>
                    <a:pt x="69" y="1639"/>
                  </a:lnTo>
                  <a:lnTo>
                    <a:pt x="78" y="1641"/>
                  </a:lnTo>
                  <a:lnTo>
                    <a:pt x="88" y="1643"/>
                  </a:lnTo>
                  <a:lnTo>
                    <a:pt x="98" y="1643"/>
                  </a:lnTo>
                  <a:lnTo>
                    <a:pt x="368" y="1643"/>
                  </a:lnTo>
                  <a:lnTo>
                    <a:pt x="365" y="1596"/>
                  </a:lnTo>
                  <a:lnTo>
                    <a:pt x="364" y="1549"/>
                  </a:lnTo>
                  <a:close/>
                  <a:moveTo>
                    <a:pt x="412" y="1221"/>
                  </a:moveTo>
                  <a:lnTo>
                    <a:pt x="412" y="1221"/>
                  </a:lnTo>
                  <a:lnTo>
                    <a:pt x="420" y="1195"/>
                  </a:lnTo>
                  <a:lnTo>
                    <a:pt x="428" y="1170"/>
                  </a:lnTo>
                  <a:lnTo>
                    <a:pt x="439" y="1145"/>
                  </a:lnTo>
                  <a:lnTo>
                    <a:pt x="448" y="1121"/>
                  </a:lnTo>
                  <a:lnTo>
                    <a:pt x="459" y="1096"/>
                  </a:lnTo>
                  <a:lnTo>
                    <a:pt x="470" y="1072"/>
                  </a:lnTo>
                  <a:lnTo>
                    <a:pt x="481" y="1049"/>
                  </a:lnTo>
                  <a:lnTo>
                    <a:pt x="493" y="1025"/>
                  </a:lnTo>
                  <a:lnTo>
                    <a:pt x="307" y="839"/>
                  </a:lnTo>
                  <a:lnTo>
                    <a:pt x="299" y="832"/>
                  </a:lnTo>
                  <a:lnTo>
                    <a:pt x="291" y="826"/>
                  </a:lnTo>
                  <a:lnTo>
                    <a:pt x="283" y="822"/>
                  </a:lnTo>
                  <a:lnTo>
                    <a:pt x="275" y="818"/>
                  </a:lnTo>
                  <a:lnTo>
                    <a:pt x="266" y="814"/>
                  </a:lnTo>
                  <a:lnTo>
                    <a:pt x="257" y="812"/>
                  </a:lnTo>
                  <a:lnTo>
                    <a:pt x="247" y="811"/>
                  </a:lnTo>
                  <a:lnTo>
                    <a:pt x="238" y="810"/>
                  </a:lnTo>
                  <a:lnTo>
                    <a:pt x="228" y="811"/>
                  </a:lnTo>
                  <a:lnTo>
                    <a:pt x="219" y="812"/>
                  </a:lnTo>
                  <a:lnTo>
                    <a:pt x="210" y="814"/>
                  </a:lnTo>
                  <a:lnTo>
                    <a:pt x="201" y="818"/>
                  </a:lnTo>
                  <a:lnTo>
                    <a:pt x="192" y="822"/>
                  </a:lnTo>
                  <a:lnTo>
                    <a:pt x="184" y="826"/>
                  </a:lnTo>
                  <a:lnTo>
                    <a:pt x="176" y="832"/>
                  </a:lnTo>
                  <a:lnTo>
                    <a:pt x="169" y="839"/>
                  </a:lnTo>
                  <a:lnTo>
                    <a:pt x="162" y="846"/>
                  </a:lnTo>
                  <a:lnTo>
                    <a:pt x="156" y="854"/>
                  </a:lnTo>
                  <a:lnTo>
                    <a:pt x="152" y="862"/>
                  </a:lnTo>
                  <a:lnTo>
                    <a:pt x="148" y="872"/>
                  </a:lnTo>
                  <a:lnTo>
                    <a:pt x="144" y="881"/>
                  </a:lnTo>
                  <a:lnTo>
                    <a:pt x="142" y="890"/>
                  </a:lnTo>
                  <a:lnTo>
                    <a:pt x="141" y="899"/>
                  </a:lnTo>
                  <a:lnTo>
                    <a:pt x="140" y="908"/>
                  </a:lnTo>
                  <a:lnTo>
                    <a:pt x="141" y="917"/>
                  </a:lnTo>
                  <a:lnTo>
                    <a:pt x="142" y="927"/>
                  </a:lnTo>
                  <a:lnTo>
                    <a:pt x="144" y="936"/>
                  </a:lnTo>
                  <a:lnTo>
                    <a:pt x="148" y="945"/>
                  </a:lnTo>
                  <a:lnTo>
                    <a:pt x="152" y="954"/>
                  </a:lnTo>
                  <a:lnTo>
                    <a:pt x="156" y="962"/>
                  </a:lnTo>
                  <a:lnTo>
                    <a:pt x="162" y="970"/>
                  </a:lnTo>
                  <a:lnTo>
                    <a:pt x="169" y="978"/>
                  </a:lnTo>
                  <a:lnTo>
                    <a:pt x="412" y="1221"/>
                  </a:lnTo>
                  <a:close/>
                  <a:moveTo>
                    <a:pt x="1924" y="1908"/>
                  </a:moveTo>
                  <a:lnTo>
                    <a:pt x="1924" y="1908"/>
                  </a:lnTo>
                  <a:lnTo>
                    <a:pt x="1915" y="1933"/>
                  </a:lnTo>
                  <a:lnTo>
                    <a:pt x="1906" y="1957"/>
                  </a:lnTo>
                  <a:lnTo>
                    <a:pt x="1896" y="1982"/>
                  </a:lnTo>
                  <a:lnTo>
                    <a:pt x="1886" y="2006"/>
                  </a:lnTo>
                  <a:lnTo>
                    <a:pt x="1875" y="2029"/>
                  </a:lnTo>
                  <a:lnTo>
                    <a:pt x="1863" y="2053"/>
                  </a:lnTo>
                  <a:lnTo>
                    <a:pt x="1851" y="2076"/>
                  </a:lnTo>
                  <a:lnTo>
                    <a:pt x="1839" y="2098"/>
                  </a:lnTo>
                  <a:lnTo>
                    <a:pt x="2019" y="2279"/>
                  </a:lnTo>
                  <a:lnTo>
                    <a:pt x="2026" y="2285"/>
                  </a:lnTo>
                  <a:lnTo>
                    <a:pt x="2035" y="2291"/>
                  </a:lnTo>
                  <a:lnTo>
                    <a:pt x="2043" y="2296"/>
                  </a:lnTo>
                  <a:lnTo>
                    <a:pt x="2052" y="2300"/>
                  </a:lnTo>
                  <a:lnTo>
                    <a:pt x="2060" y="2304"/>
                  </a:lnTo>
                  <a:lnTo>
                    <a:pt x="2069" y="2306"/>
                  </a:lnTo>
                  <a:lnTo>
                    <a:pt x="2079" y="2308"/>
                  </a:lnTo>
                  <a:lnTo>
                    <a:pt x="2088" y="2308"/>
                  </a:lnTo>
                  <a:lnTo>
                    <a:pt x="2097" y="2308"/>
                  </a:lnTo>
                  <a:lnTo>
                    <a:pt x="2106" y="2306"/>
                  </a:lnTo>
                  <a:lnTo>
                    <a:pt x="2115" y="2304"/>
                  </a:lnTo>
                  <a:lnTo>
                    <a:pt x="2124" y="2300"/>
                  </a:lnTo>
                  <a:lnTo>
                    <a:pt x="2134" y="2296"/>
                  </a:lnTo>
                  <a:lnTo>
                    <a:pt x="2142" y="2291"/>
                  </a:lnTo>
                  <a:lnTo>
                    <a:pt x="2150" y="2285"/>
                  </a:lnTo>
                  <a:lnTo>
                    <a:pt x="2157" y="2279"/>
                  </a:lnTo>
                  <a:lnTo>
                    <a:pt x="2164" y="2271"/>
                  </a:lnTo>
                  <a:lnTo>
                    <a:pt x="2170" y="2264"/>
                  </a:lnTo>
                  <a:lnTo>
                    <a:pt x="2175" y="2255"/>
                  </a:lnTo>
                  <a:lnTo>
                    <a:pt x="2179" y="2247"/>
                  </a:lnTo>
                  <a:lnTo>
                    <a:pt x="2182" y="2238"/>
                  </a:lnTo>
                  <a:lnTo>
                    <a:pt x="2184" y="2229"/>
                  </a:lnTo>
                  <a:lnTo>
                    <a:pt x="2185" y="2220"/>
                  </a:lnTo>
                  <a:lnTo>
                    <a:pt x="2186" y="2209"/>
                  </a:lnTo>
                  <a:lnTo>
                    <a:pt x="2185" y="2200"/>
                  </a:lnTo>
                  <a:lnTo>
                    <a:pt x="2184" y="2191"/>
                  </a:lnTo>
                  <a:lnTo>
                    <a:pt x="2182" y="2182"/>
                  </a:lnTo>
                  <a:lnTo>
                    <a:pt x="2179" y="2173"/>
                  </a:lnTo>
                  <a:lnTo>
                    <a:pt x="2175" y="2164"/>
                  </a:lnTo>
                  <a:lnTo>
                    <a:pt x="2170" y="2156"/>
                  </a:lnTo>
                  <a:lnTo>
                    <a:pt x="2164" y="2148"/>
                  </a:lnTo>
                  <a:lnTo>
                    <a:pt x="2157" y="2141"/>
                  </a:lnTo>
                  <a:lnTo>
                    <a:pt x="1924" y="1908"/>
                  </a:lnTo>
                  <a:close/>
                  <a:moveTo>
                    <a:pt x="2227" y="1447"/>
                  </a:moveTo>
                  <a:lnTo>
                    <a:pt x="1978" y="1447"/>
                  </a:lnTo>
                  <a:lnTo>
                    <a:pt x="1981" y="1498"/>
                  </a:lnTo>
                  <a:lnTo>
                    <a:pt x="1983" y="1549"/>
                  </a:lnTo>
                  <a:lnTo>
                    <a:pt x="1982" y="1596"/>
                  </a:lnTo>
                  <a:lnTo>
                    <a:pt x="1979" y="1643"/>
                  </a:lnTo>
                  <a:lnTo>
                    <a:pt x="2227" y="1643"/>
                  </a:lnTo>
                  <a:lnTo>
                    <a:pt x="2238" y="1643"/>
                  </a:lnTo>
                  <a:lnTo>
                    <a:pt x="2248" y="1641"/>
                  </a:lnTo>
                  <a:lnTo>
                    <a:pt x="2257" y="1639"/>
                  </a:lnTo>
                  <a:lnTo>
                    <a:pt x="2266" y="1636"/>
                  </a:lnTo>
                  <a:lnTo>
                    <a:pt x="2274" y="1632"/>
                  </a:lnTo>
                  <a:lnTo>
                    <a:pt x="2282" y="1627"/>
                  </a:lnTo>
                  <a:lnTo>
                    <a:pt x="2290" y="1620"/>
                  </a:lnTo>
                  <a:lnTo>
                    <a:pt x="2297" y="1614"/>
                  </a:lnTo>
                  <a:lnTo>
                    <a:pt x="2303" y="1607"/>
                  </a:lnTo>
                  <a:lnTo>
                    <a:pt x="2308" y="1600"/>
                  </a:lnTo>
                  <a:lnTo>
                    <a:pt x="2313" y="1592"/>
                  </a:lnTo>
                  <a:lnTo>
                    <a:pt x="2317" y="1583"/>
                  </a:lnTo>
                  <a:lnTo>
                    <a:pt x="2321" y="1574"/>
                  </a:lnTo>
                  <a:lnTo>
                    <a:pt x="2323" y="1565"/>
                  </a:lnTo>
                  <a:lnTo>
                    <a:pt x="2324" y="1555"/>
                  </a:lnTo>
                  <a:lnTo>
                    <a:pt x="2325" y="1546"/>
                  </a:lnTo>
                  <a:lnTo>
                    <a:pt x="2324" y="1535"/>
                  </a:lnTo>
                  <a:lnTo>
                    <a:pt x="2323" y="1525"/>
                  </a:lnTo>
                  <a:lnTo>
                    <a:pt x="2321" y="1516"/>
                  </a:lnTo>
                  <a:lnTo>
                    <a:pt x="2317" y="1507"/>
                  </a:lnTo>
                  <a:lnTo>
                    <a:pt x="2313" y="1498"/>
                  </a:lnTo>
                  <a:lnTo>
                    <a:pt x="2308" y="1490"/>
                  </a:lnTo>
                  <a:lnTo>
                    <a:pt x="2303" y="1483"/>
                  </a:lnTo>
                  <a:lnTo>
                    <a:pt x="2297" y="1476"/>
                  </a:lnTo>
                  <a:lnTo>
                    <a:pt x="2290" y="1470"/>
                  </a:lnTo>
                  <a:lnTo>
                    <a:pt x="2282" y="1464"/>
                  </a:lnTo>
                  <a:lnTo>
                    <a:pt x="2274" y="1460"/>
                  </a:lnTo>
                  <a:lnTo>
                    <a:pt x="2266" y="1454"/>
                  </a:lnTo>
                  <a:lnTo>
                    <a:pt x="2257" y="1451"/>
                  </a:lnTo>
                  <a:lnTo>
                    <a:pt x="2248" y="1449"/>
                  </a:lnTo>
                  <a:lnTo>
                    <a:pt x="2238" y="1447"/>
                  </a:lnTo>
                  <a:lnTo>
                    <a:pt x="2227" y="1447"/>
                  </a:lnTo>
                  <a:close/>
                  <a:moveTo>
                    <a:pt x="622" y="85"/>
                  </a:moveTo>
                  <a:lnTo>
                    <a:pt x="622" y="85"/>
                  </a:lnTo>
                  <a:lnTo>
                    <a:pt x="651" y="86"/>
                  </a:lnTo>
                  <a:lnTo>
                    <a:pt x="678" y="88"/>
                  </a:lnTo>
                  <a:lnTo>
                    <a:pt x="703" y="92"/>
                  </a:lnTo>
                  <a:lnTo>
                    <a:pt x="726" y="96"/>
                  </a:lnTo>
                  <a:lnTo>
                    <a:pt x="749" y="102"/>
                  </a:lnTo>
                  <a:lnTo>
                    <a:pt x="769" y="109"/>
                  </a:lnTo>
                  <a:lnTo>
                    <a:pt x="787" y="117"/>
                  </a:lnTo>
                  <a:lnTo>
                    <a:pt x="804" y="125"/>
                  </a:lnTo>
                  <a:lnTo>
                    <a:pt x="819" y="134"/>
                  </a:lnTo>
                  <a:lnTo>
                    <a:pt x="834" y="144"/>
                  </a:lnTo>
                  <a:lnTo>
                    <a:pt x="847" y="154"/>
                  </a:lnTo>
                  <a:lnTo>
                    <a:pt x="859" y="165"/>
                  </a:lnTo>
                  <a:lnTo>
                    <a:pt x="870" y="176"/>
                  </a:lnTo>
                  <a:lnTo>
                    <a:pt x="880" y="188"/>
                  </a:lnTo>
                  <a:lnTo>
                    <a:pt x="889" y="201"/>
                  </a:lnTo>
                  <a:lnTo>
                    <a:pt x="897" y="213"/>
                  </a:lnTo>
                  <a:lnTo>
                    <a:pt x="909" y="234"/>
                  </a:lnTo>
                  <a:lnTo>
                    <a:pt x="919" y="255"/>
                  </a:lnTo>
                  <a:lnTo>
                    <a:pt x="927" y="278"/>
                  </a:lnTo>
                  <a:lnTo>
                    <a:pt x="934" y="299"/>
                  </a:lnTo>
                  <a:lnTo>
                    <a:pt x="938" y="319"/>
                  </a:lnTo>
                  <a:lnTo>
                    <a:pt x="941" y="338"/>
                  </a:lnTo>
                  <a:lnTo>
                    <a:pt x="944" y="355"/>
                  </a:lnTo>
                  <a:lnTo>
                    <a:pt x="945" y="372"/>
                  </a:lnTo>
                  <a:lnTo>
                    <a:pt x="928" y="384"/>
                  </a:lnTo>
                  <a:lnTo>
                    <a:pt x="912" y="396"/>
                  </a:lnTo>
                  <a:lnTo>
                    <a:pt x="897" y="409"/>
                  </a:lnTo>
                  <a:lnTo>
                    <a:pt x="883" y="423"/>
                  </a:lnTo>
                  <a:lnTo>
                    <a:pt x="869" y="438"/>
                  </a:lnTo>
                  <a:lnTo>
                    <a:pt x="856" y="454"/>
                  </a:lnTo>
                  <a:lnTo>
                    <a:pt x="844" y="470"/>
                  </a:lnTo>
                  <a:lnTo>
                    <a:pt x="831" y="487"/>
                  </a:lnTo>
                  <a:lnTo>
                    <a:pt x="821" y="504"/>
                  </a:lnTo>
                  <a:lnTo>
                    <a:pt x="811" y="522"/>
                  </a:lnTo>
                  <a:lnTo>
                    <a:pt x="802" y="541"/>
                  </a:lnTo>
                  <a:lnTo>
                    <a:pt x="794" y="559"/>
                  </a:lnTo>
                  <a:lnTo>
                    <a:pt x="787" y="579"/>
                  </a:lnTo>
                  <a:lnTo>
                    <a:pt x="781" y="598"/>
                  </a:lnTo>
                  <a:lnTo>
                    <a:pt x="775" y="619"/>
                  </a:lnTo>
                  <a:lnTo>
                    <a:pt x="771" y="639"/>
                  </a:lnTo>
                  <a:lnTo>
                    <a:pt x="1584" y="639"/>
                  </a:lnTo>
                  <a:lnTo>
                    <a:pt x="1580" y="619"/>
                  </a:lnTo>
                  <a:lnTo>
                    <a:pt x="1574" y="598"/>
                  </a:lnTo>
                  <a:lnTo>
                    <a:pt x="1568" y="579"/>
                  </a:lnTo>
                  <a:lnTo>
                    <a:pt x="1561" y="559"/>
                  </a:lnTo>
                  <a:lnTo>
                    <a:pt x="1553" y="541"/>
                  </a:lnTo>
                  <a:lnTo>
                    <a:pt x="1544" y="522"/>
                  </a:lnTo>
                  <a:lnTo>
                    <a:pt x="1534" y="504"/>
                  </a:lnTo>
                  <a:lnTo>
                    <a:pt x="1523" y="487"/>
                  </a:lnTo>
                  <a:lnTo>
                    <a:pt x="1511" y="470"/>
                  </a:lnTo>
                  <a:lnTo>
                    <a:pt x="1499" y="454"/>
                  </a:lnTo>
                  <a:lnTo>
                    <a:pt x="1486" y="438"/>
                  </a:lnTo>
                  <a:lnTo>
                    <a:pt x="1473" y="423"/>
                  </a:lnTo>
                  <a:lnTo>
                    <a:pt x="1458" y="409"/>
                  </a:lnTo>
                  <a:lnTo>
                    <a:pt x="1443" y="396"/>
                  </a:lnTo>
                  <a:lnTo>
                    <a:pt x="1427" y="384"/>
                  </a:lnTo>
                  <a:lnTo>
                    <a:pt x="1410" y="372"/>
                  </a:lnTo>
                  <a:lnTo>
                    <a:pt x="1412" y="355"/>
                  </a:lnTo>
                  <a:lnTo>
                    <a:pt x="1414" y="338"/>
                  </a:lnTo>
                  <a:lnTo>
                    <a:pt x="1417" y="319"/>
                  </a:lnTo>
                  <a:lnTo>
                    <a:pt x="1421" y="299"/>
                  </a:lnTo>
                  <a:lnTo>
                    <a:pt x="1428" y="278"/>
                  </a:lnTo>
                  <a:lnTo>
                    <a:pt x="1436" y="255"/>
                  </a:lnTo>
                  <a:lnTo>
                    <a:pt x="1446" y="234"/>
                  </a:lnTo>
                  <a:lnTo>
                    <a:pt x="1458" y="213"/>
                  </a:lnTo>
                  <a:lnTo>
                    <a:pt x="1466" y="201"/>
                  </a:lnTo>
                  <a:lnTo>
                    <a:pt x="1475" y="188"/>
                  </a:lnTo>
                  <a:lnTo>
                    <a:pt x="1485" y="176"/>
                  </a:lnTo>
                  <a:lnTo>
                    <a:pt x="1496" y="165"/>
                  </a:lnTo>
                  <a:lnTo>
                    <a:pt x="1508" y="154"/>
                  </a:lnTo>
                  <a:lnTo>
                    <a:pt x="1521" y="144"/>
                  </a:lnTo>
                  <a:lnTo>
                    <a:pt x="1536" y="134"/>
                  </a:lnTo>
                  <a:lnTo>
                    <a:pt x="1551" y="125"/>
                  </a:lnTo>
                  <a:lnTo>
                    <a:pt x="1568" y="117"/>
                  </a:lnTo>
                  <a:lnTo>
                    <a:pt x="1587" y="109"/>
                  </a:lnTo>
                  <a:lnTo>
                    <a:pt x="1606" y="102"/>
                  </a:lnTo>
                  <a:lnTo>
                    <a:pt x="1628" y="96"/>
                  </a:lnTo>
                  <a:lnTo>
                    <a:pt x="1652" y="92"/>
                  </a:lnTo>
                  <a:lnTo>
                    <a:pt x="1677" y="88"/>
                  </a:lnTo>
                  <a:lnTo>
                    <a:pt x="1704" y="86"/>
                  </a:lnTo>
                  <a:lnTo>
                    <a:pt x="1732" y="85"/>
                  </a:lnTo>
                  <a:lnTo>
                    <a:pt x="1742" y="84"/>
                  </a:lnTo>
                  <a:lnTo>
                    <a:pt x="1750" y="82"/>
                  </a:lnTo>
                  <a:lnTo>
                    <a:pt x="1757" y="78"/>
                  </a:lnTo>
                  <a:lnTo>
                    <a:pt x="1763" y="73"/>
                  </a:lnTo>
                  <a:lnTo>
                    <a:pt x="1768" y="67"/>
                  </a:lnTo>
                  <a:lnTo>
                    <a:pt x="1772" y="60"/>
                  </a:lnTo>
                  <a:lnTo>
                    <a:pt x="1775" y="52"/>
                  </a:lnTo>
                  <a:lnTo>
                    <a:pt x="1775" y="43"/>
                  </a:lnTo>
                  <a:lnTo>
                    <a:pt x="1775" y="35"/>
                  </a:lnTo>
                  <a:lnTo>
                    <a:pt x="1772" y="27"/>
                  </a:lnTo>
                  <a:lnTo>
                    <a:pt x="1768" y="19"/>
                  </a:lnTo>
                  <a:lnTo>
                    <a:pt x="1763" y="13"/>
                  </a:lnTo>
                  <a:lnTo>
                    <a:pt x="1757" y="7"/>
                  </a:lnTo>
                  <a:lnTo>
                    <a:pt x="1750" y="4"/>
                  </a:lnTo>
                  <a:lnTo>
                    <a:pt x="1742" y="1"/>
                  </a:lnTo>
                  <a:lnTo>
                    <a:pt x="1732" y="0"/>
                  </a:lnTo>
                  <a:lnTo>
                    <a:pt x="1699" y="1"/>
                  </a:lnTo>
                  <a:lnTo>
                    <a:pt x="1668" y="3"/>
                  </a:lnTo>
                  <a:lnTo>
                    <a:pt x="1638" y="7"/>
                  </a:lnTo>
                  <a:lnTo>
                    <a:pt x="1609" y="13"/>
                  </a:lnTo>
                  <a:lnTo>
                    <a:pt x="1582" y="21"/>
                  </a:lnTo>
                  <a:lnTo>
                    <a:pt x="1557" y="30"/>
                  </a:lnTo>
                  <a:lnTo>
                    <a:pt x="1534" y="39"/>
                  </a:lnTo>
                  <a:lnTo>
                    <a:pt x="1511" y="50"/>
                  </a:lnTo>
                  <a:lnTo>
                    <a:pt x="1490" y="62"/>
                  </a:lnTo>
                  <a:lnTo>
                    <a:pt x="1471" y="75"/>
                  </a:lnTo>
                  <a:lnTo>
                    <a:pt x="1454" y="89"/>
                  </a:lnTo>
                  <a:lnTo>
                    <a:pt x="1438" y="103"/>
                  </a:lnTo>
                  <a:lnTo>
                    <a:pt x="1422" y="119"/>
                  </a:lnTo>
                  <a:lnTo>
                    <a:pt x="1408" y="135"/>
                  </a:lnTo>
                  <a:lnTo>
                    <a:pt x="1396" y="151"/>
                  </a:lnTo>
                  <a:lnTo>
                    <a:pt x="1386" y="167"/>
                  </a:lnTo>
                  <a:lnTo>
                    <a:pt x="1374" y="188"/>
                  </a:lnTo>
                  <a:lnTo>
                    <a:pt x="1363" y="210"/>
                  </a:lnTo>
                  <a:lnTo>
                    <a:pt x="1355" y="231"/>
                  </a:lnTo>
                  <a:lnTo>
                    <a:pt x="1347" y="252"/>
                  </a:lnTo>
                  <a:lnTo>
                    <a:pt x="1341" y="272"/>
                  </a:lnTo>
                  <a:lnTo>
                    <a:pt x="1337" y="292"/>
                  </a:lnTo>
                  <a:lnTo>
                    <a:pt x="1332" y="311"/>
                  </a:lnTo>
                  <a:lnTo>
                    <a:pt x="1329" y="328"/>
                  </a:lnTo>
                  <a:lnTo>
                    <a:pt x="1312" y="322"/>
                  </a:lnTo>
                  <a:lnTo>
                    <a:pt x="1293" y="316"/>
                  </a:lnTo>
                  <a:lnTo>
                    <a:pt x="1275" y="311"/>
                  </a:lnTo>
                  <a:lnTo>
                    <a:pt x="1256" y="307"/>
                  </a:lnTo>
                  <a:lnTo>
                    <a:pt x="1237" y="304"/>
                  </a:lnTo>
                  <a:lnTo>
                    <a:pt x="1217" y="301"/>
                  </a:lnTo>
                  <a:lnTo>
                    <a:pt x="1197" y="300"/>
                  </a:lnTo>
                  <a:lnTo>
                    <a:pt x="1178" y="299"/>
                  </a:lnTo>
                  <a:lnTo>
                    <a:pt x="1158" y="300"/>
                  </a:lnTo>
                  <a:lnTo>
                    <a:pt x="1138" y="301"/>
                  </a:lnTo>
                  <a:lnTo>
                    <a:pt x="1118" y="304"/>
                  </a:lnTo>
                  <a:lnTo>
                    <a:pt x="1099" y="307"/>
                  </a:lnTo>
                  <a:lnTo>
                    <a:pt x="1080" y="311"/>
                  </a:lnTo>
                  <a:lnTo>
                    <a:pt x="1062" y="316"/>
                  </a:lnTo>
                  <a:lnTo>
                    <a:pt x="1044" y="322"/>
                  </a:lnTo>
                  <a:lnTo>
                    <a:pt x="1025" y="328"/>
                  </a:lnTo>
                  <a:lnTo>
                    <a:pt x="1022" y="311"/>
                  </a:lnTo>
                  <a:lnTo>
                    <a:pt x="1019" y="292"/>
                  </a:lnTo>
                  <a:lnTo>
                    <a:pt x="1014" y="272"/>
                  </a:lnTo>
                  <a:lnTo>
                    <a:pt x="1008" y="252"/>
                  </a:lnTo>
                  <a:lnTo>
                    <a:pt x="1001" y="231"/>
                  </a:lnTo>
                  <a:lnTo>
                    <a:pt x="992" y="210"/>
                  </a:lnTo>
                  <a:lnTo>
                    <a:pt x="982" y="188"/>
                  </a:lnTo>
                  <a:lnTo>
                    <a:pt x="970" y="167"/>
                  </a:lnTo>
                  <a:lnTo>
                    <a:pt x="959" y="151"/>
                  </a:lnTo>
                  <a:lnTo>
                    <a:pt x="947" y="135"/>
                  </a:lnTo>
                  <a:lnTo>
                    <a:pt x="933" y="119"/>
                  </a:lnTo>
                  <a:lnTo>
                    <a:pt x="917" y="103"/>
                  </a:lnTo>
                  <a:lnTo>
                    <a:pt x="901" y="89"/>
                  </a:lnTo>
                  <a:lnTo>
                    <a:pt x="884" y="75"/>
                  </a:lnTo>
                  <a:lnTo>
                    <a:pt x="865" y="62"/>
                  </a:lnTo>
                  <a:lnTo>
                    <a:pt x="844" y="50"/>
                  </a:lnTo>
                  <a:lnTo>
                    <a:pt x="821" y="39"/>
                  </a:lnTo>
                  <a:lnTo>
                    <a:pt x="798" y="30"/>
                  </a:lnTo>
                  <a:lnTo>
                    <a:pt x="773" y="21"/>
                  </a:lnTo>
                  <a:lnTo>
                    <a:pt x="746" y="13"/>
                  </a:lnTo>
                  <a:lnTo>
                    <a:pt x="717" y="7"/>
                  </a:lnTo>
                  <a:lnTo>
                    <a:pt x="687" y="3"/>
                  </a:lnTo>
                  <a:lnTo>
                    <a:pt x="656" y="1"/>
                  </a:lnTo>
                  <a:lnTo>
                    <a:pt x="622" y="0"/>
                  </a:lnTo>
                  <a:lnTo>
                    <a:pt x="613" y="1"/>
                  </a:lnTo>
                  <a:lnTo>
                    <a:pt x="605" y="4"/>
                  </a:lnTo>
                  <a:lnTo>
                    <a:pt x="598" y="7"/>
                  </a:lnTo>
                  <a:lnTo>
                    <a:pt x="592" y="13"/>
                  </a:lnTo>
                  <a:lnTo>
                    <a:pt x="587" y="19"/>
                  </a:lnTo>
                  <a:lnTo>
                    <a:pt x="583" y="27"/>
                  </a:lnTo>
                  <a:lnTo>
                    <a:pt x="581" y="35"/>
                  </a:lnTo>
                  <a:lnTo>
                    <a:pt x="580" y="43"/>
                  </a:lnTo>
                  <a:lnTo>
                    <a:pt x="581" y="52"/>
                  </a:lnTo>
                  <a:lnTo>
                    <a:pt x="583" y="60"/>
                  </a:lnTo>
                  <a:lnTo>
                    <a:pt x="587" y="67"/>
                  </a:lnTo>
                  <a:lnTo>
                    <a:pt x="592" y="73"/>
                  </a:lnTo>
                  <a:lnTo>
                    <a:pt x="598" y="78"/>
                  </a:lnTo>
                  <a:lnTo>
                    <a:pt x="605" y="82"/>
                  </a:lnTo>
                  <a:lnTo>
                    <a:pt x="613" y="84"/>
                  </a:lnTo>
                  <a:lnTo>
                    <a:pt x="622" y="85"/>
                  </a:lnTo>
                  <a:close/>
                  <a:moveTo>
                    <a:pt x="515" y="1544"/>
                  </a:moveTo>
                  <a:lnTo>
                    <a:pt x="515" y="1544"/>
                  </a:lnTo>
                  <a:lnTo>
                    <a:pt x="516" y="1583"/>
                  </a:lnTo>
                  <a:lnTo>
                    <a:pt x="518" y="1621"/>
                  </a:lnTo>
                  <a:lnTo>
                    <a:pt x="521" y="1660"/>
                  </a:lnTo>
                  <a:lnTo>
                    <a:pt x="526" y="1697"/>
                  </a:lnTo>
                  <a:lnTo>
                    <a:pt x="534" y="1735"/>
                  </a:lnTo>
                  <a:lnTo>
                    <a:pt x="542" y="1771"/>
                  </a:lnTo>
                  <a:lnTo>
                    <a:pt x="551" y="1807"/>
                  </a:lnTo>
                  <a:lnTo>
                    <a:pt x="561" y="1841"/>
                  </a:lnTo>
                  <a:lnTo>
                    <a:pt x="572" y="1875"/>
                  </a:lnTo>
                  <a:lnTo>
                    <a:pt x="585" y="1909"/>
                  </a:lnTo>
                  <a:lnTo>
                    <a:pt x="599" y="1942"/>
                  </a:lnTo>
                  <a:lnTo>
                    <a:pt x="614" y="1974"/>
                  </a:lnTo>
                  <a:lnTo>
                    <a:pt x="630" y="2004"/>
                  </a:lnTo>
                  <a:lnTo>
                    <a:pt x="648" y="2034"/>
                  </a:lnTo>
                  <a:lnTo>
                    <a:pt x="666" y="2063"/>
                  </a:lnTo>
                  <a:lnTo>
                    <a:pt x="686" y="2091"/>
                  </a:lnTo>
                  <a:lnTo>
                    <a:pt x="706" y="2117"/>
                  </a:lnTo>
                  <a:lnTo>
                    <a:pt x="727" y="2143"/>
                  </a:lnTo>
                  <a:lnTo>
                    <a:pt x="750" y="2167"/>
                  </a:lnTo>
                  <a:lnTo>
                    <a:pt x="772" y="2190"/>
                  </a:lnTo>
                  <a:lnTo>
                    <a:pt x="796" y="2212"/>
                  </a:lnTo>
                  <a:lnTo>
                    <a:pt x="821" y="2233"/>
                  </a:lnTo>
                  <a:lnTo>
                    <a:pt x="847" y="2252"/>
                  </a:lnTo>
                  <a:lnTo>
                    <a:pt x="873" y="2269"/>
                  </a:lnTo>
                  <a:lnTo>
                    <a:pt x="899" y="2286"/>
                  </a:lnTo>
                  <a:lnTo>
                    <a:pt x="926" y="2300"/>
                  </a:lnTo>
                  <a:lnTo>
                    <a:pt x="955" y="2314"/>
                  </a:lnTo>
                  <a:lnTo>
                    <a:pt x="984" y="2326"/>
                  </a:lnTo>
                  <a:lnTo>
                    <a:pt x="1013" y="2336"/>
                  </a:lnTo>
                  <a:lnTo>
                    <a:pt x="1043" y="2345"/>
                  </a:lnTo>
                  <a:lnTo>
                    <a:pt x="1073" y="2351"/>
                  </a:lnTo>
                  <a:lnTo>
                    <a:pt x="1104" y="2356"/>
                  </a:lnTo>
                  <a:lnTo>
                    <a:pt x="1104" y="811"/>
                  </a:lnTo>
                  <a:lnTo>
                    <a:pt x="883" y="811"/>
                  </a:lnTo>
                  <a:lnTo>
                    <a:pt x="863" y="824"/>
                  </a:lnTo>
                  <a:lnTo>
                    <a:pt x="843" y="838"/>
                  </a:lnTo>
                  <a:lnTo>
                    <a:pt x="823" y="852"/>
                  </a:lnTo>
                  <a:lnTo>
                    <a:pt x="804" y="868"/>
                  </a:lnTo>
                  <a:lnTo>
                    <a:pt x="786" y="884"/>
                  </a:lnTo>
                  <a:lnTo>
                    <a:pt x="768" y="901"/>
                  </a:lnTo>
                  <a:lnTo>
                    <a:pt x="751" y="918"/>
                  </a:lnTo>
                  <a:lnTo>
                    <a:pt x="734" y="937"/>
                  </a:lnTo>
                  <a:lnTo>
                    <a:pt x="717" y="956"/>
                  </a:lnTo>
                  <a:lnTo>
                    <a:pt x="701" y="976"/>
                  </a:lnTo>
                  <a:lnTo>
                    <a:pt x="686" y="996"/>
                  </a:lnTo>
                  <a:lnTo>
                    <a:pt x="671" y="1017"/>
                  </a:lnTo>
                  <a:lnTo>
                    <a:pt x="657" y="1039"/>
                  </a:lnTo>
                  <a:lnTo>
                    <a:pt x="643" y="1061"/>
                  </a:lnTo>
                  <a:lnTo>
                    <a:pt x="629" y="1084"/>
                  </a:lnTo>
                  <a:lnTo>
                    <a:pt x="617" y="1107"/>
                  </a:lnTo>
                  <a:lnTo>
                    <a:pt x="605" y="1132"/>
                  </a:lnTo>
                  <a:lnTo>
                    <a:pt x="594" y="1156"/>
                  </a:lnTo>
                  <a:lnTo>
                    <a:pt x="584" y="1181"/>
                  </a:lnTo>
                  <a:lnTo>
                    <a:pt x="574" y="1207"/>
                  </a:lnTo>
                  <a:lnTo>
                    <a:pt x="565" y="1232"/>
                  </a:lnTo>
                  <a:lnTo>
                    <a:pt x="557" y="1258"/>
                  </a:lnTo>
                  <a:lnTo>
                    <a:pt x="549" y="1285"/>
                  </a:lnTo>
                  <a:lnTo>
                    <a:pt x="542" y="1313"/>
                  </a:lnTo>
                  <a:lnTo>
                    <a:pt x="536" y="1340"/>
                  </a:lnTo>
                  <a:lnTo>
                    <a:pt x="530" y="1368"/>
                  </a:lnTo>
                  <a:lnTo>
                    <a:pt x="525" y="1397"/>
                  </a:lnTo>
                  <a:lnTo>
                    <a:pt x="522" y="1425"/>
                  </a:lnTo>
                  <a:lnTo>
                    <a:pt x="519" y="1454"/>
                  </a:lnTo>
                  <a:lnTo>
                    <a:pt x="517" y="1484"/>
                  </a:lnTo>
                  <a:lnTo>
                    <a:pt x="515" y="1513"/>
                  </a:lnTo>
                  <a:lnTo>
                    <a:pt x="515" y="1544"/>
                  </a:lnTo>
                  <a:close/>
                  <a:moveTo>
                    <a:pt x="602" y="1573"/>
                  </a:moveTo>
                  <a:lnTo>
                    <a:pt x="602" y="1573"/>
                  </a:lnTo>
                  <a:lnTo>
                    <a:pt x="603" y="1561"/>
                  </a:lnTo>
                  <a:lnTo>
                    <a:pt x="605" y="1550"/>
                  </a:lnTo>
                  <a:lnTo>
                    <a:pt x="609" y="1539"/>
                  </a:lnTo>
                  <a:lnTo>
                    <a:pt x="614" y="1529"/>
                  </a:lnTo>
                  <a:lnTo>
                    <a:pt x="621" y="1519"/>
                  </a:lnTo>
                  <a:lnTo>
                    <a:pt x="629" y="1510"/>
                  </a:lnTo>
                  <a:lnTo>
                    <a:pt x="640" y="1501"/>
                  </a:lnTo>
                  <a:lnTo>
                    <a:pt x="650" y="1493"/>
                  </a:lnTo>
                  <a:lnTo>
                    <a:pt x="662" y="1486"/>
                  </a:lnTo>
                  <a:lnTo>
                    <a:pt x="674" y="1480"/>
                  </a:lnTo>
                  <a:lnTo>
                    <a:pt x="687" y="1474"/>
                  </a:lnTo>
                  <a:lnTo>
                    <a:pt x="701" y="1470"/>
                  </a:lnTo>
                  <a:lnTo>
                    <a:pt x="716" y="1466"/>
                  </a:lnTo>
                  <a:lnTo>
                    <a:pt x="733" y="1463"/>
                  </a:lnTo>
                  <a:lnTo>
                    <a:pt x="749" y="1461"/>
                  </a:lnTo>
                  <a:lnTo>
                    <a:pt x="765" y="1461"/>
                  </a:lnTo>
                  <a:lnTo>
                    <a:pt x="782" y="1461"/>
                  </a:lnTo>
                  <a:lnTo>
                    <a:pt x="798" y="1463"/>
                  </a:lnTo>
                  <a:lnTo>
                    <a:pt x="813" y="1466"/>
                  </a:lnTo>
                  <a:lnTo>
                    <a:pt x="828" y="1470"/>
                  </a:lnTo>
                  <a:lnTo>
                    <a:pt x="843" y="1474"/>
                  </a:lnTo>
                  <a:lnTo>
                    <a:pt x="856" y="1480"/>
                  </a:lnTo>
                  <a:lnTo>
                    <a:pt x="869" y="1486"/>
                  </a:lnTo>
                  <a:lnTo>
                    <a:pt x="880" y="1493"/>
                  </a:lnTo>
                  <a:lnTo>
                    <a:pt x="891" y="1501"/>
                  </a:lnTo>
                  <a:lnTo>
                    <a:pt x="900" y="1510"/>
                  </a:lnTo>
                  <a:lnTo>
                    <a:pt x="908" y="1519"/>
                  </a:lnTo>
                  <a:lnTo>
                    <a:pt x="915" y="1529"/>
                  </a:lnTo>
                  <a:lnTo>
                    <a:pt x="920" y="1539"/>
                  </a:lnTo>
                  <a:lnTo>
                    <a:pt x="924" y="1550"/>
                  </a:lnTo>
                  <a:lnTo>
                    <a:pt x="927" y="1561"/>
                  </a:lnTo>
                  <a:lnTo>
                    <a:pt x="928" y="1573"/>
                  </a:lnTo>
                  <a:lnTo>
                    <a:pt x="927" y="1584"/>
                  </a:lnTo>
                  <a:lnTo>
                    <a:pt x="924" y="1595"/>
                  </a:lnTo>
                  <a:lnTo>
                    <a:pt x="920" y="1606"/>
                  </a:lnTo>
                  <a:lnTo>
                    <a:pt x="915" y="1616"/>
                  </a:lnTo>
                  <a:lnTo>
                    <a:pt x="908" y="1627"/>
                  </a:lnTo>
                  <a:lnTo>
                    <a:pt x="900" y="1636"/>
                  </a:lnTo>
                  <a:lnTo>
                    <a:pt x="891" y="1644"/>
                  </a:lnTo>
                  <a:lnTo>
                    <a:pt x="880" y="1652"/>
                  </a:lnTo>
                  <a:lnTo>
                    <a:pt x="869" y="1659"/>
                  </a:lnTo>
                  <a:lnTo>
                    <a:pt x="856" y="1666"/>
                  </a:lnTo>
                  <a:lnTo>
                    <a:pt x="843" y="1671"/>
                  </a:lnTo>
                  <a:lnTo>
                    <a:pt x="828" y="1676"/>
                  </a:lnTo>
                  <a:lnTo>
                    <a:pt x="813" y="1680"/>
                  </a:lnTo>
                  <a:lnTo>
                    <a:pt x="798" y="1682"/>
                  </a:lnTo>
                  <a:lnTo>
                    <a:pt x="782" y="1684"/>
                  </a:lnTo>
                  <a:lnTo>
                    <a:pt x="765" y="1685"/>
                  </a:lnTo>
                  <a:lnTo>
                    <a:pt x="749" y="1684"/>
                  </a:lnTo>
                  <a:lnTo>
                    <a:pt x="733" y="1682"/>
                  </a:lnTo>
                  <a:lnTo>
                    <a:pt x="716" y="1680"/>
                  </a:lnTo>
                  <a:lnTo>
                    <a:pt x="701" y="1676"/>
                  </a:lnTo>
                  <a:lnTo>
                    <a:pt x="687" y="1671"/>
                  </a:lnTo>
                  <a:lnTo>
                    <a:pt x="674" y="1666"/>
                  </a:lnTo>
                  <a:lnTo>
                    <a:pt x="662" y="1659"/>
                  </a:lnTo>
                  <a:lnTo>
                    <a:pt x="650" y="1652"/>
                  </a:lnTo>
                  <a:lnTo>
                    <a:pt x="640" y="1644"/>
                  </a:lnTo>
                  <a:lnTo>
                    <a:pt x="629" y="1636"/>
                  </a:lnTo>
                  <a:lnTo>
                    <a:pt x="621" y="1627"/>
                  </a:lnTo>
                  <a:lnTo>
                    <a:pt x="614" y="1616"/>
                  </a:lnTo>
                  <a:lnTo>
                    <a:pt x="609" y="1606"/>
                  </a:lnTo>
                  <a:lnTo>
                    <a:pt x="605" y="1595"/>
                  </a:lnTo>
                  <a:lnTo>
                    <a:pt x="603" y="1584"/>
                  </a:lnTo>
                  <a:lnTo>
                    <a:pt x="602" y="1573"/>
                  </a:lnTo>
                  <a:close/>
                  <a:moveTo>
                    <a:pt x="920" y="2058"/>
                  </a:moveTo>
                  <a:lnTo>
                    <a:pt x="920" y="2058"/>
                  </a:lnTo>
                  <a:lnTo>
                    <a:pt x="912" y="2058"/>
                  </a:lnTo>
                  <a:lnTo>
                    <a:pt x="905" y="2056"/>
                  </a:lnTo>
                  <a:lnTo>
                    <a:pt x="897" y="2053"/>
                  </a:lnTo>
                  <a:lnTo>
                    <a:pt x="890" y="2048"/>
                  </a:lnTo>
                  <a:lnTo>
                    <a:pt x="884" y="2044"/>
                  </a:lnTo>
                  <a:lnTo>
                    <a:pt x="878" y="2038"/>
                  </a:lnTo>
                  <a:lnTo>
                    <a:pt x="872" y="2031"/>
                  </a:lnTo>
                  <a:lnTo>
                    <a:pt x="867" y="2024"/>
                  </a:lnTo>
                  <a:lnTo>
                    <a:pt x="862" y="2016"/>
                  </a:lnTo>
                  <a:lnTo>
                    <a:pt x="857" y="2007"/>
                  </a:lnTo>
                  <a:lnTo>
                    <a:pt x="854" y="1998"/>
                  </a:lnTo>
                  <a:lnTo>
                    <a:pt x="850" y="1988"/>
                  </a:lnTo>
                  <a:lnTo>
                    <a:pt x="848" y="1977"/>
                  </a:lnTo>
                  <a:lnTo>
                    <a:pt x="846" y="1966"/>
                  </a:lnTo>
                  <a:lnTo>
                    <a:pt x="845" y="1954"/>
                  </a:lnTo>
                  <a:lnTo>
                    <a:pt x="844" y="1942"/>
                  </a:lnTo>
                  <a:lnTo>
                    <a:pt x="845" y="1931"/>
                  </a:lnTo>
                  <a:lnTo>
                    <a:pt x="846" y="1919"/>
                  </a:lnTo>
                  <a:lnTo>
                    <a:pt x="848" y="1908"/>
                  </a:lnTo>
                  <a:lnTo>
                    <a:pt x="850" y="1898"/>
                  </a:lnTo>
                  <a:lnTo>
                    <a:pt x="854" y="1888"/>
                  </a:lnTo>
                  <a:lnTo>
                    <a:pt x="857" y="1878"/>
                  </a:lnTo>
                  <a:lnTo>
                    <a:pt x="862" y="1869"/>
                  </a:lnTo>
                  <a:lnTo>
                    <a:pt x="867" y="1861"/>
                  </a:lnTo>
                  <a:lnTo>
                    <a:pt x="872" y="1853"/>
                  </a:lnTo>
                  <a:lnTo>
                    <a:pt x="878" y="1847"/>
                  </a:lnTo>
                  <a:lnTo>
                    <a:pt x="884" y="1841"/>
                  </a:lnTo>
                  <a:lnTo>
                    <a:pt x="890" y="1836"/>
                  </a:lnTo>
                  <a:lnTo>
                    <a:pt x="897" y="1832"/>
                  </a:lnTo>
                  <a:lnTo>
                    <a:pt x="905" y="1830"/>
                  </a:lnTo>
                  <a:lnTo>
                    <a:pt x="912" y="1828"/>
                  </a:lnTo>
                  <a:lnTo>
                    <a:pt x="920" y="1827"/>
                  </a:lnTo>
                  <a:lnTo>
                    <a:pt x="927" y="1828"/>
                  </a:lnTo>
                  <a:lnTo>
                    <a:pt x="936" y="1830"/>
                  </a:lnTo>
                  <a:lnTo>
                    <a:pt x="943" y="1832"/>
                  </a:lnTo>
                  <a:lnTo>
                    <a:pt x="950" y="1836"/>
                  </a:lnTo>
                  <a:lnTo>
                    <a:pt x="957" y="1841"/>
                  </a:lnTo>
                  <a:lnTo>
                    <a:pt x="963" y="1847"/>
                  </a:lnTo>
                  <a:lnTo>
                    <a:pt x="969" y="1853"/>
                  </a:lnTo>
                  <a:lnTo>
                    <a:pt x="974" y="1861"/>
                  </a:lnTo>
                  <a:lnTo>
                    <a:pt x="979" y="1869"/>
                  </a:lnTo>
                  <a:lnTo>
                    <a:pt x="983" y="1878"/>
                  </a:lnTo>
                  <a:lnTo>
                    <a:pt x="987" y="1888"/>
                  </a:lnTo>
                  <a:lnTo>
                    <a:pt x="990" y="1898"/>
                  </a:lnTo>
                  <a:lnTo>
                    <a:pt x="993" y="1908"/>
                  </a:lnTo>
                  <a:lnTo>
                    <a:pt x="994" y="1919"/>
                  </a:lnTo>
                  <a:lnTo>
                    <a:pt x="996" y="1931"/>
                  </a:lnTo>
                  <a:lnTo>
                    <a:pt x="996" y="1942"/>
                  </a:lnTo>
                  <a:lnTo>
                    <a:pt x="996" y="1954"/>
                  </a:lnTo>
                  <a:lnTo>
                    <a:pt x="994" y="1966"/>
                  </a:lnTo>
                  <a:lnTo>
                    <a:pt x="993" y="1977"/>
                  </a:lnTo>
                  <a:lnTo>
                    <a:pt x="990" y="1988"/>
                  </a:lnTo>
                  <a:lnTo>
                    <a:pt x="987" y="1998"/>
                  </a:lnTo>
                  <a:lnTo>
                    <a:pt x="983" y="2007"/>
                  </a:lnTo>
                  <a:lnTo>
                    <a:pt x="979" y="2016"/>
                  </a:lnTo>
                  <a:lnTo>
                    <a:pt x="974" y="2024"/>
                  </a:lnTo>
                  <a:lnTo>
                    <a:pt x="969" y="2031"/>
                  </a:lnTo>
                  <a:lnTo>
                    <a:pt x="963" y="2038"/>
                  </a:lnTo>
                  <a:lnTo>
                    <a:pt x="957" y="2044"/>
                  </a:lnTo>
                  <a:lnTo>
                    <a:pt x="950" y="2048"/>
                  </a:lnTo>
                  <a:lnTo>
                    <a:pt x="943" y="2053"/>
                  </a:lnTo>
                  <a:lnTo>
                    <a:pt x="936" y="2056"/>
                  </a:lnTo>
                  <a:lnTo>
                    <a:pt x="927" y="2058"/>
                  </a:lnTo>
                  <a:lnTo>
                    <a:pt x="920" y="2058"/>
                  </a:lnTo>
                  <a:close/>
                  <a:moveTo>
                    <a:pt x="976" y="1280"/>
                  </a:moveTo>
                  <a:lnTo>
                    <a:pt x="976" y="1280"/>
                  </a:lnTo>
                  <a:lnTo>
                    <a:pt x="967" y="1289"/>
                  </a:lnTo>
                  <a:lnTo>
                    <a:pt x="958" y="1295"/>
                  </a:lnTo>
                  <a:lnTo>
                    <a:pt x="948" y="1299"/>
                  </a:lnTo>
                  <a:lnTo>
                    <a:pt x="937" y="1303"/>
                  </a:lnTo>
                  <a:lnTo>
                    <a:pt x="924" y="1305"/>
                  </a:lnTo>
                  <a:lnTo>
                    <a:pt x="912" y="1306"/>
                  </a:lnTo>
                  <a:lnTo>
                    <a:pt x="899" y="1305"/>
                  </a:lnTo>
                  <a:lnTo>
                    <a:pt x="886" y="1303"/>
                  </a:lnTo>
                  <a:lnTo>
                    <a:pt x="873" y="1300"/>
                  </a:lnTo>
                  <a:lnTo>
                    <a:pt x="860" y="1296"/>
                  </a:lnTo>
                  <a:lnTo>
                    <a:pt x="846" y="1291"/>
                  </a:lnTo>
                  <a:lnTo>
                    <a:pt x="833" y="1283"/>
                  </a:lnTo>
                  <a:lnTo>
                    <a:pt x="819" y="1275"/>
                  </a:lnTo>
                  <a:lnTo>
                    <a:pt x="806" y="1266"/>
                  </a:lnTo>
                  <a:lnTo>
                    <a:pt x="794" y="1256"/>
                  </a:lnTo>
                  <a:lnTo>
                    <a:pt x="781" y="1245"/>
                  </a:lnTo>
                  <a:lnTo>
                    <a:pt x="770" y="1233"/>
                  </a:lnTo>
                  <a:lnTo>
                    <a:pt x="760" y="1220"/>
                  </a:lnTo>
                  <a:lnTo>
                    <a:pt x="751" y="1207"/>
                  </a:lnTo>
                  <a:lnTo>
                    <a:pt x="743" y="1193"/>
                  </a:lnTo>
                  <a:lnTo>
                    <a:pt x="737" y="1180"/>
                  </a:lnTo>
                  <a:lnTo>
                    <a:pt x="730" y="1166"/>
                  </a:lnTo>
                  <a:lnTo>
                    <a:pt x="726" y="1153"/>
                  </a:lnTo>
                  <a:lnTo>
                    <a:pt x="723" y="1140"/>
                  </a:lnTo>
                  <a:lnTo>
                    <a:pt x="721" y="1127"/>
                  </a:lnTo>
                  <a:lnTo>
                    <a:pt x="720" y="1113"/>
                  </a:lnTo>
                  <a:lnTo>
                    <a:pt x="721" y="1101"/>
                  </a:lnTo>
                  <a:lnTo>
                    <a:pt x="723" y="1090"/>
                  </a:lnTo>
                  <a:lnTo>
                    <a:pt x="727" y="1079"/>
                  </a:lnTo>
                  <a:lnTo>
                    <a:pt x="731" y="1068"/>
                  </a:lnTo>
                  <a:lnTo>
                    <a:pt x="738" y="1059"/>
                  </a:lnTo>
                  <a:lnTo>
                    <a:pt x="746" y="1050"/>
                  </a:lnTo>
                  <a:lnTo>
                    <a:pt x="754" y="1043"/>
                  </a:lnTo>
                  <a:lnTo>
                    <a:pt x="764" y="1037"/>
                  </a:lnTo>
                  <a:lnTo>
                    <a:pt x="774" y="1031"/>
                  </a:lnTo>
                  <a:lnTo>
                    <a:pt x="785" y="1027"/>
                  </a:lnTo>
                  <a:lnTo>
                    <a:pt x="797" y="1025"/>
                  </a:lnTo>
                  <a:lnTo>
                    <a:pt x="809" y="1025"/>
                  </a:lnTo>
                  <a:lnTo>
                    <a:pt x="822" y="1025"/>
                  </a:lnTo>
                  <a:lnTo>
                    <a:pt x="836" y="1027"/>
                  </a:lnTo>
                  <a:lnTo>
                    <a:pt x="849" y="1030"/>
                  </a:lnTo>
                  <a:lnTo>
                    <a:pt x="862" y="1035"/>
                  </a:lnTo>
                  <a:lnTo>
                    <a:pt x="876" y="1041"/>
                  </a:lnTo>
                  <a:lnTo>
                    <a:pt x="889" y="1047"/>
                  </a:lnTo>
                  <a:lnTo>
                    <a:pt x="902" y="1055"/>
                  </a:lnTo>
                  <a:lnTo>
                    <a:pt x="915" y="1064"/>
                  </a:lnTo>
                  <a:lnTo>
                    <a:pt x="927" y="1074"/>
                  </a:lnTo>
                  <a:lnTo>
                    <a:pt x="940" y="1086"/>
                  </a:lnTo>
                  <a:lnTo>
                    <a:pt x="952" y="1098"/>
                  </a:lnTo>
                  <a:lnTo>
                    <a:pt x="962" y="1110"/>
                  </a:lnTo>
                  <a:lnTo>
                    <a:pt x="971" y="1124"/>
                  </a:lnTo>
                  <a:lnTo>
                    <a:pt x="979" y="1137"/>
                  </a:lnTo>
                  <a:lnTo>
                    <a:pt x="985" y="1151"/>
                  </a:lnTo>
                  <a:lnTo>
                    <a:pt x="991" y="1164"/>
                  </a:lnTo>
                  <a:lnTo>
                    <a:pt x="995" y="1177"/>
                  </a:lnTo>
                  <a:lnTo>
                    <a:pt x="998" y="1190"/>
                  </a:lnTo>
                  <a:lnTo>
                    <a:pt x="1000" y="1204"/>
                  </a:lnTo>
                  <a:lnTo>
                    <a:pt x="1000" y="1217"/>
                  </a:lnTo>
                  <a:lnTo>
                    <a:pt x="1000" y="1229"/>
                  </a:lnTo>
                  <a:lnTo>
                    <a:pt x="998" y="1241"/>
                  </a:lnTo>
                  <a:lnTo>
                    <a:pt x="994" y="1252"/>
                  </a:lnTo>
                  <a:lnTo>
                    <a:pt x="990" y="1262"/>
                  </a:lnTo>
                  <a:lnTo>
                    <a:pt x="983" y="1272"/>
                  </a:lnTo>
                  <a:lnTo>
                    <a:pt x="976" y="1280"/>
                  </a:lnTo>
                  <a:close/>
                  <a:moveTo>
                    <a:pt x="1472" y="811"/>
                  </a:moveTo>
                  <a:lnTo>
                    <a:pt x="1251" y="811"/>
                  </a:lnTo>
                  <a:lnTo>
                    <a:pt x="1251" y="2356"/>
                  </a:lnTo>
                  <a:lnTo>
                    <a:pt x="1282" y="2351"/>
                  </a:lnTo>
                  <a:lnTo>
                    <a:pt x="1312" y="2345"/>
                  </a:lnTo>
                  <a:lnTo>
                    <a:pt x="1342" y="2336"/>
                  </a:lnTo>
                  <a:lnTo>
                    <a:pt x="1371" y="2326"/>
                  </a:lnTo>
                  <a:lnTo>
                    <a:pt x="1400" y="2314"/>
                  </a:lnTo>
                  <a:lnTo>
                    <a:pt x="1428" y="2300"/>
                  </a:lnTo>
                  <a:lnTo>
                    <a:pt x="1456" y="2286"/>
                  </a:lnTo>
                  <a:lnTo>
                    <a:pt x="1483" y="2269"/>
                  </a:lnTo>
                  <a:lnTo>
                    <a:pt x="1508" y="2252"/>
                  </a:lnTo>
                  <a:lnTo>
                    <a:pt x="1535" y="2233"/>
                  </a:lnTo>
                  <a:lnTo>
                    <a:pt x="1559" y="2212"/>
                  </a:lnTo>
                  <a:lnTo>
                    <a:pt x="1583" y="2190"/>
                  </a:lnTo>
                  <a:lnTo>
                    <a:pt x="1605" y="2167"/>
                  </a:lnTo>
                  <a:lnTo>
                    <a:pt x="1627" y="2143"/>
                  </a:lnTo>
                  <a:lnTo>
                    <a:pt x="1649" y="2117"/>
                  </a:lnTo>
                  <a:lnTo>
                    <a:pt x="1670" y="2091"/>
                  </a:lnTo>
                  <a:lnTo>
                    <a:pt x="1689" y="2063"/>
                  </a:lnTo>
                  <a:lnTo>
                    <a:pt x="1707" y="2034"/>
                  </a:lnTo>
                  <a:lnTo>
                    <a:pt x="1724" y="2004"/>
                  </a:lnTo>
                  <a:lnTo>
                    <a:pt x="1741" y="1974"/>
                  </a:lnTo>
                  <a:lnTo>
                    <a:pt x="1756" y="1942"/>
                  </a:lnTo>
                  <a:lnTo>
                    <a:pt x="1770" y="1909"/>
                  </a:lnTo>
                  <a:lnTo>
                    <a:pt x="1783" y="1875"/>
                  </a:lnTo>
                  <a:lnTo>
                    <a:pt x="1794" y="1841"/>
                  </a:lnTo>
                  <a:lnTo>
                    <a:pt x="1805" y="1807"/>
                  </a:lnTo>
                  <a:lnTo>
                    <a:pt x="1814" y="1771"/>
                  </a:lnTo>
                  <a:lnTo>
                    <a:pt x="1821" y="1735"/>
                  </a:lnTo>
                  <a:lnTo>
                    <a:pt x="1828" y="1697"/>
                  </a:lnTo>
                  <a:lnTo>
                    <a:pt x="1834" y="1660"/>
                  </a:lnTo>
                  <a:lnTo>
                    <a:pt x="1837" y="1621"/>
                  </a:lnTo>
                  <a:lnTo>
                    <a:pt x="1840" y="1583"/>
                  </a:lnTo>
                  <a:lnTo>
                    <a:pt x="1840" y="1544"/>
                  </a:lnTo>
                  <a:lnTo>
                    <a:pt x="1840" y="1513"/>
                  </a:lnTo>
                  <a:lnTo>
                    <a:pt x="1839" y="1484"/>
                  </a:lnTo>
                  <a:lnTo>
                    <a:pt x="1837" y="1454"/>
                  </a:lnTo>
                  <a:lnTo>
                    <a:pt x="1834" y="1425"/>
                  </a:lnTo>
                  <a:lnTo>
                    <a:pt x="1829" y="1397"/>
                  </a:lnTo>
                  <a:lnTo>
                    <a:pt x="1824" y="1368"/>
                  </a:lnTo>
                  <a:lnTo>
                    <a:pt x="1819" y="1340"/>
                  </a:lnTo>
                  <a:lnTo>
                    <a:pt x="1813" y="1313"/>
                  </a:lnTo>
                  <a:lnTo>
                    <a:pt x="1806" y="1285"/>
                  </a:lnTo>
                  <a:lnTo>
                    <a:pt x="1798" y="1258"/>
                  </a:lnTo>
                  <a:lnTo>
                    <a:pt x="1790" y="1232"/>
                  </a:lnTo>
                  <a:lnTo>
                    <a:pt x="1781" y="1207"/>
                  </a:lnTo>
                  <a:lnTo>
                    <a:pt x="1771" y="1181"/>
                  </a:lnTo>
                  <a:lnTo>
                    <a:pt x="1761" y="1156"/>
                  </a:lnTo>
                  <a:lnTo>
                    <a:pt x="1750" y="1132"/>
                  </a:lnTo>
                  <a:lnTo>
                    <a:pt x="1738" y="1107"/>
                  </a:lnTo>
                  <a:lnTo>
                    <a:pt x="1725" y="1084"/>
                  </a:lnTo>
                  <a:lnTo>
                    <a:pt x="1712" y="1061"/>
                  </a:lnTo>
                  <a:lnTo>
                    <a:pt x="1698" y="1039"/>
                  </a:lnTo>
                  <a:lnTo>
                    <a:pt x="1684" y="1017"/>
                  </a:lnTo>
                  <a:lnTo>
                    <a:pt x="1670" y="996"/>
                  </a:lnTo>
                  <a:lnTo>
                    <a:pt x="1654" y="976"/>
                  </a:lnTo>
                  <a:lnTo>
                    <a:pt x="1639" y="956"/>
                  </a:lnTo>
                  <a:lnTo>
                    <a:pt x="1621" y="937"/>
                  </a:lnTo>
                  <a:lnTo>
                    <a:pt x="1604" y="918"/>
                  </a:lnTo>
                  <a:lnTo>
                    <a:pt x="1587" y="901"/>
                  </a:lnTo>
                  <a:lnTo>
                    <a:pt x="1569" y="884"/>
                  </a:lnTo>
                  <a:lnTo>
                    <a:pt x="1551" y="868"/>
                  </a:lnTo>
                  <a:lnTo>
                    <a:pt x="1531" y="852"/>
                  </a:lnTo>
                  <a:lnTo>
                    <a:pt x="1512" y="838"/>
                  </a:lnTo>
                  <a:lnTo>
                    <a:pt x="1492" y="824"/>
                  </a:lnTo>
                  <a:lnTo>
                    <a:pt x="1472" y="811"/>
                  </a:lnTo>
                  <a:close/>
                  <a:moveTo>
                    <a:pt x="1411" y="1086"/>
                  </a:moveTo>
                  <a:lnTo>
                    <a:pt x="1411" y="1086"/>
                  </a:lnTo>
                  <a:lnTo>
                    <a:pt x="1423" y="1074"/>
                  </a:lnTo>
                  <a:lnTo>
                    <a:pt x="1437" y="1064"/>
                  </a:lnTo>
                  <a:lnTo>
                    <a:pt x="1450" y="1055"/>
                  </a:lnTo>
                  <a:lnTo>
                    <a:pt x="1463" y="1047"/>
                  </a:lnTo>
                  <a:lnTo>
                    <a:pt x="1476" y="1041"/>
                  </a:lnTo>
                  <a:lnTo>
                    <a:pt x="1489" y="1035"/>
                  </a:lnTo>
                  <a:lnTo>
                    <a:pt x="1503" y="1030"/>
                  </a:lnTo>
                  <a:lnTo>
                    <a:pt x="1516" y="1027"/>
                  </a:lnTo>
                  <a:lnTo>
                    <a:pt x="1529" y="1025"/>
                  </a:lnTo>
                  <a:lnTo>
                    <a:pt x="1542" y="1025"/>
                  </a:lnTo>
                  <a:lnTo>
                    <a:pt x="1554" y="1025"/>
                  </a:lnTo>
                  <a:lnTo>
                    <a:pt x="1566" y="1027"/>
                  </a:lnTo>
                  <a:lnTo>
                    <a:pt x="1577" y="1031"/>
                  </a:lnTo>
                  <a:lnTo>
                    <a:pt x="1587" y="1037"/>
                  </a:lnTo>
                  <a:lnTo>
                    <a:pt x="1597" y="1043"/>
                  </a:lnTo>
                  <a:lnTo>
                    <a:pt x="1606" y="1050"/>
                  </a:lnTo>
                  <a:lnTo>
                    <a:pt x="1613" y="1059"/>
                  </a:lnTo>
                  <a:lnTo>
                    <a:pt x="1619" y="1068"/>
                  </a:lnTo>
                  <a:lnTo>
                    <a:pt x="1624" y="1079"/>
                  </a:lnTo>
                  <a:lnTo>
                    <a:pt x="1627" y="1090"/>
                  </a:lnTo>
                  <a:lnTo>
                    <a:pt x="1629" y="1101"/>
                  </a:lnTo>
                  <a:lnTo>
                    <a:pt x="1630" y="1113"/>
                  </a:lnTo>
                  <a:lnTo>
                    <a:pt x="1629" y="1127"/>
                  </a:lnTo>
                  <a:lnTo>
                    <a:pt x="1628" y="1140"/>
                  </a:lnTo>
                  <a:lnTo>
                    <a:pt x="1625" y="1153"/>
                  </a:lnTo>
                  <a:lnTo>
                    <a:pt x="1620" y="1166"/>
                  </a:lnTo>
                  <a:lnTo>
                    <a:pt x="1615" y="1180"/>
                  </a:lnTo>
                  <a:lnTo>
                    <a:pt x="1608" y="1193"/>
                  </a:lnTo>
                  <a:lnTo>
                    <a:pt x="1600" y="1207"/>
                  </a:lnTo>
                  <a:lnTo>
                    <a:pt x="1591" y="1220"/>
                  </a:lnTo>
                  <a:lnTo>
                    <a:pt x="1581" y="1233"/>
                  </a:lnTo>
                  <a:lnTo>
                    <a:pt x="1570" y="1245"/>
                  </a:lnTo>
                  <a:lnTo>
                    <a:pt x="1558" y="1256"/>
                  </a:lnTo>
                  <a:lnTo>
                    <a:pt x="1545" y="1266"/>
                  </a:lnTo>
                  <a:lnTo>
                    <a:pt x="1531" y="1275"/>
                  </a:lnTo>
                  <a:lnTo>
                    <a:pt x="1518" y="1283"/>
                  </a:lnTo>
                  <a:lnTo>
                    <a:pt x="1505" y="1291"/>
                  </a:lnTo>
                  <a:lnTo>
                    <a:pt x="1492" y="1296"/>
                  </a:lnTo>
                  <a:lnTo>
                    <a:pt x="1478" y="1300"/>
                  </a:lnTo>
                  <a:lnTo>
                    <a:pt x="1465" y="1303"/>
                  </a:lnTo>
                  <a:lnTo>
                    <a:pt x="1452" y="1305"/>
                  </a:lnTo>
                  <a:lnTo>
                    <a:pt x="1440" y="1306"/>
                  </a:lnTo>
                  <a:lnTo>
                    <a:pt x="1427" y="1305"/>
                  </a:lnTo>
                  <a:lnTo>
                    <a:pt x="1415" y="1303"/>
                  </a:lnTo>
                  <a:lnTo>
                    <a:pt x="1404" y="1299"/>
                  </a:lnTo>
                  <a:lnTo>
                    <a:pt x="1394" y="1295"/>
                  </a:lnTo>
                  <a:lnTo>
                    <a:pt x="1384" y="1289"/>
                  </a:lnTo>
                  <a:lnTo>
                    <a:pt x="1375" y="1280"/>
                  </a:lnTo>
                  <a:lnTo>
                    <a:pt x="1368" y="1272"/>
                  </a:lnTo>
                  <a:lnTo>
                    <a:pt x="1362" y="1262"/>
                  </a:lnTo>
                  <a:lnTo>
                    <a:pt x="1357" y="1252"/>
                  </a:lnTo>
                  <a:lnTo>
                    <a:pt x="1354" y="1241"/>
                  </a:lnTo>
                  <a:lnTo>
                    <a:pt x="1352" y="1229"/>
                  </a:lnTo>
                  <a:lnTo>
                    <a:pt x="1351" y="1217"/>
                  </a:lnTo>
                  <a:lnTo>
                    <a:pt x="1352" y="1204"/>
                  </a:lnTo>
                  <a:lnTo>
                    <a:pt x="1353" y="1190"/>
                  </a:lnTo>
                  <a:lnTo>
                    <a:pt x="1356" y="1177"/>
                  </a:lnTo>
                  <a:lnTo>
                    <a:pt x="1361" y="1164"/>
                  </a:lnTo>
                  <a:lnTo>
                    <a:pt x="1366" y="1151"/>
                  </a:lnTo>
                  <a:lnTo>
                    <a:pt x="1373" y="1137"/>
                  </a:lnTo>
                  <a:lnTo>
                    <a:pt x="1381" y="1124"/>
                  </a:lnTo>
                  <a:lnTo>
                    <a:pt x="1390" y="1110"/>
                  </a:lnTo>
                  <a:lnTo>
                    <a:pt x="1400" y="1098"/>
                  </a:lnTo>
                  <a:lnTo>
                    <a:pt x="1411" y="1086"/>
                  </a:lnTo>
                  <a:close/>
                  <a:moveTo>
                    <a:pt x="1431" y="2058"/>
                  </a:moveTo>
                  <a:lnTo>
                    <a:pt x="1431" y="2058"/>
                  </a:lnTo>
                  <a:lnTo>
                    <a:pt x="1423" y="2058"/>
                  </a:lnTo>
                  <a:lnTo>
                    <a:pt x="1416" y="2056"/>
                  </a:lnTo>
                  <a:lnTo>
                    <a:pt x="1408" y="2053"/>
                  </a:lnTo>
                  <a:lnTo>
                    <a:pt x="1401" y="2048"/>
                  </a:lnTo>
                  <a:lnTo>
                    <a:pt x="1395" y="2044"/>
                  </a:lnTo>
                  <a:lnTo>
                    <a:pt x="1389" y="2038"/>
                  </a:lnTo>
                  <a:lnTo>
                    <a:pt x="1383" y="2031"/>
                  </a:lnTo>
                  <a:lnTo>
                    <a:pt x="1377" y="2024"/>
                  </a:lnTo>
                  <a:lnTo>
                    <a:pt x="1373" y="2016"/>
                  </a:lnTo>
                  <a:lnTo>
                    <a:pt x="1368" y="2007"/>
                  </a:lnTo>
                  <a:lnTo>
                    <a:pt x="1365" y="1998"/>
                  </a:lnTo>
                  <a:lnTo>
                    <a:pt x="1361" y="1988"/>
                  </a:lnTo>
                  <a:lnTo>
                    <a:pt x="1359" y="1977"/>
                  </a:lnTo>
                  <a:lnTo>
                    <a:pt x="1357" y="1966"/>
                  </a:lnTo>
                  <a:lnTo>
                    <a:pt x="1356" y="1954"/>
                  </a:lnTo>
                  <a:lnTo>
                    <a:pt x="1355" y="1942"/>
                  </a:lnTo>
                  <a:lnTo>
                    <a:pt x="1356" y="1931"/>
                  </a:lnTo>
                  <a:lnTo>
                    <a:pt x="1357" y="1919"/>
                  </a:lnTo>
                  <a:lnTo>
                    <a:pt x="1359" y="1908"/>
                  </a:lnTo>
                  <a:lnTo>
                    <a:pt x="1361" y="1898"/>
                  </a:lnTo>
                  <a:lnTo>
                    <a:pt x="1365" y="1888"/>
                  </a:lnTo>
                  <a:lnTo>
                    <a:pt x="1368" y="1878"/>
                  </a:lnTo>
                  <a:lnTo>
                    <a:pt x="1373" y="1869"/>
                  </a:lnTo>
                  <a:lnTo>
                    <a:pt x="1377" y="1861"/>
                  </a:lnTo>
                  <a:lnTo>
                    <a:pt x="1383" y="1853"/>
                  </a:lnTo>
                  <a:lnTo>
                    <a:pt x="1389" y="1847"/>
                  </a:lnTo>
                  <a:lnTo>
                    <a:pt x="1395" y="1841"/>
                  </a:lnTo>
                  <a:lnTo>
                    <a:pt x="1401" y="1836"/>
                  </a:lnTo>
                  <a:lnTo>
                    <a:pt x="1408" y="1832"/>
                  </a:lnTo>
                  <a:lnTo>
                    <a:pt x="1416" y="1830"/>
                  </a:lnTo>
                  <a:lnTo>
                    <a:pt x="1423" y="1828"/>
                  </a:lnTo>
                  <a:lnTo>
                    <a:pt x="1431" y="1827"/>
                  </a:lnTo>
                  <a:lnTo>
                    <a:pt x="1439" y="1828"/>
                  </a:lnTo>
                  <a:lnTo>
                    <a:pt x="1447" y="1830"/>
                  </a:lnTo>
                  <a:lnTo>
                    <a:pt x="1454" y="1832"/>
                  </a:lnTo>
                  <a:lnTo>
                    <a:pt x="1461" y="1836"/>
                  </a:lnTo>
                  <a:lnTo>
                    <a:pt x="1468" y="1841"/>
                  </a:lnTo>
                  <a:lnTo>
                    <a:pt x="1474" y="1847"/>
                  </a:lnTo>
                  <a:lnTo>
                    <a:pt x="1480" y="1853"/>
                  </a:lnTo>
                  <a:lnTo>
                    <a:pt x="1485" y="1861"/>
                  </a:lnTo>
                  <a:lnTo>
                    <a:pt x="1490" y="1869"/>
                  </a:lnTo>
                  <a:lnTo>
                    <a:pt x="1494" y="1878"/>
                  </a:lnTo>
                  <a:lnTo>
                    <a:pt x="1498" y="1888"/>
                  </a:lnTo>
                  <a:lnTo>
                    <a:pt x="1501" y="1898"/>
                  </a:lnTo>
                  <a:lnTo>
                    <a:pt x="1504" y="1908"/>
                  </a:lnTo>
                  <a:lnTo>
                    <a:pt x="1505" y="1919"/>
                  </a:lnTo>
                  <a:lnTo>
                    <a:pt x="1507" y="1931"/>
                  </a:lnTo>
                  <a:lnTo>
                    <a:pt x="1507" y="1942"/>
                  </a:lnTo>
                  <a:lnTo>
                    <a:pt x="1507" y="1954"/>
                  </a:lnTo>
                  <a:lnTo>
                    <a:pt x="1505" y="1966"/>
                  </a:lnTo>
                  <a:lnTo>
                    <a:pt x="1504" y="1977"/>
                  </a:lnTo>
                  <a:lnTo>
                    <a:pt x="1501" y="1988"/>
                  </a:lnTo>
                  <a:lnTo>
                    <a:pt x="1498" y="1998"/>
                  </a:lnTo>
                  <a:lnTo>
                    <a:pt x="1494" y="2007"/>
                  </a:lnTo>
                  <a:lnTo>
                    <a:pt x="1490" y="2016"/>
                  </a:lnTo>
                  <a:lnTo>
                    <a:pt x="1485" y="2024"/>
                  </a:lnTo>
                  <a:lnTo>
                    <a:pt x="1480" y="2031"/>
                  </a:lnTo>
                  <a:lnTo>
                    <a:pt x="1474" y="2038"/>
                  </a:lnTo>
                  <a:lnTo>
                    <a:pt x="1468" y="2044"/>
                  </a:lnTo>
                  <a:lnTo>
                    <a:pt x="1461" y="2048"/>
                  </a:lnTo>
                  <a:lnTo>
                    <a:pt x="1454" y="2053"/>
                  </a:lnTo>
                  <a:lnTo>
                    <a:pt x="1447" y="2056"/>
                  </a:lnTo>
                  <a:lnTo>
                    <a:pt x="1439" y="2058"/>
                  </a:lnTo>
                  <a:lnTo>
                    <a:pt x="1431" y="2058"/>
                  </a:lnTo>
                  <a:close/>
                  <a:moveTo>
                    <a:pt x="1586" y="1685"/>
                  </a:moveTo>
                  <a:lnTo>
                    <a:pt x="1586" y="1685"/>
                  </a:lnTo>
                  <a:lnTo>
                    <a:pt x="1570" y="1684"/>
                  </a:lnTo>
                  <a:lnTo>
                    <a:pt x="1554" y="1682"/>
                  </a:lnTo>
                  <a:lnTo>
                    <a:pt x="1538" y="1680"/>
                  </a:lnTo>
                  <a:lnTo>
                    <a:pt x="1522" y="1676"/>
                  </a:lnTo>
                  <a:lnTo>
                    <a:pt x="1508" y="1671"/>
                  </a:lnTo>
                  <a:lnTo>
                    <a:pt x="1495" y="1666"/>
                  </a:lnTo>
                  <a:lnTo>
                    <a:pt x="1483" y="1659"/>
                  </a:lnTo>
                  <a:lnTo>
                    <a:pt x="1471" y="1652"/>
                  </a:lnTo>
                  <a:lnTo>
                    <a:pt x="1461" y="1644"/>
                  </a:lnTo>
                  <a:lnTo>
                    <a:pt x="1451" y="1636"/>
                  </a:lnTo>
                  <a:lnTo>
                    <a:pt x="1443" y="1627"/>
                  </a:lnTo>
                  <a:lnTo>
                    <a:pt x="1437" y="1616"/>
                  </a:lnTo>
                  <a:lnTo>
                    <a:pt x="1430" y="1606"/>
                  </a:lnTo>
                  <a:lnTo>
                    <a:pt x="1426" y="1595"/>
                  </a:lnTo>
                  <a:lnTo>
                    <a:pt x="1424" y="1584"/>
                  </a:lnTo>
                  <a:lnTo>
                    <a:pt x="1423" y="1573"/>
                  </a:lnTo>
                  <a:lnTo>
                    <a:pt x="1424" y="1561"/>
                  </a:lnTo>
                  <a:lnTo>
                    <a:pt x="1426" y="1550"/>
                  </a:lnTo>
                  <a:lnTo>
                    <a:pt x="1430" y="1539"/>
                  </a:lnTo>
                  <a:lnTo>
                    <a:pt x="1437" y="1529"/>
                  </a:lnTo>
                  <a:lnTo>
                    <a:pt x="1443" y="1519"/>
                  </a:lnTo>
                  <a:lnTo>
                    <a:pt x="1451" y="1510"/>
                  </a:lnTo>
                  <a:lnTo>
                    <a:pt x="1461" y="1501"/>
                  </a:lnTo>
                  <a:lnTo>
                    <a:pt x="1471" y="1493"/>
                  </a:lnTo>
                  <a:lnTo>
                    <a:pt x="1483" y="1486"/>
                  </a:lnTo>
                  <a:lnTo>
                    <a:pt x="1495" y="1480"/>
                  </a:lnTo>
                  <a:lnTo>
                    <a:pt x="1508" y="1474"/>
                  </a:lnTo>
                  <a:lnTo>
                    <a:pt x="1522" y="1470"/>
                  </a:lnTo>
                  <a:lnTo>
                    <a:pt x="1538" y="1466"/>
                  </a:lnTo>
                  <a:lnTo>
                    <a:pt x="1554" y="1463"/>
                  </a:lnTo>
                  <a:lnTo>
                    <a:pt x="1570" y="1461"/>
                  </a:lnTo>
                  <a:lnTo>
                    <a:pt x="1586" y="1461"/>
                  </a:lnTo>
                  <a:lnTo>
                    <a:pt x="1603" y="1461"/>
                  </a:lnTo>
                  <a:lnTo>
                    <a:pt x="1619" y="1463"/>
                  </a:lnTo>
                  <a:lnTo>
                    <a:pt x="1635" y="1466"/>
                  </a:lnTo>
                  <a:lnTo>
                    <a:pt x="1650" y="1470"/>
                  </a:lnTo>
                  <a:lnTo>
                    <a:pt x="1664" y="1474"/>
                  </a:lnTo>
                  <a:lnTo>
                    <a:pt x="1677" y="1480"/>
                  </a:lnTo>
                  <a:lnTo>
                    <a:pt x="1690" y="1486"/>
                  </a:lnTo>
                  <a:lnTo>
                    <a:pt x="1701" y="1493"/>
                  </a:lnTo>
                  <a:lnTo>
                    <a:pt x="1712" y="1501"/>
                  </a:lnTo>
                  <a:lnTo>
                    <a:pt x="1721" y="1510"/>
                  </a:lnTo>
                  <a:lnTo>
                    <a:pt x="1729" y="1519"/>
                  </a:lnTo>
                  <a:lnTo>
                    <a:pt x="1737" y="1529"/>
                  </a:lnTo>
                  <a:lnTo>
                    <a:pt x="1742" y="1539"/>
                  </a:lnTo>
                  <a:lnTo>
                    <a:pt x="1746" y="1550"/>
                  </a:lnTo>
                  <a:lnTo>
                    <a:pt x="1749" y="1561"/>
                  </a:lnTo>
                  <a:lnTo>
                    <a:pt x="1750" y="1573"/>
                  </a:lnTo>
                  <a:lnTo>
                    <a:pt x="1749" y="1584"/>
                  </a:lnTo>
                  <a:lnTo>
                    <a:pt x="1746" y="1595"/>
                  </a:lnTo>
                  <a:lnTo>
                    <a:pt x="1742" y="1606"/>
                  </a:lnTo>
                  <a:lnTo>
                    <a:pt x="1737" y="1616"/>
                  </a:lnTo>
                  <a:lnTo>
                    <a:pt x="1729" y="1627"/>
                  </a:lnTo>
                  <a:lnTo>
                    <a:pt x="1721" y="1636"/>
                  </a:lnTo>
                  <a:lnTo>
                    <a:pt x="1712" y="1644"/>
                  </a:lnTo>
                  <a:lnTo>
                    <a:pt x="1701" y="1652"/>
                  </a:lnTo>
                  <a:lnTo>
                    <a:pt x="1690" y="1659"/>
                  </a:lnTo>
                  <a:lnTo>
                    <a:pt x="1677" y="1666"/>
                  </a:lnTo>
                  <a:lnTo>
                    <a:pt x="1664" y="1671"/>
                  </a:lnTo>
                  <a:lnTo>
                    <a:pt x="1650" y="1676"/>
                  </a:lnTo>
                  <a:lnTo>
                    <a:pt x="1635" y="1680"/>
                  </a:lnTo>
                  <a:lnTo>
                    <a:pt x="1619" y="1682"/>
                  </a:lnTo>
                  <a:lnTo>
                    <a:pt x="1603" y="1684"/>
                  </a:lnTo>
                  <a:lnTo>
                    <a:pt x="1586" y="1685"/>
                  </a:lnTo>
                  <a:close/>
                </a:path>
              </a:pathLst>
            </a:custGeom>
            <a:solidFill>
              <a:schemeClr val="bg1"/>
            </a:solidFill>
            <a:ln w="9525">
              <a:noFill/>
              <a:round/>
              <a:headEnd/>
              <a:tailEnd/>
            </a:ln>
          </p:spPr>
          <p:txBody>
            <a:bodyPr/>
            <a:lstStyle/>
            <a:p>
              <a:endParaRPr lang="en-US"/>
            </a:p>
          </p:txBody>
        </p:sp>
      </p:grpSp>
      <p:grpSp>
        <p:nvGrpSpPr>
          <p:cNvPr id="31758" name="Group 58"/>
          <p:cNvGrpSpPr>
            <a:grpSpLocks/>
          </p:cNvGrpSpPr>
          <p:nvPr/>
        </p:nvGrpSpPr>
        <p:grpSpPr bwMode="auto">
          <a:xfrm>
            <a:off x="7589838" y="2805113"/>
            <a:ext cx="1058862" cy="674687"/>
            <a:chOff x="712447" y="1642462"/>
            <a:chExt cx="1238112" cy="747320"/>
          </a:xfrm>
        </p:grpSpPr>
        <p:sp>
          <p:nvSpPr>
            <p:cNvPr id="60" name="Oval 59"/>
            <p:cNvSpPr/>
            <p:nvPr/>
          </p:nvSpPr>
          <p:spPr>
            <a:xfrm>
              <a:off x="712447" y="1845992"/>
              <a:ext cx="1238112" cy="543790"/>
            </a:xfrm>
            <a:prstGeom prst="ellipse">
              <a:avLst/>
            </a:prstGeom>
            <a:solidFill>
              <a:schemeClr val="bg1">
                <a:lumMod val="95000"/>
              </a:schemeClr>
            </a:solidFill>
            <a:ln>
              <a:noFill/>
            </a:ln>
            <a:scene3d>
              <a:camera prst="orthographicFront">
                <a:rot lat="20400000" lon="0" rev="0"/>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31787" name="Picture 6" descr="D:\clients\ECI\2011.04\Yoav.Valadarsky\laptop_computer.png"/>
            <p:cNvPicPr>
              <a:picLocks noChangeAspect="1" noChangeArrowheads="1"/>
            </p:cNvPicPr>
            <p:nvPr/>
          </p:nvPicPr>
          <p:blipFill>
            <a:blip r:embed="rId4"/>
            <a:srcRect/>
            <a:stretch>
              <a:fillRect/>
            </a:stretch>
          </p:blipFill>
          <p:spPr bwMode="auto">
            <a:xfrm flipH="1">
              <a:off x="1279039" y="1642462"/>
              <a:ext cx="634527" cy="564040"/>
            </a:xfrm>
            <a:prstGeom prst="rect">
              <a:avLst/>
            </a:prstGeom>
            <a:noFill/>
            <a:ln w="9525">
              <a:noFill/>
              <a:miter lim="800000"/>
              <a:headEnd/>
              <a:tailEnd/>
            </a:ln>
          </p:spPr>
        </p:pic>
        <p:pic>
          <p:nvPicPr>
            <p:cNvPr id="31788" name="Picture 4" descr="\\SOOFA\Clients\Trusteer\2012.12\Assets\Stock Vector - User Icons\Theaf-without-eyes.png"/>
            <p:cNvPicPr>
              <a:picLocks noChangeAspect="1" noChangeArrowheads="1"/>
            </p:cNvPicPr>
            <p:nvPr/>
          </p:nvPicPr>
          <p:blipFill>
            <a:blip r:embed="rId5"/>
            <a:srcRect/>
            <a:stretch>
              <a:fillRect/>
            </a:stretch>
          </p:blipFill>
          <p:spPr bwMode="auto">
            <a:xfrm>
              <a:off x="891962" y="1670836"/>
              <a:ext cx="433762" cy="576884"/>
            </a:xfrm>
            <a:prstGeom prst="rect">
              <a:avLst/>
            </a:prstGeom>
            <a:noFill/>
            <a:ln w="9525">
              <a:noFill/>
              <a:miter lim="800000"/>
              <a:headEnd/>
              <a:tailEnd/>
            </a:ln>
          </p:spPr>
        </p:pic>
      </p:grpSp>
      <p:sp>
        <p:nvSpPr>
          <p:cNvPr id="91" name="Rectangle 90"/>
          <p:cNvSpPr/>
          <p:nvPr/>
        </p:nvSpPr>
        <p:spPr>
          <a:xfrm>
            <a:off x="358775" y="1025525"/>
            <a:ext cx="8423275" cy="5000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en-US" sz="2000" b="1" dirty="0">
                <a:solidFill>
                  <a:srgbClr val="FFFFFF"/>
                </a:solidFill>
              </a:rPr>
              <a:t>Block s</a:t>
            </a:r>
            <a:r>
              <a:rPr lang="en-US" sz="2000" b="1" dirty="0">
                <a:solidFill>
                  <a:srgbClr val="FFFFFF"/>
                </a:solidFill>
              </a:rPr>
              <a:t>uspicious executables that attempt to compromise other applications or open malicious communication channels</a:t>
            </a:r>
            <a:endParaRPr lang="en-US" sz="2000" b="1" dirty="0">
              <a:solidFill>
                <a:srgbClr val="FFFFFF"/>
              </a:solidFill>
            </a:endParaRPr>
          </a:p>
        </p:txBody>
      </p:sp>
      <p:sp>
        <p:nvSpPr>
          <p:cNvPr id="31760" name="Freeform 7"/>
          <p:cNvSpPr>
            <a:spLocks/>
          </p:cNvSpPr>
          <p:nvPr/>
        </p:nvSpPr>
        <p:spPr bwMode="auto">
          <a:xfrm>
            <a:off x="8639175" y="6613525"/>
            <a:ext cx="168275" cy="47625"/>
          </a:xfrm>
          <a:custGeom>
            <a:avLst/>
            <a:gdLst>
              <a:gd name="T0" fmla="*/ 167954 w 181"/>
              <a:gd name="T1" fmla="*/ 29856 h 51"/>
              <a:gd name="T2" fmla="*/ 167954 w 181"/>
              <a:gd name="T3" fmla="*/ 29856 h 51"/>
              <a:gd name="T4" fmla="*/ 167954 w 181"/>
              <a:gd name="T5" fmla="*/ 32570 h 51"/>
              <a:gd name="T6" fmla="*/ 167026 w 181"/>
              <a:gd name="T7" fmla="*/ 35284 h 51"/>
              <a:gd name="T8" fmla="*/ 162386 w 181"/>
              <a:gd name="T9" fmla="*/ 40713 h 51"/>
              <a:gd name="T10" fmla="*/ 157747 w 181"/>
              <a:gd name="T11" fmla="*/ 44332 h 51"/>
              <a:gd name="T12" fmla="*/ 154035 w 181"/>
              <a:gd name="T13" fmla="*/ 46141 h 51"/>
              <a:gd name="T14" fmla="*/ 151251 w 181"/>
              <a:gd name="T15" fmla="*/ 46141 h 51"/>
              <a:gd name="T16" fmla="*/ 16703 w 181"/>
              <a:gd name="T17" fmla="*/ 46141 h 51"/>
              <a:gd name="T18" fmla="*/ 16703 w 181"/>
              <a:gd name="T19" fmla="*/ 46141 h 51"/>
              <a:gd name="T20" fmla="*/ 13919 w 181"/>
              <a:gd name="T21" fmla="*/ 46141 h 51"/>
              <a:gd name="T22" fmla="*/ 10207 w 181"/>
              <a:gd name="T23" fmla="*/ 44332 h 51"/>
              <a:gd name="T24" fmla="*/ 5568 w 181"/>
              <a:gd name="T25" fmla="*/ 40713 h 51"/>
              <a:gd name="T26" fmla="*/ 2784 w 181"/>
              <a:gd name="T27" fmla="*/ 38903 h 51"/>
              <a:gd name="T28" fmla="*/ 928 w 181"/>
              <a:gd name="T29" fmla="*/ 35284 h 51"/>
              <a:gd name="T30" fmla="*/ 928 w 181"/>
              <a:gd name="T31" fmla="*/ 32570 h 51"/>
              <a:gd name="T32" fmla="*/ 0 w 181"/>
              <a:gd name="T33" fmla="*/ 29856 h 51"/>
              <a:gd name="T34" fmla="*/ 0 w 181"/>
              <a:gd name="T35" fmla="*/ 16285 h 51"/>
              <a:gd name="T36" fmla="*/ 0 w 181"/>
              <a:gd name="T37" fmla="*/ 16285 h 51"/>
              <a:gd name="T38" fmla="*/ 928 w 181"/>
              <a:gd name="T39" fmla="*/ 12666 h 51"/>
              <a:gd name="T40" fmla="*/ 928 w 181"/>
              <a:gd name="T41" fmla="*/ 9047 h 51"/>
              <a:gd name="T42" fmla="*/ 2784 w 181"/>
              <a:gd name="T43" fmla="*/ 7238 h 51"/>
              <a:gd name="T44" fmla="*/ 5568 w 181"/>
              <a:gd name="T45" fmla="*/ 4524 h 51"/>
              <a:gd name="T46" fmla="*/ 10207 w 181"/>
              <a:gd name="T47" fmla="*/ 905 h 51"/>
              <a:gd name="T48" fmla="*/ 13919 w 181"/>
              <a:gd name="T49" fmla="*/ 0 h 51"/>
              <a:gd name="T50" fmla="*/ 16703 w 181"/>
              <a:gd name="T51" fmla="*/ 0 h 51"/>
              <a:gd name="T52" fmla="*/ 151251 w 181"/>
              <a:gd name="T53" fmla="*/ 0 h 51"/>
              <a:gd name="T54" fmla="*/ 151251 w 181"/>
              <a:gd name="T55" fmla="*/ 0 h 51"/>
              <a:gd name="T56" fmla="*/ 154035 w 181"/>
              <a:gd name="T57" fmla="*/ 0 h 51"/>
              <a:gd name="T58" fmla="*/ 157747 w 181"/>
              <a:gd name="T59" fmla="*/ 905 h 51"/>
              <a:gd name="T60" fmla="*/ 162386 w 181"/>
              <a:gd name="T61" fmla="*/ 4524 h 51"/>
              <a:gd name="T62" fmla="*/ 167026 w 181"/>
              <a:gd name="T63" fmla="*/ 9047 h 51"/>
              <a:gd name="T64" fmla="*/ 167954 w 181"/>
              <a:gd name="T65" fmla="*/ 12666 h 51"/>
              <a:gd name="T66" fmla="*/ 167954 w 181"/>
              <a:gd name="T67" fmla="*/ 16285 h 51"/>
              <a:gd name="T68" fmla="*/ 167954 w 181"/>
              <a:gd name="T69" fmla="*/ 29856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
              <a:gd name="T106" fmla="*/ 0 h 51"/>
              <a:gd name="T107" fmla="*/ 181 w 18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 h="51">
                <a:moveTo>
                  <a:pt x="181" y="33"/>
                </a:moveTo>
                <a:lnTo>
                  <a:pt x="181" y="33"/>
                </a:lnTo>
                <a:lnTo>
                  <a:pt x="181" y="36"/>
                </a:lnTo>
                <a:lnTo>
                  <a:pt x="180" y="39"/>
                </a:lnTo>
                <a:lnTo>
                  <a:pt x="175" y="45"/>
                </a:lnTo>
                <a:lnTo>
                  <a:pt x="170" y="49"/>
                </a:lnTo>
                <a:lnTo>
                  <a:pt x="166" y="51"/>
                </a:lnTo>
                <a:lnTo>
                  <a:pt x="163" y="51"/>
                </a:lnTo>
                <a:lnTo>
                  <a:pt x="18" y="51"/>
                </a:lnTo>
                <a:lnTo>
                  <a:pt x="15" y="51"/>
                </a:lnTo>
                <a:lnTo>
                  <a:pt x="11" y="49"/>
                </a:lnTo>
                <a:lnTo>
                  <a:pt x="6" y="45"/>
                </a:lnTo>
                <a:lnTo>
                  <a:pt x="3" y="43"/>
                </a:lnTo>
                <a:lnTo>
                  <a:pt x="1" y="39"/>
                </a:lnTo>
                <a:lnTo>
                  <a:pt x="1" y="36"/>
                </a:lnTo>
                <a:lnTo>
                  <a:pt x="0" y="33"/>
                </a:lnTo>
                <a:lnTo>
                  <a:pt x="0" y="18"/>
                </a:lnTo>
                <a:lnTo>
                  <a:pt x="1" y="14"/>
                </a:lnTo>
                <a:lnTo>
                  <a:pt x="1" y="10"/>
                </a:lnTo>
                <a:lnTo>
                  <a:pt x="3" y="8"/>
                </a:lnTo>
                <a:lnTo>
                  <a:pt x="6" y="5"/>
                </a:lnTo>
                <a:lnTo>
                  <a:pt x="11" y="1"/>
                </a:lnTo>
                <a:lnTo>
                  <a:pt x="15" y="0"/>
                </a:lnTo>
                <a:lnTo>
                  <a:pt x="18" y="0"/>
                </a:lnTo>
                <a:lnTo>
                  <a:pt x="163" y="0"/>
                </a:lnTo>
                <a:lnTo>
                  <a:pt x="166" y="0"/>
                </a:lnTo>
                <a:lnTo>
                  <a:pt x="170" y="1"/>
                </a:lnTo>
                <a:lnTo>
                  <a:pt x="175" y="5"/>
                </a:lnTo>
                <a:lnTo>
                  <a:pt x="180" y="10"/>
                </a:lnTo>
                <a:lnTo>
                  <a:pt x="181" y="14"/>
                </a:lnTo>
                <a:lnTo>
                  <a:pt x="181" y="18"/>
                </a:lnTo>
                <a:lnTo>
                  <a:pt x="181" y="33"/>
                </a:lnTo>
                <a:close/>
              </a:path>
            </a:pathLst>
          </a:custGeom>
          <a:solidFill>
            <a:srgbClr val="FFFFFF"/>
          </a:solidFill>
          <a:ln w="9525">
            <a:noFill/>
            <a:round/>
            <a:headEnd/>
            <a:tailEnd/>
          </a:ln>
        </p:spPr>
        <p:txBody>
          <a:bodyPr/>
          <a:lstStyle/>
          <a:p>
            <a:endParaRPr lang="en-US"/>
          </a:p>
        </p:txBody>
      </p:sp>
      <p:pic>
        <p:nvPicPr>
          <p:cNvPr id="31761" name="Picture 3" descr="C:\Users\danat\AppData\Local\Microsoft\Windows\Temporary Internet Files\Content.IE5\9WJ9HXQI\MC900431590[1].png"/>
          <p:cNvPicPr>
            <a:picLocks noChangeAspect="1" noChangeArrowheads="1"/>
          </p:cNvPicPr>
          <p:nvPr/>
        </p:nvPicPr>
        <p:blipFill>
          <a:blip r:embed="rId6"/>
          <a:srcRect/>
          <a:stretch>
            <a:fillRect/>
          </a:stretch>
        </p:blipFill>
        <p:spPr bwMode="auto">
          <a:xfrm>
            <a:off x="4392613" y="2803525"/>
            <a:ext cx="731837" cy="733425"/>
          </a:xfrm>
          <a:prstGeom prst="rect">
            <a:avLst/>
          </a:prstGeom>
          <a:noFill/>
          <a:ln w="9525">
            <a:noFill/>
            <a:miter lim="800000"/>
            <a:headEnd/>
            <a:tailEnd/>
          </a:ln>
        </p:spPr>
      </p:pic>
      <p:grpSp>
        <p:nvGrpSpPr>
          <p:cNvPr id="38" name="Group 37"/>
          <p:cNvGrpSpPr>
            <a:grpSpLocks/>
          </p:cNvGrpSpPr>
          <p:nvPr/>
        </p:nvGrpSpPr>
        <p:grpSpPr bwMode="auto">
          <a:xfrm>
            <a:off x="1347788" y="4968875"/>
            <a:ext cx="533400" cy="593725"/>
            <a:chOff x="6972301" y="3583983"/>
            <a:chExt cx="533402" cy="593404"/>
          </a:xfrm>
        </p:grpSpPr>
        <p:sp>
          <p:nvSpPr>
            <p:cNvPr id="39" name="Oval 38"/>
            <p:cNvSpPr/>
            <p:nvPr/>
          </p:nvSpPr>
          <p:spPr>
            <a:xfrm>
              <a:off x="6972301" y="3618889"/>
              <a:ext cx="533402" cy="534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40" name="Group 39"/>
            <p:cNvGrpSpPr/>
            <p:nvPr/>
          </p:nvGrpSpPr>
          <p:grpSpPr>
            <a:xfrm>
              <a:off x="7067550" y="3705510"/>
              <a:ext cx="346420" cy="346420"/>
              <a:chOff x="5053011" y="4019547"/>
              <a:chExt cx="566737" cy="566737"/>
            </a:xfrm>
            <a:effectLst>
              <a:outerShdw blurRad="63500" algn="ctr" rotWithShape="0">
                <a:prstClr val="black">
                  <a:alpha val="30000"/>
                </a:prstClr>
              </a:outerShdw>
            </a:effectLst>
          </p:grpSpPr>
          <p:sp>
            <p:nvSpPr>
              <p:cNvPr id="43" name="Oval 42"/>
              <p:cNvSpPr/>
              <p:nvPr/>
            </p:nvSpPr>
            <p:spPr>
              <a:xfrm>
                <a:off x="5053011" y="4019547"/>
                <a:ext cx="566737" cy="566737"/>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cxnSp>
            <p:nvCxnSpPr>
              <p:cNvPr id="44" name="Straight Connector 43"/>
              <p:cNvCxnSpPr/>
              <p:nvPr/>
            </p:nvCxnSpPr>
            <p:spPr>
              <a:xfrm>
                <a:off x="5138855" y="4114798"/>
                <a:ext cx="379333" cy="379333"/>
              </a:xfrm>
              <a:prstGeom prst="lin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grpSp>
        <p:sp>
          <p:nvSpPr>
            <p:cNvPr id="41" name="Rectangle 40"/>
            <p:cNvSpPr/>
            <p:nvPr/>
          </p:nvSpPr>
          <p:spPr>
            <a:xfrm>
              <a:off x="7126289" y="3583983"/>
              <a:ext cx="227014" cy="46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2" name="Rectangle 41"/>
            <p:cNvSpPr/>
            <p:nvPr/>
          </p:nvSpPr>
          <p:spPr>
            <a:xfrm>
              <a:off x="7126289" y="4131375"/>
              <a:ext cx="227014" cy="46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45" name="Group 44"/>
          <p:cNvGrpSpPr>
            <a:grpSpLocks/>
          </p:cNvGrpSpPr>
          <p:nvPr/>
        </p:nvGrpSpPr>
        <p:grpSpPr bwMode="auto">
          <a:xfrm>
            <a:off x="396875" y="5614988"/>
            <a:ext cx="1287463" cy="700087"/>
            <a:chOff x="7388601" y="1607890"/>
            <a:chExt cx="1287192" cy="701013"/>
          </a:xfrm>
        </p:grpSpPr>
        <p:sp>
          <p:nvSpPr>
            <p:cNvPr id="46" name="Rectangle 45"/>
            <p:cNvSpPr/>
            <p:nvPr/>
          </p:nvSpPr>
          <p:spPr>
            <a:xfrm>
              <a:off x="7494942" y="1827255"/>
              <a:ext cx="1123713" cy="481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47" name="Oval 46"/>
            <p:cNvSpPr/>
            <p:nvPr/>
          </p:nvSpPr>
          <p:spPr>
            <a:xfrm>
              <a:off x="7388601" y="1948064"/>
              <a:ext cx="234901" cy="23526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FF"/>
                  </a:solidFill>
                </a:rPr>
                <a:t>2</a:t>
              </a:r>
              <a:endParaRPr lang="en-GB" sz="1400" b="1" dirty="0">
                <a:solidFill>
                  <a:srgbClr val="FFFFFF"/>
                </a:solidFill>
              </a:endParaRPr>
            </a:p>
          </p:txBody>
        </p:sp>
        <p:sp>
          <p:nvSpPr>
            <p:cNvPr id="48" name="Isosceles Triangle 47"/>
            <p:cNvSpPr/>
            <p:nvPr/>
          </p:nvSpPr>
          <p:spPr>
            <a:xfrm rot="2782427" flipH="1">
              <a:off x="8066961" y="1410442"/>
              <a:ext cx="200290" cy="59518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781" name="Rectangle 48"/>
            <p:cNvSpPr>
              <a:spLocks noChangeArrowheads="1"/>
            </p:cNvSpPr>
            <p:nvPr/>
          </p:nvSpPr>
          <p:spPr bwMode="auto">
            <a:xfrm>
              <a:off x="7604644" y="1847559"/>
              <a:ext cx="1071149" cy="460191"/>
            </a:xfrm>
            <a:prstGeom prst="rect">
              <a:avLst/>
            </a:prstGeom>
            <a:noFill/>
            <a:ln w="9525">
              <a:noFill/>
              <a:miter lim="800000"/>
              <a:headEnd/>
              <a:tailEnd/>
            </a:ln>
          </p:spPr>
          <p:txBody>
            <a:bodyPr>
              <a:spAutoFit/>
            </a:bodyPr>
            <a:lstStyle/>
            <a:p>
              <a:pPr>
                <a:lnSpc>
                  <a:spcPct val="85000"/>
                </a:lnSpc>
              </a:pPr>
              <a:r>
                <a:rPr lang="en-GB" sz="1400" b="1">
                  <a:solidFill>
                    <a:srgbClr val="FFFFFF"/>
                  </a:solidFill>
                  <a:latin typeface="Calibri" pitchFamily="34" charset="0"/>
                </a:rPr>
                <a:t>Exfiltration Prevention</a:t>
              </a:r>
            </a:p>
          </p:txBody>
        </p:sp>
      </p:grpSp>
      <p:grpSp>
        <p:nvGrpSpPr>
          <p:cNvPr id="50" name="Group 49"/>
          <p:cNvGrpSpPr>
            <a:grpSpLocks/>
          </p:cNvGrpSpPr>
          <p:nvPr/>
        </p:nvGrpSpPr>
        <p:grpSpPr bwMode="auto">
          <a:xfrm rot="-5400000">
            <a:off x="3074988" y="2917825"/>
            <a:ext cx="533400" cy="593725"/>
            <a:chOff x="6972301" y="3583983"/>
            <a:chExt cx="533402" cy="593404"/>
          </a:xfrm>
        </p:grpSpPr>
        <p:sp>
          <p:nvSpPr>
            <p:cNvPr id="51" name="Oval 50"/>
            <p:cNvSpPr/>
            <p:nvPr/>
          </p:nvSpPr>
          <p:spPr>
            <a:xfrm>
              <a:off x="6972300" y="3618889"/>
              <a:ext cx="533402" cy="534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nvGrpSpPr>
            <p:cNvPr id="55" name="Group 54"/>
            <p:cNvGrpSpPr/>
            <p:nvPr/>
          </p:nvGrpSpPr>
          <p:grpSpPr>
            <a:xfrm>
              <a:off x="7067550" y="3705510"/>
              <a:ext cx="346420" cy="346420"/>
              <a:chOff x="5053011" y="4019547"/>
              <a:chExt cx="566737" cy="566737"/>
            </a:xfrm>
            <a:effectLst>
              <a:outerShdw blurRad="63500" algn="ctr" rotWithShape="0">
                <a:prstClr val="black">
                  <a:alpha val="30000"/>
                </a:prstClr>
              </a:outerShdw>
            </a:effectLst>
          </p:grpSpPr>
          <p:sp>
            <p:nvSpPr>
              <p:cNvPr id="58" name="Oval 57"/>
              <p:cNvSpPr/>
              <p:nvPr/>
            </p:nvSpPr>
            <p:spPr>
              <a:xfrm>
                <a:off x="5053011" y="4019547"/>
                <a:ext cx="566737" cy="566737"/>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cxnSp>
            <p:nvCxnSpPr>
              <p:cNvPr id="63" name="Straight Connector 62"/>
              <p:cNvCxnSpPr/>
              <p:nvPr/>
            </p:nvCxnSpPr>
            <p:spPr>
              <a:xfrm>
                <a:off x="5138855" y="4114798"/>
                <a:ext cx="379333" cy="379333"/>
              </a:xfrm>
              <a:prstGeom prst="lin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p:cNvSpPr/>
            <p:nvPr/>
          </p:nvSpPr>
          <p:spPr>
            <a:xfrm>
              <a:off x="7127876" y="3583982"/>
              <a:ext cx="227014" cy="46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57" name="Rectangle 56"/>
            <p:cNvSpPr/>
            <p:nvPr/>
          </p:nvSpPr>
          <p:spPr>
            <a:xfrm>
              <a:off x="7127876" y="4131374"/>
              <a:ext cx="227014" cy="46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grpSp>
      <p:grpSp>
        <p:nvGrpSpPr>
          <p:cNvPr id="64" name="Group 63"/>
          <p:cNvGrpSpPr>
            <a:grpSpLocks/>
          </p:cNvGrpSpPr>
          <p:nvPr/>
        </p:nvGrpSpPr>
        <p:grpSpPr bwMode="auto">
          <a:xfrm>
            <a:off x="3063875" y="2343150"/>
            <a:ext cx="1287463" cy="779463"/>
            <a:chOff x="7388601" y="1826537"/>
            <a:chExt cx="1287192" cy="778513"/>
          </a:xfrm>
        </p:grpSpPr>
        <p:sp>
          <p:nvSpPr>
            <p:cNvPr id="65" name="Rectangle 64"/>
            <p:cNvSpPr/>
            <p:nvPr/>
          </p:nvSpPr>
          <p:spPr>
            <a:xfrm>
              <a:off x="7494942" y="1826537"/>
              <a:ext cx="1123713" cy="48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66" name="Oval 65"/>
            <p:cNvSpPr/>
            <p:nvPr/>
          </p:nvSpPr>
          <p:spPr>
            <a:xfrm>
              <a:off x="7388601" y="1947040"/>
              <a:ext cx="234901" cy="23625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FF"/>
                  </a:solidFill>
                </a:rPr>
                <a:t>1</a:t>
              </a:r>
              <a:endParaRPr lang="en-GB" sz="1400" b="1" dirty="0">
                <a:solidFill>
                  <a:srgbClr val="FFFFFF"/>
                </a:solidFill>
              </a:endParaRPr>
            </a:p>
          </p:txBody>
        </p:sp>
        <p:sp>
          <p:nvSpPr>
            <p:cNvPr id="67" name="Isosceles Triangle 66"/>
            <p:cNvSpPr/>
            <p:nvPr/>
          </p:nvSpPr>
          <p:spPr>
            <a:xfrm rot="13416990" flipH="1">
              <a:off x="7956806" y="2010463"/>
              <a:ext cx="199983" cy="59458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sp>
          <p:nvSpPr>
            <p:cNvPr id="31773" name="Rectangle 67"/>
            <p:cNvSpPr>
              <a:spLocks noChangeArrowheads="1"/>
            </p:cNvSpPr>
            <p:nvPr/>
          </p:nvSpPr>
          <p:spPr bwMode="auto">
            <a:xfrm>
              <a:off x="7604644" y="1847559"/>
              <a:ext cx="1071149" cy="460191"/>
            </a:xfrm>
            <a:prstGeom prst="rect">
              <a:avLst/>
            </a:prstGeom>
            <a:noFill/>
            <a:ln w="9525">
              <a:noFill/>
              <a:miter lim="800000"/>
              <a:headEnd/>
              <a:tailEnd/>
            </a:ln>
          </p:spPr>
          <p:txBody>
            <a:bodyPr>
              <a:spAutoFit/>
            </a:bodyPr>
            <a:lstStyle/>
            <a:p>
              <a:pPr>
                <a:lnSpc>
                  <a:spcPct val="85000"/>
                </a:lnSpc>
              </a:pPr>
              <a:r>
                <a:rPr lang="en-GB" sz="1400" b="1">
                  <a:solidFill>
                    <a:srgbClr val="FFFFFF"/>
                  </a:solidFill>
                  <a:latin typeface="Calibri" pitchFamily="34" charset="0"/>
                </a:rPr>
                <a:t>Exfiltration Prevention</a:t>
              </a:r>
            </a:p>
          </p:txBody>
        </p:sp>
      </p:grpSp>
      <p:sp>
        <p:nvSpPr>
          <p:cNvPr id="31766" name="TextBox 3"/>
          <p:cNvSpPr txBox="1">
            <a:spLocks noChangeArrowheads="1"/>
          </p:cNvSpPr>
          <p:nvPr/>
        </p:nvSpPr>
        <p:spPr bwMode="auto">
          <a:xfrm>
            <a:off x="2006600" y="1655763"/>
            <a:ext cx="1374775" cy="522287"/>
          </a:xfrm>
          <a:prstGeom prst="rect">
            <a:avLst/>
          </a:prstGeom>
          <a:noFill/>
          <a:ln w="9525">
            <a:noFill/>
            <a:miter lim="800000"/>
            <a:headEnd/>
            <a:tailEnd/>
          </a:ln>
        </p:spPr>
        <p:txBody>
          <a:bodyPr>
            <a:spAutoFit/>
          </a:bodyPr>
          <a:lstStyle/>
          <a:p>
            <a:pPr algn="ctr"/>
            <a:r>
              <a:rPr lang="en-US" sz="1400" b="1">
                <a:solidFill>
                  <a:srgbClr val="000000"/>
                </a:solidFill>
                <a:latin typeface="Calibri" pitchFamily="34" charset="0"/>
              </a:rPr>
              <a:t>Direct User Download</a:t>
            </a:r>
          </a:p>
        </p:txBody>
      </p:sp>
      <p:sp>
        <p:nvSpPr>
          <p:cNvPr id="31767" name="TextBox 68"/>
          <p:cNvSpPr txBox="1">
            <a:spLocks noChangeArrowheads="1"/>
          </p:cNvSpPr>
          <p:nvPr/>
        </p:nvSpPr>
        <p:spPr bwMode="auto">
          <a:xfrm>
            <a:off x="44450" y="1639888"/>
            <a:ext cx="1374775" cy="523875"/>
          </a:xfrm>
          <a:prstGeom prst="rect">
            <a:avLst/>
          </a:prstGeom>
          <a:noFill/>
          <a:ln w="9525">
            <a:noFill/>
            <a:miter lim="800000"/>
            <a:headEnd/>
            <a:tailEnd/>
          </a:ln>
        </p:spPr>
        <p:txBody>
          <a:bodyPr>
            <a:spAutoFit/>
          </a:bodyPr>
          <a:lstStyle/>
          <a:p>
            <a:pPr algn="ctr"/>
            <a:r>
              <a:rPr lang="en-US" sz="1400" b="1">
                <a:solidFill>
                  <a:srgbClr val="000000"/>
                </a:solidFill>
                <a:latin typeface="Calibri" pitchFamily="34" charset="0"/>
              </a:rPr>
              <a:t>Pre-existing  Infection</a:t>
            </a:r>
          </a:p>
        </p:txBody>
      </p:sp>
      <p:sp>
        <p:nvSpPr>
          <p:cNvPr id="5" name="Bent Arrow 4"/>
          <p:cNvSpPr/>
          <p:nvPr/>
        </p:nvSpPr>
        <p:spPr>
          <a:xfrm rot="5400000">
            <a:off x="1323181" y="1688307"/>
            <a:ext cx="428625" cy="604838"/>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70" name="Bent Arrow 69"/>
          <p:cNvSpPr/>
          <p:nvPr/>
        </p:nvSpPr>
        <p:spPr>
          <a:xfrm rot="16200000" flipH="1">
            <a:off x="1707356" y="1689894"/>
            <a:ext cx="428625" cy="604838"/>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par>
                                <p:cTn id="10" presetID="10"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 presetClass="emph" presetSubtype="2" fill="hold" nodeType="withEffect">
                                  <p:stCondLst>
                                    <p:cond delay="0"/>
                                  </p:stCondLst>
                                  <p:childTnLst>
                                    <p:animClr clrSpc="rgb" dir="cw">
                                      <p:cBhvr>
                                        <p:cTn id="14" dur="500" fill="hold"/>
                                        <p:tgtEl>
                                          <p:spTgt spid="16"/>
                                        </p:tgtEl>
                                        <p:attrNameLst>
                                          <p:attrName>fillcolor</p:attrName>
                                        </p:attrNameLst>
                                      </p:cBhvr>
                                      <p:to>
                                        <a:srgbClr val="B2B2B2"/>
                                      </p:to>
                                    </p:animClr>
                                    <p:set>
                                      <p:cBhvr>
                                        <p:cTn id="15" dur="500" fill="hold"/>
                                        <p:tgtEl>
                                          <p:spTgt spid="16"/>
                                        </p:tgtEl>
                                        <p:attrNameLst>
                                          <p:attrName>fill.type</p:attrName>
                                        </p:attrNameLst>
                                      </p:cBhvr>
                                      <p:to>
                                        <p:strVal val="solid"/>
                                      </p:to>
                                    </p:set>
                                    <p:set>
                                      <p:cBhvr>
                                        <p:cTn id="16" dur="500" fill="hold"/>
                                        <p:tgtEl>
                                          <p:spTgt spid="16"/>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6"/>
                                        </p:tgtEl>
                                        <p:attrNameLst>
                                          <p:attrName>stroke.color</p:attrName>
                                        </p:attrNameLst>
                                      </p:cBhvr>
                                      <p:to>
                                        <a:srgbClr val="B2B2B2"/>
                                      </p:to>
                                    </p:animClr>
                                    <p:set>
                                      <p:cBhvr>
                                        <p:cTn id="19" dur="500" fill="hold"/>
                                        <p:tgtEl>
                                          <p:spTgt spid="6"/>
                                        </p:tgtEl>
                                        <p:attrNameLst>
                                          <p:attrName>stroke.on</p:attrName>
                                        </p:attrNameLst>
                                      </p:cBhvr>
                                      <p:to>
                                        <p:strVal val="true"/>
                                      </p:to>
                                    </p:se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7" presetClass="emph" presetSubtype="2" fill="hold" nodeType="withEffect">
                                  <p:stCondLst>
                                    <p:cond delay="0"/>
                                  </p:stCondLst>
                                  <p:childTnLst>
                                    <p:animClr clrSpc="rgb" dir="cw">
                                      <p:cBhvr>
                                        <p:cTn id="27" dur="500" fill="hold"/>
                                        <p:tgtEl>
                                          <p:spTgt spid="19"/>
                                        </p:tgtEl>
                                        <p:attrNameLst>
                                          <p:attrName>stroke.color</p:attrName>
                                        </p:attrNameLst>
                                      </p:cBhvr>
                                      <p:to>
                                        <a:srgbClr val="B2B2B2"/>
                                      </p:to>
                                    </p:animClr>
                                    <p:set>
                                      <p:cBhvr>
                                        <p:cTn id="28" dur="500" fill="hold"/>
                                        <p:tgtEl>
                                          <p:spTgt spid="19"/>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08"/>
                                        </p:tgtEl>
                                        <p:attrNameLst>
                                          <p:attrName>stroke.color</p:attrName>
                                        </p:attrNameLst>
                                      </p:cBhvr>
                                      <p:to>
                                        <a:srgbClr val="B2B2B2"/>
                                      </p:to>
                                    </p:animClr>
                                    <p:set>
                                      <p:cBhvr>
                                        <p:cTn id="31" dur="500" fill="hold"/>
                                        <p:tgtEl>
                                          <p:spTgt spid="108"/>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110"/>
                                        </p:tgtEl>
                                        <p:attrNameLst>
                                          <p:attrName>fillcolor</p:attrName>
                                        </p:attrNameLst>
                                      </p:cBhvr>
                                      <p:to>
                                        <a:srgbClr val="B2B2B2"/>
                                      </p:to>
                                    </p:animClr>
                                    <p:set>
                                      <p:cBhvr>
                                        <p:cTn id="34" dur="500" fill="hold"/>
                                        <p:tgtEl>
                                          <p:spTgt spid="110"/>
                                        </p:tgtEl>
                                        <p:attrNameLst>
                                          <p:attrName>fill.type</p:attrName>
                                        </p:attrNameLst>
                                      </p:cBhvr>
                                      <p:to>
                                        <p:strVal val="solid"/>
                                      </p:to>
                                    </p:set>
                                    <p:set>
                                      <p:cBhvr>
                                        <p:cTn id="35" dur="500" fill="hold"/>
                                        <p:tgtEl>
                                          <p:spTgt spid="110"/>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19"/>
                                        </p:tgtEl>
                                        <p:attrNameLst>
                                          <p:attrName>fillcolor</p:attrName>
                                        </p:attrNameLst>
                                      </p:cBhvr>
                                      <p:to>
                                        <a:srgbClr val="B2B2B2"/>
                                      </p:to>
                                    </p:animClr>
                                    <p:set>
                                      <p:cBhvr>
                                        <p:cTn id="38" dur="500" fill="hold"/>
                                        <p:tgtEl>
                                          <p:spTgt spid="19"/>
                                        </p:tgtEl>
                                        <p:attrNameLst>
                                          <p:attrName>fill.type</p:attrName>
                                        </p:attrNameLst>
                                      </p:cBhvr>
                                      <p:to>
                                        <p:strVal val="solid"/>
                                      </p:to>
                                    </p:set>
                                    <p:set>
                                      <p:cBhvr>
                                        <p:cTn id="39" dur="500" fill="hold"/>
                                        <p:tgtEl>
                                          <p:spTgt spid="19"/>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108"/>
                                        </p:tgtEl>
                                        <p:attrNameLst>
                                          <p:attrName>fillcolor</p:attrName>
                                        </p:attrNameLst>
                                      </p:cBhvr>
                                      <p:to>
                                        <a:srgbClr val="B2B2B2"/>
                                      </p:to>
                                    </p:animClr>
                                    <p:set>
                                      <p:cBhvr>
                                        <p:cTn id="42" dur="500" fill="hold"/>
                                        <p:tgtEl>
                                          <p:spTgt spid="108"/>
                                        </p:tgtEl>
                                        <p:attrNameLst>
                                          <p:attrName>fill.type</p:attrName>
                                        </p:attrNameLst>
                                      </p:cBhvr>
                                      <p:to>
                                        <p:strVal val="solid"/>
                                      </p:to>
                                    </p:set>
                                    <p:set>
                                      <p:cBhvr>
                                        <p:cTn id="43" dur="500" fill="hold"/>
                                        <p:tgtEl>
                                          <p:spTgt spid="10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_Security_Template_Jan2012">
  <a:themeElements>
    <a:clrScheme name="IBM Security Systems #1">
      <a:dk1>
        <a:srgbClr val="000000"/>
      </a:dk1>
      <a:lt1>
        <a:srgbClr val="FFFFFF"/>
      </a:lt1>
      <a:dk2>
        <a:srgbClr val="00B2EF"/>
      </a:dk2>
      <a:lt2>
        <a:srgbClr val="005B7F"/>
      </a:lt2>
      <a:accent1>
        <a:srgbClr val="32BAEC"/>
      </a:accent1>
      <a:accent2>
        <a:srgbClr val="68A400"/>
      </a:accent2>
      <a:accent3>
        <a:srgbClr val="B5C902"/>
      </a:accent3>
      <a:accent4>
        <a:srgbClr val="F15924"/>
      </a:accent4>
      <a:accent5>
        <a:srgbClr val="ED9E05"/>
      </a:accent5>
      <a:accent6>
        <a:srgbClr val="FFDF01"/>
      </a:accent6>
      <a:hlink>
        <a:srgbClr val="7889FB"/>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 Security Strategy 2011 v2.3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usteer Presentation Template (4)">
  <a:themeElements>
    <a:clrScheme name="Trusteer Colors">
      <a:dk1>
        <a:srgbClr val="000000"/>
      </a:dk1>
      <a:lt1>
        <a:srgbClr val="FFFFFF"/>
      </a:lt1>
      <a:dk2>
        <a:srgbClr val="1D71B8"/>
      </a:dk2>
      <a:lt2>
        <a:srgbClr val="FFFFFF"/>
      </a:lt2>
      <a:accent1>
        <a:srgbClr val="1D71B8"/>
      </a:accent1>
      <a:accent2>
        <a:srgbClr val="2560AC"/>
      </a:accent2>
      <a:accent3>
        <a:srgbClr val="1B4A80"/>
      </a:accent3>
      <a:accent4>
        <a:srgbClr val="95CB5D"/>
      </a:accent4>
      <a:accent5>
        <a:srgbClr val="52AE32"/>
      </a:accent5>
      <a:accent6>
        <a:srgbClr val="276D3C"/>
      </a:accent6>
      <a:hlink>
        <a:srgbClr val="2560AC"/>
      </a:hlink>
      <a:folHlink>
        <a:srgbClr val="2560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usteer Presentation Template (4)">
  <a:themeElements>
    <a:clrScheme name="Trusteer Colors">
      <a:dk1>
        <a:srgbClr val="000000"/>
      </a:dk1>
      <a:lt1>
        <a:srgbClr val="FFFFFF"/>
      </a:lt1>
      <a:dk2>
        <a:srgbClr val="1D71B8"/>
      </a:dk2>
      <a:lt2>
        <a:srgbClr val="FFFFFF"/>
      </a:lt2>
      <a:accent1>
        <a:srgbClr val="1D71B8"/>
      </a:accent1>
      <a:accent2>
        <a:srgbClr val="2560AC"/>
      </a:accent2>
      <a:accent3>
        <a:srgbClr val="1B4A80"/>
      </a:accent3>
      <a:accent4>
        <a:srgbClr val="95CB5D"/>
      </a:accent4>
      <a:accent5>
        <a:srgbClr val="52AE32"/>
      </a:accent5>
      <a:accent6>
        <a:srgbClr val="276D3C"/>
      </a:accent6>
      <a:hlink>
        <a:srgbClr val="2560AC"/>
      </a:hlink>
      <a:folHlink>
        <a:srgbClr val="2560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usteer Presentation Template (4)">
  <a:themeElements>
    <a:clrScheme name="Trusteer Colors">
      <a:dk1>
        <a:srgbClr val="000000"/>
      </a:dk1>
      <a:lt1>
        <a:srgbClr val="FFFFFF"/>
      </a:lt1>
      <a:dk2>
        <a:srgbClr val="1D71B8"/>
      </a:dk2>
      <a:lt2>
        <a:srgbClr val="FFFFFF"/>
      </a:lt2>
      <a:accent1>
        <a:srgbClr val="1D71B8"/>
      </a:accent1>
      <a:accent2>
        <a:srgbClr val="2560AC"/>
      </a:accent2>
      <a:accent3>
        <a:srgbClr val="1B4A80"/>
      </a:accent3>
      <a:accent4>
        <a:srgbClr val="95CB5D"/>
      </a:accent4>
      <a:accent5>
        <a:srgbClr val="52AE32"/>
      </a:accent5>
      <a:accent6>
        <a:srgbClr val="276D3C"/>
      </a:accent6>
      <a:hlink>
        <a:srgbClr val="2560AC"/>
      </a:hlink>
      <a:folHlink>
        <a:srgbClr val="2560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IBM_Security_Template_Jan2012</Template>
  <TotalTime>19639</TotalTime>
  <Words>1073</Words>
  <Application>Microsoft Office PowerPoint</Application>
  <PresentationFormat>On-screen Show (4:3)</PresentationFormat>
  <Paragraphs>158</Paragraphs>
  <Slides>18</Slides>
  <Notes>10</Notes>
  <HiddenSlides>0</HiddenSlides>
  <MMClips>0</MMClips>
  <ScaleCrop>false</ScaleCrop>
  <HeadingPairs>
    <vt:vector size="6" baseType="variant">
      <vt:variant>
        <vt:lpstr>Fonts Used</vt:lpstr>
      </vt:variant>
      <vt:variant>
        <vt:i4>8</vt:i4>
      </vt:variant>
      <vt:variant>
        <vt:lpstr>Design Template</vt:lpstr>
      </vt:variant>
      <vt:variant>
        <vt:i4>11</vt:i4>
      </vt:variant>
      <vt:variant>
        <vt:lpstr>Slide Titles</vt:lpstr>
      </vt:variant>
      <vt:variant>
        <vt:i4>18</vt:i4>
      </vt:variant>
    </vt:vector>
  </HeadingPairs>
  <TitlesOfParts>
    <vt:vector size="37" baseType="lpstr">
      <vt:lpstr>Arial</vt:lpstr>
      <vt:lpstr>ＭＳ Ｐゴシック</vt:lpstr>
      <vt:lpstr>Wingdings</vt:lpstr>
      <vt:lpstr>Calibri</vt:lpstr>
      <vt:lpstr>Wingdings 2</vt:lpstr>
      <vt:lpstr>ITC Lubalin Graph Std Book</vt:lpstr>
      <vt:lpstr>SimSun</vt:lpstr>
      <vt:lpstr>StarSymbol</vt:lpstr>
      <vt:lpstr>IBM_Security_Template_Jan2012</vt:lpstr>
      <vt:lpstr>Trusteer Presentation Template (4)</vt:lpstr>
      <vt:lpstr>1_Trusteer Presentation Template (4)</vt:lpstr>
      <vt:lpstr>2_Trusteer Presentation Template (4)</vt:lpstr>
      <vt:lpstr>IBM_Security_Template_Jan2012</vt:lpstr>
      <vt:lpstr>IBM_Security_Template_Jan2012</vt:lpstr>
      <vt:lpstr>IBM_Security_Template_Jan2012</vt:lpstr>
      <vt:lpstr>IBM_Security_Template_Jan2012</vt:lpstr>
      <vt:lpstr>Trusteer Presentation Template (4)</vt:lpstr>
      <vt:lpstr>1_Trusteer Presentation Template (4)</vt:lpstr>
      <vt:lpstr>2_Trusteer Presentation Template (4)</vt:lpstr>
      <vt:lpstr>Slide 1</vt:lpstr>
      <vt:lpstr>About Trusteer</vt:lpstr>
      <vt:lpstr>APTs and Targeted Attacks The Tool of Choice: Exploits and Advanced Malware</vt:lpstr>
      <vt:lpstr>Vulnerability disclosures leveled out in 2013, but attackers have plenty of older, unpatched systems to exploit.</vt:lpstr>
      <vt:lpstr>Do you patch applications?</vt:lpstr>
      <vt:lpstr>The Threat Lifecycle</vt:lpstr>
      <vt:lpstr>Controlling Strategic Chokepoints  To break the threat lifecycle</vt:lpstr>
      <vt:lpstr>Exploit Chain Disruption: Stateful Application Control</vt:lpstr>
      <vt:lpstr>Data Exfiltration Prevention: Block Malicious External Communication</vt:lpstr>
      <vt:lpstr>Corporate Credentials Protection Prevent Credentials Theft</vt:lpstr>
      <vt:lpstr>Trusteer Apex: 3 Security Layers</vt:lpstr>
      <vt:lpstr>A few words about Java</vt:lpstr>
      <vt:lpstr>Slide 13</vt:lpstr>
      <vt:lpstr>Most successful Java exploits are applicative, exploiting vulnerabilities related to the Java security manager and bypassing native OS-level protections.</vt:lpstr>
      <vt:lpstr>Java Execution Should be Monitored and Controlled</vt:lpstr>
      <vt:lpstr>Slide 16</vt:lpstr>
      <vt:lpstr>Connect with IBM X-Force Research &amp; Development </vt:lpstr>
      <vt:lpstr>Slide 18</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2013-MidYear-XF-Trend&amp;Riskreport</dc:title>
  <dc:creator>Leslie Horacek</dc:creator>
  <cp:lastModifiedBy>GB066148</cp:lastModifiedBy>
  <cp:revision>699</cp:revision>
  <dcterms:created xsi:type="dcterms:W3CDTF">2012-01-10T13:43:07Z</dcterms:created>
  <dcterms:modified xsi:type="dcterms:W3CDTF">2014-03-31T08:00:03Z</dcterms:modified>
</cp:coreProperties>
</file>