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comments/comment2.xml" ContentType="application/vnd.openxmlformats-officedocument.presentationml.comment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4572" r:id="rId2"/>
  </p:sldMasterIdLst>
  <p:notesMasterIdLst>
    <p:notesMasterId r:id="rId23"/>
  </p:notesMasterIdLst>
  <p:sldIdLst>
    <p:sldId id="293" r:id="rId3"/>
    <p:sldId id="406" r:id="rId4"/>
    <p:sldId id="417" r:id="rId5"/>
    <p:sldId id="418" r:id="rId6"/>
    <p:sldId id="409" r:id="rId7"/>
    <p:sldId id="411" r:id="rId8"/>
    <p:sldId id="391" r:id="rId9"/>
    <p:sldId id="393" r:id="rId10"/>
    <p:sldId id="400" r:id="rId11"/>
    <p:sldId id="412" r:id="rId12"/>
    <p:sldId id="394" r:id="rId13"/>
    <p:sldId id="403" r:id="rId14"/>
    <p:sldId id="410" r:id="rId15"/>
    <p:sldId id="397" r:id="rId16"/>
    <p:sldId id="416" r:id="rId17"/>
    <p:sldId id="398" r:id="rId18"/>
    <p:sldId id="399" r:id="rId19"/>
    <p:sldId id="402" r:id="rId20"/>
    <p:sldId id="414" r:id="rId21"/>
    <p:sldId id="386" r:id="rId22"/>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mela Cobb" initials="PPC" lastIdx="5" clrIdx="0"/>
  <p:cmAuthor id="1" name="Leslie Horacek" initials="" lastIdx="6" clrIdx="1"/>
  <p:cmAuthor id="2" name="Perry Swenson" initial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BA047"/>
    <a:srgbClr val="8CC53A"/>
    <a:srgbClr val="DE1929"/>
    <a:srgbClr val="F79429"/>
    <a:srgbClr val="007373"/>
    <a:srgbClr val="FF3A21"/>
    <a:srgbClr val="FF9900"/>
    <a:srgbClr val="F7940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68" autoAdjust="0"/>
    <p:restoredTop sz="82737" autoAdjust="0"/>
  </p:normalViewPr>
  <p:slideViewPr>
    <p:cSldViewPr>
      <p:cViewPr varScale="1">
        <p:scale>
          <a:sx n="80" d="100"/>
          <a:sy n="80" d="100"/>
        </p:scale>
        <p:origin x="-762" y="-96"/>
      </p:cViewPr>
      <p:guideLst>
        <p:guide orient="horz" pos="2160"/>
        <p:guide pos="2880"/>
      </p:guideLst>
    </p:cSldViewPr>
  </p:slideViewPr>
  <p:notesTextViewPr>
    <p:cViewPr>
      <p:scale>
        <a:sx n="125" d="100"/>
        <a:sy n="125" d="100"/>
      </p:scale>
      <p:origin x="0" y="0"/>
    </p:cViewPr>
  </p:notesTextViewPr>
  <p:sorterViewPr>
    <p:cViewPr varScale="1">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4-03-17T13:31:15.991" idx="4">
    <p:pos x="5458" y="662"/>
    <p:text>This slide may be adjusted to incorporate information about the Trusteer malware research team.</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4-03-17T13:32:29.374" idx="5">
    <p:pos x="5430" y="1020"/>
    <p:text>This slide may be adjusted to incorporate information about the Trusteer malware research team.</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S PGothic" pitchFamily="34" charset="-128"/>
                <a:cs typeface="Arial" charset="0"/>
              </a:defRPr>
            </a:lvl1pPr>
          </a:lstStyle>
          <a:p>
            <a:pPr>
              <a:defRPr/>
            </a:pPr>
            <a:endParaRPr lang="en-GB"/>
          </a:p>
        </p:txBody>
      </p:sp>
      <p:sp>
        <p:nvSpPr>
          <p:cNvPr id="133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S PGothic" pitchFamily="34" charset="-128"/>
                <a:cs typeface="Arial" charset="0"/>
              </a:defRPr>
            </a:lvl1pPr>
          </a:lstStyle>
          <a:p>
            <a:pPr>
              <a:defRPr/>
            </a:pPr>
            <a:fld id="{7726055B-9F6E-44D2-862F-8C8FC8FF3CA1}" type="datetimeFigureOut">
              <a:rPr lang="en-GB"/>
              <a:pPr>
                <a:defRPr/>
              </a:pPr>
              <a:t>27/03/2014</a:t>
            </a:fld>
            <a:endParaRPr lang="en-GB"/>
          </a:p>
        </p:txBody>
      </p:sp>
      <p:sp>
        <p:nvSpPr>
          <p:cNvPr id="307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33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33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S PGothic" pitchFamily="34" charset="-128"/>
                <a:cs typeface="Arial" charset="0"/>
              </a:defRPr>
            </a:lvl1pPr>
          </a:lstStyle>
          <a:p>
            <a:pPr>
              <a:defRPr/>
            </a:pPr>
            <a:endParaRPr lang="en-GB"/>
          </a:p>
        </p:txBody>
      </p:sp>
      <p:sp>
        <p:nvSpPr>
          <p:cNvPr id="133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ea typeface="ＭＳ Ｐゴシック" panose="020B0600070205080204" pitchFamily="34" charset="-128"/>
                <a:cs typeface="+mn-cs"/>
              </a:defRPr>
            </a:lvl1pPr>
          </a:lstStyle>
          <a:p>
            <a:pPr>
              <a:defRPr/>
            </a:pPr>
            <a:fld id="{5F462D56-B6B8-426A-949A-347C71F5EC70}"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ChangeArrowheads="1" noTextEdit="1"/>
          </p:cNvSpPr>
          <p:nvPr>
            <p:ph type="sldImg"/>
          </p:nvPr>
        </p:nvSpPr>
        <p:spPr>
          <a:ln/>
        </p:spPr>
      </p:sp>
      <p:sp>
        <p:nvSpPr>
          <p:cNvPr id="32770" name="Rectangle 3"/>
          <p:cNvSpPr>
            <a:spLocks noGrp="1" noChangeArrowheads="1"/>
          </p:cNvSpPr>
          <p:nvPr>
            <p:ph type="body" idx="1"/>
          </p:nvPr>
        </p:nvSpPr>
        <p:spPr>
          <a:noFill/>
        </p:spPr>
        <p:txBody>
          <a:bodyPr/>
          <a:lstStyle/>
          <a:p>
            <a:endParaRPr lang="en-US" altLang="en-US" smtClean="0"/>
          </a:p>
          <a:p>
            <a:pPr>
              <a:buFontTx/>
              <a:buChar char="•"/>
            </a:pPr>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smtClean="0"/>
              <a:t>Despite worry by executives that bring-your-own-device (BYOD) programs risk exposing enterprise data through loss or theft of smartphones and tablet computers, IBM X-Force hasn’t seen significant incidents in public disclosures to corroborate this concern. Virtually all incidents involve laptops, USB drives, or secure digital (SD) cards.</a:t>
            </a:r>
          </a:p>
          <a:p>
            <a:pPr>
              <a:defRPr/>
            </a:pPr>
            <a:endParaRPr lang="en-US" sz="1400" dirty="0" smtClean="0"/>
          </a:p>
          <a:p>
            <a:pPr>
              <a:defRPr/>
            </a:pPr>
            <a:r>
              <a:rPr lang="en-US" dirty="0" smtClean="0"/>
              <a:t>While mobile malware continues to mature and target both Android and Apple </a:t>
            </a:r>
            <a:r>
              <a:rPr lang="en-US" dirty="0" err="1" smtClean="0"/>
              <a:t>iOS</a:t>
            </a:r>
            <a:r>
              <a:rPr lang="en-US" dirty="0" smtClean="0"/>
              <a:t>, we are not yet seeing large scale compromise of enterprise data.</a:t>
            </a:r>
          </a:p>
          <a:p>
            <a:pPr>
              <a:defRPr/>
            </a:pPr>
            <a:endParaRPr lang="en-US" sz="1400" dirty="0" smtClean="0"/>
          </a:p>
          <a:p>
            <a:pPr>
              <a:defRPr/>
            </a:pPr>
            <a:r>
              <a:rPr lang="en-US" dirty="0" smtClean="0"/>
              <a:t>IBM X-Force research shows that enterprise mobile applications that access organizational data generally don’t store a significant amount of records on the mobile device. Instead, the data is stored in the cloud behind publicly accessible portals, while the mobile app provides the user interface, interacting with one record at a time, or small batches cached for performance.</a:t>
            </a:r>
          </a:p>
          <a:p>
            <a:pPr>
              <a:defRPr/>
            </a:pPr>
            <a:endParaRPr lang="en-US" sz="1400" dirty="0" smtClean="0"/>
          </a:p>
          <a:p>
            <a:pPr>
              <a:defRPr/>
            </a:pPr>
            <a:r>
              <a:rPr lang="en-US" b="1" dirty="0" smtClean="0"/>
              <a:t>The real threat</a:t>
            </a:r>
            <a:r>
              <a:rPr lang="en-US" dirty="0" smtClean="0"/>
              <a:t>:  The bottom line is that while some organizational information may be present on mobile devices, IBM X-Force found that the biggest risk to the enterprise isn’t the data contained on these devices—it’s the credentials. </a:t>
            </a:r>
            <a:endParaRPr lang="en-US" sz="1400" dirty="0" smtClean="0"/>
          </a:p>
          <a:p>
            <a:pPr marL="628650" lvl="1" indent="-171450">
              <a:buFont typeface="Arial" panose="020B0604020202020204" pitchFamily="34" charset="0"/>
              <a:buChar char="•"/>
              <a:defRPr/>
            </a:pPr>
            <a:r>
              <a:rPr lang="en-US" dirty="0" smtClean="0"/>
              <a:t>Attackers who compromise the credentials can target the mobile app portal directly, which is more efficient than attacking hundreds of individual smartphones and tablets and trying to tease out a comprehensive set of sensitive data.</a:t>
            </a:r>
            <a:endParaRPr lang="en-US" sz="1400" dirty="0" smtClean="0"/>
          </a:p>
          <a:p>
            <a:pPr marL="628650" lvl="1" indent="-171450">
              <a:buFont typeface="Arial" panose="020B0604020202020204" pitchFamily="34" charset="0"/>
              <a:buChar char="•"/>
              <a:defRPr/>
            </a:pPr>
            <a:r>
              <a:rPr lang="en-US" dirty="0" smtClean="0"/>
              <a:t>In addition, mobile devices also contain a trove of personal information, which can allow for further social engineering to mount new or deeper attacks into the enterprise.</a:t>
            </a:r>
            <a:endParaRPr lang="en-US" sz="1400" dirty="0" smtClean="0"/>
          </a:p>
          <a:p>
            <a:pPr marL="628650" lvl="1" indent="-171450">
              <a:buFont typeface="Arial" panose="020B0604020202020204" pitchFamily="34" charset="0"/>
              <a:buChar char="•"/>
              <a:defRPr/>
            </a:pPr>
            <a:r>
              <a:rPr lang="en-US" dirty="0" smtClean="0"/>
              <a:t>The other major threat on mobile are rogue applications that have been cracked and re-distributed thru rogue app stores.</a:t>
            </a:r>
            <a:endParaRPr lang="en-US" sz="1400" dirty="0" smtClean="0"/>
          </a:p>
          <a:p>
            <a:pPr marL="171450" indent="-171450">
              <a:buFont typeface="Arial" panose="020B0604020202020204" pitchFamily="34" charset="0"/>
              <a:buChar char="•"/>
              <a:defRPr/>
            </a:pPr>
            <a:endParaRPr lang="en-US" dirty="0"/>
          </a:p>
        </p:txBody>
      </p:sp>
      <p:sp>
        <p:nvSpPr>
          <p:cNvPr id="53251" name="Slide Number Placeholder 3"/>
          <p:cNvSpPr>
            <a:spLocks noGrp="1"/>
          </p:cNvSpPr>
          <p:nvPr>
            <p:ph type="sldNum" sz="quarter" idx="5"/>
          </p:nvPr>
        </p:nvSpPr>
        <p:spPr>
          <a:noFill/>
          <a:ln>
            <a:miter lim="800000"/>
            <a:headEnd/>
            <a:tailEnd/>
          </a:ln>
        </p:spPr>
        <p:txBody>
          <a:bodyPr/>
          <a:lstStyle/>
          <a:p>
            <a:fld id="{78B78EBA-D0E6-4021-B65B-19DC34917446}" type="slidenum">
              <a:rPr lang="en-GB" smtClean="0">
                <a:latin typeface="Arial" charset="0"/>
              </a:rPr>
              <a:pPr/>
              <a:t>12</a:t>
            </a:fld>
            <a:endParaRPr lang="en-GB"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a:ln/>
        </p:spPr>
      </p:sp>
      <p:sp>
        <p:nvSpPr>
          <p:cNvPr id="55298" name="Notes Placeholder 2"/>
          <p:cNvSpPr>
            <a:spLocks noGrp="1"/>
          </p:cNvSpPr>
          <p:nvPr>
            <p:ph type="body" idx="1"/>
          </p:nvPr>
        </p:nvSpPr>
        <p:spPr>
          <a:noFill/>
        </p:spPr>
        <p:txBody>
          <a:bodyPr/>
          <a:lstStyle/>
          <a:p>
            <a:r>
              <a:rPr lang="en-US" smtClean="0"/>
              <a:t>MH note:</a:t>
            </a:r>
          </a:p>
          <a:p>
            <a:r>
              <a:rPr lang="en-US" smtClean="0"/>
              <a:t>maybe hint we still didn't reach 10K vulnerabilities in a year, even though we modified the CVE number scheme to handle it, just thinking of interesting things to talk about.</a:t>
            </a:r>
          </a:p>
          <a:p>
            <a:endParaRPr lang="en-US" smtClean="0"/>
          </a:p>
          <a:p>
            <a:endParaRPr lang="en-US" smtClean="0"/>
          </a:p>
        </p:txBody>
      </p:sp>
      <p:sp>
        <p:nvSpPr>
          <p:cNvPr id="55299" name="Slide Number Placeholder 3"/>
          <p:cNvSpPr>
            <a:spLocks noGrp="1"/>
          </p:cNvSpPr>
          <p:nvPr>
            <p:ph type="sldNum" sz="quarter" idx="5"/>
          </p:nvPr>
        </p:nvSpPr>
        <p:spPr>
          <a:noFill/>
          <a:ln>
            <a:miter lim="800000"/>
            <a:headEnd/>
            <a:tailEnd/>
          </a:ln>
        </p:spPr>
        <p:txBody>
          <a:bodyPr/>
          <a:lstStyle/>
          <a:p>
            <a:fld id="{DE1EB7DA-C44E-4B6C-812F-817255EBF83D}" type="slidenum">
              <a:rPr lang="en-GB" smtClean="0">
                <a:latin typeface="Arial" charset="0"/>
              </a:rPr>
              <a:pPr/>
              <a:t>13</a:t>
            </a:fld>
            <a:endParaRPr lang="en-GB"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a:ln/>
        </p:spPr>
      </p:sp>
      <p:sp>
        <p:nvSpPr>
          <p:cNvPr id="57346" name="Notes Placeholder 2"/>
          <p:cNvSpPr>
            <a:spLocks noGrp="1"/>
          </p:cNvSpPr>
          <p:nvPr>
            <p:ph type="body" idx="1"/>
          </p:nvPr>
        </p:nvSpPr>
        <p:spPr>
          <a:noFill/>
        </p:spPr>
        <p:txBody>
          <a:bodyPr/>
          <a:lstStyle/>
          <a:p>
            <a:r>
              <a:rPr lang="en-US" smtClean="0"/>
              <a:t>However, vulnerabilities in key reporting areas such as Web application, Cross-Site Scripting, and SQL injection all demonstrated downward trends in 2013.  Overall web application vulnerabilities accounted for 33 percent of those publically reported, down from 43 percent in 2012. </a:t>
            </a:r>
          </a:p>
          <a:p>
            <a:endParaRPr lang="en-US" smtClean="0"/>
          </a:p>
          <a:p>
            <a:r>
              <a:rPr lang="en-US" smtClean="0"/>
              <a:t>The declines in vulnerabilities demonstrated at the end of 2013 in both XSS and SQL injection could indicate that developers are doing a better job at writing secure web applications or possibly that traditional targets like CMS systems and plugins are maturing as older vulnerabilities have been patched. As noted, XSS and SQL injection exploitation continue to be observed in high numbers, indicating there are still legacy systems or other unpatched web applications which remain vulnerable. This is expected considering there are many thousands of blogs and other websites operated by individuals who may not have the skills or awareness to update to later versions of their platform or framework.</a:t>
            </a:r>
          </a:p>
          <a:p>
            <a:endParaRPr lang="en-US" smtClean="0"/>
          </a:p>
          <a:p>
            <a:endParaRPr lang="en-US" smtClean="0"/>
          </a:p>
        </p:txBody>
      </p:sp>
      <p:sp>
        <p:nvSpPr>
          <p:cNvPr id="57347" name="Slide Number Placeholder 3"/>
          <p:cNvSpPr>
            <a:spLocks noGrp="1"/>
          </p:cNvSpPr>
          <p:nvPr>
            <p:ph type="sldNum" sz="quarter" idx="5"/>
          </p:nvPr>
        </p:nvSpPr>
        <p:spPr>
          <a:noFill/>
          <a:ln>
            <a:miter lim="800000"/>
            <a:headEnd/>
            <a:tailEnd/>
          </a:ln>
        </p:spPr>
        <p:txBody>
          <a:bodyPr/>
          <a:lstStyle/>
          <a:p>
            <a:fld id="{B1AD2158-DA59-4C23-B766-4D093275957B}" type="slidenum">
              <a:rPr lang="en-GB" smtClean="0">
                <a:latin typeface="Arial" charset="0"/>
              </a:rPr>
              <a:pPr/>
              <a:t>14</a:t>
            </a:fld>
            <a:endParaRPr lang="en-GB"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a:ln/>
        </p:spPr>
      </p:sp>
      <p:sp>
        <p:nvSpPr>
          <p:cNvPr id="59394" name="Notes Placeholder 2"/>
          <p:cNvSpPr>
            <a:spLocks noGrp="1"/>
          </p:cNvSpPr>
          <p:nvPr>
            <p:ph type="body" idx="1"/>
          </p:nvPr>
        </p:nvSpPr>
        <p:spPr>
          <a:noFill/>
        </p:spPr>
        <p:txBody>
          <a:bodyPr/>
          <a:lstStyle/>
          <a:p>
            <a:r>
              <a:rPr lang="en-US" smtClean="0"/>
              <a:t>The declines in vulnerabilities demonstrated at the end of 2013 in both XSS and SQL injection, shown in Figure 11, could</a:t>
            </a:r>
          </a:p>
          <a:p>
            <a:r>
              <a:rPr lang="en-US" smtClean="0"/>
              <a:t>indicate that developers are doing a better job at writing secure web applications, or possibly that traditional targets like content management systems (CMSs) and plug-ins are maturing as older vulnerabilities have been patched. </a:t>
            </a:r>
          </a:p>
          <a:p>
            <a:endParaRPr lang="en-US" smtClean="0"/>
          </a:p>
          <a:p>
            <a:r>
              <a:rPr lang="en-US" smtClean="0"/>
              <a:t>As noted previously, XSS and SQL injection exploitation continue to be observed in high numbers, indicating there are still legacy systems or other unpatched web applications that remain vulnerable. This is expected, considering there are many thousands of blogs and other websites run by individuals who may not have the skills or awareness to update to later versions of their platform or framework.</a:t>
            </a:r>
          </a:p>
          <a:p>
            <a:endParaRPr lang="en-US" smtClean="0"/>
          </a:p>
          <a:p>
            <a:endParaRPr lang="en-US" smtClean="0"/>
          </a:p>
          <a:p>
            <a:endParaRPr lang="en-US" smtClean="0"/>
          </a:p>
        </p:txBody>
      </p:sp>
      <p:sp>
        <p:nvSpPr>
          <p:cNvPr id="59395" name="Slide Number Placeholder 3"/>
          <p:cNvSpPr>
            <a:spLocks noGrp="1"/>
          </p:cNvSpPr>
          <p:nvPr>
            <p:ph type="sldNum" sz="quarter" idx="5"/>
          </p:nvPr>
        </p:nvSpPr>
        <p:spPr>
          <a:noFill/>
          <a:ln>
            <a:miter lim="800000"/>
            <a:headEnd/>
            <a:tailEnd/>
          </a:ln>
        </p:spPr>
        <p:txBody>
          <a:bodyPr/>
          <a:lstStyle/>
          <a:p>
            <a:fld id="{35B2FA35-3A65-45B4-A493-FE9F8F74B0F4}" type="slidenum">
              <a:rPr lang="en-GB" smtClean="0">
                <a:latin typeface="Arial" charset="0"/>
              </a:rPr>
              <a:pPr/>
              <a:t>15</a:t>
            </a:fld>
            <a:endParaRPr lang="en-GB"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a:ln/>
        </p:spPr>
      </p:sp>
      <p:sp>
        <p:nvSpPr>
          <p:cNvPr id="61442" name="Notes Placeholder 2"/>
          <p:cNvSpPr>
            <a:spLocks noGrp="1"/>
          </p:cNvSpPr>
          <p:nvPr>
            <p:ph type="body" idx="1"/>
          </p:nvPr>
        </p:nvSpPr>
        <p:spPr>
          <a:noFill/>
        </p:spPr>
        <p:txBody>
          <a:bodyPr/>
          <a:lstStyle/>
          <a:p>
            <a:endParaRPr lang="en-US" smtClean="0"/>
          </a:p>
          <a:p>
            <a:r>
              <a:rPr lang="en-US" smtClean="0"/>
              <a:t>The most prevalent consequence of vulnerability exploitation was "Gain Access" at 26% of all vulnerabilities reported in 2013. Cross-Site Scripting was the second most prevalent consequence at 18% and typically involves attacks against Web applications.</a:t>
            </a:r>
          </a:p>
          <a:p>
            <a:endParaRPr lang="en-US" smtClean="0"/>
          </a:p>
        </p:txBody>
      </p:sp>
      <p:sp>
        <p:nvSpPr>
          <p:cNvPr id="61443" name="Slide Number Placeholder 3"/>
          <p:cNvSpPr>
            <a:spLocks noGrp="1"/>
          </p:cNvSpPr>
          <p:nvPr>
            <p:ph type="sldNum" sz="quarter" idx="5"/>
          </p:nvPr>
        </p:nvSpPr>
        <p:spPr>
          <a:noFill/>
          <a:ln>
            <a:miter lim="800000"/>
            <a:headEnd/>
            <a:tailEnd/>
          </a:ln>
        </p:spPr>
        <p:txBody>
          <a:bodyPr/>
          <a:lstStyle/>
          <a:p>
            <a:fld id="{CA0287F8-83D8-4A4D-8D54-BD0D0A2BF588}" type="slidenum">
              <a:rPr lang="en-GB" smtClean="0">
                <a:latin typeface="Arial" charset="0"/>
              </a:rPr>
              <a:pPr/>
              <a:t>16</a:t>
            </a:fld>
            <a:endParaRPr lang="en-GB"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noTextEdit="1"/>
          </p:cNvSpPr>
          <p:nvPr>
            <p:ph type="sldImg"/>
          </p:nvPr>
        </p:nvSpPr>
        <p:spPr>
          <a:ln/>
        </p:spPr>
      </p:sp>
      <p:sp>
        <p:nvSpPr>
          <p:cNvPr id="63490" name="Notes Placeholder 2"/>
          <p:cNvSpPr>
            <a:spLocks noGrp="1"/>
          </p:cNvSpPr>
          <p:nvPr>
            <p:ph type="body" idx="1"/>
          </p:nvPr>
        </p:nvSpPr>
        <p:spPr>
          <a:noFill/>
        </p:spPr>
        <p:txBody>
          <a:bodyPr/>
          <a:lstStyle/>
          <a:p>
            <a:r>
              <a:rPr lang="en-US" smtClean="0"/>
              <a:t>In addition, vendor patch rates of publicly disclosed vulnerabilities have reached some of the highest rates we’ve</a:t>
            </a:r>
          </a:p>
          <a:p>
            <a:r>
              <a:rPr lang="en-US" smtClean="0"/>
              <a:t>seen since X-Force began tracking this data. In 2013, we found that only 26 percent of publicly disclosed vulnerabilities remain unpatched—this shows improvement!</a:t>
            </a:r>
          </a:p>
        </p:txBody>
      </p:sp>
      <p:sp>
        <p:nvSpPr>
          <p:cNvPr id="63491" name="Slide Number Placeholder 3"/>
          <p:cNvSpPr>
            <a:spLocks noGrp="1"/>
          </p:cNvSpPr>
          <p:nvPr>
            <p:ph type="sldNum" sz="quarter" idx="5"/>
          </p:nvPr>
        </p:nvSpPr>
        <p:spPr>
          <a:noFill/>
          <a:ln>
            <a:miter lim="800000"/>
            <a:headEnd/>
            <a:tailEnd/>
          </a:ln>
        </p:spPr>
        <p:txBody>
          <a:bodyPr/>
          <a:lstStyle/>
          <a:p>
            <a:fld id="{EE757AE5-DA15-4A44-8493-185EBBF92FA8}" type="slidenum">
              <a:rPr lang="en-GB" smtClean="0">
                <a:latin typeface="Arial" charset="0"/>
              </a:rPr>
              <a:pPr/>
              <a:t>17</a:t>
            </a:fld>
            <a:endParaRPr lang="en-GB"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a:ln/>
        </p:spPr>
      </p:sp>
      <p:sp>
        <p:nvSpPr>
          <p:cNvPr id="65538" name="Notes Placeholder 2"/>
          <p:cNvSpPr>
            <a:spLocks noGrp="1"/>
          </p:cNvSpPr>
          <p:nvPr>
            <p:ph type="body" idx="1"/>
          </p:nvPr>
        </p:nvSpPr>
        <p:spPr>
          <a:noFill/>
        </p:spPr>
        <p:txBody>
          <a:bodyPr/>
          <a:lstStyle/>
          <a:p>
            <a:r>
              <a:rPr lang="en-US" smtClean="0"/>
              <a:t>X-Force catalogs two categories of exploit: exploit and true exploit. Simple snippets with proof-of-concept code are</a:t>
            </a:r>
          </a:p>
          <a:p>
            <a:r>
              <a:rPr lang="en-US" smtClean="0"/>
              <a:t>counted as </a:t>
            </a:r>
            <a:r>
              <a:rPr lang="en-US" i="1" smtClean="0"/>
              <a:t>exploits</a:t>
            </a:r>
            <a:r>
              <a:rPr lang="en-US" smtClean="0"/>
              <a:t>, while fully functional programs capable of standalone attacks are categorized separately as </a:t>
            </a:r>
            <a:r>
              <a:rPr lang="en-US" i="1" smtClean="0"/>
              <a:t>true exploits</a:t>
            </a:r>
            <a:r>
              <a:rPr lang="en-US" smtClean="0"/>
              <a:t>.</a:t>
            </a:r>
          </a:p>
          <a:p>
            <a:endParaRPr lang="en-US" smtClean="0"/>
          </a:p>
          <a:p>
            <a:r>
              <a:rPr lang="en-US" smtClean="0"/>
              <a:t>Publicly available and disclosed true exploits have continued to decrease over the past five years to the lowest levels we’ve seen since 2006. At the end of 2012 we reported that total true exploits were still down overall and at the end of 2013, we seethis trend continue.</a:t>
            </a:r>
          </a:p>
        </p:txBody>
      </p:sp>
      <p:sp>
        <p:nvSpPr>
          <p:cNvPr id="65539" name="Slide Number Placeholder 3"/>
          <p:cNvSpPr>
            <a:spLocks noGrp="1"/>
          </p:cNvSpPr>
          <p:nvPr>
            <p:ph type="sldNum" sz="quarter" idx="5"/>
          </p:nvPr>
        </p:nvSpPr>
        <p:spPr>
          <a:noFill/>
          <a:ln>
            <a:miter lim="800000"/>
            <a:headEnd/>
            <a:tailEnd/>
          </a:ln>
        </p:spPr>
        <p:txBody>
          <a:bodyPr/>
          <a:lstStyle/>
          <a:p>
            <a:fld id="{47C1374E-5D5F-44ED-AF7F-2840D101B7BA}" type="slidenum">
              <a:rPr lang="en-GB" smtClean="0">
                <a:latin typeface="Arial" charset="0"/>
              </a:rPr>
              <a:pPr/>
              <a:t>18</a:t>
            </a:fld>
            <a:endParaRPr lang="en-GB"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ext Box 3"/>
          <p:cNvSpPr>
            <a:spLocks noGrp="1" noChangeArrowheads="1"/>
          </p:cNvSpPr>
          <p:nvPr>
            <p:ph type="body" idx="1"/>
          </p:nvPr>
        </p:nvSpPr>
        <p:spPr>
          <a:noFill/>
        </p:spPr>
        <p:txBody>
          <a:bodyPr/>
          <a:lstStyle/>
          <a:p>
            <a:r>
              <a:rPr lang="en-US" altLang="en-US" smtClean="0">
                <a:ea typeface="ＭＳ Ｐゴシック" pitchFamily="34" charset="-128"/>
              </a:rPr>
              <a:t>Mandatory Thank You Slide (available in English only). </a:t>
            </a:r>
          </a:p>
        </p:txBody>
      </p:sp>
      <p:sp>
        <p:nvSpPr>
          <p:cNvPr id="68610" name="Slide Image Placeholder 6"/>
          <p:cNvSpPr>
            <a:spLocks noGrp="1" noRot="1" noChangeAspect="1" noTextEdit="1"/>
          </p:cNvSpPr>
          <p:nvPr>
            <p:ph type="sldImg"/>
          </p:nvPr>
        </p:nvSpPr>
        <p:spPr>
          <a:xfrm>
            <a:off x="1981200" y="661988"/>
            <a:ext cx="2895600" cy="2171700"/>
          </a:xfrm>
          <a:ln/>
        </p:spPr>
      </p:sp>
      <p:sp>
        <p:nvSpPr>
          <p:cNvPr id="68611" name="Slide Number Placeholder 7"/>
          <p:cNvSpPr>
            <a:spLocks noGrp="1"/>
          </p:cNvSpPr>
          <p:nvPr>
            <p:ph type="sldNum" sz="quarter" idx="5"/>
          </p:nvPr>
        </p:nvSpPr>
        <p:spPr>
          <a:noFill/>
          <a:ln>
            <a:miter lim="800000"/>
            <a:headEnd/>
            <a:tailEnd/>
          </a:ln>
        </p:spPr>
        <p:txBody>
          <a:bodyPr/>
          <a:lstStyle/>
          <a:p>
            <a:fld id="{2EB3B556-544B-4246-91DC-42DECBC1C196}" type="slidenum">
              <a:rPr lang="en-US" altLang="en-US" smtClean="0">
                <a:solidFill>
                  <a:srgbClr val="000000"/>
                </a:solidFill>
                <a:latin typeface="Arial" charset="0"/>
              </a:rPr>
              <a:pPr/>
              <a:t>20</a:t>
            </a:fld>
            <a:endParaRPr lang="en-US" altLang="en-US" smtClean="0">
              <a:solidFill>
                <a:srgbClr val="000000"/>
              </a:solidFill>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a:ln/>
        </p:spPr>
      </p:sp>
      <p:sp>
        <p:nvSpPr>
          <p:cNvPr id="34818" name="Notes Placeholder 2"/>
          <p:cNvSpPr>
            <a:spLocks noGrp="1"/>
          </p:cNvSpPr>
          <p:nvPr>
            <p:ph type="body" idx="1"/>
          </p:nvPr>
        </p:nvSpPr>
        <p:spPr>
          <a:noFill/>
        </p:spPr>
        <p:txBody>
          <a:bodyPr/>
          <a:lstStyle/>
          <a:p>
            <a:pPr eaLnBrk="1" hangingPunct="1">
              <a:spcBef>
                <a:spcPct val="0"/>
              </a:spcBef>
            </a:pPr>
            <a:endParaRPr lang="en-US" altLang="en-US" smtClean="0">
              <a:latin typeface="Arial" charset="0"/>
            </a:endParaRPr>
          </a:p>
          <a:p>
            <a:pPr eaLnBrk="1" hangingPunct="1">
              <a:spcBef>
                <a:spcPct val="0"/>
              </a:spcBef>
            </a:pPr>
            <a:r>
              <a:rPr lang="en-US" altLang="en-US" smtClean="0">
                <a:latin typeface="Arial" charset="0"/>
              </a:rPr>
              <a:t>Advanced Security and Threat Research, which includes the X-Force team, is the foundation for many of the pillars in the security product portfolio.</a:t>
            </a:r>
          </a:p>
          <a:p>
            <a:pPr eaLnBrk="1" hangingPunct="1">
              <a:spcBef>
                <a:spcPct val="0"/>
              </a:spcBef>
            </a:pPr>
            <a:endParaRPr lang="en-US" altLang="en-US" smtClean="0">
              <a:latin typeface="Arial" charset="0"/>
            </a:endParaRPr>
          </a:p>
          <a:p>
            <a:pPr eaLnBrk="1" hangingPunct="1">
              <a:spcBef>
                <a:spcPct val="0"/>
              </a:spcBef>
            </a:pPr>
            <a:r>
              <a:rPr lang="en-US" altLang="en-US" smtClean="0">
                <a:latin typeface="Arial" charset="0"/>
              </a:rPr>
              <a:t>As the team tasked with staying on top of the latest threats and vulnerabilities, the information it provides is a critical aspect of providing protection to the other parts of the framework.  </a:t>
            </a:r>
          </a:p>
        </p:txBody>
      </p:sp>
      <p:sp>
        <p:nvSpPr>
          <p:cNvPr id="34819"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1431" tIns="45716" rIns="91431" bIns="45716" anchor="b"/>
          <a:lstStyle/>
          <a:p>
            <a:pPr algn="r"/>
            <a:fld id="{A3EE196F-6499-4B6A-880A-21D650F9A546}" type="slidenum">
              <a:rPr lang="en-US" altLang="en-US" sz="1200">
                <a:solidFill>
                  <a:srgbClr val="000000"/>
                </a:solidFill>
              </a:rPr>
              <a:pPr algn="r"/>
              <a:t>2</a:t>
            </a:fld>
            <a:endParaRPr lang="en-US" altLang="en-US" sz="120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a:ln/>
        </p:spPr>
      </p:sp>
      <p:sp>
        <p:nvSpPr>
          <p:cNvPr id="36866" name="Notes Placeholder 2"/>
          <p:cNvSpPr>
            <a:spLocks noGrp="1"/>
          </p:cNvSpPr>
          <p:nvPr>
            <p:ph type="body" idx="1"/>
          </p:nvPr>
        </p:nvSpPr>
        <p:spPr>
          <a:noFill/>
        </p:spPr>
        <p:txBody>
          <a:bodyPr/>
          <a:lstStyle/>
          <a:p>
            <a:endParaRPr lang="en-US" smtClean="0">
              <a:latin typeface="Arial" charset="0"/>
              <a:ea typeface="ＭＳ Ｐゴシック" pitchFamily="34" charset="-128"/>
              <a:cs typeface="Arial" charset="0"/>
            </a:endParaRPr>
          </a:p>
          <a:p>
            <a:pPr>
              <a:buFontTx/>
              <a:buChar char="•"/>
            </a:pPr>
            <a:r>
              <a:rPr lang="en-US" smtClean="0">
                <a:latin typeface="Arial" charset="0"/>
                <a:ea typeface="ＭＳ Ｐゴシック" pitchFamily="34" charset="-128"/>
                <a:cs typeface="Arial" charset="0"/>
              </a:rPr>
              <a:t>IBM X-Force has a long standing history as one of the best known commercial security research and development groups in the world</a:t>
            </a:r>
          </a:p>
          <a:p>
            <a:pPr>
              <a:buFontTx/>
              <a:buChar char="•"/>
            </a:pPr>
            <a:r>
              <a:rPr lang="en-US" smtClean="0">
                <a:latin typeface="Arial" charset="0"/>
                <a:ea typeface="ＭＳ Ｐゴシック" pitchFamily="34" charset="-128"/>
                <a:cs typeface="Arial" charset="0"/>
              </a:rPr>
              <a:t>Can leverage security expertise across IBM to better understand what is happening in security</a:t>
            </a:r>
          </a:p>
          <a:p>
            <a:pPr>
              <a:buFontTx/>
              <a:buChar char="•"/>
            </a:pPr>
            <a:r>
              <a:rPr lang="en-US" smtClean="0">
                <a:latin typeface="Arial" charset="0"/>
                <a:ea typeface="ＭＳ Ｐゴシック" pitchFamily="34" charset="-128"/>
                <a:cs typeface="Arial" charset="0"/>
              </a:rPr>
              <a:t>Work closely with IBM managed security services group</a:t>
            </a:r>
          </a:p>
          <a:p>
            <a:pPr marL="0" lvl="1">
              <a:buFontTx/>
              <a:buChar char="•"/>
            </a:pPr>
            <a:r>
              <a:rPr lang="en-US" smtClean="0">
                <a:latin typeface="Arial" charset="0"/>
                <a:ea typeface="ＭＳ Ｐゴシック" pitchFamily="34" charset="-128"/>
                <a:cs typeface="Arial" charset="0"/>
              </a:rPr>
              <a:t>Monitor over 15B security events every day from nearly 4,000 security clients in over 133 countries</a:t>
            </a:r>
          </a:p>
          <a:p>
            <a:pPr>
              <a:buFontTx/>
              <a:buChar char="•"/>
            </a:pPr>
            <a:r>
              <a:rPr lang="en-US" smtClean="0">
                <a:latin typeface="Arial" charset="0"/>
                <a:ea typeface="ＭＳ Ｐゴシック" pitchFamily="34" charset="-128"/>
                <a:cs typeface="Arial" charset="0"/>
              </a:rPr>
              <a:t>Have numerous intelligence sources: </a:t>
            </a:r>
          </a:p>
          <a:p>
            <a:pPr marL="0" lvl="1">
              <a:buFontTx/>
              <a:buChar char="•"/>
            </a:pPr>
            <a:r>
              <a:rPr lang="en-US" smtClean="0">
                <a:latin typeface="Arial" charset="0"/>
                <a:ea typeface="ＭＳ Ｐゴシック" pitchFamily="34" charset="-128"/>
                <a:cs typeface="Arial" charset="0"/>
              </a:rPr>
              <a:t>Global web crawler, probably biggest in world behind Google and Bing</a:t>
            </a:r>
          </a:p>
          <a:p>
            <a:pPr marL="0" lvl="1">
              <a:buFontTx/>
              <a:buChar char="•"/>
            </a:pPr>
            <a:r>
              <a:rPr lang="en-US" smtClean="0">
                <a:latin typeface="Arial" charset="0"/>
                <a:ea typeface="ＭＳ Ｐゴシック" pitchFamily="34" charset="-128"/>
                <a:cs typeface="Arial" charset="0"/>
              </a:rPr>
              <a:t>Spam traps around the work </a:t>
            </a:r>
          </a:p>
          <a:p>
            <a:pPr marL="0" lvl="1">
              <a:buFontTx/>
              <a:buChar char="•"/>
            </a:pPr>
            <a:r>
              <a:rPr lang="en-US" smtClean="0">
                <a:latin typeface="Arial" charset="0"/>
                <a:ea typeface="ＭＳ Ｐゴシック" pitchFamily="34" charset="-128"/>
                <a:cs typeface="Arial" charset="0"/>
              </a:rPr>
              <a:t>database of more than 73k security vulnerability – monitored every day</a:t>
            </a:r>
          </a:p>
          <a:p>
            <a:pPr marL="0" lvl="1">
              <a:buFontTx/>
              <a:buChar char="•"/>
            </a:pPr>
            <a:r>
              <a:rPr lang="en-US" smtClean="0">
                <a:latin typeface="Arial" charset="0"/>
                <a:ea typeface="ＭＳ Ｐゴシック" pitchFamily="34" charset="-128"/>
                <a:cs typeface="Arial" charset="0"/>
              </a:rPr>
              <a:t>International spam collectors</a:t>
            </a:r>
          </a:p>
          <a:p>
            <a:pPr>
              <a:buFontTx/>
              <a:buChar char="•"/>
            </a:pPr>
            <a:r>
              <a:rPr lang="en-US" smtClean="0">
                <a:latin typeface="Arial" charset="0"/>
                <a:ea typeface="ＭＳ Ｐゴシック" pitchFamily="34" charset="-128"/>
                <a:cs typeface="Arial" charset="0"/>
              </a:rPr>
              <a:t>All of this is done to stay ahead of continuing threats for our customers</a:t>
            </a:r>
          </a:p>
          <a:p>
            <a:endParaRPr lang="en-US" smtClean="0">
              <a:latin typeface="Arial" charset="0"/>
              <a:ea typeface="ＭＳ Ｐゴシック" pitchFamily="34" charset="-128"/>
              <a:cs typeface="Arial" charset="0"/>
            </a:endParaRPr>
          </a:p>
          <a:p>
            <a:pPr>
              <a:buFontTx/>
              <a:buChar char="•"/>
            </a:pPr>
            <a:r>
              <a:rPr lang="en-US" smtClean="0">
                <a:latin typeface="Arial" charset="0"/>
                <a:ea typeface="ＭＳ Ｐゴシック" pitchFamily="34" charset="-128"/>
                <a:cs typeface="Arial" charset="0"/>
              </a:rPr>
              <a:t>Web crawler is particularly interested in files, images, or pages that contain malicious links or content. </a:t>
            </a:r>
          </a:p>
          <a:p>
            <a:pPr>
              <a:buFontTx/>
              <a:buChar char="•"/>
            </a:pPr>
            <a:r>
              <a:rPr lang="en-US" smtClean="0">
                <a:latin typeface="Arial" charset="0"/>
                <a:ea typeface="ＭＳ Ｐゴシック" pitchFamily="34" charset="-128"/>
                <a:cs typeface="Arial" charset="0"/>
              </a:rPr>
              <a:t>The team in Kassel Germany who builds our web crawler also developed an anti spam product</a:t>
            </a:r>
          </a:p>
          <a:p>
            <a:pPr marL="0" lvl="1">
              <a:buFontTx/>
              <a:buChar char="•"/>
            </a:pPr>
            <a:r>
              <a:rPr lang="en-US" smtClean="0">
                <a:latin typeface="Arial" charset="0"/>
                <a:ea typeface="ＭＳ Ｐゴシック" pitchFamily="34" charset="-128"/>
                <a:cs typeface="Arial" charset="0"/>
              </a:rPr>
              <a:t>We have spam traps around the world, receive large amounts of spam so that we can analyze and understand the different types so that we can preemptively block that spam</a:t>
            </a:r>
          </a:p>
          <a:p>
            <a:pPr>
              <a:buFontTx/>
              <a:buChar char="•"/>
            </a:pPr>
            <a:r>
              <a:rPr lang="en-US" smtClean="0">
                <a:latin typeface="Arial" charset="0"/>
                <a:ea typeface="ＭＳ Ｐゴシック" pitchFamily="34" charset="-128"/>
                <a:cs typeface="Arial" charset="0"/>
              </a:rPr>
              <a:t>Our work covers 4 key areas:</a:t>
            </a:r>
          </a:p>
          <a:p>
            <a:pPr marL="0" lvl="1">
              <a:buFontTx/>
              <a:buChar char="•"/>
            </a:pPr>
            <a:r>
              <a:rPr lang="en-US" smtClean="0">
                <a:latin typeface="Arial" charset="0"/>
                <a:ea typeface="ＭＳ Ｐゴシック" pitchFamily="34" charset="-128"/>
                <a:cs typeface="Arial" charset="0"/>
              </a:rPr>
              <a:t>Research</a:t>
            </a:r>
          </a:p>
          <a:p>
            <a:pPr marL="0" lvl="1">
              <a:buFontTx/>
              <a:buChar char="•"/>
            </a:pPr>
            <a:r>
              <a:rPr lang="en-US" smtClean="0">
                <a:latin typeface="Arial" charset="0"/>
                <a:ea typeface="ＭＳ Ｐゴシック" pitchFamily="34" charset="-128"/>
                <a:cs typeface="Arial" charset="0"/>
              </a:rPr>
              <a:t>Engines</a:t>
            </a:r>
          </a:p>
          <a:p>
            <a:pPr marL="0" lvl="1">
              <a:buFontTx/>
              <a:buChar char="•"/>
            </a:pPr>
            <a:r>
              <a:rPr lang="en-US" smtClean="0">
                <a:latin typeface="Arial" charset="0"/>
                <a:ea typeface="ＭＳ Ｐゴシック" pitchFamily="34" charset="-128"/>
                <a:cs typeface="Arial" charset="0"/>
              </a:rPr>
              <a:t>Content Deliver</a:t>
            </a:r>
          </a:p>
          <a:p>
            <a:pPr marL="0" lvl="1">
              <a:buFontTx/>
              <a:buChar char="•"/>
            </a:pPr>
            <a:r>
              <a:rPr lang="en-US" smtClean="0">
                <a:latin typeface="Arial" charset="0"/>
                <a:ea typeface="ＭＳ Ｐゴシック" pitchFamily="34" charset="-128"/>
                <a:cs typeface="Arial" charset="0"/>
              </a:rPr>
              <a:t>Industry/Customer deliverables – such as this X-Force report, blogs, articles, presentations and speaking engagements</a:t>
            </a:r>
          </a:p>
          <a:p>
            <a:pPr>
              <a:buFontTx/>
              <a:buChar char="•"/>
            </a:pPr>
            <a:endParaRPr lang="en-US" smtClean="0">
              <a:latin typeface="Arial" charset="0"/>
              <a:ea typeface="ＭＳ Ｐゴシック" pitchFamily="34" charset="-128"/>
              <a:cs typeface="Arial" charset="0"/>
            </a:endParaRPr>
          </a:p>
          <a:p>
            <a:pPr>
              <a:buFontTx/>
              <a:buChar char="•"/>
            </a:pPr>
            <a:endParaRPr lang="en-US" smtClean="0">
              <a:latin typeface="Arial" charset="0"/>
              <a:ea typeface="ＭＳ Ｐゴシック" pitchFamily="34" charset="-128"/>
              <a:cs typeface="Arial" charset="0"/>
            </a:endParaRPr>
          </a:p>
          <a:p>
            <a:endParaRPr lang="en-US" smtClean="0"/>
          </a:p>
        </p:txBody>
      </p:sp>
      <p:sp>
        <p:nvSpPr>
          <p:cNvPr id="36867" name="Slide Number Placeholder 3"/>
          <p:cNvSpPr>
            <a:spLocks noGrp="1"/>
          </p:cNvSpPr>
          <p:nvPr>
            <p:ph type="sldNum" sz="quarter" idx="5"/>
          </p:nvPr>
        </p:nvSpPr>
        <p:spPr>
          <a:noFill/>
          <a:ln>
            <a:miter lim="800000"/>
            <a:headEnd/>
            <a:tailEnd/>
          </a:ln>
        </p:spPr>
        <p:txBody>
          <a:bodyPr/>
          <a:lstStyle/>
          <a:p>
            <a:fld id="{91A19D33-6717-4E79-B0F4-829EB5B6EABD}" type="slidenum">
              <a:rPr lang="en-US" smtClean="0">
                <a:latin typeface="Arial" charset="0"/>
              </a:rPr>
              <a:pPr/>
              <a:t>3</a:t>
            </a:fld>
            <a:endParaRPr 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a:ln/>
        </p:spPr>
      </p:sp>
      <p:sp>
        <p:nvSpPr>
          <p:cNvPr id="38914" name="Notes Placeholder 2"/>
          <p:cNvSpPr>
            <a:spLocks noGrp="1"/>
          </p:cNvSpPr>
          <p:nvPr>
            <p:ph type="body" idx="1"/>
          </p:nvPr>
        </p:nvSpPr>
        <p:spPr>
          <a:noFill/>
        </p:spPr>
        <p:txBody>
          <a:bodyPr/>
          <a:lstStyle/>
          <a:p>
            <a:endParaRPr lang="en-US" smtClean="0">
              <a:latin typeface="Arial" charset="0"/>
              <a:ea typeface="ＭＳ Ｐゴシック" pitchFamily="34" charset="-128"/>
              <a:cs typeface="Arial" charset="0"/>
            </a:endParaRPr>
          </a:p>
          <a:p>
            <a:pPr>
              <a:buFontTx/>
              <a:buChar char="•"/>
            </a:pPr>
            <a:r>
              <a:rPr lang="en-US" smtClean="0">
                <a:latin typeface="Arial" charset="0"/>
                <a:ea typeface="ＭＳ Ｐゴシック" pitchFamily="34" charset="-128"/>
                <a:cs typeface="Arial" charset="0"/>
              </a:rPr>
              <a:t>IBM X-Force has a long standing history as one of the best known commercial security research and development groups in the world</a:t>
            </a:r>
          </a:p>
          <a:p>
            <a:pPr>
              <a:buFontTx/>
              <a:buChar char="•"/>
            </a:pPr>
            <a:r>
              <a:rPr lang="en-US" smtClean="0">
                <a:latin typeface="Arial" charset="0"/>
                <a:ea typeface="ＭＳ Ｐゴシック" pitchFamily="34" charset="-128"/>
                <a:cs typeface="Arial" charset="0"/>
              </a:rPr>
              <a:t>Can leverage security expertise across IBM to better understand what is happening in security</a:t>
            </a:r>
          </a:p>
          <a:p>
            <a:pPr>
              <a:buFontTx/>
              <a:buChar char="•"/>
            </a:pPr>
            <a:r>
              <a:rPr lang="en-US" smtClean="0">
                <a:latin typeface="Arial" charset="0"/>
                <a:ea typeface="ＭＳ Ｐゴシック" pitchFamily="34" charset="-128"/>
                <a:cs typeface="Arial" charset="0"/>
              </a:rPr>
              <a:t>Work closely with IBM managed security services group</a:t>
            </a:r>
          </a:p>
          <a:p>
            <a:pPr marL="0" lvl="1">
              <a:buFontTx/>
              <a:buChar char="•"/>
            </a:pPr>
            <a:r>
              <a:rPr lang="en-US" smtClean="0">
                <a:latin typeface="Arial" charset="0"/>
                <a:ea typeface="ＭＳ Ｐゴシック" pitchFamily="34" charset="-128"/>
                <a:cs typeface="Arial" charset="0"/>
              </a:rPr>
              <a:t>Monitor over 15B security events every day from nearly 4,000 security clients in over 133 countries</a:t>
            </a:r>
          </a:p>
          <a:p>
            <a:pPr>
              <a:buFontTx/>
              <a:buChar char="•"/>
            </a:pPr>
            <a:r>
              <a:rPr lang="en-US" smtClean="0">
                <a:latin typeface="Arial" charset="0"/>
                <a:ea typeface="ＭＳ Ｐゴシック" pitchFamily="34" charset="-128"/>
                <a:cs typeface="Arial" charset="0"/>
              </a:rPr>
              <a:t>Have numerous intelligence sources: </a:t>
            </a:r>
          </a:p>
          <a:p>
            <a:pPr marL="0" lvl="1">
              <a:buFontTx/>
              <a:buChar char="•"/>
            </a:pPr>
            <a:r>
              <a:rPr lang="en-US" smtClean="0">
                <a:latin typeface="Arial" charset="0"/>
                <a:ea typeface="ＭＳ Ｐゴシック" pitchFamily="34" charset="-128"/>
                <a:cs typeface="Arial" charset="0"/>
              </a:rPr>
              <a:t>Global web crawler, probably biggest in world behind Google and Bing</a:t>
            </a:r>
          </a:p>
          <a:p>
            <a:pPr marL="0" lvl="1">
              <a:buFontTx/>
              <a:buChar char="•"/>
            </a:pPr>
            <a:r>
              <a:rPr lang="en-US" smtClean="0">
                <a:latin typeface="Arial" charset="0"/>
                <a:ea typeface="ＭＳ Ｐゴシック" pitchFamily="34" charset="-128"/>
                <a:cs typeface="Arial" charset="0"/>
              </a:rPr>
              <a:t>Spam traps around the work </a:t>
            </a:r>
          </a:p>
          <a:p>
            <a:pPr marL="0" lvl="1">
              <a:buFontTx/>
              <a:buChar char="•"/>
            </a:pPr>
            <a:r>
              <a:rPr lang="en-US" smtClean="0">
                <a:latin typeface="Arial" charset="0"/>
                <a:ea typeface="ＭＳ Ｐゴシック" pitchFamily="34" charset="-128"/>
                <a:cs typeface="Arial" charset="0"/>
              </a:rPr>
              <a:t>database of more than 73k security vulnerability – monitored every day</a:t>
            </a:r>
          </a:p>
          <a:p>
            <a:pPr marL="0" lvl="1">
              <a:buFontTx/>
              <a:buChar char="•"/>
            </a:pPr>
            <a:r>
              <a:rPr lang="en-US" smtClean="0">
                <a:latin typeface="Arial" charset="0"/>
                <a:ea typeface="ＭＳ Ｐゴシック" pitchFamily="34" charset="-128"/>
                <a:cs typeface="Arial" charset="0"/>
              </a:rPr>
              <a:t>International spam collectors</a:t>
            </a:r>
          </a:p>
          <a:p>
            <a:pPr>
              <a:buFontTx/>
              <a:buChar char="•"/>
            </a:pPr>
            <a:r>
              <a:rPr lang="en-US" smtClean="0">
                <a:latin typeface="Arial" charset="0"/>
                <a:ea typeface="ＭＳ Ｐゴシック" pitchFamily="34" charset="-128"/>
                <a:cs typeface="Arial" charset="0"/>
              </a:rPr>
              <a:t>All of this is done to stay ahead of continuing threats for our customers</a:t>
            </a:r>
          </a:p>
          <a:p>
            <a:endParaRPr lang="en-US" smtClean="0">
              <a:latin typeface="Arial" charset="0"/>
              <a:ea typeface="ＭＳ Ｐゴシック" pitchFamily="34" charset="-128"/>
              <a:cs typeface="Arial" charset="0"/>
            </a:endParaRPr>
          </a:p>
          <a:p>
            <a:pPr>
              <a:buFontTx/>
              <a:buChar char="•"/>
            </a:pPr>
            <a:r>
              <a:rPr lang="en-US" smtClean="0">
                <a:latin typeface="Arial" charset="0"/>
                <a:ea typeface="ＭＳ Ｐゴシック" pitchFamily="34" charset="-128"/>
                <a:cs typeface="Arial" charset="0"/>
              </a:rPr>
              <a:t>Web crawler is particularly interested in files, images, or pages that contain malicious links or content. </a:t>
            </a:r>
          </a:p>
          <a:p>
            <a:pPr>
              <a:buFontTx/>
              <a:buChar char="•"/>
            </a:pPr>
            <a:r>
              <a:rPr lang="en-US" smtClean="0">
                <a:latin typeface="Arial" charset="0"/>
                <a:ea typeface="ＭＳ Ｐゴシック" pitchFamily="34" charset="-128"/>
                <a:cs typeface="Arial" charset="0"/>
              </a:rPr>
              <a:t>The team in Kassel Germany who builds our web crawler also developed an anti spam product</a:t>
            </a:r>
          </a:p>
          <a:p>
            <a:pPr marL="0" lvl="1">
              <a:buFontTx/>
              <a:buChar char="•"/>
            </a:pPr>
            <a:r>
              <a:rPr lang="en-US" smtClean="0">
                <a:latin typeface="Arial" charset="0"/>
                <a:ea typeface="ＭＳ Ｐゴシック" pitchFamily="34" charset="-128"/>
                <a:cs typeface="Arial" charset="0"/>
              </a:rPr>
              <a:t>We have spam traps around the world, receive large amounts of spam so that we can analyze and understand the different types so that we can preemptively block that spam</a:t>
            </a:r>
          </a:p>
          <a:p>
            <a:pPr>
              <a:buFontTx/>
              <a:buChar char="•"/>
            </a:pPr>
            <a:r>
              <a:rPr lang="en-US" smtClean="0">
                <a:latin typeface="Arial" charset="0"/>
                <a:ea typeface="ＭＳ Ｐゴシック" pitchFamily="34" charset="-128"/>
                <a:cs typeface="Arial" charset="0"/>
              </a:rPr>
              <a:t>Our work covers 4 key areas:</a:t>
            </a:r>
          </a:p>
          <a:p>
            <a:pPr marL="0" lvl="1">
              <a:buFontTx/>
              <a:buChar char="•"/>
            </a:pPr>
            <a:r>
              <a:rPr lang="en-US" smtClean="0">
                <a:latin typeface="Arial" charset="0"/>
                <a:ea typeface="ＭＳ Ｐゴシック" pitchFamily="34" charset="-128"/>
                <a:cs typeface="Arial" charset="0"/>
              </a:rPr>
              <a:t>Research</a:t>
            </a:r>
          </a:p>
          <a:p>
            <a:pPr marL="0" lvl="1">
              <a:buFontTx/>
              <a:buChar char="•"/>
            </a:pPr>
            <a:r>
              <a:rPr lang="en-US" smtClean="0">
                <a:latin typeface="Arial" charset="0"/>
                <a:ea typeface="ＭＳ Ｐゴシック" pitchFamily="34" charset="-128"/>
                <a:cs typeface="Arial" charset="0"/>
              </a:rPr>
              <a:t>Engines</a:t>
            </a:r>
          </a:p>
          <a:p>
            <a:pPr marL="0" lvl="1">
              <a:buFontTx/>
              <a:buChar char="•"/>
            </a:pPr>
            <a:r>
              <a:rPr lang="en-US" smtClean="0">
                <a:latin typeface="Arial" charset="0"/>
                <a:ea typeface="ＭＳ Ｐゴシック" pitchFamily="34" charset="-128"/>
                <a:cs typeface="Arial" charset="0"/>
              </a:rPr>
              <a:t>Content Deliver</a:t>
            </a:r>
          </a:p>
          <a:p>
            <a:pPr marL="0" lvl="1">
              <a:buFontTx/>
              <a:buChar char="•"/>
            </a:pPr>
            <a:r>
              <a:rPr lang="en-US" smtClean="0">
                <a:latin typeface="Arial" charset="0"/>
                <a:ea typeface="ＭＳ Ｐゴシック" pitchFamily="34" charset="-128"/>
                <a:cs typeface="Arial" charset="0"/>
              </a:rPr>
              <a:t>Industry/Customer deliverables – such as this X-Force report, blogs, articles, presentations and speaking engagements</a:t>
            </a:r>
          </a:p>
          <a:p>
            <a:pPr>
              <a:buFontTx/>
              <a:buChar char="•"/>
            </a:pPr>
            <a:endParaRPr lang="en-US" smtClean="0">
              <a:latin typeface="Arial" charset="0"/>
              <a:ea typeface="ＭＳ Ｐゴシック" pitchFamily="34" charset="-128"/>
              <a:cs typeface="Arial" charset="0"/>
            </a:endParaRPr>
          </a:p>
          <a:p>
            <a:pPr>
              <a:buFontTx/>
              <a:buChar char="•"/>
            </a:pPr>
            <a:endParaRPr lang="en-US" smtClean="0">
              <a:latin typeface="Arial" charset="0"/>
              <a:ea typeface="ＭＳ Ｐゴシック" pitchFamily="34" charset="-128"/>
              <a:cs typeface="Arial" charset="0"/>
            </a:endParaRPr>
          </a:p>
        </p:txBody>
      </p:sp>
      <p:sp>
        <p:nvSpPr>
          <p:cNvPr id="38915" name="Slide Number Placeholder 3"/>
          <p:cNvSpPr>
            <a:spLocks noGrp="1"/>
          </p:cNvSpPr>
          <p:nvPr>
            <p:ph type="sldNum" sz="quarter" idx="5"/>
          </p:nvPr>
        </p:nvSpPr>
        <p:spPr>
          <a:noFill/>
          <a:ln>
            <a:miter lim="800000"/>
            <a:headEnd/>
            <a:tailEnd/>
          </a:ln>
        </p:spPr>
        <p:txBody>
          <a:bodyPr/>
          <a:lstStyle/>
          <a:p>
            <a:fld id="{076F2E2D-02A2-4A9F-B157-5828E8CD56B3}" type="slidenum">
              <a:rPr lang="en-GB" smtClean="0">
                <a:latin typeface="Arial" charset="0"/>
              </a:rPr>
              <a:pPr/>
              <a:t>4</a:t>
            </a:fld>
            <a:endParaRPr lang="en-GB"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a:ln/>
        </p:spPr>
      </p:sp>
      <p:sp>
        <p:nvSpPr>
          <p:cNvPr id="40962" name="Notes Placeholder 2"/>
          <p:cNvSpPr>
            <a:spLocks noGrp="1"/>
          </p:cNvSpPr>
          <p:nvPr>
            <p:ph type="body" idx="1"/>
          </p:nvPr>
        </p:nvSpPr>
        <p:spPr>
          <a:noFill/>
        </p:spPr>
        <p:txBody>
          <a:bodyPr lIns="91431" tIns="45716" rIns="91431" bIns="45716"/>
          <a:lstStyle/>
          <a:p>
            <a:endParaRPr lang="en-US" altLang="en-US" smtClean="0"/>
          </a:p>
        </p:txBody>
      </p:sp>
      <p:sp>
        <p:nvSpPr>
          <p:cNvPr id="40963"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1431" tIns="45716" rIns="91431" bIns="45716" anchor="b"/>
          <a:lstStyle/>
          <a:p>
            <a:pPr algn="r" eaLnBrk="0" hangingPunct="0"/>
            <a:fld id="{84FA5522-2C46-4D20-8BD8-6D7B6BF30AE0}" type="slidenum">
              <a:rPr lang="en-US" altLang="en-US" sz="1200">
                <a:solidFill>
                  <a:srgbClr val="000000"/>
                </a:solidFill>
              </a:rPr>
              <a:pPr algn="r" eaLnBrk="0" hangingPunct="0"/>
              <a:t>5</a:t>
            </a:fld>
            <a:endParaRPr lang="en-US" altLang="en-US" sz="120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a:ln/>
        </p:spPr>
      </p:sp>
      <p:sp>
        <p:nvSpPr>
          <p:cNvPr id="44034" name="Notes Placeholder 2"/>
          <p:cNvSpPr>
            <a:spLocks noGrp="1"/>
          </p:cNvSpPr>
          <p:nvPr>
            <p:ph type="body" idx="1"/>
          </p:nvPr>
        </p:nvSpPr>
        <p:spPr>
          <a:noFill/>
        </p:spPr>
        <p:txBody>
          <a:bodyPr/>
          <a:lstStyle/>
          <a:p>
            <a:r>
              <a:rPr lang="en-US" smtClean="0"/>
              <a:t>Figure 3 illustrates the possible financial impact of a data breach in terms of fines, loss of intellectual property, loss of customer trust, and loss of capital, etc. that an organization of any size might face.</a:t>
            </a:r>
          </a:p>
          <a:p>
            <a:endParaRPr lang="en-US" smtClean="0"/>
          </a:p>
          <a:p>
            <a:r>
              <a:rPr lang="en-US" smtClean="0"/>
              <a:t>Additionally, of the sampling of security incidents reported by X-Force in 2013, in terms of the country where the attack target was located, more than three quarters of those continue to occur in the United States. This could be based on the fact that many websites are operated from the United States, or possibly that it is more common that U.S. companies and websites are disclosing publicly.</a:t>
            </a:r>
            <a:endParaRPr lang="en-US" altLang="en-US" smtClean="0"/>
          </a:p>
          <a:p>
            <a:endParaRPr lang="en-US" smtClean="0"/>
          </a:p>
        </p:txBody>
      </p:sp>
      <p:sp>
        <p:nvSpPr>
          <p:cNvPr id="44035" name="Slide Number Placeholder 3"/>
          <p:cNvSpPr>
            <a:spLocks noGrp="1"/>
          </p:cNvSpPr>
          <p:nvPr>
            <p:ph type="sldNum" sz="quarter" idx="5"/>
          </p:nvPr>
        </p:nvSpPr>
        <p:spPr>
          <a:noFill/>
          <a:ln>
            <a:miter lim="800000"/>
            <a:headEnd/>
            <a:tailEnd/>
          </a:ln>
        </p:spPr>
        <p:txBody>
          <a:bodyPr/>
          <a:lstStyle/>
          <a:p>
            <a:fld id="{9851EA03-42EE-4A46-AE9F-C215055B0B2F}" type="slidenum">
              <a:rPr lang="en-GB" smtClean="0">
                <a:latin typeface="Arial" charset="0"/>
              </a:rPr>
              <a:pPr/>
              <a:t>7</a:t>
            </a:fld>
            <a:endParaRPr lang="en-GB"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a:ln/>
        </p:spPr>
      </p:sp>
      <p:sp>
        <p:nvSpPr>
          <p:cNvPr id="46082" name="Notes Placeholder 2"/>
          <p:cNvSpPr>
            <a:spLocks noGrp="1"/>
          </p:cNvSpPr>
          <p:nvPr>
            <p:ph type="body" idx="1"/>
          </p:nvPr>
        </p:nvSpPr>
        <p:spPr>
          <a:noFill/>
        </p:spPr>
        <p:txBody>
          <a:bodyPr/>
          <a:lstStyle/>
          <a:p>
            <a:r>
              <a:rPr lang="en-US" smtClean="0"/>
              <a:t>Java is a widely deployed high risk application that exposes organizations to advanced attacks. The number of Java vulnerabilities has continued to rise over the years, and 2013 was no exception. The number of reported Java vulnerabilities jumped significantly between 2012 and 2013, more than tripling. </a:t>
            </a:r>
          </a:p>
        </p:txBody>
      </p:sp>
      <p:sp>
        <p:nvSpPr>
          <p:cNvPr id="46083" name="Slide Number Placeholder 3"/>
          <p:cNvSpPr>
            <a:spLocks noGrp="1"/>
          </p:cNvSpPr>
          <p:nvPr>
            <p:ph type="sldNum" sz="quarter" idx="5"/>
          </p:nvPr>
        </p:nvSpPr>
        <p:spPr>
          <a:noFill/>
          <a:ln>
            <a:miter lim="800000"/>
            <a:headEnd/>
            <a:tailEnd/>
          </a:ln>
        </p:spPr>
        <p:txBody>
          <a:bodyPr/>
          <a:lstStyle/>
          <a:p>
            <a:fld id="{950E3E9D-2501-463A-AE7F-342598BE6952}" type="slidenum">
              <a:rPr lang="en-GB" smtClean="0">
                <a:latin typeface="Arial" charset="0"/>
              </a:rPr>
              <a:pPr/>
              <a:t>8</a:t>
            </a:fld>
            <a:endParaRPr lang="en-GB"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a:ln/>
        </p:spPr>
      </p:sp>
      <p:sp>
        <p:nvSpPr>
          <p:cNvPr id="49154" name="Notes Placeholder 2"/>
          <p:cNvSpPr>
            <a:spLocks noGrp="1"/>
          </p:cNvSpPr>
          <p:nvPr>
            <p:ph type="body" idx="1"/>
          </p:nvPr>
        </p:nvSpPr>
        <p:spPr>
          <a:noFill/>
        </p:spPr>
        <p:txBody>
          <a:bodyPr/>
          <a:lstStyle/>
          <a:p>
            <a:endParaRPr lang="en-US" smtClean="0"/>
          </a:p>
        </p:txBody>
      </p:sp>
      <p:sp>
        <p:nvSpPr>
          <p:cNvPr id="49155" name="Slide Number Placeholder 3"/>
          <p:cNvSpPr>
            <a:spLocks noGrp="1"/>
          </p:cNvSpPr>
          <p:nvPr>
            <p:ph type="sldNum" sz="quarter" idx="5"/>
          </p:nvPr>
        </p:nvSpPr>
        <p:spPr>
          <a:noFill/>
          <a:ln>
            <a:miter lim="800000"/>
            <a:headEnd/>
            <a:tailEnd/>
          </a:ln>
        </p:spPr>
        <p:txBody>
          <a:bodyPr/>
          <a:lstStyle/>
          <a:p>
            <a:fld id="{53D6C9D0-3971-4419-8B84-BD5A0954220A}" type="slidenum">
              <a:rPr lang="en-GB" smtClean="0">
                <a:latin typeface="Arial" charset="0"/>
              </a:rPr>
              <a:pPr/>
              <a:t>10</a:t>
            </a:fld>
            <a:endParaRPr lang="en-GB"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US" dirty="0" smtClean="0"/>
              <a:t>Java applicative exploits are more difficult to defend against because they allow the applet to gain unrestricted privileges— which makes malicious activities seem legitimate at the OS level. This means that, unlike native exploits, Java applicative exploits completely bypass native OS-level protections. Plus, Java applicative exploits don’t generate buffer overflow, and hence are not prevented by methods such as DEP, ASLR, SEHOP and others.</a:t>
            </a:r>
          </a:p>
          <a:p>
            <a:pPr>
              <a:defRPr/>
            </a:pPr>
            <a:endParaRPr lang="en-US" dirty="0" smtClean="0"/>
          </a:p>
          <a:p>
            <a:pPr marL="171450" indent="-171450">
              <a:buFont typeface="Arial" panose="020B0604020202020204" pitchFamily="34" charset="0"/>
              <a:buChar char="•"/>
              <a:defRPr/>
            </a:pPr>
            <a:r>
              <a:rPr lang="en-US" dirty="0" smtClean="0"/>
              <a:t>A native exploit results in running native shell code. This type of exploit is accomplished by techniques that include buffer overflow, use-after-free and more.</a:t>
            </a:r>
          </a:p>
          <a:p>
            <a:pPr>
              <a:defRPr/>
            </a:pPr>
            <a:endParaRPr lang="en-US" dirty="0" smtClean="0"/>
          </a:p>
          <a:p>
            <a:pPr>
              <a:defRPr/>
            </a:pPr>
            <a:endParaRPr lang="en-US" dirty="0"/>
          </a:p>
        </p:txBody>
      </p:sp>
      <p:sp>
        <p:nvSpPr>
          <p:cNvPr id="51203" name="Slide Number Placeholder 3"/>
          <p:cNvSpPr>
            <a:spLocks noGrp="1"/>
          </p:cNvSpPr>
          <p:nvPr>
            <p:ph type="sldNum" sz="quarter" idx="5"/>
          </p:nvPr>
        </p:nvSpPr>
        <p:spPr>
          <a:noFill/>
          <a:ln>
            <a:miter lim="800000"/>
            <a:headEnd/>
            <a:tailEnd/>
          </a:ln>
        </p:spPr>
        <p:txBody>
          <a:bodyPr/>
          <a:lstStyle/>
          <a:p>
            <a:fld id="{EF95CF09-FC23-4C46-93D9-1BA26AE5A2B5}" type="slidenum">
              <a:rPr lang="en-GB" smtClean="0">
                <a:latin typeface="Arial" charset="0"/>
              </a:rPr>
              <a:pPr/>
              <a:t>11</a:t>
            </a:fld>
            <a:endParaRPr lang="en-GB"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hyperlink" Target="http://www.ibm.com/security" TargetMode="External"/><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hyperlink" Target="http://www.ibm.com/security" TargetMode="External"/><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Line 25"/>
          <p:cNvSpPr>
            <a:spLocks noChangeShapeType="1"/>
          </p:cNvSpPr>
          <p:nvPr/>
        </p:nvSpPr>
        <p:spPr bwMode="auto">
          <a:xfrm flipV="1">
            <a:off x="274638" y="549275"/>
            <a:ext cx="8594725" cy="0"/>
          </a:xfrm>
          <a:prstGeom prst="line">
            <a:avLst/>
          </a:prstGeom>
          <a:noFill/>
          <a:ln w="9525">
            <a:solidFill>
              <a:schemeClr val="tx1"/>
            </a:solidFill>
            <a:round/>
            <a:headEnd/>
            <a:tailEnd/>
          </a:ln>
          <a:effectLst/>
          <a:extLst>
            <a:ext uri="{909E8E84-426E-40DD-AFC4-6F175D3DCCD1}"/>
            <a:ext uri="{AF507438-7753-43E0-B8FC-AC1667EBCBE1}"/>
          </a:extLst>
        </p:spPr>
        <p:txBody>
          <a:bodyPr/>
          <a:lstStyle/>
          <a:p>
            <a:pPr>
              <a:defRPr/>
            </a:pPr>
            <a:endParaRPr lang="en-US">
              <a:solidFill>
                <a:srgbClr val="000000"/>
              </a:solidFill>
              <a:latin typeface="+mn-lt"/>
              <a:ea typeface="+mn-ea"/>
              <a:cs typeface="MS PGothic" charset="0"/>
            </a:endParaRPr>
          </a:p>
        </p:txBody>
      </p:sp>
      <p:sp>
        <p:nvSpPr>
          <p:cNvPr id="5" name="Rectangle 6"/>
          <p:cNvSpPr>
            <a:spLocks noChangeArrowheads="1"/>
          </p:cNvSpPr>
          <p:nvPr/>
        </p:nvSpPr>
        <p:spPr bwMode="black">
          <a:xfrm>
            <a:off x="7589838" y="6537325"/>
            <a:ext cx="1371600" cy="184150"/>
          </a:xfrm>
          <a:prstGeom prst="rect">
            <a:avLst/>
          </a:prstGeom>
          <a:noFill/>
          <a:ln>
            <a:noFill/>
          </a:ln>
          <a:extLst>
            <a:ext uri="{909E8E84-426E-40DD-AFC4-6F175D3DCCD1}"/>
            <a:ext uri="{91240B29-F687-4F45-9708-019B960494DF}"/>
          </a:extLst>
        </p:spPr>
        <p:txBody>
          <a:bodyPr lIns="92075" tIns="46038" rIns="92075" bIns="46038"/>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defRPr/>
            </a:pPr>
            <a:r>
              <a:rPr lang="en-GB" altLang="en-US" sz="800" smtClean="0">
                <a:solidFill>
                  <a:srgbClr val="000000"/>
                </a:solidFill>
                <a:cs typeface="Arial" pitchFamily="34" charset="0"/>
              </a:rPr>
              <a:t>© 2012 IBM Corporation</a:t>
            </a:r>
          </a:p>
        </p:txBody>
      </p:sp>
      <p:sp>
        <p:nvSpPr>
          <p:cNvPr id="6" name="Text Box 46"/>
          <p:cNvSpPr txBox="1">
            <a:spLocks noChangeArrowheads="1"/>
          </p:cNvSpPr>
          <p:nvPr/>
        </p:nvSpPr>
        <p:spPr bwMode="auto">
          <a:xfrm>
            <a:off x="503238" y="136525"/>
            <a:ext cx="4297362" cy="366713"/>
          </a:xfrm>
          <a:prstGeom prst="rect">
            <a:avLst/>
          </a:prstGeom>
          <a:noFill/>
          <a:ln>
            <a:noFill/>
          </a:ln>
          <a:extLst>
            <a:ext uri="{909E8E84-426E-40DD-AFC4-6F175D3DCCD1}"/>
            <a:ext uri="{91240B29-F687-4F45-9708-019B960494DF}"/>
          </a:extLst>
        </p:spPr>
        <p:txBody>
          <a:bodyPr tIns="0" bIns="0" anchor="b"/>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spcAft>
                <a:spcPts val="900"/>
              </a:spcAft>
              <a:defRPr/>
            </a:pPr>
            <a:r>
              <a:rPr lang="en-US" sz="1000" dirty="0">
                <a:solidFill>
                  <a:srgbClr val="000000"/>
                </a:solidFill>
                <a:cs typeface="Arial" pitchFamily="34" charset="0"/>
              </a:rPr>
              <a:t>IBM Security Systems</a:t>
            </a:r>
            <a:endParaRPr lang="en-US" sz="1800" dirty="0">
              <a:solidFill>
                <a:srgbClr val="000000"/>
              </a:solidFill>
              <a:cs typeface="Arial" pitchFamily="34" charset="0"/>
            </a:endParaRPr>
          </a:p>
        </p:txBody>
      </p:sp>
      <p:sp>
        <p:nvSpPr>
          <p:cNvPr id="7" name="Rectangle 10"/>
          <p:cNvSpPr>
            <a:spLocks noChangeArrowheads="1"/>
          </p:cNvSpPr>
          <p:nvPr/>
        </p:nvSpPr>
        <p:spPr bwMode="auto">
          <a:xfrm>
            <a:off x="173038" y="6538913"/>
            <a:ext cx="2317750" cy="182562"/>
          </a:xfrm>
          <a:prstGeom prst="rect">
            <a:avLst/>
          </a:prstGeom>
          <a:noFill/>
          <a:ln>
            <a:noFill/>
          </a:ln>
          <a:effectLst>
            <a:prstShdw prst="shdw17" dist="17961" dir="2700000">
              <a:schemeClr val="accent1">
                <a:gamma/>
                <a:shade val="60000"/>
                <a:invGamma/>
                <a:alpha val="74998"/>
              </a:schemeClr>
            </a:prstShdw>
          </a:effectLst>
          <a:extLst>
            <a:ext uri="{909E8E84-426E-40DD-AFC4-6F175D3DCCD1}"/>
            <a:ext uri="{91240B29-F687-4F45-9708-019B960494DF}"/>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fld id="{0F36D86C-B815-46E1-97BA-D64DE0118E68}" type="slidenum">
              <a:rPr lang="en-US" sz="800" smtClean="0">
                <a:solidFill>
                  <a:srgbClr val="000000"/>
                </a:solidFill>
                <a:cs typeface="+mn-cs"/>
              </a:rPr>
              <a:pPr eaLnBrk="1" hangingPunct="1">
                <a:defRPr/>
              </a:pPr>
              <a:t>‹#›</a:t>
            </a:fld>
            <a:endParaRPr lang="en-US" sz="800" smtClean="0">
              <a:solidFill>
                <a:srgbClr val="000000"/>
              </a:solidFill>
              <a:cs typeface="+mn-cs"/>
            </a:endParaRPr>
          </a:p>
        </p:txBody>
      </p:sp>
      <p:pic>
        <p:nvPicPr>
          <p:cNvPr id="8" name="Picture 6"/>
          <p:cNvPicPr>
            <a:picLocks noChangeAspect="1" noChangeArrowheads="1"/>
          </p:cNvPicPr>
          <p:nvPr/>
        </p:nvPicPr>
        <p:blipFill>
          <a:blip r:embed="rId2"/>
          <a:srcRect/>
          <a:stretch>
            <a:fillRect/>
          </a:stretch>
        </p:blipFill>
        <p:spPr bwMode="auto">
          <a:xfrm>
            <a:off x="247650" y="201613"/>
            <a:ext cx="304800" cy="303212"/>
          </a:xfrm>
          <a:prstGeom prst="rect">
            <a:avLst/>
          </a:prstGeom>
          <a:noFill/>
          <a:ln w="9525">
            <a:noFill/>
            <a:miter lim="800000"/>
            <a:headEnd/>
            <a:tailEnd/>
          </a:ln>
        </p:spPr>
      </p:pic>
      <p:pic>
        <p:nvPicPr>
          <p:cNvPr id="9" name="Picture 7"/>
          <p:cNvPicPr>
            <a:picLocks noChangeAspect="1" noChangeArrowheads="1"/>
          </p:cNvPicPr>
          <p:nvPr/>
        </p:nvPicPr>
        <p:blipFill>
          <a:blip r:embed="rId3"/>
          <a:srcRect/>
          <a:stretch>
            <a:fillRect/>
          </a:stretch>
        </p:blipFill>
        <p:spPr bwMode="auto">
          <a:xfrm>
            <a:off x="8275638" y="217488"/>
            <a:ext cx="585787" cy="238125"/>
          </a:xfrm>
          <a:prstGeom prst="rect">
            <a:avLst/>
          </a:prstGeom>
          <a:noFill/>
          <a:ln w="9525">
            <a:noFill/>
            <a:miter lim="800000"/>
            <a:headEnd/>
            <a:tailEnd/>
          </a:ln>
        </p:spPr>
      </p:pic>
      <p:sp>
        <p:nvSpPr>
          <p:cNvPr id="10" name="Rectangle 9"/>
          <p:cNvSpPr>
            <a:spLocks noChangeArrowheads="1"/>
          </p:cNvSpPr>
          <p:nvPr/>
        </p:nvSpPr>
        <p:spPr bwMode="auto">
          <a:xfrm>
            <a:off x="228600" y="152400"/>
            <a:ext cx="1676400" cy="381000"/>
          </a:xfrm>
          <a:prstGeom prst="rect">
            <a:avLst/>
          </a:prstGeom>
          <a:solidFill>
            <a:schemeClr val="bg1"/>
          </a:solidFill>
          <a:ln>
            <a:noFill/>
          </a:ln>
          <a:extLst>
            <a:ext uri="{91240B29-F687-4F45-9708-019B960494DF}"/>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endParaRPr lang="en-US" altLang="en-US" sz="1600" smtClean="0">
              <a:solidFill>
                <a:srgbClr val="000000"/>
              </a:solidFill>
              <a:cs typeface="Arial" pitchFamily="34" charset="0"/>
            </a:endParaRPr>
          </a:p>
        </p:txBody>
      </p:sp>
      <p:sp>
        <p:nvSpPr>
          <p:cNvPr id="11" name="Rectangle 10"/>
          <p:cNvSpPr>
            <a:spLocks noChangeArrowheads="1"/>
          </p:cNvSpPr>
          <p:nvPr/>
        </p:nvSpPr>
        <p:spPr bwMode="auto">
          <a:xfrm>
            <a:off x="7696200" y="6553200"/>
            <a:ext cx="1295400" cy="228600"/>
          </a:xfrm>
          <a:prstGeom prst="rect">
            <a:avLst/>
          </a:prstGeom>
          <a:solidFill>
            <a:schemeClr val="bg1"/>
          </a:solidFill>
          <a:ln>
            <a:noFill/>
          </a:ln>
          <a:extLst>
            <a:ext uri="{91240B29-F687-4F45-9708-019B960494DF}"/>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endParaRPr lang="en-US" altLang="en-US" sz="1600" smtClean="0">
              <a:solidFill>
                <a:srgbClr val="000000"/>
              </a:solidFill>
              <a:cs typeface="Arial" pitchFamily="34" charset="0"/>
            </a:endParaRPr>
          </a:p>
        </p:txBody>
      </p:sp>
      <p:sp>
        <p:nvSpPr>
          <p:cNvPr id="12" name="Rectangle 11"/>
          <p:cNvSpPr>
            <a:spLocks noChangeArrowheads="1"/>
          </p:cNvSpPr>
          <p:nvPr/>
        </p:nvSpPr>
        <p:spPr bwMode="auto">
          <a:xfrm>
            <a:off x="228600" y="6553200"/>
            <a:ext cx="304800" cy="228600"/>
          </a:xfrm>
          <a:prstGeom prst="rect">
            <a:avLst/>
          </a:prstGeom>
          <a:solidFill>
            <a:schemeClr val="bg1"/>
          </a:solidFill>
          <a:ln>
            <a:noFill/>
          </a:ln>
          <a:extLst>
            <a:ext uri="{91240B29-F687-4F45-9708-019B960494DF}"/>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endParaRPr lang="en-US" altLang="en-US" sz="1600" smtClean="0">
              <a:solidFill>
                <a:srgbClr val="000000"/>
              </a:solidFill>
              <a:cs typeface="Arial" pitchFamily="34" charset="0"/>
            </a:endParaRPr>
          </a:p>
        </p:txBody>
      </p:sp>
      <p:sp>
        <p:nvSpPr>
          <p:cNvPr id="13" name="Rectangle 12"/>
          <p:cNvSpPr>
            <a:spLocks noChangeArrowheads="1"/>
          </p:cNvSpPr>
          <p:nvPr/>
        </p:nvSpPr>
        <p:spPr bwMode="black">
          <a:xfrm>
            <a:off x="76200" y="6537325"/>
            <a:ext cx="1371600" cy="184150"/>
          </a:xfrm>
          <a:prstGeom prst="rect">
            <a:avLst/>
          </a:prstGeom>
          <a:noFill/>
          <a:ln>
            <a:noFill/>
          </a:ln>
          <a:extLst>
            <a:ext uri="{909E8E84-426E-40DD-AFC4-6F175D3DCCD1}"/>
            <a:ext uri="{91240B29-F687-4F45-9708-019B960494DF}"/>
          </a:extLst>
        </p:spPr>
        <p:txBody>
          <a:bodyPr lIns="92075" tIns="46038" rIns="92075" bIns="46038"/>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defRPr/>
            </a:pPr>
            <a:r>
              <a:rPr lang="en-GB" altLang="en-US" sz="800" smtClean="0">
                <a:solidFill>
                  <a:srgbClr val="000000"/>
                </a:solidFill>
                <a:cs typeface="Arial" pitchFamily="34" charset="0"/>
              </a:rPr>
              <a:t>© 2012 IBM Corporation</a:t>
            </a:r>
          </a:p>
        </p:txBody>
      </p:sp>
      <p:pic>
        <p:nvPicPr>
          <p:cNvPr id="14" name="Picture 19"/>
          <p:cNvPicPr>
            <a:picLocks noChangeAspect="1"/>
          </p:cNvPicPr>
          <p:nvPr/>
        </p:nvPicPr>
        <p:blipFill>
          <a:blip r:embed="rId4"/>
          <a:srcRect r="36253" b="32227"/>
          <a:stretch>
            <a:fillRect/>
          </a:stretch>
        </p:blipFill>
        <p:spPr bwMode="auto">
          <a:xfrm>
            <a:off x="5648325" y="3159125"/>
            <a:ext cx="3495675" cy="3698875"/>
          </a:xfrm>
          <a:prstGeom prst="rect">
            <a:avLst/>
          </a:prstGeom>
          <a:noFill/>
          <a:ln w="9525">
            <a:noFill/>
            <a:miter lim="800000"/>
            <a:headEnd/>
            <a:tailEnd/>
          </a:ln>
        </p:spPr>
      </p:pic>
      <p:pic>
        <p:nvPicPr>
          <p:cNvPr id="15" name="Picture 5"/>
          <p:cNvPicPr>
            <a:picLocks noChangeAspect="1" noChangeArrowheads="1"/>
          </p:cNvPicPr>
          <p:nvPr/>
        </p:nvPicPr>
        <p:blipFill>
          <a:blip r:embed="rId5"/>
          <a:srcRect/>
          <a:stretch>
            <a:fillRect/>
          </a:stretch>
        </p:blipFill>
        <p:spPr bwMode="auto">
          <a:xfrm>
            <a:off x="260350" y="623888"/>
            <a:ext cx="2901950" cy="695325"/>
          </a:xfrm>
          <a:prstGeom prst="rect">
            <a:avLst/>
          </a:prstGeom>
          <a:noFill/>
          <a:ln w="9525">
            <a:noFill/>
            <a:miter lim="800000"/>
            <a:headEnd/>
            <a:tailEnd/>
          </a:ln>
        </p:spPr>
      </p:pic>
      <p:sp>
        <p:nvSpPr>
          <p:cNvPr id="3" name="Text Placeholder 2"/>
          <p:cNvSpPr>
            <a:spLocks noGrp="1"/>
          </p:cNvSpPr>
          <p:nvPr>
            <p:ph type="body" idx="1"/>
          </p:nvPr>
        </p:nvSpPr>
        <p:spPr>
          <a:xfrm>
            <a:off x="210312" y="2743200"/>
            <a:ext cx="4724400" cy="1524000"/>
          </a:xfrm>
        </p:spPr>
        <p:txBody>
          <a:bodyPr/>
          <a:lstStyle>
            <a:lvl1pPr marL="0" indent="0">
              <a:buNone/>
              <a:defRPr sz="3200" b="1"/>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endParaRPr lang="en-US" dirty="0" smtClean="0"/>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1249" y="593725"/>
            <a:ext cx="8268114" cy="396875"/>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a:off x="228600" y="152400"/>
            <a:ext cx="1676400" cy="381000"/>
          </a:xfrm>
          <a:prstGeom prst="rect">
            <a:avLst/>
          </a:prstGeom>
          <a:solidFill>
            <a:schemeClr val="bg1"/>
          </a:solidFill>
          <a:ln>
            <a:noFill/>
          </a:ln>
          <a:extLst>
            <a:ext uri="{91240B29-F687-4F45-9708-019B960494DF}"/>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endParaRPr lang="en-US" altLang="en-US" sz="1600">
              <a:solidFill>
                <a:srgbClr val="000000"/>
              </a:solidFill>
              <a:cs typeface="Arial" pitchFamily="34" charset="0"/>
            </a:endParaRPr>
          </a:p>
        </p:txBody>
      </p:sp>
      <p:sp>
        <p:nvSpPr>
          <p:cNvPr id="5" name="Rectangle 10"/>
          <p:cNvSpPr>
            <a:spLocks noChangeArrowheads="1"/>
          </p:cNvSpPr>
          <p:nvPr userDrawn="1"/>
        </p:nvSpPr>
        <p:spPr bwMode="auto">
          <a:xfrm>
            <a:off x="7696200" y="6553200"/>
            <a:ext cx="1295400" cy="228600"/>
          </a:xfrm>
          <a:prstGeom prst="rect">
            <a:avLst/>
          </a:prstGeom>
          <a:solidFill>
            <a:schemeClr val="bg1"/>
          </a:solidFill>
          <a:ln>
            <a:noFill/>
          </a:ln>
          <a:extLst>
            <a:ext uri="{91240B29-F687-4F45-9708-019B960494DF}"/>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endParaRPr lang="en-US" altLang="en-US" sz="1600">
              <a:solidFill>
                <a:srgbClr val="000000"/>
              </a:solidFill>
              <a:cs typeface="Arial" pitchFamily="34" charset="0"/>
            </a:endParaRPr>
          </a:p>
        </p:txBody>
      </p:sp>
      <p:sp>
        <p:nvSpPr>
          <p:cNvPr id="6" name="Rectangle 12"/>
          <p:cNvSpPr>
            <a:spLocks noChangeArrowheads="1"/>
          </p:cNvSpPr>
          <p:nvPr userDrawn="1"/>
        </p:nvSpPr>
        <p:spPr bwMode="black">
          <a:xfrm>
            <a:off x="3886200" y="6538913"/>
            <a:ext cx="1371600" cy="184150"/>
          </a:xfrm>
          <a:prstGeom prst="rect">
            <a:avLst/>
          </a:prstGeom>
          <a:noFill/>
          <a:ln>
            <a:noFill/>
          </a:ln>
          <a:extLst>
            <a:ext uri="{909E8E84-426E-40DD-AFC4-6F175D3DCCD1}"/>
            <a:ext uri="{91240B29-F687-4F45-9708-019B960494DF}"/>
          </a:extLst>
        </p:spPr>
        <p:txBody>
          <a:bodyPr lIns="92075" tIns="46038" rIns="92075" bIns="46038"/>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defRPr/>
            </a:pPr>
            <a:r>
              <a:rPr lang="en-US" altLang="en-US" sz="800">
                <a:solidFill>
                  <a:srgbClr val="7F7F7F"/>
                </a:solidFill>
                <a:cs typeface="Arial" pitchFamily="34" charset="0"/>
              </a:rPr>
              <a:t>© 2013 IBM Corporation</a:t>
            </a:r>
          </a:p>
        </p:txBody>
      </p:sp>
      <p:pic>
        <p:nvPicPr>
          <p:cNvPr id="7" name="Picture 13"/>
          <p:cNvPicPr>
            <a:picLocks noChangeAspect="1"/>
          </p:cNvPicPr>
          <p:nvPr userDrawn="1"/>
        </p:nvPicPr>
        <p:blipFill>
          <a:blip r:embed="rId2"/>
          <a:srcRect/>
          <a:stretch>
            <a:fillRect/>
          </a:stretch>
        </p:blipFill>
        <p:spPr bwMode="auto">
          <a:xfrm>
            <a:off x="5648325" y="3159125"/>
            <a:ext cx="3495675" cy="3698875"/>
          </a:xfrm>
          <a:prstGeom prst="rect">
            <a:avLst/>
          </a:prstGeom>
          <a:noFill/>
          <a:ln w="9525">
            <a:noFill/>
            <a:miter lim="800000"/>
            <a:headEnd/>
            <a:tailEnd/>
          </a:ln>
        </p:spPr>
      </p:pic>
      <p:pic>
        <p:nvPicPr>
          <p:cNvPr id="8" name="Picture 5"/>
          <p:cNvPicPr>
            <a:picLocks noChangeAspect="1" noChangeArrowheads="1"/>
          </p:cNvPicPr>
          <p:nvPr userDrawn="1"/>
        </p:nvPicPr>
        <p:blipFill>
          <a:blip r:embed="rId3"/>
          <a:srcRect/>
          <a:stretch>
            <a:fillRect/>
          </a:stretch>
        </p:blipFill>
        <p:spPr bwMode="auto">
          <a:xfrm>
            <a:off x="260350" y="623888"/>
            <a:ext cx="2901950" cy="695325"/>
          </a:xfrm>
          <a:prstGeom prst="rect">
            <a:avLst/>
          </a:prstGeom>
          <a:noFill/>
          <a:ln w="9525">
            <a:noFill/>
            <a:miter lim="800000"/>
            <a:headEnd/>
            <a:tailEnd/>
          </a:ln>
        </p:spPr>
      </p:pic>
      <p:sp>
        <p:nvSpPr>
          <p:cNvPr id="3" name="Text Placeholder 2"/>
          <p:cNvSpPr>
            <a:spLocks noGrp="1"/>
          </p:cNvSpPr>
          <p:nvPr>
            <p:ph type="body" idx="1"/>
          </p:nvPr>
        </p:nvSpPr>
        <p:spPr>
          <a:xfrm>
            <a:off x="210312" y="2743200"/>
            <a:ext cx="4724400" cy="1524000"/>
          </a:xfrm>
        </p:spPr>
        <p:txBody>
          <a:bodyPr/>
          <a:lstStyle>
            <a:lvl1pPr marL="0" indent="0">
              <a:buNone/>
              <a:defRPr sz="3200" b="1"/>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endParaRPr lang="en-US" dirty="0" smtClean="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0312" y="593725"/>
            <a:ext cx="8719051" cy="3968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82563" y="1246910"/>
            <a:ext cx="4267200" cy="5107854"/>
          </a:xfrm>
        </p:spPr>
        <p:txBody>
          <a:bodyPr/>
          <a:lstStyle>
            <a:lvl1pPr>
              <a:defRPr sz="1600"/>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02163" y="1246910"/>
            <a:ext cx="4267200" cy="5107854"/>
          </a:xfrm>
        </p:spPr>
        <p:txBody>
          <a:bodyPr/>
          <a:lstStyle>
            <a:lvl1pPr>
              <a:defRPr sz="1600"/>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1249" y="593725"/>
            <a:ext cx="8268114" cy="3968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82563" y="1246910"/>
            <a:ext cx="4267200" cy="5107854"/>
          </a:xfrm>
        </p:spPr>
        <p:txBody>
          <a:bodyPr/>
          <a:lstStyle>
            <a:lvl1pPr>
              <a:defRPr sz="1600"/>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02163" y="1246910"/>
            <a:ext cx="4267200" cy="5107854"/>
          </a:xfrm>
        </p:spPr>
        <p:txBody>
          <a:bodyPr/>
          <a:lstStyle>
            <a:lvl1pPr>
              <a:defRPr sz="1600"/>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 y="590204"/>
            <a:ext cx="8503921" cy="423949"/>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227532"/>
            <a:ext cx="4040188" cy="639762"/>
          </a:xfrm>
        </p:spPr>
        <p:txBody>
          <a:bodyPr/>
          <a:lstStyle>
            <a:lvl1pPr marL="0" indent="0" algn="ctr">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878676"/>
            <a:ext cx="4040188" cy="4247487"/>
          </a:xfrm>
        </p:spPr>
        <p:txBody>
          <a:bodyPr/>
          <a:lstStyle>
            <a:lvl1pPr>
              <a:defRPr sz="1600"/>
            </a:lvl1pPr>
            <a:lvl2pPr>
              <a:defRPr sz="1400"/>
            </a:lvl2pPr>
            <a:lvl3pPr>
              <a:defRPr sz="1200"/>
            </a:lvl3pPr>
            <a:lvl4pPr>
              <a:defRPr sz="1100"/>
            </a:lvl4pPr>
            <a:lvl5pPr>
              <a:defRPr sz="11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27532"/>
            <a:ext cx="4041775" cy="639762"/>
          </a:xfrm>
        </p:spPr>
        <p:txBody>
          <a:bodyPr/>
          <a:lstStyle>
            <a:lvl1pPr marL="0" indent="0" algn="ctr">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878676"/>
            <a:ext cx="4041775" cy="4247487"/>
          </a:xfrm>
        </p:spPr>
        <p:txBody>
          <a:bodyPr/>
          <a:lstStyle>
            <a:lvl1pPr>
              <a:defRPr sz="1600"/>
            </a:lvl1pPr>
            <a:lvl2pPr>
              <a:defRPr sz="1400"/>
            </a:lvl2pPr>
            <a:lvl3pPr>
              <a:defRPr sz="1200"/>
            </a:lvl3pPr>
            <a:lvl4pPr>
              <a:defRPr sz="1100"/>
            </a:lvl4pPr>
            <a:lvl5pPr>
              <a:defRPr sz="11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6197" y="590204"/>
            <a:ext cx="8110604" cy="423949"/>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227532"/>
            <a:ext cx="4040188" cy="639762"/>
          </a:xfrm>
        </p:spPr>
        <p:txBody>
          <a:bodyPr/>
          <a:lstStyle>
            <a:lvl1pPr marL="0" indent="0" algn="ctr">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878676"/>
            <a:ext cx="4040188" cy="4247487"/>
          </a:xfrm>
        </p:spPr>
        <p:txBody>
          <a:bodyPr/>
          <a:lstStyle>
            <a:lvl1pPr>
              <a:defRPr sz="1600"/>
            </a:lvl1pPr>
            <a:lvl2pPr>
              <a:defRPr sz="1400"/>
            </a:lvl2pPr>
            <a:lvl3pPr>
              <a:defRPr sz="1200"/>
            </a:lvl3pPr>
            <a:lvl4pPr>
              <a:defRPr sz="1100"/>
            </a:lvl4pPr>
            <a:lvl5pPr>
              <a:defRPr sz="11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27532"/>
            <a:ext cx="4041775" cy="639762"/>
          </a:xfrm>
        </p:spPr>
        <p:txBody>
          <a:bodyPr/>
          <a:lstStyle>
            <a:lvl1pPr marL="0" indent="0" algn="ctr">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878676"/>
            <a:ext cx="4041775" cy="4247487"/>
          </a:xfrm>
        </p:spPr>
        <p:txBody>
          <a:bodyPr/>
          <a:lstStyle>
            <a:lvl1pPr>
              <a:defRPr sz="1600"/>
            </a:lvl1pPr>
            <a:lvl2pPr>
              <a:defRPr sz="1400"/>
            </a:lvl2pPr>
            <a:lvl3pPr>
              <a:defRPr sz="1200"/>
            </a:lvl3pPr>
            <a:lvl4pPr>
              <a:defRPr sz="1100"/>
            </a:lvl4pPr>
            <a:lvl5pPr>
              <a:defRPr sz="11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82563" y="603790"/>
            <a:ext cx="8686800" cy="396875"/>
          </a:xfrm>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588723" y="593725"/>
            <a:ext cx="8280640" cy="396875"/>
          </a:xfrm>
        </p:spPr>
        <p:txBody>
          <a:bodyPr/>
          <a:lstStyle/>
          <a:p>
            <a:r>
              <a:rPr lang="en-US" smtClean="0"/>
              <a:t>Click to edit Master title style</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1193" y="590204"/>
            <a:ext cx="8711737" cy="415636"/>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596044"/>
            <a:ext cx="5111750" cy="4530119"/>
          </a:xfrm>
        </p:spPr>
        <p:txBody>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263536"/>
            <a:ext cx="3008313" cy="4862628"/>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593725"/>
            <a:ext cx="2171700" cy="57610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82563" y="593725"/>
            <a:ext cx="6362700" cy="57610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563" y="593725"/>
            <a:ext cx="8686800" cy="3968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82563" y="1313412"/>
            <a:ext cx="4267200" cy="50413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2163" y="1313412"/>
            <a:ext cx="4267200" cy="50413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82563" y="593725"/>
            <a:ext cx="8686800" cy="39687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82563" y="1874838"/>
            <a:ext cx="8686800" cy="4479925"/>
          </a:xfrm>
        </p:spPr>
        <p:txBody>
          <a:bodyPr/>
          <a:lstStyle/>
          <a:p>
            <a:pPr lvl="0"/>
            <a:endParaRPr lang="en-US" noProof="0" dirty="0" smtClean="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152400" y="579438"/>
            <a:ext cx="8766175" cy="455612"/>
          </a:xfrm>
          <a:prstGeom prst="rect">
            <a:avLst/>
          </a:prstGeom>
          <a:noFill/>
          <a:ln w="9525">
            <a:noFill/>
            <a:miter lim="800000"/>
            <a:headEnd/>
            <a:tailEnd/>
          </a:ln>
        </p:spPr>
        <p:txBody>
          <a:bodyPr lIns="91430" tIns="45715" rIns="91430" bIns="45715"/>
          <a:lstStyle>
            <a:lvl1pPr>
              <a:defRPr sz="2200" b="0">
                <a:solidFill>
                  <a:srgbClr val="0E7BAE"/>
                </a:solidFill>
                <a:latin typeface="Verdana" pitchFamily="34" charset="0"/>
                <a:ea typeface="Verdana" pitchFamily="34" charset="0"/>
                <a:cs typeface="Verdana" pitchFamily="34" charset="0"/>
              </a:defRPr>
            </a:lvl1pPr>
          </a:lstStyle>
          <a:p>
            <a:pPr lvl="0"/>
            <a:r>
              <a:rPr lang="en-US" dirty="0" smtClean="0"/>
              <a:t>Click to edit Master title style</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1_Mandatory Closing">
    <p:bg>
      <p:bgRef idx="1001">
        <a:schemeClr val="bg1"/>
      </p:bgRef>
    </p:bg>
    <p:spTree>
      <p:nvGrpSpPr>
        <p:cNvPr id="1" name=""/>
        <p:cNvGrpSpPr/>
        <p:nvPr/>
      </p:nvGrpSpPr>
      <p:grpSpPr>
        <a:xfrm>
          <a:off x="0" y="0"/>
          <a:ext cx="0" cy="0"/>
          <a:chOff x="0" y="0"/>
          <a:chExt cx="0" cy="0"/>
        </a:xfrm>
      </p:grpSpPr>
      <p:pic>
        <p:nvPicPr>
          <p:cNvPr id="2" name="Picture 18" descr="Intelligent_Security_ppt_1021-03"/>
          <p:cNvPicPr>
            <a:picLocks noChangeAspect="1" noChangeArrowheads="1"/>
          </p:cNvPicPr>
          <p:nvPr/>
        </p:nvPicPr>
        <p:blipFill>
          <a:blip r:embed="rId2"/>
          <a:srcRect/>
          <a:stretch>
            <a:fillRect/>
          </a:stretch>
        </p:blipFill>
        <p:spPr bwMode="auto">
          <a:xfrm>
            <a:off x="0" y="0"/>
            <a:ext cx="9144000" cy="6896100"/>
          </a:xfrm>
          <a:prstGeom prst="rect">
            <a:avLst/>
          </a:prstGeom>
          <a:noFill/>
          <a:ln w="9525">
            <a:noFill/>
            <a:miter lim="800000"/>
            <a:headEnd/>
            <a:tailEnd/>
          </a:ln>
        </p:spPr>
      </p:pic>
      <p:pic>
        <p:nvPicPr>
          <p:cNvPr id="3" name="Picture 3"/>
          <p:cNvPicPr>
            <a:picLocks noChangeAspect="1" noChangeArrowheads="1"/>
          </p:cNvPicPr>
          <p:nvPr/>
        </p:nvPicPr>
        <p:blipFill>
          <a:blip r:embed="rId3"/>
          <a:srcRect l="3139" r="3596"/>
          <a:stretch>
            <a:fillRect/>
          </a:stretch>
        </p:blipFill>
        <p:spPr bwMode="auto">
          <a:xfrm>
            <a:off x="0" y="1828800"/>
            <a:ext cx="9144000" cy="3200400"/>
          </a:xfrm>
          <a:prstGeom prst="rect">
            <a:avLst/>
          </a:prstGeom>
          <a:noFill/>
          <a:ln w="9525">
            <a:noFill/>
            <a:miter lim="800000"/>
            <a:headEnd/>
            <a:tailEnd/>
          </a:ln>
        </p:spPr>
      </p:pic>
      <p:pic>
        <p:nvPicPr>
          <p:cNvPr id="4" name="Picture 3"/>
          <p:cNvPicPr>
            <a:picLocks noChangeAspect="1"/>
          </p:cNvPicPr>
          <p:nvPr/>
        </p:nvPicPr>
        <p:blipFill rotWithShape="1">
          <a:blip r:embed="rId4">
            <a:extLst>
              <a:ext uri="{28A0092B-C50C-407E-A947-70E740481C1C}"/>
            </a:extLst>
          </a:blip>
          <a:srcRect b="6290"/>
          <a:stretch/>
        </p:blipFill>
        <p:spPr>
          <a:xfrm>
            <a:off x="5481614" y="2495550"/>
            <a:ext cx="3662385" cy="1771650"/>
          </a:xfrm>
          <a:prstGeom prst="rect">
            <a:avLst/>
          </a:prstGeom>
          <a:effectLst>
            <a:reflection blurRad="6350" stA="25000" endPos="17000" dir="5400000" sy="-100000" algn="bl" rotWithShape="0"/>
          </a:effectLst>
        </p:spPr>
      </p:pic>
      <p:sp>
        <p:nvSpPr>
          <p:cNvPr id="5" name="Rectangle 15">
            <a:hlinkClick r:id="rId5"/>
          </p:cNvPr>
          <p:cNvSpPr>
            <a:spLocks noChangeArrowheads="1"/>
          </p:cNvSpPr>
          <p:nvPr/>
        </p:nvSpPr>
        <p:spPr bwMode="auto">
          <a:xfrm>
            <a:off x="939800" y="3640138"/>
            <a:ext cx="4089400" cy="398462"/>
          </a:xfrm>
          <a:prstGeom prst="rect">
            <a:avLst/>
          </a:prstGeom>
          <a:noFill/>
          <a:ln>
            <a:noFill/>
          </a:ln>
          <a:extLst>
            <a:ext uri="{909E8E84-426E-40DD-AFC4-6F175D3DCCD1}"/>
            <a:ext uri="{91240B29-F687-4F45-9708-019B960494DF}"/>
          </a:extLst>
        </p:spPr>
        <p:txBody>
          <a:bodyPr>
            <a:spAutoFit/>
          </a:bodyPr>
          <a:lstStyle>
            <a:lvl1pPr marL="92075" indent="-92075" defTabSz="449263" eaLnBrk="0" hangingPunct="0">
              <a:tabLst>
                <a:tab pos="92075" algn="l"/>
                <a:tab pos="1006475" algn="l"/>
                <a:tab pos="1920875" algn="l"/>
                <a:tab pos="2835275" algn="l"/>
                <a:tab pos="3749675" algn="l"/>
                <a:tab pos="4664075" algn="l"/>
                <a:tab pos="5578475" algn="l"/>
                <a:tab pos="6492875" algn="l"/>
                <a:tab pos="7407275" algn="l"/>
                <a:tab pos="8321675" algn="l"/>
                <a:tab pos="9236075" algn="l"/>
                <a:tab pos="10150475" algn="l"/>
              </a:tabLst>
              <a:defRPr>
                <a:solidFill>
                  <a:schemeClr val="tx1"/>
                </a:solidFill>
                <a:latin typeface="Arial" pitchFamily="34" charset="0"/>
                <a:ea typeface="MS PGothic" pitchFamily="34" charset="-128"/>
              </a:defRPr>
            </a:lvl1pPr>
            <a:lvl2pPr marL="742950" indent="-285750" defTabSz="449263" eaLnBrk="0" hangingPunct="0">
              <a:tabLst>
                <a:tab pos="92075" algn="l"/>
                <a:tab pos="1006475" algn="l"/>
                <a:tab pos="1920875" algn="l"/>
                <a:tab pos="2835275" algn="l"/>
                <a:tab pos="3749675" algn="l"/>
                <a:tab pos="4664075" algn="l"/>
                <a:tab pos="5578475" algn="l"/>
                <a:tab pos="6492875" algn="l"/>
                <a:tab pos="7407275" algn="l"/>
                <a:tab pos="8321675" algn="l"/>
                <a:tab pos="9236075" algn="l"/>
                <a:tab pos="10150475" algn="l"/>
              </a:tabLst>
              <a:defRPr>
                <a:solidFill>
                  <a:schemeClr val="tx1"/>
                </a:solidFill>
                <a:latin typeface="Arial" pitchFamily="34" charset="0"/>
                <a:ea typeface="MS PGothic" pitchFamily="34" charset="-128"/>
              </a:defRPr>
            </a:lvl2pPr>
            <a:lvl3pPr marL="1143000" indent="-228600" defTabSz="449263" eaLnBrk="0" hangingPunct="0">
              <a:tabLst>
                <a:tab pos="92075" algn="l"/>
                <a:tab pos="1006475" algn="l"/>
                <a:tab pos="1920875" algn="l"/>
                <a:tab pos="2835275" algn="l"/>
                <a:tab pos="3749675" algn="l"/>
                <a:tab pos="4664075" algn="l"/>
                <a:tab pos="5578475" algn="l"/>
                <a:tab pos="6492875" algn="l"/>
                <a:tab pos="7407275" algn="l"/>
                <a:tab pos="8321675" algn="l"/>
                <a:tab pos="9236075" algn="l"/>
                <a:tab pos="10150475" algn="l"/>
              </a:tabLst>
              <a:defRPr>
                <a:solidFill>
                  <a:schemeClr val="tx1"/>
                </a:solidFill>
                <a:latin typeface="Arial" pitchFamily="34" charset="0"/>
                <a:ea typeface="MS PGothic" pitchFamily="34" charset="-128"/>
              </a:defRPr>
            </a:lvl3pPr>
            <a:lvl4pPr marL="1600200" indent="-228600" defTabSz="449263" eaLnBrk="0" hangingPunct="0">
              <a:tabLst>
                <a:tab pos="92075" algn="l"/>
                <a:tab pos="1006475" algn="l"/>
                <a:tab pos="1920875" algn="l"/>
                <a:tab pos="2835275" algn="l"/>
                <a:tab pos="3749675" algn="l"/>
                <a:tab pos="4664075" algn="l"/>
                <a:tab pos="5578475" algn="l"/>
                <a:tab pos="6492875" algn="l"/>
                <a:tab pos="7407275" algn="l"/>
                <a:tab pos="8321675" algn="l"/>
                <a:tab pos="9236075" algn="l"/>
                <a:tab pos="10150475" algn="l"/>
              </a:tabLst>
              <a:defRPr>
                <a:solidFill>
                  <a:schemeClr val="tx1"/>
                </a:solidFill>
                <a:latin typeface="Arial" pitchFamily="34" charset="0"/>
                <a:ea typeface="MS PGothic" pitchFamily="34" charset="-128"/>
              </a:defRPr>
            </a:lvl4pPr>
            <a:lvl5pPr marL="2057400" indent="-228600" defTabSz="449263" eaLnBrk="0" hangingPunct="0">
              <a:tabLst>
                <a:tab pos="92075" algn="l"/>
                <a:tab pos="1006475" algn="l"/>
                <a:tab pos="1920875" algn="l"/>
                <a:tab pos="2835275" algn="l"/>
                <a:tab pos="3749675" algn="l"/>
                <a:tab pos="4664075" algn="l"/>
                <a:tab pos="5578475" algn="l"/>
                <a:tab pos="6492875" algn="l"/>
                <a:tab pos="7407275" algn="l"/>
                <a:tab pos="8321675" algn="l"/>
                <a:tab pos="9236075" algn="l"/>
                <a:tab pos="10150475" algn="l"/>
              </a:tabLst>
              <a:defRPr>
                <a:solidFill>
                  <a:schemeClr val="tx1"/>
                </a:solidFill>
                <a:latin typeface="Arial" pitchFamily="34" charset="0"/>
                <a:ea typeface="MS PGothic" pitchFamily="34" charset="-128"/>
              </a:defRPr>
            </a:lvl5pPr>
            <a:lvl6pPr marL="2514600" indent="-228600" defTabSz="449263" eaLnBrk="0" fontAlgn="base" hangingPunct="0">
              <a:spcBef>
                <a:spcPct val="0"/>
              </a:spcBef>
              <a:spcAft>
                <a:spcPct val="0"/>
              </a:spcAft>
              <a:tabLst>
                <a:tab pos="92075" algn="l"/>
                <a:tab pos="1006475" algn="l"/>
                <a:tab pos="1920875" algn="l"/>
                <a:tab pos="2835275" algn="l"/>
                <a:tab pos="3749675" algn="l"/>
                <a:tab pos="4664075" algn="l"/>
                <a:tab pos="5578475" algn="l"/>
                <a:tab pos="6492875" algn="l"/>
                <a:tab pos="7407275" algn="l"/>
                <a:tab pos="8321675" algn="l"/>
                <a:tab pos="9236075" algn="l"/>
                <a:tab pos="10150475" algn="l"/>
              </a:tabLst>
              <a:defRPr>
                <a:solidFill>
                  <a:schemeClr val="tx1"/>
                </a:solidFill>
                <a:latin typeface="Arial" pitchFamily="34" charset="0"/>
                <a:ea typeface="MS PGothic" pitchFamily="34" charset="-128"/>
              </a:defRPr>
            </a:lvl6pPr>
            <a:lvl7pPr marL="2971800" indent="-228600" defTabSz="449263" eaLnBrk="0" fontAlgn="base" hangingPunct="0">
              <a:spcBef>
                <a:spcPct val="0"/>
              </a:spcBef>
              <a:spcAft>
                <a:spcPct val="0"/>
              </a:spcAft>
              <a:tabLst>
                <a:tab pos="92075" algn="l"/>
                <a:tab pos="1006475" algn="l"/>
                <a:tab pos="1920875" algn="l"/>
                <a:tab pos="2835275" algn="l"/>
                <a:tab pos="3749675" algn="l"/>
                <a:tab pos="4664075" algn="l"/>
                <a:tab pos="5578475" algn="l"/>
                <a:tab pos="6492875" algn="l"/>
                <a:tab pos="7407275" algn="l"/>
                <a:tab pos="8321675" algn="l"/>
                <a:tab pos="9236075" algn="l"/>
                <a:tab pos="10150475" algn="l"/>
              </a:tabLst>
              <a:defRPr>
                <a:solidFill>
                  <a:schemeClr val="tx1"/>
                </a:solidFill>
                <a:latin typeface="Arial" pitchFamily="34" charset="0"/>
                <a:ea typeface="MS PGothic" pitchFamily="34" charset="-128"/>
              </a:defRPr>
            </a:lvl7pPr>
            <a:lvl8pPr marL="3429000" indent="-228600" defTabSz="449263" eaLnBrk="0" fontAlgn="base" hangingPunct="0">
              <a:spcBef>
                <a:spcPct val="0"/>
              </a:spcBef>
              <a:spcAft>
                <a:spcPct val="0"/>
              </a:spcAft>
              <a:tabLst>
                <a:tab pos="92075" algn="l"/>
                <a:tab pos="1006475" algn="l"/>
                <a:tab pos="1920875" algn="l"/>
                <a:tab pos="2835275" algn="l"/>
                <a:tab pos="3749675" algn="l"/>
                <a:tab pos="4664075" algn="l"/>
                <a:tab pos="5578475" algn="l"/>
                <a:tab pos="6492875" algn="l"/>
                <a:tab pos="7407275" algn="l"/>
                <a:tab pos="8321675" algn="l"/>
                <a:tab pos="9236075" algn="l"/>
                <a:tab pos="10150475" algn="l"/>
              </a:tabLst>
              <a:defRPr>
                <a:solidFill>
                  <a:schemeClr val="tx1"/>
                </a:solidFill>
                <a:latin typeface="Arial" pitchFamily="34" charset="0"/>
                <a:ea typeface="MS PGothic" pitchFamily="34" charset="-128"/>
              </a:defRPr>
            </a:lvl8pPr>
            <a:lvl9pPr marL="3886200" indent="-228600" defTabSz="449263" eaLnBrk="0" fontAlgn="base" hangingPunct="0">
              <a:spcBef>
                <a:spcPct val="0"/>
              </a:spcBef>
              <a:spcAft>
                <a:spcPct val="0"/>
              </a:spcAft>
              <a:tabLst>
                <a:tab pos="92075" algn="l"/>
                <a:tab pos="1006475" algn="l"/>
                <a:tab pos="1920875" algn="l"/>
                <a:tab pos="2835275" algn="l"/>
                <a:tab pos="3749675" algn="l"/>
                <a:tab pos="4664075" algn="l"/>
                <a:tab pos="5578475" algn="l"/>
                <a:tab pos="6492875" algn="l"/>
                <a:tab pos="7407275" algn="l"/>
                <a:tab pos="8321675" algn="l"/>
                <a:tab pos="9236075" algn="l"/>
                <a:tab pos="10150475" algn="l"/>
              </a:tabLst>
              <a:defRPr>
                <a:solidFill>
                  <a:schemeClr val="tx1"/>
                </a:solidFill>
                <a:latin typeface="Arial" pitchFamily="34" charset="0"/>
                <a:ea typeface="MS PGothic" pitchFamily="34" charset="-128"/>
              </a:defRPr>
            </a:lvl9pPr>
          </a:lstStyle>
          <a:p>
            <a:pPr algn="r" eaLnBrk="1" hangingPunct="1">
              <a:lnSpc>
                <a:spcPct val="107000"/>
              </a:lnSpc>
              <a:spcBef>
                <a:spcPts val="438"/>
              </a:spcBef>
              <a:buClr>
                <a:srgbClr val="7889FB"/>
              </a:buClr>
              <a:buSzPct val="100000"/>
              <a:buFont typeface="Wingdings" pitchFamily="2" charset="2"/>
              <a:buNone/>
              <a:defRPr/>
            </a:pPr>
            <a:r>
              <a:rPr lang="en-GB" altLang="en-US" sz="2000" b="1">
                <a:solidFill>
                  <a:srgbClr val="FFFFFF"/>
                </a:solidFill>
                <a:cs typeface="Arial" pitchFamily="34" charset="0"/>
              </a:rPr>
              <a:t>www.ibm.com/security</a:t>
            </a:r>
          </a:p>
        </p:txBody>
      </p:sp>
      <p:pic>
        <p:nvPicPr>
          <p:cNvPr id="6" name="Picture 8" descr="ThankYou"/>
          <p:cNvPicPr>
            <a:picLocks noChangeAspect="1" noChangeArrowheads="1"/>
          </p:cNvPicPr>
          <p:nvPr/>
        </p:nvPicPr>
        <p:blipFill>
          <a:blip r:embed="rId6"/>
          <a:srcRect/>
          <a:stretch>
            <a:fillRect/>
          </a:stretch>
        </p:blipFill>
        <p:spPr bwMode="auto">
          <a:xfrm>
            <a:off x="303213" y="2855913"/>
            <a:ext cx="4649787" cy="746125"/>
          </a:xfrm>
          <a:prstGeom prst="rect">
            <a:avLst/>
          </a:prstGeom>
          <a:noFill/>
          <a:ln w="9525">
            <a:noFill/>
            <a:miter lim="800000"/>
            <a:headEnd/>
            <a:tailEnd/>
          </a:ln>
        </p:spPr>
      </p:pic>
      <p:sp>
        <p:nvSpPr>
          <p:cNvPr id="7" name="Rectangle 11"/>
          <p:cNvSpPr>
            <a:spLocks noChangeArrowheads="1"/>
          </p:cNvSpPr>
          <p:nvPr/>
        </p:nvSpPr>
        <p:spPr bwMode="auto">
          <a:xfrm>
            <a:off x="309563" y="5105400"/>
            <a:ext cx="8382000" cy="1477963"/>
          </a:xfrm>
          <a:prstGeom prst="rect">
            <a:avLst/>
          </a:prstGeom>
          <a:noFill/>
          <a:ln>
            <a:noFill/>
          </a:ln>
          <a:extLst>
            <a:ext uri="{909E8E84-426E-40DD-AFC4-6F175D3DCCD1}"/>
            <a:ext uri="{91240B29-F687-4F45-9708-019B960494DF}"/>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spcBef>
                <a:spcPct val="20000"/>
              </a:spcBef>
              <a:buClr>
                <a:srgbClr val="000000"/>
              </a:buClr>
              <a:defRPr/>
            </a:pPr>
            <a:r>
              <a:rPr lang="en-US" altLang="en-US" sz="1000" b="1">
                <a:solidFill>
                  <a:srgbClr val="FFFFFF"/>
                </a:solidFill>
                <a:cs typeface="Arial" pitchFamily="34" charset="0"/>
              </a:rPr>
              <a:t>© Copyright IBM Corporation 2013.  All rights reserved. </a:t>
            </a:r>
            <a:r>
              <a:rPr lang="en-US" altLang="en-US" sz="1000">
                <a:solidFill>
                  <a:srgbClr val="FFFFFF"/>
                </a:solidFill>
                <a:cs typeface="Arial" pitchFamily="34" charset="0"/>
              </a:rPr>
              <a:t>The information contained in these materials is provided for informational purposes only, and is provided AS IS without warranty of any kind, express or implied.  IBM shall not be responsible for any damages arising out of the use of, or otherwise related to, these materials.  Nothing contained in these materials is intended to, nor shall have the effect of, creating any warranties or representations from IBM or its suppliers or licensors, or altering the terms and conditions of the applicable license agreement  governing the use of IBM software. References in these materials to IBM products, programs, or services do not imply that they will be available in all countries in which IBM operates.  Product release dates and/or capabilities referenced in these materials may change at any time at IBM’s sole discretion based on market opportunities or other factors, and are not intended to be a commitment to future product or feature availability in any way.  IBM, the IBM logo, and other IBM products and services are trademarks of the International Business Machines Corporation, in the United States, other countries or both. Other company, product, or service names may be trademarks or service marks of others.</a:t>
            </a:r>
          </a:p>
        </p:txBody>
      </p:sp>
      <p:sp>
        <p:nvSpPr>
          <p:cNvPr id="8" name="TextBox 1"/>
          <p:cNvSpPr txBox="1">
            <a:spLocks noChangeArrowheads="1"/>
          </p:cNvSpPr>
          <p:nvPr/>
        </p:nvSpPr>
        <p:spPr bwMode="auto">
          <a:xfrm>
            <a:off x="309563" y="430213"/>
            <a:ext cx="8382000" cy="1169987"/>
          </a:xfrm>
          <a:prstGeom prst="rect">
            <a:avLst/>
          </a:prstGeom>
          <a:noFill/>
          <a:ln>
            <a:noFill/>
          </a:ln>
          <a:extLst>
            <a:ext uri="{909E8E84-426E-40DD-AFC4-6F175D3DCCD1}"/>
            <a:ext uri="{91240B29-F687-4F45-9708-019B960494DF}"/>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defRPr/>
            </a:pPr>
            <a:r>
              <a:rPr lang="en-US" sz="1000" dirty="0" smtClean="0">
                <a:solidFill>
                  <a:srgbClr val="FFFFFF"/>
                </a:solidFill>
                <a:cs typeface="Arial" pitchFamily="34" charset="0"/>
              </a:rPr>
              <a:t>Statement of Good Security Practices: IT system security involves protecting systems and information through prevention, detection and response to improper access from within and outside your enterprise. Improper access can result in information being altered, destroyed or misappropriated or can result in damage to or misuse of your systems, including to attack others. No IT system or product should be considered completely secure and no single product or security measure can be completely effective in preventing improper access. IBM systems and products are designed to be part of a comprehensive security approach, which will necessarily involve additional operational procedures, and may require other systems, products or services to be most effective.  IBM DOES NOT WARRANT THAT SYSTEMS AND PRODUCTS ARE IMMUNE FROM THE MALICIOUS OR ILLEGAL CONDUCT OF ANY PARTY.</a:t>
            </a:r>
          </a:p>
        </p:txBody>
      </p:sp>
      <p:pic>
        <p:nvPicPr>
          <p:cNvPr id="9" name="Picture 18" descr="Intelligent_Security_ppt_1021-03"/>
          <p:cNvPicPr>
            <a:picLocks noChangeAspect="1" noChangeArrowheads="1"/>
          </p:cNvPicPr>
          <p:nvPr userDrawn="1"/>
        </p:nvPicPr>
        <p:blipFill>
          <a:blip r:embed="rId2"/>
          <a:srcRect/>
          <a:stretch>
            <a:fillRect/>
          </a:stretch>
        </p:blipFill>
        <p:spPr bwMode="auto">
          <a:xfrm>
            <a:off x="0" y="0"/>
            <a:ext cx="9144000" cy="6896100"/>
          </a:xfrm>
          <a:prstGeom prst="rect">
            <a:avLst/>
          </a:prstGeom>
          <a:noFill/>
          <a:ln w="9525">
            <a:noFill/>
            <a:miter lim="800000"/>
            <a:headEnd/>
            <a:tailEnd/>
          </a:ln>
        </p:spPr>
      </p:pic>
      <p:pic>
        <p:nvPicPr>
          <p:cNvPr id="10" name="Picture 3"/>
          <p:cNvPicPr>
            <a:picLocks noChangeAspect="1" noChangeArrowheads="1"/>
          </p:cNvPicPr>
          <p:nvPr userDrawn="1"/>
        </p:nvPicPr>
        <p:blipFill>
          <a:blip r:embed="rId3"/>
          <a:srcRect l="3139" r="3596"/>
          <a:stretch>
            <a:fillRect/>
          </a:stretch>
        </p:blipFill>
        <p:spPr bwMode="auto">
          <a:xfrm>
            <a:off x="0" y="1828800"/>
            <a:ext cx="9144000" cy="3200400"/>
          </a:xfrm>
          <a:prstGeom prst="rect">
            <a:avLst/>
          </a:prstGeom>
          <a:noFill/>
          <a:ln w="9525">
            <a:noFill/>
            <a:miter lim="800000"/>
            <a:headEnd/>
            <a:tailEnd/>
          </a:ln>
        </p:spPr>
      </p:pic>
      <p:pic>
        <p:nvPicPr>
          <p:cNvPr id="11" name="Picture 10"/>
          <p:cNvPicPr>
            <a:picLocks noChangeAspect="1"/>
          </p:cNvPicPr>
          <p:nvPr userDrawn="1"/>
        </p:nvPicPr>
        <p:blipFill rotWithShape="1">
          <a:blip r:embed="rId4">
            <a:extLst>
              <a:ext uri="{28A0092B-C50C-407E-A947-70E740481C1C}"/>
            </a:extLst>
          </a:blip>
          <a:srcRect b="6290"/>
          <a:stretch/>
        </p:blipFill>
        <p:spPr>
          <a:xfrm>
            <a:off x="5481614" y="2495550"/>
            <a:ext cx="3662385" cy="1771650"/>
          </a:xfrm>
          <a:prstGeom prst="rect">
            <a:avLst/>
          </a:prstGeom>
          <a:effectLst>
            <a:reflection blurRad="6350" stA="25000" endPos="17000" dir="5400000" sy="-100000" algn="bl" rotWithShape="0"/>
          </a:effectLst>
        </p:spPr>
      </p:pic>
      <p:sp>
        <p:nvSpPr>
          <p:cNvPr id="12" name="Rectangle 22">
            <a:hlinkClick r:id="rId5"/>
          </p:cNvPr>
          <p:cNvSpPr>
            <a:spLocks noChangeArrowheads="1"/>
          </p:cNvSpPr>
          <p:nvPr userDrawn="1"/>
        </p:nvSpPr>
        <p:spPr bwMode="auto">
          <a:xfrm>
            <a:off x="939800" y="3640138"/>
            <a:ext cx="4089400" cy="398462"/>
          </a:xfrm>
          <a:prstGeom prst="rect">
            <a:avLst/>
          </a:prstGeom>
          <a:noFill/>
          <a:ln>
            <a:noFill/>
          </a:ln>
          <a:extLst>
            <a:ext uri="{909E8E84-426E-40DD-AFC4-6F175D3DCCD1}"/>
            <a:ext uri="{91240B29-F687-4F45-9708-019B960494DF}"/>
          </a:extLst>
        </p:spPr>
        <p:txBody>
          <a:bodyPr>
            <a:spAutoFit/>
          </a:bodyPr>
          <a:lstStyle>
            <a:lvl1pPr marL="92075" indent="-92075" defTabSz="449263" eaLnBrk="0" hangingPunct="0">
              <a:tabLst>
                <a:tab pos="92075" algn="l"/>
                <a:tab pos="1006475" algn="l"/>
                <a:tab pos="1920875" algn="l"/>
                <a:tab pos="2835275" algn="l"/>
                <a:tab pos="3749675" algn="l"/>
                <a:tab pos="4664075" algn="l"/>
                <a:tab pos="5578475" algn="l"/>
                <a:tab pos="6492875" algn="l"/>
                <a:tab pos="7407275" algn="l"/>
                <a:tab pos="8321675" algn="l"/>
                <a:tab pos="9236075" algn="l"/>
                <a:tab pos="10150475" algn="l"/>
              </a:tabLst>
              <a:defRPr>
                <a:solidFill>
                  <a:schemeClr val="tx1"/>
                </a:solidFill>
                <a:latin typeface="Arial" pitchFamily="34" charset="0"/>
                <a:ea typeface="MS PGothic" pitchFamily="34" charset="-128"/>
              </a:defRPr>
            </a:lvl1pPr>
            <a:lvl2pPr marL="742950" indent="-285750" defTabSz="449263" eaLnBrk="0" hangingPunct="0">
              <a:tabLst>
                <a:tab pos="92075" algn="l"/>
                <a:tab pos="1006475" algn="l"/>
                <a:tab pos="1920875" algn="l"/>
                <a:tab pos="2835275" algn="l"/>
                <a:tab pos="3749675" algn="l"/>
                <a:tab pos="4664075" algn="l"/>
                <a:tab pos="5578475" algn="l"/>
                <a:tab pos="6492875" algn="l"/>
                <a:tab pos="7407275" algn="l"/>
                <a:tab pos="8321675" algn="l"/>
                <a:tab pos="9236075" algn="l"/>
                <a:tab pos="10150475" algn="l"/>
              </a:tabLst>
              <a:defRPr>
                <a:solidFill>
                  <a:schemeClr val="tx1"/>
                </a:solidFill>
                <a:latin typeface="Arial" pitchFamily="34" charset="0"/>
                <a:ea typeface="MS PGothic" pitchFamily="34" charset="-128"/>
              </a:defRPr>
            </a:lvl2pPr>
            <a:lvl3pPr marL="1143000" indent="-228600" defTabSz="449263" eaLnBrk="0" hangingPunct="0">
              <a:tabLst>
                <a:tab pos="92075" algn="l"/>
                <a:tab pos="1006475" algn="l"/>
                <a:tab pos="1920875" algn="l"/>
                <a:tab pos="2835275" algn="l"/>
                <a:tab pos="3749675" algn="l"/>
                <a:tab pos="4664075" algn="l"/>
                <a:tab pos="5578475" algn="l"/>
                <a:tab pos="6492875" algn="l"/>
                <a:tab pos="7407275" algn="l"/>
                <a:tab pos="8321675" algn="l"/>
                <a:tab pos="9236075" algn="l"/>
                <a:tab pos="10150475" algn="l"/>
              </a:tabLst>
              <a:defRPr>
                <a:solidFill>
                  <a:schemeClr val="tx1"/>
                </a:solidFill>
                <a:latin typeface="Arial" pitchFamily="34" charset="0"/>
                <a:ea typeface="MS PGothic" pitchFamily="34" charset="-128"/>
              </a:defRPr>
            </a:lvl3pPr>
            <a:lvl4pPr marL="1600200" indent="-228600" defTabSz="449263" eaLnBrk="0" hangingPunct="0">
              <a:tabLst>
                <a:tab pos="92075" algn="l"/>
                <a:tab pos="1006475" algn="l"/>
                <a:tab pos="1920875" algn="l"/>
                <a:tab pos="2835275" algn="l"/>
                <a:tab pos="3749675" algn="l"/>
                <a:tab pos="4664075" algn="l"/>
                <a:tab pos="5578475" algn="l"/>
                <a:tab pos="6492875" algn="l"/>
                <a:tab pos="7407275" algn="l"/>
                <a:tab pos="8321675" algn="l"/>
                <a:tab pos="9236075" algn="l"/>
                <a:tab pos="10150475" algn="l"/>
              </a:tabLst>
              <a:defRPr>
                <a:solidFill>
                  <a:schemeClr val="tx1"/>
                </a:solidFill>
                <a:latin typeface="Arial" pitchFamily="34" charset="0"/>
                <a:ea typeface="MS PGothic" pitchFamily="34" charset="-128"/>
              </a:defRPr>
            </a:lvl4pPr>
            <a:lvl5pPr marL="2057400" indent="-228600" defTabSz="449263" eaLnBrk="0" hangingPunct="0">
              <a:tabLst>
                <a:tab pos="92075" algn="l"/>
                <a:tab pos="1006475" algn="l"/>
                <a:tab pos="1920875" algn="l"/>
                <a:tab pos="2835275" algn="l"/>
                <a:tab pos="3749675" algn="l"/>
                <a:tab pos="4664075" algn="l"/>
                <a:tab pos="5578475" algn="l"/>
                <a:tab pos="6492875" algn="l"/>
                <a:tab pos="7407275" algn="l"/>
                <a:tab pos="8321675" algn="l"/>
                <a:tab pos="9236075" algn="l"/>
                <a:tab pos="10150475" algn="l"/>
              </a:tabLst>
              <a:defRPr>
                <a:solidFill>
                  <a:schemeClr val="tx1"/>
                </a:solidFill>
                <a:latin typeface="Arial" pitchFamily="34" charset="0"/>
                <a:ea typeface="MS PGothic" pitchFamily="34" charset="-128"/>
              </a:defRPr>
            </a:lvl5pPr>
            <a:lvl6pPr marL="2514600" indent="-228600" defTabSz="449263" eaLnBrk="0" fontAlgn="base" hangingPunct="0">
              <a:spcBef>
                <a:spcPct val="0"/>
              </a:spcBef>
              <a:spcAft>
                <a:spcPct val="0"/>
              </a:spcAft>
              <a:tabLst>
                <a:tab pos="92075" algn="l"/>
                <a:tab pos="1006475" algn="l"/>
                <a:tab pos="1920875" algn="l"/>
                <a:tab pos="2835275" algn="l"/>
                <a:tab pos="3749675" algn="l"/>
                <a:tab pos="4664075" algn="l"/>
                <a:tab pos="5578475" algn="l"/>
                <a:tab pos="6492875" algn="l"/>
                <a:tab pos="7407275" algn="l"/>
                <a:tab pos="8321675" algn="l"/>
                <a:tab pos="9236075" algn="l"/>
                <a:tab pos="10150475" algn="l"/>
              </a:tabLst>
              <a:defRPr>
                <a:solidFill>
                  <a:schemeClr val="tx1"/>
                </a:solidFill>
                <a:latin typeface="Arial" pitchFamily="34" charset="0"/>
                <a:ea typeface="MS PGothic" pitchFamily="34" charset="-128"/>
              </a:defRPr>
            </a:lvl6pPr>
            <a:lvl7pPr marL="2971800" indent="-228600" defTabSz="449263" eaLnBrk="0" fontAlgn="base" hangingPunct="0">
              <a:spcBef>
                <a:spcPct val="0"/>
              </a:spcBef>
              <a:spcAft>
                <a:spcPct val="0"/>
              </a:spcAft>
              <a:tabLst>
                <a:tab pos="92075" algn="l"/>
                <a:tab pos="1006475" algn="l"/>
                <a:tab pos="1920875" algn="l"/>
                <a:tab pos="2835275" algn="l"/>
                <a:tab pos="3749675" algn="l"/>
                <a:tab pos="4664075" algn="l"/>
                <a:tab pos="5578475" algn="l"/>
                <a:tab pos="6492875" algn="l"/>
                <a:tab pos="7407275" algn="l"/>
                <a:tab pos="8321675" algn="l"/>
                <a:tab pos="9236075" algn="l"/>
                <a:tab pos="10150475" algn="l"/>
              </a:tabLst>
              <a:defRPr>
                <a:solidFill>
                  <a:schemeClr val="tx1"/>
                </a:solidFill>
                <a:latin typeface="Arial" pitchFamily="34" charset="0"/>
                <a:ea typeface="MS PGothic" pitchFamily="34" charset="-128"/>
              </a:defRPr>
            </a:lvl7pPr>
            <a:lvl8pPr marL="3429000" indent="-228600" defTabSz="449263" eaLnBrk="0" fontAlgn="base" hangingPunct="0">
              <a:spcBef>
                <a:spcPct val="0"/>
              </a:spcBef>
              <a:spcAft>
                <a:spcPct val="0"/>
              </a:spcAft>
              <a:tabLst>
                <a:tab pos="92075" algn="l"/>
                <a:tab pos="1006475" algn="l"/>
                <a:tab pos="1920875" algn="l"/>
                <a:tab pos="2835275" algn="l"/>
                <a:tab pos="3749675" algn="l"/>
                <a:tab pos="4664075" algn="l"/>
                <a:tab pos="5578475" algn="l"/>
                <a:tab pos="6492875" algn="l"/>
                <a:tab pos="7407275" algn="l"/>
                <a:tab pos="8321675" algn="l"/>
                <a:tab pos="9236075" algn="l"/>
                <a:tab pos="10150475" algn="l"/>
              </a:tabLst>
              <a:defRPr>
                <a:solidFill>
                  <a:schemeClr val="tx1"/>
                </a:solidFill>
                <a:latin typeface="Arial" pitchFamily="34" charset="0"/>
                <a:ea typeface="MS PGothic" pitchFamily="34" charset="-128"/>
              </a:defRPr>
            </a:lvl8pPr>
            <a:lvl9pPr marL="3886200" indent="-228600" defTabSz="449263" eaLnBrk="0" fontAlgn="base" hangingPunct="0">
              <a:spcBef>
                <a:spcPct val="0"/>
              </a:spcBef>
              <a:spcAft>
                <a:spcPct val="0"/>
              </a:spcAft>
              <a:tabLst>
                <a:tab pos="92075" algn="l"/>
                <a:tab pos="1006475" algn="l"/>
                <a:tab pos="1920875" algn="l"/>
                <a:tab pos="2835275" algn="l"/>
                <a:tab pos="3749675" algn="l"/>
                <a:tab pos="4664075" algn="l"/>
                <a:tab pos="5578475" algn="l"/>
                <a:tab pos="6492875" algn="l"/>
                <a:tab pos="7407275" algn="l"/>
                <a:tab pos="8321675" algn="l"/>
                <a:tab pos="9236075" algn="l"/>
                <a:tab pos="10150475" algn="l"/>
              </a:tabLst>
              <a:defRPr>
                <a:solidFill>
                  <a:schemeClr val="tx1"/>
                </a:solidFill>
                <a:latin typeface="Arial" pitchFamily="34" charset="0"/>
                <a:ea typeface="MS PGothic" pitchFamily="34" charset="-128"/>
              </a:defRPr>
            </a:lvl9pPr>
          </a:lstStyle>
          <a:p>
            <a:pPr algn="r" eaLnBrk="1" hangingPunct="1">
              <a:lnSpc>
                <a:spcPct val="107000"/>
              </a:lnSpc>
              <a:spcBef>
                <a:spcPts val="438"/>
              </a:spcBef>
              <a:buClr>
                <a:srgbClr val="7889FB"/>
              </a:buClr>
              <a:buSzPct val="100000"/>
              <a:buFont typeface="Wingdings" pitchFamily="2" charset="2"/>
              <a:buNone/>
              <a:defRPr/>
            </a:pPr>
            <a:r>
              <a:rPr lang="en-GB" altLang="en-US" sz="2000" b="1">
                <a:solidFill>
                  <a:srgbClr val="FFFFFF"/>
                </a:solidFill>
                <a:cs typeface="Arial" pitchFamily="34" charset="0"/>
              </a:rPr>
              <a:t>www.ibm.com/security</a:t>
            </a:r>
          </a:p>
        </p:txBody>
      </p:sp>
      <p:pic>
        <p:nvPicPr>
          <p:cNvPr id="13" name="Picture 8" descr="ThankYou"/>
          <p:cNvPicPr>
            <a:picLocks noChangeAspect="1" noChangeArrowheads="1"/>
          </p:cNvPicPr>
          <p:nvPr userDrawn="1"/>
        </p:nvPicPr>
        <p:blipFill>
          <a:blip r:embed="rId6"/>
          <a:srcRect/>
          <a:stretch>
            <a:fillRect/>
          </a:stretch>
        </p:blipFill>
        <p:spPr bwMode="auto">
          <a:xfrm>
            <a:off x="303213" y="2855913"/>
            <a:ext cx="4649787" cy="746125"/>
          </a:xfrm>
          <a:prstGeom prst="rect">
            <a:avLst/>
          </a:prstGeom>
          <a:noFill/>
          <a:ln w="9525">
            <a:noFill/>
            <a:miter lim="800000"/>
            <a:headEnd/>
            <a:tailEnd/>
          </a:ln>
        </p:spPr>
      </p:pic>
      <p:sp>
        <p:nvSpPr>
          <p:cNvPr id="14" name="Rectangle 11"/>
          <p:cNvSpPr>
            <a:spLocks noChangeArrowheads="1"/>
          </p:cNvSpPr>
          <p:nvPr userDrawn="1"/>
        </p:nvSpPr>
        <p:spPr bwMode="auto">
          <a:xfrm>
            <a:off x="309563" y="5105400"/>
            <a:ext cx="8382000" cy="1477963"/>
          </a:xfrm>
          <a:prstGeom prst="rect">
            <a:avLst/>
          </a:prstGeom>
          <a:noFill/>
          <a:ln>
            <a:noFill/>
          </a:ln>
          <a:extLst>
            <a:ext uri="{909E8E84-426E-40DD-AFC4-6F175D3DCCD1}"/>
            <a:ext uri="{91240B29-F687-4F45-9708-019B960494DF}"/>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spcBef>
                <a:spcPct val="20000"/>
              </a:spcBef>
              <a:buClr>
                <a:srgbClr val="000000"/>
              </a:buClr>
              <a:defRPr/>
            </a:pPr>
            <a:r>
              <a:rPr lang="en-US" altLang="en-US" sz="1000" b="1">
                <a:solidFill>
                  <a:srgbClr val="FFFFFF"/>
                </a:solidFill>
                <a:cs typeface="Arial" pitchFamily="34" charset="0"/>
              </a:rPr>
              <a:t>© Copyright IBM Corporation 2013.  All rights reserved. </a:t>
            </a:r>
            <a:r>
              <a:rPr lang="en-US" altLang="en-US" sz="1000">
                <a:solidFill>
                  <a:srgbClr val="FFFFFF"/>
                </a:solidFill>
                <a:cs typeface="Arial" pitchFamily="34" charset="0"/>
              </a:rPr>
              <a:t>The information contained in these materials is provided for informational purposes only, and is provided AS IS without warranty of any kind, express or implied.  IBM shall not be responsible for any damages arising out of the use of, or otherwise related to, these materials.  Nothing contained in these materials is intended to, nor shall have the effect of, creating any warranties or representations from IBM or its suppliers or licensors, or altering the terms and conditions of the applicable license agreement  governing the use of IBM software. References in these materials to IBM products, programs, or services do not imply that they will be available in all countries in which IBM operates.  Product release dates and/or capabilities referenced in these materials may change at any time at IBM</a:t>
            </a:r>
            <a:r>
              <a:rPr lang="ja-JP" altLang="en-US" sz="1000">
                <a:solidFill>
                  <a:srgbClr val="FFFFFF"/>
                </a:solidFill>
                <a:cs typeface="Arial" pitchFamily="34" charset="0"/>
              </a:rPr>
              <a:t>’</a:t>
            </a:r>
            <a:r>
              <a:rPr lang="en-US" altLang="ja-JP" sz="1000">
                <a:solidFill>
                  <a:srgbClr val="FFFFFF"/>
                </a:solidFill>
                <a:cs typeface="Arial" pitchFamily="34" charset="0"/>
              </a:rPr>
              <a:t>s sole discretion based on market opportunities or other factors, and are not intended to be a commitment to future product or feature availability in any way.  IBM, the IBM logo, and other IBM products and services are trademarks of the International Business Machines Corporation, in the United States, other countries or both. Other company, product, or service names may be trademarks or service marks of others.</a:t>
            </a:r>
            <a:endParaRPr lang="en-US" altLang="en-US" sz="1000">
              <a:solidFill>
                <a:srgbClr val="FFFFFF"/>
              </a:solidFill>
              <a:cs typeface="Arial" pitchFamily="34" charset="0"/>
            </a:endParaRPr>
          </a:p>
        </p:txBody>
      </p:sp>
      <p:sp>
        <p:nvSpPr>
          <p:cNvPr id="15" name="TextBox 1"/>
          <p:cNvSpPr txBox="1">
            <a:spLocks noChangeArrowheads="1"/>
          </p:cNvSpPr>
          <p:nvPr userDrawn="1"/>
        </p:nvSpPr>
        <p:spPr bwMode="auto">
          <a:xfrm>
            <a:off x="309563" y="430213"/>
            <a:ext cx="8382000" cy="1169987"/>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defRPr/>
            </a:pPr>
            <a:r>
              <a:rPr lang="en-US" sz="1000" smtClean="0">
                <a:solidFill>
                  <a:srgbClr val="FFFFFF"/>
                </a:solidFill>
                <a:cs typeface="Arial" pitchFamily="34" charset="0"/>
              </a:rPr>
              <a:t>Statement of Good Security Practices: IT system security involves protecting systems and information through prevention, detection and response to improper access from within and outside your enterprise. Improper access can result in information being altered, destroyed or misappropriated or can result in damage to or misuse of your systems, including to attack others. No IT system or product should be considered completely secure and no single product or security measure can be completely effective in preventing improper access. IBM systems and products are designed to be part of a comprehensive security approach, which will necessarily involve additional operational procedures, and may require other systems, products or services to be most effective.  IBM DOES NOT WARRANT THAT SYSTEMS AND PRODUCTS ARE IMMUNE FROM THE MALICIOUS OR ILLEGAL CONDUCT OF ANY PARTY.</a:t>
            </a:r>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Blank Slide">
    <p:spTree>
      <p:nvGrpSpPr>
        <p:cNvPr id="1" name=""/>
        <p:cNvGrpSpPr/>
        <p:nvPr/>
      </p:nvGrpSpPr>
      <p:grpSpPr>
        <a:xfrm>
          <a:off x="0" y="0"/>
          <a:ext cx="0" cy="0"/>
          <a:chOff x="0" y="0"/>
          <a:chExt cx="0" cy="0"/>
        </a:xfrm>
      </p:grpSpPr>
      <p:sp>
        <p:nvSpPr>
          <p:cNvPr id="2" name="Line 25"/>
          <p:cNvSpPr>
            <a:spLocks noChangeShapeType="1"/>
          </p:cNvSpPr>
          <p:nvPr/>
        </p:nvSpPr>
        <p:spPr bwMode="auto">
          <a:xfrm flipV="1">
            <a:off x="274638" y="549275"/>
            <a:ext cx="8594725" cy="0"/>
          </a:xfrm>
          <a:prstGeom prst="line">
            <a:avLst/>
          </a:prstGeom>
          <a:noFill/>
          <a:ln w="9525">
            <a:solidFill>
              <a:schemeClr val="tx1"/>
            </a:solidFill>
            <a:round/>
            <a:headEnd/>
            <a:tailEnd/>
          </a:ln>
          <a:effectLst/>
          <a:extLst>
            <a:ext uri="{909E8E84-426E-40DD-AFC4-6F175D3DCCD1}"/>
            <a:ext uri="{AF507438-7753-43E0-B8FC-AC1667EBCBE1}"/>
          </a:extLst>
        </p:spPr>
        <p:txBody>
          <a:bodyPr/>
          <a:lstStyle/>
          <a:p>
            <a:pPr>
              <a:defRPr/>
            </a:pPr>
            <a:endParaRPr lang="en-US">
              <a:solidFill>
                <a:srgbClr val="000000"/>
              </a:solidFill>
              <a:latin typeface="+mn-lt"/>
              <a:ea typeface="+mn-ea"/>
              <a:cs typeface="MS PGothic" charset="0"/>
            </a:endParaRPr>
          </a:p>
        </p:txBody>
      </p:sp>
      <p:sp>
        <p:nvSpPr>
          <p:cNvPr id="3" name="Rectangle 6"/>
          <p:cNvSpPr>
            <a:spLocks noChangeArrowheads="1"/>
          </p:cNvSpPr>
          <p:nvPr/>
        </p:nvSpPr>
        <p:spPr bwMode="black">
          <a:xfrm>
            <a:off x="7589838" y="6537325"/>
            <a:ext cx="1371600" cy="184150"/>
          </a:xfrm>
          <a:prstGeom prst="rect">
            <a:avLst/>
          </a:prstGeom>
          <a:noFill/>
          <a:ln>
            <a:noFill/>
          </a:ln>
          <a:extLst>
            <a:ext uri="{909E8E84-426E-40DD-AFC4-6F175D3DCCD1}"/>
            <a:ext uri="{91240B29-F687-4F45-9708-019B960494DF}"/>
          </a:extLst>
        </p:spPr>
        <p:txBody>
          <a:bodyPr lIns="92075" tIns="46038" rIns="92075" bIns="46038"/>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defRPr/>
            </a:pPr>
            <a:r>
              <a:rPr lang="en-GB" altLang="en-US" sz="800" smtClean="0">
                <a:solidFill>
                  <a:srgbClr val="000000"/>
                </a:solidFill>
                <a:cs typeface="Arial" pitchFamily="34" charset="0"/>
              </a:rPr>
              <a:t>© 2012 IBM Corporation</a:t>
            </a:r>
          </a:p>
        </p:txBody>
      </p:sp>
      <p:sp>
        <p:nvSpPr>
          <p:cNvPr id="4" name="Text Box 46"/>
          <p:cNvSpPr txBox="1">
            <a:spLocks noChangeArrowheads="1"/>
          </p:cNvSpPr>
          <p:nvPr/>
        </p:nvSpPr>
        <p:spPr bwMode="auto">
          <a:xfrm>
            <a:off x="503238" y="136525"/>
            <a:ext cx="4297362" cy="366713"/>
          </a:xfrm>
          <a:prstGeom prst="rect">
            <a:avLst/>
          </a:prstGeom>
          <a:noFill/>
          <a:ln>
            <a:noFill/>
          </a:ln>
          <a:extLst>
            <a:ext uri="{909E8E84-426E-40DD-AFC4-6F175D3DCCD1}"/>
            <a:ext uri="{91240B29-F687-4F45-9708-019B960494DF}"/>
          </a:extLst>
        </p:spPr>
        <p:txBody>
          <a:bodyPr tIns="0" bIns="0" anchor="b"/>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spcAft>
                <a:spcPts val="900"/>
              </a:spcAft>
              <a:defRPr/>
            </a:pPr>
            <a:r>
              <a:rPr lang="en-US" sz="1000" dirty="0">
                <a:solidFill>
                  <a:srgbClr val="000000"/>
                </a:solidFill>
                <a:cs typeface="Arial" pitchFamily="34" charset="0"/>
              </a:rPr>
              <a:t>IBM Security Systems</a:t>
            </a:r>
            <a:endParaRPr lang="en-US" sz="1800" dirty="0">
              <a:solidFill>
                <a:srgbClr val="000000"/>
              </a:solidFill>
              <a:cs typeface="Arial" pitchFamily="34" charset="0"/>
            </a:endParaRPr>
          </a:p>
        </p:txBody>
      </p:sp>
      <p:sp>
        <p:nvSpPr>
          <p:cNvPr id="5" name="Rectangle 10"/>
          <p:cNvSpPr>
            <a:spLocks noChangeArrowheads="1"/>
          </p:cNvSpPr>
          <p:nvPr/>
        </p:nvSpPr>
        <p:spPr bwMode="auto">
          <a:xfrm>
            <a:off x="173038" y="6538913"/>
            <a:ext cx="2317750" cy="182562"/>
          </a:xfrm>
          <a:prstGeom prst="rect">
            <a:avLst/>
          </a:prstGeom>
          <a:noFill/>
          <a:ln>
            <a:noFill/>
          </a:ln>
          <a:effectLst>
            <a:prstShdw prst="shdw17" dist="17961" dir="2700000">
              <a:schemeClr val="accent1">
                <a:gamma/>
                <a:shade val="60000"/>
                <a:invGamma/>
                <a:alpha val="74998"/>
              </a:schemeClr>
            </a:prstShdw>
          </a:effectLst>
          <a:extLst>
            <a:ext uri="{909E8E84-426E-40DD-AFC4-6F175D3DCCD1}"/>
            <a:ext uri="{91240B29-F687-4F45-9708-019B960494DF}"/>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fld id="{64B07FD5-2F93-420C-9AAD-9272D290525F}" type="slidenum">
              <a:rPr lang="en-US" sz="800" smtClean="0">
                <a:solidFill>
                  <a:srgbClr val="000000"/>
                </a:solidFill>
                <a:cs typeface="+mn-cs"/>
              </a:rPr>
              <a:pPr eaLnBrk="1" hangingPunct="1">
                <a:defRPr/>
              </a:pPr>
              <a:t>‹#›</a:t>
            </a:fld>
            <a:endParaRPr lang="en-US" sz="800" smtClean="0">
              <a:solidFill>
                <a:srgbClr val="000000"/>
              </a:solidFill>
              <a:cs typeface="+mn-cs"/>
            </a:endParaRPr>
          </a:p>
        </p:txBody>
      </p:sp>
      <p:pic>
        <p:nvPicPr>
          <p:cNvPr id="6" name="Picture 6"/>
          <p:cNvPicPr>
            <a:picLocks noChangeAspect="1" noChangeArrowheads="1"/>
          </p:cNvPicPr>
          <p:nvPr/>
        </p:nvPicPr>
        <p:blipFill>
          <a:blip r:embed="rId2"/>
          <a:srcRect/>
          <a:stretch>
            <a:fillRect/>
          </a:stretch>
        </p:blipFill>
        <p:spPr bwMode="auto">
          <a:xfrm>
            <a:off x="247650" y="201613"/>
            <a:ext cx="304800" cy="303212"/>
          </a:xfrm>
          <a:prstGeom prst="rect">
            <a:avLst/>
          </a:prstGeom>
          <a:noFill/>
          <a:ln w="9525">
            <a:noFill/>
            <a:miter lim="800000"/>
            <a:headEnd/>
            <a:tailEnd/>
          </a:ln>
        </p:spPr>
      </p:pic>
      <p:pic>
        <p:nvPicPr>
          <p:cNvPr id="7" name="Picture 7"/>
          <p:cNvPicPr>
            <a:picLocks noChangeAspect="1" noChangeArrowheads="1"/>
          </p:cNvPicPr>
          <p:nvPr/>
        </p:nvPicPr>
        <p:blipFill>
          <a:blip r:embed="rId3"/>
          <a:srcRect/>
          <a:stretch>
            <a:fillRect/>
          </a:stretch>
        </p:blipFill>
        <p:spPr bwMode="auto">
          <a:xfrm>
            <a:off x="8275638" y="217488"/>
            <a:ext cx="585787" cy="238125"/>
          </a:xfrm>
          <a:prstGeom prst="rect">
            <a:avLst/>
          </a:prstGeom>
          <a:noFill/>
          <a:ln w="9525">
            <a:noFill/>
            <a:miter lim="800000"/>
            <a:headEnd/>
            <a:tailEnd/>
          </a:ln>
        </p:spPr>
      </p:pic>
      <p:pic>
        <p:nvPicPr>
          <p:cNvPr id="8" name="Picture 18" descr="Intelligent_Security_ppt_1021-03"/>
          <p:cNvPicPr>
            <a:picLocks noChangeAspect="1" noChangeArrowheads="1"/>
          </p:cNvPicPr>
          <p:nvPr/>
        </p:nvPicPr>
        <p:blipFill>
          <a:blip r:embed="rId4"/>
          <a:srcRect l="359" r="13620" b="35124"/>
          <a:stretch>
            <a:fillRect/>
          </a:stretch>
        </p:blipFill>
        <p:spPr bwMode="auto">
          <a:xfrm>
            <a:off x="0" y="-38100"/>
            <a:ext cx="9144000" cy="6896100"/>
          </a:xfrm>
          <a:prstGeom prst="rect">
            <a:avLst/>
          </a:prstGeom>
          <a:noFill/>
          <a:ln w="9525">
            <a:noFill/>
            <a:miter lim="800000"/>
            <a:headEnd/>
            <a:tailEnd/>
          </a:ln>
        </p:spPr>
      </p:pic>
      <p:sp>
        <p:nvSpPr>
          <p:cNvPr id="9" name="Rectangle 6"/>
          <p:cNvSpPr>
            <a:spLocks noChangeArrowheads="1"/>
          </p:cNvSpPr>
          <p:nvPr/>
        </p:nvSpPr>
        <p:spPr bwMode="black">
          <a:xfrm>
            <a:off x="7589838" y="6537325"/>
            <a:ext cx="1371600" cy="184150"/>
          </a:xfrm>
          <a:prstGeom prst="rect">
            <a:avLst/>
          </a:prstGeom>
          <a:noFill/>
          <a:ln>
            <a:noFill/>
          </a:ln>
          <a:extLst>
            <a:ext uri="{909E8E84-426E-40DD-AFC4-6F175D3DCCD1}"/>
            <a:ext uri="{91240B29-F687-4F45-9708-019B960494DF}"/>
          </a:extLst>
        </p:spPr>
        <p:txBody>
          <a:bodyPr lIns="92075" tIns="46038" rIns="92075" bIns="46038"/>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defRPr/>
            </a:pPr>
            <a:r>
              <a:rPr lang="en-GB" altLang="en-US" sz="800" smtClean="0">
                <a:solidFill>
                  <a:schemeClr val="bg1"/>
                </a:solidFill>
                <a:cs typeface="Arial" pitchFamily="34" charset="0"/>
              </a:rPr>
              <a:t>© 2012 IBM Corporation</a:t>
            </a:r>
          </a:p>
        </p:txBody>
      </p:sp>
      <p:sp>
        <p:nvSpPr>
          <p:cNvPr id="10" name="Rectangle 10"/>
          <p:cNvSpPr>
            <a:spLocks noChangeArrowheads="1"/>
          </p:cNvSpPr>
          <p:nvPr/>
        </p:nvSpPr>
        <p:spPr bwMode="auto">
          <a:xfrm>
            <a:off x="173038" y="6538913"/>
            <a:ext cx="2317750" cy="182562"/>
          </a:xfrm>
          <a:prstGeom prst="rect">
            <a:avLst/>
          </a:prstGeom>
          <a:noFill/>
          <a:ln>
            <a:noFill/>
          </a:ln>
          <a:effectLst>
            <a:prstShdw prst="shdw17" dist="17961" dir="2700000">
              <a:schemeClr val="accent1">
                <a:gamma/>
                <a:shade val="60000"/>
                <a:invGamma/>
                <a:alpha val="74998"/>
              </a:schemeClr>
            </a:prstShdw>
          </a:effectLst>
          <a:extLst>
            <a:ext uri="{909E8E84-426E-40DD-AFC4-6F175D3DCCD1}"/>
            <a:ext uri="{91240B29-F687-4F45-9708-019B960494DF}"/>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fld id="{E34DCB12-B6EC-4BC8-B530-A6EF53E2E3F1}" type="slidenum">
              <a:rPr lang="en-US" sz="800" smtClean="0">
                <a:solidFill>
                  <a:schemeClr val="bg1"/>
                </a:solidFill>
                <a:cs typeface="+mn-cs"/>
              </a:rPr>
              <a:pPr eaLnBrk="1" hangingPunct="1">
                <a:defRPr/>
              </a:pPr>
              <a:t>‹#›</a:t>
            </a:fld>
            <a:endParaRPr lang="en-US" sz="800" smtClean="0">
              <a:solidFill>
                <a:schemeClr val="bg1"/>
              </a:solidFill>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563" y="593725"/>
            <a:ext cx="8686800" cy="3968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82563" y="1874838"/>
            <a:ext cx="4267200" cy="4479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2163" y="1874838"/>
            <a:ext cx="4267200" cy="4479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2_Section Header">
    <p:spTree>
      <p:nvGrpSpPr>
        <p:cNvPr id="1" name=""/>
        <p:cNvGrpSpPr/>
        <p:nvPr/>
      </p:nvGrpSpPr>
      <p:grpSpPr>
        <a:xfrm>
          <a:off x="0" y="0"/>
          <a:ext cx="0" cy="0"/>
          <a:chOff x="0" y="0"/>
          <a:chExt cx="0" cy="0"/>
        </a:xfrm>
      </p:grpSpPr>
      <p:sp>
        <p:nvSpPr>
          <p:cNvPr id="4" name="Line 25"/>
          <p:cNvSpPr>
            <a:spLocks noChangeShapeType="1"/>
          </p:cNvSpPr>
          <p:nvPr/>
        </p:nvSpPr>
        <p:spPr bwMode="auto">
          <a:xfrm flipV="1">
            <a:off x="274638" y="549275"/>
            <a:ext cx="8594725" cy="0"/>
          </a:xfrm>
          <a:prstGeom prst="line">
            <a:avLst/>
          </a:prstGeom>
          <a:noFill/>
          <a:ln w="9525">
            <a:solidFill>
              <a:schemeClr val="tx1"/>
            </a:solidFill>
            <a:round/>
            <a:headEnd/>
            <a:tailEnd/>
          </a:ln>
          <a:effectLst/>
          <a:extLst>
            <a:ext uri="{909E8E84-426E-40DD-AFC4-6F175D3DCCD1}"/>
            <a:ext uri="{AF507438-7753-43E0-B8FC-AC1667EBCBE1}"/>
          </a:extLst>
        </p:spPr>
        <p:txBody>
          <a:bodyPr/>
          <a:lstStyle/>
          <a:p>
            <a:pPr>
              <a:defRPr/>
            </a:pPr>
            <a:endParaRPr lang="en-US">
              <a:solidFill>
                <a:srgbClr val="000000"/>
              </a:solidFill>
              <a:latin typeface="+mn-lt"/>
              <a:ea typeface="+mn-ea"/>
              <a:cs typeface="MS PGothic" charset="0"/>
            </a:endParaRPr>
          </a:p>
        </p:txBody>
      </p:sp>
      <p:sp>
        <p:nvSpPr>
          <p:cNvPr id="5" name="Rectangle 6"/>
          <p:cNvSpPr>
            <a:spLocks noChangeArrowheads="1"/>
          </p:cNvSpPr>
          <p:nvPr/>
        </p:nvSpPr>
        <p:spPr bwMode="black">
          <a:xfrm>
            <a:off x="7589838" y="6537325"/>
            <a:ext cx="1371600" cy="184150"/>
          </a:xfrm>
          <a:prstGeom prst="rect">
            <a:avLst/>
          </a:prstGeom>
          <a:noFill/>
          <a:ln>
            <a:noFill/>
          </a:ln>
          <a:extLst>
            <a:ext uri="{909E8E84-426E-40DD-AFC4-6F175D3DCCD1}"/>
            <a:ext uri="{91240B29-F687-4F45-9708-019B960494DF}"/>
          </a:extLst>
        </p:spPr>
        <p:txBody>
          <a:bodyPr lIns="92075" tIns="46038" rIns="92075" bIns="46038"/>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defRPr/>
            </a:pPr>
            <a:r>
              <a:rPr lang="en-GB" altLang="en-US" sz="800" smtClean="0">
                <a:solidFill>
                  <a:srgbClr val="000000"/>
                </a:solidFill>
                <a:cs typeface="Arial" pitchFamily="34" charset="0"/>
              </a:rPr>
              <a:t>© 2012 IBM Corporation</a:t>
            </a:r>
          </a:p>
        </p:txBody>
      </p:sp>
      <p:sp>
        <p:nvSpPr>
          <p:cNvPr id="6" name="Text Box 46"/>
          <p:cNvSpPr txBox="1">
            <a:spLocks noChangeArrowheads="1"/>
          </p:cNvSpPr>
          <p:nvPr/>
        </p:nvSpPr>
        <p:spPr bwMode="auto">
          <a:xfrm>
            <a:off x="503238" y="136525"/>
            <a:ext cx="4297362" cy="366713"/>
          </a:xfrm>
          <a:prstGeom prst="rect">
            <a:avLst/>
          </a:prstGeom>
          <a:noFill/>
          <a:ln>
            <a:noFill/>
          </a:ln>
          <a:extLst>
            <a:ext uri="{909E8E84-426E-40DD-AFC4-6F175D3DCCD1}"/>
            <a:ext uri="{91240B29-F687-4F45-9708-019B960494DF}"/>
          </a:extLst>
        </p:spPr>
        <p:txBody>
          <a:bodyPr tIns="0" bIns="0" anchor="b"/>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spcAft>
                <a:spcPts val="900"/>
              </a:spcAft>
              <a:defRPr/>
            </a:pPr>
            <a:r>
              <a:rPr lang="en-US" sz="1000" dirty="0">
                <a:solidFill>
                  <a:srgbClr val="000000"/>
                </a:solidFill>
                <a:cs typeface="Arial" pitchFamily="34" charset="0"/>
              </a:rPr>
              <a:t>IBM Security Systems</a:t>
            </a:r>
            <a:endParaRPr lang="en-US" sz="1800" dirty="0">
              <a:solidFill>
                <a:srgbClr val="000000"/>
              </a:solidFill>
              <a:cs typeface="Arial" pitchFamily="34" charset="0"/>
            </a:endParaRPr>
          </a:p>
        </p:txBody>
      </p:sp>
      <p:sp>
        <p:nvSpPr>
          <p:cNvPr id="7" name="Rectangle 10"/>
          <p:cNvSpPr>
            <a:spLocks noChangeArrowheads="1"/>
          </p:cNvSpPr>
          <p:nvPr/>
        </p:nvSpPr>
        <p:spPr bwMode="auto">
          <a:xfrm>
            <a:off x="173038" y="6538913"/>
            <a:ext cx="2317750" cy="182562"/>
          </a:xfrm>
          <a:prstGeom prst="rect">
            <a:avLst/>
          </a:prstGeom>
          <a:noFill/>
          <a:ln>
            <a:noFill/>
          </a:ln>
          <a:effectLst>
            <a:prstShdw prst="shdw17" dist="17961" dir="2700000">
              <a:schemeClr val="accent1">
                <a:gamma/>
                <a:shade val="60000"/>
                <a:invGamma/>
                <a:alpha val="74998"/>
              </a:schemeClr>
            </a:prstShdw>
          </a:effectLst>
          <a:extLst>
            <a:ext uri="{909E8E84-426E-40DD-AFC4-6F175D3DCCD1}"/>
            <a:ext uri="{91240B29-F687-4F45-9708-019B960494DF}"/>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fld id="{2D3D0F1F-C1C9-4758-AE7F-FB798C6F4534}" type="slidenum">
              <a:rPr lang="en-US" sz="800" smtClean="0">
                <a:solidFill>
                  <a:srgbClr val="000000"/>
                </a:solidFill>
                <a:cs typeface="+mn-cs"/>
              </a:rPr>
              <a:pPr eaLnBrk="1" hangingPunct="1">
                <a:defRPr/>
              </a:pPr>
              <a:t>‹#›</a:t>
            </a:fld>
            <a:endParaRPr lang="en-US" sz="800" smtClean="0">
              <a:solidFill>
                <a:srgbClr val="000000"/>
              </a:solidFill>
              <a:cs typeface="+mn-cs"/>
            </a:endParaRPr>
          </a:p>
        </p:txBody>
      </p:sp>
      <p:pic>
        <p:nvPicPr>
          <p:cNvPr id="8" name="Picture 6"/>
          <p:cNvPicPr>
            <a:picLocks noChangeAspect="1" noChangeArrowheads="1"/>
          </p:cNvPicPr>
          <p:nvPr/>
        </p:nvPicPr>
        <p:blipFill>
          <a:blip r:embed="rId2"/>
          <a:srcRect/>
          <a:stretch>
            <a:fillRect/>
          </a:stretch>
        </p:blipFill>
        <p:spPr bwMode="auto">
          <a:xfrm>
            <a:off x="247650" y="201613"/>
            <a:ext cx="304800" cy="303212"/>
          </a:xfrm>
          <a:prstGeom prst="rect">
            <a:avLst/>
          </a:prstGeom>
          <a:noFill/>
          <a:ln w="9525">
            <a:noFill/>
            <a:miter lim="800000"/>
            <a:headEnd/>
            <a:tailEnd/>
          </a:ln>
        </p:spPr>
      </p:pic>
      <p:pic>
        <p:nvPicPr>
          <p:cNvPr id="9" name="Picture 7"/>
          <p:cNvPicPr>
            <a:picLocks noChangeAspect="1" noChangeArrowheads="1"/>
          </p:cNvPicPr>
          <p:nvPr/>
        </p:nvPicPr>
        <p:blipFill>
          <a:blip r:embed="rId3"/>
          <a:srcRect/>
          <a:stretch>
            <a:fillRect/>
          </a:stretch>
        </p:blipFill>
        <p:spPr bwMode="auto">
          <a:xfrm>
            <a:off x="8275638" y="217488"/>
            <a:ext cx="585787" cy="238125"/>
          </a:xfrm>
          <a:prstGeom prst="rect">
            <a:avLst/>
          </a:prstGeom>
          <a:noFill/>
          <a:ln w="9525">
            <a:noFill/>
            <a:miter lim="800000"/>
            <a:headEnd/>
            <a:tailEnd/>
          </a:ln>
        </p:spPr>
      </p:pic>
      <p:sp>
        <p:nvSpPr>
          <p:cNvPr id="10" name="Rectangle 9"/>
          <p:cNvSpPr>
            <a:spLocks noChangeArrowheads="1"/>
          </p:cNvSpPr>
          <p:nvPr userDrawn="1"/>
        </p:nvSpPr>
        <p:spPr bwMode="auto">
          <a:xfrm>
            <a:off x="228600" y="152400"/>
            <a:ext cx="1676400" cy="381000"/>
          </a:xfrm>
          <a:prstGeom prst="rect">
            <a:avLst/>
          </a:prstGeom>
          <a:solidFill>
            <a:schemeClr val="bg1"/>
          </a:solidFill>
          <a:ln>
            <a:noFill/>
          </a:ln>
          <a:extLst>
            <a:ext uri="{91240B29-F687-4F45-9708-019B960494DF}"/>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endParaRPr lang="en-US" altLang="en-US" sz="1600" smtClean="0">
              <a:cs typeface="Arial" pitchFamily="34" charset="0"/>
            </a:endParaRPr>
          </a:p>
        </p:txBody>
      </p:sp>
      <p:sp>
        <p:nvSpPr>
          <p:cNvPr id="11" name="Rectangle 10"/>
          <p:cNvSpPr>
            <a:spLocks noChangeArrowheads="1"/>
          </p:cNvSpPr>
          <p:nvPr userDrawn="1"/>
        </p:nvSpPr>
        <p:spPr bwMode="auto">
          <a:xfrm>
            <a:off x="7696200" y="6553200"/>
            <a:ext cx="1295400" cy="228600"/>
          </a:xfrm>
          <a:prstGeom prst="rect">
            <a:avLst/>
          </a:prstGeom>
          <a:solidFill>
            <a:schemeClr val="bg1"/>
          </a:solidFill>
          <a:ln>
            <a:noFill/>
          </a:ln>
          <a:extLst>
            <a:ext uri="{91240B29-F687-4F45-9708-019B960494DF}"/>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endParaRPr lang="en-US" altLang="en-US" sz="1600" smtClean="0">
              <a:cs typeface="Arial" pitchFamily="34" charset="0"/>
            </a:endParaRPr>
          </a:p>
        </p:txBody>
      </p:sp>
      <p:sp>
        <p:nvSpPr>
          <p:cNvPr id="12" name="Rectangle 11"/>
          <p:cNvSpPr>
            <a:spLocks noChangeArrowheads="1"/>
          </p:cNvSpPr>
          <p:nvPr userDrawn="1"/>
        </p:nvSpPr>
        <p:spPr bwMode="auto">
          <a:xfrm>
            <a:off x="228600" y="6553200"/>
            <a:ext cx="304800" cy="228600"/>
          </a:xfrm>
          <a:prstGeom prst="rect">
            <a:avLst/>
          </a:prstGeom>
          <a:solidFill>
            <a:schemeClr val="bg1"/>
          </a:solidFill>
          <a:ln>
            <a:noFill/>
          </a:ln>
          <a:extLst>
            <a:ext uri="{91240B29-F687-4F45-9708-019B960494DF}"/>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endParaRPr lang="en-US" altLang="en-US" sz="1600" smtClean="0">
              <a:cs typeface="Arial" pitchFamily="34" charset="0"/>
            </a:endParaRPr>
          </a:p>
        </p:txBody>
      </p:sp>
      <p:sp>
        <p:nvSpPr>
          <p:cNvPr id="13" name="Rectangle 12"/>
          <p:cNvSpPr>
            <a:spLocks noChangeArrowheads="1"/>
          </p:cNvSpPr>
          <p:nvPr userDrawn="1"/>
        </p:nvSpPr>
        <p:spPr bwMode="black">
          <a:xfrm>
            <a:off x="76200" y="6537325"/>
            <a:ext cx="1371600" cy="184150"/>
          </a:xfrm>
          <a:prstGeom prst="rect">
            <a:avLst/>
          </a:prstGeom>
          <a:noFill/>
          <a:ln>
            <a:noFill/>
          </a:ln>
          <a:extLst>
            <a:ext uri="{909E8E84-426E-40DD-AFC4-6F175D3DCCD1}"/>
            <a:ext uri="{91240B29-F687-4F45-9708-019B960494DF}"/>
          </a:extLst>
        </p:spPr>
        <p:txBody>
          <a:bodyPr lIns="92075" tIns="46038" rIns="92075" bIns="46038"/>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defRPr/>
            </a:pPr>
            <a:r>
              <a:rPr lang="en-US" altLang="en-US" sz="800" dirty="0" smtClean="0">
                <a:solidFill>
                  <a:srgbClr val="000000"/>
                </a:solidFill>
                <a:cs typeface="Arial" pitchFamily="34" charset="0"/>
              </a:rPr>
              <a:t>© 2014 IBM Corporation</a:t>
            </a:r>
          </a:p>
        </p:txBody>
      </p:sp>
      <p:pic>
        <p:nvPicPr>
          <p:cNvPr id="14" name="Picture 19"/>
          <p:cNvPicPr>
            <a:picLocks noChangeAspect="1"/>
          </p:cNvPicPr>
          <p:nvPr userDrawn="1"/>
        </p:nvPicPr>
        <p:blipFill>
          <a:blip r:embed="rId4"/>
          <a:srcRect r="36253" b="32227"/>
          <a:stretch>
            <a:fillRect/>
          </a:stretch>
        </p:blipFill>
        <p:spPr bwMode="auto">
          <a:xfrm>
            <a:off x="5648325" y="3159125"/>
            <a:ext cx="3495675" cy="3698875"/>
          </a:xfrm>
          <a:prstGeom prst="rect">
            <a:avLst/>
          </a:prstGeom>
          <a:noFill/>
          <a:ln w="9525">
            <a:noFill/>
            <a:miter lim="800000"/>
            <a:headEnd/>
            <a:tailEnd/>
          </a:ln>
        </p:spPr>
      </p:pic>
      <p:pic>
        <p:nvPicPr>
          <p:cNvPr id="15" name="Picture 5"/>
          <p:cNvPicPr>
            <a:picLocks noChangeAspect="1" noChangeArrowheads="1"/>
          </p:cNvPicPr>
          <p:nvPr userDrawn="1"/>
        </p:nvPicPr>
        <p:blipFill>
          <a:blip r:embed="rId5"/>
          <a:srcRect/>
          <a:stretch>
            <a:fillRect/>
          </a:stretch>
        </p:blipFill>
        <p:spPr bwMode="auto">
          <a:xfrm>
            <a:off x="260350" y="623888"/>
            <a:ext cx="2901950" cy="695325"/>
          </a:xfrm>
          <a:prstGeom prst="rect">
            <a:avLst/>
          </a:prstGeom>
          <a:noFill/>
          <a:ln w="9525">
            <a:noFill/>
            <a:miter lim="800000"/>
            <a:headEnd/>
            <a:tailEnd/>
          </a:ln>
        </p:spPr>
      </p:pic>
      <p:sp>
        <p:nvSpPr>
          <p:cNvPr id="3" name="Text Placeholder 2"/>
          <p:cNvSpPr>
            <a:spLocks noGrp="1"/>
          </p:cNvSpPr>
          <p:nvPr>
            <p:ph type="body" idx="1"/>
          </p:nvPr>
        </p:nvSpPr>
        <p:spPr>
          <a:xfrm>
            <a:off x="210312" y="2743200"/>
            <a:ext cx="4724400" cy="1524000"/>
          </a:xfrm>
        </p:spPr>
        <p:txBody>
          <a:bodyPr/>
          <a:lstStyle>
            <a:lvl1pPr marL="0" indent="0">
              <a:buNone/>
              <a:defRPr sz="3200" b="1"/>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endParaRPr lang="en-US" dirty="0" smtClean="0"/>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82563" y="1874838"/>
            <a:ext cx="4267200" cy="4479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2163" y="1874838"/>
            <a:ext cx="4267200" cy="4479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1_Mandatory Closing">
    <p:bg>
      <p:bgRef idx="1001">
        <a:schemeClr val="bg1"/>
      </p:bgRef>
    </p:bg>
    <p:spTree>
      <p:nvGrpSpPr>
        <p:cNvPr id="1" name=""/>
        <p:cNvGrpSpPr/>
        <p:nvPr/>
      </p:nvGrpSpPr>
      <p:grpSpPr>
        <a:xfrm>
          <a:off x="0" y="0"/>
          <a:ext cx="0" cy="0"/>
          <a:chOff x="0" y="0"/>
          <a:chExt cx="0" cy="0"/>
        </a:xfrm>
      </p:grpSpPr>
      <p:pic>
        <p:nvPicPr>
          <p:cNvPr id="2" name="Picture 18" descr="Intelligent_Security_ppt_1021-03"/>
          <p:cNvPicPr>
            <a:picLocks noChangeAspect="1" noChangeArrowheads="1"/>
          </p:cNvPicPr>
          <p:nvPr/>
        </p:nvPicPr>
        <p:blipFill>
          <a:blip r:embed="rId2"/>
          <a:srcRect/>
          <a:stretch>
            <a:fillRect/>
          </a:stretch>
        </p:blipFill>
        <p:spPr bwMode="auto">
          <a:xfrm>
            <a:off x="0" y="0"/>
            <a:ext cx="9144000" cy="6896100"/>
          </a:xfrm>
          <a:prstGeom prst="rect">
            <a:avLst/>
          </a:prstGeom>
          <a:noFill/>
          <a:ln w="9525">
            <a:noFill/>
            <a:miter lim="800000"/>
            <a:headEnd/>
            <a:tailEnd/>
          </a:ln>
        </p:spPr>
      </p:pic>
      <p:pic>
        <p:nvPicPr>
          <p:cNvPr id="3" name="Picture 3"/>
          <p:cNvPicPr>
            <a:picLocks noChangeAspect="1" noChangeArrowheads="1"/>
          </p:cNvPicPr>
          <p:nvPr/>
        </p:nvPicPr>
        <p:blipFill>
          <a:blip r:embed="rId3"/>
          <a:srcRect l="3139" r="3596"/>
          <a:stretch>
            <a:fillRect/>
          </a:stretch>
        </p:blipFill>
        <p:spPr bwMode="auto">
          <a:xfrm>
            <a:off x="0" y="1828800"/>
            <a:ext cx="9144000" cy="3200400"/>
          </a:xfrm>
          <a:prstGeom prst="rect">
            <a:avLst/>
          </a:prstGeom>
          <a:noFill/>
          <a:ln w="9525">
            <a:noFill/>
            <a:miter lim="800000"/>
            <a:headEnd/>
            <a:tailEnd/>
          </a:ln>
        </p:spPr>
      </p:pic>
      <p:pic>
        <p:nvPicPr>
          <p:cNvPr id="4" name="Picture 3"/>
          <p:cNvPicPr>
            <a:picLocks noChangeAspect="1"/>
          </p:cNvPicPr>
          <p:nvPr/>
        </p:nvPicPr>
        <p:blipFill rotWithShape="1">
          <a:blip r:embed="rId4">
            <a:extLst>
              <a:ext uri="{28A0092B-C50C-407E-A947-70E740481C1C}"/>
            </a:extLst>
          </a:blip>
          <a:srcRect b="6290"/>
          <a:stretch/>
        </p:blipFill>
        <p:spPr>
          <a:xfrm>
            <a:off x="5481614" y="2495550"/>
            <a:ext cx="3662385" cy="1771650"/>
          </a:xfrm>
          <a:prstGeom prst="rect">
            <a:avLst/>
          </a:prstGeom>
          <a:effectLst>
            <a:reflection blurRad="6350" stA="25000" endPos="17000" dir="5400000" sy="-100000" algn="bl" rotWithShape="0"/>
          </a:effectLst>
        </p:spPr>
      </p:pic>
      <p:sp>
        <p:nvSpPr>
          <p:cNvPr id="5" name="Rectangle 15">
            <a:hlinkClick r:id="rId5"/>
          </p:cNvPr>
          <p:cNvSpPr>
            <a:spLocks noChangeArrowheads="1"/>
          </p:cNvSpPr>
          <p:nvPr/>
        </p:nvSpPr>
        <p:spPr bwMode="auto">
          <a:xfrm>
            <a:off x="939800" y="3640138"/>
            <a:ext cx="4089400" cy="398462"/>
          </a:xfrm>
          <a:prstGeom prst="rect">
            <a:avLst/>
          </a:prstGeom>
          <a:noFill/>
          <a:ln>
            <a:noFill/>
          </a:ln>
          <a:extLst>
            <a:ext uri="{909E8E84-426E-40DD-AFC4-6F175D3DCCD1}"/>
            <a:ext uri="{91240B29-F687-4F45-9708-019B960494DF}"/>
          </a:extLst>
        </p:spPr>
        <p:txBody>
          <a:bodyPr>
            <a:spAutoFit/>
          </a:bodyPr>
          <a:lstStyle>
            <a:lvl1pPr marL="92075" indent="-92075" defTabSz="449263" eaLnBrk="0" hangingPunct="0">
              <a:tabLst>
                <a:tab pos="92075" algn="l"/>
                <a:tab pos="1006475" algn="l"/>
                <a:tab pos="1920875" algn="l"/>
                <a:tab pos="2835275" algn="l"/>
                <a:tab pos="3749675" algn="l"/>
                <a:tab pos="4664075" algn="l"/>
                <a:tab pos="5578475" algn="l"/>
                <a:tab pos="6492875" algn="l"/>
                <a:tab pos="7407275" algn="l"/>
                <a:tab pos="8321675" algn="l"/>
                <a:tab pos="9236075" algn="l"/>
                <a:tab pos="10150475" algn="l"/>
              </a:tabLst>
              <a:defRPr>
                <a:solidFill>
                  <a:schemeClr val="tx1"/>
                </a:solidFill>
                <a:latin typeface="Arial" pitchFamily="34" charset="0"/>
                <a:ea typeface="MS PGothic" pitchFamily="34" charset="-128"/>
              </a:defRPr>
            </a:lvl1pPr>
            <a:lvl2pPr marL="742950" indent="-285750" defTabSz="449263" eaLnBrk="0" hangingPunct="0">
              <a:tabLst>
                <a:tab pos="92075" algn="l"/>
                <a:tab pos="1006475" algn="l"/>
                <a:tab pos="1920875" algn="l"/>
                <a:tab pos="2835275" algn="l"/>
                <a:tab pos="3749675" algn="l"/>
                <a:tab pos="4664075" algn="l"/>
                <a:tab pos="5578475" algn="l"/>
                <a:tab pos="6492875" algn="l"/>
                <a:tab pos="7407275" algn="l"/>
                <a:tab pos="8321675" algn="l"/>
                <a:tab pos="9236075" algn="l"/>
                <a:tab pos="10150475" algn="l"/>
              </a:tabLst>
              <a:defRPr>
                <a:solidFill>
                  <a:schemeClr val="tx1"/>
                </a:solidFill>
                <a:latin typeface="Arial" pitchFamily="34" charset="0"/>
                <a:ea typeface="MS PGothic" pitchFamily="34" charset="-128"/>
              </a:defRPr>
            </a:lvl2pPr>
            <a:lvl3pPr marL="1143000" indent="-228600" defTabSz="449263" eaLnBrk="0" hangingPunct="0">
              <a:tabLst>
                <a:tab pos="92075" algn="l"/>
                <a:tab pos="1006475" algn="l"/>
                <a:tab pos="1920875" algn="l"/>
                <a:tab pos="2835275" algn="l"/>
                <a:tab pos="3749675" algn="l"/>
                <a:tab pos="4664075" algn="l"/>
                <a:tab pos="5578475" algn="l"/>
                <a:tab pos="6492875" algn="l"/>
                <a:tab pos="7407275" algn="l"/>
                <a:tab pos="8321675" algn="l"/>
                <a:tab pos="9236075" algn="l"/>
                <a:tab pos="10150475" algn="l"/>
              </a:tabLst>
              <a:defRPr>
                <a:solidFill>
                  <a:schemeClr val="tx1"/>
                </a:solidFill>
                <a:latin typeface="Arial" pitchFamily="34" charset="0"/>
                <a:ea typeface="MS PGothic" pitchFamily="34" charset="-128"/>
              </a:defRPr>
            </a:lvl3pPr>
            <a:lvl4pPr marL="1600200" indent="-228600" defTabSz="449263" eaLnBrk="0" hangingPunct="0">
              <a:tabLst>
                <a:tab pos="92075" algn="l"/>
                <a:tab pos="1006475" algn="l"/>
                <a:tab pos="1920875" algn="l"/>
                <a:tab pos="2835275" algn="l"/>
                <a:tab pos="3749675" algn="l"/>
                <a:tab pos="4664075" algn="l"/>
                <a:tab pos="5578475" algn="l"/>
                <a:tab pos="6492875" algn="l"/>
                <a:tab pos="7407275" algn="l"/>
                <a:tab pos="8321675" algn="l"/>
                <a:tab pos="9236075" algn="l"/>
                <a:tab pos="10150475" algn="l"/>
              </a:tabLst>
              <a:defRPr>
                <a:solidFill>
                  <a:schemeClr val="tx1"/>
                </a:solidFill>
                <a:latin typeface="Arial" pitchFamily="34" charset="0"/>
                <a:ea typeface="MS PGothic" pitchFamily="34" charset="-128"/>
              </a:defRPr>
            </a:lvl4pPr>
            <a:lvl5pPr marL="2057400" indent="-228600" defTabSz="449263" eaLnBrk="0" hangingPunct="0">
              <a:tabLst>
                <a:tab pos="92075" algn="l"/>
                <a:tab pos="1006475" algn="l"/>
                <a:tab pos="1920875" algn="l"/>
                <a:tab pos="2835275" algn="l"/>
                <a:tab pos="3749675" algn="l"/>
                <a:tab pos="4664075" algn="l"/>
                <a:tab pos="5578475" algn="l"/>
                <a:tab pos="6492875" algn="l"/>
                <a:tab pos="7407275" algn="l"/>
                <a:tab pos="8321675" algn="l"/>
                <a:tab pos="9236075" algn="l"/>
                <a:tab pos="10150475" algn="l"/>
              </a:tabLst>
              <a:defRPr>
                <a:solidFill>
                  <a:schemeClr val="tx1"/>
                </a:solidFill>
                <a:latin typeface="Arial" pitchFamily="34" charset="0"/>
                <a:ea typeface="MS PGothic" pitchFamily="34" charset="-128"/>
              </a:defRPr>
            </a:lvl5pPr>
            <a:lvl6pPr marL="2514600" indent="-228600" defTabSz="449263" eaLnBrk="0" fontAlgn="base" hangingPunct="0">
              <a:spcBef>
                <a:spcPct val="0"/>
              </a:spcBef>
              <a:spcAft>
                <a:spcPct val="0"/>
              </a:spcAft>
              <a:tabLst>
                <a:tab pos="92075" algn="l"/>
                <a:tab pos="1006475" algn="l"/>
                <a:tab pos="1920875" algn="l"/>
                <a:tab pos="2835275" algn="l"/>
                <a:tab pos="3749675" algn="l"/>
                <a:tab pos="4664075" algn="l"/>
                <a:tab pos="5578475" algn="l"/>
                <a:tab pos="6492875" algn="l"/>
                <a:tab pos="7407275" algn="l"/>
                <a:tab pos="8321675" algn="l"/>
                <a:tab pos="9236075" algn="l"/>
                <a:tab pos="10150475" algn="l"/>
              </a:tabLst>
              <a:defRPr>
                <a:solidFill>
                  <a:schemeClr val="tx1"/>
                </a:solidFill>
                <a:latin typeface="Arial" pitchFamily="34" charset="0"/>
                <a:ea typeface="MS PGothic" pitchFamily="34" charset="-128"/>
              </a:defRPr>
            </a:lvl6pPr>
            <a:lvl7pPr marL="2971800" indent="-228600" defTabSz="449263" eaLnBrk="0" fontAlgn="base" hangingPunct="0">
              <a:spcBef>
                <a:spcPct val="0"/>
              </a:spcBef>
              <a:spcAft>
                <a:spcPct val="0"/>
              </a:spcAft>
              <a:tabLst>
                <a:tab pos="92075" algn="l"/>
                <a:tab pos="1006475" algn="l"/>
                <a:tab pos="1920875" algn="l"/>
                <a:tab pos="2835275" algn="l"/>
                <a:tab pos="3749675" algn="l"/>
                <a:tab pos="4664075" algn="l"/>
                <a:tab pos="5578475" algn="l"/>
                <a:tab pos="6492875" algn="l"/>
                <a:tab pos="7407275" algn="l"/>
                <a:tab pos="8321675" algn="l"/>
                <a:tab pos="9236075" algn="l"/>
                <a:tab pos="10150475" algn="l"/>
              </a:tabLst>
              <a:defRPr>
                <a:solidFill>
                  <a:schemeClr val="tx1"/>
                </a:solidFill>
                <a:latin typeface="Arial" pitchFamily="34" charset="0"/>
                <a:ea typeface="MS PGothic" pitchFamily="34" charset="-128"/>
              </a:defRPr>
            </a:lvl7pPr>
            <a:lvl8pPr marL="3429000" indent="-228600" defTabSz="449263" eaLnBrk="0" fontAlgn="base" hangingPunct="0">
              <a:spcBef>
                <a:spcPct val="0"/>
              </a:spcBef>
              <a:spcAft>
                <a:spcPct val="0"/>
              </a:spcAft>
              <a:tabLst>
                <a:tab pos="92075" algn="l"/>
                <a:tab pos="1006475" algn="l"/>
                <a:tab pos="1920875" algn="l"/>
                <a:tab pos="2835275" algn="l"/>
                <a:tab pos="3749675" algn="l"/>
                <a:tab pos="4664075" algn="l"/>
                <a:tab pos="5578475" algn="l"/>
                <a:tab pos="6492875" algn="l"/>
                <a:tab pos="7407275" algn="l"/>
                <a:tab pos="8321675" algn="l"/>
                <a:tab pos="9236075" algn="l"/>
                <a:tab pos="10150475" algn="l"/>
              </a:tabLst>
              <a:defRPr>
                <a:solidFill>
                  <a:schemeClr val="tx1"/>
                </a:solidFill>
                <a:latin typeface="Arial" pitchFamily="34" charset="0"/>
                <a:ea typeface="MS PGothic" pitchFamily="34" charset="-128"/>
              </a:defRPr>
            </a:lvl8pPr>
            <a:lvl9pPr marL="3886200" indent="-228600" defTabSz="449263" eaLnBrk="0" fontAlgn="base" hangingPunct="0">
              <a:spcBef>
                <a:spcPct val="0"/>
              </a:spcBef>
              <a:spcAft>
                <a:spcPct val="0"/>
              </a:spcAft>
              <a:tabLst>
                <a:tab pos="92075" algn="l"/>
                <a:tab pos="1006475" algn="l"/>
                <a:tab pos="1920875" algn="l"/>
                <a:tab pos="2835275" algn="l"/>
                <a:tab pos="3749675" algn="l"/>
                <a:tab pos="4664075" algn="l"/>
                <a:tab pos="5578475" algn="l"/>
                <a:tab pos="6492875" algn="l"/>
                <a:tab pos="7407275" algn="l"/>
                <a:tab pos="8321675" algn="l"/>
                <a:tab pos="9236075" algn="l"/>
                <a:tab pos="10150475" algn="l"/>
              </a:tabLst>
              <a:defRPr>
                <a:solidFill>
                  <a:schemeClr val="tx1"/>
                </a:solidFill>
                <a:latin typeface="Arial" pitchFamily="34" charset="0"/>
                <a:ea typeface="MS PGothic" pitchFamily="34" charset="-128"/>
              </a:defRPr>
            </a:lvl9pPr>
          </a:lstStyle>
          <a:p>
            <a:pPr algn="r" eaLnBrk="1" hangingPunct="1">
              <a:lnSpc>
                <a:spcPct val="107000"/>
              </a:lnSpc>
              <a:spcBef>
                <a:spcPts val="438"/>
              </a:spcBef>
              <a:buClr>
                <a:srgbClr val="7889FB"/>
              </a:buClr>
              <a:buSzPct val="100000"/>
              <a:buFont typeface="Wingdings" pitchFamily="2" charset="2"/>
              <a:buNone/>
              <a:defRPr/>
            </a:pPr>
            <a:r>
              <a:rPr lang="en-GB" altLang="en-US" sz="2000" b="1">
                <a:solidFill>
                  <a:schemeClr val="bg1"/>
                </a:solidFill>
                <a:cs typeface="Arial" pitchFamily="34" charset="0"/>
              </a:rPr>
              <a:t>www.ibm.com/security</a:t>
            </a:r>
          </a:p>
        </p:txBody>
      </p:sp>
      <p:pic>
        <p:nvPicPr>
          <p:cNvPr id="6" name="Picture 8" descr="ThankYou"/>
          <p:cNvPicPr>
            <a:picLocks noChangeAspect="1" noChangeArrowheads="1"/>
          </p:cNvPicPr>
          <p:nvPr/>
        </p:nvPicPr>
        <p:blipFill>
          <a:blip r:embed="rId6"/>
          <a:srcRect/>
          <a:stretch>
            <a:fillRect/>
          </a:stretch>
        </p:blipFill>
        <p:spPr bwMode="auto">
          <a:xfrm>
            <a:off x="303213" y="2855913"/>
            <a:ext cx="4649787" cy="746125"/>
          </a:xfrm>
          <a:prstGeom prst="rect">
            <a:avLst/>
          </a:prstGeom>
          <a:noFill/>
          <a:ln w="9525">
            <a:noFill/>
            <a:miter lim="800000"/>
            <a:headEnd/>
            <a:tailEnd/>
          </a:ln>
        </p:spPr>
      </p:pic>
      <p:sp>
        <p:nvSpPr>
          <p:cNvPr id="7" name="Rectangle 11"/>
          <p:cNvSpPr>
            <a:spLocks noChangeArrowheads="1"/>
          </p:cNvSpPr>
          <p:nvPr/>
        </p:nvSpPr>
        <p:spPr bwMode="auto">
          <a:xfrm>
            <a:off x="309563" y="5105400"/>
            <a:ext cx="8382000" cy="1477963"/>
          </a:xfrm>
          <a:prstGeom prst="rect">
            <a:avLst/>
          </a:prstGeom>
          <a:noFill/>
          <a:ln>
            <a:noFill/>
          </a:ln>
          <a:extLst>
            <a:ext uri="{909E8E84-426E-40DD-AFC4-6F175D3DCCD1}"/>
            <a:ext uri="{91240B29-F687-4F45-9708-019B960494DF}"/>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spcBef>
                <a:spcPct val="20000"/>
              </a:spcBef>
              <a:buClr>
                <a:srgbClr val="000000"/>
              </a:buClr>
              <a:defRPr/>
            </a:pPr>
            <a:r>
              <a:rPr lang="en-US" altLang="en-US" sz="1000" b="1">
                <a:solidFill>
                  <a:srgbClr val="FFFFFF"/>
                </a:solidFill>
                <a:cs typeface="Arial" pitchFamily="34" charset="0"/>
              </a:rPr>
              <a:t>© Copyright IBM Corporation 2013.  All rights reserved. </a:t>
            </a:r>
            <a:r>
              <a:rPr lang="en-US" altLang="en-US" sz="1000">
                <a:solidFill>
                  <a:srgbClr val="FFFFFF"/>
                </a:solidFill>
                <a:cs typeface="Arial" pitchFamily="34" charset="0"/>
              </a:rPr>
              <a:t>The information contained in these materials is provided for informational purposes only, and is provided AS IS without warranty of any kind, express or implied.  IBM shall not be responsible for any damages arising out of the use of, or otherwise related to, these materials.  Nothing contained in these materials is intended to, nor shall have the effect of, creating any warranties or representations from IBM or its suppliers or licensors, or altering the terms and conditions of the applicable license agreement  governing the use of IBM software. References in these materials to IBM products, programs, or services do not imply that they will be available in all countries in which IBM operates.  Product release dates and/or capabilities referenced in these materials may change at any time at IBM’s sole discretion based on market opportunities or other factors, and are not intended to be a commitment to future product or feature availability in any way.  IBM, the IBM logo, and other IBM products and services are trademarks of the International Business Machines Corporation, in the United States, other countries or both. Other company, product, or service names may be trademarks or service marks of others.</a:t>
            </a:r>
          </a:p>
        </p:txBody>
      </p:sp>
      <p:sp>
        <p:nvSpPr>
          <p:cNvPr id="8" name="TextBox 1"/>
          <p:cNvSpPr txBox="1">
            <a:spLocks noChangeArrowheads="1"/>
          </p:cNvSpPr>
          <p:nvPr/>
        </p:nvSpPr>
        <p:spPr bwMode="auto">
          <a:xfrm>
            <a:off x="309563" y="430213"/>
            <a:ext cx="8382000" cy="1169987"/>
          </a:xfrm>
          <a:prstGeom prst="rect">
            <a:avLst/>
          </a:prstGeom>
          <a:noFill/>
          <a:ln>
            <a:noFill/>
          </a:ln>
          <a:extLst>
            <a:ext uri="{909E8E84-426E-40DD-AFC4-6F175D3DCCD1}"/>
            <a:ext uri="{91240B29-F687-4F45-9708-019B960494DF}"/>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defRPr/>
            </a:pPr>
            <a:r>
              <a:rPr lang="en-US" sz="1000" dirty="0" smtClean="0">
                <a:solidFill>
                  <a:srgbClr val="FFFFFF"/>
                </a:solidFill>
                <a:cs typeface="Arial" pitchFamily="34" charset="0"/>
              </a:rPr>
              <a:t>Statement of Good Security Practices: IT system security involves protecting systems and information through prevention, detection and response to improper access from within and outside your enterprise. Improper access can result in information being altered, destroyed or misappropriated or can result in damage to or misuse of your systems, including to attack others. No IT system or product should be considered completely secure and no single product or security measure can be completely effective in preventing improper access. IBM systems and products are designed to be part of a comprehensive security approach, which will necessarily involve additional operational procedures, and may require other systems, products or services to be most effective.  IBM DOES NOT WARRANT THAT SYSTEMS AND PRODUCTS ARE IMMUNE FROM THE MALICIOUS OR ILLEGAL CONDUCT OF ANY PARTY.</a:t>
            </a:r>
          </a:p>
        </p:txBody>
      </p:sp>
      <p:pic>
        <p:nvPicPr>
          <p:cNvPr id="9" name="Picture 18" descr="Intelligent_Security_ppt_1021-03"/>
          <p:cNvPicPr>
            <a:picLocks noChangeAspect="1" noChangeArrowheads="1"/>
          </p:cNvPicPr>
          <p:nvPr userDrawn="1"/>
        </p:nvPicPr>
        <p:blipFill>
          <a:blip r:embed="rId2"/>
          <a:srcRect/>
          <a:stretch>
            <a:fillRect/>
          </a:stretch>
        </p:blipFill>
        <p:spPr bwMode="auto">
          <a:xfrm>
            <a:off x="0" y="0"/>
            <a:ext cx="9144000" cy="6896100"/>
          </a:xfrm>
          <a:prstGeom prst="rect">
            <a:avLst/>
          </a:prstGeom>
          <a:noFill/>
          <a:ln w="9525">
            <a:noFill/>
            <a:miter lim="800000"/>
            <a:headEnd/>
            <a:tailEnd/>
          </a:ln>
        </p:spPr>
      </p:pic>
      <p:pic>
        <p:nvPicPr>
          <p:cNvPr id="10" name="Picture 3"/>
          <p:cNvPicPr>
            <a:picLocks noChangeAspect="1" noChangeArrowheads="1"/>
          </p:cNvPicPr>
          <p:nvPr userDrawn="1"/>
        </p:nvPicPr>
        <p:blipFill>
          <a:blip r:embed="rId3"/>
          <a:srcRect l="3139" r="3596"/>
          <a:stretch>
            <a:fillRect/>
          </a:stretch>
        </p:blipFill>
        <p:spPr bwMode="auto">
          <a:xfrm>
            <a:off x="0" y="1828800"/>
            <a:ext cx="9144000" cy="3200400"/>
          </a:xfrm>
          <a:prstGeom prst="rect">
            <a:avLst/>
          </a:prstGeom>
          <a:noFill/>
          <a:ln w="9525">
            <a:noFill/>
            <a:miter lim="800000"/>
            <a:headEnd/>
            <a:tailEnd/>
          </a:ln>
        </p:spPr>
      </p:pic>
      <p:pic>
        <p:nvPicPr>
          <p:cNvPr id="11" name="Picture 10"/>
          <p:cNvPicPr>
            <a:picLocks noChangeAspect="1"/>
          </p:cNvPicPr>
          <p:nvPr userDrawn="1"/>
        </p:nvPicPr>
        <p:blipFill rotWithShape="1">
          <a:blip r:embed="rId4">
            <a:extLst>
              <a:ext uri="{28A0092B-C50C-407E-A947-70E740481C1C}"/>
            </a:extLst>
          </a:blip>
          <a:srcRect b="6290"/>
          <a:stretch/>
        </p:blipFill>
        <p:spPr>
          <a:xfrm>
            <a:off x="5481614" y="2495550"/>
            <a:ext cx="3662385" cy="1771650"/>
          </a:xfrm>
          <a:prstGeom prst="rect">
            <a:avLst/>
          </a:prstGeom>
          <a:effectLst>
            <a:reflection blurRad="6350" stA="25000" endPos="17000" dir="5400000" sy="-100000" algn="bl" rotWithShape="0"/>
          </a:effectLst>
        </p:spPr>
      </p:pic>
      <p:sp>
        <p:nvSpPr>
          <p:cNvPr id="12" name="Rectangle 22">
            <a:hlinkClick r:id="rId5"/>
          </p:cNvPr>
          <p:cNvSpPr>
            <a:spLocks noChangeArrowheads="1"/>
          </p:cNvSpPr>
          <p:nvPr userDrawn="1"/>
        </p:nvSpPr>
        <p:spPr bwMode="auto">
          <a:xfrm>
            <a:off x="939800" y="3640138"/>
            <a:ext cx="4089400" cy="398462"/>
          </a:xfrm>
          <a:prstGeom prst="rect">
            <a:avLst/>
          </a:prstGeom>
          <a:noFill/>
          <a:ln>
            <a:noFill/>
          </a:ln>
          <a:extLst>
            <a:ext uri="{909E8E84-426E-40DD-AFC4-6F175D3DCCD1}"/>
            <a:ext uri="{91240B29-F687-4F45-9708-019B960494DF}"/>
          </a:extLst>
        </p:spPr>
        <p:txBody>
          <a:bodyPr>
            <a:spAutoFit/>
          </a:bodyPr>
          <a:lstStyle>
            <a:lvl1pPr marL="92075" indent="-92075" defTabSz="449263" eaLnBrk="0" hangingPunct="0">
              <a:tabLst>
                <a:tab pos="92075" algn="l"/>
                <a:tab pos="1006475" algn="l"/>
                <a:tab pos="1920875" algn="l"/>
                <a:tab pos="2835275" algn="l"/>
                <a:tab pos="3749675" algn="l"/>
                <a:tab pos="4664075" algn="l"/>
                <a:tab pos="5578475" algn="l"/>
                <a:tab pos="6492875" algn="l"/>
                <a:tab pos="7407275" algn="l"/>
                <a:tab pos="8321675" algn="l"/>
                <a:tab pos="9236075" algn="l"/>
                <a:tab pos="10150475" algn="l"/>
              </a:tabLst>
              <a:defRPr>
                <a:solidFill>
                  <a:schemeClr val="tx1"/>
                </a:solidFill>
                <a:latin typeface="Arial" pitchFamily="34" charset="0"/>
                <a:ea typeface="MS PGothic" pitchFamily="34" charset="-128"/>
              </a:defRPr>
            </a:lvl1pPr>
            <a:lvl2pPr marL="742950" indent="-285750" defTabSz="449263" eaLnBrk="0" hangingPunct="0">
              <a:tabLst>
                <a:tab pos="92075" algn="l"/>
                <a:tab pos="1006475" algn="l"/>
                <a:tab pos="1920875" algn="l"/>
                <a:tab pos="2835275" algn="l"/>
                <a:tab pos="3749675" algn="l"/>
                <a:tab pos="4664075" algn="l"/>
                <a:tab pos="5578475" algn="l"/>
                <a:tab pos="6492875" algn="l"/>
                <a:tab pos="7407275" algn="l"/>
                <a:tab pos="8321675" algn="l"/>
                <a:tab pos="9236075" algn="l"/>
                <a:tab pos="10150475" algn="l"/>
              </a:tabLst>
              <a:defRPr>
                <a:solidFill>
                  <a:schemeClr val="tx1"/>
                </a:solidFill>
                <a:latin typeface="Arial" pitchFamily="34" charset="0"/>
                <a:ea typeface="MS PGothic" pitchFamily="34" charset="-128"/>
              </a:defRPr>
            </a:lvl2pPr>
            <a:lvl3pPr marL="1143000" indent="-228600" defTabSz="449263" eaLnBrk="0" hangingPunct="0">
              <a:tabLst>
                <a:tab pos="92075" algn="l"/>
                <a:tab pos="1006475" algn="l"/>
                <a:tab pos="1920875" algn="l"/>
                <a:tab pos="2835275" algn="l"/>
                <a:tab pos="3749675" algn="l"/>
                <a:tab pos="4664075" algn="l"/>
                <a:tab pos="5578475" algn="l"/>
                <a:tab pos="6492875" algn="l"/>
                <a:tab pos="7407275" algn="l"/>
                <a:tab pos="8321675" algn="l"/>
                <a:tab pos="9236075" algn="l"/>
                <a:tab pos="10150475" algn="l"/>
              </a:tabLst>
              <a:defRPr>
                <a:solidFill>
                  <a:schemeClr val="tx1"/>
                </a:solidFill>
                <a:latin typeface="Arial" pitchFamily="34" charset="0"/>
                <a:ea typeface="MS PGothic" pitchFamily="34" charset="-128"/>
              </a:defRPr>
            </a:lvl3pPr>
            <a:lvl4pPr marL="1600200" indent="-228600" defTabSz="449263" eaLnBrk="0" hangingPunct="0">
              <a:tabLst>
                <a:tab pos="92075" algn="l"/>
                <a:tab pos="1006475" algn="l"/>
                <a:tab pos="1920875" algn="l"/>
                <a:tab pos="2835275" algn="l"/>
                <a:tab pos="3749675" algn="l"/>
                <a:tab pos="4664075" algn="l"/>
                <a:tab pos="5578475" algn="l"/>
                <a:tab pos="6492875" algn="l"/>
                <a:tab pos="7407275" algn="l"/>
                <a:tab pos="8321675" algn="l"/>
                <a:tab pos="9236075" algn="l"/>
                <a:tab pos="10150475" algn="l"/>
              </a:tabLst>
              <a:defRPr>
                <a:solidFill>
                  <a:schemeClr val="tx1"/>
                </a:solidFill>
                <a:latin typeface="Arial" pitchFamily="34" charset="0"/>
                <a:ea typeface="MS PGothic" pitchFamily="34" charset="-128"/>
              </a:defRPr>
            </a:lvl4pPr>
            <a:lvl5pPr marL="2057400" indent="-228600" defTabSz="449263" eaLnBrk="0" hangingPunct="0">
              <a:tabLst>
                <a:tab pos="92075" algn="l"/>
                <a:tab pos="1006475" algn="l"/>
                <a:tab pos="1920875" algn="l"/>
                <a:tab pos="2835275" algn="l"/>
                <a:tab pos="3749675" algn="l"/>
                <a:tab pos="4664075" algn="l"/>
                <a:tab pos="5578475" algn="l"/>
                <a:tab pos="6492875" algn="l"/>
                <a:tab pos="7407275" algn="l"/>
                <a:tab pos="8321675" algn="l"/>
                <a:tab pos="9236075" algn="l"/>
                <a:tab pos="10150475" algn="l"/>
              </a:tabLst>
              <a:defRPr>
                <a:solidFill>
                  <a:schemeClr val="tx1"/>
                </a:solidFill>
                <a:latin typeface="Arial" pitchFamily="34" charset="0"/>
                <a:ea typeface="MS PGothic" pitchFamily="34" charset="-128"/>
              </a:defRPr>
            </a:lvl5pPr>
            <a:lvl6pPr marL="2514600" indent="-228600" defTabSz="449263" eaLnBrk="0" fontAlgn="base" hangingPunct="0">
              <a:spcBef>
                <a:spcPct val="0"/>
              </a:spcBef>
              <a:spcAft>
                <a:spcPct val="0"/>
              </a:spcAft>
              <a:tabLst>
                <a:tab pos="92075" algn="l"/>
                <a:tab pos="1006475" algn="l"/>
                <a:tab pos="1920875" algn="l"/>
                <a:tab pos="2835275" algn="l"/>
                <a:tab pos="3749675" algn="l"/>
                <a:tab pos="4664075" algn="l"/>
                <a:tab pos="5578475" algn="l"/>
                <a:tab pos="6492875" algn="l"/>
                <a:tab pos="7407275" algn="l"/>
                <a:tab pos="8321675" algn="l"/>
                <a:tab pos="9236075" algn="l"/>
                <a:tab pos="10150475" algn="l"/>
              </a:tabLst>
              <a:defRPr>
                <a:solidFill>
                  <a:schemeClr val="tx1"/>
                </a:solidFill>
                <a:latin typeface="Arial" pitchFamily="34" charset="0"/>
                <a:ea typeface="MS PGothic" pitchFamily="34" charset="-128"/>
              </a:defRPr>
            </a:lvl6pPr>
            <a:lvl7pPr marL="2971800" indent="-228600" defTabSz="449263" eaLnBrk="0" fontAlgn="base" hangingPunct="0">
              <a:spcBef>
                <a:spcPct val="0"/>
              </a:spcBef>
              <a:spcAft>
                <a:spcPct val="0"/>
              </a:spcAft>
              <a:tabLst>
                <a:tab pos="92075" algn="l"/>
                <a:tab pos="1006475" algn="l"/>
                <a:tab pos="1920875" algn="l"/>
                <a:tab pos="2835275" algn="l"/>
                <a:tab pos="3749675" algn="l"/>
                <a:tab pos="4664075" algn="l"/>
                <a:tab pos="5578475" algn="l"/>
                <a:tab pos="6492875" algn="l"/>
                <a:tab pos="7407275" algn="l"/>
                <a:tab pos="8321675" algn="l"/>
                <a:tab pos="9236075" algn="l"/>
                <a:tab pos="10150475" algn="l"/>
              </a:tabLst>
              <a:defRPr>
                <a:solidFill>
                  <a:schemeClr val="tx1"/>
                </a:solidFill>
                <a:latin typeface="Arial" pitchFamily="34" charset="0"/>
                <a:ea typeface="MS PGothic" pitchFamily="34" charset="-128"/>
              </a:defRPr>
            </a:lvl7pPr>
            <a:lvl8pPr marL="3429000" indent="-228600" defTabSz="449263" eaLnBrk="0" fontAlgn="base" hangingPunct="0">
              <a:spcBef>
                <a:spcPct val="0"/>
              </a:spcBef>
              <a:spcAft>
                <a:spcPct val="0"/>
              </a:spcAft>
              <a:tabLst>
                <a:tab pos="92075" algn="l"/>
                <a:tab pos="1006475" algn="l"/>
                <a:tab pos="1920875" algn="l"/>
                <a:tab pos="2835275" algn="l"/>
                <a:tab pos="3749675" algn="l"/>
                <a:tab pos="4664075" algn="l"/>
                <a:tab pos="5578475" algn="l"/>
                <a:tab pos="6492875" algn="l"/>
                <a:tab pos="7407275" algn="l"/>
                <a:tab pos="8321675" algn="l"/>
                <a:tab pos="9236075" algn="l"/>
                <a:tab pos="10150475" algn="l"/>
              </a:tabLst>
              <a:defRPr>
                <a:solidFill>
                  <a:schemeClr val="tx1"/>
                </a:solidFill>
                <a:latin typeface="Arial" pitchFamily="34" charset="0"/>
                <a:ea typeface="MS PGothic" pitchFamily="34" charset="-128"/>
              </a:defRPr>
            </a:lvl8pPr>
            <a:lvl9pPr marL="3886200" indent="-228600" defTabSz="449263" eaLnBrk="0" fontAlgn="base" hangingPunct="0">
              <a:spcBef>
                <a:spcPct val="0"/>
              </a:spcBef>
              <a:spcAft>
                <a:spcPct val="0"/>
              </a:spcAft>
              <a:tabLst>
                <a:tab pos="92075" algn="l"/>
                <a:tab pos="1006475" algn="l"/>
                <a:tab pos="1920875" algn="l"/>
                <a:tab pos="2835275" algn="l"/>
                <a:tab pos="3749675" algn="l"/>
                <a:tab pos="4664075" algn="l"/>
                <a:tab pos="5578475" algn="l"/>
                <a:tab pos="6492875" algn="l"/>
                <a:tab pos="7407275" algn="l"/>
                <a:tab pos="8321675" algn="l"/>
                <a:tab pos="9236075" algn="l"/>
                <a:tab pos="10150475" algn="l"/>
              </a:tabLst>
              <a:defRPr>
                <a:solidFill>
                  <a:schemeClr val="tx1"/>
                </a:solidFill>
                <a:latin typeface="Arial" pitchFamily="34" charset="0"/>
                <a:ea typeface="MS PGothic" pitchFamily="34" charset="-128"/>
              </a:defRPr>
            </a:lvl9pPr>
          </a:lstStyle>
          <a:p>
            <a:pPr algn="r" eaLnBrk="1" hangingPunct="1">
              <a:lnSpc>
                <a:spcPct val="107000"/>
              </a:lnSpc>
              <a:spcBef>
                <a:spcPts val="438"/>
              </a:spcBef>
              <a:buClr>
                <a:srgbClr val="7889FB"/>
              </a:buClr>
              <a:buSzPct val="100000"/>
              <a:buFont typeface="Wingdings" pitchFamily="2" charset="2"/>
              <a:buNone/>
              <a:defRPr/>
            </a:pPr>
            <a:r>
              <a:rPr lang="en-GB" altLang="en-US" sz="2000" b="1">
                <a:solidFill>
                  <a:srgbClr val="FFFFFF"/>
                </a:solidFill>
                <a:cs typeface="Arial" pitchFamily="34" charset="0"/>
              </a:rPr>
              <a:t>www.ibm.com/security</a:t>
            </a:r>
          </a:p>
        </p:txBody>
      </p:sp>
      <p:pic>
        <p:nvPicPr>
          <p:cNvPr id="13" name="Picture 8" descr="ThankYou"/>
          <p:cNvPicPr>
            <a:picLocks noChangeAspect="1" noChangeArrowheads="1"/>
          </p:cNvPicPr>
          <p:nvPr userDrawn="1"/>
        </p:nvPicPr>
        <p:blipFill>
          <a:blip r:embed="rId6"/>
          <a:srcRect/>
          <a:stretch>
            <a:fillRect/>
          </a:stretch>
        </p:blipFill>
        <p:spPr bwMode="auto">
          <a:xfrm>
            <a:off x="303213" y="2855913"/>
            <a:ext cx="4649787" cy="746125"/>
          </a:xfrm>
          <a:prstGeom prst="rect">
            <a:avLst/>
          </a:prstGeom>
          <a:noFill/>
          <a:ln w="9525">
            <a:noFill/>
            <a:miter lim="800000"/>
            <a:headEnd/>
            <a:tailEnd/>
          </a:ln>
        </p:spPr>
      </p:pic>
      <p:sp>
        <p:nvSpPr>
          <p:cNvPr id="14" name="Rectangle 11"/>
          <p:cNvSpPr>
            <a:spLocks noChangeArrowheads="1"/>
          </p:cNvSpPr>
          <p:nvPr userDrawn="1"/>
        </p:nvSpPr>
        <p:spPr bwMode="auto">
          <a:xfrm>
            <a:off x="309563" y="5105400"/>
            <a:ext cx="8382000" cy="1477963"/>
          </a:xfrm>
          <a:prstGeom prst="rect">
            <a:avLst/>
          </a:prstGeom>
          <a:noFill/>
          <a:ln>
            <a:noFill/>
          </a:ln>
          <a:extLst>
            <a:ext uri="{909E8E84-426E-40DD-AFC4-6F175D3DCCD1}"/>
            <a:ext uri="{91240B29-F687-4F45-9708-019B960494DF}"/>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spcBef>
                <a:spcPct val="20000"/>
              </a:spcBef>
              <a:buClr>
                <a:srgbClr val="000000"/>
              </a:buClr>
              <a:defRPr/>
            </a:pPr>
            <a:r>
              <a:rPr lang="en-US" altLang="en-US" sz="1000" b="1" dirty="0">
                <a:solidFill>
                  <a:srgbClr val="FFFFFF"/>
                </a:solidFill>
                <a:cs typeface="Arial" pitchFamily="34" charset="0"/>
              </a:rPr>
              <a:t>© Copyright IBM Corporation </a:t>
            </a:r>
            <a:r>
              <a:rPr lang="en-US" altLang="en-US" sz="1000" b="1" dirty="0" smtClean="0">
                <a:solidFill>
                  <a:srgbClr val="FFFFFF"/>
                </a:solidFill>
                <a:cs typeface="Arial" pitchFamily="34" charset="0"/>
              </a:rPr>
              <a:t>2014.  </a:t>
            </a:r>
            <a:r>
              <a:rPr lang="en-US" altLang="en-US" sz="1000" b="1" dirty="0">
                <a:solidFill>
                  <a:srgbClr val="FFFFFF"/>
                </a:solidFill>
                <a:cs typeface="Arial" pitchFamily="34" charset="0"/>
              </a:rPr>
              <a:t>All rights reserved. </a:t>
            </a:r>
            <a:r>
              <a:rPr lang="en-US" altLang="en-US" sz="1000" dirty="0">
                <a:solidFill>
                  <a:srgbClr val="FFFFFF"/>
                </a:solidFill>
                <a:cs typeface="Arial" pitchFamily="34" charset="0"/>
              </a:rPr>
              <a:t>The information contained in these materials is provided for informational purposes only, and is provided AS IS without warranty of any kind, express or implied.  IBM shall not be responsible for any damages arising out of the use of, or otherwise related to, these materials.  Nothing contained in these materials is intended to, nor shall have the effect of, creating any warranties or representations from IBM or its suppliers or licensors, or altering the terms and conditions of the applicable license agreement  governing the use of IBM software. References in these materials to IBM products, programs, or services do not imply that they will be available in all countries in which IBM operates.  Product release dates and/or capabilities referenced in these materials may change at any time at IBM</a:t>
            </a:r>
            <a:r>
              <a:rPr lang="ja-JP" altLang="en-US" sz="1000" dirty="0">
                <a:solidFill>
                  <a:srgbClr val="FFFFFF"/>
                </a:solidFill>
                <a:cs typeface="Arial" pitchFamily="34" charset="0"/>
              </a:rPr>
              <a:t>’</a:t>
            </a:r>
            <a:r>
              <a:rPr lang="en-US" altLang="ja-JP" sz="1000" dirty="0">
                <a:solidFill>
                  <a:srgbClr val="FFFFFF"/>
                </a:solidFill>
                <a:cs typeface="Arial" pitchFamily="34" charset="0"/>
              </a:rPr>
              <a:t>s sole discretion based on market opportunities or other factors, and are not intended to be a commitment to future product or feature availability in any way.  IBM, the IBM logo, and other IBM products and services are trademarks of the International Business Machines Corporation, in the United States, other countries or both. Other company, product, or service names may be trademarks or service marks of others.</a:t>
            </a:r>
            <a:endParaRPr lang="en-US" altLang="en-US" sz="1000" dirty="0">
              <a:solidFill>
                <a:srgbClr val="FFFFFF"/>
              </a:solidFill>
              <a:cs typeface="Arial" pitchFamily="34" charset="0"/>
            </a:endParaRPr>
          </a:p>
        </p:txBody>
      </p:sp>
      <p:sp>
        <p:nvSpPr>
          <p:cNvPr id="15" name="TextBox 1"/>
          <p:cNvSpPr txBox="1">
            <a:spLocks noChangeArrowheads="1"/>
          </p:cNvSpPr>
          <p:nvPr userDrawn="1"/>
        </p:nvSpPr>
        <p:spPr bwMode="auto">
          <a:xfrm>
            <a:off x="309563" y="430213"/>
            <a:ext cx="8382000" cy="1169987"/>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defRPr/>
            </a:pPr>
            <a:r>
              <a:rPr lang="en-US" sz="1000" smtClean="0">
                <a:solidFill>
                  <a:srgbClr val="FFFFFF"/>
                </a:solidFill>
                <a:cs typeface="Arial" pitchFamily="34" charset="0"/>
              </a:rPr>
              <a:t>Statement of Good Security Practices: IT system security involves protecting systems and information through prevention, detection and response to improper access from within and outside your enterprise. Improper access can result in information being altered, destroyed or misappropriated or can result in damage to or misuse of your systems, including to attack others. No IT system or product should be considered completely secure and no single product or security measure can be completely effective in preventing improper access. IBM systems and products are designed to be part of a comprehensive security approach, which will necessarily involve additional operational procedures, and may require other systems, products or services to be most effective.  IBM DOES NOT WARRANT THAT SYSTEMS AND PRODUCTS ARE IMMUNE FROM THE MALICIOUS OR ILLEGAL CONDUCT OF ANY PARTY.</a:t>
            </a:r>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3" Type="http://schemas.openxmlformats.org/officeDocument/2006/relationships/slideLayout" Target="../slideLayouts/slideLayout12.xml"/><Relationship Id="rId21" Type="http://schemas.openxmlformats.org/officeDocument/2006/relationships/image" Target="../media/image10.png"/><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image" Target="../media/image2.png"/><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19"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82563" y="593725"/>
            <a:ext cx="8686800" cy="396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82563" y="1874838"/>
            <a:ext cx="8686800" cy="4479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49" name="Line 25"/>
          <p:cNvSpPr>
            <a:spLocks noChangeShapeType="1"/>
          </p:cNvSpPr>
          <p:nvPr/>
        </p:nvSpPr>
        <p:spPr bwMode="auto">
          <a:xfrm flipV="1">
            <a:off x="274638" y="549275"/>
            <a:ext cx="8594725" cy="0"/>
          </a:xfrm>
          <a:prstGeom prst="line">
            <a:avLst/>
          </a:prstGeom>
          <a:noFill/>
          <a:ln w="9525">
            <a:solidFill>
              <a:schemeClr val="tx1"/>
            </a:solidFill>
            <a:round/>
            <a:headEnd/>
            <a:tailEnd/>
          </a:ln>
          <a:effectLst/>
          <a:extLst>
            <a:ext uri="{909E8E84-426E-40DD-AFC4-6F175D3DCCD1}"/>
            <a:ext uri="{AF507438-7753-43E0-B8FC-AC1667EBCBE1}"/>
          </a:extLst>
        </p:spPr>
        <p:txBody>
          <a:bodyPr/>
          <a:lstStyle/>
          <a:p>
            <a:pPr>
              <a:defRPr/>
            </a:pPr>
            <a:endParaRPr lang="en-US">
              <a:solidFill>
                <a:srgbClr val="000000"/>
              </a:solidFill>
              <a:latin typeface="+mn-lt"/>
              <a:ea typeface="+mn-ea"/>
              <a:cs typeface="MS PGothic" charset="0"/>
            </a:endParaRPr>
          </a:p>
        </p:txBody>
      </p:sp>
      <p:sp>
        <p:nvSpPr>
          <p:cNvPr id="1029" name="Rectangle 6"/>
          <p:cNvSpPr>
            <a:spLocks noChangeArrowheads="1"/>
          </p:cNvSpPr>
          <p:nvPr/>
        </p:nvSpPr>
        <p:spPr bwMode="black">
          <a:xfrm>
            <a:off x="7596188" y="6524625"/>
            <a:ext cx="1371600" cy="184150"/>
          </a:xfrm>
          <a:prstGeom prst="rect">
            <a:avLst/>
          </a:prstGeom>
          <a:noFill/>
          <a:ln>
            <a:noFill/>
          </a:ln>
          <a:extLst>
            <a:ext uri="{909E8E84-426E-40DD-AFC4-6F175D3DCCD1}"/>
            <a:ext uri="{91240B29-F687-4F45-9708-019B960494DF}"/>
          </a:extLst>
        </p:spPr>
        <p:txBody>
          <a:bodyPr lIns="92075" tIns="46038" rIns="92075" bIns="46038"/>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defRPr/>
            </a:pPr>
            <a:r>
              <a:rPr lang="en-GB" altLang="en-US" sz="800" dirty="0" smtClean="0">
                <a:solidFill>
                  <a:srgbClr val="000000"/>
                </a:solidFill>
                <a:cs typeface="Arial" pitchFamily="34" charset="0"/>
              </a:rPr>
              <a:t>© 2014 IBM Corporation</a:t>
            </a:r>
          </a:p>
        </p:txBody>
      </p:sp>
      <p:sp>
        <p:nvSpPr>
          <p:cNvPr id="1030" name="Text Box 46"/>
          <p:cNvSpPr txBox="1">
            <a:spLocks noChangeArrowheads="1"/>
          </p:cNvSpPr>
          <p:nvPr/>
        </p:nvSpPr>
        <p:spPr bwMode="auto">
          <a:xfrm>
            <a:off x="503238" y="136525"/>
            <a:ext cx="4297362" cy="366713"/>
          </a:xfrm>
          <a:prstGeom prst="rect">
            <a:avLst/>
          </a:prstGeom>
          <a:noFill/>
          <a:ln>
            <a:noFill/>
          </a:ln>
          <a:extLst>
            <a:ext uri="{909E8E84-426E-40DD-AFC4-6F175D3DCCD1}"/>
            <a:ext uri="{91240B29-F687-4F45-9708-019B960494DF}"/>
          </a:extLst>
        </p:spPr>
        <p:txBody>
          <a:bodyPr tIns="0" bIns="0" anchor="b"/>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spcAft>
                <a:spcPts val="900"/>
              </a:spcAft>
              <a:defRPr/>
            </a:pPr>
            <a:r>
              <a:rPr lang="en-US" sz="1000" dirty="0">
                <a:solidFill>
                  <a:srgbClr val="000000"/>
                </a:solidFill>
                <a:cs typeface="Arial" pitchFamily="34" charset="0"/>
              </a:rPr>
              <a:t>IBM Security Systems</a:t>
            </a:r>
            <a:endParaRPr lang="en-US" sz="1800" dirty="0">
              <a:solidFill>
                <a:srgbClr val="000000"/>
              </a:solidFill>
              <a:cs typeface="Arial" pitchFamily="34" charset="0"/>
            </a:endParaRPr>
          </a:p>
        </p:txBody>
      </p:sp>
      <p:sp>
        <p:nvSpPr>
          <p:cNvPr id="1034" name="Rectangle 10"/>
          <p:cNvSpPr>
            <a:spLocks noChangeArrowheads="1"/>
          </p:cNvSpPr>
          <p:nvPr/>
        </p:nvSpPr>
        <p:spPr bwMode="auto">
          <a:xfrm>
            <a:off x="173038" y="6538913"/>
            <a:ext cx="2317750" cy="182562"/>
          </a:xfrm>
          <a:prstGeom prst="rect">
            <a:avLst/>
          </a:prstGeom>
          <a:noFill/>
          <a:ln>
            <a:noFill/>
          </a:ln>
          <a:effectLst>
            <a:prstShdw prst="shdw17" dist="17961" dir="2700000">
              <a:schemeClr val="accent1">
                <a:gamma/>
                <a:shade val="60000"/>
                <a:invGamma/>
                <a:alpha val="74998"/>
              </a:schemeClr>
            </a:prstShdw>
          </a:effectLst>
          <a:extLst>
            <a:ext uri="{909E8E84-426E-40DD-AFC4-6F175D3DCCD1}"/>
            <a:ext uri="{91240B29-F687-4F45-9708-019B960494DF}"/>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fld id="{A9C2FB24-DEF5-4FE9-BD15-7A77CA5A1C74}" type="slidenum">
              <a:rPr lang="en-US" sz="800" smtClean="0">
                <a:solidFill>
                  <a:srgbClr val="000000"/>
                </a:solidFill>
                <a:cs typeface="+mn-cs"/>
              </a:rPr>
              <a:pPr eaLnBrk="1" hangingPunct="1">
                <a:defRPr/>
              </a:pPr>
              <a:t>‹#›</a:t>
            </a:fld>
            <a:endParaRPr lang="en-US" sz="800" smtClean="0">
              <a:solidFill>
                <a:srgbClr val="000000"/>
              </a:solidFill>
              <a:cs typeface="+mn-cs"/>
            </a:endParaRPr>
          </a:p>
        </p:txBody>
      </p:sp>
      <p:pic>
        <p:nvPicPr>
          <p:cNvPr id="1032" name="Picture 6"/>
          <p:cNvPicPr>
            <a:picLocks noChangeAspect="1" noChangeArrowheads="1"/>
          </p:cNvPicPr>
          <p:nvPr/>
        </p:nvPicPr>
        <p:blipFill>
          <a:blip r:embed="rId11"/>
          <a:srcRect/>
          <a:stretch>
            <a:fillRect/>
          </a:stretch>
        </p:blipFill>
        <p:spPr bwMode="auto">
          <a:xfrm>
            <a:off x="247650" y="201613"/>
            <a:ext cx="304800" cy="303212"/>
          </a:xfrm>
          <a:prstGeom prst="rect">
            <a:avLst/>
          </a:prstGeom>
          <a:noFill/>
          <a:ln w="9525">
            <a:noFill/>
            <a:miter lim="800000"/>
            <a:headEnd/>
            <a:tailEnd/>
          </a:ln>
        </p:spPr>
      </p:pic>
      <p:pic>
        <p:nvPicPr>
          <p:cNvPr id="1033" name="Picture 7"/>
          <p:cNvPicPr>
            <a:picLocks noChangeAspect="1" noChangeArrowheads="1"/>
          </p:cNvPicPr>
          <p:nvPr/>
        </p:nvPicPr>
        <p:blipFill>
          <a:blip r:embed="rId12"/>
          <a:srcRect/>
          <a:stretch>
            <a:fillRect/>
          </a:stretch>
        </p:blipFill>
        <p:spPr bwMode="auto">
          <a:xfrm>
            <a:off x="8275638" y="217488"/>
            <a:ext cx="585787" cy="2381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600" r:id="rId1"/>
    <p:sldLayoutId id="2147484583" r:id="rId2"/>
    <p:sldLayoutId id="2147484582" r:id="rId3"/>
    <p:sldLayoutId id="2147484581" r:id="rId4"/>
    <p:sldLayoutId id="2147484601" r:id="rId5"/>
    <p:sldLayoutId id="2147484580" r:id="rId6"/>
    <p:sldLayoutId id="2147484602" r:id="rId7"/>
    <p:sldLayoutId id="2147484579" r:id="rId8"/>
    <p:sldLayoutId id="2147484603" r:id="rId9"/>
  </p:sldLayoutIdLst>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2200">
          <a:solidFill>
            <a:srgbClr val="7889FB"/>
          </a:solidFill>
          <a:latin typeface="+mj-lt"/>
          <a:ea typeface="ＭＳ Ｐゴシック" pitchFamily="34" charset="-128"/>
          <a:cs typeface="MS PGothic" charset="0"/>
        </a:defRPr>
      </a:lvl1pPr>
      <a:lvl2pPr algn="l" rtl="0" eaLnBrk="0" fontAlgn="base" hangingPunct="0">
        <a:lnSpc>
          <a:spcPct val="90000"/>
        </a:lnSpc>
        <a:spcBef>
          <a:spcPct val="0"/>
        </a:spcBef>
        <a:spcAft>
          <a:spcPct val="0"/>
        </a:spcAft>
        <a:defRPr sz="2200">
          <a:solidFill>
            <a:srgbClr val="7889FB"/>
          </a:solidFill>
          <a:latin typeface="Arial" charset="0"/>
          <a:ea typeface="ＭＳ Ｐゴシック" pitchFamily="34" charset="-128"/>
          <a:cs typeface="MS PGothic" charset="0"/>
        </a:defRPr>
      </a:lvl2pPr>
      <a:lvl3pPr algn="l" rtl="0" eaLnBrk="0" fontAlgn="base" hangingPunct="0">
        <a:lnSpc>
          <a:spcPct val="90000"/>
        </a:lnSpc>
        <a:spcBef>
          <a:spcPct val="0"/>
        </a:spcBef>
        <a:spcAft>
          <a:spcPct val="0"/>
        </a:spcAft>
        <a:defRPr sz="2200">
          <a:solidFill>
            <a:srgbClr val="7889FB"/>
          </a:solidFill>
          <a:latin typeface="Arial" charset="0"/>
          <a:ea typeface="ＭＳ Ｐゴシック" pitchFamily="34" charset="-128"/>
          <a:cs typeface="MS PGothic" charset="0"/>
        </a:defRPr>
      </a:lvl3pPr>
      <a:lvl4pPr algn="l" rtl="0" eaLnBrk="0" fontAlgn="base" hangingPunct="0">
        <a:lnSpc>
          <a:spcPct val="90000"/>
        </a:lnSpc>
        <a:spcBef>
          <a:spcPct val="0"/>
        </a:spcBef>
        <a:spcAft>
          <a:spcPct val="0"/>
        </a:spcAft>
        <a:defRPr sz="2200">
          <a:solidFill>
            <a:srgbClr val="7889FB"/>
          </a:solidFill>
          <a:latin typeface="Arial" charset="0"/>
          <a:ea typeface="ＭＳ Ｐゴシック" pitchFamily="34" charset="-128"/>
          <a:cs typeface="MS PGothic" charset="0"/>
        </a:defRPr>
      </a:lvl4pPr>
      <a:lvl5pPr algn="l" rtl="0" eaLnBrk="0" fontAlgn="base" hangingPunct="0">
        <a:lnSpc>
          <a:spcPct val="90000"/>
        </a:lnSpc>
        <a:spcBef>
          <a:spcPct val="0"/>
        </a:spcBef>
        <a:spcAft>
          <a:spcPct val="0"/>
        </a:spcAft>
        <a:defRPr sz="2200">
          <a:solidFill>
            <a:srgbClr val="7889FB"/>
          </a:solidFill>
          <a:latin typeface="Arial" charset="0"/>
          <a:ea typeface="ＭＳ Ｐゴシック" pitchFamily="34" charset="-128"/>
          <a:cs typeface="MS PGothic" charset="0"/>
        </a:defRPr>
      </a:lvl5pPr>
      <a:lvl6pPr marL="457200" algn="l" rtl="0" fontAlgn="base">
        <a:lnSpc>
          <a:spcPct val="90000"/>
        </a:lnSpc>
        <a:spcBef>
          <a:spcPct val="0"/>
        </a:spcBef>
        <a:spcAft>
          <a:spcPct val="0"/>
        </a:spcAft>
        <a:defRPr sz="2200">
          <a:solidFill>
            <a:schemeClr val="hlink"/>
          </a:solidFill>
          <a:latin typeface="Arial" charset="0"/>
          <a:ea typeface="ＭＳ Ｐゴシック" charset="0"/>
        </a:defRPr>
      </a:lvl6pPr>
      <a:lvl7pPr marL="914400" algn="l" rtl="0" fontAlgn="base">
        <a:lnSpc>
          <a:spcPct val="90000"/>
        </a:lnSpc>
        <a:spcBef>
          <a:spcPct val="0"/>
        </a:spcBef>
        <a:spcAft>
          <a:spcPct val="0"/>
        </a:spcAft>
        <a:defRPr sz="2200">
          <a:solidFill>
            <a:schemeClr val="hlink"/>
          </a:solidFill>
          <a:latin typeface="Arial" charset="0"/>
          <a:ea typeface="ＭＳ Ｐゴシック" charset="0"/>
        </a:defRPr>
      </a:lvl7pPr>
      <a:lvl8pPr marL="1371600" algn="l" rtl="0" fontAlgn="base">
        <a:lnSpc>
          <a:spcPct val="90000"/>
        </a:lnSpc>
        <a:spcBef>
          <a:spcPct val="0"/>
        </a:spcBef>
        <a:spcAft>
          <a:spcPct val="0"/>
        </a:spcAft>
        <a:defRPr sz="2200">
          <a:solidFill>
            <a:schemeClr val="hlink"/>
          </a:solidFill>
          <a:latin typeface="Arial" charset="0"/>
          <a:ea typeface="ＭＳ Ｐゴシック" charset="0"/>
        </a:defRPr>
      </a:lvl8pPr>
      <a:lvl9pPr marL="1828800" algn="l" rtl="0" fontAlgn="base">
        <a:lnSpc>
          <a:spcPct val="90000"/>
        </a:lnSpc>
        <a:spcBef>
          <a:spcPct val="0"/>
        </a:spcBef>
        <a:spcAft>
          <a:spcPct val="0"/>
        </a:spcAft>
        <a:defRPr sz="2200">
          <a:solidFill>
            <a:schemeClr val="hlink"/>
          </a:solidFill>
          <a:latin typeface="Arial" charset="0"/>
          <a:ea typeface="ＭＳ Ｐゴシック" charset="0"/>
        </a:defRPr>
      </a:lvl9pPr>
    </p:titleStyle>
    <p:bodyStyle>
      <a:lvl1pPr marL="173038" indent="-173038" algn="l" rtl="0" eaLnBrk="0" fontAlgn="base" hangingPunct="0">
        <a:spcBef>
          <a:spcPct val="20000"/>
        </a:spcBef>
        <a:spcAft>
          <a:spcPct val="0"/>
        </a:spcAft>
        <a:buClr>
          <a:schemeClr val="tx1"/>
        </a:buClr>
        <a:buFont typeface="Wingdings" pitchFamily="2" charset="2"/>
        <a:buChar char="§"/>
        <a:defRPr sz="1600">
          <a:solidFill>
            <a:schemeClr val="tx1"/>
          </a:solidFill>
          <a:latin typeface="+mn-lt"/>
          <a:ea typeface="ＭＳ Ｐゴシック" pitchFamily="34" charset="-128"/>
          <a:cs typeface="MS PGothic" charset="0"/>
        </a:defRPr>
      </a:lvl1pPr>
      <a:lvl2pPr marL="509588" indent="-163513" algn="l" rtl="0" eaLnBrk="0" fontAlgn="base" hangingPunct="0">
        <a:spcBef>
          <a:spcPct val="20000"/>
        </a:spcBef>
        <a:spcAft>
          <a:spcPct val="0"/>
        </a:spcAft>
        <a:buClr>
          <a:schemeClr val="tx1"/>
        </a:buClr>
        <a:buFont typeface="Arial" charset="0"/>
        <a:buChar char="–"/>
        <a:defRPr sz="1600">
          <a:solidFill>
            <a:schemeClr val="tx1"/>
          </a:solidFill>
          <a:latin typeface="+mn-lt"/>
          <a:ea typeface="ＭＳ Ｐゴシック" pitchFamily="34" charset="-128"/>
          <a:cs typeface="MS PGothic" charset="0"/>
        </a:defRPr>
      </a:lvl2pPr>
      <a:lvl3pPr marL="855663" indent="-173038" algn="l" rtl="0" eaLnBrk="0" fontAlgn="base" hangingPunct="0">
        <a:spcBef>
          <a:spcPct val="20000"/>
        </a:spcBef>
        <a:spcAft>
          <a:spcPct val="0"/>
        </a:spcAft>
        <a:buClr>
          <a:schemeClr val="tx1"/>
        </a:buClr>
        <a:buChar char="•"/>
        <a:defRPr sz="1600">
          <a:solidFill>
            <a:schemeClr val="tx1"/>
          </a:solidFill>
          <a:latin typeface="+mn-lt"/>
          <a:ea typeface="ＭＳ Ｐゴシック" pitchFamily="34" charset="-128"/>
          <a:cs typeface="MS PGothic" charset="0"/>
        </a:defRPr>
      </a:lvl3pPr>
      <a:lvl4pPr marL="1203325" indent="-173038" algn="l" rtl="0" eaLnBrk="0" fontAlgn="base" hangingPunct="0">
        <a:spcBef>
          <a:spcPct val="20000"/>
        </a:spcBef>
        <a:spcAft>
          <a:spcPct val="0"/>
        </a:spcAft>
        <a:buClr>
          <a:schemeClr val="bg1"/>
        </a:buClr>
        <a:defRPr sz="1600">
          <a:solidFill>
            <a:schemeClr val="bg1"/>
          </a:solidFill>
          <a:latin typeface="+mn-lt"/>
          <a:ea typeface="ＭＳ Ｐゴシック" pitchFamily="34" charset="-128"/>
          <a:cs typeface="MS PGothic" charset="0"/>
        </a:defRPr>
      </a:lvl4pPr>
      <a:lvl5pPr marL="1539875" indent="-163513" algn="l" rtl="0" eaLnBrk="0" fontAlgn="base" hangingPunct="0">
        <a:spcBef>
          <a:spcPct val="20000"/>
        </a:spcBef>
        <a:spcAft>
          <a:spcPct val="0"/>
        </a:spcAft>
        <a:buClr>
          <a:schemeClr val="bg1"/>
        </a:buClr>
        <a:buChar char="»"/>
        <a:defRPr sz="1600">
          <a:solidFill>
            <a:schemeClr val="bg1"/>
          </a:solidFill>
          <a:latin typeface="+mn-lt"/>
          <a:ea typeface="ＭＳ Ｐゴシック" pitchFamily="34" charset="-128"/>
          <a:cs typeface="MS PGothic" charset="0"/>
        </a:defRPr>
      </a:lvl5pPr>
      <a:lvl6pPr marL="1997075" indent="-163513" algn="l" rtl="0" fontAlgn="base">
        <a:spcBef>
          <a:spcPct val="20000"/>
        </a:spcBef>
        <a:spcAft>
          <a:spcPct val="0"/>
        </a:spcAft>
        <a:buClr>
          <a:schemeClr val="bg1"/>
        </a:buClr>
        <a:buChar char="»"/>
        <a:defRPr sz="1600">
          <a:solidFill>
            <a:schemeClr val="bg1"/>
          </a:solidFill>
          <a:latin typeface="+mn-lt"/>
          <a:ea typeface="+mn-ea"/>
        </a:defRPr>
      </a:lvl6pPr>
      <a:lvl7pPr marL="2454275" indent="-163513" algn="l" rtl="0" fontAlgn="base">
        <a:spcBef>
          <a:spcPct val="20000"/>
        </a:spcBef>
        <a:spcAft>
          <a:spcPct val="0"/>
        </a:spcAft>
        <a:buClr>
          <a:schemeClr val="bg1"/>
        </a:buClr>
        <a:buChar char="»"/>
        <a:defRPr sz="1600">
          <a:solidFill>
            <a:schemeClr val="bg1"/>
          </a:solidFill>
          <a:latin typeface="+mn-lt"/>
          <a:ea typeface="+mn-ea"/>
        </a:defRPr>
      </a:lvl7pPr>
      <a:lvl8pPr marL="2911475" indent="-163513" algn="l" rtl="0" fontAlgn="base">
        <a:spcBef>
          <a:spcPct val="20000"/>
        </a:spcBef>
        <a:spcAft>
          <a:spcPct val="0"/>
        </a:spcAft>
        <a:buClr>
          <a:schemeClr val="bg1"/>
        </a:buClr>
        <a:buChar char="»"/>
        <a:defRPr sz="1600">
          <a:solidFill>
            <a:schemeClr val="bg1"/>
          </a:solidFill>
          <a:latin typeface="+mn-lt"/>
          <a:ea typeface="+mn-ea"/>
        </a:defRPr>
      </a:lvl8pPr>
      <a:lvl9pPr marL="3368675" indent="-163513" algn="l" rtl="0" fontAlgn="base">
        <a:spcBef>
          <a:spcPct val="20000"/>
        </a:spcBef>
        <a:spcAft>
          <a:spcPct val="0"/>
        </a:spcAft>
        <a:buClr>
          <a:schemeClr val="bg1"/>
        </a:buClr>
        <a:buChar char="»"/>
        <a:defRPr sz="1600">
          <a:solidFill>
            <a:schemeClr val="bg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182563" y="593725"/>
            <a:ext cx="8686800" cy="396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1267" name="Rectangle 3"/>
          <p:cNvSpPr>
            <a:spLocks noGrp="1" noChangeArrowheads="1"/>
          </p:cNvSpPr>
          <p:nvPr>
            <p:ph type="body" idx="1"/>
          </p:nvPr>
        </p:nvSpPr>
        <p:spPr bwMode="auto">
          <a:xfrm>
            <a:off x="182563" y="1138238"/>
            <a:ext cx="8686800" cy="5216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2052" name="Line 25"/>
          <p:cNvSpPr>
            <a:spLocks noChangeShapeType="1"/>
          </p:cNvSpPr>
          <p:nvPr/>
        </p:nvSpPr>
        <p:spPr bwMode="auto">
          <a:xfrm flipV="1">
            <a:off x="274638" y="549275"/>
            <a:ext cx="8594725" cy="0"/>
          </a:xfrm>
          <a:prstGeom prst="line">
            <a:avLst/>
          </a:prstGeom>
          <a:noFill/>
          <a:ln w="9525">
            <a:solidFill>
              <a:schemeClr val="tx1"/>
            </a:solidFill>
            <a:round/>
            <a:headEnd/>
            <a:tailEnd/>
          </a:ln>
          <a:extLst>
            <a:ext uri="{909E8E84-426E-40DD-AFC4-6F175D3DCCD1}"/>
          </a:extLst>
        </p:spPr>
        <p:txBody>
          <a:bodyPr/>
          <a:lstStyle/>
          <a:p>
            <a:pPr eaLnBrk="0" hangingPunct="0">
              <a:defRPr/>
            </a:pPr>
            <a:endParaRPr lang="en-US">
              <a:latin typeface="Arial" panose="020B0604020202020204" pitchFamily="34" charset="0"/>
              <a:ea typeface="MS PGothic" panose="020B0600070205080204" pitchFamily="34" charset="-128"/>
              <a:cs typeface="+mn-cs"/>
            </a:endParaRPr>
          </a:p>
        </p:txBody>
      </p:sp>
      <p:sp>
        <p:nvSpPr>
          <p:cNvPr id="1029" name="Rectangle 6"/>
          <p:cNvSpPr>
            <a:spLocks noChangeArrowheads="1"/>
          </p:cNvSpPr>
          <p:nvPr/>
        </p:nvSpPr>
        <p:spPr bwMode="black">
          <a:xfrm>
            <a:off x="7589838" y="6537325"/>
            <a:ext cx="1371600" cy="184150"/>
          </a:xfrm>
          <a:prstGeom prst="rect">
            <a:avLst/>
          </a:prstGeom>
          <a:noFill/>
          <a:ln>
            <a:noFill/>
          </a:ln>
          <a:extLst>
            <a:ext uri="{909E8E84-426E-40DD-AFC4-6F175D3DCCD1}"/>
            <a:ext uri="{91240B29-F687-4F45-9708-019B960494DF}"/>
          </a:extLst>
        </p:spPr>
        <p:txBody>
          <a:bodyPr lIns="92075" tIns="46038" rIns="92075" bIns="46038"/>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defRPr/>
            </a:pPr>
            <a:r>
              <a:rPr lang="en-US" altLang="en-US" sz="800">
                <a:solidFill>
                  <a:srgbClr val="7F7F7F"/>
                </a:solidFill>
                <a:cs typeface="Arial" pitchFamily="34" charset="0"/>
              </a:rPr>
              <a:t>© 2013 IBM Corporation</a:t>
            </a:r>
          </a:p>
        </p:txBody>
      </p:sp>
      <p:sp>
        <p:nvSpPr>
          <p:cNvPr id="1030" name="Text Box 46"/>
          <p:cNvSpPr txBox="1">
            <a:spLocks noChangeArrowheads="1"/>
          </p:cNvSpPr>
          <p:nvPr/>
        </p:nvSpPr>
        <p:spPr bwMode="auto">
          <a:xfrm>
            <a:off x="503238" y="136525"/>
            <a:ext cx="4297362" cy="366713"/>
          </a:xfrm>
          <a:prstGeom prst="rect">
            <a:avLst/>
          </a:prstGeom>
          <a:noFill/>
          <a:ln>
            <a:noFill/>
          </a:ln>
          <a:extLst/>
        </p:spPr>
        <p:txBody>
          <a:bodyPr tIns="0" bIns="0" anchor="b"/>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spcAft>
                <a:spcPts val="900"/>
              </a:spcAft>
              <a:defRPr/>
            </a:pPr>
            <a:r>
              <a:rPr lang="en-US" sz="1000" dirty="0">
                <a:solidFill>
                  <a:srgbClr val="000000"/>
                </a:solidFill>
                <a:cs typeface="Arial" pitchFamily="34" charset="0"/>
              </a:rPr>
              <a:t>IBM Security Systems</a:t>
            </a:r>
            <a:endParaRPr lang="en-US" sz="1800" dirty="0">
              <a:solidFill>
                <a:srgbClr val="000000"/>
              </a:solidFill>
              <a:cs typeface="Arial" pitchFamily="34" charset="0"/>
            </a:endParaRPr>
          </a:p>
        </p:txBody>
      </p:sp>
      <p:pic>
        <p:nvPicPr>
          <p:cNvPr id="11271" name="Picture 7"/>
          <p:cNvPicPr>
            <a:picLocks noChangeAspect="1" noChangeArrowheads="1"/>
          </p:cNvPicPr>
          <p:nvPr/>
        </p:nvPicPr>
        <p:blipFill>
          <a:blip r:embed="rId20"/>
          <a:srcRect/>
          <a:stretch>
            <a:fillRect/>
          </a:stretch>
        </p:blipFill>
        <p:spPr bwMode="auto">
          <a:xfrm>
            <a:off x="8275638" y="217488"/>
            <a:ext cx="585787" cy="238125"/>
          </a:xfrm>
          <a:prstGeom prst="rect">
            <a:avLst/>
          </a:prstGeom>
          <a:noFill/>
          <a:ln w="9525">
            <a:noFill/>
            <a:miter lim="800000"/>
            <a:headEnd/>
            <a:tailEnd/>
          </a:ln>
        </p:spPr>
      </p:pic>
      <p:pic>
        <p:nvPicPr>
          <p:cNvPr id="11272" name="Picture 10"/>
          <p:cNvPicPr>
            <a:picLocks noChangeAspect="1" noChangeArrowheads="1"/>
          </p:cNvPicPr>
          <p:nvPr/>
        </p:nvPicPr>
        <p:blipFill>
          <a:blip r:embed="rId21"/>
          <a:srcRect/>
          <a:stretch>
            <a:fillRect/>
          </a:stretch>
        </p:blipFill>
        <p:spPr bwMode="auto">
          <a:xfrm>
            <a:off x="273050" y="217488"/>
            <a:ext cx="282575" cy="3000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599" r:id="rId1"/>
    <p:sldLayoutId id="2147484598" r:id="rId2"/>
    <p:sldLayoutId id="2147484604" r:id="rId3"/>
    <p:sldLayoutId id="2147484597" r:id="rId4"/>
    <p:sldLayoutId id="2147484596" r:id="rId5"/>
    <p:sldLayoutId id="2147484595" r:id="rId6"/>
    <p:sldLayoutId id="2147484594" r:id="rId7"/>
    <p:sldLayoutId id="2147484593" r:id="rId8"/>
    <p:sldLayoutId id="2147484592" r:id="rId9"/>
    <p:sldLayoutId id="2147484591" r:id="rId10"/>
    <p:sldLayoutId id="2147484590" r:id="rId11"/>
    <p:sldLayoutId id="2147484589" r:id="rId12"/>
    <p:sldLayoutId id="2147484588" r:id="rId13"/>
    <p:sldLayoutId id="2147484587" r:id="rId14"/>
    <p:sldLayoutId id="2147484586" r:id="rId15"/>
    <p:sldLayoutId id="2147484585" r:id="rId16"/>
    <p:sldLayoutId id="2147484584" r:id="rId17"/>
    <p:sldLayoutId id="2147484605" r:id="rId18"/>
  </p:sldLayoutIdLst>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2200">
          <a:solidFill>
            <a:srgbClr val="7889FB"/>
          </a:solidFill>
          <a:latin typeface="+mj-lt"/>
          <a:ea typeface="ＭＳ Ｐゴシック" pitchFamily="34" charset="-128"/>
          <a:cs typeface="MS PGothic" charset="0"/>
        </a:defRPr>
      </a:lvl1pPr>
      <a:lvl2pPr algn="l" rtl="0" eaLnBrk="0" fontAlgn="base" hangingPunct="0">
        <a:lnSpc>
          <a:spcPct val="90000"/>
        </a:lnSpc>
        <a:spcBef>
          <a:spcPct val="0"/>
        </a:spcBef>
        <a:spcAft>
          <a:spcPct val="0"/>
        </a:spcAft>
        <a:defRPr sz="2200">
          <a:solidFill>
            <a:srgbClr val="7889FB"/>
          </a:solidFill>
          <a:latin typeface="Arial" charset="0"/>
          <a:ea typeface="ＭＳ Ｐゴシック" pitchFamily="34" charset="-128"/>
          <a:cs typeface="MS PGothic" charset="0"/>
        </a:defRPr>
      </a:lvl2pPr>
      <a:lvl3pPr algn="l" rtl="0" eaLnBrk="0" fontAlgn="base" hangingPunct="0">
        <a:lnSpc>
          <a:spcPct val="90000"/>
        </a:lnSpc>
        <a:spcBef>
          <a:spcPct val="0"/>
        </a:spcBef>
        <a:spcAft>
          <a:spcPct val="0"/>
        </a:spcAft>
        <a:defRPr sz="2200">
          <a:solidFill>
            <a:srgbClr val="7889FB"/>
          </a:solidFill>
          <a:latin typeface="Arial" charset="0"/>
          <a:ea typeface="ＭＳ Ｐゴシック" pitchFamily="34" charset="-128"/>
          <a:cs typeface="MS PGothic" charset="0"/>
        </a:defRPr>
      </a:lvl3pPr>
      <a:lvl4pPr algn="l" rtl="0" eaLnBrk="0" fontAlgn="base" hangingPunct="0">
        <a:lnSpc>
          <a:spcPct val="90000"/>
        </a:lnSpc>
        <a:spcBef>
          <a:spcPct val="0"/>
        </a:spcBef>
        <a:spcAft>
          <a:spcPct val="0"/>
        </a:spcAft>
        <a:defRPr sz="2200">
          <a:solidFill>
            <a:srgbClr val="7889FB"/>
          </a:solidFill>
          <a:latin typeface="Arial" charset="0"/>
          <a:ea typeface="ＭＳ Ｐゴシック" pitchFamily="34" charset="-128"/>
          <a:cs typeface="MS PGothic" charset="0"/>
        </a:defRPr>
      </a:lvl4pPr>
      <a:lvl5pPr algn="l" rtl="0" eaLnBrk="0" fontAlgn="base" hangingPunct="0">
        <a:lnSpc>
          <a:spcPct val="90000"/>
        </a:lnSpc>
        <a:spcBef>
          <a:spcPct val="0"/>
        </a:spcBef>
        <a:spcAft>
          <a:spcPct val="0"/>
        </a:spcAft>
        <a:defRPr sz="2200">
          <a:solidFill>
            <a:srgbClr val="7889FB"/>
          </a:solidFill>
          <a:latin typeface="Arial" charset="0"/>
          <a:ea typeface="ＭＳ Ｐゴシック" pitchFamily="34" charset="-128"/>
          <a:cs typeface="MS PGothic" charset="0"/>
        </a:defRPr>
      </a:lvl5pPr>
      <a:lvl6pPr marL="457200" algn="l" rtl="0" fontAlgn="base">
        <a:lnSpc>
          <a:spcPct val="90000"/>
        </a:lnSpc>
        <a:spcBef>
          <a:spcPct val="0"/>
        </a:spcBef>
        <a:spcAft>
          <a:spcPct val="0"/>
        </a:spcAft>
        <a:defRPr sz="2200">
          <a:solidFill>
            <a:schemeClr val="hlink"/>
          </a:solidFill>
          <a:latin typeface="Arial" charset="0"/>
          <a:ea typeface="ＭＳ Ｐゴシック" charset="0"/>
        </a:defRPr>
      </a:lvl6pPr>
      <a:lvl7pPr marL="914400" algn="l" rtl="0" fontAlgn="base">
        <a:lnSpc>
          <a:spcPct val="90000"/>
        </a:lnSpc>
        <a:spcBef>
          <a:spcPct val="0"/>
        </a:spcBef>
        <a:spcAft>
          <a:spcPct val="0"/>
        </a:spcAft>
        <a:defRPr sz="2200">
          <a:solidFill>
            <a:schemeClr val="hlink"/>
          </a:solidFill>
          <a:latin typeface="Arial" charset="0"/>
          <a:ea typeface="ＭＳ Ｐゴシック" charset="0"/>
        </a:defRPr>
      </a:lvl7pPr>
      <a:lvl8pPr marL="1371600" algn="l" rtl="0" fontAlgn="base">
        <a:lnSpc>
          <a:spcPct val="90000"/>
        </a:lnSpc>
        <a:spcBef>
          <a:spcPct val="0"/>
        </a:spcBef>
        <a:spcAft>
          <a:spcPct val="0"/>
        </a:spcAft>
        <a:defRPr sz="2200">
          <a:solidFill>
            <a:schemeClr val="hlink"/>
          </a:solidFill>
          <a:latin typeface="Arial" charset="0"/>
          <a:ea typeface="ＭＳ Ｐゴシック" charset="0"/>
        </a:defRPr>
      </a:lvl8pPr>
      <a:lvl9pPr marL="1828800" algn="l" rtl="0" fontAlgn="base">
        <a:lnSpc>
          <a:spcPct val="90000"/>
        </a:lnSpc>
        <a:spcBef>
          <a:spcPct val="0"/>
        </a:spcBef>
        <a:spcAft>
          <a:spcPct val="0"/>
        </a:spcAft>
        <a:defRPr sz="2200">
          <a:solidFill>
            <a:schemeClr val="hlink"/>
          </a:solidFill>
          <a:latin typeface="Arial" charset="0"/>
          <a:ea typeface="ＭＳ Ｐゴシック" charset="0"/>
        </a:defRPr>
      </a:lvl9pPr>
    </p:titleStyle>
    <p:bodyStyle>
      <a:lvl1pPr marL="173038" indent="-173038" algn="l" rtl="0" eaLnBrk="0" fontAlgn="base" hangingPunct="0">
        <a:spcBef>
          <a:spcPct val="20000"/>
        </a:spcBef>
        <a:spcAft>
          <a:spcPct val="0"/>
        </a:spcAft>
        <a:buClr>
          <a:schemeClr val="tx1"/>
        </a:buClr>
        <a:buFont typeface="Wingdings" pitchFamily="2" charset="2"/>
        <a:buChar char="§"/>
        <a:defRPr sz="1600">
          <a:solidFill>
            <a:schemeClr val="tx1"/>
          </a:solidFill>
          <a:latin typeface="+mn-lt"/>
          <a:ea typeface="ＭＳ Ｐゴシック" pitchFamily="34" charset="-128"/>
          <a:cs typeface="MS PGothic" charset="0"/>
        </a:defRPr>
      </a:lvl1pPr>
      <a:lvl2pPr marL="509588" indent="-163513" algn="l" rtl="0" eaLnBrk="0" fontAlgn="base" hangingPunct="0">
        <a:spcBef>
          <a:spcPct val="20000"/>
        </a:spcBef>
        <a:spcAft>
          <a:spcPct val="0"/>
        </a:spcAft>
        <a:buClr>
          <a:schemeClr val="tx1"/>
        </a:buClr>
        <a:buFont typeface="Arial" charset="0"/>
        <a:buChar char="–"/>
        <a:defRPr sz="1600">
          <a:solidFill>
            <a:schemeClr val="tx1"/>
          </a:solidFill>
          <a:latin typeface="+mn-lt"/>
          <a:ea typeface="ＭＳ Ｐゴシック" pitchFamily="34" charset="-128"/>
          <a:cs typeface="MS PGothic" charset="0"/>
        </a:defRPr>
      </a:lvl2pPr>
      <a:lvl3pPr marL="855663" indent="-173038" algn="l" rtl="0" eaLnBrk="0" fontAlgn="base" hangingPunct="0">
        <a:spcBef>
          <a:spcPct val="20000"/>
        </a:spcBef>
        <a:spcAft>
          <a:spcPct val="0"/>
        </a:spcAft>
        <a:buClr>
          <a:schemeClr val="tx1"/>
        </a:buClr>
        <a:buChar char="•"/>
        <a:defRPr sz="1600">
          <a:solidFill>
            <a:schemeClr val="tx1"/>
          </a:solidFill>
          <a:latin typeface="+mn-lt"/>
          <a:ea typeface="ＭＳ Ｐゴシック" pitchFamily="34" charset="-128"/>
          <a:cs typeface="MS PGothic" charset="0"/>
        </a:defRPr>
      </a:lvl3pPr>
      <a:lvl4pPr marL="1203325" indent="-173038" algn="l" rtl="0" eaLnBrk="0" fontAlgn="base" hangingPunct="0">
        <a:spcBef>
          <a:spcPct val="20000"/>
        </a:spcBef>
        <a:spcAft>
          <a:spcPct val="0"/>
        </a:spcAft>
        <a:buClr>
          <a:schemeClr val="bg1"/>
        </a:buClr>
        <a:defRPr sz="1600">
          <a:solidFill>
            <a:schemeClr val="bg1"/>
          </a:solidFill>
          <a:latin typeface="+mn-lt"/>
          <a:ea typeface="ＭＳ Ｐゴシック" pitchFamily="34" charset="-128"/>
          <a:cs typeface="MS PGothic" charset="0"/>
        </a:defRPr>
      </a:lvl4pPr>
      <a:lvl5pPr marL="1539875" indent="-163513" algn="l" rtl="0" eaLnBrk="0" fontAlgn="base" hangingPunct="0">
        <a:spcBef>
          <a:spcPct val="20000"/>
        </a:spcBef>
        <a:spcAft>
          <a:spcPct val="0"/>
        </a:spcAft>
        <a:buClr>
          <a:schemeClr val="bg1"/>
        </a:buClr>
        <a:buChar char="»"/>
        <a:defRPr sz="1600">
          <a:solidFill>
            <a:schemeClr val="bg1"/>
          </a:solidFill>
          <a:latin typeface="+mn-lt"/>
          <a:ea typeface="ＭＳ Ｐゴシック" pitchFamily="34" charset="-128"/>
          <a:cs typeface="MS PGothic" charset="0"/>
        </a:defRPr>
      </a:lvl5pPr>
      <a:lvl6pPr marL="1997075" indent="-163513" algn="l" rtl="0" fontAlgn="base">
        <a:spcBef>
          <a:spcPct val="20000"/>
        </a:spcBef>
        <a:spcAft>
          <a:spcPct val="0"/>
        </a:spcAft>
        <a:buClr>
          <a:schemeClr val="bg1"/>
        </a:buClr>
        <a:buChar char="»"/>
        <a:defRPr sz="1600">
          <a:solidFill>
            <a:schemeClr val="bg1"/>
          </a:solidFill>
          <a:latin typeface="+mn-lt"/>
          <a:ea typeface="+mn-ea"/>
        </a:defRPr>
      </a:lvl6pPr>
      <a:lvl7pPr marL="2454275" indent="-163513" algn="l" rtl="0" fontAlgn="base">
        <a:spcBef>
          <a:spcPct val="20000"/>
        </a:spcBef>
        <a:spcAft>
          <a:spcPct val="0"/>
        </a:spcAft>
        <a:buClr>
          <a:schemeClr val="bg1"/>
        </a:buClr>
        <a:buChar char="»"/>
        <a:defRPr sz="1600">
          <a:solidFill>
            <a:schemeClr val="bg1"/>
          </a:solidFill>
          <a:latin typeface="+mn-lt"/>
          <a:ea typeface="+mn-ea"/>
        </a:defRPr>
      </a:lvl7pPr>
      <a:lvl8pPr marL="2911475" indent="-163513" algn="l" rtl="0" fontAlgn="base">
        <a:spcBef>
          <a:spcPct val="20000"/>
        </a:spcBef>
        <a:spcAft>
          <a:spcPct val="0"/>
        </a:spcAft>
        <a:buClr>
          <a:schemeClr val="bg1"/>
        </a:buClr>
        <a:buChar char="»"/>
        <a:defRPr sz="1600">
          <a:solidFill>
            <a:schemeClr val="bg1"/>
          </a:solidFill>
          <a:latin typeface="+mn-lt"/>
          <a:ea typeface="+mn-ea"/>
        </a:defRPr>
      </a:lvl8pPr>
      <a:lvl9pPr marL="3368675" indent="-163513" algn="l" rtl="0" fontAlgn="base">
        <a:spcBef>
          <a:spcPct val="20000"/>
        </a:spcBef>
        <a:spcAft>
          <a:spcPct val="0"/>
        </a:spcAft>
        <a:buClr>
          <a:schemeClr val="bg1"/>
        </a:buClr>
        <a:buChar char="»"/>
        <a:defRPr sz="1600">
          <a:solidFill>
            <a:schemeClr val="bg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hyperlink" Target="http://www.twitter.com/ibmsecurity" TargetMode="External"/><Relationship Id="rId3" Type="http://schemas.openxmlformats.org/officeDocument/2006/relationships/image" Target="../media/image36.jpeg"/><Relationship Id="rId7" Type="http://schemas.openxmlformats.org/officeDocument/2006/relationships/image" Target="../media/image38.png"/><Relationship Id="rId2" Type="http://schemas.openxmlformats.org/officeDocument/2006/relationships/hyperlink" Target="http://blogs.iss.net/" TargetMode="Externa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hyperlink" Target="http://www.ibm.com/security/xforce/" TargetMode="External"/><Relationship Id="rId4" Type="http://schemas.openxmlformats.org/officeDocument/2006/relationships/hyperlink" Target="http://www.securityintelligence.com/x-force" TargetMode="External"/><Relationship Id="rId9" Type="http://schemas.openxmlformats.org/officeDocument/2006/relationships/hyperlink" Target="http://www.twitter.com/ibmxforc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comments" Target="../comments/comment1.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comments" Target="../comments/commen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Placeholder 1"/>
          <p:cNvSpPr>
            <a:spLocks noGrp="1"/>
          </p:cNvSpPr>
          <p:nvPr>
            <p:ph type="body" idx="4294967295"/>
          </p:nvPr>
        </p:nvSpPr>
        <p:spPr>
          <a:xfrm>
            <a:off x="206375" y="2371725"/>
            <a:ext cx="8643938" cy="1524000"/>
          </a:xfrm>
        </p:spPr>
        <p:txBody>
          <a:bodyPr/>
          <a:lstStyle/>
          <a:p>
            <a:pPr marL="0" indent="0">
              <a:spcBef>
                <a:spcPct val="0"/>
              </a:spcBef>
              <a:buClr>
                <a:srgbClr val="000000"/>
              </a:buClr>
              <a:buFont typeface="Wingdings" pitchFamily="2" charset="2"/>
              <a:buNone/>
            </a:pPr>
            <a:r>
              <a:rPr lang="en-US" sz="3600" smtClean="0">
                <a:solidFill>
                  <a:srgbClr val="8CC53A"/>
                </a:solidFill>
              </a:rPr>
              <a:t>IBM X-Force: The Emerging Threat Landscape</a:t>
            </a:r>
          </a:p>
          <a:p>
            <a:pPr marL="0" indent="0">
              <a:spcBef>
                <a:spcPct val="0"/>
              </a:spcBef>
              <a:buClr>
                <a:srgbClr val="000000"/>
              </a:buClr>
              <a:buFont typeface="Wingdings" pitchFamily="2" charset="2"/>
              <a:buNone/>
            </a:pPr>
            <a:endParaRPr lang="en-US" smtClean="0">
              <a:solidFill>
                <a:srgbClr val="404040"/>
              </a:solidFill>
            </a:endParaRPr>
          </a:p>
          <a:p>
            <a:pPr marL="0" indent="0">
              <a:buFont typeface="Wingdings" pitchFamily="2" charset="2"/>
              <a:buNone/>
            </a:pPr>
            <a:r>
              <a:rPr lang="en-US" sz="2000" smtClean="0"/>
              <a:t>Michael P. Hamelin</a:t>
            </a:r>
            <a:br>
              <a:rPr lang="en-US" sz="2000" smtClean="0"/>
            </a:br>
            <a:r>
              <a:rPr lang="en-US" smtClean="0"/>
              <a:t>Lead X-Force Security Architect</a:t>
            </a:r>
          </a:p>
          <a:p>
            <a:pPr marL="0" indent="0">
              <a:buFont typeface="Wingdings" pitchFamily="2" charset="2"/>
              <a:buNone/>
            </a:pPr>
            <a:r>
              <a:rPr lang="en-US" smtClean="0"/>
              <a:t>IBM Security Systems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idx="4294967295"/>
          </p:nvPr>
        </p:nvSpPr>
        <p:spPr>
          <a:xfrm>
            <a:off x="1616075" y="685800"/>
            <a:ext cx="6026150" cy="796925"/>
          </a:xfrm>
        </p:spPr>
        <p:txBody>
          <a:bodyPr/>
          <a:lstStyle/>
          <a:p>
            <a:r>
              <a:rPr lang="en-US" sz="2000" smtClean="0">
                <a:solidFill>
                  <a:schemeClr val="tx1"/>
                </a:solidFill>
              </a:rPr>
              <a:t>Attackers are effectively targeting end users with </a:t>
            </a:r>
            <a:r>
              <a:rPr lang="en-US" sz="3200" b="1" smtClean="0">
                <a:solidFill>
                  <a:srgbClr val="0BA047"/>
                </a:solidFill>
                <a:latin typeface="ITC Lubalin Graph Std Book"/>
              </a:rPr>
              <a:t>more sophisticated attacks.</a:t>
            </a:r>
          </a:p>
        </p:txBody>
      </p:sp>
      <p:grpSp>
        <p:nvGrpSpPr>
          <p:cNvPr id="48130" name="Group 14"/>
          <p:cNvGrpSpPr>
            <a:grpSpLocks/>
          </p:cNvGrpSpPr>
          <p:nvPr/>
        </p:nvGrpSpPr>
        <p:grpSpPr bwMode="auto">
          <a:xfrm>
            <a:off x="1165225" y="2992438"/>
            <a:ext cx="1390650" cy="1204912"/>
            <a:chOff x="936897" y="2740941"/>
            <a:chExt cx="1390991" cy="1205176"/>
          </a:xfrm>
        </p:grpSpPr>
        <p:pic>
          <p:nvPicPr>
            <p:cNvPr id="48176" name="Picture 7"/>
            <p:cNvPicPr>
              <a:picLocks noChangeAspect="1"/>
            </p:cNvPicPr>
            <p:nvPr/>
          </p:nvPicPr>
          <p:blipFill>
            <a:blip r:embed="rId3">
              <a:lum bright="-100000"/>
            </a:blip>
            <a:srcRect/>
            <a:stretch>
              <a:fillRect/>
            </a:stretch>
          </p:blipFill>
          <p:spPr bwMode="auto">
            <a:xfrm>
              <a:off x="1962158" y="2996952"/>
              <a:ext cx="365730" cy="487640"/>
            </a:xfrm>
            <a:prstGeom prst="rect">
              <a:avLst/>
            </a:prstGeom>
            <a:noFill/>
            <a:ln w="9525">
              <a:noFill/>
              <a:miter lim="800000"/>
              <a:headEnd/>
              <a:tailEnd/>
            </a:ln>
          </p:spPr>
        </p:pic>
        <p:pic>
          <p:nvPicPr>
            <p:cNvPr id="48177" name="Picture 8"/>
            <p:cNvPicPr>
              <a:picLocks noChangeAspect="1"/>
            </p:cNvPicPr>
            <p:nvPr/>
          </p:nvPicPr>
          <p:blipFill>
            <a:blip r:embed="rId3">
              <a:lum bright="-100000"/>
            </a:blip>
            <a:srcRect/>
            <a:stretch>
              <a:fillRect/>
            </a:stretch>
          </p:blipFill>
          <p:spPr bwMode="auto">
            <a:xfrm>
              <a:off x="936897" y="2996952"/>
              <a:ext cx="365730" cy="487640"/>
            </a:xfrm>
            <a:prstGeom prst="rect">
              <a:avLst/>
            </a:prstGeom>
            <a:noFill/>
            <a:ln w="9525">
              <a:noFill/>
              <a:miter lim="800000"/>
              <a:headEnd/>
              <a:tailEnd/>
            </a:ln>
          </p:spPr>
        </p:pic>
        <p:pic>
          <p:nvPicPr>
            <p:cNvPr id="48178" name="Picture 9"/>
            <p:cNvPicPr>
              <a:picLocks noChangeAspect="1"/>
            </p:cNvPicPr>
            <p:nvPr/>
          </p:nvPicPr>
          <p:blipFill>
            <a:blip r:embed="rId4">
              <a:lum bright="-100000"/>
            </a:blip>
            <a:srcRect/>
            <a:stretch>
              <a:fillRect/>
            </a:stretch>
          </p:blipFill>
          <p:spPr bwMode="auto">
            <a:xfrm>
              <a:off x="1419658" y="2740941"/>
              <a:ext cx="426685" cy="512022"/>
            </a:xfrm>
            <a:prstGeom prst="rect">
              <a:avLst/>
            </a:prstGeom>
            <a:noFill/>
            <a:ln w="9525">
              <a:noFill/>
              <a:miter lim="800000"/>
              <a:headEnd/>
              <a:tailEnd/>
            </a:ln>
          </p:spPr>
        </p:pic>
        <p:pic>
          <p:nvPicPr>
            <p:cNvPr id="48179" name="Picture 10"/>
            <p:cNvPicPr>
              <a:picLocks noChangeAspect="1"/>
            </p:cNvPicPr>
            <p:nvPr/>
          </p:nvPicPr>
          <p:blipFill>
            <a:blip r:embed="rId4">
              <a:lum bright="-100000"/>
            </a:blip>
            <a:srcRect/>
            <a:stretch>
              <a:fillRect/>
            </a:stretch>
          </p:blipFill>
          <p:spPr bwMode="auto">
            <a:xfrm>
              <a:off x="1419658" y="3434095"/>
              <a:ext cx="426685" cy="512022"/>
            </a:xfrm>
            <a:prstGeom prst="rect">
              <a:avLst/>
            </a:prstGeom>
            <a:noFill/>
            <a:ln w="9525">
              <a:noFill/>
              <a:miter lim="800000"/>
              <a:headEnd/>
              <a:tailEnd/>
            </a:ln>
          </p:spPr>
        </p:pic>
      </p:grpSp>
      <p:sp>
        <p:nvSpPr>
          <p:cNvPr id="48131" name="TextBox 16"/>
          <p:cNvSpPr txBox="1">
            <a:spLocks noChangeArrowheads="1"/>
          </p:cNvSpPr>
          <p:nvPr/>
        </p:nvSpPr>
        <p:spPr bwMode="auto">
          <a:xfrm>
            <a:off x="5622925" y="4375150"/>
            <a:ext cx="1771650" cy="400050"/>
          </a:xfrm>
          <a:prstGeom prst="rect">
            <a:avLst/>
          </a:prstGeom>
          <a:noFill/>
          <a:ln w="9525">
            <a:noFill/>
            <a:miter lim="800000"/>
            <a:headEnd/>
            <a:tailEnd/>
          </a:ln>
        </p:spPr>
        <p:txBody>
          <a:bodyPr wrap="none">
            <a:spAutoFit/>
          </a:bodyPr>
          <a:lstStyle/>
          <a:p>
            <a:pPr eaLnBrk="0" hangingPunct="0"/>
            <a:r>
              <a:rPr lang="en-US" sz="2000" b="1">
                <a:solidFill>
                  <a:schemeClr val="bg2"/>
                </a:solidFill>
                <a:latin typeface="ITC Lubalin Graph Std Book"/>
              </a:rPr>
              <a:t>Malvertising</a:t>
            </a:r>
            <a:endParaRPr lang="en-US" sz="2400" b="1">
              <a:solidFill>
                <a:schemeClr val="bg2"/>
              </a:solidFill>
              <a:latin typeface="ITC Lubalin Graph Std Book"/>
            </a:endParaRPr>
          </a:p>
        </p:txBody>
      </p:sp>
      <p:grpSp>
        <p:nvGrpSpPr>
          <p:cNvPr id="48132" name="Group 76"/>
          <p:cNvGrpSpPr>
            <a:grpSpLocks/>
          </p:cNvGrpSpPr>
          <p:nvPr/>
        </p:nvGrpSpPr>
        <p:grpSpPr bwMode="auto">
          <a:xfrm>
            <a:off x="5292725" y="1722438"/>
            <a:ext cx="1703388" cy="579437"/>
            <a:chOff x="5292080" y="1307966"/>
            <a:chExt cx="1704263" cy="579072"/>
          </a:xfrm>
        </p:grpSpPr>
        <p:pic>
          <p:nvPicPr>
            <p:cNvPr id="48173" name="Picture 32"/>
            <p:cNvPicPr>
              <a:picLocks noChangeAspect="1"/>
            </p:cNvPicPr>
            <p:nvPr/>
          </p:nvPicPr>
          <p:blipFill>
            <a:blip r:embed="rId5">
              <a:lum bright="-100000"/>
            </a:blip>
            <a:srcRect/>
            <a:stretch>
              <a:fillRect/>
            </a:stretch>
          </p:blipFill>
          <p:spPr bwMode="auto">
            <a:xfrm>
              <a:off x="6405080" y="1439170"/>
              <a:ext cx="591263" cy="359634"/>
            </a:xfrm>
            <a:prstGeom prst="rect">
              <a:avLst/>
            </a:prstGeom>
            <a:noFill/>
            <a:ln w="9525">
              <a:noFill/>
              <a:miter lim="800000"/>
              <a:headEnd/>
              <a:tailEnd/>
            </a:ln>
          </p:spPr>
        </p:pic>
        <p:pic>
          <p:nvPicPr>
            <p:cNvPr id="48174" name="Picture 33"/>
            <p:cNvPicPr>
              <a:picLocks noChangeAspect="1"/>
            </p:cNvPicPr>
            <p:nvPr/>
          </p:nvPicPr>
          <p:blipFill>
            <a:blip r:embed="rId6">
              <a:lum bright="-100000"/>
            </a:blip>
            <a:srcRect/>
            <a:stretch>
              <a:fillRect/>
            </a:stretch>
          </p:blipFill>
          <p:spPr bwMode="auto">
            <a:xfrm>
              <a:off x="5292080" y="1307966"/>
              <a:ext cx="469353" cy="579072"/>
            </a:xfrm>
            <a:prstGeom prst="rect">
              <a:avLst/>
            </a:prstGeom>
            <a:noFill/>
            <a:ln w="9525">
              <a:noFill/>
              <a:miter lim="800000"/>
              <a:headEnd/>
              <a:tailEnd/>
            </a:ln>
          </p:spPr>
        </p:pic>
        <p:sp>
          <p:nvSpPr>
            <p:cNvPr id="48175" name="Right Arrow 34"/>
            <p:cNvSpPr>
              <a:spLocks noChangeArrowheads="1"/>
            </p:cNvSpPr>
            <p:nvPr/>
          </p:nvSpPr>
          <p:spPr bwMode="auto">
            <a:xfrm>
              <a:off x="5903582" y="1484067"/>
              <a:ext cx="360547" cy="288743"/>
            </a:xfrm>
            <a:prstGeom prst="rightArrow">
              <a:avLst>
                <a:gd name="adj1" fmla="val 50000"/>
                <a:gd name="adj2" fmla="val 49999"/>
              </a:avLst>
            </a:prstGeom>
            <a:solidFill>
              <a:srgbClr val="C00000"/>
            </a:solidFill>
            <a:ln w="9525" algn="ctr">
              <a:noFill/>
              <a:round/>
              <a:headEnd/>
              <a:tailEnd/>
            </a:ln>
          </p:spPr>
          <p:txBody>
            <a:bodyPr/>
            <a:lstStyle/>
            <a:p>
              <a:endParaRPr lang="en-US" sz="1600"/>
            </a:p>
          </p:txBody>
        </p:sp>
      </p:grpSp>
      <p:grpSp>
        <p:nvGrpSpPr>
          <p:cNvPr id="48133" name="Group 75"/>
          <p:cNvGrpSpPr>
            <a:grpSpLocks/>
          </p:cNvGrpSpPr>
          <p:nvPr/>
        </p:nvGrpSpPr>
        <p:grpSpPr bwMode="auto">
          <a:xfrm>
            <a:off x="539750" y="1644650"/>
            <a:ext cx="2197100" cy="723900"/>
            <a:chOff x="539552" y="1508056"/>
            <a:chExt cx="2198063" cy="723525"/>
          </a:xfrm>
        </p:grpSpPr>
        <p:pic>
          <p:nvPicPr>
            <p:cNvPr id="48169" name="Picture 38"/>
            <p:cNvPicPr>
              <a:picLocks noChangeAspect="1"/>
            </p:cNvPicPr>
            <p:nvPr/>
          </p:nvPicPr>
          <p:blipFill>
            <a:blip r:embed="rId7"/>
            <a:srcRect/>
            <a:stretch>
              <a:fillRect/>
            </a:stretch>
          </p:blipFill>
          <p:spPr bwMode="auto">
            <a:xfrm>
              <a:off x="1475656" y="1679131"/>
              <a:ext cx="704850" cy="552450"/>
            </a:xfrm>
            <a:prstGeom prst="rect">
              <a:avLst/>
            </a:prstGeom>
            <a:noFill/>
            <a:ln w="9525">
              <a:noFill/>
              <a:miter lim="800000"/>
              <a:headEnd/>
              <a:tailEnd/>
            </a:ln>
          </p:spPr>
        </p:pic>
        <p:pic>
          <p:nvPicPr>
            <p:cNvPr id="48170" name="Picture 39"/>
            <p:cNvPicPr>
              <a:picLocks noChangeAspect="1"/>
            </p:cNvPicPr>
            <p:nvPr/>
          </p:nvPicPr>
          <p:blipFill>
            <a:blip r:embed="rId5">
              <a:lum bright="-100000"/>
            </a:blip>
            <a:srcRect/>
            <a:stretch>
              <a:fillRect/>
            </a:stretch>
          </p:blipFill>
          <p:spPr bwMode="auto">
            <a:xfrm>
              <a:off x="2146352" y="1701023"/>
              <a:ext cx="591263" cy="359634"/>
            </a:xfrm>
            <a:prstGeom prst="rect">
              <a:avLst/>
            </a:prstGeom>
            <a:noFill/>
            <a:ln w="9525">
              <a:noFill/>
              <a:miter lim="800000"/>
              <a:headEnd/>
              <a:tailEnd/>
            </a:ln>
          </p:spPr>
        </p:pic>
        <p:pic>
          <p:nvPicPr>
            <p:cNvPr id="48171" name="Picture 40"/>
            <p:cNvPicPr>
              <a:picLocks noChangeAspect="1"/>
            </p:cNvPicPr>
            <p:nvPr/>
          </p:nvPicPr>
          <p:blipFill>
            <a:blip r:embed="rId6">
              <a:lum bright="-100000"/>
            </a:blip>
            <a:srcRect/>
            <a:stretch>
              <a:fillRect/>
            </a:stretch>
          </p:blipFill>
          <p:spPr bwMode="auto">
            <a:xfrm>
              <a:off x="539552" y="1508056"/>
              <a:ext cx="469353" cy="579072"/>
            </a:xfrm>
            <a:prstGeom prst="rect">
              <a:avLst/>
            </a:prstGeom>
            <a:noFill/>
            <a:ln w="9525">
              <a:noFill/>
              <a:miter lim="800000"/>
              <a:headEnd/>
              <a:tailEnd/>
            </a:ln>
          </p:spPr>
        </p:pic>
        <p:sp>
          <p:nvSpPr>
            <p:cNvPr id="48172" name="Right Arrow 41"/>
            <p:cNvSpPr>
              <a:spLocks noChangeArrowheads="1"/>
            </p:cNvSpPr>
            <p:nvPr/>
          </p:nvSpPr>
          <p:spPr bwMode="auto">
            <a:xfrm>
              <a:off x="1092244" y="1736538"/>
              <a:ext cx="360521" cy="288775"/>
            </a:xfrm>
            <a:prstGeom prst="rightArrow">
              <a:avLst>
                <a:gd name="adj1" fmla="val 50000"/>
                <a:gd name="adj2" fmla="val 50002"/>
              </a:avLst>
            </a:prstGeom>
            <a:solidFill>
              <a:srgbClr val="C00000"/>
            </a:solidFill>
            <a:ln w="9525" algn="ctr">
              <a:solidFill>
                <a:schemeClr val="bg1"/>
              </a:solidFill>
              <a:round/>
              <a:headEnd/>
              <a:tailEnd/>
            </a:ln>
          </p:spPr>
          <p:txBody>
            <a:bodyPr/>
            <a:lstStyle/>
            <a:p>
              <a:endParaRPr lang="en-US" sz="1600"/>
            </a:p>
          </p:txBody>
        </p:sp>
      </p:grpSp>
      <p:grpSp>
        <p:nvGrpSpPr>
          <p:cNvPr id="48134" name="Group 48"/>
          <p:cNvGrpSpPr>
            <a:grpSpLocks/>
          </p:cNvGrpSpPr>
          <p:nvPr/>
        </p:nvGrpSpPr>
        <p:grpSpPr bwMode="auto">
          <a:xfrm>
            <a:off x="5003800" y="3122613"/>
            <a:ext cx="904875" cy="1125537"/>
            <a:chOff x="5201720" y="3108767"/>
            <a:chExt cx="904400" cy="1125297"/>
          </a:xfrm>
        </p:grpSpPr>
        <p:grpSp>
          <p:nvGrpSpPr>
            <p:cNvPr id="48161" name="Group 22"/>
            <p:cNvGrpSpPr>
              <a:grpSpLocks/>
            </p:cNvGrpSpPr>
            <p:nvPr/>
          </p:nvGrpSpPr>
          <p:grpSpPr bwMode="auto">
            <a:xfrm>
              <a:off x="5300464" y="3536031"/>
              <a:ext cx="805656" cy="698033"/>
              <a:chOff x="936897" y="2740941"/>
              <a:chExt cx="1390991" cy="1205176"/>
            </a:xfrm>
          </p:grpSpPr>
          <p:pic>
            <p:nvPicPr>
              <p:cNvPr id="48165" name="Picture 23"/>
              <p:cNvPicPr>
                <a:picLocks noChangeAspect="1"/>
              </p:cNvPicPr>
              <p:nvPr/>
            </p:nvPicPr>
            <p:blipFill>
              <a:blip r:embed="rId3">
                <a:lum bright="-100000"/>
              </a:blip>
              <a:srcRect/>
              <a:stretch>
                <a:fillRect/>
              </a:stretch>
            </p:blipFill>
            <p:spPr bwMode="auto">
              <a:xfrm>
                <a:off x="1962158" y="2996952"/>
                <a:ext cx="365730" cy="487640"/>
              </a:xfrm>
              <a:prstGeom prst="rect">
                <a:avLst/>
              </a:prstGeom>
              <a:noFill/>
              <a:ln w="9525">
                <a:noFill/>
                <a:miter lim="800000"/>
                <a:headEnd/>
                <a:tailEnd/>
              </a:ln>
            </p:spPr>
          </p:pic>
          <p:pic>
            <p:nvPicPr>
              <p:cNvPr id="48166" name="Picture 24"/>
              <p:cNvPicPr>
                <a:picLocks noChangeAspect="1"/>
              </p:cNvPicPr>
              <p:nvPr/>
            </p:nvPicPr>
            <p:blipFill>
              <a:blip r:embed="rId3">
                <a:lum bright="-100000"/>
              </a:blip>
              <a:srcRect/>
              <a:stretch>
                <a:fillRect/>
              </a:stretch>
            </p:blipFill>
            <p:spPr bwMode="auto">
              <a:xfrm>
                <a:off x="936897" y="2996952"/>
                <a:ext cx="365730" cy="487640"/>
              </a:xfrm>
              <a:prstGeom prst="rect">
                <a:avLst/>
              </a:prstGeom>
              <a:noFill/>
              <a:ln w="9525">
                <a:noFill/>
                <a:miter lim="800000"/>
                <a:headEnd/>
                <a:tailEnd/>
              </a:ln>
            </p:spPr>
          </p:pic>
          <p:pic>
            <p:nvPicPr>
              <p:cNvPr id="48167" name="Picture 25"/>
              <p:cNvPicPr>
                <a:picLocks noChangeAspect="1"/>
              </p:cNvPicPr>
              <p:nvPr/>
            </p:nvPicPr>
            <p:blipFill>
              <a:blip r:embed="rId4">
                <a:lum bright="-100000"/>
              </a:blip>
              <a:srcRect/>
              <a:stretch>
                <a:fillRect/>
              </a:stretch>
            </p:blipFill>
            <p:spPr bwMode="auto">
              <a:xfrm>
                <a:off x="1419658" y="2740941"/>
                <a:ext cx="426685" cy="512022"/>
              </a:xfrm>
              <a:prstGeom prst="rect">
                <a:avLst/>
              </a:prstGeom>
              <a:noFill/>
              <a:ln w="9525">
                <a:noFill/>
                <a:miter lim="800000"/>
                <a:headEnd/>
                <a:tailEnd/>
              </a:ln>
            </p:spPr>
          </p:pic>
          <p:pic>
            <p:nvPicPr>
              <p:cNvPr id="48168" name="Picture 26"/>
              <p:cNvPicPr>
                <a:picLocks noChangeAspect="1"/>
              </p:cNvPicPr>
              <p:nvPr/>
            </p:nvPicPr>
            <p:blipFill>
              <a:blip r:embed="rId4">
                <a:lum bright="-100000"/>
              </a:blip>
              <a:srcRect/>
              <a:stretch>
                <a:fillRect/>
              </a:stretch>
            </p:blipFill>
            <p:spPr bwMode="auto">
              <a:xfrm>
                <a:off x="1419658" y="3434095"/>
                <a:ext cx="426685" cy="512022"/>
              </a:xfrm>
              <a:prstGeom prst="rect">
                <a:avLst/>
              </a:prstGeom>
              <a:noFill/>
              <a:ln w="9525">
                <a:noFill/>
                <a:miter lim="800000"/>
                <a:headEnd/>
                <a:tailEnd/>
              </a:ln>
            </p:spPr>
          </p:pic>
        </p:grpSp>
        <p:grpSp>
          <p:nvGrpSpPr>
            <p:cNvPr id="48162" name="Group 44"/>
            <p:cNvGrpSpPr>
              <a:grpSpLocks/>
            </p:cNvGrpSpPr>
            <p:nvPr/>
          </p:nvGrpSpPr>
          <p:grpSpPr bwMode="auto">
            <a:xfrm>
              <a:off x="5201720" y="3108767"/>
              <a:ext cx="884867" cy="377162"/>
              <a:chOff x="3844470" y="2564904"/>
              <a:chExt cx="884867" cy="377162"/>
            </a:xfrm>
          </p:grpSpPr>
          <p:pic>
            <p:nvPicPr>
              <p:cNvPr id="48163" name="Picture 42"/>
              <p:cNvPicPr>
                <a:picLocks noChangeAspect="1"/>
              </p:cNvPicPr>
              <p:nvPr/>
            </p:nvPicPr>
            <p:blipFill>
              <a:blip r:embed="rId7"/>
              <a:srcRect/>
              <a:stretch>
                <a:fillRect/>
              </a:stretch>
            </p:blipFill>
            <p:spPr bwMode="auto">
              <a:xfrm>
                <a:off x="3844470" y="2564904"/>
                <a:ext cx="481207" cy="377162"/>
              </a:xfrm>
              <a:prstGeom prst="rect">
                <a:avLst/>
              </a:prstGeom>
              <a:noFill/>
              <a:ln w="9525">
                <a:noFill/>
                <a:miter lim="800000"/>
                <a:headEnd/>
                <a:tailEnd/>
              </a:ln>
            </p:spPr>
          </p:pic>
          <p:pic>
            <p:nvPicPr>
              <p:cNvPr id="48164" name="Picture 43"/>
              <p:cNvPicPr>
                <a:picLocks noChangeAspect="1"/>
              </p:cNvPicPr>
              <p:nvPr/>
            </p:nvPicPr>
            <p:blipFill>
              <a:blip r:embed="rId5">
                <a:lum bright="-100000"/>
              </a:blip>
              <a:srcRect/>
              <a:stretch>
                <a:fillRect/>
              </a:stretch>
            </p:blipFill>
            <p:spPr bwMode="auto">
              <a:xfrm>
                <a:off x="4325677" y="2611010"/>
                <a:ext cx="403660" cy="245525"/>
              </a:xfrm>
              <a:prstGeom prst="rect">
                <a:avLst/>
              </a:prstGeom>
              <a:noFill/>
              <a:ln w="9525">
                <a:noFill/>
                <a:miter lim="800000"/>
                <a:headEnd/>
                <a:tailEnd/>
              </a:ln>
            </p:spPr>
          </p:pic>
        </p:grpSp>
      </p:grpSp>
      <p:grpSp>
        <p:nvGrpSpPr>
          <p:cNvPr id="48135" name="Group 49"/>
          <p:cNvGrpSpPr>
            <a:grpSpLocks/>
          </p:cNvGrpSpPr>
          <p:nvPr/>
        </p:nvGrpSpPr>
        <p:grpSpPr bwMode="auto">
          <a:xfrm>
            <a:off x="6167438" y="3135313"/>
            <a:ext cx="904875" cy="1125537"/>
            <a:chOff x="5201720" y="3108767"/>
            <a:chExt cx="904400" cy="1125297"/>
          </a:xfrm>
        </p:grpSpPr>
        <p:grpSp>
          <p:nvGrpSpPr>
            <p:cNvPr id="48153" name="Group 50"/>
            <p:cNvGrpSpPr>
              <a:grpSpLocks/>
            </p:cNvGrpSpPr>
            <p:nvPr/>
          </p:nvGrpSpPr>
          <p:grpSpPr bwMode="auto">
            <a:xfrm>
              <a:off x="5300464" y="3536031"/>
              <a:ext cx="805656" cy="698033"/>
              <a:chOff x="936897" y="2740941"/>
              <a:chExt cx="1390991" cy="1205176"/>
            </a:xfrm>
          </p:grpSpPr>
          <p:pic>
            <p:nvPicPr>
              <p:cNvPr id="48157" name="Picture 54"/>
              <p:cNvPicPr>
                <a:picLocks noChangeAspect="1"/>
              </p:cNvPicPr>
              <p:nvPr/>
            </p:nvPicPr>
            <p:blipFill>
              <a:blip r:embed="rId3">
                <a:lum bright="-100000"/>
              </a:blip>
              <a:srcRect/>
              <a:stretch>
                <a:fillRect/>
              </a:stretch>
            </p:blipFill>
            <p:spPr bwMode="auto">
              <a:xfrm>
                <a:off x="1962158" y="2996952"/>
                <a:ext cx="365730" cy="487640"/>
              </a:xfrm>
              <a:prstGeom prst="rect">
                <a:avLst/>
              </a:prstGeom>
              <a:noFill/>
              <a:ln w="9525">
                <a:noFill/>
                <a:miter lim="800000"/>
                <a:headEnd/>
                <a:tailEnd/>
              </a:ln>
            </p:spPr>
          </p:pic>
          <p:pic>
            <p:nvPicPr>
              <p:cNvPr id="48158" name="Picture 55"/>
              <p:cNvPicPr>
                <a:picLocks noChangeAspect="1"/>
              </p:cNvPicPr>
              <p:nvPr/>
            </p:nvPicPr>
            <p:blipFill>
              <a:blip r:embed="rId3">
                <a:lum bright="-100000"/>
              </a:blip>
              <a:srcRect/>
              <a:stretch>
                <a:fillRect/>
              </a:stretch>
            </p:blipFill>
            <p:spPr bwMode="auto">
              <a:xfrm>
                <a:off x="936897" y="2996952"/>
                <a:ext cx="365730" cy="487640"/>
              </a:xfrm>
              <a:prstGeom prst="rect">
                <a:avLst/>
              </a:prstGeom>
              <a:noFill/>
              <a:ln w="9525">
                <a:noFill/>
                <a:miter lim="800000"/>
                <a:headEnd/>
                <a:tailEnd/>
              </a:ln>
            </p:spPr>
          </p:pic>
          <p:pic>
            <p:nvPicPr>
              <p:cNvPr id="48159" name="Picture 56"/>
              <p:cNvPicPr>
                <a:picLocks noChangeAspect="1"/>
              </p:cNvPicPr>
              <p:nvPr/>
            </p:nvPicPr>
            <p:blipFill>
              <a:blip r:embed="rId4">
                <a:lum bright="-100000"/>
              </a:blip>
              <a:srcRect/>
              <a:stretch>
                <a:fillRect/>
              </a:stretch>
            </p:blipFill>
            <p:spPr bwMode="auto">
              <a:xfrm>
                <a:off x="1419658" y="2740941"/>
                <a:ext cx="426685" cy="512022"/>
              </a:xfrm>
              <a:prstGeom prst="rect">
                <a:avLst/>
              </a:prstGeom>
              <a:noFill/>
              <a:ln w="9525">
                <a:noFill/>
                <a:miter lim="800000"/>
                <a:headEnd/>
                <a:tailEnd/>
              </a:ln>
            </p:spPr>
          </p:pic>
          <p:pic>
            <p:nvPicPr>
              <p:cNvPr id="48160" name="Picture 57"/>
              <p:cNvPicPr>
                <a:picLocks noChangeAspect="1"/>
              </p:cNvPicPr>
              <p:nvPr/>
            </p:nvPicPr>
            <p:blipFill>
              <a:blip r:embed="rId4">
                <a:lum bright="-100000"/>
              </a:blip>
              <a:srcRect/>
              <a:stretch>
                <a:fillRect/>
              </a:stretch>
            </p:blipFill>
            <p:spPr bwMode="auto">
              <a:xfrm>
                <a:off x="1419658" y="3434095"/>
                <a:ext cx="426685" cy="512022"/>
              </a:xfrm>
              <a:prstGeom prst="rect">
                <a:avLst/>
              </a:prstGeom>
              <a:noFill/>
              <a:ln w="9525">
                <a:noFill/>
                <a:miter lim="800000"/>
                <a:headEnd/>
                <a:tailEnd/>
              </a:ln>
            </p:spPr>
          </p:pic>
        </p:grpSp>
        <p:grpSp>
          <p:nvGrpSpPr>
            <p:cNvPr id="48154" name="Group 51"/>
            <p:cNvGrpSpPr>
              <a:grpSpLocks/>
            </p:cNvGrpSpPr>
            <p:nvPr/>
          </p:nvGrpSpPr>
          <p:grpSpPr bwMode="auto">
            <a:xfrm>
              <a:off x="5201720" y="3108767"/>
              <a:ext cx="884867" cy="377162"/>
              <a:chOff x="3844470" y="2564904"/>
              <a:chExt cx="884867" cy="377162"/>
            </a:xfrm>
          </p:grpSpPr>
          <p:pic>
            <p:nvPicPr>
              <p:cNvPr id="48155" name="Picture 52"/>
              <p:cNvPicPr>
                <a:picLocks noChangeAspect="1"/>
              </p:cNvPicPr>
              <p:nvPr/>
            </p:nvPicPr>
            <p:blipFill>
              <a:blip r:embed="rId7"/>
              <a:srcRect/>
              <a:stretch>
                <a:fillRect/>
              </a:stretch>
            </p:blipFill>
            <p:spPr bwMode="auto">
              <a:xfrm>
                <a:off x="3844470" y="2564904"/>
                <a:ext cx="481207" cy="377162"/>
              </a:xfrm>
              <a:prstGeom prst="rect">
                <a:avLst/>
              </a:prstGeom>
              <a:noFill/>
              <a:ln w="9525">
                <a:noFill/>
                <a:miter lim="800000"/>
                <a:headEnd/>
                <a:tailEnd/>
              </a:ln>
            </p:spPr>
          </p:pic>
          <p:pic>
            <p:nvPicPr>
              <p:cNvPr id="48156" name="Picture 53"/>
              <p:cNvPicPr>
                <a:picLocks noChangeAspect="1"/>
              </p:cNvPicPr>
              <p:nvPr/>
            </p:nvPicPr>
            <p:blipFill>
              <a:blip r:embed="rId5">
                <a:lum bright="-100000"/>
              </a:blip>
              <a:srcRect/>
              <a:stretch>
                <a:fillRect/>
              </a:stretch>
            </p:blipFill>
            <p:spPr bwMode="auto">
              <a:xfrm>
                <a:off x="4325677" y="2611010"/>
                <a:ext cx="403660" cy="245525"/>
              </a:xfrm>
              <a:prstGeom prst="rect">
                <a:avLst/>
              </a:prstGeom>
              <a:noFill/>
              <a:ln w="9525">
                <a:noFill/>
                <a:miter lim="800000"/>
                <a:headEnd/>
                <a:tailEnd/>
              </a:ln>
            </p:spPr>
          </p:pic>
        </p:grpSp>
      </p:grpSp>
      <p:grpSp>
        <p:nvGrpSpPr>
          <p:cNvPr id="48136" name="Group 58"/>
          <p:cNvGrpSpPr>
            <a:grpSpLocks/>
          </p:cNvGrpSpPr>
          <p:nvPr/>
        </p:nvGrpSpPr>
        <p:grpSpPr bwMode="auto">
          <a:xfrm>
            <a:off x="7331075" y="3182938"/>
            <a:ext cx="904875" cy="1125537"/>
            <a:chOff x="5201720" y="3108767"/>
            <a:chExt cx="904400" cy="1125297"/>
          </a:xfrm>
        </p:grpSpPr>
        <p:grpSp>
          <p:nvGrpSpPr>
            <p:cNvPr id="48145" name="Group 59"/>
            <p:cNvGrpSpPr>
              <a:grpSpLocks/>
            </p:cNvGrpSpPr>
            <p:nvPr/>
          </p:nvGrpSpPr>
          <p:grpSpPr bwMode="auto">
            <a:xfrm>
              <a:off x="5300464" y="3536031"/>
              <a:ext cx="805656" cy="698033"/>
              <a:chOff x="936897" y="2740941"/>
              <a:chExt cx="1390991" cy="1205176"/>
            </a:xfrm>
          </p:grpSpPr>
          <p:pic>
            <p:nvPicPr>
              <p:cNvPr id="48149" name="Picture 63"/>
              <p:cNvPicPr>
                <a:picLocks noChangeAspect="1"/>
              </p:cNvPicPr>
              <p:nvPr/>
            </p:nvPicPr>
            <p:blipFill>
              <a:blip r:embed="rId3">
                <a:lum bright="-100000"/>
              </a:blip>
              <a:srcRect/>
              <a:stretch>
                <a:fillRect/>
              </a:stretch>
            </p:blipFill>
            <p:spPr bwMode="auto">
              <a:xfrm>
                <a:off x="1962158" y="2996952"/>
                <a:ext cx="365730" cy="487640"/>
              </a:xfrm>
              <a:prstGeom prst="rect">
                <a:avLst/>
              </a:prstGeom>
              <a:noFill/>
              <a:ln w="9525">
                <a:noFill/>
                <a:miter lim="800000"/>
                <a:headEnd/>
                <a:tailEnd/>
              </a:ln>
            </p:spPr>
          </p:pic>
          <p:pic>
            <p:nvPicPr>
              <p:cNvPr id="48150" name="Picture 64"/>
              <p:cNvPicPr>
                <a:picLocks noChangeAspect="1"/>
              </p:cNvPicPr>
              <p:nvPr/>
            </p:nvPicPr>
            <p:blipFill>
              <a:blip r:embed="rId3">
                <a:lum bright="-100000"/>
              </a:blip>
              <a:srcRect/>
              <a:stretch>
                <a:fillRect/>
              </a:stretch>
            </p:blipFill>
            <p:spPr bwMode="auto">
              <a:xfrm>
                <a:off x="936897" y="2996952"/>
                <a:ext cx="365730" cy="487640"/>
              </a:xfrm>
              <a:prstGeom prst="rect">
                <a:avLst/>
              </a:prstGeom>
              <a:noFill/>
              <a:ln w="9525">
                <a:noFill/>
                <a:miter lim="800000"/>
                <a:headEnd/>
                <a:tailEnd/>
              </a:ln>
            </p:spPr>
          </p:pic>
          <p:pic>
            <p:nvPicPr>
              <p:cNvPr id="48151" name="Picture 65"/>
              <p:cNvPicPr>
                <a:picLocks noChangeAspect="1"/>
              </p:cNvPicPr>
              <p:nvPr/>
            </p:nvPicPr>
            <p:blipFill>
              <a:blip r:embed="rId4">
                <a:lum bright="-100000"/>
              </a:blip>
              <a:srcRect/>
              <a:stretch>
                <a:fillRect/>
              </a:stretch>
            </p:blipFill>
            <p:spPr bwMode="auto">
              <a:xfrm>
                <a:off x="1419658" y="2740941"/>
                <a:ext cx="426685" cy="512022"/>
              </a:xfrm>
              <a:prstGeom prst="rect">
                <a:avLst/>
              </a:prstGeom>
              <a:noFill/>
              <a:ln w="9525">
                <a:noFill/>
                <a:miter lim="800000"/>
                <a:headEnd/>
                <a:tailEnd/>
              </a:ln>
            </p:spPr>
          </p:pic>
          <p:pic>
            <p:nvPicPr>
              <p:cNvPr id="48152" name="Picture 66"/>
              <p:cNvPicPr>
                <a:picLocks noChangeAspect="1"/>
              </p:cNvPicPr>
              <p:nvPr/>
            </p:nvPicPr>
            <p:blipFill>
              <a:blip r:embed="rId4">
                <a:lum bright="-100000"/>
              </a:blip>
              <a:srcRect/>
              <a:stretch>
                <a:fillRect/>
              </a:stretch>
            </p:blipFill>
            <p:spPr bwMode="auto">
              <a:xfrm>
                <a:off x="1419658" y="3434095"/>
                <a:ext cx="426685" cy="512022"/>
              </a:xfrm>
              <a:prstGeom prst="rect">
                <a:avLst/>
              </a:prstGeom>
              <a:noFill/>
              <a:ln w="9525">
                <a:noFill/>
                <a:miter lim="800000"/>
                <a:headEnd/>
                <a:tailEnd/>
              </a:ln>
            </p:spPr>
          </p:pic>
        </p:grpSp>
        <p:grpSp>
          <p:nvGrpSpPr>
            <p:cNvPr id="48146" name="Group 60"/>
            <p:cNvGrpSpPr>
              <a:grpSpLocks/>
            </p:cNvGrpSpPr>
            <p:nvPr/>
          </p:nvGrpSpPr>
          <p:grpSpPr bwMode="auto">
            <a:xfrm>
              <a:off x="5201720" y="3108767"/>
              <a:ext cx="884867" cy="377162"/>
              <a:chOff x="3844470" y="2564904"/>
              <a:chExt cx="884867" cy="377162"/>
            </a:xfrm>
          </p:grpSpPr>
          <p:pic>
            <p:nvPicPr>
              <p:cNvPr id="48147" name="Picture 61"/>
              <p:cNvPicPr>
                <a:picLocks noChangeAspect="1"/>
              </p:cNvPicPr>
              <p:nvPr/>
            </p:nvPicPr>
            <p:blipFill>
              <a:blip r:embed="rId7"/>
              <a:srcRect/>
              <a:stretch>
                <a:fillRect/>
              </a:stretch>
            </p:blipFill>
            <p:spPr bwMode="auto">
              <a:xfrm>
                <a:off x="3844470" y="2564904"/>
                <a:ext cx="481207" cy="377162"/>
              </a:xfrm>
              <a:prstGeom prst="rect">
                <a:avLst/>
              </a:prstGeom>
              <a:noFill/>
              <a:ln w="9525">
                <a:noFill/>
                <a:miter lim="800000"/>
                <a:headEnd/>
                <a:tailEnd/>
              </a:ln>
            </p:spPr>
          </p:pic>
          <p:pic>
            <p:nvPicPr>
              <p:cNvPr id="48148" name="Picture 62"/>
              <p:cNvPicPr>
                <a:picLocks noChangeAspect="1"/>
              </p:cNvPicPr>
              <p:nvPr/>
            </p:nvPicPr>
            <p:blipFill>
              <a:blip r:embed="rId5">
                <a:lum bright="-100000"/>
              </a:blip>
              <a:srcRect/>
              <a:stretch>
                <a:fillRect/>
              </a:stretch>
            </p:blipFill>
            <p:spPr bwMode="auto">
              <a:xfrm>
                <a:off x="4325677" y="2611010"/>
                <a:ext cx="403660" cy="245525"/>
              </a:xfrm>
              <a:prstGeom prst="rect">
                <a:avLst/>
              </a:prstGeom>
              <a:noFill/>
              <a:ln w="9525">
                <a:noFill/>
                <a:miter lim="800000"/>
                <a:headEnd/>
                <a:tailEnd/>
              </a:ln>
            </p:spPr>
          </p:pic>
        </p:grpSp>
      </p:grpSp>
      <p:sp>
        <p:nvSpPr>
          <p:cNvPr id="48137" name="Down Arrow 68"/>
          <p:cNvSpPr>
            <a:spLocks noChangeArrowheads="1"/>
          </p:cNvSpPr>
          <p:nvPr/>
        </p:nvSpPr>
        <p:spPr bwMode="auto">
          <a:xfrm>
            <a:off x="1719263" y="2397125"/>
            <a:ext cx="260350" cy="476250"/>
          </a:xfrm>
          <a:prstGeom prst="downArrow">
            <a:avLst>
              <a:gd name="adj1" fmla="val 50000"/>
              <a:gd name="adj2" fmla="val 50000"/>
            </a:avLst>
          </a:prstGeom>
          <a:noFill/>
          <a:ln w="9525" algn="ctr">
            <a:solidFill>
              <a:schemeClr val="tx1"/>
            </a:solidFill>
            <a:round/>
            <a:headEnd/>
            <a:tailEnd/>
          </a:ln>
        </p:spPr>
        <p:txBody>
          <a:bodyPr/>
          <a:lstStyle/>
          <a:p>
            <a:endParaRPr lang="en-US" sz="1600"/>
          </a:p>
        </p:txBody>
      </p:sp>
      <p:sp>
        <p:nvSpPr>
          <p:cNvPr id="48138" name="TextBox 71"/>
          <p:cNvSpPr txBox="1">
            <a:spLocks noChangeArrowheads="1"/>
          </p:cNvSpPr>
          <p:nvPr/>
        </p:nvSpPr>
        <p:spPr bwMode="auto">
          <a:xfrm>
            <a:off x="869950" y="4395788"/>
            <a:ext cx="1982788" cy="400050"/>
          </a:xfrm>
          <a:prstGeom prst="rect">
            <a:avLst/>
          </a:prstGeom>
          <a:noFill/>
          <a:ln w="9525">
            <a:noFill/>
            <a:miter lim="800000"/>
            <a:headEnd/>
            <a:tailEnd/>
          </a:ln>
        </p:spPr>
        <p:txBody>
          <a:bodyPr wrap="none">
            <a:spAutoFit/>
          </a:bodyPr>
          <a:lstStyle/>
          <a:p>
            <a:pPr eaLnBrk="0" hangingPunct="0"/>
            <a:r>
              <a:rPr lang="en-US" sz="2000" b="1">
                <a:solidFill>
                  <a:schemeClr val="bg2"/>
                </a:solidFill>
                <a:latin typeface="ITC Lubalin Graph Std Book"/>
              </a:rPr>
              <a:t>Watering Hole</a:t>
            </a:r>
          </a:p>
        </p:txBody>
      </p:sp>
      <p:grpSp>
        <p:nvGrpSpPr>
          <p:cNvPr id="48139" name="Group 74"/>
          <p:cNvGrpSpPr>
            <a:grpSpLocks/>
          </p:cNvGrpSpPr>
          <p:nvPr/>
        </p:nvGrpSpPr>
        <p:grpSpPr bwMode="auto">
          <a:xfrm>
            <a:off x="5580063" y="2374900"/>
            <a:ext cx="1871662" cy="668338"/>
            <a:chOff x="5710817" y="1991922"/>
            <a:chExt cx="1872336" cy="781037"/>
          </a:xfrm>
        </p:grpSpPr>
        <p:sp>
          <p:nvSpPr>
            <p:cNvPr id="48142" name="Down Arrow 15"/>
            <p:cNvSpPr>
              <a:spLocks noChangeArrowheads="1"/>
            </p:cNvSpPr>
            <p:nvPr/>
          </p:nvSpPr>
          <p:spPr bwMode="auto">
            <a:xfrm>
              <a:off x="6627134" y="2054999"/>
              <a:ext cx="290618" cy="649318"/>
            </a:xfrm>
            <a:prstGeom prst="downArrow">
              <a:avLst>
                <a:gd name="adj1" fmla="val 50000"/>
                <a:gd name="adj2" fmla="val 50002"/>
              </a:avLst>
            </a:prstGeom>
            <a:noFill/>
            <a:ln w="9525" algn="ctr">
              <a:solidFill>
                <a:schemeClr val="tx1"/>
              </a:solidFill>
              <a:round/>
              <a:headEnd/>
              <a:tailEnd/>
            </a:ln>
          </p:spPr>
          <p:txBody>
            <a:bodyPr/>
            <a:lstStyle/>
            <a:p>
              <a:endParaRPr lang="en-US" sz="1600"/>
            </a:p>
          </p:txBody>
        </p:sp>
        <p:sp>
          <p:nvSpPr>
            <p:cNvPr id="48143" name="Down Arrow 69"/>
            <p:cNvSpPr>
              <a:spLocks noChangeArrowheads="1"/>
            </p:cNvSpPr>
            <p:nvPr/>
          </p:nvSpPr>
          <p:spPr bwMode="auto">
            <a:xfrm rot="2700000">
              <a:off x="5961416" y="1991775"/>
              <a:ext cx="280134" cy="781331"/>
            </a:xfrm>
            <a:prstGeom prst="downArrow">
              <a:avLst>
                <a:gd name="adj1" fmla="val 50000"/>
                <a:gd name="adj2" fmla="val 49998"/>
              </a:avLst>
            </a:prstGeom>
            <a:noFill/>
            <a:ln w="9525" algn="ctr">
              <a:solidFill>
                <a:schemeClr val="tx1"/>
              </a:solidFill>
              <a:round/>
              <a:headEnd/>
              <a:tailEnd/>
            </a:ln>
          </p:spPr>
          <p:txBody>
            <a:bodyPr/>
            <a:lstStyle/>
            <a:p>
              <a:endParaRPr lang="en-US" sz="1600"/>
            </a:p>
          </p:txBody>
        </p:sp>
        <p:sp>
          <p:nvSpPr>
            <p:cNvPr id="48144" name="Down Arrow 73"/>
            <p:cNvSpPr>
              <a:spLocks noChangeArrowheads="1"/>
            </p:cNvSpPr>
            <p:nvPr/>
          </p:nvSpPr>
          <p:spPr bwMode="auto">
            <a:xfrm rot="-2700000">
              <a:off x="7305241" y="1991922"/>
              <a:ext cx="277912" cy="781037"/>
            </a:xfrm>
            <a:prstGeom prst="downArrow">
              <a:avLst>
                <a:gd name="adj1" fmla="val 50000"/>
                <a:gd name="adj2" fmla="val 50001"/>
              </a:avLst>
            </a:prstGeom>
            <a:noFill/>
            <a:ln w="9525" algn="ctr">
              <a:solidFill>
                <a:schemeClr val="tx1"/>
              </a:solidFill>
              <a:round/>
              <a:headEnd/>
              <a:tailEnd/>
            </a:ln>
          </p:spPr>
          <p:txBody>
            <a:bodyPr/>
            <a:lstStyle/>
            <a:p>
              <a:endParaRPr lang="en-US" sz="1600"/>
            </a:p>
          </p:txBody>
        </p:sp>
      </p:grpSp>
      <p:sp>
        <p:nvSpPr>
          <p:cNvPr id="48140" name="TextBox 77"/>
          <p:cNvSpPr txBox="1">
            <a:spLocks noChangeArrowheads="1"/>
          </p:cNvSpPr>
          <p:nvPr/>
        </p:nvSpPr>
        <p:spPr bwMode="auto">
          <a:xfrm>
            <a:off x="401638" y="4840288"/>
            <a:ext cx="3883025" cy="1400175"/>
          </a:xfrm>
          <a:prstGeom prst="rect">
            <a:avLst/>
          </a:prstGeom>
          <a:noFill/>
          <a:ln w="9525">
            <a:noFill/>
            <a:miter lim="800000"/>
            <a:headEnd/>
            <a:tailEnd/>
          </a:ln>
        </p:spPr>
        <p:txBody>
          <a:bodyPr>
            <a:spAutoFit/>
          </a:bodyPr>
          <a:lstStyle/>
          <a:p>
            <a:pPr marL="285750" indent="-285750" eaLnBrk="0" hangingPunct="0">
              <a:spcAft>
                <a:spcPts val="600"/>
              </a:spcAft>
              <a:buFont typeface="Wingdings" pitchFamily="2" charset="2"/>
              <a:buChar char="§"/>
            </a:pPr>
            <a:r>
              <a:rPr lang="en-US" sz="2000"/>
              <a:t>Attacker injects malware on special interest website</a:t>
            </a:r>
          </a:p>
          <a:p>
            <a:pPr marL="285750" indent="-285750" eaLnBrk="0" hangingPunct="0">
              <a:spcAft>
                <a:spcPts val="600"/>
              </a:spcAft>
              <a:buFont typeface="Wingdings" pitchFamily="2" charset="2"/>
              <a:buChar char="§"/>
            </a:pPr>
            <a:r>
              <a:rPr lang="en-US" sz="2000"/>
              <a:t>Vulnerable niche users exploited</a:t>
            </a:r>
          </a:p>
        </p:txBody>
      </p:sp>
      <p:sp>
        <p:nvSpPr>
          <p:cNvPr id="48141" name="TextBox 78"/>
          <p:cNvSpPr txBox="1">
            <a:spLocks noChangeArrowheads="1"/>
          </p:cNvSpPr>
          <p:nvPr/>
        </p:nvSpPr>
        <p:spPr bwMode="auto">
          <a:xfrm>
            <a:off x="4662488" y="4822825"/>
            <a:ext cx="3870325" cy="1784350"/>
          </a:xfrm>
          <a:prstGeom prst="rect">
            <a:avLst/>
          </a:prstGeom>
          <a:noFill/>
          <a:ln w="9525">
            <a:noFill/>
            <a:miter lim="800000"/>
            <a:headEnd/>
            <a:tailEnd/>
          </a:ln>
        </p:spPr>
        <p:txBody>
          <a:bodyPr>
            <a:spAutoFit/>
          </a:bodyPr>
          <a:lstStyle/>
          <a:p>
            <a:pPr marL="285750" indent="-285750" eaLnBrk="0" hangingPunct="0">
              <a:spcAft>
                <a:spcPts val="600"/>
              </a:spcAft>
              <a:buFont typeface="Wingdings" pitchFamily="2" charset="2"/>
              <a:buChar char="§"/>
            </a:pPr>
            <a:r>
              <a:rPr lang="en-US" sz="2000"/>
              <a:t>Attacker injects malware on ad network</a:t>
            </a:r>
          </a:p>
          <a:p>
            <a:pPr marL="285750" indent="-285750" eaLnBrk="0" hangingPunct="0">
              <a:spcAft>
                <a:spcPts val="600"/>
              </a:spcAft>
              <a:buFont typeface="Wingdings" pitchFamily="2" charset="2"/>
              <a:buChar char="§"/>
            </a:pPr>
            <a:r>
              <a:rPr lang="en-US" sz="2000"/>
              <a:t>Malicious ad embedded on legitimate websites</a:t>
            </a:r>
          </a:p>
          <a:p>
            <a:pPr marL="285750" indent="-285750" eaLnBrk="0" hangingPunct="0">
              <a:spcAft>
                <a:spcPts val="600"/>
              </a:spcAft>
              <a:buFont typeface="Wingdings" pitchFamily="2" charset="2"/>
              <a:buChar char="§"/>
            </a:pPr>
            <a:r>
              <a:rPr lang="en-US" sz="2000"/>
              <a:t>Vulnerable users exploited</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1"/>
          <p:cNvPicPr>
            <a:picLocks noChangeAspect="1"/>
          </p:cNvPicPr>
          <p:nvPr/>
        </p:nvPicPr>
        <p:blipFill>
          <a:blip r:embed="rId3"/>
          <a:srcRect r="5405"/>
          <a:stretch>
            <a:fillRect/>
          </a:stretch>
        </p:blipFill>
        <p:spPr bwMode="auto">
          <a:xfrm>
            <a:off x="4386263" y="2352675"/>
            <a:ext cx="4495800" cy="4038600"/>
          </a:xfrm>
          <a:prstGeom prst="rect">
            <a:avLst/>
          </a:prstGeom>
          <a:noFill/>
          <a:ln w="9525">
            <a:noFill/>
            <a:miter lim="800000"/>
            <a:headEnd/>
            <a:tailEnd/>
          </a:ln>
        </p:spPr>
      </p:pic>
      <p:sp>
        <p:nvSpPr>
          <p:cNvPr id="3" name="Title 2"/>
          <p:cNvSpPr>
            <a:spLocks noGrp="1"/>
          </p:cNvSpPr>
          <p:nvPr>
            <p:ph type="title" idx="4294967295"/>
          </p:nvPr>
        </p:nvSpPr>
        <p:spPr>
          <a:xfrm>
            <a:off x="182563" y="692150"/>
            <a:ext cx="8686800" cy="396875"/>
          </a:xfrm>
        </p:spPr>
        <p:txBody>
          <a:bodyPr/>
          <a:lstStyle/>
          <a:p>
            <a:pPr>
              <a:defRPr/>
            </a:pPr>
            <a:r>
              <a:rPr lang="en-US" sz="2000" dirty="0" smtClean="0">
                <a:solidFill>
                  <a:schemeClr val="tx1"/>
                </a:solidFill>
              </a:rPr>
              <a:t>Most successful Java exploits are </a:t>
            </a:r>
            <a:r>
              <a:rPr lang="en-US" sz="3200" b="1" dirty="0" smtClean="0">
                <a:solidFill>
                  <a:srgbClr val="0BA047"/>
                </a:solidFill>
                <a:latin typeface="ITC Lubalin Graph Std Book" panose="02060703020205020404" pitchFamily="18" charset="0"/>
              </a:rPr>
              <a:t>applicative</a:t>
            </a:r>
            <a:r>
              <a:rPr lang="en-US" sz="2000" dirty="0" smtClean="0">
                <a:solidFill>
                  <a:schemeClr val="tx1"/>
                </a:solidFill>
              </a:rPr>
              <a:t>, exploiting vulnerabilities related to the </a:t>
            </a:r>
            <a:r>
              <a:rPr lang="en-US" sz="3200" b="1" dirty="0" smtClean="0">
                <a:solidFill>
                  <a:srgbClr val="0BA047"/>
                </a:solidFill>
                <a:latin typeface="ITC Lubalin Graph Std Book" panose="02060703020205020404" pitchFamily="18" charset="0"/>
              </a:rPr>
              <a:t>Java security manager</a:t>
            </a:r>
            <a:r>
              <a:rPr lang="en-US" sz="3200" b="1" dirty="0" smtClean="0">
                <a:solidFill>
                  <a:schemeClr val="accent4"/>
                </a:solidFill>
              </a:rPr>
              <a:t> </a:t>
            </a:r>
            <a:r>
              <a:rPr lang="en-US" sz="2000" dirty="0" smtClean="0">
                <a:solidFill>
                  <a:schemeClr val="tx1"/>
                </a:solidFill>
              </a:rPr>
              <a:t>and bypassing native OS-level protections.</a:t>
            </a:r>
            <a:endParaRPr lang="en-US" sz="2000" dirty="0">
              <a:solidFill>
                <a:schemeClr val="tx1"/>
              </a:solidFill>
            </a:endParaRPr>
          </a:p>
        </p:txBody>
      </p:sp>
      <p:sp>
        <p:nvSpPr>
          <p:cNvPr id="4" name="Content Placeholder 3"/>
          <p:cNvSpPr>
            <a:spLocks noGrp="1"/>
          </p:cNvSpPr>
          <p:nvPr>
            <p:ph idx="4294967295"/>
          </p:nvPr>
        </p:nvSpPr>
        <p:spPr>
          <a:xfrm>
            <a:off x="323850" y="2459038"/>
            <a:ext cx="4402138" cy="3827462"/>
          </a:xfrm>
        </p:spPr>
        <p:txBody>
          <a:bodyPr/>
          <a:lstStyle/>
          <a:p>
            <a:pPr marL="0" indent="0">
              <a:buFont typeface="Wingdings" pitchFamily="2" charset="2"/>
              <a:buNone/>
              <a:defRPr/>
            </a:pPr>
            <a:r>
              <a:rPr lang="en-US" sz="2000" b="1" dirty="0" smtClean="0">
                <a:solidFill>
                  <a:schemeClr val="bg2"/>
                </a:solidFill>
                <a:latin typeface="ITC Lubalin Graph Std Book" panose="02060703020205020404" pitchFamily="18" charset="0"/>
              </a:rPr>
              <a:t>Applicative exploits</a:t>
            </a:r>
          </a:p>
          <a:p>
            <a:pPr>
              <a:defRPr/>
            </a:pPr>
            <a:r>
              <a:rPr lang="en-US" sz="2000" dirty="0" smtClean="0"/>
              <a:t>Difficult to defend</a:t>
            </a:r>
          </a:p>
          <a:p>
            <a:pPr>
              <a:defRPr/>
            </a:pPr>
            <a:r>
              <a:rPr lang="en-US" sz="2000" dirty="0" smtClean="0"/>
              <a:t>Gain unrestricted privileges</a:t>
            </a:r>
          </a:p>
          <a:p>
            <a:pPr>
              <a:defRPr/>
            </a:pPr>
            <a:r>
              <a:rPr lang="en-US" sz="2000" dirty="0" smtClean="0"/>
              <a:t>Bypass native OS-level protections</a:t>
            </a:r>
          </a:p>
          <a:p>
            <a:pPr>
              <a:defRPr/>
            </a:pPr>
            <a:endParaRPr lang="en-US" sz="2000" dirty="0"/>
          </a:p>
          <a:p>
            <a:pPr marL="0" indent="0">
              <a:buFont typeface="Wingdings" pitchFamily="2" charset="2"/>
              <a:buNone/>
              <a:defRPr/>
            </a:pPr>
            <a:r>
              <a:rPr lang="en-US" sz="2000" b="1" dirty="0" smtClean="0">
                <a:solidFill>
                  <a:schemeClr val="bg2"/>
                </a:solidFill>
                <a:latin typeface="ITC Lubalin Graph Std Book" panose="02060703020205020404" pitchFamily="18" charset="0"/>
              </a:rPr>
              <a:t>Native exploits</a:t>
            </a:r>
          </a:p>
          <a:p>
            <a:pPr>
              <a:defRPr/>
            </a:pPr>
            <a:r>
              <a:rPr lang="en-US" sz="2000" dirty="0" smtClean="0"/>
              <a:t>Buffer Overflow</a:t>
            </a:r>
          </a:p>
          <a:p>
            <a:pPr>
              <a:defRPr/>
            </a:pPr>
            <a:r>
              <a:rPr lang="en-US" sz="2000" dirty="0" smtClean="0"/>
              <a:t>Illegal memory use</a:t>
            </a:r>
          </a:p>
          <a:p>
            <a:pPr>
              <a:defRPr/>
            </a:pPr>
            <a:r>
              <a:rPr lang="en-US" sz="2000" dirty="0" smtClean="0"/>
              <a:t>Use-after-free</a:t>
            </a:r>
            <a:endParaRPr lang="en-US" sz="2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1"/>
          <p:cNvPicPr>
            <a:picLocks noChangeAspect="1"/>
          </p:cNvPicPr>
          <p:nvPr/>
        </p:nvPicPr>
        <p:blipFill>
          <a:blip r:embed="rId3"/>
          <a:srcRect b="4601"/>
          <a:stretch>
            <a:fillRect/>
          </a:stretch>
        </p:blipFill>
        <p:spPr bwMode="auto">
          <a:xfrm>
            <a:off x="3348038" y="1412875"/>
            <a:ext cx="5795962" cy="5111750"/>
          </a:xfrm>
          <a:prstGeom prst="rect">
            <a:avLst/>
          </a:prstGeom>
          <a:noFill/>
          <a:ln w="9525">
            <a:noFill/>
            <a:miter lim="800000"/>
            <a:headEnd/>
            <a:tailEnd/>
          </a:ln>
        </p:spPr>
      </p:pic>
      <p:sp>
        <p:nvSpPr>
          <p:cNvPr id="52226" name="Title 2"/>
          <p:cNvSpPr>
            <a:spLocks noGrp="1"/>
          </p:cNvSpPr>
          <p:nvPr>
            <p:ph type="title" idx="4294967295"/>
          </p:nvPr>
        </p:nvSpPr>
        <p:spPr>
          <a:xfrm>
            <a:off x="755650" y="649288"/>
            <a:ext cx="7931150" cy="819150"/>
          </a:xfrm>
        </p:spPr>
        <p:txBody>
          <a:bodyPr/>
          <a:lstStyle/>
          <a:p>
            <a:r>
              <a:rPr lang="en-US" sz="2000" smtClean="0">
                <a:solidFill>
                  <a:schemeClr val="tx1"/>
                </a:solidFill>
              </a:rPr>
              <a:t>The biggest risk to the enterprise isn’t the data contained on </a:t>
            </a:r>
            <a:r>
              <a:rPr lang="en-US" sz="3200" b="1" smtClean="0">
                <a:solidFill>
                  <a:srgbClr val="0BA047"/>
                </a:solidFill>
                <a:latin typeface="ITC Lubalin Graph Std Book"/>
              </a:rPr>
              <a:t>mobile devices </a:t>
            </a:r>
            <a:r>
              <a:rPr lang="en-US" sz="2000" smtClean="0">
                <a:solidFill>
                  <a:schemeClr val="tx1"/>
                </a:solidFill>
              </a:rPr>
              <a:t>- it’s the </a:t>
            </a:r>
            <a:r>
              <a:rPr lang="en-US" sz="3200" b="1" smtClean="0">
                <a:solidFill>
                  <a:srgbClr val="0BA047"/>
                </a:solidFill>
                <a:latin typeface="ITC Lubalin Graph Std Book"/>
              </a:rPr>
              <a:t>credentials.</a:t>
            </a:r>
          </a:p>
        </p:txBody>
      </p:sp>
      <p:sp>
        <p:nvSpPr>
          <p:cNvPr id="52227" name="Content Placeholder 3"/>
          <p:cNvSpPr>
            <a:spLocks noGrp="1"/>
          </p:cNvSpPr>
          <p:nvPr>
            <p:ph idx="4294967295"/>
          </p:nvPr>
        </p:nvSpPr>
        <p:spPr>
          <a:xfrm>
            <a:off x="107950" y="1989138"/>
            <a:ext cx="3240088" cy="3600450"/>
          </a:xfrm>
        </p:spPr>
        <p:txBody>
          <a:bodyPr/>
          <a:lstStyle/>
          <a:p>
            <a:pPr marL="0" indent="0">
              <a:spcBef>
                <a:spcPts val="1200"/>
              </a:spcBef>
              <a:buFont typeface="Wingdings" pitchFamily="2" charset="2"/>
              <a:buNone/>
            </a:pPr>
            <a:r>
              <a:rPr lang="en-US" sz="2000" b="1" smtClean="0">
                <a:solidFill>
                  <a:schemeClr val="bg2"/>
                </a:solidFill>
                <a:latin typeface="ITC Lubalin Graph Std Book"/>
              </a:rPr>
              <a:t>The real threats</a:t>
            </a:r>
            <a:r>
              <a:rPr lang="en-US" sz="2000" smtClean="0"/>
              <a:t>:</a:t>
            </a:r>
          </a:p>
          <a:p>
            <a:pPr marL="171450" lvl="1">
              <a:spcBef>
                <a:spcPts val="1200"/>
              </a:spcBef>
              <a:buFont typeface="Wingdings" pitchFamily="2" charset="2"/>
              <a:buChar char="§"/>
            </a:pPr>
            <a:r>
              <a:rPr lang="en-US" sz="2000" smtClean="0"/>
              <a:t>Compromised credentials</a:t>
            </a:r>
          </a:p>
          <a:p>
            <a:pPr marL="171450" lvl="1">
              <a:spcBef>
                <a:spcPts val="1200"/>
              </a:spcBef>
              <a:buFont typeface="Wingdings" pitchFamily="2" charset="2"/>
              <a:buChar char="§"/>
            </a:pPr>
            <a:r>
              <a:rPr lang="en-US" sz="2000" smtClean="0"/>
              <a:t>Personal information to further compromise social media accounts</a:t>
            </a:r>
          </a:p>
          <a:p>
            <a:pPr marL="171450" lvl="1">
              <a:spcBef>
                <a:spcPts val="1200"/>
              </a:spcBef>
              <a:buFont typeface="Wingdings" pitchFamily="2" charset="2"/>
              <a:buChar char="§"/>
            </a:pPr>
            <a:r>
              <a:rPr lang="en-US" sz="2000" smtClean="0"/>
              <a:t>Rogue apps that are cracked and re-distributed</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3"/>
          <p:cNvPicPr>
            <a:picLocks noChangeAspect="1"/>
          </p:cNvPicPr>
          <p:nvPr/>
        </p:nvPicPr>
        <p:blipFill>
          <a:blip r:embed="rId3"/>
          <a:srcRect t="2988" b="3008"/>
          <a:stretch>
            <a:fillRect/>
          </a:stretch>
        </p:blipFill>
        <p:spPr bwMode="auto">
          <a:xfrm>
            <a:off x="4140200" y="620713"/>
            <a:ext cx="4843463" cy="5978525"/>
          </a:xfrm>
          <a:prstGeom prst="rect">
            <a:avLst/>
          </a:prstGeom>
          <a:noFill/>
          <a:ln w="9525">
            <a:noFill/>
            <a:miter lim="800000"/>
            <a:headEnd/>
            <a:tailEnd/>
          </a:ln>
        </p:spPr>
      </p:pic>
      <p:sp>
        <p:nvSpPr>
          <p:cNvPr id="54274" name="Title 1"/>
          <p:cNvSpPr>
            <a:spLocks noGrp="1"/>
          </p:cNvSpPr>
          <p:nvPr>
            <p:ph type="title" idx="4294967295"/>
          </p:nvPr>
        </p:nvSpPr>
        <p:spPr>
          <a:xfrm>
            <a:off x="250825" y="2133600"/>
            <a:ext cx="3889375" cy="2735263"/>
          </a:xfrm>
        </p:spPr>
        <p:txBody>
          <a:bodyPr/>
          <a:lstStyle/>
          <a:p>
            <a:pPr>
              <a:lnSpc>
                <a:spcPct val="100000"/>
              </a:lnSpc>
            </a:pPr>
            <a:r>
              <a:rPr lang="en-US" sz="2000" smtClean="0">
                <a:solidFill>
                  <a:schemeClr val="tx1"/>
                </a:solidFill>
              </a:rPr>
              <a:t>Vulnerability disclosures leveled out in 2013, but attackers have</a:t>
            </a:r>
            <a:br>
              <a:rPr lang="en-US" sz="2000" smtClean="0">
                <a:solidFill>
                  <a:schemeClr val="tx1"/>
                </a:solidFill>
              </a:rPr>
            </a:br>
            <a:r>
              <a:rPr lang="en-US" sz="3200" b="1" smtClean="0">
                <a:solidFill>
                  <a:srgbClr val="0BA047"/>
                </a:solidFill>
                <a:latin typeface="ITC Lubalin Graph Std Book"/>
              </a:rPr>
              <a:t>plenty of older, unpatched systems to exploit.</a:t>
            </a:r>
            <a:endParaRPr lang="en-US" sz="2000" smtClean="0">
              <a:solidFill>
                <a:srgbClr val="0BA047"/>
              </a:solidFill>
              <a:latin typeface="ITC Lubalin Graph Std Book"/>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4"/>
          <p:cNvPicPr>
            <a:picLocks noChangeAspect="1"/>
          </p:cNvPicPr>
          <p:nvPr/>
        </p:nvPicPr>
        <p:blipFill>
          <a:blip r:embed="rId3"/>
          <a:srcRect/>
          <a:stretch>
            <a:fillRect/>
          </a:stretch>
        </p:blipFill>
        <p:spPr bwMode="auto">
          <a:xfrm>
            <a:off x="138113" y="1692275"/>
            <a:ext cx="4933950" cy="3960813"/>
          </a:xfrm>
          <a:prstGeom prst="rect">
            <a:avLst/>
          </a:prstGeom>
          <a:noFill/>
          <a:ln w="9525">
            <a:noFill/>
            <a:miter lim="800000"/>
            <a:headEnd/>
            <a:tailEnd/>
          </a:ln>
        </p:spPr>
      </p:pic>
      <p:sp>
        <p:nvSpPr>
          <p:cNvPr id="56322" name="Title 2"/>
          <p:cNvSpPr>
            <a:spLocks noGrp="1"/>
          </p:cNvSpPr>
          <p:nvPr>
            <p:ph type="title" idx="4294967295"/>
          </p:nvPr>
        </p:nvSpPr>
        <p:spPr>
          <a:xfrm>
            <a:off x="179388" y="593725"/>
            <a:ext cx="8858250" cy="949325"/>
          </a:xfrm>
        </p:spPr>
        <p:txBody>
          <a:bodyPr/>
          <a:lstStyle/>
          <a:p>
            <a:r>
              <a:rPr lang="en-US" sz="3200" b="1" smtClean="0">
                <a:solidFill>
                  <a:srgbClr val="0BA047"/>
                </a:solidFill>
                <a:latin typeface="ITC Lubalin Graph Std Book"/>
              </a:rPr>
              <a:t>Declines in web application vulnerabilities </a:t>
            </a:r>
            <a:r>
              <a:rPr lang="en-US" sz="2000" smtClean="0">
                <a:solidFill>
                  <a:schemeClr val="tx1"/>
                </a:solidFill>
              </a:rPr>
              <a:t>could indicate improvements in app authoring or patching practices.</a:t>
            </a:r>
          </a:p>
        </p:txBody>
      </p:sp>
      <p:sp>
        <p:nvSpPr>
          <p:cNvPr id="56323" name="Content Placeholder 3"/>
          <p:cNvSpPr>
            <a:spLocks noGrp="1"/>
          </p:cNvSpPr>
          <p:nvPr>
            <p:ph idx="4294967295"/>
          </p:nvPr>
        </p:nvSpPr>
        <p:spPr>
          <a:xfrm>
            <a:off x="5072063" y="2060575"/>
            <a:ext cx="3567112" cy="2773363"/>
          </a:xfrm>
        </p:spPr>
        <p:txBody>
          <a:bodyPr/>
          <a:lstStyle/>
          <a:p>
            <a:pPr marL="9525" indent="0">
              <a:spcBef>
                <a:spcPts val="1200"/>
              </a:spcBef>
              <a:buFont typeface="Wingdings" pitchFamily="2" charset="2"/>
              <a:buNone/>
            </a:pPr>
            <a:r>
              <a:rPr lang="en-US" sz="2000" smtClean="0">
                <a:solidFill>
                  <a:schemeClr val="bg2"/>
                </a:solidFill>
                <a:latin typeface="ITC Lubalin Graph Std Book"/>
              </a:rPr>
              <a:t>Possible reasons:</a:t>
            </a:r>
          </a:p>
          <a:p>
            <a:pPr marL="228600" lvl="1" indent="-220663">
              <a:spcBef>
                <a:spcPts val="1200"/>
              </a:spcBef>
              <a:buFont typeface="Wingdings" pitchFamily="2" charset="2"/>
              <a:buChar char="§"/>
            </a:pPr>
            <a:r>
              <a:rPr lang="en-US" sz="2000" smtClean="0"/>
              <a:t>Software authors are doing a better job at writing secure web applications.</a:t>
            </a:r>
          </a:p>
          <a:p>
            <a:pPr marL="228600" lvl="1" indent="-220663">
              <a:spcBef>
                <a:spcPts val="1200"/>
              </a:spcBef>
              <a:buFont typeface="Wingdings" pitchFamily="2" charset="2"/>
              <a:buChar char="§"/>
            </a:pPr>
            <a:r>
              <a:rPr lang="en-US" sz="2000" smtClean="0"/>
              <a:t>CMS systems &amp; plugins are maturing as older vulnerabilities are patched.</a:t>
            </a:r>
          </a:p>
        </p:txBody>
      </p:sp>
      <p:sp>
        <p:nvSpPr>
          <p:cNvPr id="56324" name="Rectangle 1"/>
          <p:cNvSpPr>
            <a:spLocks noChangeArrowheads="1"/>
          </p:cNvSpPr>
          <p:nvPr/>
        </p:nvSpPr>
        <p:spPr bwMode="auto">
          <a:xfrm>
            <a:off x="61913" y="5818188"/>
            <a:ext cx="9093200" cy="584200"/>
          </a:xfrm>
          <a:prstGeom prst="rect">
            <a:avLst/>
          </a:prstGeom>
          <a:noFill/>
          <a:ln w="9525">
            <a:noFill/>
            <a:miter lim="800000"/>
            <a:headEnd/>
            <a:tailEnd/>
          </a:ln>
        </p:spPr>
        <p:txBody>
          <a:bodyPr>
            <a:spAutoFit/>
          </a:bodyPr>
          <a:lstStyle/>
          <a:p>
            <a:pPr marL="9525" eaLnBrk="0" hangingPunct="0">
              <a:buFont typeface="Wingdings" pitchFamily="2" charset="2"/>
              <a:buNone/>
            </a:pPr>
            <a:r>
              <a:rPr lang="en-US" sz="3200" b="1">
                <a:solidFill>
                  <a:srgbClr val="0BA047"/>
                </a:solidFill>
                <a:latin typeface="ITC Lubalin Graph Std Book"/>
              </a:rPr>
              <a:t>And yet</a:t>
            </a:r>
            <a:r>
              <a:rPr lang="en-US" sz="2000"/>
              <a:t>… XSS and SQLi exploitation is still observed in high numbers.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0"/>
          <p:cNvSpPr>
            <a:spLocks noChangeArrowheads="1"/>
          </p:cNvSpPr>
          <p:nvPr/>
        </p:nvSpPr>
        <p:spPr bwMode="auto">
          <a:xfrm>
            <a:off x="4879975" y="3130550"/>
            <a:ext cx="3462338" cy="341313"/>
          </a:xfrm>
          <a:prstGeom prst="rect">
            <a:avLst/>
          </a:prstGeom>
          <a:noFill/>
          <a:ln w="9525">
            <a:noFill/>
            <a:miter lim="800000"/>
            <a:headEnd/>
            <a:tailEnd/>
          </a:ln>
        </p:spPr>
        <p:txBody>
          <a:bodyPr/>
          <a:lstStyle/>
          <a:p>
            <a:pPr marL="173038" indent="-173038" eaLnBrk="0" hangingPunct="0">
              <a:spcBef>
                <a:spcPct val="50000"/>
              </a:spcBef>
              <a:buClr>
                <a:schemeClr val="tx1"/>
              </a:buClr>
              <a:buFont typeface="Wingdings" pitchFamily="2" charset="2"/>
              <a:buNone/>
            </a:pPr>
            <a:r>
              <a:rPr lang="en-US">
                <a:solidFill>
                  <a:srgbClr val="FFFFFF"/>
                </a:solidFill>
              </a:rPr>
              <a:t>Production Applications</a:t>
            </a:r>
          </a:p>
        </p:txBody>
      </p:sp>
      <p:sp>
        <p:nvSpPr>
          <p:cNvPr id="58370" name="Rectangle 6"/>
          <p:cNvSpPr>
            <a:spLocks noChangeArrowheads="1"/>
          </p:cNvSpPr>
          <p:nvPr/>
        </p:nvSpPr>
        <p:spPr bwMode="auto">
          <a:xfrm>
            <a:off x="5184775" y="3502025"/>
            <a:ext cx="3062288" cy="858838"/>
          </a:xfrm>
          <a:prstGeom prst="rect">
            <a:avLst/>
          </a:prstGeom>
          <a:noFill/>
          <a:ln w="9525">
            <a:noFill/>
            <a:miter lim="800000"/>
            <a:headEnd/>
            <a:tailEnd/>
          </a:ln>
        </p:spPr>
        <p:txBody>
          <a:bodyPr/>
          <a:lstStyle/>
          <a:p>
            <a:pPr marL="173038" indent="-173038" eaLnBrk="0" hangingPunct="0">
              <a:spcBef>
                <a:spcPts val="600"/>
              </a:spcBef>
              <a:buFont typeface="Wingdings" pitchFamily="2" charset="2"/>
              <a:buChar char="§"/>
            </a:pPr>
            <a:r>
              <a:rPr lang="en-US">
                <a:solidFill>
                  <a:srgbClr val="FFFFFF"/>
                </a:solidFill>
              </a:rPr>
              <a:t>Developed in house</a:t>
            </a:r>
          </a:p>
          <a:p>
            <a:pPr marL="173038" indent="-173038" eaLnBrk="0" hangingPunct="0">
              <a:spcBef>
                <a:spcPts val="600"/>
              </a:spcBef>
              <a:buFont typeface="Wingdings" pitchFamily="2" charset="2"/>
              <a:buChar char="§"/>
            </a:pPr>
            <a:r>
              <a:rPr lang="en-US">
                <a:solidFill>
                  <a:srgbClr val="FFFFFF"/>
                </a:solidFill>
              </a:rPr>
              <a:t>Acquired</a:t>
            </a:r>
          </a:p>
          <a:p>
            <a:pPr marL="173038" indent="-173038" eaLnBrk="0" hangingPunct="0">
              <a:spcBef>
                <a:spcPts val="600"/>
              </a:spcBef>
              <a:buFont typeface="Wingdings" pitchFamily="2" charset="2"/>
              <a:buChar char="§"/>
            </a:pPr>
            <a:r>
              <a:rPr lang="en-US">
                <a:solidFill>
                  <a:srgbClr val="FFFFFF"/>
                </a:solidFill>
              </a:rPr>
              <a:t>Off-the-shelf commercial apps</a:t>
            </a:r>
            <a:endParaRPr lang="en-US" sz="1200" i="1">
              <a:solidFill>
                <a:srgbClr val="FFFFFF"/>
              </a:solidFill>
            </a:endParaRPr>
          </a:p>
        </p:txBody>
      </p:sp>
      <p:sp>
        <p:nvSpPr>
          <p:cNvPr id="58371" name="Rectangle 15"/>
          <p:cNvSpPr>
            <a:spLocks noChangeArrowheads="1"/>
          </p:cNvSpPr>
          <p:nvPr/>
        </p:nvSpPr>
        <p:spPr bwMode="auto">
          <a:xfrm>
            <a:off x="5184775" y="2090738"/>
            <a:ext cx="2994025" cy="660400"/>
          </a:xfrm>
          <a:prstGeom prst="rect">
            <a:avLst/>
          </a:prstGeom>
          <a:noFill/>
          <a:ln w="9525">
            <a:noFill/>
            <a:miter lim="800000"/>
            <a:headEnd/>
            <a:tailEnd/>
          </a:ln>
        </p:spPr>
        <p:txBody>
          <a:bodyPr/>
          <a:lstStyle/>
          <a:p>
            <a:pPr marL="173038" indent="-173038" eaLnBrk="0" hangingPunct="0">
              <a:spcBef>
                <a:spcPts val="600"/>
              </a:spcBef>
              <a:buFont typeface="Wingdings" pitchFamily="2" charset="2"/>
              <a:buChar char="§"/>
            </a:pPr>
            <a:r>
              <a:rPr lang="en-US">
                <a:solidFill>
                  <a:srgbClr val="FFFFFF"/>
                </a:solidFill>
              </a:rPr>
              <a:t>In-house development</a:t>
            </a:r>
          </a:p>
          <a:p>
            <a:pPr marL="173038" indent="-173038" eaLnBrk="0" hangingPunct="0">
              <a:spcBef>
                <a:spcPts val="600"/>
              </a:spcBef>
              <a:buFont typeface="Wingdings" pitchFamily="2" charset="2"/>
              <a:buChar char="§"/>
            </a:pPr>
            <a:r>
              <a:rPr lang="en-US">
                <a:solidFill>
                  <a:srgbClr val="FFFFFF"/>
                </a:solidFill>
              </a:rPr>
              <a:t>Outsourced development</a:t>
            </a:r>
            <a:endParaRPr lang="en-US" sz="1200">
              <a:solidFill>
                <a:srgbClr val="FFFFFF"/>
              </a:solidFill>
            </a:endParaRPr>
          </a:p>
        </p:txBody>
      </p:sp>
      <p:sp>
        <p:nvSpPr>
          <p:cNvPr id="58372" name="Rectangle 15"/>
          <p:cNvSpPr>
            <a:spLocks noChangeArrowheads="1"/>
          </p:cNvSpPr>
          <p:nvPr/>
        </p:nvSpPr>
        <p:spPr bwMode="auto">
          <a:xfrm>
            <a:off x="4983163" y="1692275"/>
            <a:ext cx="3462337" cy="304800"/>
          </a:xfrm>
          <a:prstGeom prst="rect">
            <a:avLst/>
          </a:prstGeom>
          <a:noFill/>
          <a:ln w="9525">
            <a:noFill/>
            <a:miter lim="800000"/>
            <a:headEnd/>
            <a:tailEnd/>
          </a:ln>
        </p:spPr>
        <p:txBody>
          <a:bodyPr/>
          <a:lstStyle/>
          <a:p>
            <a:pPr marL="173038" indent="-173038" eaLnBrk="0" hangingPunct="0">
              <a:spcBef>
                <a:spcPct val="50000"/>
              </a:spcBef>
              <a:buClr>
                <a:schemeClr val="tx1"/>
              </a:buClr>
              <a:buFont typeface="Wingdings" pitchFamily="2" charset="2"/>
              <a:buNone/>
            </a:pPr>
            <a:r>
              <a:rPr lang="en-US">
                <a:solidFill>
                  <a:srgbClr val="FFFFFF"/>
                </a:solidFill>
              </a:rPr>
              <a:t>Applications in Development</a:t>
            </a:r>
          </a:p>
        </p:txBody>
      </p:sp>
      <p:sp>
        <p:nvSpPr>
          <p:cNvPr id="2" name="Title 1"/>
          <p:cNvSpPr>
            <a:spLocks noGrp="1"/>
          </p:cNvSpPr>
          <p:nvPr>
            <p:ph type="title" idx="4294967295"/>
          </p:nvPr>
        </p:nvSpPr>
        <p:spPr>
          <a:xfrm>
            <a:off x="395288" y="1493838"/>
            <a:ext cx="3268662" cy="2851150"/>
          </a:xfrm>
        </p:spPr>
        <p:txBody>
          <a:bodyPr/>
          <a:lstStyle/>
          <a:p>
            <a:pPr>
              <a:lnSpc>
                <a:spcPct val="100000"/>
              </a:lnSpc>
              <a:defRPr/>
            </a:pPr>
            <a:r>
              <a:rPr lang="en-US" sz="2000" dirty="0" smtClean="0">
                <a:solidFill>
                  <a:schemeClr val="tx1"/>
                </a:solidFill>
              </a:rPr>
              <a:t>Although declining as a portion of the total,</a:t>
            </a:r>
            <a:br>
              <a:rPr lang="en-US" sz="2000" dirty="0" smtClean="0">
                <a:solidFill>
                  <a:schemeClr val="tx1"/>
                </a:solidFill>
              </a:rPr>
            </a:br>
            <a:r>
              <a:rPr lang="en-US" sz="3200" b="1" dirty="0" smtClean="0">
                <a:solidFill>
                  <a:srgbClr val="0BA047"/>
                </a:solidFill>
                <a:latin typeface="ITC Lubalin Graph Std Book" panose="02060703020205020404" pitchFamily="18" charset="0"/>
              </a:rPr>
              <a:t>XSS </a:t>
            </a:r>
            <a:r>
              <a:rPr lang="en-US" sz="3200" b="1" dirty="0">
                <a:solidFill>
                  <a:srgbClr val="0BA047"/>
                </a:solidFill>
                <a:latin typeface="ITC Lubalin Graph Std Book" panose="02060703020205020404" pitchFamily="18" charset="0"/>
              </a:rPr>
              <a:t>and </a:t>
            </a:r>
            <a:r>
              <a:rPr lang="en-US" sz="3200" b="1" dirty="0" err="1">
                <a:solidFill>
                  <a:srgbClr val="0BA047"/>
                </a:solidFill>
                <a:latin typeface="ITC Lubalin Graph Std Book" panose="02060703020205020404" pitchFamily="18" charset="0"/>
              </a:rPr>
              <a:t>SQLi</a:t>
            </a:r>
            <a:r>
              <a:rPr lang="en-US" sz="3200" b="1" dirty="0">
                <a:solidFill>
                  <a:srgbClr val="0BA047"/>
                </a:solidFill>
                <a:latin typeface="ITC Lubalin Graph Std Book" panose="02060703020205020404" pitchFamily="18" charset="0"/>
              </a:rPr>
              <a:t> </a:t>
            </a:r>
            <a:r>
              <a:rPr lang="en-US" sz="3200" b="1" dirty="0" smtClean="0">
                <a:solidFill>
                  <a:srgbClr val="0BA047"/>
                </a:solidFill>
                <a:latin typeface="ITC Lubalin Graph Std Book" panose="02060703020205020404" pitchFamily="18" charset="0"/>
              </a:rPr>
              <a:t>attacks will continue</a:t>
            </a:r>
            <a:r>
              <a:rPr lang="en-US" sz="3200" b="1" dirty="0" smtClean="0">
                <a:solidFill>
                  <a:schemeClr val="accent4"/>
                </a:solidFill>
              </a:rPr>
              <a:t/>
            </a:r>
            <a:br>
              <a:rPr lang="en-US" sz="3200" b="1" dirty="0" smtClean="0">
                <a:solidFill>
                  <a:schemeClr val="accent4"/>
                </a:solidFill>
              </a:rPr>
            </a:br>
            <a:r>
              <a:rPr lang="en-US" sz="2000" dirty="0" smtClean="0">
                <a:solidFill>
                  <a:schemeClr val="tx1"/>
                </a:solidFill>
              </a:rPr>
              <a:t>until the many thousands of websites running unpatched versions of their platform or framework are patched. </a:t>
            </a:r>
            <a:endParaRPr lang="en-US" sz="2000" dirty="0">
              <a:solidFill>
                <a:schemeClr val="tx1"/>
              </a:solidFill>
            </a:endParaRPr>
          </a:p>
        </p:txBody>
      </p:sp>
      <p:pic>
        <p:nvPicPr>
          <p:cNvPr id="58374" name="Picture 4"/>
          <p:cNvPicPr>
            <a:picLocks noChangeAspect="1"/>
          </p:cNvPicPr>
          <p:nvPr/>
        </p:nvPicPr>
        <p:blipFill>
          <a:blip r:embed="rId3"/>
          <a:srcRect/>
          <a:stretch>
            <a:fillRect/>
          </a:stretch>
        </p:blipFill>
        <p:spPr bwMode="auto">
          <a:xfrm>
            <a:off x="3779838" y="517525"/>
            <a:ext cx="5364162" cy="6103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3"/>
          <p:cNvPicPr>
            <a:picLocks noChangeAspect="1"/>
          </p:cNvPicPr>
          <p:nvPr/>
        </p:nvPicPr>
        <p:blipFill>
          <a:blip r:embed="rId3"/>
          <a:srcRect/>
          <a:stretch>
            <a:fillRect/>
          </a:stretch>
        </p:blipFill>
        <p:spPr bwMode="auto">
          <a:xfrm>
            <a:off x="0" y="781050"/>
            <a:ext cx="6156325" cy="5772150"/>
          </a:xfrm>
          <a:prstGeom prst="rect">
            <a:avLst/>
          </a:prstGeom>
          <a:noFill/>
          <a:ln w="9525">
            <a:noFill/>
            <a:miter lim="800000"/>
            <a:headEnd/>
            <a:tailEnd/>
          </a:ln>
        </p:spPr>
      </p:pic>
      <p:sp>
        <p:nvSpPr>
          <p:cNvPr id="60418" name="Title 2"/>
          <p:cNvSpPr>
            <a:spLocks noGrp="1"/>
          </p:cNvSpPr>
          <p:nvPr>
            <p:ph type="title" idx="4294967295"/>
          </p:nvPr>
        </p:nvSpPr>
        <p:spPr>
          <a:xfrm>
            <a:off x="6284913" y="1989138"/>
            <a:ext cx="2859087" cy="2016125"/>
          </a:xfrm>
        </p:spPr>
        <p:txBody>
          <a:bodyPr/>
          <a:lstStyle/>
          <a:p>
            <a:pPr>
              <a:lnSpc>
                <a:spcPct val="100000"/>
              </a:lnSpc>
            </a:pPr>
            <a:r>
              <a:rPr lang="en-US" sz="2000" smtClean="0">
                <a:solidFill>
                  <a:schemeClr val="tx1"/>
                </a:solidFill>
              </a:rPr>
              <a:t>The top intended consequence for exploits was</a:t>
            </a:r>
            <a:br>
              <a:rPr lang="en-US" sz="2000" smtClean="0">
                <a:solidFill>
                  <a:schemeClr val="tx1"/>
                </a:solidFill>
              </a:rPr>
            </a:br>
            <a:r>
              <a:rPr lang="en-US" sz="3200" b="1" smtClean="0">
                <a:solidFill>
                  <a:srgbClr val="0BA047"/>
                </a:solidFill>
                <a:latin typeface="ITC Lubalin Graph Std Book"/>
              </a:rPr>
              <a:t>gaining additional or unauthorized access.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4"/>
          <p:cNvPicPr>
            <a:picLocks noChangeAspect="1"/>
          </p:cNvPicPr>
          <p:nvPr/>
        </p:nvPicPr>
        <p:blipFill>
          <a:blip r:embed="rId3"/>
          <a:srcRect r="4172"/>
          <a:stretch>
            <a:fillRect/>
          </a:stretch>
        </p:blipFill>
        <p:spPr bwMode="auto">
          <a:xfrm>
            <a:off x="3363913" y="785813"/>
            <a:ext cx="5780087" cy="5656262"/>
          </a:xfrm>
          <a:prstGeom prst="rect">
            <a:avLst/>
          </a:prstGeom>
          <a:noFill/>
          <a:ln w="9525">
            <a:noFill/>
            <a:miter lim="800000"/>
            <a:headEnd/>
            <a:tailEnd/>
          </a:ln>
        </p:spPr>
      </p:pic>
      <p:sp>
        <p:nvSpPr>
          <p:cNvPr id="62466" name="Title 2"/>
          <p:cNvSpPr>
            <a:spLocks noGrp="1"/>
          </p:cNvSpPr>
          <p:nvPr>
            <p:ph type="title" idx="4294967295"/>
          </p:nvPr>
        </p:nvSpPr>
        <p:spPr>
          <a:xfrm>
            <a:off x="250825" y="2060575"/>
            <a:ext cx="3314700" cy="2643188"/>
          </a:xfrm>
        </p:spPr>
        <p:txBody>
          <a:bodyPr/>
          <a:lstStyle/>
          <a:p>
            <a:pPr>
              <a:lnSpc>
                <a:spcPct val="100000"/>
              </a:lnSpc>
            </a:pPr>
            <a:r>
              <a:rPr lang="en-US" sz="2000" smtClean="0">
                <a:solidFill>
                  <a:schemeClr val="tx1"/>
                </a:solidFill>
              </a:rPr>
              <a:t>Major vendors continue to improve patching, so that the total amount of </a:t>
            </a:r>
            <a:r>
              <a:rPr lang="en-US" sz="3200" smtClean="0">
                <a:solidFill>
                  <a:srgbClr val="0BA047"/>
                </a:solidFill>
                <a:latin typeface="ITC Lubalin Graph Std Book"/>
              </a:rPr>
              <a:t>unpatched vulnerabilities dropped 15% </a:t>
            </a:r>
            <a:br>
              <a:rPr lang="en-US" sz="3200" smtClean="0">
                <a:solidFill>
                  <a:srgbClr val="0BA047"/>
                </a:solidFill>
                <a:latin typeface="ITC Lubalin Graph Std Book"/>
              </a:rPr>
            </a:br>
            <a:r>
              <a:rPr lang="en-US" sz="2000" smtClean="0">
                <a:solidFill>
                  <a:schemeClr val="tx1"/>
                </a:solidFill>
              </a:rPr>
              <a:t>last year.</a:t>
            </a:r>
            <a:endParaRPr lang="en-US" sz="3200" b="1" smtClean="0">
              <a:solidFill>
                <a:srgbClr val="0BA047"/>
              </a:solidFill>
              <a:latin typeface="ITC Lubalin Graph Std Book"/>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311150" y="1196975"/>
            <a:ext cx="4548188" cy="1971675"/>
          </a:xfrm>
        </p:spPr>
        <p:txBody>
          <a:bodyPr/>
          <a:lstStyle/>
          <a:p>
            <a:pPr>
              <a:lnSpc>
                <a:spcPct val="100000"/>
              </a:lnSpc>
              <a:defRPr/>
            </a:pPr>
            <a:r>
              <a:rPr lang="en-US" sz="2000" dirty="0" smtClean="0">
                <a:solidFill>
                  <a:schemeClr val="tx1"/>
                </a:solidFill>
              </a:rPr>
              <a:t>Reports of</a:t>
            </a:r>
            <a:br>
              <a:rPr lang="en-US" sz="2000" dirty="0" smtClean="0">
                <a:solidFill>
                  <a:schemeClr val="tx1"/>
                </a:solidFill>
              </a:rPr>
            </a:br>
            <a:r>
              <a:rPr lang="en-US" sz="3200" b="1" dirty="0" smtClean="0">
                <a:solidFill>
                  <a:srgbClr val="0BA047"/>
                </a:solidFill>
                <a:latin typeface="ITC Lubalin Graph Std Book" panose="02060703020205020404" pitchFamily="18" charset="0"/>
              </a:rPr>
              <a:t>true exploits declined</a:t>
            </a:r>
            <a:r>
              <a:rPr lang="en-US" sz="3200" b="1" dirty="0" smtClean="0">
                <a:solidFill>
                  <a:schemeClr val="accent5"/>
                </a:solidFill>
              </a:rPr>
              <a:t/>
            </a:r>
            <a:br>
              <a:rPr lang="en-US" sz="3200" b="1" dirty="0" smtClean="0">
                <a:solidFill>
                  <a:schemeClr val="accent5"/>
                </a:solidFill>
              </a:rPr>
            </a:br>
            <a:r>
              <a:rPr lang="en-US" sz="2000" dirty="0" smtClean="0">
                <a:solidFill>
                  <a:schemeClr val="tx1"/>
                </a:solidFill>
              </a:rPr>
              <a:t>to the lowest level in the past 5 years.</a:t>
            </a:r>
            <a:endParaRPr lang="en-US" sz="2000" dirty="0">
              <a:solidFill>
                <a:schemeClr val="tx1"/>
              </a:solidFill>
            </a:endParaRPr>
          </a:p>
        </p:txBody>
      </p:sp>
      <p:pic>
        <p:nvPicPr>
          <p:cNvPr id="64514" name="Picture 1"/>
          <p:cNvPicPr>
            <a:picLocks noChangeAspect="1"/>
          </p:cNvPicPr>
          <p:nvPr/>
        </p:nvPicPr>
        <p:blipFill>
          <a:blip r:embed="rId3"/>
          <a:srcRect t="3633" b="2982"/>
          <a:stretch>
            <a:fillRect/>
          </a:stretch>
        </p:blipFill>
        <p:spPr bwMode="auto">
          <a:xfrm>
            <a:off x="4859338" y="625475"/>
            <a:ext cx="4213225" cy="5899150"/>
          </a:xfrm>
          <a:prstGeom prst="rect">
            <a:avLst/>
          </a:prstGeom>
          <a:noFill/>
          <a:ln w="9525">
            <a:noFill/>
            <a:miter lim="800000"/>
            <a:headEnd/>
            <a:tailEnd/>
          </a:ln>
        </p:spPr>
      </p:pic>
      <p:sp>
        <p:nvSpPr>
          <p:cNvPr id="6" name="Content Placeholder 3"/>
          <p:cNvSpPr txBox="1">
            <a:spLocks/>
          </p:cNvSpPr>
          <p:nvPr/>
        </p:nvSpPr>
        <p:spPr bwMode="auto">
          <a:xfrm>
            <a:off x="298450" y="3284538"/>
            <a:ext cx="4332288" cy="208915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a:lstStyle>
            <a:lvl1pPr marL="173038" indent="-173038" algn="l" rtl="0" eaLnBrk="0" fontAlgn="base" hangingPunct="0">
              <a:spcBef>
                <a:spcPct val="20000"/>
              </a:spcBef>
              <a:spcAft>
                <a:spcPct val="0"/>
              </a:spcAft>
              <a:buClr>
                <a:schemeClr val="tx1"/>
              </a:buClr>
              <a:buFont typeface="Wingdings" panose="05000000000000000000" pitchFamily="2" charset="2"/>
              <a:buChar char="§"/>
              <a:defRPr sz="1600">
                <a:solidFill>
                  <a:schemeClr val="tx1"/>
                </a:solidFill>
                <a:latin typeface="+mn-lt"/>
                <a:ea typeface="ＭＳ Ｐゴシック" pitchFamily="34" charset="-128"/>
                <a:cs typeface="MS PGothic" charset="0"/>
              </a:defRPr>
            </a:lvl1pPr>
            <a:lvl2pPr marL="509588" indent="-163513"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ea typeface="ＭＳ Ｐゴシック" pitchFamily="34" charset="-128"/>
                <a:cs typeface="MS PGothic" charset="0"/>
              </a:defRPr>
            </a:lvl2pPr>
            <a:lvl3pPr marL="855663" indent="-173038" algn="l" rtl="0" eaLnBrk="0" fontAlgn="base" hangingPunct="0">
              <a:spcBef>
                <a:spcPct val="20000"/>
              </a:spcBef>
              <a:spcAft>
                <a:spcPct val="0"/>
              </a:spcAft>
              <a:buClr>
                <a:schemeClr val="tx1"/>
              </a:buClr>
              <a:buChar char="•"/>
              <a:defRPr sz="1600">
                <a:solidFill>
                  <a:schemeClr val="tx1"/>
                </a:solidFill>
                <a:latin typeface="+mn-lt"/>
                <a:ea typeface="ＭＳ Ｐゴシック" pitchFamily="34" charset="-128"/>
                <a:cs typeface="MS PGothic" charset="0"/>
              </a:defRPr>
            </a:lvl3pPr>
            <a:lvl4pPr marL="1203325" indent="-173038" algn="l" rtl="0" eaLnBrk="0" fontAlgn="base" hangingPunct="0">
              <a:spcBef>
                <a:spcPct val="20000"/>
              </a:spcBef>
              <a:spcAft>
                <a:spcPct val="0"/>
              </a:spcAft>
              <a:buClr>
                <a:schemeClr val="bg1"/>
              </a:buClr>
              <a:defRPr sz="1600">
                <a:solidFill>
                  <a:schemeClr val="bg1"/>
                </a:solidFill>
                <a:latin typeface="+mn-lt"/>
                <a:ea typeface="ＭＳ Ｐゴシック" pitchFamily="34" charset="-128"/>
                <a:cs typeface="MS PGothic" charset="0"/>
              </a:defRPr>
            </a:lvl4pPr>
            <a:lvl5pPr marL="1539875" indent="-163513" algn="l" rtl="0" eaLnBrk="0" fontAlgn="base" hangingPunct="0">
              <a:spcBef>
                <a:spcPct val="20000"/>
              </a:spcBef>
              <a:spcAft>
                <a:spcPct val="0"/>
              </a:spcAft>
              <a:buClr>
                <a:schemeClr val="bg1"/>
              </a:buClr>
              <a:buChar char="»"/>
              <a:defRPr sz="1600">
                <a:solidFill>
                  <a:schemeClr val="bg1"/>
                </a:solidFill>
                <a:latin typeface="+mn-lt"/>
                <a:ea typeface="ＭＳ Ｐゴシック" pitchFamily="34" charset="-128"/>
                <a:cs typeface="MS PGothic" charset="0"/>
              </a:defRPr>
            </a:lvl5pPr>
            <a:lvl6pPr marL="1997075" indent="-163513" algn="l" rtl="0" fontAlgn="base">
              <a:spcBef>
                <a:spcPct val="20000"/>
              </a:spcBef>
              <a:spcAft>
                <a:spcPct val="0"/>
              </a:spcAft>
              <a:buClr>
                <a:schemeClr val="bg1"/>
              </a:buClr>
              <a:buChar char="»"/>
              <a:defRPr sz="1600">
                <a:solidFill>
                  <a:schemeClr val="bg1"/>
                </a:solidFill>
                <a:latin typeface="+mn-lt"/>
                <a:ea typeface="+mn-ea"/>
              </a:defRPr>
            </a:lvl6pPr>
            <a:lvl7pPr marL="2454275" indent="-163513" algn="l" rtl="0" fontAlgn="base">
              <a:spcBef>
                <a:spcPct val="20000"/>
              </a:spcBef>
              <a:spcAft>
                <a:spcPct val="0"/>
              </a:spcAft>
              <a:buClr>
                <a:schemeClr val="bg1"/>
              </a:buClr>
              <a:buChar char="»"/>
              <a:defRPr sz="1600">
                <a:solidFill>
                  <a:schemeClr val="bg1"/>
                </a:solidFill>
                <a:latin typeface="+mn-lt"/>
                <a:ea typeface="+mn-ea"/>
              </a:defRPr>
            </a:lvl7pPr>
            <a:lvl8pPr marL="2911475" indent="-163513" algn="l" rtl="0" fontAlgn="base">
              <a:spcBef>
                <a:spcPct val="20000"/>
              </a:spcBef>
              <a:spcAft>
                <a:spcPct val="0"/>
              </a:spcAft>
              <a:buClr>
                <a:schemeClr val="bg1"/>
              </a:buClr>
              <a:buChar char="»"/>
              <a:defRPr sz="1600">
                <a:solidFill>
                  <a:schemeClr val="bg1"/>
                </a:solidFill>
                <a:latin typeface="+mn-lt"/>
                <a:ea typeface="+mn-ea"/>
              </a:defRPr>
            </a:lvl8pPr>
            <a:lvl9pPr marL="3368675" indent="-163513" algn="l" rtl="0" fontAlgn="base">
              <a:spcBef>
                <a:spcPct val="20000"/>
              </a:spcBef>
              <a:spcAft>
                <a:spcPct val="0"/>
              </a:spcAft>
              <a:buClr>
                <a:schemeClr val="bg1"/>
              </a:buClr>
              <a:buChar char="»"/>
              <a:defRPr sz="1600">
                <a:solidFill>
                  <a:schemeClr val="bg1"/>
                </a:solidFill>
                <a:latin typeface="+mn-lt"/>
                <a:ea typeface="+mn-ea"/>
              </a:defRPr>
            </a:lvl9pPr>
          </a:lstStyle>
          <a:p>
            <a:pPr marL="0" indent="0">
              <a:spcBef>
                <a:spcPts val="1200"/>
              </a:spcBef>
              <a:buFont typeface="Wingdings" panose="05000000000000000000" pitchFamily="2" charset="2"/>
              <a:buNone/>
              <a:defRPr/>
            </a:pPr>
            <a:r>
              <a:rPr lang="en-US" sz="2000" kern="0" dirty="0" smtClean="0"/>
              <a:t>Two categories of exploits are tracked:</a:t>
            </a:r>
          </a:p>
          <a:p>
            <a:pPr lvl="1">
              <a:spcBef>
                <a:spcPts val="1200"/>
              </a:spcBef>
              <a:buFont typeface="Wingdings" panose="05000000000000000000" pitchFamily="2" charset="2"/>
              <a:buChar char="§"/>
              <a:defRPr/>
            </a:pPr>
            <a:r>
              <a:rPr lang="en-US" sz="2000" i="1" kern="0" dirty="0" smtClean="0"/>
              <a:t>Exploits</a:t>
            </a:r>
            <a:r>
              <a:rPr lang="en-US" sz="2000" kern="0" dirty="0" smtClean="0"/>
              <a:t>: Proof-of-concept code</a:t>
            </a:r>
          </a:p>
          <a:p>
            <a:pPr lvl="1">
              <a:spcBef>
                <a:spcPts val="1200"/>
              </a:spcBef>
              <a:buFont typeface="Wingdings" panose="05000000000000000000" pitchFamily="2" charset="2"/>
              <a:buChar char="§"/>
              <a:defRPr/>
            </a:pPr>
            <a:r>
              <a:rPr lang="en-US" sz="2000" i="1" kern="0" dirty="0" smtClean="0"/>
              <a:t>True Exploits</a:t>
            </a:r>
            <a:r>
              <a:rPr lang="en-US" sz="2000" kern="0" dirty="0" smtClean="0"/>
              <a:t>: Fully functional programs capable of attacks</a:t>
            </a:r>
            <a:endParaRPr lang="en-US" sz="2000" i="1" kern="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a:xfrm>
            <a:off x="1828800" y="714375"/>
            <a:ext cx="5614988" cy="1082675"/>
          </a:xfrm>
        </p:spPr>
        <p:txBody>
          <a:bodyPr/>
          <a:lstStyle/>
          <a:p>
            <a:r>
              <a:rPr lang="en-US" sz="3200" smtClean="0">
                <a:solidFill>
                  <a:srgbClr val="0BA047"/>
                </a:solidFill>
                <a:latin typeface="ITC Lubalin Graph Std Book"/>
              </a:rPr>
              <a:t>Connect with IBM X-Force Research &amp; Development</a:t>
            </a:r>
            <a:r>
              <a:rPr lang="en-US" sz="3200" smtClean="0"/>
              <a:t/>
            </a:r>
            <a:br>
              <a:rPr lang="en-US" sz="3200" smtClean="0"/>
            </a:br>
            <a:endParaRPr lang="en-US" sz="3200" smtClean="0"/>
          </a:p>
        </p:txBody>
      </p:sp>
      <p:grpSp>
        <p:nvGrpSpPr>
          <p:cNvPr id="66562" name="Group 3"/>
          <p:cNvGrpSpPr>
            <a:grpSpLocks/>
          </p:cNvGrpSpPr>
          <p:nvPr/>
        </p:nvGrpSpPr>
        <p:grpSpPr bwMode="auto">
          <a:xfrm>
            <a:off x="2336800" y="4221163"/>
            <a:ext cx="3671888" cy="1657350"/>
            <a:chOff x="828725" y="4124878"/>
            <a:chExt cx="3671267" cy="1658005"/>
          </a:xfrm>
        </p:grpSpPr>
        <p:pic>
          <p:nvPicPr>
            <p:cNvPr id="66570" name="Picture 5" descr="TheBlogIconBlogger">
              <a:hlinkClick r:id="rId2"/>
            </p:cNvPr>
            <p:cNvPicPr>
              <a:picLocks noChangeAspect="1" noChangeArrowheads="1"/>
            </p:cNvPicPr>
            <p:nvPr/>
          </p:nvPicPr>
          <p:blipFill>
            <a:blip r:embed="rId3"/>
            <a:srcRect/>
            <a:stretch>
              <a:fillRect/>
            </a:stretch>
          </p:blipFill>
          <p:spPr bwMode="auto">
            <a:xfrm>
              <a:off x="2200808" y="4124878"/>
              <a:ext cx="927100" cy="1030287"/>
            </a:xfrm>
            <a:prstGeom prst="rect">
              <a:avLst/>
            </a:prstGeom>
            <a:noFill/>
            <a:ln w="9525">
              <a:noFill/>
              <a:miter lim="800000"/>
              <a:headEnd/>
              <a:tailEnd/>
            </a:ln>
          </p:spPr>
        </p:pic>
        <p:sp>
          <p:nvSpPr>
            <p:cNvPr id="66571" name="Text Box 10"/>
            <p:cNvSpPr txBox="1">
              <a:spLocks noChangeArrowheads="1"/>
            </p:cNvSpPr>
            <p:nvPr/>
          </p:nvSpPr>
          <p:spPr bwMode="auto">
            <a:xfrm>
              <a:off x="828725" y="5198108"/>
              <a:ext cx="3671267" cy="584775"/>
            </a:xfrm>
            <a:prstGeom prst="rect">
              <a:avLst/>
            </a:prstGeom>
            <a:noFill/>
            <a:ln w="9525">
              <a:noFill/>
              <a:miter lim="800000"/>
              <a:headEnd/>
              <a:tailEnd/>
            </a:ln>
          </p:spPr>
          <p:txBody>
            <a:bodyPr>
              <a:spAutoFit/>
            </a:bodyPr>
            <a:lstStyle/>
            <a:p>
              <a:pPr algn="ctr" rtl="1"/>
              <a:r>
                <a:rPr lang="en-GB" sz="1600"/>
                <a:t>IBM X-Force Security Insights blog at </a:t>
              </a:r>
              <a:r>
                <a:rPr lang="en-US" sz="1600">
                  <a:hlinkClick r:id="rId4"/>
                </a:rPr>
                <a:t>www.SecurityIntelligence.com/x-force</a:t>
              </a:r>
              <a:endParaRPr lang="en-US" sz="1600"/>
            </a:p>
          </p:txBody>
        </p:sp>
      </p:grpSp>
      <p:grpSp>
        <p:nvGrpSpPr>
          <p:cNvPr id="66563" name="Group 2"/>
          <p:cNvGrpSpPr>
            <a:grpSpLocks/>
          </p:cNvGrpSpPr>
          <p:nvPr/>
        </p:nvGrpSpPr>
        <p:grpSpPr bwMode="auto">
          <a:xfrm>
            <a:off x="4900613" y="2198688"/>
            <a:ext cx="3487737" cy="1897062"/>
            <a:chOff x="1546226" y="3313931"/>
            <a:chExt cx="3487738" cy="1897621"/>
          </a:xfrm>
        </p:grpSpPr>
        <p:sp>
          <p:nvSpPr>
            <p:cNvPr id="66568" name="Text Box 7"/>
            <p:cNvSpPr txBox="1">
              <a:spLocks noChangeArrowheads="1"/>
            </p:cNvSpPr>
            <p:nvPr/>
          </p:nvSpPr>
          <p:spPr bwMode="auto">
            <a:xfrm>
              <a:off x="1546226" y="4432300"/>
              <a:ext cx="3487738" cy="779252"/>
            </a:xfrm>
            <a:prstGeom prst="rect">
              <a:avLst/>
            </a:prstGeom>
            <a:noFill/>
            <a:ln w="9525">
              <a:noFill/>
              <a:miter lim="800000"/>
              <a:headEnd/>
              <a:tailEnd/>
            </a:ln>
          </p:spPr>
          <p:txBody>
            <a:bodyPr>
              <a:spAutoFit/>
            </a:bodyPr>
            <a:lstStyle/>
            <a:p>
              <a:pPr algn="ctr" rtl="1">
                <a:lnSpc>
                  <a:spcPct val="93000"/>
                </a:lnSpc>
                <a:spcBef>
                  <a:spcPct val="50000"/>
                </a:spcBef>
                <a:buSzPct val="45000"/>
                <a:buFont typeface="StarSymbol"/>
                <a:buNone/>
              </a:pPr>
              <a:r>
                <a:rPr lang="en-US" sz="1600">
                  <a:ea typeface="SimSun" pitchFamily="2" charset="-122"/>
                </a:rPr>
                <a:t>Download IBM X-Force Threat Intelligence Quarterly Reports </a:t>
              </a:r>
              <a:r>
                <a:rPr lang="en-US" sz="1600">
                  <a:ea typeface="SimSun" pitchFamily="2" charset="-122"/>
                  <a:hlinkClick r:id="rId5"/>
                </a:rPr>
                <a:t>http://www.ibm.com/security/xforce/</a:t>
              </a:r>
              <a:endParaRPr lang="en-US" sz="1600">
                <a:ea typeface="SimSun" pitchFamily="2" charset="-122"/>
              </a:endParaRPr>
            </a:p>
          </p:txBody>
        </p:sp>
        <p:pic>
          <p:nvPicPr>
            <p:cNvPr id="66569" name="Picture 11"/>
            <p:cNvPicPr>
              <a:picLocks noChangeAspect="1" noChangeArrowheads="1"/>
            </p:cNvPicPr>
            <p:nvPr/>
          </p:nvPicPr>
          <p:blipFill>
            <a:blip r:embed="rId6">
              <a:clrChange>
                <a:clrFrom>
                  <a:srgbClr val="000000"/>
                </a:clrFrom>
                <a:clrTo>
                  <a:srgbClr val="000000">
                    <a:alpha val="0"/>
                  </a:srgbClr>
                </a:clrTo>
              </a:clrChange>
            </a:blip>
            <a:srcRect/>
            <a:stretch>
              <a:fillRect/>
            </a:stretch>
          </p:blipFill>
          <p:spPr bwMode="auto">
            <a:xfrm>
              <a:off x="2758282" y="3313931"/>
              <a:ext cx="1063625" cy="1223963"/>
            </a:xfrm>
            <a:prstGeom prst="rect">
              <a:avLst/>
            </a:prstGeom>
            <a:noFill/>
            <a:ln w="9525">
              <a:noFill/>
              <a:miter lim="800000"/>
              <a:headEnd/>
              <a:tailEnd/>
            </a:ln>
          </p:spPr>
        </p:pic>
      </p:grpSp>
      <p:sp>
        <p:nvSpPr>
          <p:cNvPr id="66564" name="Rectangle 13"/>
          <p:cNvSpPr>
            <a:spLocks noChangeArrowheads="1"/>
          </p:cNvSpPr>
          <p:nvPr/>
        </p:nvSpPr>
        <p:spPr bwMode="auto">
          <a:xfrm>
            <a:off x="4929188" y="3281363"/>
            <a:ext cx="7937" cy="7937"/>
          </a:xfrm>
          <a:prstGeom prst="rect">
            <a:avLst/>
          </a:prstGeom>
          <a:solidFill>
            <a:schemeClr val="accent1"/>
          </a:solidFill>
          <a:ln w="9525">
            <a:noFill/>
            <a:miter lim="800000"/>
            <a:headEnd/>
            <a:tailEnd/>
          </a:ln>
          <a:effectLst>
            <a:prstShdw prst="shdw17" dist="17961" dir="2700000">
              <a:srgbClr val="4F7D93"/>
            </a:prstShdw>
          </a:effectLst>
        </p:spPr>
        <p:txBody>
          <a:bodyPr/>
          <a:lstStyle/>
          <a:p>
            <a:pPr eaLnBrk="0" hangingPunct="0"/>
            <a:endParaRPr lang="en-US"/>
          </a:p>
        </p:txBody>
      </p:sp>
      <p:grpSp>
        <p:nvGrpSpPr>
          <p:cNvPr id="66565" name="Group 1"/>
          <p:cNvGrpSpPr>
            <a:grpSpLocks/>
          </p:cNvGrpSpPr>
          <p:nvPr/>
        </p:nvGrpSpPr>
        <p:grpSpPr bwMode="auto">
          <a:xfrm>
            <a:off x="968375" y="2343150"/>
            <a:ext cx="2609850" cy="1485900"/>
            <a:chOff x="967582" y="2342785"/>
            <a:chExt cx="2609850" cy="1486882"/>
          </a:xfrm>
        </p:grpSpPr>
        <p:pic>
          <p:nvPicPr>
            <p:cNvPr id="66566" name="Picture 2" descr="https://g.twimg.com/About_logoUsage.png"/>
            <p:cNvPicPr>
              <a:picLocks noChangeAspect="1" noChangeArrowheads="1"/>
            </p:cNvPicPr>
            <p:nvPr/>
          </p:nvPicPr>
          <p:blipFill>
            <a:blip r:embed="rId7"/>
            <a:srcRect l="52919" t="15219" r="29800" b="19981"/>
            <a:stretch>
              <a:fillRect/>
            </a:stretch>
          </p:blipFill>
          <p:spPr bwMode="auto">
            <a:xfrm>
              <a:off x="1696443" y="2342785"/>
              <a:ext cx="1152128" cy="1080121"/>
            </a:xfrm>
            <a:prstGeom prst="rect">
              <a:avLst/>
            </a:prstGeom>
            <a:noFill/>
            <a:ln w="9525">
              <a:noFill/>
              <a:miter lim="800000"/>
              <a:headEnd/>
              <a:tailEnd/>
            </a:ln>
          </p:spPr>
        </p:pic>
        <p:sp>
          <p:nvSpPr>
            <p:cNvPr id="66567" name="Text Box 6"/>
            <p:cNvSpPr txBox="1">
              <a:spLocks noChangeArrowheads="1"/>
            </p:cNvSpPr>
            <p:nvPr/>
          </p:nvSpPr>
          <p:spPr bwMode="auto">
            <a:xfrm>
              <a:off x="967582" y="3279486"/>
              <a:ext cx="2609850" cy="550181"/>
            </a:xfrm>
            <a:prstGeom prst="rect">
              <a:avLst/>
            </a:prstGeom>
            <a:noFill/>
            <a:ln w="9525">
              <a:noFill/>
              <a:miter lim="800000"/>
              <a:headEnd/>
              <a:tailEnd/>
            </a:ln>
          </p:spPr>
          <p:txBody>
            <a:bodyPr>
              <a:spAutoFit/>
            </a:bodyPr>
            <a:lstStyle/>
            <a:p>
              <a:pPr algn="ctr" rtl="1">
                <a:lnSpc>
                  <a:spcPct val="93000"/>
                </a:lnSpc>
                <a:spcBef>
                  <a:spcPct val="50000"/>
                </a:spcBef>
                <a:buSzPct val="45000"/>
                <a:buFont typeface="StarSymbol"/>
                <a:buNone/>
              </a:pPr>
              <a:r>
                <a:rPr lang="en-US" sz="1600">
                  <a:ea typeface="SimSun" pitchFamily="2" charset="-122"/>
                </a:rPr>
                <a:t>Follow us at </a:t>
              </a:r>
              <a:r>
                <a:rPr lang="en-US" sz="1600">
                  <a:ea typeface="SimSun" pitchFamily="2" charset="-122"/>
                  <a:hlinkClick r:id="rId8"/>
                </a:rPr>
                <a:t>@ibmsecurity</a:t>
              </a:r>
              <a:r>
                <a:rPr lang="en-US" sz="1600">
                  <a:ea typeface="SimSun" pitchFamily="2" charset="-122"/>
                </a:rPr>
                <a:t> and </a:t>
              </a:r>
              <a:r>
                <a:rPr lang="en-US" sz="1600">
                  <a:ea typeface="SimSun" pitchFamily="2" charset="-122"/>
                  <a:hlinkClick r:id="rId9"/>
                </a:rPr>
                <a:t>@ibmxforce</a:t>
              </a:r>
              <a:endParaRPr lang="en-US" sz="1600">
                <a:ea typeface="SimSun" pitchFamily="2" charset="-122"/>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p:cNvPicPr>
            <a:picLocks noChangeAspect="1" noChangeArrowheads="1"/>
          </p:cNvPicPr>
          <p:nvPr/>
        </p:nvPicPr>
        <p:blipFill>
          <a:blip r:embed="rId3"/>
          <a:srcRect/>
          <a:stretch>
            <a:fillRect/>
          </a:stretch>
        </p:blipFill>
        <p:spPr bwMode="auto">
          <a:xfrm>
            <a:off x="909638" y="908050"/>
            <a:ext cx="3816350" cy="5251450"/>
          </a:xfrm>
          <a:prstGeom prst="rect">
            <a:avLst/>
          </a:prstGeom>
          <a:noFill/>
          <a:ln w="9525">
            <a:noFill/>
            <a:miter lim="800000"/>
            <a:headEnd/>
            <a:tailEnd/>
          </a:ln>
        </p:spPr>
      </p:pic>
      <p:sp>
        <p:nvSpPr>
          <p:cNvPr id="6" name="Rectangle 5"/>
          <p:cNvSpPr/>
          <p:nvPr/>
        </p:nvSpPr>
        <p:spPr bwMode="auto">
          <a:xfrm>
            <a:off x="1187450" y="5013325"/>
            <a:ext cx="3240088" cy="863600"/>
          </a:xfrm>
          <a:prstGeom prst="rect">
            <a:avLst/>
          </a:prstGeom>
          <a:noFill/>
          <a:ln w="57150" cap="flat" cmpd="sng" algn="ctr">
            <a:solidFill>
              <a:schemeClr val="accent5"/>
            </a:solidFill>
            <a:prstDash val="solid"/>
            <a:round/>
            <a:headEnd type="none" w="med" len="med"/>
            <a:tailEnd type="none" w="med" len="med"/>
          </a:ln>
          <a:effectLst/>
          <a:extLst>
            <a:ext uri="{909E8E84-426E-40DD-AFC4-6F175D3DCCD1}"/>
            <a:ext uri="{AF507438-7753-43E0-B8FC-AC1667EBCBE1}"/>
          </a:extLst>
        </p:spPr>
        <p:txBody>
          <a:bodyPr/>
          <a:lstStyle/>
          <a:p>
            <a:pPr>
              <a:defRPr/>
            </a:pPr>
            <a:endParaRPr lang="en-US" sz="1600" dirty="0">
              <a:solidFill>
                <a:srgbClr val="000000"/>
              </a:solidFill>
              <a:latin typeface="Arial" panose="020B0604020202020204" pitchFamily="34" charset="0"/>
              <a:cs typeface="Arial" pitchFamily="34" charset="0"/>
            </a:endParaRPr>
          </a:p>
        </p:txBody>
      </p:sp>
      <p:sp>
        <p:nvSpPr>
          <p:cNvPr id="33795" name="Title 1"/>
          <p:cNvSpPr>
            <a:spLocks noGrp="1"/>
          </p:cNvSpPr>
          <p:nvPr>
            <p:ph type="title"/>
          </p:nvPr>
        </p:nvSpPr>
        <p:spPr>
          <a:xfrm>
            <a:off x="5076825" y="1916113"/>
            <a:ext cx="3721100" cy="2476500"/>
          </a:xfrm>
        </p:spPr>
        <p:txBody>
          <a:bodyPr/>
          <a:lstStyle/>
          <a:p>
            <a:pPr>
              <a:lnSpc>
                <a:spcPct val="100000"/>
              </a:lnSpc>
            </a:pPr>
            <a:r>
              <a:rPr lang="en-US" sz="3200" smtClean="0">
                <a:solidFill>
                  <a:srgbClr val="0BA047"/>
                </a:solidFill>
                <a:latin typeface="ITC Lubalin Graph Std Book"/>
              </a:rPr>
              <a:t>IBM X-Force</a:t>
            </a:r>
            <a:br>
              <a:rPr lang="en-US" sz="3200" smtClean="0">
                <a:solidFill>
                  <a:srgbClr val="0BA047"/>
                </a:solidFill>
                <a:latin typeface="ITC Lubalin Graph Std Book"/>
              </a:rPr>
            </a:br>
            <a:r>
              <a:rPr lang="en-US" sz="2400" smtClean="0">
                <a:solidFill>
                  <a:schemeClr val="tx1"/>
                </a:solidFill>
              </a:rPr>
              <a:t>is the foundation for advanced security and threat research across the IBM Security Framework.</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Group 4"/>
          <p:cNvGraphicFramePr>
            <a:graphicFrameLocks noGrp="1"/>
          </p:cNvGraphicFramePr>
          <p:nvPr/>
        </p:nvGraphicFramePr>
        <p:xfrm>
          <a:off x="163748" y="3634817"/>
          <a:ext cx="8829734" cy="2798352"/>
        </p:xfrm>
        <a:graphic>
          <a:graphicData uri="http://schemas.openxmlformats.org/drawingml/2006/table">
            <a:tbl>
              <a:tblPr>
                <a:gradFill rotWithShape="1">
                  <a:gsLst>
                    <a:gs pos="0">
                      <a:srgbClr val="83D1F5">
                        <a:tint val="50000"/>
                        <a:satMod val="300000"/>
                      </a:srgbClr>
                    </a:gs>
                    <a:gs pos="35000">
                      <a:srgbClr val="83D1F5">
                        <a:tint val="37000"/>
                        <a:satMod val="300000"/>
                      </a:srgbClr>
                    </a:gs>
                    <a:gs pos="100000">
                      <a:srgbClr val="83D1F5">
                        <a:tint val="15000"/>
                        <a:satMod val="350000"/>
                      </a:srgbClr>
                    </a:gs>
                  </a:gsLst>
                  <a:lin ang="16200000" scaled="1"/>
                </a:gradFill>
                <a:effectLst/>
              </a:tblPr>
              <a:tblGrid>
                <a:gridCol w="2179912"/>
                <a:gridCol w="6649822"/>
              </a:tblGrid>
              <a:tr h="329472">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ctr" defTabSz="914400" rtl="0" eaLnBrk="1" fontAlgn="base" latinLnBrk="0" hangingPunct="1">
                        <a:lnSpc>
                          <a:spcPct val="100000"/>
                        </a:lnSpc>
                        <a:spcBef>
                          <a:spcPts val="0"/>
                        </a:spcBef>
                        <a:spcAft>
                          <a:spcPct val="0"/>
                        </a:spcAft>
                        <a:buClr>
                          <a:schemeClr val="tx1"/>
                        </a:buClr>
                        <a:buSzTx/>
                        <a:buFont typeface="Wingdings" pitchFamily="2" charset="2"/>
                        <a:buNone/>
                        <a:tabLst/>
                      </a:pPr>
                      <a:r>
                        <a:rPr kumimoji="0" lang="en-US" sz="1100" b="1" i="0" u="none" strike="noStrike" cap="none" normalizeH="0" baseline="0" dirty="0" smtClean="0">
                          <a:ln>
                            <a:noFill/>
                          </a:ln>
                          <a:solidFill>
                            <a:srgbClr val="FFC000"/>
                          </a:solidFill>
                          <a:effectLst/>
                          <a:latin typeface="+mn-lt"/>
                          <a:cs typeface="+mn-cs"/>
                        </a:rPr>
                        <a:t>Vulnerability Protection</a:t>
                      </a:r>
                      <a:endParaRPr kumimoji="0" lang="en-US" sz="1100" b="1" i="0" u="none" strike="noStrike" cap="none" normalizeH="0" baseline="0" dirty="0" smtClean="0">
                        <a:ln>
                          <a:noFill/>
                        </a:ln>
                        <a:solidFill>
                          <a:srgbClr val="FFC000"/>
                        </a:solidFill>
                        <a:effectLst/>
                        <a:latin typeface="+mn-lt"/>
                        <a:cs typeface="Arial" pitchFamily="34" charset="0"/>
                      </a:endParaRPr>
                    </a:p>
                  </a:txBody>
                  <a:tcPr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tx1">
                            <a:lumMod val="95000"/>
                            <a:lumOff val="5000"/>
                          </a:schemeClr>
                        </a:gs>
                        <a:gs pos="100000">
                          <a:schemeClr val="tx1">
                            <a:lumMod val="95000"/>
                            <a:lumOff val="5000"/>
                          </a:schemeClr>
                        </a:gs>
                        <a:gs pos="49000">
                          <a:srgbClr val="002A3B"/>
                        </a:gs>
                      </a:gsLst>
                      <a:path path="circle">
                        <a:fillToRect l="100000" t="100000"/>
                      </a:path>
                      <a:tileRect r="-100000" b="-100000"/>
                    </a:gra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180975" indent="-180975" eaLnBrk="1" hangingPunct="1">
                        <a:spcBef>
                          <a:spcPts val="875"/>
                        </a:spcBef>
                        <a:spcAft>
                          <a:spcPts val="375"/>
                        </a:spcAft>
                        <a:buClrTx/>
                        <a:buSzPct val="100000"/>
                        <a:buFont typeface="Menlo Bold"/>
                        <a:buChar char="➥"/>
                      </a:pPr>
                      <a:r>
                        <a:rPr lang="en-US" sz="1050" dirty="0" smtClean="0">
                          <a:solidFill>
                            <a:srgbClr val="090909"/>
                          </a:solidFill>
                          <a:latin typeface="+mn-lt"/>
                        </a:rPr>
                        <a:t>Reverse</a:t>
                      </a:r>
                      <a:r>
                        <a:rPr lang="en-US" sz="1050" baseline="0" dirty="0" smtClean="0">
                          <a:solidFill>
                            <a:srgbClr val="090909"/>
                          </a:solidFill>
                          <a:latin typeface="+mn-lt"/>
                        </a:rPr>
                        <a:t> engineering and protection against more than </a:t>
                      </a:r>
                      <a:r>
                        <a:rPr lang="en-US" sz="1050" b="1" baseline="0" dirty="0" smtClean="0">
                          <a:solidFill>
                            <a:srgbClr val="090909"/>
                          </a:solidFill>
                          <a:latin typeface="+mn-lt"/>
                        </a:rPr>
                        <a:t>76K vulnerabilities</a:t>
                      </a:r>
                      <a:r>
                        <a:rPr lang="en-US" sz="1050" b="0" baseline="0" dirty="0" smtClean="0">
                          <a:solidFill>
                            <a:srgbClr val="090909"/>
                          </a:solidFill>
                          <a:latin typeface="+mn-lt"/>
                        </a:rPr>
                        <a:t> and </a:t>
                      </a:r>
                      <a:r>
                        <a:rPr lang="en-US" sz="1050" b="1" baseline="0" dirty="0" smtClean="0">
                          <a:solidFill>
                            <a:srgbClr val="090909"/>
                          </a:solidFill>
                          <a:latin typeface="+mn-lt"/>
                        </a:rPr>
                        <a:t>400 application protocols</a:t>
                      </a:r>
                      <a:r>
                        <a:rPr lang="en-US" sz="1050" b="0" baseline="0" dirty="0" smtClean="0">
                          <a:solidFill>
                            <a:srgbClr val="090909"/>
                          </a:solidFill>
                          <a:latin typeface="+mn-lt"/>
                        </a:rPr>
                        <a:t> housed in the X-Force Database</a:t>
                      </a:r>
                      <a:endParaRPr lang="en-US" sz="1050" dirty="0">
                        <a:solidFill>
                          <a:srgbClr val="090909"/>
                        </a:solidFill>
                        <a:latin typeface="+mn-lt"/>
                        <a:cs typeface="Arial" charset="0"/>
                      </a:endParaRPr>
                    </a:p>
                  </a:txBody>
                  <a:tcPr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r h="0">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ctr" defTabSz="914400" rtl="0" eaLnBrk="1" fontAlgn="base" latinLnBrk="0" hangingPunct="1">
                        <a:lnSpc>
                          <a:spcPct val="100000"/>
                        </a:lnSpc>
                        <a:spcBef>
                          <a:spcPts val="0"/>
                        </a:spcBef>
                        <a:spcAft>
                          <a:spcPct val="0"/>
                        </a:spcAft>
                        <a:buClr>
                          <a:schemeClr val="tx1"/>
                        </a:buClr>
                        <a:buSzTx/>
                        <a:buFont typeface="Wingdings" pitchFamily="2" charset="2"/>
                        <a:buNone/>
                        <a:tabLst/>
                      </a:pPr>
                      <a:r>
                        <a:rPr kumimoji="0" lang="en-US" sz="1100" b="1" u="none" strike="noStrike" cap="none" normalizeH="0" baseline="0" dirty="0" smtClean="0">
                          <a:ln>
                            <a:noFill/>
                          </a:ln>
                          <a:solidFill>
                            <a:srgbClr val="FFC000"/>
                          </a:solidFill>
                          <a:effectLst/>
                          <a:latin typeface="+mn-lt"/>
                        </a:rPr>
                        <a:t>IP Reputation</a:t>
                      </a:r>
                      <a:endParaRPr kumimoji="0" lang="en-US" sz="1100" b="1" i="0" u="none" strike="noStrike" cap="none" normalizeH="0" baseline="0" dirty="0" smtClean="0">
                        <a:ln>
                          <a:noFill/>
                        </a:ln>
                        <a:solidFill>
                          <a:srgbClr val="FFC000"/>
                        </a:solidFill>
                        <a:effectLst/>
                        <a:latin typeface="+mn-lt"/>
                        <a:cs typeface="Arial" pitchFamily="34" charset="0"/>
                      </a:endParaRPr>
                    </a:p>
                  </a:txBody>
                  <a:tcPr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tx1">
                            <a:lumMod val="95000"/>
                            <a:lumOff val="5000"/>
                          </a:schemeClr>
                        </a:gs>
                        <a:gs pos="100000">
                          <a:schemeClr val="tx1">
                            <a:lumMod val="95000"/>
                            <a:lumOff val="5000"/>
                          </a:schemeClr>
                        </a:gs>
                        <a:gs pos="49000">
                          <a:srgbClr val="002A3B"/>
                        </a:gs>
                      </a:gsLst>
                      <a:path path="circle">
                        <a:fillToRect l="100000" t="100000"/>
                      </a:path>
                      <a:tileRect r="-100000" b="-100000"/>
                    </a:gra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180975" marR="0" lvl="0" indent="-180975" algn="l" defTabSz="914400" rtl="0" eaLnBrk="1" fontAlgn="base" latinLnBrk="0" hangingPunct="1">
                        <a:lnSpc>
                          <a:spcPct val="100000"/>
                        </a:lnSpc>
                        <a:spcBef>
                          <a:spcPct val="50000"/>
                        </a:spcBef>
                        <a:spcAft>
                          <a:spcPct val="0"/>
                        </a:spcAft>
                        <a:buClrTx/>
                        <a:buSzTx/>
                        <a:buFont typeface="Menlo Bold"/>
                        <a:buChar char="➥"/>
                        <a:tabLst/>
                      </a:pPr>
                      <a:r>
                        <a:rPr kumimoji="0" lang="en-US" sz="1050" u="none" strike="noStrike" cap="none" normalizeH="0" baseline="0" dirty="0" smtClean="0">
                          <a:ln>
                            <a:noFill/>
                          </a:ln>
                          <a:solidFill>
                            <a:schemeClr val="tx1"/>
                          </a:solidFill>
                          <a:effectLst/>
                          <a:latin typeface="+mn-lt"/>
                        </a:rPr>
                        <a:t>Categorization </a:t>
                      </a:r>
                      <a:r>
                        <a:rPr kumimoji="0" lang="en-US" sz="1050" u="none" strike="noStrike" cap="none" normalizeH="0" baseline="0" dirty="0" smtClean="0">
                          <a:ln>
                            <a:noFill/>
                          </a:ln>
                          <a:solidFill>
                            <a:srgbClr val="090909"/>
                          </a:solidFill>
                          <a:effectLst/>
                          <a:latin typeface="+mn-lt"/>
                        </a:rPr>
                        <a:t>more than </a:t>
                      </a:r>
                      <a:r>
                        <a:rPr kumimoji="0" lang="en-US" sz="1050" b="1" u="none" strike="noStrike" cap="none" normalizeH="0" baseline="0" dirty="0" smtClean="0">
                          <a:ln>
                            <a:noFill/>
                          </a:ln>
                          <a:solidFill>
                            <a:srgbClr val="090909"/>
                          </a:solidFill>
                          <a:effectLst/>
                          <a:latin typeface="+mn-lt"/>
                        </a:rPr>
                        <a:t>800K suspect IP addresses</a:t>
                      </a:r>
                      <a:r>
                        <a:rPr kumimoji="0" lang="en-US" sz="1050" u="none" strike="noStrike" cap="none" normalizeH="0" baseline="0" dirty="0" smtClean="0">
                          <a:ln>
                            <a:noFill/>
                          </a:ln>
                          <a:solidFill>
                            <a:srgbClr val="090909"/>
                          </a:solidFill>
                          <a:effectLst/>
                          <a:latin typeface="+mn-lt"/>
                        </a:rPr>
                        <a:t> into different categories including malware hosts, botnets, spam sources, and anonymous proxies</a:t>
                      </a:r>
                      <a:endParaRPr kumimoji="0" lang="en-US" sz="1050" b="0" i="0" u="none" strike="noStrike" cap="none" normalizeH="0" baseline="0" dirty="0" smtClean="0">
                        <a:ln>
                          <a:noFill/>
                        </a:ln>
                        <a:solidFill>
                          <a:srgbClr val="090909"/>
                        </a:solidFill>
                        <a:effectLst/>
                        <a:latin typeface="+mn-lt"/>
                        <a:cs typeface="Arial" pitchFamily="34" charset="0"/>
                      </a:endParaRPr>
                    </a:p>
                  </a:txBody>
                  <a:tcPr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r h="345331">
                <a:tc>
                  <a:txBody>
                    <a:bodyPr/>
                    <a:lstStyle/>
                    <a:p>
                      <a:pPr marL="0" marR="0" lvl="0" indent="0" algn="ctr" defTabSz="914400" rtl="0" eaLnBrk="1" fontAlgn="base" latinLnBrk="0" hangingPunct="1">
                        <a:lnSpc>
                          <a:spcPct val="100000"/>
                        </a:lnSpc>
                        <a:spcBef>
                          <a:spcPts val="0"/>
                        </a:spcBef>
                        <a:spcAft>
                          <a:spcPct val="0"/>
                        </a:spcAft>
                        <a:buClr>
                          <a:schemeClr val="tx1"/>
                        </a:buClr>
                        <a:buSzTx/>
                        <a:buFont typeface="Wingdings" pitchFamily="2" charset="2"/>
                        <a:buNone/>
                        <a:tabLst/>
                      </a:pPr>
                      <a:r>
                        <a:rPr kumimoji="0" lang="en-US" sz="1100" b="1" i="0" u="none" strike="noStrike" cap="none" normalizeH="0" baseline="0" dirty="0" smtClean="0">
                          <a:ln>
                            <a:noFill/>
                          </a:ln>
                          <a:solidFill>
                            <a:srgbClr val="FFC000"/>
                          </a:solidFill>
                          <a:effectLst/>
                          <a:latin typeface="+mn-lt"/>
                          <a:cs typeface="Arial" pitchFamily="34" charset="0"/>
                        </a:rPr>
                        <a:t>Malware Analysis</a:t>
                      </a:r>
                    </a:p>
                  </a:txBody>
                  <a:tcPr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tx1">
                            <a:lumMod val="95000"/>
                            <a:lumOff val="5000"/>
                          </a:schemeClr>
                        </a:gs>
                        <a:gs pos="100000">
                          <a:schemeClr val="tx1">
                            <a:lumMod val="95000"/>
                            <a:lumOff val="5000"/>
                          </a:schemeClr>
                        </a:gs>
                        <a:gs pos="49000">
                          <a:srgbClr val="002A3B"/>
                        </a:gs>
                      </a:gsLst>
                      <a:path path="circle">
                        <a:fillToRect l="100000" t="100000"/>
                      </a:path>
                      <a:tileRect r="-100000" b="-100000"/>
                    </a:gradFill>
                  </a:tcPr>
                </a:tc>
                <a:tc>
                  <a:txBody>
                    <a:bodyPr/>
                    <a:lstStyle/>
                    <a:p>
                      <a:pPr marL="180975" marR="0" lvl="0" indent="-180975" algn="l" defTabSz="914400" rtl="0" eaLnBrk="1" fontAlgn="base" latinLnBrk="0" hangingPunct="1">
                        <a:lnSpc>
                          <a:spcPct val="100000"/>
                        </a:lnSpc>
                        <a:spcBef>
                          <a:spcPct val="50000"/>
                        </a:spcBef>
                        <a:spcAft>
                          <a:spcPct val="0"/>
                        </a:spcAft>
                        <a:buClrTx/>
                        <a:buSzTx/>
                        <a:buFont typeface="Menlo Bold"/>
                        <a:buChar char="➥"/>
                        <a:tabLst/>
                        <a:defRPr/>
                      </a:pPr>
                      <a:r>
                        <a:rPr kumimoji="0" lang="en-US" sz="1050" b="0" i="0" u="none" strike="noStrike" cap="none" normalizeH="0" baseline="0" dirty="0" smtClean="0">
                          <a:ln>
                            <a:noFill/>
                          </a:ln>
                          <a:solidFill>
                            <a:srgbClr val="090909"/>
                          </a:solidFill>
                          <a:effectLst/>
                          <a:latin typeface="+mn-lt"/>
                          <a:cs typeface="Arial" pitchFamily="34" charset="0"/>
                        </a:rPr>
                        <a:t>Analysis and defense of malware targeting financial institutions and customers leveraging a network of </a:t>
                      </a:r>
                      <a:r>
                        <a:rPr kumimoji="0" lang="en-US" sz="1050" b="1" i="0" u="none" strike="noStrike" cap="none" normalizeH="0" baseline="0" dirty="0" smtClean="0">
                          <a:ln>
                            <a:noFill/>
                          </a:ln>
                          <a:solidFill>
                            <a:srgbClr val="090909"/>
                          </a:solidFill>
                          <a:effectLst/>
                          <a:latin typeface="+mn-lt"/>
                          <a:cs typeface="Arial" pitchFamily="34" charset="0"/>
                        </a:rPr>
                        <a:t>30M endpoints </a:t>
                      </a:r>
                      <a:r>
                        <a:rPr kumimoji="0" lang="en-US" sz="1050" b="0" i="0" u="none" strike="noStrike" cap="none" normalizeH="0" baseline="0" dirty="0" smtClean="0">
                          <a:ln>
                            <a:noFill/>
                          </a:ln>
                          <a:solidFill>
                            <a:srgbClr val="090909"/>
                          </a:solidFill>
                          <a:effectLst/>
                          <a:latin typeface="+mn-lt"/>
                          <a:cs typeface="Arial" pitchFamily="34" charset="0"/>
                        </a:rPr>
                        <a:t>across the globe </a:t>
                      </a:r>
                      <a:endParaRPr lang="en-US" sz="1050" dirty="0" smtClean="0">
                        <a:solidFill>
                          <a:srgbClr val="090909"/>
                        </a:solidFill>
                        <a:latin typeface="+mn-lt"/>
                      </a:endParaRPr>
                    </a:p>
                  </a:txBody>
                  <a:tcPr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r h="345331">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ctr" defTabSz="914400" rtl="0" eaLnBrk="1" fontAlgn="base" latinLnBrk="0" hangingPunct="1">
                        <a:lnSpc>
                          <a:spcPct val="100000"/>
                        </a:lnSpc>
                        <a:spcBef>
                          <a:spcPts val="0"/>
                        </a:spcBef>
                        <a:spcAft>
                          <a:spcPct val="0"/>
                        </a:spcAft>
                        <a:buClr>
                          <a:schemeClr val="tx1"/>
                        </a:buClr>
                        <a:buSzTx/>
                        <a:buFont typeface="Wingdings" pitchFamily="2" charset="2"/>
                        <a:buNone/>
                        <a:tabLst/>
                      </a:pPr>
                      <a:r>
                        <a:rPr kumimoji="0" lang="en-US" sz="1100" b="1" u="none" strike="noStrike" cap="none" normalizeH="0" baseline="0" dirty="0" smtClean="0">
                          <a:ln>
                            <a:noFill/>
                          </a:ln>
                          <a:solidFill>
                            <a:srgbClr val="FFC000"/>
                          </a:solidFill>
                          <a:effectLst/>
                          <a:latin typeface="+mn-lt"/>
                        </a:rPr>
                        <a:t>Web Application Control</a:t>
                      </a:r>
                      <a:endParaRPr kumimoji="0" lang="en-US" sz="1100" b="1" i="0" u="none" strike="noStrike" cap="none" normalizeH="0" baseline="0" dirty="0" smtClean="0">
                        <a:ln>
                          <a:noFill/>
                        </a:ln>
                        <a:solidFill>
                          <a:srgbClr val="FFC000"/>
                        </a:solidFill>
                        <a:effectLst/>
                        <a:latin typeface="+mn-lt"/>
                        <a:cs typeface="Arial" pitchFamily="34" charset="0"/>
                      </a:endParaRPr>
                    </a:p>
                  </a:txBody>
                  <a:tcPr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tx1">
                            <a:lumMod val="95000"/>
                            <a:lumOff val="5000"/>
                          </a:schemeClr>
                        </a:gs>
                        <a:gs pos="100000">
                          <a:schemeClr val="tx1">
                            <a:lumMod val="95000"/>
                            <a:lumOff val="5000"/>
                          </a:schemeClr>
                        </a:gs>
                        <a:gs pos="49000">
                          <a:srgbClr val="002A3B"/>
                        </a:gs>
                      </a:gsLst>
                      <a:path path="circle">
                        <a:fillToRect l="100000" t="100000"/>
                      </a:path>
                      <a:tileRect r="-100000" b="-100000"/>
                    </a:gra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180975" marR="0" lvl="0" indent="-180975" algn="l" defTabSz="914400" rtl="0" eaLnBrk="1" fontAlgn="base" latinLnBrk="0" hangingPunct="1">
                        <a:lnSpc>
                          <a:spcPct val="100000"/>
                        </a:lnSpc>
                        <a:spcBef>
                          <a:spcPct val="50000"/>
                        </a:spcBef>
                        <a:spcAft>
                          <a:spcPct val="0"/>
                        </a:spcAft>
                        <a:buClrTx/>
                        <a:buSzTx/>
                        <a:buFont typeface="Menlo Bold"/>
                        <a:buChar char="➥"/>
                        <a:tabLst/>
                      </a:pPr>
                      <a:r>
                        <a:rPr kumimoji="0" lang="en-US" sz="1050" u="none" strike="noStrike" cap="none" normalizeH="0" baseline="0" dirty="0" smtClean="0">
                          <a:ln>
                            <a:noFill/>
                          </a:ln>
                          <a:solidFill>
                            <a:srgbClr val="090909"/>
                          </a:solidFill>
                          <a:effectLst/>
                          <a:latin typeface="+mn-lt"/>
                        </a:rPr>
                        <a:t>Identify and manage the capabilities of more than </a:t>
                      </a:r>
                      <a:r>
                        <a:rPr kumimoji="0" lang="en-US" sz="1050" b="1" u="none" strike="noStrike" cap="none" normalizeH="0" baseline="0" dirty="0" smtClean="0">
                          <a:ln>
                            <a:noFill/>
                          </a:ln>
                          <a:solidFill>
                            <a:srgbClr val="090909"/>
                          </a:solidFill>
                          <a:effectLst/>
                          <a:latin typeface="+mn-lt"/>
                        </a:rPr>
                        <a:t>2000 web and client applications</a:t>
                      </a:r>
                      <a:r>
                        <a:rPr kumimoji="0" lang="en-US" sz="1050" u="none" strike="noStrike" cap="none" normalizeH="0" baseline="0" dirty="0" smtClean="0">
                          <a:ln>
                            <a:noFill/>
                          </a:ln>
                          <a:solidFill>
                            <a:srgbClr val="090909"/>
                          </a:solidFill>
                          <a:effectLst/>
                          <a:latin typeface="+mn-lt"/>
                        </a:rPr>
                        <a:t> (e.g. Gmail or Skype)</a:t>
                      </a:r>
                    </a:p>
                  </a:txBody>
                  <a:tcPr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r h="329472">
                <a:tc>
                  <a:txBody>
                    <a:bodyPr/>
                    <a:lstStyle/>
                    <a:p>
                      <a:pPr marL="0" marR="0" lvl="0" indent="0" algn="ctr" defTabSz="914400" rtl="0" eaLnBrk="1" fontAlgn="base" latinLnBrk="0" hangingPunct="1">
                        <a:lnSpc>
                          <a:spcPct val="100000"/>
                        </a:lnSpc>
                        <a:spcBef>
                          <a:spcPts val="0"/>
                        </a:spcBef>
                        <a:spcAft>
                          <a:spcPct val="0"/>
                        </a:spcAft>
                        <a:buClr>
                          <a:schemeClr val="tx1"/>
                        </a:buClr>
                        <a:buSzTx/>
                        <a:buFont typeface="Wingdings" pitchFamily="2" charset="2"/>
                        <a:buNone/>
                        <a:tabLst/>
                      </a:pPr>
                      <a:r>
                        <a:rPr kumimoji="0" lang="en-US" sz="1100" b="1" i="0" u="none" strike="noStrike" cap="none" normalizeH="0" baseline="0" dirty="0" smtClean="0">
                          <a:ln>
                            <a:noFill/>
                          </a:ln>
                          <a:solidFill>
                            <a:srgbClr val="FFC000"/>
                          </a:solidFill>
                          <a:effectLst/>
                          <a:latin typeface="+mn-lt"/>
                          <a:cs typeface="Arial" pitchFamily="34" charset="0"/>
                        </a:rPr>
                        <a:t>Web Application Protection</a:t>
                      </a:r>
                    </a:p>
                  </a:txBody>
                  <a:tcPr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tx1">
                            <a:lumMod val="95000"/>
                            <a:lumOff val="5000"/>
                          </a:schemeClr>
                        </a:gs>
                        <a:gs pos="100000">
                          <a:schemeClr val="tx1">
                            <a:lumMod val="95000"/>
                            <a:lumOff val="5000"/>
                          </a:schemeClr>
                        </a:gs>
                        <a:gs pos="49000">
                          <a:srgbClr val="002A3B"/>
                        </a:gs>
                      </a:gsLst>
                      <a:path path="circle">
                        <a:fillToRect l="100000" t="100000"/>
                      </a:path>
                      <a:tileRect r="-100000" b="-100000"/>
                    </a:gradFill>
                  </a:tcPr>
                </a:tc>
                <a:tc>
                  <a:txBody>
                    <a:bodyPr/>
                    <a:lstStyle/>
                    <a:p>
                      <a:pPr marL="180975" indent="-180975" eaLnBrk="1" hangingPunct="1">
                        <a:spcBef>
                          <a:spcPts val="875"/>
                        </a:spcBef>
                        <a:spcAft>
                          <a:spcPts val="375"/>
                        </a:spcAft>
                        <a:buClrTx/>
                        <a:buSzPct val="100000"/>
                        <a:buFont typeface="Menlo Bold"/>
                        <a:buChar char="➥"/>
                      </a:pPr>
                      <a:r>
                        <a:rPr lang="en-US" sz="1050" dirty="0" smtClean="0">
                          <a:solidFill>
                            <a:srgbClr val="090909"/>
                          </a:solidFill>
                          <a:latin typeface="+mn-lt"/>
                          <a:cs typeface="Arial" charset="0"/>
                        </a:rPr>
                        <a:t>Able</a:t>
                      </a:r>
                      <a:r>
                        <a:rPr lang="en-US" sz="1050" baseline="0" dirty="0" smtClean="0">
                          <a:solidFill>
                            <a:srgbClr val="090909"/>
                          </a:solidFill>
                          <a:latin typeface="+mn-lt"/>
                          <a:cs typeface="Arial" charset="0"/>
                        </a:rPr>
                        <a:t> to </a:t>
                      </a:r>
                      <a:r>
                        <a:rPr lang="en-US" sz="1050" dirty="0" smtClean="0">
                          <a:solidFill>
                            <a:srgbClr val="090909"/>
                          </a:solidFill>
                          <a:latin typeface="+mn-lt"/>
                          <a:cs typeface="Arial" charset="0"/>
                        </a:rPr>
                        <a:t>assess and remediate vulnerabilities in mission critical web applications</a:t>
                      </a:r>
                      <a:endParaRPr lang="en-US" sz="1050" dirty="0">
                        <a:solidFill>
                          <a:srgbClr val="090909"/>
                        </a:solidFill>
                        <a:latin typeface="+mn-lt"/>
                        <a:cs typeface="Arial" charset="0"/>
                      </a:endParaRPr>
                    </a:p>
                  </a:txBody>
                  <a:tcPr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r h="345331">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ctr" defTabSz="914400" rtl="0" eaLnBrk="1" fontAlgn="base" latinLnBrk="0" hangingPunct="1">
                        <a:lnSpc>
                          <a:spcPct val="100000"/>
                        </a:lnSpc>
                        <a:spcBef>
                          <a:spcPts val="0"/>
                        </a:spcBef>
                        <a:spcAft>
                          <a:spcPct val="0"/>
                        </a:spcAft>
                        <a:buClr>
                          <a:schemeClr val="tx1"/>
                        </a:buClr>
                        <a:buSzTx/>
                        <a:buFont typeface="Wingdings" pitchFamily="2" charset="2"/>
                        <a:buNone/>
                        <a:tabLst/>
                      </a:pPr>
                      <a:r>
                        <a:rPr kumimoji="0" lang="en-US" sz="1100" b="1" u="none" strike="noStrike" cap="none" normalizeH="0" baseline="0" dirty="0" smtClean="0">
                          <a:ln>
                            <a:noFill/>
                          </a:ln>
                          <a:solidFill>
                            <a:srgbClr val="FFC000"/>
                          </a:solidFill>
                          <a:effectLst/>
                          <a:latin typeface="+mn-lt"/>
                        </a:rPr>
                        <a:t>URL/Web Filtering</a:t>
                      </a:r>
                      <a:endParaRPr kumimoji="0" lang="en-US" sz="1100" b="1" i="0" u="none" strike="noStrike" cap="none" normalizeH="0" baseline="0" dirty="0" smtClean="0">
                        <a:ln>
                          <a:noFill/>
                        </a:ln>
                        <a:solidFill>
                          <a:srgbClr val="FFC000"/>
                        </a:solidFill>
                        <a:effectLst/>
                        <a:latin typeface="+mn-lt"/>
                        <a:cs typeface="Arial" pitchFamily="34" charset="0"/>
                      </a:endParaRPr>
                    </a:p>
                  </a:txBody>
                  <a:tcPr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tx1">
                            <a:lumMod val="95000"/>
                            <a:lumOff val="5000"/>
                          </a:schemeClr>
                        </a:gs>
                        <a:gs pos="100000">
                          <a:schemeClr val="tx1">
                            <a:lumMod val="95000"/>
                            <a:lumOff val="5000"/>
                          </a:schemeClr>
                        </a:gs>
                        <a:gs pos="49000">
                          <a:srgbClr val="002A3B"/>
                        </a:gs>
                      </a:gsLst>
                      <a:path path="circle">
                        <a:fillToRect l="100000" t="100000"/>
                      </a:path>
                      <a:tileRect r="-100000" b="-100000"/>
                    </a:gra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180975" indent="-180975" eaLnBrk="1" hangingPunct="1">
                        <a:spcBef>
                          <a:spcPts val="875"/>
                        </a:spcBef>
                        <a:spcAft>
                          <a:spcPts val="375"/>
                        </a:spcAft>
                        <a:buClrTx/>
                        <a:buSzPct val="100000"/>
                        <a:buFont typeface="Menlo Bold"/>
                        <a:buChar char="➥"/>
                      </a:pPr>
                      <a:r>
                        <a:rPr lang="en-US" sz="1050" dirty="0" smtClean="0">
                          <a:solidFill>
                            <a:srgbClr val="090909"/>
                          </a:solidFill>
                          <a:latin typeface="+mn-lt"/>
                        </a:rPr>
                        <a:t>One of the world’s largest URL databases containing categorized information on more than </a:t>
                      </a:r>
                      <a:r>
                        <a:rPr lang="en-US" sz="1050" b="1" dirty="0" smtClean="0">
                          <a:solidFill>
                            <a:srgbClr val="090909"/>
                          </a:solidFill>
                          <a:latin typeface="+mn-lt"/>
                        </a:rPr>
                        <a:t>22 billion </a:t>
                      </a:r>
                      <a:r>
                        <a:rPr lang="en-US" sz="1050" dirty="0" smtClean="0">
                          <a:solidFill>
                            <a:srgbClr val="090909"/>
                          </a:solidFill>
                          <a:latin typeface="+mn-lt"/>
                        </a:rPr>
                        <a:t>URLs</a:t>
                      </a:r>
                      <a:endParaRPr lang="en-US" sz="1050" dirty="0">
                        <a:solidFill>
                          <a:srgbClr val="090909"/>
                        </a:solidFill>
                        <a:latin typeface="+mn-lt"/>
                        <a:cs typeface="Arial" charset="0"/>
                      </a:endParaRPr>
                    </a:p>
                  </a:txBody>
                  <a:tcPr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r h="345331">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ctr" defTabSz="914400" rtl="0" eaLnBrk="1" fontAlgn="base" latinLnBrk="0" hangingPunct="1">
                        <a:lnSpc>
                          <a:spcPct val="100000"/>
                        </a:lnSpc>
                        <a:spcBef>
                          <a:spcPts val="0"/>
                        </a:spcBef>
                        <a:spcAft>
                          <a:spcPct val="0"/>
                        </a:spcAft>
                        <a:buClr>
                          <a:schemeClr val="tx1"/>
                        </a:buClr>
                        <a:buSzTx/>
                        <a:buFont typeface="Wingdings" pitchFamily="2" charset="2"/>
                        <a:buNone/>
                        <a:tabLst/>
                      </a:pPr>
                      <a:r>
                        <a:rPr kumimoji="0" lang="en-US" sz="1100" b="1" u="none" strike="noStrike" cap="none" normalizeH="0" baseline="0" dirty="0" smtClean="0">
                          <a:ln>
                            <a:noFill/>
                          </a:ln>
                          <a:solidFill>
                            <a:srgbClr val="FFC000"/>
                          </a:solidFill>
                          <a:effectLst/>
                          <a:latin typeface="+mn-lt"/>
                        </a:rPr>
                        <a:t>Anti-Spam</a:t>
                      </a:r>
                      <a:endParaRPr kumimoji="0" lang="en-US" sz="1100" b="1" i="0" u="none" strike="noStrike" cap="none" normalizeH="0" baseline="0" dirty="0" smtClean="0">
                        <a:ln>
                          <a:noFill/>
                        </a:ln>
                        <a:solidFill>
                          <a:srgbClr val="FFC000"/>
                        </a:solidFill>
                        <a:effectLst/>
                        <a:latin typeface="+mn-lt"/>
                        <a:cs typeface="Arial" pitchFamily="34" charset="0"/>
                      </a:endParaRPr>
                    </a:p>
                  </a:txBody>
                  <a:tcPr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tx1">
                            <a:lumMod val="95000"/>
                            <a:lumOff val="5000"/>
                          </a:schemeClr>
                        </a:gs>
                        <a:gs pos="100000">
                          <a:schemeClr val="tx1">
                            <a:lumMod val="95000"/>
                            <a:lumOff val="5000"/>
                          </a:schemeClr>
                        </a:gs>
                        <a:gs pos="49000">
                          <a:srgbClr val="002A3B"/>
                        </a:gs>
                      </a:gsLst>
                      <a:path path="circle">
                        <a:fillToRect l="100000" t="100000"/>
                      </a:path>
                      <a:tileRect r="-100000" b="-100000"/>
                    </a:gra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180975" indent="-180975" eaLnBrk="1" hangingPunct="1">
                        <a:spcBef>
                          <a:spcPts val="875"/>
                        </a:spcBef>
                        <a:spcAft>
                          <a:spcPts val="375"/>
                        </a:spcAft>
                        <a:buClrTx/>
                        <a:buSzPct val="100000"/>
                        <a:buFont typeface="Menlo Bold"/>
                        <a:buChar char="➥"/>
                      </a:pPr>
                      <a:r>
                        <a:rPr lang="en-US" sz="1050" strike="noStrike" dirty="0" smtClean="0">
                          <a:solidFill>
                            <a:srgbClr val="090909"/>
                          </a:solidFill>
                          <a:latin typeface="+mn-lt"/>
                        </a:rPr>
                        <a:t>Detect spam using known signatures, discover new spam types automatically, </a:t>
                      </a:r>
                      <a:r>
                        <a:rPr lang="en-US" sz="1050" b="1" strike="noStrike" dirty="0" smtClean="0">
                          <a:solidFill>
                            <a:srgbClr val="090909"/>
                          </a:solidFill>
                          <a:latin typeface="+mn-lt"/>
                        </a:rPr>
                        <a:t>99.9% accurate</a:t>
                      </a:r>
                      <a:r>
                        <a:rPr lang="en-US" sz="1050" strike="noStrike" dirty="0" smtClean="0">
                          <a:solidFill>
                            <a:srgbClr val="090909"/>
                          </a:solidFill>
                          <a:latin typeface="+mn-lt"/>
                        </a:rPr>
                        <a:t>, </a:t>
                      </a:r>
                      <a:br>
                        <a:rPr lang="en-US" sz="1050" strike="noStrike" dirty="0" smtClean="0">
                          <a:solidFill>
                            <a:srgbClr val="090909"/>
                          </a:solidFill>
                          <a:latin typeface="+mn-lt"/>
                        </a:rPr>
                      </a:br>
                      <a:r>
                        <a:rPr lang="en-US" sz="1050" strike="noStrike" dirty="0" smtClean="0">
                          <a:solidFill>
                            <a:srgbClr val="090909"/>
                          </a:solidFill>
                          <a:latin typeface="+mn-lt"/>
                        </a:rPr>
                        <a:t>near 0% over-blocking; monitoring of more than </a:t>
                      </a:r>
                      <a:r>
                        <a:rPr lang="en-US" sz="1050" b="1" strike="noStrike" dirty="0" smtClean="0">
                          <a:solidFill>
                            <a:srgbClr val="090909"/>
                          </a:solidFill>
                          <a:latin typeface="+mn-lt"/>
                        </a:rPr>
                        <a:t>7M spam &amp; phishing attacks daily</a:t>
                      </a:r>
                      <a:r>
                        <a:rPr lang="en-US" sz="1050" b="0" strike="noStrike" dirty="0" smtClean="0">
                          <a:solidFill>
                            <a:srgbClr val="090909"/>
                          </a:solidFill>
                          <a:latin typeface="+mn-lt"/>
                        </a:rPr>
                        <a:t>.</a:t>
                      </a:r>
                      <a:endParaRPr lang="en-US" sz="1050" b="1" strike="noStrike" dirty="0">
                        <a:solidFill>
                          <a:srgbClr val="090909"/>
                        </a:solidFill>
                        <a:latin typeface="+mn-lt"/>
                        <a:cs typeface="Arial" charset="0"/>
                      </a:endParaRPr>
                    </a:p>
                  </a:txBody>
                  <a:tcPr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bl>
          </a:graphicData>
        </a:graphic>
      </p:graphicFrame>
      <p:sp>
        <p:nvSpPr>
          <p:cNvPr id="11" name="Trapezoid 10"/>
          <p:cNvSpPr/>
          <p:nvPr/>
        </p:nvSpPr>
        <p:spPr bwMode="auto">
          <a:xfrm>
            <a:off x="361950" y="3108325"/>
            <a:ext cx="8439150" cy="428625"/>
          </a:xfrm>
          <a:prstGeom prst="trapezoid">
            <a:avLst>
              <a:gd name="adj" fmla="val 147222"/>
            </a:avLst>
          </a:prstGeom>
          <a:gradFill flip="none" rotWithShape="1">
            <a:gsLst>
              <a:gs pos="0">
                <a:srgbClr val="F2F2F2">
                  <a:shade val="30000"/>
                  <a:satMod val="115000"/>
                  <a:lumMod val="50000"/>
                  <a:lumOff val="50000"/>
                </a:srgbClr>
              </a:gs>
              <a:gs pos="100000">
                <a:srgbClr val="F2F2F2">
                  <a:shade val="100000"/>
                  <a:satMod val="115000"/>
                </a:srgbClr>
              </a:gs>
            </a:gsLst>
            <a:lin ang="5400000" scaled="1"/>
            <a:tileRect/>
          </a:gradFill>
          <a:ln w="19050">
            <a:noFill/>
          </a:ln>
          <a:effectLst/>
          <a:extLst/>
        </p:spPr>
        <p:txBody>
          <a:bodyPr/>
          <a:lstStyle/>
          <a:p>
            <a:pPr eaLnBrk="0" hangingPunct="0">
              <a:defRPr/>
            </a:pPr>
            <a:endParaRPr lang="en-US" sz="1600" b="1" dirty="0">
              <a:solidFill>
                <a:srgbClr val="008ABF"/>
              </a:solidFill>
              <a:ea typeface="ＭＳ Ｐゴシック" charset="0"/>
            </a:endParaRPr>
          </a:p>
        </p:txBody>
      </p:sp>
      <p:sp>
        <p:nvSpPr>
          <p:cNvPr id="18" name="Rectangle 38"/>
          <p:cNvSpPr>
            <a:spLocks noChangeArrowheads="1"/>
          </p:cNvSpPr>
          <p:nvPr/>
        </p:nvSpPr>
        <p:spPr bwMode="auto">
          <a:xfrm>
            <a:off x="700690" y="927322"/>
            <a:ext cx="7768896" cy="2409716"/>
          </a:xfrm>
          <a:prstGeom prst="roundRect">
            <a:avLst>
              <a:gd name="adj" fmla="val 8390"/>
            </a:avLst>
          </a:prstGeom>
          <a:gradFill flip="none" rotWithShape="1">
            <a:gsLst>
              <a:gs pos="0">
                <a:srgbClr val="090909"/>
              </a:gs>
              <a:gs pos="50000">
                <a:schemeClr val="tx1">
                  <a:lumMod val="50000"/>
                </a:schemeClr>
              </a:gs>
              <a:gs pos="100000">
                <a:schemeClr val="tx2"/>
              </a:gs>
            </a:gsLst>
            <a:path path="circle">
              <a:fillToRect r="100000" b="100000"/>
            </a:path>
            <a:tileRect l="-100000" t="-100000"/>
          </a:gradFill>
          <a:ln w="28575" cap="flat" cmpd="sng" algn="ctr">
            <a:solidFill>
              <a:srgbClr val="FFFFFF"/>
            </a:solidFill>
            <a:prstDash val="solid"/>
            <a:round/>
            <a:headEnd type="oval" w="med" len="med"/>
            <a:tailEnd type="triangle" w="med" len="med"/>
          </a:ln>
          <a:effectLst>
            <a:outerShdw blurRad="63500" sx="102000" sy="102000" algn="ctr" rotWithShape="0">
              <a:prstClr val="black">
                <a:alpha val="40000"/>
              </a:prstClr>
            </a:outerShdw>
          </a:effectLst>
          <a:extLst/>
        </p:spPr>
        <p:txBody>
          <a:bodyPr tIns="137160" rIns="274320" bIns="91440">
            <a:normAutofit fontScale="70000" lnSpcReduction="20000"/>
          </a:bodyPr>
          <a:lstStyle/>
          <a:p>
            <a:pPr marL="209550" indent="-209550" eaLnBrk="0" hangingPunct="0">
              <a:spcBef>
                <a:spcPts val="600"/>
              </a:spcBef>
              <a:defRPr/>
            </a:pPr>
            <a:r>
              <a:rPr lang="en-US" sz="2400" b="1" dirty="0">
                <a:solidFill>
                  <a:srgbClr val="FFC000"/>
                </a:solidFill>
              </a:rPr>
              <a:t>The mission of X-Force is to:</a:t>
            </a:r>
          </a:p>
          <a:p>
            <a:pPr marL="209550" indent="-209550" eaLnBrk="0" hangingPunct="0">
              <a:spcBef>
                <a:spcPts val="600"/>
              </a:spcBef>
              <a:defRPr/>
            </a:pPr>
            <a:r>
              <a:rPr lang="en-US" sz="2400" b="1" dirty="0">
                <a:solidFill>
                  <a:srgbClr val="FFC000"/>
                </a:solidFill>
              </a:rPr>
              <a:t>Monitor and evaluate the rapidly changing </a:t>
            </a:r>
            <a:br>
              <a:rPr lang="en-US" sz="2400" b="1" dirty="0">
                <a:solidFill>
                  <a:srgbClr val="FFC000"/>
                </a:solidFill>
              </a:rPr>
            </a:br>
            <a:r>
              <a:rPr lang="en-US" sz="2400" b="1" dirty="0">
                <a:solidFill>
                  <a:srgbClr val="FFC000"/>
                </a:solidFill>
              </a:rPr>
              <a:t>threat landscape </a:t>
            </a:r>
          </a:p>
          <a:p>
            <a:pPr marL="209550" indent="-209550" eaLnBrk="0" hangingPunct="0">
              <a:spcBef>
                <a:spcPts val="600"/>
              </a:spcBef>
              <a:defRPr/>
            </a:pPr>
            <a:r>
              <a:rPr lang="en-US" sz="2400" b="1" dirty="0">
                <a:solidFill>
                  <a:srgbClr val="FFC000"/>
                </a:solidFill>
              </a:rPr>
              <a:t>Research new attack techniques and develop protection </a:t>
            </a:r>
            <a:br>
              <a:rPr lang="en-US" sz="2400" b="1" dirty="0">
                <a:solidFill>
                  <a:srgbClr val="FFC000"/>
                </a:solidFill>
              </a:rPr>
            </a:br>
            <a:r>
              <a:rPr lang="en-US" sz="2400" b="1" dirty="0">
                <a:solidFill>
                  <a:srgbClr val="FFC000"/>
                </a:solidFill>
              </a:rPr>
              <a:t>for tomorrow’s security challenges</a:t>
            </a:r>
          </a:p>
          <a:p>
            <a:pPr marL="209550" indent="-209550" eaLnBrk="0" hangingPunct="0">
              <a:spcBef>
                <a:spcPts val="600"/>
              </a:spcBef>
              <a:defRPr/>
            </a:pPr>
            <a:r>
              <a:rPr lang="en-US" sz="2400" b="1" dirty="0">
                <a:solidFill>
                  <a:srgbClr val="FFC000"/>
                </a:solidFill>
              </a:rPr>
              <a:t>Educate our customers and the general public</a:t>
            </a:r>
          </a:p>
          <a:p>
            <a:pPr marL="209550" indent="-209550" eaLnBrk="0" hangingPunct="0">
              <a:spcBef>
                <a:spcPts val="600"/>
              </a:spcBef>
              <a:defRPr/>
            </a:pPr>
            <a:r>
              <a:rPr lang="en-US" sz="2400" b="1" dirty="0">
                <a:solidFill>
                  <a:srgbClr val="FFC000"/>
                </a:solidFill>
              </a:rPr>
              <a:t>Integrate and distribute Threat Intelligence through IBM Solutions and directly to our customers</a:t>
            </a:r>
          </a:p>
        </p:txBody>
      </p:sp>
      <p:sp>
        <p:nvSpPr>
          <p:cNvPr id="20" name="Rounded Rectangle 19"/>
          <p:cNvSpPr/>
          <p:nvPr/>
        </p:nvSpPr>
        <p:spPr bwMode="auto">
          <a:xfrm>
            <a:off x="700690" y="927322"/>
            <a:ext cx="7768896" cy="2409715"/>
          </a:xfrm>
          <a:prstGeom prst="roundRect">
            <a:avLst>
              <a:gd name="adj" fmla="val 4442"/>
            </a:avLst>
          </a:prstGeom>
          <a:gradFill flip="none" rotWithShape="1">
            <a:gsLst>
              <a:gs pos="0">
                <a:srgbClr val="090909"/>
              </a:gs>
              <a:gs pos="100000">
                <a:schemeClr val="tx1">
                  <a:lumMod val="50000"/>
                </a:schemeClr>
              </a:gs>
              <a:gs pos="50000">
                <a:srgbClr val="002A3B"/>
              </a:gs>
            </a:gsLst>
            <a:path path="circle">
              <a:fillToRect r="100000" b="100000"/>
            </a:path>
            <a:tileRect l="-100000" t="-100000"/>
          </a:gradFill>
          <a:ln w="28575" cap="flat" cmpd="sng" algn="ctr">
            <a:solidFill>
              <a:srgbClr val="FFFFFF"/>
            </a:solidFill>
            <a:prstDash val="solid"/>
            <a:round/>
            <a:headEnd type="oval" w="med" len="med"/>
            <a:tailEnd type="triangle" w="med" len="med"/>
          </a:ln>
          <a:effectLst>
            <a:outerShdw blurRad="63500" sx="102000" sy="102000" algn="ctr" rotWithShape="0">
              <a:prstClr val="black">
                <a:alpha val="40000"/>
              </a:prstClr>
            </a:outerShdw>
          </a:effectLst>
          <a:extLst/>
        </p:spPr>
        <p:txBody>
          <a:bodyPr tIns="137160" rIns="274320" bIns="91440">
            <a:normAutofit fontScale="92500" lnSpcReduction="10000"/>
          </a:bodyPr>
          <a:lstStyle/>
          <a:p>
            <a:pPr marL="209550" indent="-209550" eaLnBrk="0" hangingPunct="0">
              <a:spcBef>
                <a:spcPts val="600"/>
              </a:spcBef>
              <a:defRPr/>
            </a:pPr>
            <a:r>
              <a:rPr lang="en-US" sz="2400" b="1" dirty="0">
                <a:solidFill>
                  <a:srgbClr val="FFC000"/>
                </a:solidFill>
              </a:rPr>
              <a:t>The mission of X-Force is </a:t>
            </a:r>
            <a:r>
              <a:rPr lang="en-US" sz="2400" b="1" dirty="0">
                <a:solidFill>
                  <a:srgbClr val="FFC000"/>
                </a:solidFill>
              </a:rPr>
              <a:t>to…</a:t>
            </a:r>
            <a:endParaRPr lang="en-US" sz="2400" b="1" dirty="0">
              <a:solidFill>
                <a:srgbClr val="FFC000"/>
              </a:solidFill>
            </a:endParaRPr>
          </a:p>
          <a:p>
            <a:pPr marL="209550" indent="-209550" eaLnBrk="0" hangingPunct="0">
              <a:spcBef>
                <a:spcPts val="600"/>
              </a:spcBef>
              <a:buClr>
                <a:srgbClr val="FFCC00"/>
              </a:buClr>
              <a:buFont typeface="Wingdings" pitchFamily="2" charset="2"/>
              <a:buChar char="§"/>
              <a:defRPr/>
            </a:pPr>
            <a:r>
              <a:rPr lang="en-US" sz="1600" b="1" dirty="0">
                <a:solidFill>
                  <a:schemeClr val="bg1"/>
                </a:solidFill>
                <a:latin typeface="Arial"/>
                <a:cs typeface="Arial"/>
              </a:rPr>
              <a:t>Monitor </a:t>
            </a:r>
            <a:r>
              <a:rPr lang="en-US" sz="1600" dirty="0">
                <a:solidFill>
                  <a:schemeClr val="bg1"/>
                </a:solidFill>
                <a:latin typeface="Arial"/>
                <a:cs typeface="Arial"/>
              </a:rPr>
              <a:t>and evaluate the rapidly changing </a:t>
            </a:r>
            <a:br>
              <a:rPr lang="en-US" sz="1600" dirty="0">
                <a:solidFill>
                  <a:schemeClr val="bg1"/>
                </a:solidFill>
                <a:latin typeface="Arial"/>
                <a:cs typeface="Arial"/>
              </a:rPr>
            </a:br>
            <a:r>
              <a:rPr lang="en-US" sz="1600" dirty="0">
                <a:solidFill>
                  <a:schemeClr val="bg1"/>
                </a:solidFill>
                <a:latin typeface="Arial"/>
                <a:cs typeface="Arial"/>
              </a:rPr>
              <a:t>threat landscape </a:t>
            </a:r>
          </a:p>
          <a:p>
            <a:pPr marL="209550" indent="-209550" eaLnBrk="0" hangingPunct="0">
              <a:spcBef>
                <a:spcPts val="600"/>
              </a:spcBef>
              <a:buClr>
                <a:srgbClr val="FFCC00"/>
              </a:buClr>
              <a:buFont typeface="Wingdings" pitchFamily="2" charset="2"/>
              <a:buChar char="§"/>
              <a:defRPr/>
            </a:pPr>
            <a:r>
              <a:rPr lang="en-US" sz="1600" b="1" dirty="0">
                <a:solidFill>
                  <a:schemeClr val="bg1"/>
                </a:solidFill>
                <a:latin typeface="Arial"/>
                <a:cs typeface="Arial"/>
              </a:rPr>
              <a:t>Research</a:t>
            </a:r>
            <a:r>
              <a:rPr lang="en-US" sz="1600" dirty="0">
                <a:solidFill>
                  <a:schemeClr val="bg1"/>
                </a:solidFill>
                <a:latin typeface="Arial"/>
                <a:cs typeface="Arial"/>
              </a:rPr>
              <a:t> new attack techniques and develop protection </a:t>
            </a:r>
            <a:br>
              <a:rPr lang="en-US" sz="1600" dirty="0">
                <a:solidFill>
                  <a:schemeClr val="bg1"/>
                </a:solidFill>
                <a:latin typeface="Arial"/>
                <a:cs typeface="Arial"/>
              </a:rPr>
            </a:br>
            <a:r>
              <a:rPr lang="en-US" sz="1600" dirty="0">
                <a:solidFill>
                  <a:schemeClr val="bg1"/>
                </a:solidFill>
                <a:latin typeface="Arial"/>
                <a:cs typeface="Arial"/>
              </a:rPr>
              <a:t>for tomorrow’s security challenges</a:t>
            </a:r>
          </a:p>
          <a:p>
            <a:pPr marL="209550" indent="-209550" eaLnBrk="0" hangingPunct="0">
              <a:spcBef>
                <a:spcPts val="600"/>
              </a:spcBef>
              <a:buClr>
                <a:srgbClr val="FFCC00"/>
              </a:buClr>
              <a:buFont typeface="Wingdings" pitchFamily="2" charset="2"/>
              <a:buChar char="§"/>
              <a:defRPr/>
            </a:pPr>
            <a:r>
              <a:rPr lang="en-US" sz="1600" b="1" dirty="0">
                <a:solidFill>
                  <a:schemeClr val="bg1"/>
                </a:solidFill>
                <a:latin typeface="Arial"/>
                <a:cs typeface="Arial"/>
              </a:rPr>
              <a:t>Educate </a:t>
            </a:r>
            <a:r>
              <a:rPr lang="en-US" sz="1600" dirty="0">
                <a:solidFill>
                  <a:schemeClr val="bg1"/>
                </a:solidFill>
                <a:latin typeface="Arial"/>
                <a:cs typeface="Arial"/>
              </a:rPr>
              <a:t>our customers and the general </a:t>
            </a:r>
            <a:r>
              <a:rPr lang="en-US" sz="1600" dirty="0">
                <a:solidFill>
                  <a:schemeClr val="bg1"/>
                </a:solidFill>
                <a:latin typeface="Arial"/>
                <a:cs typeface="Arial"/>
              </a:rPr>
              <a:t>public</a:t>
            </a:r>
            <a:endParaRPr lang="en-US" sz="1600" dirty="0">
              <a:solidFill>
                <a:schemeClr val="bg1"/>
              </a:solidFill>
              <a:latin typeface="Arial"/>
              <a:cs typeface="Arial"/>
            </a:endParaRPr>
          </a:p>
          <a:p>
            <a:pPr marL="209550" indent="-209550" eaLnBrk="0" hangingPunct="0">
              <a:spcBef>
                <a:spcPts val="600"/>
              </a:spcBef>
              <a:buClr>
                <a:srgbClr val="FFCC00"/>
              </a:buClr>
              <a:buFont typeface="Wingdings" pitchFamily="2" charset="2"/>
              <a:buChar char="§"/>
              <a:defRPr/>
            </a:pPr>
            <a:r>
              <a:rPr lang="en-US" sz="1600" b="1" dirty="0">
                <a:solidFill>
                  <a:schemeClr val="bg1"/>
                </a:solidFill>
                <a:latin typeface="Arial"/>
                <a:ea typeface="MS PGothic" panose="020B0600070205080204" pitchFamily="34" charset="-128"/>
                <a:cs typeface="Arial"/>
              </a:rPr>
              <a:t>Integrate </a:t>
            </a:r>
            <a:r>
              <a:rPr lang="en-US" sz="1600" dirty="0">
                <a:solidFill>
                  <a:schemeClr val="bg1"/>
                </a:solidFill>
                <a:latin typeface="Arial"/>
                <a:ea typeface="MS PGothic" panose="020B0600070205080204" pitchFamily="34" charset="-128"/>
                <a:cs typeface="Arial"/>
              </a:rPr>
              <a:t>and distribute </a:t>
            </a:r>
            <a:r>
              <a:rPr lang="en-US" sz="1600" dirty="0">
                <a:solidFill>
                  <a:schemeClr val="bg1"/>
                </a:solidFill>
                <a:latin typeface="Arial"/>
                <a:ea typeface="MS PGothic" panose="020B0600070205080204" pitchFamily="34" charset="-128"/>
                <a:cs typeface="Arial"/>
              </a:rPr>
              <a:t>Threat Protection and Intelligence to make IBM solutions smarter</a:t>
            </a:r>
            <a:endParaRPr lang="en-US" sz="1600" dirty="0">
              <a:solidFill>
                <a:schemeClr val="bg1"/>
              </a:solidFill>
              <a:latin typeface="Arial"/>
              <a:ea typeface="MS PGothic" panose="020B0600070205080204" pitchFamily="34" charset="-128"/>
              <a:cs typeface="Arial"/>
            </a:endParaRPr>
          </a:p>
        </p:txBody>
      </p:sp>
      <p:sp>
        <p:nvSpPr>
          <p:cNvPr id="17" name="Rounded Rectangle 16"/>
          <p:cNvSpPr/>
          <p:nvPr/>
        </p:nvSpPr>
        <p:spPr bwMode="auto">
          <a:xfrm>
            <a:off x="138113" y="3606800"/>
            <a:ext cx="8855075" cy="2825750"/>
          </a:xfrm>
          <a:prstGeom prst="roundRect">
            <a:avLst>
              <a:gd name="adj" fmla="val 4100"/>
            </a:avLst>
          </a:prstGeom>
          <a:noFill/>
          <a:ln w="63500">
            <a:solidFill>
              <a:schemeClr val="bg1">
                <a:lumMod val="75000"/>
              </a:schemeClr>
            </a:solidFill>
          </a:ln>
          <a:effectLst>
            <a:outerShdw blurRad="50800" dist="38100" dir="2700000" algn="tl" rotWithShape="0">
              <a:prstClr val="black">
                <a:alpha val="40000"/>
              </a:prstClr>
            </a:outerShdw>
          </a:effectLst>
          <a:extLst/>
        </p:spPr>
        <p:txBody>
          <a:bodyPr/>
          <a:lstStyle/>
          <a:p>
            <a:pPr eaLnBrk="0" hangingPunct="0">
              <a:defRPr/>
            </a:pPr>
            <a:endParaRPr lang="en-US" sz="1600" b="1" dirty="0">
              <a:solidFill>
                <a:srgbClr val="008ABF"/>
              </a:solidFill>
              <a:ea typeface="ＭＳ Ｐゴシック" charset="0"/>
            </a:endParaRPr>
          </a:p>
        </p:txBody>
      </p:sp>
      <p:pic>
        <p:nvPicPr>
          <p:cNvPr id="19" name="Picture 2"/>
          <p:cNvPicPr>
            <a:picLocks noChangeAspect="1" noChangeArrowheads="1"/>
          </p:cNvPicPr>
          <p:nvPr/>
        </p:nvPicPr>
        <p:blipFill>
          <a:blip r:embed="rId3">
            <a:extLst>
              <a:ext uri="{28A0092B-C50C-407E-A947-70E740481C1C}"/>
            </a:extLst>
          </a:blip>
          <a:srcRect/>
          <a:stretch>
            <a:fillRect/>
          </a:stretch>
        </p:blipFill>
        <p:spPr bwMode="auto">
          <a:xfrm>
            <a:off x="6061519" y="1025747"/>
            <a:ext cx="2255838" cy="860425"/>
          </a:xfrm>
          <a:prstGeom prst="rect">
            <a:avLst/>
          </a:prstGeom>
          <a:ln>
            <a:noFill/>
          </a:ln>
          <a:effectLst>
            <a:glow rad="101600">
              <a:schemeClr val="bg1">
                <a:alpha val="20000"/>
              </a:schemeClr>
            </a:glow>
            <a:outerShdw blurRad="292100" dist="139700" dir="2700000" algn="tl" rotWithShape="0">
              <a:srgbClr val="333333">
                <a:alpha val="65000"/>
              </a:srgbClr>
            </a:outerShdw>
          </a:effectLst>
          <a:extLst>
            <a:ext uri="{909E8E84-426E-40DD-AFC4-6F175D3DCCD1}"/>
            <a:ext uri="{91240B29-F687-4F45-9708-019B960494DF}"/>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609600" y="1581150"/>
            <a:ext cx="3092450" cy="4800600"/>
          </a:xfrm>
          <a:prstGeom prst="roundRect">
            <a:avLst>
              <a:gd name="adj" fmla="val 7320"/>
            </a:avLst>
          </a:prstGeom>
          <a:gradFill flip="none" rotWithShape="1">
            <a:gsLst>
              <a:gs pos="100000">
                <a:schemeClr val="tx1">
                  <a:lumMod val="95000"/>
                  <a:lumOff val="5000"/>
                </a:schemeClr>
              </a:gs>
              <a:gs pos="0">
                <a:srgbClr val="002A3B"/>
              </a:gs>
            </a:gsLst>
            <a:path path="circle">
              <a:fillToRect r="100000" b="100000"/>
            </a:path>
            <a:tileRect l="-100000" t="-100000"/>
          </a:gradFill>
          <a:ln>
            <a:noFill/>
          </a:ln>
          <a:effectLst/>
          <a:extLst/>
        </p:spPr>
        <p:txBody>
          <a:bodyPr/>
          <a:lstStyle/>
          <a:p>
            <a:pPr eaLnBrk="0" hangingPunct="0">
              <a:defRPr/>
            </a:pPr>
            <a:endParaRPr lang="en-US" sz="1600" dirty="0">
              <a:latin typeface="Arial" pitchFamily="34" charset="0"/>
              <a:ea typeface="MS PGothic" panose="020B0600070205080204" pitchFamily="34" charset="-128"/>
              <a:cs typeface="+mn-cs"/>
            </a:endParaRPr>
          </a:p>
        </p:txBody>
      </p:sp>
      <p:sp>
        <p:nvSpPr>
          <p:cNvPr id="37892" name="Rounded Rectangle 3"/>
          <p:cNvSpPr>
            <a:spLocks noChangeArrowheads="1"/>
          </p:cNvSpPr>
          <p:nvPr/>
        </p:nvSpPr>
        <p:spPr bwMode="auto">
          <a:xfrm>
            <a:off x="4191000" y="1581150"/>
            <a:ext cx="4225925" cy="4800600"/>
          </a:xfrm>
          <a:prstGeom prst="roundRect">
            <a:avLst>
              <a:gd name="adj" fmla="val 6083"/>
            </a:avLst>
          </a:prstGeom>
          <a:solidFill>
            <a:srgbClr val="002A3B"/>
          </a:solidFill>
          <a:ln w="9525">
            <a:noFill/>
            <a:round/>
            <a:headEnd/>
            <a:tailEnd/>
          </a:ln>
        </p:spPr>
        <p:txBody>
          <a:bodyPr/>
          <a:lstStyle/>
          <a:p>
            <a:pPr eaLnBrk="0" hangingPunct="0"/>
            <a:endParaRPr lang="en-US" sz="1600"/>
          </a:p>
        </p:txBody>
      </p:sp>
      <p:sp>
        <p:nvSpPr>
          <p:cNvPr id="37893" name="Rectangle 14"/>
          <p:cNvSpPr>
            <a:spLocks noChangeArrowheads="1"/>
          </p:cNvSpPr>
          <p:nvPr/>
        </p:nvSpPr>
        <p:spPr bwMode="auto">
          <a:xfrm>
            <a:off x="4191000" y="1581150"/>
            <a:ext cx="1798638" cy="4800600"/>
          </a:xfrm>
          <a:prstGeom prst="rect">
            <a:avLst/>
          </a:prstGeom>
          <a:solidFill>
            <a:srgbClr val="002A3B"/>
          </a:solidFill>
          <a:ln w="9525">
            <a:noFill/>
            <a:miter lim="800000"/>
            <a:headEnd/>
            <a:tailEnd/>
          </a:ln>
        </p:spPr>
        <p:txBody>
          <a:bodyPr/>
          <a:lstStyle/>
          <a:p>
            <a:pPr eaLnBrk="0" hangingPunct="0"/>
            <a:endParaRPr lang="en-US" sz="1600"/>
          </a:p>
        </p:txBody>
      </p:sp>
      <p:sp>
        <p:nvSpPr>
          <p:cNvPr id="17" name="Rectangle 16"/>
          <p:cNvSpPr/>
          <p:nvPr/>
        </p:nvSpPr>
        <p:spPr bwMode="auto">
          <a:xfrm>
            <a:off x="2582863" y="1581150"/>
            <a:ext cx="1930400" cy="4800600"/>
          </a:xfrm>
          <a:prstGeom prst="rect">
            <a:avLst/>
          </a:prstGeom>
          <a:gradFill flip="none" rotWithShape="1">
            <a:gsLst>
              <a:gs pos="100000">
                <a:schemeClr val="tx1">
                  <a:lumMod val="95000"/>
                  <a:lumOff val="5000"/>
                </a:schemeClr>
              </a:gs>
              <a:gs pos="0">
                <a:srgbClr val="002A3B"/>
              </a:gs>
            </a:gsLst>
            <a:path path="circle">
              <a:fillToRect l="100000" b="100000"/>
            </a:path>
            <a:tileRect t="-100000" r="-100000"/>
          </a:gradFill>
          <a:ln>
            <a:noFill/>
          </a:ln>
          <a:effectLst/>
          <a:extLst/>
        </p:spPr>
        <p:txBody>
          <a:bodyPr/>
          <a:lstStyle/>
          <a:p>
            <a:pPr eaLnBrk="0" hangingPunct="0">
              <a:defRPr/>
            </a:pPr>
            <a:endParaRPr lang="en-US" sz="1600">
              <a:latin typeface="Arial" pitchFamily="34" charset="0"/>
              <a:ea typeface="MS PGothic" panose="020B0600070205080204" pitchFamily="34" charset="-128"/>
              <a:cs typeface="+mn-cs"/>
            </a:endParaRPr>
          </a:p>
        </p:txBody>
      </p:sp>
      <p:sp>
        <p:nvSpPr>
          <p:cNvPr id="37897" name="Title 1"/>
          <p:cNvSpPr>
            <a:spLocks noGrp="1"/>
          </p:cNvSpPr>
          <p:nvPr>
            <p:ph type="title"/>
          </p:nvPr>
        </p:nvSpPr>
        <p:spPr>
          <a:xfrm>
            <a:off x="247650" y="612775"/>
            <a:ext cx="8720138" cy="923925"/>
          </a:xfrm>
        </p:spPr>
        <p:txBody>
          <a:bodyPr/>
          <a:lstStyle/>
          <a:p>
            <a:r>
              <a:rPr lang="en-US" sz="3200" smtClean="0">
                <a:solidFill>
                  <a:srgbClr val="0BA047"/>
                </a:solidFill>
                <a:latin typeface="ITC Lubalin Graph Std Book"/>
              </a:rPr>
              <a:t>IBM X-Force Threat Intelligence </a:t>
            </a:r>
            <a:r>
              <a:rPr lang="en-US" sz="2000" smtClean="0">
                <a:solidFill>
                  <a:schemeClr val="tx1"/>
                </a:solidFill>
              </a:rPr>
              <a:t>is a key differentiator for IBM Security Systems.</a:t>
            </a:r>
            <a:endParaRPr lang="en-US" sz="2000" smtClean="0"/>
          </a:p>
        </p:txBody>
      </p:sp>
      <p:sp>
        <p:nvSpPr>
          <p:cNvPr id="37898" name="TextBox 5"/>
          <p:cNvSpPr txBox="1">
            <a:spLocks noChangeArrowheads="1"/>
          </p:cNvSpPr>
          <p:nvPr/>
        </p:nvSpPr>
        <p:spPr bwMode="auto">
          <a:xfrm>
            <a:off x="1222375" y="1903413"/>
            <a:ext cx="1825625" cy="523875"/>
          </a:xfrm>
          <a:prstGeom prst="rect">
            <a:avLst/>
          </a:prstGeom>
          <a:noFill/>
          <a:ln w="9525">
            <a:noFill/>
            <a:miter lim="800000"/>
            <a:headEnd/>
            <a:tailEnd/>
          </a:ln>
        </p:spPr>
        <p:txBody>
          <a:bodyPr wrap="none">
            <a:spAutoFit/>
          </a:bodyPr>
          <a:lstStyle/>
          <a:p>
            <a:pPr algn="r" eaLnBrk="0" hangingPunct="0"/>
            <a:r>
              <a:rPr lang="en-US" sz="2800" b="1">
                <a:solidFill>
                  <a:schemeClr val="bg1"/>
                </a:solidFill>
              </a:rPr>
              <a:t>Coverage</a:t>
            </a:r>
          </a:p>
        </p:txBody>
      </p:sp>
      <p:sp>
        <p:nvSpPr>
          <p:cNvPr id="5" name="Rectangle 4"/>
          <p:cNvSpPr/>
          <p:nvPr/>
        </p:nvSpPr>
        <p:spPr bwMode="auto">
          <a:xfrm rot="18906121">
            <a:off x="3141663" y="2628900"/>
            <a:ext cx="2743200" cy="2743200"/>
          </a:xfrm>
          <a:prstGeom prst="rect">
            <a:avLst/>
          </a:prstGeom>
          <a:gradFill flip="none" rotWithShape="1">
            <a:gsLst>
              <a:gs pos="0">
                <a:schemeClr val="tx1">
                  <a:lumMod val="95000"/>
                  <a:lumOff val="5000"/>
                </a:schemeClr>
              </a:gs>
              <a:gs pos="100000">
                <a:srgbClr val="002A3B"/>
              </a:gs>
            </a:gsLst>
            <a:lin ang="0" scaled="1"/>
            <a:tileRect/>
          </a:gradFill>
          <a:ln>
            <a:noFill/>
          </a:ln>
          <a:effectLst/>
          <a:extLst/>
        </p:spPr>
        <p:txBody>
          <a:bodyPr/>
          <a:lstStyle/>
          <a:p>
            <a:pPr eaLnBrk="0" hangingPunct="0">
              <a:defRPr/>
            </a:pPr>
            <a:endParaRPr lang="en-US" sz="1600">
              <a:latin typeface="Arial" pitchFamily="34" charset="0"/>
              <a:ea typeface="MS PGothic" panose="020B0600070205080204" pitchFamily="34" charset="-128"/>
              <a:cs typeface="+mn-cs"/>
            </a:endParaRPr>
          </a:p>
        </p:txBody>
      </p:sp>
      <p:sp>
        <p:nvSpPr>
          <p:cNvPr id="37900" name="Rectangle 8"/>
          <p:cNvSpPr>
            <a:spLocks noChangeArrowheads="1"/>
          </p:cNvSpPr>
          <p:nvPr/>
        </p:nvSpPr>
        <p:spPr bwMode="auto">
          <a:xfrm>
            <a:off x="609600" y="2540000"/>
            <a:ext cx="2438400" cy="3684588"/>
          </a:xfrm>
          <a:prstGeom prst="rect">
            <a:avLst/>
          </a:prstGeom>
          <a:noFill/>
          <a:ln w="9525">
            <a:noFill/>
            <a:miter lim="800000"/>
            <a:headEnd/>
            <a:tailEnd/>
          </a:ln>
        </p:spPr>
        <p:txBody>
          <a:bodyPr>
            <a:spAutoFit/>
          </a:bodyPr>
          <a:lstStyle/>
          <a:p>
            <a:pPr algn="r" eaLnBrk="0" hangingPunct="0">
              <a:spcBef>
                <a:spcPts val="300"/>
              </a:spcBef>
              <a:spcAft>
                <a:spcPts val="600"/>
              </a:spcAft>
            </a:pPr>
            <a:r>
              <a:rPr lang="en-US" sz="2000" b="1">
                <a:solidFill>
                  <a:schemeClr val="bg1"/>
                </a:solidFill>
              </a:rPr>
              <a:t>20,000+ </a:t>
            </a:r>
            <a:r>
              <a:rPr lang="en-US" sz="1600">
                <a:solidFill>
                  <a:schemeClr val="bg1"/>
                </a:solidFill>
              </a:rPr>
              <a:t>devices </a:t>
            </a:r>
            <a:br>
              <a:rPr lang="en-US" sz="1600">
                <a:solidFill>
                  <a:schemeClr val="bg1"/>
                </a:solidFill>
              </a:rPr>
            </a:br>
            <a:r>
              <a:rPr lang="en-US" sz="1600">
                <a:solidFill>
                  <a:schemeClr val="bg1"/>
                </a:solidFill>
              </a:rPr>
              <a:t>under contract</a:t>
            </a:r>
          </a:p>
          <a:p>
            <a:pPr algn="r" eaLnBrk="0" hangingPunct="0">
              <a:spcBef>
                <a:spcPts val="300"/>
              </a:spcBef>
              <a:spcAft>
                <a:spcPts val="600"/>
              </a:spcAft>
            </a:pPr>
            <a:r>
              <a:rPr lang="en-US" sz="2000" b="1">
                <a:solidFill>
                  <a:schemeClr val="bg1"/>
                </a:solidFill>
              </a:rPr>
              <a:t>3,700+ </a:t>
            </a:r>
            <a:r>
              <a:rPr lang="en-US" sz="1600">
                <a:solidFill>
                  <a:schemeClr val="bg1"/>
                </a:solidFill>
              </a:rPr>
              <a:t>managed </a:t>
            </a:r>
            <a:br>
              <a:rPr lang="en-US" sz="1600">
                <a:solidFill>
                  <a:schemeClr val="bg1"/>
                </a:solidFill>
              </a:rPr>
            </a:br>
            <a:r>
              <a:rPr lang="en-US" sz="1600">
                <a:solidFill>
                  <a:schemeClr val="bg1"/>
                </a:solidFill>
              </a:rPr>
              <a:t>clients worldwide</a:t>
            </a:r>
          </a:p>
          <a:p>
            <a:pPr algn="r" eaLnBrk="0" hangingPunct="0">
              <a:spcBef>
                <a:spcPts val="300"/>
              </a:spcBef>
              <a:spcAft>
                <a:spcPts val="600"/>
              </a:spcAft>
            </a:pPr>
            <a:r>
              <a:rPr lang="en-US" sz="2000" b="1">
                <a:solidFill>
                  <a:schemeClr val="bg1"/>
                </a:solidFill>
              </a:rPr>
              <a:t>15B+ </a:t>
            </a:r>
            <a:r>
              <a:rPr lang="en-US" sz="1600">
                <a:solidFill>
                  <a:schemeClr val="bg1"/>
                </a:solidFill>
              </a:rPr>
              <a:t>events </a:t>
            </a:r>
            <a:br>
              <a:rPr lang="en-US" sz="1600">
                <a:solidFill>
                  <a:schemeClr val="bg1"/>
                </a:solidFill>
              </a:rPr>
            </a:br>
            <a:r>
              <a:rPr lang="en-US" sz="1600">
                <a:solidFill>
                  <a:schemeClr val="bg1"/>
                </a:solidFill>
              </a:rPr>
              <a:t>managed per day</a:t>
            </a:r>
          </a:p>
          <a:p>
            <a:pPr algn="r" eaLnBrk="0" hangingPunct="0">
              <a:spcBef>
                <a:spcPts val="300"/>
              </a:spcBef>
              <a:spcAft>
                <a:spcPts val="600"/>
              </a:spcAft>
            </a:pPr>
            <a:r>
              <a:rPr lang="en-US" sz="2000" b="1">
                <a:solidFill>
                  <a:schemeClr val="bg1"/>
                </a:solidFill>
              </a:rPr>
              <a:t>133</a:t>
            </a:r>
            <a:r>
              <a:rPr lang="en-US" sz="1600">
                <a:solidFill>
                  <a:schemeClr val="bg1"/>
                </a:solidFill>
              </a:rPr>
              <a:t> monitored </a:t>
            </a:r>
            <a:br>
              <a:rPr lang="en-US" sz="1600">
                <a:solidFill>
                  <a:schemeClr val="bg1"/>
                </a:solidFill>
              </a:rPr>
            </a:br>
            <a:r>
              <a:rPr lang="en-US" sz="1600">
                <a:solidFill>
                  <a:schemeClr val="bg1"/>
                </a:solidFill>
              </a:rPr>
              <a:t>countries (MSS)</a:t>
            </a:r>
          </a:p>
          <a:p>
            <a:pPr algn="r" eaLnBrk="0" hangingPunct="0">
              <a:spcBef>
                <a:spcPts val="300"/>
              </a:spcBef>
              <a:spcAft>
                <a:spcPts val="600"/>
              </a:spcAft>
            </a:pPr>
            <a:r>
              <a:rPr lang="en-US" sz="2000" b="1">
                <a:solidFill>
                  <a:schemeClr val="bg1"/>
                </a:solidFill>
              </a:rPr>
              <a:t>1,000+ </a:t>
            </a:r>
            <a:r>
              <a:rPr lang="en-US" sz="1600">
                <a:solidFill>
                  <a:schemeClr val="bg1"/>
                </a:solidFill>
              </a:rPr>
              <a:t>security </a:t>
            </a:r>
            <a:br>
              <a:rPr lang="en-US" sz="1600">
                <a:solidFill>
                  <a:schemeClr val="bg1"/>
                </a:solidFill>
              </a:rPr>
            </a:br>
            <a:r>
              <a:rPr lang="en-US" sz="1600">
                <a:solidFill>
                  <a:schemeClr val="bg1"/>
                </a:solidFill>
              </a:rPr>
              <a:t>related patents</a:t>
            </a:r>
          </a:p>
          <a:p>
            <a:pPr algn="r" eaLnBrk="0" hangingPunct="0">
              <a:spcBef>
                <a:spcPts val="300"/>
              </a:spcBef>
              <a:spcAft>
                <a:spcPts val="600"/>
              </a:spcAft>
            </a:pPr>
            <a:endParaRPr lang="en-US" sz="1600">
              <a:solidFill>
                <a:schemeClr val="bg1"/>
              </a:solidFill>
            </a:endParaRPr>
          </a:p>
        </p:txBody>
      </p:sp>
      <p:sp>
        <p:nvSpPr>
          <p:cNvPr id="37901" name="TextBox 6"/>
          <p:cNvSpPr txBox="1">
            <a:spLocks noChangeArrowheads="1"/>
          </p:cNvSpPr>
          <p:nvPr/>
        </p:nvSpPr>
        <p:spPr bwMode="auto">
          <a:xfrm>
            <a:off x="5959475" y="1911350"/>
            <a:ext cx="1203325" cy="523875"/>
          </a:xfrm>
          <a:prstGeom prst="rect">
            <a:avLst/>
          </a:prstGeom>
          <a:noFill/>
          <a:ln w="9525">
            <a:noFill/>
            <a:miter lim="800000"/>
            <a:headEnd/>
            <a:tailEnd/>
          </a:ln>
        </p:spPr>
        <p:txBody>
          <a:bodyPr wrap="none">
            <a:spAutoFit/>
          </a:bodyPr>
          <a:lstStyle/>
          <a:p>
            <a:pPr eaLnBrk="0" hangingPunct="0"/>
            <a:r>
              <a:rPr lang="en-US" sz="2800" b="1">
                <a:solidFill>
                  <a:schemeClr val="bg1"/>
                </a:solidFill>
              </a:rPr>
              <a:t>Depth</a:t>
            </a:r>
          </a:p>
        </p:txBody>
      </p:sp>
      <p:sp>
        <p:nvSpPr>
          <p:cNvPr id="37902" name="Rectangle 9"/>
          <p:cNvSpPr>
            <a:spLocks noChangeArrowheads="1"/>
          </p:cNvSpPr>
          <p:nvPr/>
        </p:nvSpPr>
        <p:spPr bwMode="auto">
          <a:xfrm>
            <a:off x="5943600" y="2540000"/>
            <a:ext cx="2438400" cy="3322638"/>
          </a:xfrm>
          <a:prstGeom prst="rect">
            <a:avLst/>
          </a:prstGeom>
          <a:noFill/>
          <a:ln w="9525">
            <a:noFill/>
            <a:miter lim="800000"/>
            <a:headEnd/>
            <a:tailEnd/>
          </a:ln>
        </p:spPr>
        <p:txBody>
          <a:bodyPr>
            <a:spAutoFit/>
          </a:bodyPr>
          <a:lstStyle/>
          <a:p>
            <a:pPr eaLnBrk="0" hangingPunct="0">
              <a:spcBef>
                <a:spcPts val="300"/>
              </a:spcBef>
              <a:spcAft>
                <a:spcPts val="600"/>
              </a:spcAft>
            </a:pPr>
            <a:r>
              <a:rPr lang="en-US" sz="2000" b="1">
                <a:solidFill>
                  <a:schemeClr val="bg1"/>
                </a:solidFill>
              </a:rPr>
              <a:t>22B</a:t>
            </a:r>
            <a:r>
              <a:rPr lang="en-US" sz="2000">
                <a:solidFill>
                  <a:schemeClr val="bg1"/>
                </a:solidFill>
              </a:rPr>
              <a:t> </a:t>
            </a:r>
            <a:r>
              <a:rPr lang="en-US" sz="1600">
                <a:solidFill>
                  <a:schemeClr val="bg1"/>
                </a:solidFill>
              </a:rPr>
              <a:t>analyzed </a:t>
            </a:r>
            <a:br>
              <a:rPr lang="en-US" sz="1600">
                <a:solidFill>
                  <a:schemeClr val="bg1"/>
                </a:solidFill>
              </a:rPr>
            </a:br>
            <a:r>
              <a:rPr lang="en-US" sz="1600">
                <a:solidFill>
                  <a:schemeClr val="bg1"/>
                </a:solidFill>
              </a:rPr>
              <a:t>web pages &amp; images</a:t>
            </a:r>
          </a:p>
          <a:p>
            <a:pPr eaLnBrk="0" hangingPunct="0">
              <a:spcBef>
                <a:spcPts val="300"/>
              </a:spcBef>
              <a:spcAft>
                <a:spcPts val="600"/>
              </a:spcAft>
            </a:pPr>
            <a:r>
              <a:rPr lang="en-US" sz="2000" b="1">
                <a:solidFill>
                  <a:schemeClr val="bg1"/>
                </a:solidFill>
              </a:rPr>
              <a:t>7M </a:t>
            </a:r>
            <a:r>
              <a:rPr lang="en-US" sz="1600">
                <a:solidFill>
                  <a:schemeClr val="bg1"/>
                </a:solidFill>
              </a:rPr>
              <a:t>spam &amp; </a:t>
            </a:r>
            <a:br>
              <a:rPr lang="en-US" sz="1600">
                <a:solidFill>
                  <a:schemeClr val="bg1"/>
                </a:solidFill>
              </a:rPr>
            </a:br>
            <a:r>
              <a:rPr lang="en-US" sz="1600">
                <a:solidFill>
                  <a:schemeClr val="bg1"/>
                </a:solidFill>
              </a:rPr>
              <a:t>phishing attacks daily</a:t>
            </a:r>
          </a:p>
          <a:p>
            <a:pPr eaLnBrk="0" hangingPunct="0">
              <a:spcBef>
                <a:spcPts val="300"/>
              </a:spcBef>
              <a:spcAft>
                <a:spcPts val="600"/>
              </a:spcAft>
            </a:pPr>
            <a:r>
              <a:rPr lang="en-US" sz="2000" b="1">
                <a:solidFill>
                  <a:schemeClr val="bg1"/>
                </a:solidFill>
              </a:rPr>
              <a:t>73K</a:t>
            </a:r>
            <a:r>
              <a:rPr lang="en-US" sz="2000">
                <a:solidFill>
                  <a:schemeClr val="bg1"/>
                </a:solidFill>
              </a:rPr>
              <a:t> </a:t>
            </a:r>
            <a:r>
              <a:rPr lang="en-US" sz="1600">
                <a:solidFill>
                  <a:schemeClr val="bg1"/>
                </a:solidFill>
              </a:rPr>
              <a:t>documented vulnerabilities</a:t>
            </a:r>
          </a:p>
          <a:p>
            <a:pPr eaLnBrk="0" hangingPunct="0">
              <a:spcBef>
                <a:spcPts val="300"/>
              </a:spcBef>
              <a:spcAft>
                <a:spcPts val="600"/>
              </a:spcAft>
            </a:pPr>
            <a:r>
              <a:rPr lang="en-US" sz="2000" b="1">
                <a:solidFill>
                  <a:schemeClr val="bg1"/>
                </a:solidFill>
              </a:rPr>
              <a:t>Billions</a:t>
            </a:r>
            <a:r>
              <a:rPr lang="en-US" sz="2000">
                <a:solidFill>
                  <a:schemeClr val="bg1"/>
                </a:solidFill>
              </a:rPr>
              <a:t> </a:t>
            </a:r>
            <a:r>
              <a:rPr lang="en-US" sz="1600">
                <a:solidFill>
                  <a:schemeClr val="bg1"/>
                </a:solidFill>
              </a:rPr>
              <a:t>of intrusion attempts daily</a:t>
            </a:r>
          </a:p>
          <a:p>
            <a:pPr eaLnBrk="0" hangingPunct="0">
              <a:spcBef>
                <a:spcPts val="300"/>
              </a:spcBef>
              <a:spcAft>
                <a:spcPts val="600"/>
              </a:spcAft>
            </a:pPr>
            <a:r>
              <a:rPr lang="en-US" sz="2000" b="1">
                <a:solidFill>
                  <a:schemeClr val="bg1"/>
                </a:solidFill>
              </a:rPr>
              <a:t>Millions </a:t>
            </a:r>
            <a:r>
              <a:rPr lang="en-US" sz="1600">
                <a:solidFill>
                  <a:schemeClr val="bg1"/>
                </a:solidFill>
              </a:rPr>
              <a:t>of unique malware samples</a:t>
            </a:r>
          </a:p>
        </p:txBody>
      </p:sp>
      <p:pic>
        <p:nvPicPr>
          <p:cNvPr id="37903" name="Picture 2"/>
          <p:cNvPicPr>
            <a:picLocks noChangeAspect="1" noChangeArrowheads="1"/>
          </p:cNvPicPr>
          <p:nvPr/>
        </p:nvPicPr>
        <p:blipFill>
          <a:blip r:embed="rId3"/>
          <a:srcRect/>
          <a:stretch>
            <a:fillRect/>
          </a:stretch>
        </p:blipFill>
        <p:spPr bwMode="auto">
          <a:xfrm>
            <a:off x="3402013" y="3179763"/>
            <a:ext cx="2068512" cy="84455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922963" y="5008563"/>
            <a:ext cx="147637" cy="1698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auto" hangingPunct="0">
              <a:spcBef>
                <a:spcPts val="0"/>
              </a:spcBef>
              <a:spcAft>
                <a:spcPts val="0"/>
              </a:spcAft>
              <a:defRPr/>
            </a:pPr>
            <a:endParaRPr lang="en-US">
              <a:solidFill>
                <a:srgbClr val="FFFFFF"/>
              </a:solidFill>
            </a:endParaRPr>
          </a:p>
        </p:txBody>
      </p:sp>
      <p:sp>
        <p:nvSpPr>
          <p:cNvPr id="8" name="Rectangle 7"/>
          <p:cNvSpPr/>
          <p:nvPr/>
        </p:nvSpPr>
        <p:spPr>
          <a:xfrm>
            <a:off x="2427288" y="5607050"/>
            <a:ext cx="149225" cy="1698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auto" hangingPunct="0">
              <a:spcBef>
                <a:spcPts val="0"/>
              </a:spcBef>
              <a:spcAft>
                <a:spcPts val="0"/>
              </a:spcAft>
              <a:defRPr/>
            </a:pPr>
            <a:endParaRPr lang="en-US">
              <a:solidFill>
                <a:srgbClr val="FFFFFF"/>
              </a:solidFill>
            </a:endParaRPr>
          </a:p>
        </p:txBody>
      </p:sp>
      <p:pic>
        <p:nvPicPr>
          <p:cNvPr id="39939" name="Picture 1"/>
          <p:cNvPicPr>
            <a:picLocks noChangeAspect="1"/>
          </p:cNvPicPr>
          <p:nvPr/>
        </p:nvPicPr>
        <p:blipFill>
          <a:blip r:embed="rId3"/>
          <a:srcRect l="1231" r="2000" b="4211"/>
          <a:stretch>
            <a:fillRect/>
          </a:stretch>
        </p:blipFill>
        <p:spPr bwMode="auto">
          <a:xfrm>
            <a:off x="0" y="2238375"/>
            <a:ext cx="9144000" cy="4205288"/>
          </a:xfrm>
          <a:prstGeom prst="rect">
            <a:avLst/>
          </a:prstGeom>
          <a:noFill/>
          <a:ln w="9525">
            <a:noFill/>
            <a:miter lim="800000"/>
            <a:headEnd/>
            <a:tailEnd/>
          </a:ln>
        </p:spPr>
      </p:pic>
      <p:sp>
        <p:nvSpPr>
          <p:cNvPr id="39940" name="Rectangle 2"/>
          <p:cNvSpPr>
            <a:spLocks noChangeArrowheads="1"/>
          </p:cNvSpPr>
          <p:nvPr/>
        </p:nvSpPr>
        <p:spPr bwMode="auto">
          <a:xfrm>
            <a:off x="611188" y="798513"/>
            <a:ext cx="7848600" cy="1200150"/>
          </a:xfrm>
          <a:prstGeom prst="rect">
            <a:avLst/>
          </a:prstGeom>
          <a:noFill/>
          <a:ln w="9525">
            <a:noFill/>
            <a:miter lim="800000"/>
            <a:headEnd/>
            <a:tailEnd/>
          </a:ln>
        </p:spPr>
        <p:txBody>
          <a:bodyPr>
            <a:spAutoFit/>
          </a:bodyPr>
          <a:lstStyle/>
          <a:p>
            <a:r>
              <a:rPr lang="en-US" sz="2000"/>
              <a:t>More than</a:t>
            </a:r>
          </a:p>
          <a:p>
            <a:r>
              <a:rPr lang="en-US" sz="3200" b="1">
                <a:solidFill>
                  <a:srgbClr val="0BA047"/>
                </a:solidFill>
                <a:latin typeface="ITC Lubalin Graph Std Book"/>
              </a:rPr>
              <a:t>half a billion records</a:t>
            </a:r>
          </a:p>
          <a:p>
            <a:r>
              <a:rPr lang="en-US" sz="2000"/>
              <a:t>of personally identifiable information (PII) were leaked in 2013.</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1"/>
          <p:cNvPicPr>
            <a:picLocks noChangeAspect="1"/>
          </p:cNvPicPr>
          <p:nvPr/>
        </p:nvPicPr>
        <p:blipFill>
          <a:blip r:embed="rId2"/>
          <a:srcRect l="2397" t="55251" r="2397"/>
          <a:stretch>
            <a:fillRect/>
          </a:stretch>
        </p:blipFill>
        <p:spPr bwMode="auto">
          <a:xfrm>
            <a:off x="22225" y="2636838"/>
            <a:ext cx="9147175" cy="4060825"/>
          </a:xfrm>
          <a:prstGeom prst="rect">
            <a:avLst/>
          </a:prstGeom>
          <a:noFill/>
          <a:ln w="9525">
            <a:noFill/>
            <a:miter lim="800000"/>
            <a:headEnd/>
            <a:tailEnd/>
          </a:ln>
        </p:spPr>
      </p:pic>
      <p:sp>
        <p:nvSpPr>
          <p:cNvPr id="41986" name="Rectangle 2"/>
          <p:cNvSpPr>
            <a:spLocks noChangeArrowheads="1"/>
          </p:cNvSpPr>
          <p:nvPr/>
        </p:nvSpPr>
        <p:spPr bwMode="auto">
          <a:xfrm>
            <a:off x="1846263" y="765175"/>
            <a:ext cx="5499100" cy="1692275"/>
          </a:xfrm>
          <a:prstGeom prst="rect">
            <a:avLst/>
          </a:prstGeom>
          <a:noFill/>
          <a:ln w="9525">
            <a:noFill/>
            <a:miter lim="800000"/>
            <a:headEnd/>
            <a:tailEnd/>
          </a:ln>
        </p:spPr>
        <p:txBody>
          <a:bodyPr>
            <a:spAutoFit/>
          </a:bodyPr>
          <a:lstStyle/>
          <a:p>
            <a:r>
              <a:rPr lang="en-US" sz="2000"/>
              <a:t>Computer services, government and financial markets were the most attacked industries as</a:t>
            </a:r>
          </a:p>
          <a:p>
            <a:r>
              <a:rPr lang="en-US" sz="3200" b="1">
                <a:solidFill>
                  <a:srgbClr val="0BA047"/>
                </a:solidFill>
                <a:latin typeface="ITC Lubalin Graph Std Book"/>
              </a:rPr>
              <a:t>attackers focused on central strategic targets</a:t>
            </a:r>
            <a:r>
              <a:rPr lang="en-US" sz="2000"/>
              <a: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5"/>
          <p:cNvPicPr>
            <a:picLocks noChangeAspect="1"/>
          </p:cNvPicPr>
          <p:nvPr/>
        </p:nvPicPr>
        <p:blipFill>
          <a:blip r:embed="rId3"/>
          <a:srcRect/>
          <a:stretch>
            <a:fillRect/>
          </a:stretch>
        </p:blipFill>
        <p:spPr bwMode="auto">
          <a:xfrm>
            <a:off x="0" y="620713"/>
            <a:ext cx="3916363" cy="3673475"/>
          </a:xfrm>
          <a:prstGeom prst="rect">
            <a:avLst/>
          </a:prstGeom>
          <a:noFill/>
          <a:ln w="9525">
            <a:noFill/>
            <a:miter lim="800000"/>
            <a:headEnd/>
            <a:tailEnd/>
          </a:ln>
        </p:spPr>
      </p:pic>
      <p:pic>
        <p:nvPicPr>
          <p:cNvPr id="43010" name="Picture 4"/>
          <p:cNvPicPr>
            <a:picLocks noChangeAspect="1"/>
          </p:cNvPicPr>
          <p:nvPr/>
        </p:nvPicPr>
        <p:blipFill>
          <a:blip r:embed="rId4"/>
          <a:srcRect/>
          <a:stretch>
            <a:fillRect/>
          </a:stretch>
        </p:blipFill>
        <p:spPr bwMode="auto">
          <a:xfrm>
            <a:off x="827088" y="3956050"/>
            <a:ext cx="7637462" cy="2574925"/>
          </a:xfrm>
          <a:prstGeom prst="rect">
            <a:avLst/>
          </a:prstGeom>
          <a:noFill/>
          <a:ln w="9525">
            <a:noFill/>
            <a:miter lim="800000"/>
            <a:headEnd/>
            <a:tailEnd/>
          </a:ln>
        </p:spPr>
      </p:pic>
      <p:sp>
        <p:nvSpPr>
          <p:cNvPr id="43011" name="Rectangle 1"/>
          <p:cNvSpPr>
            <a:spLocks noChangeArrowheads="1"/>
          </p:cNvSpPr>
          <p:nvPr/>
        </p:nvSpPr>
        <p:spPr bwMode="auto">
          <a:xfrm>
            <a:off x="4206875" y="1065213"/>
            <a:ext cx="3967163" cy="2400300"/>
          </a:xfrm>
          <a:prstGeom prst="rect">
            <a:avLst/>
          </a:prstGeom>
          <a:noFill/>
          <a:ln w="9525">
            <a:noFill/>
            <a:miter lim="800000"/>
            <a:headEnd/>
            <a:tailEnd/>
          </a:ln>
        </p:spPr>
        <p:txBody>
          <a:bodyPr>
            <a:spAutoFit/>
          </a:bodyPr>
          <a:lstStyle/>
          <a:p>
            <a:pPr eaLnBrk="0" hangingPunct="0"/>
            <a:r>
              <a:rPr lang="en-US"/>
              <a:t>Aside from hard dollar value losses in fines and capital, breached companies will also suffer from a</a:t>
            </a:r>
          </a:p>
          <a:p>
            <a:pPr eaLnBrk="0" hangingPunct="0"/>
            <a:r>
              <a:rPr lang="en-US" sz="3200">
                <a:solidFill>
                  <a:srgbClr val="0BA047"/>
                </a:solidFill>
                <a:latin typeface="ITC Lubalin Graph Std Book"/>
              </a:rPr>
              <a:t>loss of intellectual property and customer trust.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Content Placeholder 4"/>
          <p:cNvPicPr>
            <a:picLocks noChangeAspect="1"/>
          </p:cNvPicPr>
          <p:nvPr/>
        </p:nvPicPr>
        <p:blipFill>
          <a:blip r:embed="rId3"/>
          <a:srcRect/>
          <a:stretch>
            <a:fillRect/>
          </a:stretch>
        </p:blipFill>
        <p:spPr bwMode="auto">
          <a:xfrm>
            <a:off x="120650" y="3109913"/>
            <a:ext cx="4427538" cy="3600450"/>
          </a:xfrm>
          <a:prstGeom prst="rect">
            <a:avLst/>
          </a:prstGeom>
          <a:noFill/>
          <a:ln w="9525">
            <a:noFill/>
            <a:miter lim="800000"/>
            <a:headEnd/>
            <a:tailEnd/>
          </a:ln>
        </p:spPr>
      </p:pic>
      <p:sp>
        <p:nvSpPr>
          <p:cNvPr id="7" name="Rectangle 2"/>
          <p:cNvSpPr>
            <a:spLocks noChangeArrowheads="1"/>
          </p:cNvSpPr>
          <p:nvPr/>
        </p:nvSpPr>
        <p:spPr bwMode="auto">
          <a:xfrm>
            <a:off x="4427538" y="5116513"/>
            <a:ext cx="4257675" cy="1200150"/>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defRPr/>
            </a:pPr>
            <a:r>
              <a:rPr lang="en-US" sz="2000" dirty="0" smtClean="0">
                <a:cs typeface="+mn-cs"/>
              </a:rPr>
              <a:t>… combined with a presence in </a:t>
            </a:r>
            <a:r>
              <a:rPr lang="en-US" sz="2000" dirty="0" smtClean="0">
                <a:latin typeface="+mj-lt"/>
                <a:cs typeface="+mn-cs"/>
              </a:rPr>
              <a:t>every enterprise </a:t>
            </a:r>
            <a:r>
              <a:rPr lang="en-US" sz="2000" dirty="0" smtClean="0">
                <a:cs typeface="+mn-cs"/>
              </a:rPr>
              <a:t>makes</a:t>
            </a:r>
            <a:r>
              <a:rPr lang="en-US" dirty="0" smtClean="0">
                <a:cs typeface="+mn-cs"/>
              </a:rPr>
              <a:t> </a:t>
            </a:r>
            <a:r>
              <a:rPr lang="en-US" sz="2000" dirty="0" smtClean="0">
                <a:cs typeface="+mn-cs"/>
              </a:rPr>
              <a:t>Java</a:t>
            </a:r>
            <a:r>
              <a:rPr lang="en-US" sz="2000" b="1" dirty="0" smtClean="0">
                <a:solidFill>
                  <a:srgbClr val="DE1929"/>
                </a:solidFill>
                <a:latin typeface="+mj-lt"/>
                <a:cs typeface="+mn-cs"/>
              </a:rPr>
              <a:t> </a:t>
            </a:r>
            <a:r>
              <a:rPr lang="en-US" sz="2000" dirty="0" smtClean="0">
                <a:cs typeface="+mn-cs"/>
              </a:rPr>
              <a:t>the</a:t>
            </a:r>
            <a:r>
              <a:rPr lang="en-US" sz="2000" b="1" dirty="0" smtClean="0">
                <a:solidFill>
                  <a:srgbClr val="DE1929"/>
                </a:solidFill>
                <a:latin typeface="+mj-lt"/>
                <a:cs typeface="+mn-cs"/>
              </a:rPr>
              <a:t> </a:t>
            </a:r>
            <a:r>
              <a:rPr lang="en-US" sz="3200" b="1" dirty="0" smtClean="0">
                <a:solidFill>
                  <a:srgbClr val="0BA047"/>
                </a:solidFill>
                <a:latin typeface="ITC Lubalin Graph Std Book" panose="02060703020205020404" pitchFamily="18" charset="0"/>
                <a:cs typeface="+mn-cs"/>
              </a:rPr>
              <a:t>top target</a:t>
            </a:r>
            <a:r>
              <a:rPr lang="en-US" sz="2000" b="1" dirty="0" smtClean="0">
                <a:solidFill>
                  <a:srgbClr val="0BA047"/>
                </a:solidFill>
                <a:latin typeface="ITC Lubalin Graph Std Book" panose="02060703020205020404" pitchFamily="18" charset="0"/>
                <a:cs typeface="+mn-cs"/>
              </a:rPr>
              <a:t> </a:t>
            </a:r>
            <a:r>
              <a:rPr lang="en-US" sz="2000" dirty="0" smtClean="0">
                <a:cs typeface="+mn-cs"/>
              </a:rPr>
              <a:t>for exploits.</a:t>
            </a:r>
          </a:p>
        </p:txBody>
      </p:sp>
      <p:sp>
        <p:nvSpPr>
          <p:cNvPr id="45059" name="Rectangle 8"/>
          <p:cNvSpPr>
            <a:spLocks noChangeArrowheads="1"/>
          </p:cNvSpPr>
          <p:nvPr/>
        </p:nvSpPr>
        <p:spPr bwMode="auto">
          <a:xfrm>
            <a:off x="900113" y="865188"/>
            <a:ext cx="4116387" cy="1692275"/>
          </a:xfrm>
          <a:prstGeom prst="rect">
            <a:avLst/>
          </a:prstGeom>
          <a:noFill/>
          <a:ln w="9525">
            <a:noFill/>
            <a:miter lim="800000"/>
            <a:headEnd/>
            <a:tailEnd/>
          </a:ln>
        </p:spPr>
        <p:txBody>
          <a:bodyPr>
            <a:spAutoFit/>
          </a:bodyPr>
          <a:lstStyle/>
          <a:p>
            <a:r>
              <a:rPr lang="fr-FR" sz="2000"/>
              <a:t>Oracle Java™ </a:t>
            </a:r>
            <a:r>
              <a:rPr lang="en-US" sz="2000"/>
              <a:t>Technology Edition is used in nearly every enterprise. Explosive growth of  </a:t>
            </a:r>
            <a:r>
              <a:rPr lang="en-US" sz="3200" b="1">
                <a:solidFill>
                  <a:srgbClr val="0BA047"/>
                </a:solidFill>
                <a:latin typeface="ITC Lubalin Graph Std Book"/>
              </a:rPr>
              <a:t>Java vulnerabilities</a:t>
            </a:r>
            <a:r>
              <a:rPr lang="en-US" sz="2000" b="1"/>
              <a:t>…</a:t>
            </a:r>
          </a:p>
        </p:txBody>
      </p:sp>
      <p:grpSp>
        <p:nvGrpSpPr>
          <p:cNvPr id="45060" name="Group 7"/>
          <p:cNvGrpSpPr>
            <a:grpSpLocks/>
          </p:cNvGrpSpPr>
          <p:nvPr/>
        </p:nvGrpSpPr>
        <p:grpSpPr bwMode="auto">
          <a:xfrm>
            <a:off x="4997450" y="865188"/>
            <a:ext cx="3722688" cy="3736975"/>
            <a:chOff x="5148062" y="1025119"/>
            <a:chExt cx="3723393" cy="3736318"/>
          </a:xfrm>
        </p:grpSpPr>
        <p:pic>
          <p:nvPicPr>
            <p:cNvPr id="45061" name="Picture 1"/>
            <p:cNvPicPr>
              <a:picLocks noChangeAspect="1"/>
            </p:cNvPicPr>
            <p:nvPr/>
          </p:nvPicPr>
          <p:blipFill>
            <a:blip r:embed="rId4"/>
            <a:srcRect/>
            <a:stretch>
              <a:fillRect/>
            </a:stretch>
          </p:blipFill>
          <p:spPr bwMode="auto">
            <a:xfrm>
              <a:off x="5148062" y="1701810"/>
              <a:ext cx="3723393" cy="3023333"/>
            </a:xfrm>
            <a:prstGeom prst="rect">
              <a:avLst/>
            </a:prstGeom>
            <a:noFill/>
            <a:ln w="9525">
              <a:noFill/>
              <a:miter lim="800000"/>
              <a:headEnd/>
              <a:tailEnd/>
            </a:ln>
          </p:spPr>
        </p:pic>
        <p:sp>
          <p:nvSpPr>
            <p:cNvPr id="3" name="TextBox 2"/>
            <p:cNvSpPr txBox="1"/>
            <p:nvPr/>
          </p:nvSpPr>
          <p:spPr>
            <a:xfrm>
              <a:off x="5229040" y="1025119"/>
              <a:ext cx="3027935" cy="807895"/>
            </a:xfrm>
            <a:prstGeom prst="rect">
              <a:avLst/>
            </a:prstGeom>
            <a:noFill/>
          </p:spPr>
          <p:txBody>
            <a:bodyPr>
              <a:spAutoFit/>
            </a:bodyPr>
            <a:lstStyle/>
            <a:p>
              <a:pPr eaLnBrk="0" hangingPunct="0">
                <a:defRPr/>
              </a:pPr>
              <a:r>
                <a:rPr lang="en-US" sz="1400" dirty="0">
                  <a:solidFill>
                    <a:schemeClr val="tx1">
                      <a:lumMod val="50000"/>
                      <a:lumOff val="50000"/>
                    </a:schemeClr>
                  </a:solidFill>
                  <a:latin typeface="ITC Lubalin Graph Std Book" panose="02060703020205020404" pitchFamily="18" charset="0"/>
                  <a:ea typeface="MS PGothic" panose="020B0600070205080204" pitchFamily="34" charset="-128"/>
                  <a:cs typeface="+mn-cs"/>
                </a:rPr>
                <a:t>Java vulnerability disclosures growth by year, 2010 to 2013</a:t>
              </a:r>
            </a:p>
            <a:p>
              <a:pPr eaLnBrk="0" hangingPunct="0">
                <a:spcBef>
                  <a:spcPts val="300"/>
                </a:spcBef>
                <a:defRPr/>
              </a:pPr>
              <a:r>
                <a:rPr lang="en-US" sz="800" dirty="0">
                  <a:solidFill>
                    <a:schemeClr val="tx1">
                      <a:lumMod val="50000"/>
                      <a:lumOff val="50000"/>
                    </a:schemeClr>
                  </a:solidFill>
                  <a:latin typeface="Arial" panose="020B0604020202020204" pitchFamily="34" charset="0"/>
                  <a:ea typeface="MS PGothic" panose="020B0600070205080204" pitchFamily="34" charset="-128"/>
                  <a:cs typeface="+mn-cs"/>
                </a:rPr>
                <a:t>Originating in either the core Oracle Java or in </a:t>
              </a:r>
              <a:r>
                <a:rPr lang="fr-FR" sz="800" dirty="0">
                  <a:solidFill>
                    <a:schemeClr val="tx1">
                      <a:lumMod val="50000"/>
                      <a:lumOff val="50000"/>
                    </a:schemeClr>
                  </a:solidFill>
                  <a:latin typeface="Arial" panose="020B0604020202020204" pitchFamily="34" charset="0"/>
                  <a:ea typeface="MS PGothic" panose="020B0600070205080204" pitchFamily="34" charset="-128"/>
                  <a:cs typeface="+mn-cs"/>
                </a:rPr>
                <a:t>IBM </a:t>
              </a:r>
              <a:r>
                <a:rPr lang="fr-FR" sz="800" dirty="0" err="1">
                  <a:solidFill>
                    <a:schemeClr val="tx1">
                      <a:lumMod val="50000"/>
                      <a:lumOff val="50000"/>
                    </a:schemeClr>
                  </a:solidFill>
                  <a:latin typeface="Arial" panose="020B0604020202020204" pitchFamily="34" charset="0"/>
                  <a:ea typeface="MS PGothic" panose="020B0600070205080204" pitchFamily="34" charset="-128"/>
                  <a:cs typeface="+mn-cs"/>
                </a:rPr>
                <a:t>Runtime</a:t>
              </a:r>
              <a:r>
                <a:rPr lang="fr-FR" sz="800" dirty="0">
                  <a:solidFill>
                    <a:schemeClr val="tx1">
                      <a:lumMod val="50000"/>
                      <a:lumOff val="50000"/>
                    </a:schemeClr>
                  </a:solidFill>
                  <a:latin typeface="Arial" panose="020B0604020202020204" pitchFamily="34" charset="0"/>
                  <a:ea typeface="MS PGothic" panose="020B0600070205080204" pitchFamily="34" charset="-128"/>
                  <a:cs typeface="+mn-cs"/>
                </a:rPr>
                <a:t> </a:t>
              </a:r>
              <a:r>
                <a:rPr lang="fr-FR" sz="800" dirty="0" err="1">
                  <a:solidFill>
                    <a:schemeClr val="tx1">
                      <a:lumMod val="50000"/>
                      <a:lumOff val="50000"/>
                    </a:schemeClr>
                  </a:solidFill>
                  <a:latin typeface="Arial" panose="020B0604020202020204" pitchFamily="34" charset="0"/>
                  <a:ea typeface="MS PGothic" panose="020B0600070205080204" pitchFamily="34" charset="-128"/>
                  <a:cs typeface="+mn-cs"/>
                </a:rPr>
                <a:t>Environment</a:t>
              </a:r>
              <a:r>
                <a:rPr lang="fr-FR" sz="800" dirty="0">
                  <a:solidFill>
                    <a:schemeClr val="tx1">
                      <a:lumMod val="50000"/>
                      <a:lumOff val="50000"/>
                    </a:schemeClr>
                  </a:solidFill>
                  <a:latin typeface="Arial" panose="020B0604020202020204" pitchFamily="34" charset="0"/>
                  <a:ea typeface="MS PGothic" panose="020B0600070205080204" pitchFamily="34" charset="-128"/>
                  <a:cs typeface="+mn-cs"/>
                </a:rPr>
                <a:t>, </a:t>
              </a:r>
              <a:r>
                <a:rPr lang="fr-FR" sz="800" dirty="0">
                  <a:solidFill>
                    <a:schemeClr val="tx1">
                      <a:lumMod val="50000"/>
                      <a:lumOff val="50000"/>
                    </a:schemeClr>
                  </a:solidFill>
                  <a:latin typeface="Arial" panose="020B0604020202020204" pitchFamily="34" charset="0"/>
                  <a:ea typeface="MS PGothic" panose="020B0600070205080204" pitchFamily="34" charset="-128"/>
                  <a:cs typeface="+mn-cs"/>
                </a:rPr>
                <a:t>Java™ </a:t>
              </a:r>
              <a:r>
                <a:rPr lang="fr-FR" sz="800" dirty="0" err="1">
                  <a:solidFill>
                    <a:schemeClr val="tx1">
                      <a:lumMod val="50000"/>
                      <a:lumOff val="50000"/>
                    </a:schemeClr>
                  </a:solidFill>
                  <a:latin typeface="Arial" panose="020B0604020202020204" pitchFamily="34" charset="0"/>
                  <a:ea typeface="MS PGothic" panose="020B0600070205080204" pitchFamily="34" charset="-128"/>
                  <a:cs typeface="+mn-cs"/>
                </a:rPr>
                <a:t>Technology</a:t>
              </a:r>
              <a:r>
                <a:rPr lang="fr-FR" sz="800" dirty="0">
                  <a:solidFill>
                    <a:schemeClr val="tx1">
                      <a:lumMod val="50000"/>
                      <a:lumOff val="50000"/>
                    </a:schemeClr>
                  </a:solidFill>
                  <a:latin typeface="Arial" panose="020B0604020202020204" pitchFamily="34" charset="0"/>
                  <a:ea typeface="MS PGothic" panose="020B0600070205080204" pitchFamily="34" charset="-128"/>
                  <a:cs typeface="+mn-cs"/>
                </a:rPr>
                <a:t> </a:t>
              </a:r>
              <a:r>
                <a:rPr lang="fr-FR" sz="800" dirty="0">
                  <a:solidFill>
                    <a:schemeClr val="tx1">
                      <a:lumMod val="50000"/>
                      <a:lumOff val="50000"/>
                    </a:schemeClr>
                  </a:solidFill>
                  <a:latin typeface="Arial" panose="020B0604020202020204" pitchFamily="34" charset="0"/>
                  <a:ea typeface="MS PGothic" panose="020B0600070205080204" pitchFamily="34" charset="-128"/>
                  <a:cs typeface="+mn-cs"/>
                </a:rPr>
                <a:t>Edition SDKs</a:t>
              </a:r>
              <a:endParaRPr lang="en-US" sz="800" dirty="0">
                <a:solidFill>
                  <a:schemeClr val="tx1">
                    <a:lumMod val="50000"/>
                    <a:lumOff val="50000"/>
                  </a:schemeClr>
                </a:solidFill>
                <a:latin typeface="Arial" panose="020B0604020202020204" pitchFamily="34" charset="0"/>
                <a:ea typeface="MS PGothic" panose="020B0600070205080204" pitchFamily="34" charset="-128"/>
                <a:cs typeface="+mn-cs"/>
              </a:endParaRPr>
            </a:p>
          </p:txBody>
        </p:sp>
        <p:sp>
          <p:nvSpPr>
            <p:cNvPr id="6" name="TextBox 5"/>
            <p:cNvSpPr txBox="1"/>
            <p:nvPr/>
          </p:nvSpPr>
          <p:spPr>
            <a:xfrm>
              <a:off x="6521510" y="4545575"/>
              <a:ext cx="2349945" cy="215862"/>
            </a:xfrm>
            <a:prstGeom prst="rect">
              <a:avLst/>
            </a:prstGeom>
            <a:noFill/>
          </p:spPr>
          <p:txBody>
            <a:bodyPr wrap="none">
              <a:spAutoFit/>
            </a:bodyPr>
            <a:lstStyle/>
            <a:p>
              <a:pPr eaLnBrk="0" hangingPunct="0">
                <a:defRPr/>
              </a:pPr>
              <a:r>
                <a:rPr lang="en-US" sz="800" dirty="0">
                  <a:solidFill>
                    <a:schemeClr val="tx1">
                      <a:lumMod val="50000"/>
                      <a:lumOff val="50000"/>
                    </a:schemeClr>
                  </a:solidFill>
                  <a:latin typeface="Arial" panose="020B0604020202020204" pitchFamily="34" charset="0"/>
                  <a:ea typeface="MS PGothic" panose="020B0600070205080204" pitchFamily="34" charset="-128"/>
                  <a:cs typeface="+mn-cs"/>
                </a:rPr>
                <a:t>Source: IBM X-Force Research &amp; Development</a:t>
              </a:r>
              <a:endParaRPr lang="en-US" sz="800" dirty="0">
                <a:solidFill>
                  <a:schemeClr val="tx1">
                    <a:lumMod val="50000"/>
                    <a:lumOff val="50000"/>
                  </a:schemeClr>
                </a:solidFill>
                <a:latin typeface="Arial" panose="020B0604020202020204" pitchFamily="34" charset="0"/>
                <a:ea typeface="MS PGothic" panose="020B0600070205080204" pitchFamily="34" charset="-128"/>
                <a:cs typeface="+mn-cs"/>
              </a:endParaRP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1096963" y="796925"/>
            <a:ext cx="7291387" cy="1174750"/>
          </a:xfrm>
        </p:spPr>
        <p:txBody>
          <a:bodyPr/>
          <a:lstStyle/>
          <a:p>
            <a:r>
              <a:rPr lang="en-US" sz="2000" smtClean="0">
                <a:solidFill>
                  <a:schemeClr val="tx1"/>
                </a:solidFill>
              </a:rPr>
              <a:t>Attackers are using </a:t>
            </a:r>
            <a:r>
              <a:rPr lang="en-US" sz="3200" b="1" smtClean="0">
                <a:solidFill>
                  <a:srgbClr val="0BA047"/>
                </a:solidFill>
                <a:latin typeface="ITC Lubalin Graph Std Book"/>
              </a:rPr>
              <a:t>exploit kits</a:t>
            </a:r>
            <a:r>
              <a:rPr lang="en-US" sz="2000" smtClean="0">
                <a:solidFill>
                  <a:schemeClr val="tx1"/>
                </a:solidFill>
              </a:rPr>
              <a:t> to deliver payloads.</a:t>
            </a:r>
          </a:p>
        </p:txBody>
      </p:sp>
      <p:pic>
        <p:nvPicPr>
          <p:cNvPr id="47106" name="Picture 4"/>
          <p:cNvPicPr>
            <a:picLocks noChangeAspect="1"/>
          </p:cNvPicPr>
          <p:nvPr/>
        </p:nvPicPr>
        <p:blipFill>
          <a:blip r:embed="rId2"/>
          <a:srcRect/>
          <a:stretch>
            <a:fillRect/>
          </a:stretch>
        </p:blipFill>
        <p:spPr bwMode="auto">
          <a:xfrm>
            <a:off x="4260850" y="3016250"/>
            <a:ext cx="4692650" cy="3240088"/>
          </a:xfrm>
          <a:prstGeom prst="rect">
            <a:avLst/>
          </a:prstGeom>
          <a:noFill/>
          <a:ln w="9525">
            <a:noFill/>
            <a:miter lim="800000"/>
            <a:headEnd/>
            <a:tailEnd/>
          </a:ln>
        </p:spPr>
      </p:pic>
      <p:pic>
        <p:nvPicPr>
          <p:cNvPr id="47107" name="Picture 5"/>
          <p:cNvPicPr>
            <a:picLocks noChangeAspect="1"/>
          </p:cNvPicPr>
          <p:nvPr/>
        </p:nvPicPr>
        <p:blipFill>
          <a:blip r:embed="rId3"/>
          <a:srcRect/>
          <a:stretch>
            <a:fillRect/>
          </a:stretch>
        </p:blipFill>
        <p:spPr bwMode="auto">
          <a:xfrm>
            <a:off x="250825" y="4702175"/>
            <a:ext cx="3887788" cy="1554163"/>
          </a:xfrm>
          <a:prstGeom prst="rect">
            <a:avLst/>
          </a:prstGeom>
          <a:noFill/>
          <a:ln w="9525">
            <a:noFill/>
            <a:miter lim="800000"/>
            <a:headEnd/>
            <a:tailEnd/>
          </a:ln>
        </p:spPr>
      </p:pic>
      <p:sp>
        <p:nvSpPr>
          <p:cNvPr id="47108" name="Content Placeholder 3"/>
          <p:cNvSpPr>
            <a:spLocks noGrp="1"/>
          </p:cNvSpPr>
          <p:nvPr>
            <p:ph idx="1"/>
          </p:nvPr>
        </p:nvSpPr>
        <p:spPr>
          <a:xfrm>
            <a:off x="1255713" y="1763713"/>
            <a:ext cx="6010275" cy="1139825"/>
          </a:xfrm>
        </p:spPr>
        <p:txBody>
          <a:bodyPr/>
          <a:lstStyle/>
          <a:p>
            <a:pPr marL="0" indent="0">
              <a:buFont typeface="Wingdings" pitchFamily="2" charset="2"/>
              <a:buNone/>
            </a:pPr>
            <a:r>
              <a:rPr lang="en-US" sz="2000" smtClean="0">
                <a:latin typeface="Arial (Body)"/>
              </a:rPr>
              <a:t>The</a:t>
            </a:r>
            <a:r>
              <a:rPr lang="en-US" sz="2000" b="1" smtClean="0">
                <a:latin typeface="Arial (Body)"/>
              </a:rPr>
              <a:t> </a:t>
            </a:r>
            <a:r>
              <a:rPr lang="en-US" sz="2000" b="1" smtClean="0">
                <a:solidFill>
                  <a:schemeClr val="bg2"/>
                </a:solidFill>
                <a:latin typeface="ITC Lubalin Graph Std Book"/>
              </a:rPr>
              <a:t>Blackhole Exploit Kit </a:t>
            </a:r>
            <a:r>
              <a:rPr lang="en-US" sz="2000" smtClean="0"/>
              <a:t>was the most popular in 2013.</a:t>
            </a:r>
            <a:r>
              <a:rPr lang="en-US" sz="2000" b="1" smtClean="0"/>
              <a:t> </a:t>
            </a:r>
            <a:r>
              <a:rPr lang="en-US" sz="2000" smtClean="0"/>
              <a:t>The creator was arrested in October.</a:t>
            </a:r>
          </a:p>
        </p:txBody>
      </p:sp>
      <p:sp>
        <p:nvSpPr>
          <p:cNvPr id="47109" name="Rectangle 2"/>
          <p:cNvSpPr>
            <a:spLocks noChangeArrowheads="1"/>
          </p:cNvSpPr>
          <p:nvPr/>
        </p:nvSpPr>
        <p:spPr bwMode="auto">
          <a:xfrm>
            <a:off x="266700" y="3016250"/>
            <a:ext cx="3833813" cy="1323975"/>
          </a:xfrm>
          <a:prstGeom prst="rect">
            <a:avLst/>
          </a:prstGeom>
          <a:noFill/>
          <a:ln w="9525">
            <a:noFill/>
            <a:miter lim="800000"/>
            <a:headEnd/>
            <a:tailEnd/>
          </a:ln>
        </p:spPr>
        <p:txBody>
          <a:bodyPr>
            <a:spAutoFit/>
          </a:bodyPr>
          <a:lstStyle/>
          <a:p>
            <a:pPr eaLnBrk="0" hangingPunct="0">
              <a:buFont typeface="Wingdings" pitchFamily="2" charset="2"/>
              <a:buNone/>
            </a:pPr>
            <a:r>
              <a:rPr lang="en-US" sz="2000"/>
              <a:t>The </a:t>
            </a:r>
            <a:r>
              <a:rPr lang="en-US" sz="2000" b="1">
                <a:solidFill>
                  <a:schemeClr val="bg2"/>
                </a:solidFill>
                <a:latin typeface="ITC Lubalin Graph Std Book"/>
              </a:rPr>
              <a:t>Styx Exploit Kit</a:t>
            </a:r>
            <a:r>
              <a:rPr lang="en-US" sz="2000">
                <a:solidFill>
                  <a:schemeClr val="bg2"/>
                </a:solidFill>
                <a:latin typeface="ITC Lubalin Graph Std Book"/>
              </a:rPr>
              <a:t> </a:t>
            </a:r>
            <a:r>
              <a:rPr lang="en-US" sz="2000"/>
              <a:t>is rising in popularity, successful in exploiting IE and Firefox on Windows platforms.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IBM_Security_Template_Jan2012">
  <a:themeElements>
    <a:clrScheme name="IBM Security Systems #1">
      <a:dk1>
        <a:srgbClr val="000000"/>
      </a:dk1>
      <a:lt1>
        <a:srgbClr val="FFFFFF"/>
      </a:lt1>
      <a:dk2>
        <a:srgbClr val="00B2EF"/>
      </a:dk2>
      <a:lt2>
        <a:srgbClr val="005B7F"/>
      </a:lt2>
      <a:accent1>
        <a:srgbClr val="32BAEC"/>
      </a:accent1>
      <a:accent2>
        <a:srgbClr val="68A400"/>
      </a:accent2>
      <a:accent3>
        <a:srgbClr val="B5C902"/>
      </a:accent3>
      <a:accent4>
        <a:srgbClr val="F15924"/>
      </a:accent4>
      <a:accent5>
        <a:srgbClr val="ED9E05"/>
      </a:accent5>
      <a:accent6>
        <a:srgbClr val="FFDF01"/>
      </a:accent6>
      <a:hlink>
        <a:srgbClr val="7889FB"/>
      </a:hlink>
      <a:folHlink>
        <a:srgbClr val="7F1C7D"/>
      </a:folHlink>
    </a:clrScheme>
    <a:fontScheme name="IBM Security Strategy 2011 v2.3">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IBM Security Strategy 2011 v2.3 1">
        <a:dk1>
          <a:srgbClr val="000000"/>
        </a:dk1>
        <a:lt1>
          <a:srgbClr val="FFFFFF"/>
        </a:lt1>
        <a:dk2>
          <a:srgbClr val="000000"/>
        </a:dk2>
        <a:lt2>
          <a:srgbClr val="808080"/>
        </a:lt2>
        <a:accent1>
          <a:srgbClr val="009999"/>
        </a:accent1>
        <a:accent2>
          <a:srgbClr val="71BFA7"/>
        </a:accent2>
        <a:accent3>
          <a:srgbClr val="FFFFFF"/>
        </a:accent3>
        <a:accent4>
          <a:srgbClr val="000000"/>
        </a:accent4>
        <a:accent5>
          <a:srgbClr val="AACACA"/>
        </a:accent5>
        <a:accent6>
          <a:srgbClr val="66AD97"/>
        </a:accent6>
        <a:hlink>
          <a:srgbClr val="7889FB"/>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BM Security Strategy 2011 v2.31">
  <a:themeElements>
    <a:clrScheme name="IBM Security Systems #1">
      <a:dk1>
        <a:srgbClr val="000000"/>
      </a:dk1>
      <a:lt1>
        <a:srgbClr val="FFFFFF"/>
      </a:lt1>
      <a:dk2>
        <a:srgbClr val="00B2EF"/>
      </a:dk2>
      <a:lt2>
        <a:srgbClr val="005B7F"/>
      </a:lt2>
      <a:accent1>
        <a:srgbClr val="32BAEC"/>
      </a:accent1>
      <a:accent2>
        <a:srgbClr val="68A400"/>
      </a:accent2>
      <a:accent3>
        <a:srgbClr val="B5C902"/>
      </a:accent3>
      <a:accent4>
        <a:srgbClr val="F15924"/>
      </a:accent4>
      <a:accent5>
        <a:srgbClr val="ED9E05"/>
      </a:accent5>
      <a:accent6>
        <a:srgbClr val="FFDF01"/>
      </a:accent6>
      <a:hlink>
        <a:srgbClr val="7889FB"/>
      </a:hlink>
      <a:folHlink>
        <a:srgbClr val="7F1C7D"/>
      </a:folHlink>
    </a:clrScheme>
    <a:fontScheme name="IBM Security Strategy 2011 v2.3">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IBM Security Strategy 2011 v2.3 1">
        <a:dk1>
          <a:srgbClr val="000000"/>
        </a:dk1>
        <a:lt1>
          <a:srgbClr val="FFFFFF"/>
        </a:lt1>
        <a:dk2>
          <a:srgbClr val="000000"/>
        </a:dk2>
        <a:lt2>
          <a:srgbClr val="808080"/>
        </a:lt2>
        <a:accent1>
          <a:srgbClr val="009999"/>
        </a:accent1>
        <a:accent2>
          <a:srgbClr val="71BFA7"/>
        </a:accent2>
        <a:accent3>
          <a:srgbClr val="FFFFFF"/>
        </a:accent3>
        <a:accent4>
          <a:srgbClr val="000000"/>
        </a:accent4>
        <a:accent5>
          <a:srgbClr val="AACACA"/>
        </a:accent5>
        <a:accent6>
          <a:srgbClr val="66AD97"/>
        </a:accent6>
        <a:hlink>
          <a:srgbClr val="7889FB"/>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IBM_Security_Template_Jan2012</Template>
  <TotalTime>20224</TotalTime>
  <Words>2050</Words>
  <Application>Microsoft Office PowerPoint</Application>
  <PresentationFormat>On-screen Show (4:3)</PresentationFormat>
  <Paragraphs>187</Paragraphs>
  <Slides>20</Slides>
  <Notes>17</Notes>
  <HiddenSlides>0</HiddenSlides>
  <MMClips>0</MMClips>
  <ScaleCrop>false</ScaleCrop>
  <HeadingPairs>
    <vt:vector size="6" baseType="variant">
      <vt:variant>
        <vt:lpstr>Fonts Used</vt:lpstr>
      </vt:variant>
      <vt:variant>
        <vt:i4>8</vt:i4>
      </vt:variant>
      <vt:variant>
        <vt:lpstr>Design Template</vt:lpstr>
      </vt:variant>
      <vt:variant>
        <vt:i4>8</vt:i4>
      </vt:variant>
      <vt:variant>
        <vt:lpstr>Slide Titles</vt:lpstr>
      </vt:variant>
      <vt:variant>
        <vt:i4>20</vt:i4>
      </vt:variant>
    </vt:vector>
  </HeadingPairs>
  <TitlesOfParts>
    <vt:vector size="36" baseType="lpstr">
      <vt:lpstr>Arial</vt:lpstr>
      <vt:lpstr>ＭＳ Ｐゴシック</vt:lpstr>
      <vt:lpstr>Wingdings</vt:lpstr>
      <vt:lpstr>Calibri</vt:lpstr>
      <vt:lpstr>ITC Lubalin Graph Std Book</vt:lpstr>
      <vt:lpstr>Arial (Body)</vt:lpstr>
      <vt:lpstr>SimSun</vt:lpstr>
      <vt:lpstr>StarSymbol</vt:lpstr>
      <vt:lpstr>IBM_Security_Template_Jan2012</vt:lpstr>
      <vt:lpstr>IBM Security Strategy 2011 v2.31</vt:lpstr>
      <vt:lpstr>IBM_Security_Template_Jan2012</vt:lpstr>
      <vt:lpstr>IBM_Security_Template_Jan2012</vt:lpstr>
      <vt:lpstr>IBM_Security_Template_Jan2012</vt:lpstr>
      <vt:lpstr>IBM_Security_Template_Jan2012</vt:lpstr>
      <vt:lpstr>IBM Security Strategy 2011 v2.31</vt:lpstr>
      <vt:lpstr>IBM Security Strategy 2011 v2.31</vt:lpstr>
      <vt:lpstr>Slide 1</vt:lpstr>
      <vt:lpstr>IBM X-Force is the foundation for advanced security and threat research across the IBM Security Framework.</vt:lpstr>
      <vt:lpstr>Slide 3</vt:lpstr>
      <vt:lpstr>IBM X-Force Threat Intelligence is a key differentiator for IBM Security Systems.</vt:lpstr>
      <vt:lpstr>Slide 5</vt:lpstr>
      <vt:lpstr>Slide 6</vt:lpstr>
      <vt:lpstr>Slide 7</vt:lpstr>
      <vt:lpstr>Slide 8</vt:lpstr>
      <vt:lpstr>Attackers are using exploit kits to deliver payloads.</vt:lpstr>
      <vt:lpstr>Attackers are effectively targeting end users with more sophisticated attacks.</vt:lpstr>
      <vt:lpstr>Most successful Java exploits are applicative, exploiting vulnerabilities related to the Java security manager and bypassing native OS-level protections.</vt:lpstr>
      <vt:lpstr>The biggest risk to the enterprise isn’t the data contained on mobile devices - it’s the credentials.</vt:lpstr>
      <vt:lpstr>Vulnerability disclosures leveled out in 2013, but attackers have plenty of older, unpatched systems to exploit.</vt:lpstr>
      <vt:lpstr>Declines in web application vulnerabilities could indicate improvements in app authoring or patching practices.</vt:lpstr>
      <vt:lpstr>Although declining as a portion of the total, XSS and SQLi attacks will continue until the many thousands of websites running unpatched versions of their platform or framework are patched. </vt:lpstr>
      <vt:lpstr>The top intended consequence for exploits was gaining additional or unauthorized access.</vt:lpstr>
      <vt:lpstr>Major vendors continue to improve patching, so that the total amount of unpatched vulnerabilities dropped 15%  last year.</vt:lpstr>
      <vt:lpstr>Reports of true exploits declined to the lowest level in the past 5 years.</vt:lpstr>
      <vt:lpstr>Connect with IBM X-Force Research &amp; Development </vt:lpstr>
      <vt:lpstr>Slide 20</vt:lpstr>
    </vt:vector>
  </TitlesOfParts>
  <Company>IBM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2013-MidYear-XF-Trend&amp;Riskreport</dc:title>
  <dc:creator>Leslie Horacek</dc:creator>
  <cp:lastModifiedBy>dorisdunn</cp:lastModifiedBy>
  <cp:revision>688</cp:revision>
  <dcterms:created xsi:type="dcterms:W3CDTF">2012-01-10T13:43:07Z</dcterms:created>
  <dcterms:modified xsi:type="dcterms:W3CDTF">2014-03-27T15:03:27Z</dcterms:modified>
</cp:coreProperties>
</file>