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04" r:id="rId1"/>
  </p:sldMasterIdLst>
  <p:notesMasterIdLst>
    <p:notesMasterId r:id="rId14"/>
  </p:notesMasterIdLst>
  <p:sldIdLst>
    <p:sldId id="1494" r:id="rId2"/>
    <p:sldId id="1524" r:id="rId3"/>
    <p:sldId id="1492" r:id="rId4"/>
    <p:sldId id="1464" r:id="rId5"/>
    <p:sldId id="1467" r:id="rId6"/>
    <p:sldId id="1504" r:id="rId7"/>
    <p:sldId id="1465" r:id="rId8"/>
    <p:sldId id="1522" r:id="rId9"/>
    <p:sldId id="1523" r:id="rId10"/>
    <p:sldId id="1502" r:id="rId11"/>
    <p:sldId id="1526" r:id="rId12"/>
    <p:sldId id="152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6CDBD9"/>
    <a:srgbClr val="FBF579"/>
    <a:srgbClr val="FFFFCC"/>
    <a:srgbClr val="FF0000"/>
    <a:srgbClr val="739C42"/>
    <a:srgbClr val="6699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5" autoAdjust="0"/>
    <p:restoredTop sz="74946" autoAdjust="0"/>
  </p:normalViewPr>
  <p:slideViewPr>
    <p:cSldViewPr snapToObjects="1">
      <p:cViewPr varScale="1">
        <p:scale>
          <a:sx n="69" d="100"/>
          <a:sy n="69" d="100"/>
        </p:scale>
        <p:origin x="-1901" y="-72"/>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100" d="100"/>
        <a:sy n="100" d="100"/>
      </p:scale>
      <p:origin x="0" y="1212"/>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lnSpc>
                <a:spcPct val="100000"/>
              </a:lnSpc>
              <a:spcBef>
                <a:spcPts val="0"/>
              </a:spcBef>
              <a:spcAft>
                <a:spcPts val="0"/>
              </a:spcAft>
              <a:buClrTx/>
              <a:buFontTx/>
              <a:buNone/>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A2F086A3-2052-4463-B51E-F4D860C6B91C}" type="datetime1">
              <a:rPr lang="en-US"/>
              <a:pPr>
                <a:defRPr/>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lnSpc>
                <a:spcPct val="100000"/>
              </a:lnSpc>
              <a:spcBef>
                <a:spcPts val="0"/>
              </a:spcBef>
              <a:spcAft>
                <a:spcPts val="0"/>
              </a:spcAft>
              <a:buClrTx/>
              <a:buFontTx/>
              <a:buNone/>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C1F5C15E-F16E-4D23-B35A-C1D1773930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ederaltimes.com/article/20101227/ACQUISITION02/12270301/10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txBox="1">
            <a:spLocks noChangeArrowheads="1" noTextEdit="1"/>
          </p:cNvSpPr>
          <p:nvPr>
            <p:ph type="sldImg"/>
          </p:nvPr>
        </p:nvSpPr>
        <p:spPr bwMode="auto">
          <a:xfrm>
            <a:off x="1146175" y="685800"/>
            <a:ext cx="4572000" cy="3429000"/>
          </a:xfrm>
          <a:noFill/>
          <a:ln>
            <a:solidFill>
              <a:srgbClr val="000000"/>
            </a:solidFill>
            <a:miter lim="800000"/>
            <a:headEnd/>
            <a:tailEnd/>
          </a:ln>
        </p:spPr>
      </p:sp>
      <p:sp>
        <p:nvSpPr>
          <p:cNvPr id="40963" name="Text Box 3"/>
          <p:cNvSpPr txBox="1">
            <a:spLocks noChangeArrowheads="1"/>
          </p:cNvSpPr>
          <p:nvPr>
            <p:ph type="body" idx="1"/>
          </p:nvPr>
        </p:nvSpPr>
        <p:spPr bwMode="auto">
          <a:xfrm>
            <a:off x="223838" y="4343400"/>
            <a:ext cx="6410325" cy="4116388"/>
          </a:xfrm>
          <a:noFill/>
        </p:spPr>
        <p:txBody>
          <a:bodyPr wrap="none" anchor="ctr"/>
          <a:lstStyle/>
          <a:p>
            <a:r>
              <a:rPr lang="en-US" smtClean="0"/>
              <a:t>The A&amp;D System and Software Accelerator builds capabilities on the core Systems and Software Engineering tools (DOORS, Rhapsody, RTC and RQM)</a:t>
            </a:r>
          </a:p>
          <a:p>
            <a:r>
              <a:rPr lang="en-US" smtClean="0"/>
              <a:t>The A&amp;D Solution for </a:t>
            </a:r>
            <a:r>
              <a:rPr lang="en-US" smtClean="0">
                <a:solidFill>
                  <a:srgbClr val="0000FF"/>
                </a:solidFill>
              </a:rPr>
              <a:t>DO-178B provides a set of industry practices</a:t>
            </a:r>
            <a:r>
              <a:rPr lang="en-US" smtClean="0"/>
              <a:t> as well as Rational Team Concert project and work items templates so the practices can be enacted</a:t>
            </a:r>
          </a:p>
          <a:p>
            <a:r>
              <a:rPr lang="en-US" smtClean="0"/>
              <a:t>The new version of the Rational A&amp;D accelerator provides:</a:t>
            </a:r>
          </a:p>
          <a:p>
            <a:pPr lvl="1"/>
            <a:r>
              <a:rPr lang="en-US" smtClean="0"/>
              <a:t>Integrated solution to produce </a:t>
            </a:r>
            <a:r>
              <a:rPr lang="en-US" smtClean="0">
                <a:solidFill>
                  <a:srgbClr val="0000FF"/>
                </a:solidFill>
              </a:rPr>
              <a:t>DO-178B certifiable software</a:t>
            </a:r>
            <a:r>
              <a:rPr lang="en-US" smtClean="0"/>
              <a:t> by documenting, automating, and enforcing workflow for process governance</a:t>
            </a:r>
          </a:p>
          <a:p>
            <a:pPr lvl="1"/>
            <a:r>
              <a:rPr lang="en-US" smtClean="0"/>
              <a:t>Codified best practices that accelerate the ability to </a:t>
            </a:r>
            <a:r>
              <a:rPr lang="en-US" smtClean="0">
                <a:solidFill>
                  <a:srgbClr val="0000FF"/>
                </a:solidFill>
              </a:rPr>
              <a:t>document and automate their DO-178B compliant processes</a:t>
            </a:r>
          </a:p>
          <a:p>
            <a:pPr lvl="1"/>
            <a:r>
              <a:rPr lang="en-US" smtClean="0">
                <a:solidFill>
                  <a:srgbClr val="0000FF"/>
                </a:solidFill>
              </a:rPr>
              <a:t>Automate compliance and documentation</a:t>
            </a:r>
            <a:r>
              <a:rPr lang="en-US" smtClean="0"/>
              <a:t> for DO-178B and other regulatory standards</a:t>
            </a:r>
          </a:p>
          <a:p>
            <a:pPr lvl="1"/>
            <a:r>
              <a:rPr lang="en-US" smtClean="0">
                <a:solidFill>
                  <a:srgbClr val="0000FF"/>
                </a:solidFill>
              </a:rPr>
              <a:t>Integrate the safety case artifacts</a:t>
            </a:r>
            <a:r>
              <a:rPr lang="en-US" smtClean="0"/>
              <a:t> directly into the development lifecycle; reducing the risk</a:t>
            </a:r>
          </a:p>
          <a:p>
            <a:pPr lvl="1"/>
            <a:r>
              <a:rPr lang="en-US" smtClean="0"/>
              <a:t>Generate code directly from the design model into </a:t>
            </a:r>
            <a:r>
              <a:rPr lang="en-US" smtClean="0">
                <a:solidFill>
                  <a:srgbClr val="0000FF"/>
                </a:solidFill>
              </a:rPr>
              <a:t>ARINC 653 aerospace industry standard code</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a:lstStyle/>
          <a:p>
            <a:pPr eaLnBrk="1" hangingPunct="1"/>
            <a:r>
              <a:rPr lang="en-GB" smtClean="0"/>
              <a:t>Trends driving challenges. Decreasing defence budgets. Diversification into other domains.</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a:lstStyle/>
          <a:p>
            <a:fld id="{3C99530F-F449-4C41-80A5-FB42FD2A3525}" type="slidenum">
              <a:rPr lang="en-US" smtClean="0">
                <a:cs typeface="Arial" charset="0"/>
              </a:rPr>
              <a:pPr/>
              <a:t>4</a:t>
            </a:fld>
            <a:endParaRPr lang="en-US" smtClean="0">
              <a:cs typeface="Arial" charset="0"/>
            </a:endParaRPr>
          </a:p>
        </p:txBody>
      </p:sp>
      <p:sp>
        <p:nvSpPr>
          <p:cNvPr id="21506"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21507" name="Rectangle 3"/>
          <p:cNvSpPr>
            <a:spLocks noGrp="1" noChangeArrowheads="1"/>
          </p:cNvSpPr>
          <p:nvPr>
            <p:ph type="body" idx="1"/>
          </p:nvPr>
        </p:nvSpPr>
        <p:spPr bwMode="auto">
          <a:xfrm>
            <a:off x="685800" y="4343400"/>
            <a:ext cx="5486400" cy="4116388"/>
          </a:xfrm>
          <a:noFill/>
        </p:spPr>
        <p:txBody>
          <a:bodyPr/>
          <a:lstStyle/>
          <a:p>
            <a:pPr marL="228600" indent="-228600" eaLnBrk="1" hangingPunct="1">
              <a:buFontTx/>
              <a:buAutoNum type="arabicPeriod"/>
            </a:pPr>
            <a:r>
              <a:rPr lang="en-US" smtClean="0"/>
              <a:t>Global Markets: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eaLnBrk="1" hangingPunct="1"/>
            <a:r>
              <a:rPr lang="en-US" smtClean="0"/>
              <a:t>Here, it is the ability to do portfolio and business analysis as well as document and find corporate assets.  This is about PPM, RAM use cases.  </a:t>
            </a:r>
          </a:p>
          <a:p>
            <a:pPr eaLnBrk="1" hangingPunct="1"/>
            <a:r>
              <a:rPr lang="en-US" smtClean="0"/>
              <a:t>These are examples of pursing UAVs, but there is medical, energy, Rail, health care, cyber security products and services, etc.</a:t>
            </a:r>
          </a:p>
        </p:txBody>
      </p:sp>
      <p:sp>
        <p:nvSpPr>
          <p:cNvPr id="23555" name="Slide Number Placeholder 3"/>
          <p:cNvSpPr>
            <a:spLocks noGrp="1"/>
          </p:cNvSpPr>
          <p:nvPr>
            <p:ph type="sldNum" sz="quarter" idx="5"/>
          </p:nvPr>
        </p:nvSpPr>
        <p:spPr bwMode="auto">
          <a:noFill/>
          <a:ln>
            <a:miter lim="800000"/>
            <a:headEnd/>
            <a:tailEnd/>
          </a:ln>
        </p:spPr>
        <p:txBody>
          <a:bodyPr/>
          <a:lstStyle/>
          <a:p>
            <a:fld id="{9BE8FE5B-E3C3-49EE-AED2-20643383C8F8}" type="slidenum">
              <a:rPr lang="en-US" smtClean="0">
                <a:cs typeface="Arial" charset="0"/>
              </a:rPr>
              <a:pPr/>
              <a:t>5</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pPr eaLnBrk="1" hangingPunct="1"/>
            <a:r>
              <a:rPr lang="en-US" smtClean="0"/>
              <a:t>The point here: Companies need to increase their ability to execute well (more SE, better PM) as well as to be more agile in their processes to capture new work.  They also have to deliver to their promise.  Note- 44% of the system faults in the study cited above identify the failure started at the beginning…not understanding the real requirements or capturing and expressing them through the development cycle.</a:t>
            </a:r>
          </a:p>
          <a:p>
            <a:pPr eaLnBrk="1" hangingPunct="1"/>
            <a:endParaRPr lang="en-US" smtClean="0"/>
          </a:p>
          <a:p>
            <a:pPr eaLnBrk="1" hangingPunct="1"/>
            <a:r>
              <a:rPr lang="en-US" smtClean="0"/>
              <a:t>In a memo dated Nov. 19, 2010, Frank Kendall, principal deputy undersecretary of Defense for acquisition, technology and logistics, stressed the importance of improving the development of requirements for DOD goods and services and providing better training for the employees charged with buying, according to a Federal Times </a:t>
            </a:r>
            <a:r>
              <a:rPr lang="en-US" smtClean="0">
                <a:hlinkClick r:id="rId3"/>
              </a:rPr>
              <a:t>report</a:t>
            </a:r>
            <a:r>
              <a:rPr lang="en-US" smtClean="0"/>
              <a:t>.</a:t>
            </a:r>
          </a:p>
          <a:p>
            <a:pPr eaLnBrk="1" hangingPunct="1"/>
            <a:endParaRPr lang="en-US" smtClean="0"/>
          </a:p>
          <a:p>
            <a:pPr eaLnBrk="1" hangingPunct="1"/>
            <a:r>
              <a:rPr lang="en-US" smtClean="0"/>
              <a:t>Jacques Gansler, former undersecretary of Defense for acquisition, technology and logistics,</a:t>
            </a: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F5715B-A6CB-4B29-8FB6-E71C6F34756B}"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a:lstStyle/>
          <a:p>
            <a:pPr eaLnBrk="1" hangingPunct="1"/>
            <a:r>
              <a:rPr lang="en-US" smtClean="0"/>
              <a:t>This is Systems of Systems.  Enterprise Architectures to understand the system (s) under development and their ecosystem at each level of abstraction.  This is where the IBM Integrated Product Management and Integrated Services Management message resonates.  The back end IT systems (and people systems) have to work with the embedded product world to deliver overall value.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1588" cy="247650"/>
          </a:xfrm>
          <a:prstGeom prst="rect">
            <a:avLst/>
          </a:prstGeom>
          <a:noFill/>
          <a:ln w="9525">
            <a:noFill/>
            <a:miter lim="800000"/>
            <a:headEnd/>
            <a:tailEnd/>
          </a:ln>
        </p:spPr>
        <p:txBody>
          <a:bodyPr lIns="91080" rIns="91080" anchor="b">
            <a:spAutoFit/>
          </a:bodyPr>
          <a:lstStyle/>
          <a:p>
            <a:pPr algn="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B43D47-35A7-4884-998A-96122D0C4BC0}" type="slidenum">
              <a:rPr lang="en-GB" sz="1000" b="1">
                <a:solidFill>
                  <a:srgbClr val="000000"/>
                </a:solidFill>
                <a:ea typeface="SimSun" pitchFamily="2" charset="-122"/>
              </a:rPr>
              <a:pPr algn="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000" b="1">
              <a:solidFill>
                <a:srgbClr val="000000"/>
              </a:solidFill>
              <a:ea typeface="SimSun" pitchFamily="2" charset="-122"/>
            </a:endParaRPr>
          </a:p>
        </p:txBody>
      </p:sp>
      <p:sp>
        <p:nvSpPr>
          <p:cNvPr id="29699" name="Rectangle 3"/>
          <p:cNvSpPr>
            <a:spLocks noGrp="1" noRot="1" noChangeArrowheads="1" noTextEdit="1"/>
          </p:cNvSpPr>
          <p:nvPr>
            <p:ph type="sldImg"/>
          </p:nvPr>
        </p:nvSpPr>
        <p:spPr bwMode="auto">
          <a:xfrm>
            <a:off x="1144588" y="685800"/>
            <a:ext cx="4568825" cy="3427413"/>
          </a:xfrm>
          <a:solidFill>
            <a:srgbClr val="FFFFFF"/>
          </a:solidFill>
          <a:ln>
            <a:solidFill>
              <a:srgbClr val="000000"/>
            </a:solidFill>
            <a:miter lim="800000"/>
            <a:headEnd/>
            <a:tailEnd/>
          </a:ln>
        </p:spPr>
      </p:sp>
      <p:sp>
        <p:nvSpPr>
          <p:cNvPr id="29700" name="Text Box 4"/>
          <p:cNvSpPr>
            <a:spLocks noGrp="1" noChangeArrowheads="1"/>
          </p:cNvSpPr>
          <p:nvPr>
            <p:ph type="body" idx="1"/>
          </p:nvPr>
        </p:nvSpPr>
        <p:spPr bwMode="auto">
          <a:xfrm>
            <a:off x="273050" y="4291013"/>
            <a:ext cx="6311900" cy="4114800"/>
          </a:xfrm>
          <a:noFill/>
        </p:spPr>
        <p:txBody>
          <a:bodyPr lIns="91080" rIns="91080">
            <a:spAutoFit/>
          </a:bodyPr>
          <a:lstStyle/>
          <a:p>
            <a:pPr marL="228600" indent="-228600" defTabSz="457200" eaLnBrk="1" hangingPunct="1">
              <a:lnSpc>
                <a:spcPct val="90000"/>
              </a:lnSpc>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smtClean="0"/>
              <a:t>An example showing the HAL Tejas”Radiant” lightweight multirole fighter participating in a complex system of systems, which depends heavily on SW.</a:t>
            </a:r>
          </a:p>
          <a:p>
            <a:pPr marL="228600" indent="-228600" defTabSz="457200" eaLnBrk="1" hangingPunct="1">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b="1" smtClean="0"/>
          </a:p>
          <a:p>
            <a:pPr marL="228600" indent="-228600" defTabSz="457200" eaLnBrk="1" hangingPunct="1">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mtClean="0"/>
              <a:t> </a:t>
            </a:r>
          </a:p>
          <a:p>
            <a:pPr marL="228600" indent="-228600" defTabSz="457200" eaLnBrk="1" hangingPunct="1">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smtClean="0"/>
          </a:p>
          <a:p>
            <a:pPr marL="228600" indent="-228600" defTabSz="457200" eaLnBrk="1" hangingPunct="1">
              <a:spcBef>
                <a:spcPts val="45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smtClean="0"/>
              <a:t> Embedded software, delivered through software-intensive subsystems,</a:t>
            </a:r>
            <a:r>
              <a:rPr lang="en-GB" smtClean="0"/>
              <a:t> is driving the value of a wide spectrum of software-intensive subsystems, such as advanced radar and flight controls. Without advance fly-by-wire flight controls pilots cannot react quickly enough to fly aircraft that are slightly aerodynamically unstable by design (negative static stability or “RSS”) which makes them more agile/quick in flight </a:t>
            </a:r>
          </a:p>
          <a:p>
            <a:pPr marL="228600" indent="-228600" defTabSz="457200" eaLnBrk="1" hangingPunct="1">
              <a:spcBef>
                <a:spcPts val="45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smtClean="0"/>
              <a:t> Systems engineering</a:t>
            </a:r>
            <a:r>
              <a:rPr lang="en-GB" smtClean="0"/>
              <a:t> is needed to integrate this increasingly important software component with the mechanical, electronic, and electrical engineering domains, and to foster collaboration and visibility across diverse engineering teams.</a:t>
            </a:r>
          </a:p>
          <a:p>
            <a:pPr marL="228600" indent="-228600" defTabSz="457200" eaLnBrk="1" hangingPunct="1">
              <a:spcBef>
                <a:spcPts val="45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smtClean="0"/>
              <a:t> Systems of systems:</a:t>
            </a:r>
            <a:r>
              <a:rPr lang="en-GB" smtClean="0"/>
              <a:t> In a trend that presents significant opportunity across Rational and all of IBM, the aircraft is a part of numerous “systems of systems” that interconnect the aircraft with backend command, control, intelligence and other system.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1588" cy="247650"/>
          </a:xfrm>
          <a:prstGeom prst="rect">
            <a:avLst/>
          </a:prstGeom>
          <a:noFill/>
          <a:ln w="9525">
            <a:noFill/>
            <a:miter lim="800000"/>
            <a:headEnd/>
            <a:tailEnd/>
          </a:ln>
        </p:spPr>
        <p:txBody>
          <a:bodyPr lIns="91080" rIns="91080" anchor="b">
            <a:spAutoFit/>
          </a:bodyPr>
          <a:lstStyle/>
          <a:p>
            <a:pPr algn="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17D5CB-AA34-4762-99BA-A81C3F324F31}" type="slidenum">
              <a:rPr lang="en-GB" sz="1000" b="1">
                <a:solidFill>
                  <a:srgbClr val="000000"/>
                </a:solidFill>
                <a:ea typeface="SimSun" pitchFamily="2" charset="-122"/>
              </a:rPr>
              <a:pPr algn="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000" b="1">
              <a:solidFill>
                <a:srgbClr val="000000"/>
              </a:solidFill>
              <a:ea typeface="SimSun" pitchFamily="2" charset="-122"/>
            </a:endParaRPr>
          </a:p>
        </p:txBody>
      </p:sp>
      <p:sp>
        <p:nvSpPr>
          <p:cNvPr id="31747" name="Rectangle 3"/>
          <p:cNvSpPr>
            <a:spLocks noGrp="1" noRot="1" noChangeArrowheads="1" noTextEdit="1"/>
          </p:cNvSpPr>
          <p:nvPr>
            <p:ph type="sldImg"/>
          </p:nvPr>
        </p:nvSpPr>
        <p:spPr bwMode="auto">
          <a:xfrm>
            <a:off x="1144588" y="684213"/>
            <a:ext cx="4570412" cy="3427412"/>
          </a:xfrm>
          <a:solidFill>
            <a:srgbClr val="FFFFFF"/>
          </a:solidFill>
          <a:ln>
            <a:solidFill>
              <a:srgbClr val="000000"/>
            </a:solidFill>
            <a:miter lim="800000"/>
            <a:headEnd/>
            <a:tailEnd/>
          </a:ln>
        </p:spPr>
      </p:sp>
      <p:sp>
        <p:nvSpPr>
          <p:cNvPr id="31748" name="Text Box 4"/>
          <p:cNvSpPr>
            <a:spLocks noGrp="1" noChangeArrowheads="1"/>
          </p:cNvSpPr>
          <p:nvPr>
            <p:ph type="body" idx="1"/>
          </p:nvPr>
        </p:nvSpPr>
        <p:spPr bwMode="auto">
          <a:xfrm>
            <a:off x="273050" y="4291013"/>
            <a:ext cx="6311900" cy="4346575"/>
          </a:xfrm>
          <a:noFill/>
        </p:spPr>
        <p:txBody>
          <a:bodyPr lIns="91080" rIns="91080">
            <a:spAutoFit/>
          </a:bodyPr>
          <a:lstStyle/>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To stay competitive, companies must transform their business models.  Three core competencies they will need are:</a:t>
            </a:r>
          </a:p>
          <a:p>
            <a:pPr marL="228600" indent="-228600" defTabSz="457200" eaLnBrk="1" hangingPunct="1">
              <a:lnSpc>
                <a:spcPct val="90000"/>
              </a:lnSpc>
              <a:spcBef>
                <a:spcPct val="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 	Software delivery</a:t>
            </a:r>
          </a:p>
          <a:p>
            <a:pPr marL="228600" indent="-228600" defTabSz="457200" eaLnBrk="1" hangingPunct="1">
              <a:lnSpc>
                <a:spcPct val="90000"/>
              </a:lnSpc>
              <a:spcBef>
                <a:spcPct val="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 	Systems engineering</a:t>
            </a:r>
          </a:p>
          <a:p>
            <a:pPr marL="228600" indent="-228600" defTabSz="457200" eaLnBrk="1" hangingPunct="1">
              <a:lnSpc>
                <a:spcPct val="90000"/>
              </a:lnSpc>
              <a:spcBef>
                <a:spcPct val="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 	“System of systems”</a:t>
            </a:r>
          </a:p>
          <a:p>
            <a:pPr marL="228600" indent="-228600" defTabSz="457200" eaLnBrk="1" hangingPunct="1">
              <a:lnSpc>
                <a:spcPct val="90000"/>
              </a:lnSpc>
              <a:spcBef>
                <a:spcPct val="0"/>
              </a:spcBef>
              <a:buFontTx/>
              <a:buAutoNum type="arabicParen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sz="1000" b="1" smtClean="0"/>
          </a:p>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1)</a:t>
            </a:r>
            <a:r>
              <a:rPr lang="en-GB" sz="1000" smtClean="0"/>
              <a:t> </a:t>
            </a:r>
            <a:r>
              <a:rPr lang="en-GB" sz="1000" b="1" smtClean="0"/>
              <a:t>Software</a:t>
            </a:r>
            <a:r>
              <a:rPr lang="en-GB" sz="1000" smtClean="0"/>
              <a:t> </a:t>
            </a:r>
            <a:r>
              <a:rPr lang="en-GB" sz="1000" b="1" smtClean="0"/>
              <a:t>delivery</a:t>
            </a:r>
            <a:r>
              <a:rPr lang="en-GB" sz="1000" smtClean="0"/>
              <a:t> is driving most of today’s innovation.  Companies must invest in their software development and delivery capabilities to produce products that are differentiated. Many products look virtually the same on the outside, but the software function inside is what creates competitive advantage. IBM Rational provides an integrated platform for software delivery leveraging a full set of best-of-breed tools, methodologies and best practices.</a:t>
            </a:r>
          </a:p>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sz="1000" smtClean="0"/>
          </a:p>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2)</a:t>
            </a:r>
            <a:r>
              <a:rPr lang="en-GB" sz="1000" smtClean="0"/>
              <a:t> </a:t>
            </a:r>
            <a:r>
              <a:rPr lang="en-GB" sz="1000" b="1" smtClean="0"/>
              <a:t>Systems engineering</a:t>
            </a:r>
            <a:r>
              <a:rPr lang="en-GB" sz="1000" smtClean="0"/>
              <a:t> must be done well and efficiently to get high quality products to market with the necessary speed.  Gone are the days when it was all about the mechanical design.  Today the software and electronics are providing the real innovation and value.  The ability to integrate across engineering disciplines (mechanical, software, electronic, electric) is a key competitive advantage. IBM provides a full set of integrated best-of-breed systems engineering capabilities for engineering the “whole product,” including requirements engineering (Rational DOORS), change management and team collaboration (Rational Team Concert and other CCM tools), model-driven systems development (Rational Rhapsody), and quality management (Rational Quality Manager). </a:t>
            </a:r>
          </a:p>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sz="1000" smtClean="0"/>
          </a:p>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sz="1000" b="1" smtClean="0"/>
              <a:t>3) “Systems of systems”</a:t>
            </a:r>
            <a:r>
              <a:rPr lang="en-GB" sz="1000" smtClean="0"/>
              <a:t> interconnect manufactured products with backend software applications to deliver significant new value to customers. S</a:t>
            </a:r>
            <a:r>
              <a:rPr lang="en-GB" sz="900" smtClean="0"/>
              <a:t>mart products are converging with conventional information technology to form revolutionary ecosystems that are permanently changing how we work, live and play. Manufacturing and software companies will remain competitive based on how well their products can be integrated into larger “systems of systems,” such OnStar, Google Maps, iTunes, or the smart electric grid. With these opportunities come significant challenges, as “systems of systems” cross multiple organizational, industry, and stakeholder boundaries. This trend presents significant opportunity for Rational and all of IBM to help customers overcome the business and technical issues associated with these large, complex, constantly changing systems.</a:t>
            </a:r>
          </a:p>
          <a:p>
            <a:pPr marL="228600" indent="-228600" defTabSz="457200" eaLnBrk="1" hangingPunct="1">
              <a:lnSpc>
                <a:spcPct val="90000"/>
              </a:lnSpc>
              <a:spcBef>
                <a:spcPct val="0"/>
              </a:spcBef>
              <a:buFont typeface="Wingdings" pitchFamily="2" charset="2"/>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sz="1000" smtClean="0"/>
          </a:p>
          <a:p>
            <a:pPr marL="685800" lvl="1" indent="-228600" defTabSz="457200" eaLnBrk="1" hangingPunct="1">
              <a:lnSpc>
                <a:spcPct val="90000"/>
              </a:lnSpc>
              <a:spcBef>
                <a:spcPts val="375"/>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endParaRPr lang="en-US" smtClean="0"/>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792B7E-52E5-4533-AC12-CF939E5AD8CB}" type="slidenum">
              <a:rPr lang="en-US" sz="1200">
                <a:solidFill>
                  <a:srgbClr val="000000"/>
                </a:solidFill>
                <a:latin typeface="Calibri" pitchFamily="34" charset="0"/>
              </a:rPr>
              <a:pPr algn="r"/>
              <a:t>10</a:t>
            </a:fld>
            <a:endParaRPr 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SmartSoftware_Rational_WordCloud_030711"/>
          <p:cNvPicPr>
            <a:picLocks noChangeAspect="1" noChangeArrowheads="1"/>
          </p:cNvPicPr>
          <p:nvPr userDrawn="1"/>
        </p:nvPicPr>
        <p:blipFill>
          <a:blip r:embed="rId2"/>
          <a:srcRect/>
          <a:stretch>
            <a:fillRect/>
          </a:stretch>
        </p:blipFill>
        <p:spPr bwMode="auto">
          <a:xfrm>
            <a:off x="276225" y="3660775"/>
            <a:ext cx="8591550" cy="2241550"/>
          </a:xfrm>
          <a:prstGeom prst="rect">
            <a:avLst/>
          </a:prstGeom>
          <a:noFill/>
          <a:ln w="9525">
            <a:noFill/>
            <a:miter lim="800000"/>
            <a:headEnd/>
            <a:tailEnd/>
          </a:ln>
        </p:spPr>
      </p:pic>
      <p:pic>
        <p:nvPicPr>
          <p:cNvPr id="5" name="Picture 13" descr="SmartPlanet_Icon"/>
          <p:cNvPicPr>
            <a:picLocks noChangeAspect="1" noChangeArrowheads="1"/>
          </p:cNvPicPr>
          <p:nvPr userDrawn="1"/>
        </p:nvPicPr>
        <p:blipFill>
          <a:blip r:embed="rId3"/>
          <a:srcRect/>
          <a:stretch>
            <a:fillRect/>
          </a:stretch>
        </p:blipFill>
        <p:spPr bwMode="auto">
          <a:xfrm>
            <a:off x="220663" y="5937250"/>
            <a:ext cx="679450" cy="660400"/>
          </a:xfrm>
          <a:prstGeom prst="rect">
            <a:avLst/>
          </a:prstGeom>
          <a:noFill/>
          <a:ln w="9525">
            <a:noFill/>
            <a:miter lim="800000"/>
            <a:headEnd/>
            <a:tailEnd/>
          </a:ln>
        </p:spPr>
      </p:pic>
      <p:pic>
        <p:nvPicPr>
          <p:cNvPr id="6" name="Picture 14" descr="5300_IBMpos_black_PPT_bkgd"/>
          <p:cNvPicPr>
            <a:picLocks noChangeAspect="1" noChangeArrowheads="1"/>
          </p:cNvPicPr>
          <p:nvPr userDrawn="1"/>
        </p:nvPicPr>
        <p:blipFill>
          <a:blip r:embed="rId4"/>
          <a:srcRect/>
          <a:stretch>
            <a:fillRect/>
          </a:stretch>
        </p:blipFill>
        <p:spPr bwMode="auto">
          <a:xfrm>
            <a:off x="8283575" y="188913"/>
            <a:ext cx="585788" cy="234950"/>
          </a:xfrm>
          <a:prstGeom prst="rect">
            <a:avLst/>
          </a:prstGeom>
          <a:noFill/>
          <a:ln w="9525">
            <a:noFill/>
            <a:miter lim="800000"/>
            <a:headEnd/>
            <a:tailEnd/>
          </a:ln>
        </p:spPr>
      </p:pic>
      <p:sp>
        <p:nvSpPr>
          <p:cNvPr id="14541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5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fld id="{1F2138F0-89FB-48F2-A175-1A9BA93807C3}" type="datetime3">
              <a:rPr lang="en-US"/>
              <a:pPr>
                <a:defRPr/>
              </a:pPr>
              <a:t>15 November 2011</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5D6DD08-97BB-4511-97FC-7E7FB995C1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2392130-55CB-437F-BF21-011FA634085C}" type="datetime3">
              <a:rPr lang="en-US"/>
              <a:pPr>
                <a:defRPr/>
              </a:pPr>
              <a:t>15 November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B74F9-86E7-45D0-BF13-C7C21E804C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8CC67C8-02FA-4E41-AA0C-2CCDFF348320}" type="datetime3">
              <a:rPr lang="en-US"/>
              <a:pPr>
                <a:defRPr/>
              </a:pPr>
              <a:t>15 November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52E182-5A5B-467D-A0A9-03996ED57C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4CDB9EBB-9554-4F51-9666-4C96CC2647C7}" type="datetime3">
              <a:rPr lang="en-US"/>
              <a:pPr>
                <a:defRPr/>
              </a:pPr>
              <a:t>15 November 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420ED5-D714-427D-A18B-E9E74BD9C9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70E17F7-8013-4EE1-A403-1247601D6649}" type="datetime3">
              <a:rPr lang="en-US"/>
              <a:pPr>
                <a:defRPr/>
              </a:pPr>
              <a:t>15 November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066FD-81E4-419F-957E-226836522B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A40B299-8187-4BFF-B20E-EA2F790FCCF5}" type="datetime3">
              <a:rPr lang="en-US"/>
              <a:pPr>
                <a:defRPr/>
              </a:pPr>
              <a:t>15 November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E6944-78B6-4F72-8568-781209D9DE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C5AE2B5-D9FD-49BD-BE87-BFB207BB48EA}" type="datetime3">
              <a:rPr lang="en-US"/>
              <a:pPr>
                <a:defRPr/>
              </a:pPr>
              <a:t>15 November 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7A0AAF-DCE3-40CC-ACB9-E8FAD65251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2338EC7-8865-4E7A-B632-1E08A4B1CD82}" type="datetime3">
              <a:rPr lang="en-US"/>
              <a:pPr>
                <a:defRPr/>
              </a:pPr>
              <a:t>15 November 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118014-6EF1-4833-B33F-4B75EFC346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340BC75-1201-4465-9753-7FD02634382A}" type="datetime3">
              <a:rPr lang="en-US"/>
              <a:pPr>
                <a:defRPr/>
              </a:pPr>
              <a:t>15 November 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AE8F5E-689B-4EC8-A714-710FCDA636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5451638-4A24-451F-9E06-45EB8C951468}" type="datetime3">
              <a:rPr lang="en-US"/>
              <a:pPr>
                <a:defRPr/>
              </a:pPr>
              <a:t>15 November 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47A0F9-ED19-45F7-A54F-1B6B26314C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DAAFF74-13DF-4B98-9C49-8B9868D50F6A}" type="datetime3">
              <a:rPr lang="en-US"/>
              <a:pPr>
                <a:defRPr/>
              </a:pPr>
              <a:t>15 November 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FF1D22-397E-47F9-ACBF-B88225F36B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D361B5-8375-480D-8E83-CFEB70D7E396}" type="datetime3">
              <a:rPr lang="en-US"/>
              <a:pPr>
                <a:defRPr/>
              </a:pPr>
              <a:t>15 November 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29AAF5-F0AC-43AA-8BB1-8E9342304E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E8F68FF-C58E-4F51-BCB8-F1C523D06F66}" type="datetime3">
              <a:rPr lang="en-US"/>
              <a:pPr>
                <a:defRPr/>
              </a:pPr>
              <a:t>15 November 2011</a:t>
            </a:fld>
            <a:endParaRPr lang="en-US"/>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D05464-EBBB-415D-8771-DFA16D2F1DF5}" type="slidenum">
              <a:rPr lang="en-US"/>
              <a:pPr>
                <a:defRPr/>
              </a:pPr>
              <a:t>‹#›</a:t>
            </a:fld>
            <a:endParaRPr lang="en-US"/>
          </a:p>
        </p:txBody>
      </p:sp>
      <p:pic>
        <p:nvPicPr>
          <p:cNvPr id="1031" name="Picture 23" descr="white-blue-banner"/>
          <p:cNvPicPr>
            <a:picLocks noChangeAspect="1" noChangeArrowheads="1"/>
          </p:cNvPicPr>
          <p:nvPr userDrawn="1"/>
        </p:nvPicPr>
        <p:blipFill>
          <a:blip r:embed="rId14"/>
          <a:srcRect/>
          <a:stretch>
            <a:fillRect/>
          </a:stretch>
        </p:blipFill>
        <p:spPr bwMode="auto">
          <a:xfrm>
            <a:off x="0" y="0"/>
            <a:ext cx="9144000" cy="546100"/>
          </a:xfrm>
          <a:prstGeom prst="rect">
            <a:avLst/>
          </a:prstGeom>
          <a:noFill/>
          <a:ln w="9525">
            <a:noFill/>
            <a:miter lim="800000"/>
            <a:headEnd/>
            <a:tailEnd/>
          </a:ln>
        </p:spPr>
      </p:pic>
      <p:pic>
        <p:nvPicPr>
          <p:cNvPr id="1032" name="Picture 10" descr="5300_IBMpos_black_PPT_bkgd"/>
          <p:cNvPicPr>
            <a:picLocks noChangeAspect="1" noChangeArrowheads="1"/>
          </p:cNvPicPr>
          <p:nvPr userDrawn="1"/>
        </p:nvPicPr>
        <p:blipFill>
          <a:blip r:embed="rId15"/>
          <a:srcRect/>
          <a:stretch>
            <a:fillRect/>
          </a:stretch>
        </p:blipFill>
        <p:spPr bwMode="auto">
          <a:xfrm>
            <a:off x="8283575" y="188913"/>
            <a:ext cx="585788" cy="234950"/>
          </a:xfrm>
          <a:prstGeom prst="rect">
            <a:avLst/>
          </a:prstGeom>
          <a:noFill/>
          <a:ln w="9525">
            <a:noFill/>
            <a:miter lim="800000"/>
            <a:headEnd/>
            <a:tailEnd/>
          </a:ln>
        </p:spPr>
      </p:pic>
      <p:pic>
        <p:nvPicPr>
          <p:cNvPr id="1033" name="Picture 13" descr="SmartPlanet_Icon"/>
          <p:cNvPicPr>
            <a:picLocks noChangeAspect="1" noChangeArrowheads="1"/>
          </p:cNvPicPr>
          <p:nvPr userDrawn="1"/>
        </p:nvPicPr>
        <p:blipFill>
          <a:blip r:embed="rId16"/>
          <a:srcRect/>
          <a:stretch>
            <a:fillRect/>
          </a:stretch>
        </p:blipFill>
        <p:spPr bwMode="auto">
          <a:xfrm>
            <a:off x="179388" y="6453188"/>
            <a:ext cx="236537" cy="230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17" r:id="rId1"/>
    <p:sldLayoutId id="2147485716" r:id="rId2"/>
    <p:sldLayoutId id="2147485715" r:id="rId3"/>
    <p:sldLayoutId id="2147485714" r:id="rId4"/>
    <p:sldLayoutId id="2147485713" r:id="rId5"/>
    <p:sldLayoutId id="2147485712" r:id="rId6"/>
    <p:sldLayoutId id="2147485711" r:id="rId7"/>
    <p:sldLayoutId id="2147485710" r:id="rId8"/>
    <p:sldLayoutId id="2147485709" r:id="rId9"/>
    <p:sldLayoutId id="2147485708" r:id="rId10"/>
    <p:sldLayoutId id="2147485707" r:id="rId11"/>
    <p:sldLayoutId id="21474857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69863" y="2154238"/>
            <a:ext cx="8766175" cy="1019175"/>
          </a:xfrm>
          <a:prstGeom prst="rect">
            <a:avLst/>
          </a:prstGeom>
          <a:noFill/>
          <a:ln w="9525">
            <a:noFill/>
            <a:miter lim="800000"/>
            <a:headEnd/>
            <a:tailEnd/>
          </a:ln>
        </p:spPr>
        <p:txBody>
          <a:bodyPr anchor="b">
            <a:spAutoFit/>
          </a:bodyPr>
          <a:lstStyle/>
          <a:p>
            <a:pPr>
              <a:lnSpc>
                <a:spcPct val="87000"/>
              </a:lnSpc>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500"/>
              <a:t>A&amp;D Trends, Challenges &amp; Systems Engineering Solutions</a:t>
            </a:r>
            <a:endParaRPr lang="en-GB" sz="3500"/>
          </a:p>
        </p:txBody>
      </p:sp>
      <p:sp>
        <p:nvSpPr>
          <p:cNvPr id="15362" name="Rectangle 3"/>
          <p:cNvSpPr>
            <a:spLocks noChangeArrowheads="1"/>
          </p:cNvSpPr>
          <p:nvPr/>
        </p:nvSpPr>
        <p:spPr bwMode="auto">
          <a:xfrm>
            <a:off x="169863" y="493713"/>
            <a:ext cx="3106737" cy="517525"/>
          </a:xfrm>
          <a:prstGeom prst="rect">
            <a:avLst/>
          </a:prstGeom>
          <a:noFill/>
          <a:ln w="9525">
            <a:noFill/>
            <a:miter lim="800000"/>
            <a:headEnd/>
            <a:tailEnd/>
          </a:ln>
        </p:spPr>
        <p:txBody>
          <a:bodyPr anchor="b">
            <a:spAutoFit/>
          </a:bodyPr>
          <a:lstStyle/>
          <a:p>
            <a:r>
              <a:rPr lang="en-US" sz="1400">
                <a:solidFill>
                  <a:srgbClr val="4D4D4D"/>
                </a:solidFill>
              </a:rPr>
              <a:t>Andy Gurd</a:t>
            </a:r>
          </a:p>
          <a:p>
            <a:r>
              <a:rPr lang="en-GB" sz="1400">
                <a:solidFill>
                  <a:srgbClr val="4D4D4D"/>
                </a:solidFill>
              </a:rPr>
              <a:t>IBM Rational</a:t>
            </a:r>
            <a:endParaRPr lang="en-US" sz="1400">
              <a:solidFill>
                <a:srgbClr val="4D4D4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sldNum" sz="quarter" idx="12"/>
          </p:nvPr>
        </p:nvSpPr>
        <p:spPr>
          <a:noFill/>
        </p:spPr>
        <p:txBody>
          <a:bodyPr/>
          <a:lstStyle/>
          <a:p>
            <a:fld id="{149C0B90-7D3C-4BE7-B65D-87C1249A816A}" type="slidenum">
              <a:rPr lang="en-US" smtClean="0"/>
              <a:pPr/>
              <a:t>10</a:t>
            </a:fld>
            <a:endParaRPr lang="en-US" smtClean="0"/>
          </a:p>
        </p:txBody>
      </p:sp>
      <p:sp>
        <p:nvSpPr>
          <p:cNvPr id="32770" name="Slide Number Placeholder 2"/>
          <p:cNvSpPr txBox="1">
            <a:spLocks noGrp="1"/>
          </p:cNvSpPr>
          <p:nvPr/>
        </p:nvSpPr>
        <p:spPr bwMode="black">
          <a:xfrm>
            <a:off x="268288" y="6537325"/>
            <a:ext cx="366712" cy="184150"/>
          </a:xfrm>
          <a:prstGeom prst="rect">
            <a:avLst/>
          </a:prstGeom>
          <a:noFill/>
          <a:ln w="9525">
            <a:noFill/>
            <a:miter lim="800000"/>
            <a:headEnd/>
            <a:tailEnd/>
          </a:ln>
        </p:spPr>
        <p:txBody>
          <a:bodyPr lIns="0" tIns="46038" rIns="0" bIns="46038"/>
          <a:lstStyle/>
          <a:p>
            <a:fld id="{DE499328-1E6A-4983-ADC2-601E6867E394}" type="slidenum">
              <a:rPr lang="en-US" sz="800">
                <a:solidFill>
                  <a:srgbClr val="000000"/>
                </a:solidFill>
              </a:rPr>
              <a:pPr/>
              <a:t>10</a:t>
            </a:fld>
            <a:endParaRPr lang="en-US" sz="800">
              <a:solidFill>
                <a:srgbClr val="000000"/>
              </a:solidFill>
            </a:endParaRPr>
          </a:p>
        </p:txBody>
      </p:sp>
      <p:pic>
        <p:nvPicPr>
          <p:cNvPr id="32771" name="Picture 4" descr="Jazz_Background_022111"/>
          <p:cNvPicPr>
            <a:picLocks noChangeAspect="1" noChangeArrowheads="1"/>
          </p:cNvPicPr>
          <p:nvPr/>
        </p:nvPicPr>
        <p:blipFill>
          <a:blip r:embed="rId3"/>
          <a:srcRect t="5354" b="41158"/>
          <a:stretch>
            <a:fillRect/>
          </a:stretch>
        </p:blipFill>
        <p:spPr bwMode="auto">
          <a:xfrm>
            <a:off x="7729538" y="5299075"/>
            <a:ext cx="1343025" cy="619125"/>
          </a:xfrm>
          <a:prstGeom prst="rect">
            <a:avLst/>
          </a:prstGeom>
          <a:noFill/>
          <a:ln w="9525">
            <a:noFill/>
            <a:miter lim="800000"/>
            <a:headEnd/>
            <a:tailEnd/>
          </a:ln>
        </p:spPr>
      </p:pic>
      <p:sp>
        <p:nvSpPr>
          <p:cNvPr id="32772" name="Rectangle 21"/>
          <p:cNvSpPr>
            <a:spLocks noGrp="1" noChangeArrowheads="1"/>
          </p:cNvSpPr>
          <p:nvPr>
            <p:ph type="title" idx="4294967295"/>
          </p:nvPr>
        </p:nvSpPr>
        <p:spPr>
          <a:xfrm>
            <a:off x="76200" y="493713"/>
            <a:ext cx="8620125" cy="668337"/>
          </a:xfrm>
        </p:spPr>
        <p:txBody>
          <a:bodyPr lIns="92160" tIns="46080" rIns="92160" bIns="46080"/>
          <a:lstStyle/>
          <a:p>
            <a:pPr algn="l" defTabSz="457200" eaLnBrk="1" hangingPunct="1">
              <a:lnSpc>
                <a:spcPct val="98000"/>
              </a:lnSpc>
              <a:buClr>
                <a:srgbClr val="000000"/>
              </a:buClr>
              <a:buFont typeface="Times New Roman" pitchFamily="18" charset="0"/>
              <a:buNone/>
            </a:pPr>
            <a:r>
              <a:rPr lang="en-US" sz="2400" smtClean="0">
                <a:solidFill>
                  <a:srgbClr val="7889FB"/>
                </a:solidFill>
                <a:ea typeface="MS PGothic" pitchFamily="34" charset="-128"/>
              </a:rPr>
              <a:t>Rational Solutions for Systems and Software Engineering</a:t>
            </a:r>
            <a:r>
              <a:rPr lang="en-US" sz="1900" smtClean="0">
                <a:solidFill>
                  <a:srgbClr val="7889FB"/>
                </a:solidFill>
                <a:ea typeface="MS PGothic" pitchFamily="34" charset="-128"/>
              </a:rPr>
              <a:t/>
            </a:r>
            <a:br>
              <a:rPr lang="en-US" sz="1900" smtClean="0">
                <a:solidFill>
                  <a:srgbClr val="7889FB"/>
                </a:solidFill>
                <a:ea typeface="MS PGothic" pitchFamily="34" charset="-128"/>
              </a:rPr>
            </a:br>
            <a:r>
              <a:rPr lang="en-US" sz="1700" b="1" i="1" smtClean="0">
                <a:solidFill>
                  <a:schemeClr val="tx1"/>
                </a:solidFill>
                <a:ea typeface="MS PGothic" pitchFamily="34" charset="-128"/>
              </a:rPr>
              <a:t>Built on a core product set</a:t>
            </a:r>
          </a:p>
        </p:txBody>
      </p:sp>
      <p:sp>
        <p:nvSpPr>
          <p:cNvPr id="32773" name="Freeform 22"/>
          <p:cNvSpPr>
            <a:spLocks/>
          </p:cNvSpPr>
          <p:nvPr/>
        </p:nvSpPr>
        <p:spPr bwMode="auto">
          <a:xfrm>
            <a:off x="1038225" y="1773238"/>
            <a:ext cx="7067550" cy="2416175"/>
          </a:xfrm>
          <a:custGeom>
            <a:avLst/>
            <a:gdLst>
              <a:gd name="T0" fmla="*/ 0 w 4230"/>
              <a:gd name="T1" fmla="*/ 2147483647 h 1494"/>
              <a:gd name="T2" fmla="*/ 2147483647 w 4230"/>
              <a:gd name="T3" fmla="*/ 2147483647 h 1494"/>
              <a:gd name="T4" fmla="*/ 2147483647 w 4230"/>
              <a:gd name="T5" fmla="*/ 2147483647 h 1494"/>
              <a:gd name="T6" fmla="*/ 2147483647 w 4230"/>
              <a:gd name="T7" fmla="*/ 0 h 1494"/>
              <a:gd name="T8" fmla="*/ 2147483647 w 4230"/>
              <a:gd name="T9" fmla="*/ 0 h 1494"/>
              <a:gd name="T10" fmla="*/ 2147483647 w 4230"/>
              <a:gd name="T11" fmla="*/ 2147483647 h 1494"/>
              <a:gd name="T12" fmla="*/ 0 60000 65536"/>
              <a:gd name="T13" fmla="*/ 0 60000 65536"/>
              <a:gd name="T14" fmla="*/ 0 60000 65536"/>
              <a:gd name="T15" fmla="*/ 0 60000 65536"/>
              <a:gd name="T16" fmla="*/ 0 60000 65536"/>
              <a:gd name="T17" fmla="*/ 0 60000 65536"/>
              <a:gd name="T18" fmla="*/ 0 w 4230"/>
              <a:gd name="T19" fmla="*/ 0 h 1494"/>
              <a:gd name="T20" fmla="*/ 4230 w 4230"/>
              <a:gd name="T21" fmla="*/ 1494 h 1494"/>
            </a:gdLst>
            <a:ahLst/>
            <a:cxnLst>
              <a:cxn ang="T12">
                <a:pos x="T0" y="T1"/>
              </a:cxn>
              <a:cxn ang="T13">
                <a:pos x="T2" y="T3"/>
              </a:cxn>
              <a:cxn ang="T14">
                <a:pos x="T4" y="T5"/>
              </a:cxn>
              <a:cxn ang="T15">
                <a:pos x="T6" y="T7"/>
              </a:cxn>
              <a:cxn ang="T16">
                <a:pos x="T8" y="T9"/>
              </a:cxn>
              <a:cxn ang="T17">
                <a:pos x="T10" y="T11"/>
              </a:cxn>
            </a:cxnLst>
            <a:rect l="T18" t="T19" r="T20" b="T21"/>
            <a:pathLst>
              <a:path w="4230" h="1494">
                <a:moveTo>
                  <a:pt x="0" y="8"/>
                </a:moveTo>
                <a:lnTo>
                  <a:pt x="756" y="8"/>
                </a:lnTo>
                <a:lnTo>
                  <a:pt x="2106" y="980"/>
                </a:lnTo>
                <a:lnTo>
                  <a:pt x="3516" y="0"/>
                </a:lnTo>
                <a:lnTo>
                  <a:pt x="4230" y="0"/>
                </a:lnTo>
                <a:lnTo>
                  <a:pt x="2118" y="1494"/>
                </a:lnTo>
              </a:path>
            </a:pathLst>
          </a:custGeom>
          <a:solidFill>
            <a:srgbClr val="C0F1F8"/>
          </a:solidFill>
          <a:ln w="12700" cap="flat" cmpd="sng">
            <a:noFill/>
            <a:prstDash val="solid"/>
            <a:round/>
            <a:headEnd/>
            <a:tailEnd/>
          </a:ln>
        </p:spPr>
        <p:txBody>
          <a:bodyPr anchor="ctr">
            <a:spAutoFit/>
          </a:bodyPr>
          <a:lstStyle/>
          <a:p>
            <a:endParaRPr lang="en-US"/>
          </a:p>
        </p:txBody>
      </p:sp>
      <p:sp>
        <p:nvSpPr>
          <p:cNvPr id="32774" name="AutoShape 23"/>
          <p:cNvSpPr>
            <a:spLocks noChangeArrowheads="1"/>
          </p:cNvSpPr>
          <p:nvPr/>
        </p:nvSpPr>
        <p:spPr bwMode="auto">
          <a:xfrm>
            <a:off x="2616200" y="2865438"/>
            <a:ext cx="3911600" cy="889000"/>
          </a:xfrm>
          <a:prstGeom prst="roundRect">
            <a:avLst>
              <a:gd name="adj" fmla="val 50000"/>
            </a:avLst>
          </a:prstGeom>
          <a:gradFill rotWithShape="1">
            <a:gsLst>
              <a:gs pos="0">
                <a:srgbClr val="FFFFFF"/>
              </a:gs>
              <a:gs pos="100000">
                <a:srgbClr val="C7F3F9">
                  <a:alpha val="75000"/>
                </a:srgbClr>
              </a:gs>
            </a:gsLst>
            <a:lin ang="5400000" scaled="1"/>
          </a:gradFill>
          <a:ln w="12700" algn="ctr">
            <a:solidFill>
              <a:srgbClr val="15A5B9">
                <a:alpha val="50195"/>
              </a:srgbClr>
            </a:solidFill>
            <a:round/>
            <a:headEnd/>
            <a:tailEnd/>
          </a:ln>
        </p:spPr>
        <p:txBody>
          <a:bodyPr wrap="none"/>
          <a:lstStyle/>
          <a:p>
            <a:pPr eaLnBrk="0" hangingPunct="0"/>
            <a:endParaRPr lang="en-US" sz="1200">
              <a:solidFill>
                <a:srgbClr val="000000"/>
              </a:solidFill>
            </a:endParaRPr>
          </a:p>
        </p:txBody>
      </p:sp>
      <p:sp>
        <p:nvSpPr>
          <p:cNvPr id="32775" name="AutoShape 24"/>
          <p:cNvSpPr>
            <a:spLocks noChangeArrowheads="1"/>
          </p:cNvSpPr>
          <p:nvPr/>
        </p:nvSpPr>
        <p:spPr bwMode="auto">
          <a:xfrm>
            <a:off x="4775200" y="1717675"/>
            <a:ext cx="3911600" cy="890588"/>
          </a:xfrm>
          <a:prstGeom prst="roundRect">
            <a:avLst>
              <a:gd name="adj" fmla="val 50000"/>
            </a:avLst>
          </a:prstGeom>
          <a:gradFill rotWithShape="1">
            <a:gsLst>
              <a:gs pos="0">
                <a:srgbClr val="FFFFFF"/>
              </a:gs>
              <a:gs pos="100000">
                <a:srgbClr val="C7F3F9">
                  <a:alpha val="75000"/>
                </a:srgbClr>
              </a:gs>
            </a:gsLst>
            <a:lin ang="5400000" scaled="1"/>
          </a:gradFill>
          <a:ln w="12700" algn="ctr">
            <a:solidFill>
              <a:srgbClr val="15A5B9">
                <a:alpha val="50195"/>
              </a:srgbClr>
            </a:solidFill>
            <a:round/>
            <a:headEnd/>
            <a:tailEnd/>
          </a:ln>
        </p:spPr>
        <p:txBody>
          <a:bodyPr wrap="none"/>
          <a:lstStyle/>
          <a:p>
            <a:pPr eaLnBrk="0" hangingPunct="0"/>
            <a:endParaRPr lang="en-US" sz="1200">
              <a:solidFill>
                <a:srgbClr val="000000"/>
              </a:solidFill>
            </a:endParaRPr>
          </a:p>
        </p:txBody>
      </p:sp>
      <p:sp>
        <p:nvSpPr>
          <p:cNvPr id="32776" name="AutoShape 25"/>
          <p:cNvSpPr>
            <a:spLocks noChangeArrowheads="1"/>
          </p:cNvSpPr>
          <p:nvPr/>
        </p:nvSpPr>
        <p:spPr bwMode="auto">
          <a:xfrm>
            <a:off x="469900" y="1717675"/>
            <a:ext cx="3911600" cy="890588"/>
          </a:xfrm>
          <a:prstGeom prst="roundRect">
            <a:avLst>
              <a:gd name="adj" fmla="val 50000"/>
            </a:avLst>
          </a:prstGeom>
          <a:gradFill rotWithShape="1">
            <a:gsLst>
              <a:gs pos="0">
                <a:srgbClr val="FFFFFF"/>
              </a:gs>
              <a:gs pos="100000">
                <a:srgbClr val="C7F3F9">
                  <a:alpha val="75000"/>
                </a:srgbClr>
              </a:gs>
            </a:gsLst>
            <a:lin ang="5400000" scaled="1"/>
          </a:gradFill>
          <a:ln w="12700" algn="ctr">
            <a:solidFill>
              <a:srgbClr val="15A5B9">
                <a:alpha val="50195"/>
              </a:srgbClr>
            </a:solidFill>
            <a:round/>
            <a:headEnd/>
            <a:tailEnd/>
          </a:ln>
        </p:spPr>
        <p:txBody>
          <a:bodyPr wrap="none"/>
          <a:lstStyle/>
          <a:p>
            <a:pPr eaLnBrk="0" hangingPunct="0"/>
            <a:endParaRPr lang="en-US" sz="1200">
              <a:solidFill>
                <a:srgbClr val="000000"/>
              </a:solidFill>
            </a:endParaRPr>
          </a:p>
        </p:txBody>
      </p:sp>
      <p:sp>
        <p:nvSpPr>
          <p:cNvPr id="67608" name="Rectangle 26"/>
          <p:cNvSpPr>
            <a:spLocks noChangeArrowheads="1"/>
          </p:cNvSpPr>
          <p:nvPr/>
        </p:nvSpPr>
        <p:spPr bwMode="auto">
          <a:xfrm>
            <a:off x="5270500" y="1760538"/>
            <a:ext cx="2921000" cy="852487"/>
          </a:xfrm>
          <a:prstGeom prst="rect">
            <a:avLst/>
          </a:prstGeom>
          <a:noFill/>
          <a:ln w="9525" algn="ctr">
            <a:noFill/>
            <a:miter lim="800000"/>
            <a:headEnd/>
            <a:tailEnd/>
          </a:ln>
        </p:spPr>
        <p:txBody>
          <a:bodyPr lIns="0" rIns="0">
            <a:spAutoFit/>
          </a:bodyPr>
          <a:lstStyle/>
          <a:p>
            <a:pPr algn="ctr" eaLnBrk="0" hangingPunct="0"/>
            <a:r>
              <a:rPr lang="en-US" sz="1400" b="1">
                <a:solidFill>
                  <a:srgbClr val="006699"/>
                </a:solidFill>
              </a:rPr>
              <a:t>QUALITY MANAGEMENT</a:t>
            </a:r>
          </a:p>
          <a:p>
            <a:pPr algn="ctr"/>
            <a:r>
              <a:rPr lang="en-US" sz="1200">
                <a:solidFill>
                  <a:srgbClr val="000000"/>
                </a:solidFill>
              </a:rPr>
              <a:t>Achieve “quality by design” with an integrated, automated testing process</a:t>
            </a:r>
          </a:p>
          <a:p>
            <a:pPr algn="ctr"/>
            <a:r>
              <a:rPr lang="en-US" sz="1200" b="1">
                <a:solidFill>
                  <a:srgbClr val="000000"/>
                </a:solidFill>
              </a:rPr>
              <a:t>Rational Quality Manager</a:t>
            </a:r>
            <a:endParaRPr lang="en-US" sz="1200" b="1">
              <a:solidFill>
                <a:srgbClr val="006666"/>
              </a:solidFill>
            </a:endParaRPr>
          </a:p>
        </p:txBody>
      </p:sp>
      <p:sp>
        <p:nvSpPr>
          <p:cNvPr id="67609" name="Text Box 27"/>
          <p:cNvSpPr txBox="1">
            <a:spLocks noChangeArrowheads="1"/>
          </p:cNvSpPr>
          <p:nvPr/>
        </p:nvSpPr>
        <p:spPr bwMode="auto">
          <a:xfrm>
            <a:off x="2798763" y="2944813"/>
            <a:ext cx="3546475" cy="760412"/>
          </a:xfrm>
          <a:prstGeom prst="rect">
            <a:avLst/>
          </a:prstGeom>
          <a:noFill/>
          <a:ln w="9525" algn="ctr">
            <a:noFill/>
            <a:miter lim="800000"/>
            <a:headEnd/>
            <a:tailEnd/>
          </a:ln>
        </p:spPr>
        <p:txBody>
          <a:bodyPr lIns="0" tIns="0" rIns="0" bIns="0">
            <a:spAutoFit/>
          </a:bodyPr>
          <a:lstStyle/>
          <a:p>
            <a:pPr algn="ctr" eaLnBrk="0" hangingPunct="0"/>
            <a:r>
              <a:rPr lang="en-US" sz="1400" b="1">
                <a:solidFill>
                  <a:srgbClr val="006699"/>
                </a:solidFill>
              </a:rPr>
              <a:t>ARCHITECTURE &amp; DESIGN</a:t>
            </a:r>
          </a:p>
          <a:p>
            <a:pPr algn="ctr" eaLnBrk="0" hangingPunct="0"/>
            <a:r>
              <a:rPr lang="en-US" sz="1200">
                <a:solidFill>
                  <a:srgbClr val="000000"/>
                </a:solidFill>
              </a:rPr>
              <a:t>Use modeling to validate requirements, architecture and design throughout the development process</a:t>
            </a:r>
          </a:p>
          <a:p>
            <a:pPr algn="ctr" eaLnBrk="0" hangingPunct="0"/>
            <a:r>
              <a:rPr lang="en-US" sz="1200" b="1">
                <a:solidFill>
                  <a:srgbClr val="000000"/>
                </a:solidFill>
              </a:rPr>
              <a:t>Rational Rhapsody</a:t>
            </a:r>
          </a:p>
        </p:txBody>
      </p:sp>
      <p:sp>
        <p:nvSpPr>
          <p:cNvPr id="67610" name="Rectangle 28"/>
          <p:cNvSpPr>
            <a:spLocks noChangeArrowheads="1"/>
          </p:cNvSpPr>
          <p:nvPr/>
        </p:nvSpPr>
        <p:spPr bwMode="auto">
          <a:xfrm>
            <a:off x="976313" y="1760538"/>
            <a:ext cx="2898775" cy="852487"/>
          </a:xfrm>
          <a:prstGeom prst="rect">
            <a:avLst/>
          </a:prstGeom>
          <a:noFill/>
          <a:ln w="9525" algn="ctr">
            <a:noFill/>
            <a:miter lim="800000"/>
            <a:headEnd/>
            <a:tailEnd/>
          </a:ln>
        </p:spPr>
        <p:txBody>
          <a:bodyPr lIns="0" rIns="0">
            <a:spAutoFit/>
          </a:bodyPr>
          <a:lstStyle/>
          <a:p>
            <a:pPr algn="ctr" eaLnBrk="0" hangingPunct="0"/>
            <a:r>
              <a:rPr lang="en-US" sz="1400" b="1">
                <a:solidFill>
                  <a:srgbClr val="006699"/>
                </a:solidFill>
              </a:rPr>
              <a:t>REQUIREMENTS MANAGEMENT</a:t>
            </a:r>
          </a:p>
          <a:p>
            <a:pPr algn="ctr"/>
            <a:r>
              <a:rPr lang="en-US" sz="1200">
                <a:solidFill>
                  <a:srgbClr val="000000"/>
                </a:solidFill>
              </a:rPr>
              <a:t>Manage all system requirements </a:t>
            </a:r>
            <a:br>
              <a:rPr lang="en-US" sz="1200">
                <a:solidFill>
                  <a:srgbClr val="000000"/>
                </a:solidFill>
              </a:rPr>
            </a:br>
            <a:r>
              <a:rPr lang="en-US" sz="1200">
                <a:solidFill>
                  <a:srgbClr val="000000"/>
                </a:solidFill>
              </a:rPr>
              <a:t>with full traceability across the lifecycle</a:t>
            </a:r>
          </a:p>
          <a:p>
            <a:pPr algn="ctr"/>
            <a:r>
              <a:rPr lang="en-US" sz="1200" b="1">
                <a:solidFill>
                  <a:srgbClr val="000000"/>
                </a:solidFill>
              </a:rPr>
              <a:t>Rational DOORS</a:t>
            </a:r>
          </a:p>
        </p:txBody>
      </p:sp>
      <p:grpSp>
        <p:nvGrpSpPr>
          <p:cNvPr id="32780" name="Group 29"/>
          <p:cNvGrpSpPr>
            <a:grpSpLocks/>
          </p:cNvGrpSpPr>
          <p:nvPr/>
        </p:nvGrpSpPr>
        <p:grpSpPr bwMode="auto">
          <a:xfrm>
            <a:off x="5837238" y="2576513"/>
            <a:ext cx="409575" cy="373062"/>
            <a:chOff x="3690" y="2294"/>
            <a:chExt cx="552" cy="575"/>
          </a:xfrm>
        </p:grpSpPr>
        <p:sp>
          <p:nvSpPr>
            <p:cNvPr id="32904" name="AutoShape 30"/>
            <p:cNvSpPr>
              <a:spLocks noChangeArrowheads="1"/>
            </p:cNvSpPr>
            <p:nvPr/>
          </p:nvSpPr>
          <p:spPr bwMode="auto">
            <a:xfrm rot="-6070905">
              <a:off x="3692" y="2346"/>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09" y="6998"/>
                    <a:pt x="14256" y="4295"/>
                    <a:pt x="10800" y="4295"/>
                  </a:cubicBezTo>
                  <a:cubicBezTo>
                    <a:pt x="10064" y="4294"/>
                    <a:pt x="9334" y="4419"/>
                    <a:pt x="8640" y="4663"/>
                  </a:cubicBezTo>
                  <a:lnTo>
                    <a:pt x="7214" y="612"/>
                  </a:lnTo>
                  <a:cubicBezTo>
                    <a:pt x="8366" y="207"/>
                    <a:pt x="9578" y="-1"/>
                    <a:pt x="10800" y="0"/>
                  </a:cubicBezTo>
                  <a:cubicBezTo>
                    <a:pt x="16538" y="0"/>
                    <a:pt x="21275" y="4488"/>
                    <a:pt x="21584" y="10218"/>
                  </a:cubicBezTo>
                  <a:lnTo>
                    <a:pt x="24280" y="10073"/>
                  </a:lnTo>
                  <a:lnTo>
                    <a:pt x="19701" y="15175"/>
                  </a:lnTo>
                  <a:lnTo>
                    <a:pt x="14599" y="10595"/>
                  </a:lnTo>
                  <a:lnTo>
                    <a:pt x="17295" y="10450"/>
                  </a:lnTo>
                  <a:close/>
                </a:path>
              </a:pathLst>
            </a:custGeom>
            <a:gradFill rotWithShape="0">
              <a:gsLst>
                <a:gs pos="0">
                  <a:srgbClr val="006699"/>
                </a:gs>
                <a:gs pos="100000">
                  <a:srgbClr val="FFFFFF">
                    <a:alpha val="0"/>
                  </a:srgbClr>
                </a:gs>
              </a:gsLst>
              <a:lin ang="5400000" scaled="1"/>
            </a:gradFill>
            <a:ln w="12700" algn="ctr">
              <a:noFill/>
              <a:miter lim="800000"/>
              <a:headEnd/>
              <a:tailEnd/>
            </a:ln>
          </p:spPr>
          <p:txBody>
            <a:bodyPr wrap="none" anchor="ctr">
              <a:spAutoFit/>
            </a:bodyPr>
            <a:lstStyle/>
            <a:p>
              <a:endParaRPr lang="en-US"/>
            </a:p>
          </p:txBody>
        </p:sp>
        <p:sp>
          <p:nvSpPr>
            <p:cNvPr id="32905" name="AutoShape 31"/>
            <p:cNvSpPr>
              <a:spLocks noChangeArrowheads="1"/>
            </p:cNvSpPr>
            <p:nvPr/>
          </p:nvSpPr>
          <p:spPr bwMode="auto">
            <a:xfrm rot="7200000">
              <a:off x="3709" y="2323"/>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11" y="7033"/>
                    <a:pt x="14312" y="4344"/>
                    <a:pt x="10892" y="4295"/>
                  </a:cubicBezTo>
                  <a:lnTo>
                    <a:pt x="10952" y="1"/>
                  </a:lnTo>
                  <a:cubicBezTo>
                    <a:pt x="16632" y="81"/>
                    <a:pt x="21278" y="4547"/>
                    <a:pt x="21584" y="10218"/>
                  </a:cubicBezTo>
                  <a:lnTo>
                    <a:pt x="24280" y="10073"/>
                  </a:lnTo>
                  <a:lnTo>
                    <a:pt x="19701" y="15175"/>
                  </a:lnTo>
                  <a:lnTo>
                    <a:pt x="14599" y="10595"/>
                  </a:lnTo>
                  <a:lnTo>
                    <a:pt x="17295" y="10450"/>
                  </a:lnTo>
                  <a:close/>
                </a:path>
              </a:pathLst>
            </a:custGeom>
            <a:gradFill rotWithShape="0">
              <a:gsLst>
                <a:gs pos="0">
                  <a:srgbClr val="006699"/>
                </a:gs>
                <a:gs pos="100000">
                  <a:srgbClr val="FFFFFF">
                    <a:alpha val="0"/>
                  </a:srgbClr>
                </a:gs>
              </a:gsLst>
              <a:lin ang="0" scaled="1"/>
            </a:gradFill>
            <a:ln w="12700" algn="ctr">
              <a:noFill/>
              <a:miter lim="800000"/>
              <a:headEnd/>
              <a:tailEnd/>
            </a:ln>
          </p:spPr>
          <p:txBody>
            <a:bodyPr anchor="ctr">
              <a:spAutoFit/>
            </a:bodyPr>
            <a:lstStyle/>
            <a:p>
              <a:endParaRPr lang="en-US"/>
            </a:p>
          </p:txBody>
        </p:sp>
        <p:sp>
          <p:nvSpPr>
            <p:cNvPr id="32906" name="AutoShape 32"/>
            <p:cNvSpPr>
              <a:spLocks noChangeArrowheads="1"/>
            </p:cNvSpPr>
            <p:nvPr/>
          </p:nvSpPr>
          <p:spPr bwMode="auto">
            <a:xfrm rot="256166">
              <a:off x="3690" y="2326"/>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32" y="7425"/>
                    <a:pt x="14903" y="4913"/>
                    <a:pt x="11918" y="4391"/>
                  </a:cubicBezTo>
                  <a:lnTo>
                    <a:pt x="12657" y="160"/>
                  </a:lnTo>
                  <a:cubicBezTo>
                    <a:pt x="17612" y="1026"/>
                    <a:pt x="21313" y="5196"/>
                    <a:pt x="21584" y="10218"/>
                  </a:cubicBezTo>
                  <a:lnTo>
                    <a:pt x="24280" y="10073"/>
                  </a:lnTo>
                  <a:lnTo>
                    <a:pt x="19701" y="15175"/>
                  </a:lnTo>
                  <a:lnTo>
                    <a:pt x="14599" y="10595"/>
                  </a:lnTo>
                  <a:lnTo>
                    <a:pt x="17295" y="10450"/>
                  </a:lnTo>
                  <a:close/>
                </a:path>
              </a:pathLst>
            </a:custGeom>
            <a:gradFill rotWithShape="0">
              <a:gsLst>
                <a:gs pos="0">
                  <a:srgbClr val="FFFFFF">
                    <a:alpha val="0"/>
                  </a:srgbClr>
                </a:gs>
                <a:gs pos="100000">
                  <a:srgbClr val="006699"/>
                </a:gs>
              </a:gsLst>
              <a:lin ang="5400000" scaled="1"/>
            </a:gradFill>
            <a:ln w="12700" algn="ctr">
              <a:noFill/>
              <a:miter lim="800000"/>
              <a:headEnd/>
              <a:tailEnd/>
            </a:ln>
          </p:spPr>
          <p:txBody>
            <a:bodyPr wrap="none" anchor="ctr">
              <a:spAutoFit/>
            </a:bodyPr>
            <a:lstStyle/>
            <a:p>
              <a:endParaRPr lang="en-US"/>
            </a:p>
          </p:txBody>
        </p:sp>
      </p:grpSp>
      <p:grpSp>
        <p:nvGrpSpPr>
          <p:cNvPr id="32781" name="Group 33"/>
          <p:cNvGrpSpPr>
            <a:grpSpLocks/>
          </p:cNvGrpSpPr>
          <p:nvPr/>
        </p:nvGrpSpPr>
        <p:grpSpPr bwMode="auto">
          <a:xfrm>
            <a:off x="2919413" y="2576513"/>
            <a:ext cx="409575" cy="373062"/>
            <a:chOff x="3690" y="2294"/>
            <a:chExt cx="552" cy="575"/>
          </a:xfrm>
        </p:grpSpPr>
        <p:sp>
          <p:nvSpPr>
            <p:cNvPr id="32901" name="AutoShape 34"/>
            <p:cNvSpPr>
              <a:spLocks noChangeArrowheads="1"/>
            </p:cNvSpPr>
            <p:nvPr/>
          </p:nvSpPr>
          <p:spPr bwMode="auto">
            <a:xfrm rot="-6070905">
              <a:off x="3692" y="2346"/>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09" y="6998"/>
                    <a:pt x="14256" y="4295"/>
                    <a:pt x="10800" y="4295"/>
                  </a:cubicBezTo>
                  <a:cubicBezTo>
                    <a:pt x="10064" y="4294"/>
                    <a:pt x="9334" y="4419"/>
                    <a:pt x="8640" y="4663"/>
                  </a:cubicBezTo>
                  <a:lnTo>
                    <a:pt x="7214" y="612"/>
                  </a:lnTo>
                  <a:cubicBezTo>
                    <a:pt x="8366" y="207"/>
                    <a:pt x="9578" y="-1"/>
                    <a:pt x="10800" y="0"/>
                  </a:cubicBezTo>
                  <a:cubicBezTo>
                    <a:pt x="16538" y="0"/>
                    <a:pt x="21275" y="4488"/>
                    <a:pt x="21584" y="10218"/>
                  </a:cubicBezTo>
                  <a:lnTo>
                    <a:pt x="24280" y="10073"/>
                  </a:lnTo>
                  <a:lnTo>
                    <a:pt x="19701" y="15175"/>
                  </a:lnTo>
                  <a:lnTo>
                    <a:pt x="14599" y="10595"/>
                  </a:lnTo>
                  <a:lnTo>
                    <a:pt x="17295" y="10450"/>
                  </a:lnTo>
                  <a:close/>
                </a:path>
              </a:pathLst>
            </a:custGeom>
            <a:gradFill rotWithShape="0">
              <a:gsLst>
                <a:gs pos="0">
                  <a:srgbClr val="006699"/>
                </a:gs>
                <a:gs pos="100000">
                  <a:srgbClr val="FFFFFF">
                    <a:alpha val="0"/>
                  </a:srgbClr>
                </a:gs>
              </a:gsLst>
              <a:lin ang="5400000" scaled="1"/>
            </a:gradFill>
            <a:ln w="12700" algn="ctr">
              <a:noFill/>
              <a:miter lim="800000"/>
              <a:headEnd/>
              <a:tailEnd/>
            </a:ln>
          </p:spPr>
          <p:txBody>
            <a:bodyPr wrap="none" anchor="ctr">
              <a:spAutoFit/>
            </a:bodyPr>
            <a:lstStyle/>
            <a:p>
              <a:endParaRPr lang="en-US"/>
            </a:p>
          </p:txBody>
        </p:sp>
        <p:sp>
          <p:nvSpPr>
            <p:cNvPr id="32902" name="AutoShape 35"/>
            <p:cNvSpPr>
              <a:spLocks noChangeArrowheads="1"/>
            </p:cNvSpPr>
            <p:nvPr/>
          </p:nvSpPr>
          <p:spPr bwMode="auto">
            <a:xfrm rot="7200000">
              <a:off x="3709" y="2323"/>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11" y="7033"/>
                    <a:pt x="14312" y="4344"/>
                    <a:pt x="10892" y="4295"/>
                  </a:cubicBezTo>
                  <a:lnTo>
                    <a:pt x="10952" y="1"/>
                  </a:lnTo>
                  <a:cubicBezTo>
                    <a:pt x="16632" y="81"/>
                    <a:pt x="21278" y="4547"/>
                    <a:pt x="21584" y="10218"/>
                  </a:cubicBezTo>
                  <a:lnTo>
                    <a:pt x="24280" y="10073"/>
                  </a:lnTo>
                  <a:lnTo>
                    <a:pt x="19701" y="15175"/>
                  </a:lnTo>
                  <a:lnTo>
                    <a:pt x="14599" y="10595"/>
                  </a:lnTo>
                  <a:lnTo>
                    <a:pt x="17295" y="10450"/>
                  </a:lnTo>
                  <a:close/>
                </a:path>
              </a:pathLst>
            </a:custGeom>
            <a:gradFill rotWithShape="0">
              <a:gsLst>
                <a:gs pos="0">
                  <a:srgbClr val="006699"/>
                </a:gs>
                <a:gs pos="100000">
                  <a:srgbClr val="FFFFFF">
                    <a:alpha val="0"/>
                  </a:srgbClr>
                </a:gs>
              </a:gsLst>
              <a:lin ang="0" scaled="1"/>
            </a:gradFill>
            <a:ln w="12700" algn="ctr">
              <a:noFill/>
              <a:miter lim="800000"/>
              <a:headEnd/>
              <a:tailEnd/>
            </a:ln>
          </p:spPr>
          <p:txBody>
            <a:bodyPr anchor="ctr">
              <a:spAutoFit/>
            </a:bodyPr>
            <a:lstStyle/>
            <a:p>
              <a:endParaRPr lang="en-US"/>
            </a:p>
          </p:txBody>
        </p:sp>
        <p:sp>
          <p:nvSpPr>
            <p:cNvPr id="32903" name="AutoShape 36"/>
            <p:cNvSpPr>
              <a:spLocks noChangeArrowheads="1"/>
            </p:cNvSpPr>
            <p:nvPr/>
          </p:nvSpPr>
          <p:spPr bwMode="auto">
            <a:xfrm rot="256166">
              <a:off x="3690" y="2326"/>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32" y="7425"/>
                    <a:pt x="14903" y="4913"/>
                    <a:pt x="11918" y="4391"/>
                  </a:cubicBezTo>
                  <a:lnTo>
                    <a:pt x="12657" y="160"/>
                  </a:lnTo>
                  <a:cubicBezTo>
                    <a:pt x="17612" y="1026"/>
                    <a:pt x="21313" y="5196"/>
                    <a:pt x="21584" y="10218"/>
                  </a:cubicBezTo>
                  <a:lnTo>
                    <a:pt x="24280" y="10073"/>
                  </a:lnTo>
                  <a:lnTo>
                    <a:pt x="19701" y="15175"/>
                  </a:lnTo>
                  <a:lnTo>
                    <a:pt x="14599" y="10595"/>
                  </a:lnTo>
                  <a:lnTo>
                    <a:pt x="17295" y="10450"/>
                  </a:lnTo>
                  <a:close/>
                </a:path>
              </a:pathLst>
            </a:custGeom>
            <a:gradFill rotWithShape="0">
              <a:gsLst>
                <a:gs pos="0">
                  <a:srgbClr val="FFFFFF">
                    <a:alpha val="0"/>
                  </a:srgbClr>
                </a:gs>
                <a:gs pos="100000">
                  <a:srgbClr val="006699"/>
                </a:gs>
              </a:gsLst>
              <a:lin ang="5400000" scaled="1"/>
            </a:gradFill>
            <a:ln w="12700" algn="ctr">
              <a:noFill/>
              <a:miter lim="800000"/>
              <a:headEnd/>
              <a:tailEnd/>
            </a:ln>
          </p:spPr>
          <p:txBody>
            <a:bodyPr wrap="none" anchor="ctr">
              <a:spAutoFit/>
            </a:bodyPr>
            <a:lstStyle/>
            <a:p>
              <a:endParaRPr lang="en-US"/>
            </a:p>
          </p:txBody>
        </p:sp>
      </p:grpSp>
      <p:sp>
        <p:nvSpPr>
          <p:cNvPr id="32782" name="AutoShape 37"/>
          <p:cNvSpPr>
            <a:spLocks noChangeArrowheads="1"/>
          </p:cNvSpPr>
          <p:nvPr/>
        </p:nvSpPr>
        <p:spPr bwMode="auto">
          <a:xfrm>
            <a:off x="1441450" y="3979863"/>
            <a:ext cx="6148388" cy="890587"/>
          </a:xfrm>
          <a:prstGeom prst="roundRect">
            <a:avLst>
              <a:gd name="adj" fmla="val 50000"/>
            </a:avLst>
          </a:prstGeom>
          <a:gradFill rotWithShape="1">
            <a:gsLst>
              <a:gs pos="0">
                <a:srgbClr val="FFFFFF"/>
              </a:gs>
              <a:gs pos="100000">
                <a:srgbClr val="C7F3F9">
                  <a:alpha val="75000"/>
                </a:srgbClr>
              </a:gs>
            </a:gsLst>
            <a:lin ang="5400000" scaled="1"/>
          </a:gradFill>
          <a:ln w="12700" algn="ctr">
            <a:solidFill>
              <a:srgbClr val="15A5B9">
                <a:alpha val="50195"/>
              </a:srgbClr>
            </a:solidFill>
            <a:round/>
            <a:headEnd/>
            <a:tailEnd/>
          </a:ln>
        </p:spPr>
        <p:txBody>
          <a:bodyPr wrap="none"/>
          <a:lstStyle/>
          <a:p>
            <a:pPr eaLnBrk="0" hangingPunct="0"/>
            <a:endParaRPr lang="en-US" sz="1200">
              <a:solidFill>
                <a:srgbClr val="000000"/>
              </a:solidFill>
            </a:endParaRPr>
          </a:p>
        </p:txBody>
      </p:sp>
      <p:sp>
        <p:nvSpPr>
          <p:cNvPr id="67620" name="Rectangle 38"/>
          <p:cNvSpPr>
            <a:spLocks noChangeArrowheads="1"/>
          </p:cNvSpPr>
          <p:nvPr/>
        </p:nvSpPr>
        <p:spPr bwMode="auto">
          <a:xfrm>
            <a:off x="1822450" y="4103688"/>
            <a:ext cx="5387975" cy="669925"/>
          </a:xfrm>
          <a:prstGeom prst="rect">
            <a:avLst/>
          </a:prstGeom>
          <a:noFill/>
          <a:ln w="9525" algn="ctr">
            <a:noFill/>
            <a:miter lim="800000"/>
            <a:headEnd/>
            <a:tailEnd/>
          </a:ln>
        </p:spPr>
        <p:txBody>
          <a:bodyPr lIns="0" rIns="0">
            <a:spAutoFit/>
          </a:bodyPr>
          <a:lstStyle/>
          <a:p>
            <a:pPr algn="ctr" eaLnBrk="0" hangingPunct="0"/>
            <a:r>
              <a:rPr lang="en-US" sz="1400" b="1">
                <a:solidFill>
                  <a:srgbClr val="006699"/>
                </a:solidFill>
              </a:rPr>
              <a:t>COLLABORATION, PLANNING &amp; CHANGE MANAGEMENT</a:t>
            </a:r>
          </a:p>
          <a:p>
            <a:pPr algn="ctr"/>
            <a:r>
              <a:rPr lang="en-US" sz="1200">
                <a:solidFill>
                  <a:srgbClr val="000000"/>
                </a:solidFill>
              </a:rPr>
              <a:t>Collaborate across diverse engineering disciplines and development teams</a:t>
            </a:r>
          </a:p>
          <a:p>
            <a:pPr algn="ctr"/>
            <a:r>
              <a:rPr lang="en-US" sz="1200" b="1">
                <a:solidFill>
                  <a:srgbClr val="000000"/>
                </a:solidFill>
              </a:rPr>
              <a:t>Rational Team Concert</a:t>
            </a:r>
            <a:endParaRPr lang="en-US" sz="1400" b="1">
              <a:solidFill>
                <a:srgbClr val="669900"/>
              </a:solidFill>
            </a:endParaRPr>
          </a:p>
        </p:txBody>
      </p:sp>
      <p:grpSp>
        <p:nvGrpSpPr>
          <p:cNvPr id="32784" name="Group 39"/>
          <p:cNvGrpSpPr>
            <a:grpSpLocks/>
          </p:cNvGrpSpPr>
          <p:nvPr/>
        </p:nvGrpSpPr>
        <p:grpSpPr bwMode="auto">
          <a:xfrm>
            <a:off x="4367213" y="3694113"/>
            <a:ext cx="409575" cy="374650"/>
            <a:chOff x="3690" y="2294"/>
            <a:chExt cx="552" cy="575"/>
          </a:xfrm>
        </p:grpSpPr>
        <p:sp>
          <p:nvSpPr>
            <p:cNvPr id="32898" name="AutoShape 40"/>
            <p:cNvSpPr>
              <a:spLocks noChangeArrowheads="1"/>
            </p:cNvSpPr>
            <p:nvPr/>
          </p:nvSpPr>
          <p:spPr bwMode="auto">
            <a:xfrm rot="-6070905">
              <a:off x="3692" y="2346"/>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09" y="6998"/>
                    <a:pt x="14256" y="4295"/>
                    <a:pt x="10800" y="4295"/>
                  </a:cubicBezTo>
                  <a:cubicBezTo>
                    <a:pt x="10064" y="4294"/>
                    <a:pt x="9334" y="4419"/>
                    <a:pt x="8640" y="4663"/>
                  </a:cubicBezTo>
                  <a:lnTo>
                    <a:pt x="7214" y="612"/>
                  </a:lnTo>
                  <a:cubicBezTo>
                    <a:pt x="8366" y="207"/>
                    <a:pt x="9578" y="-1"/>
                    <a:pt x="10800" y="0"/>
                  </a:cubicBezTo>
                  <a:cubicBezTo>
                    <a:pt x="16538" y="0"/>
                    <a:pt x="21275" y="4488"/>
                    <a:pt x="21584" y="10218"/>
                  </a:cubicBezTo>
                  <a:lnTo>
                    <a:pt x="24280" y="10073"/>
                  </a:lnTo>
                  <a:lnTo>
                    <a:pt x="19701" y="15175"/>
                  </a:lnTo>
                  <a:lnTo>
                    <a:pt x="14599" y="10595"/>
                  </a:lnTo>
                  <a:lnTo>
                    <a:pt x="17295" y="10450"/>
                  </a:lnTo>
                  <a:close/>
                </a:path>
              </a:pathLst>
            </a:custGeom>
            <a:gradFill rotWithShape="0">
              <a:gsLst>
                <a:gs pos="0">
                  <a:srgbClr val="006699"/>
                </a:gs>
                <a:gs pos="100000">
                  <a:srgbClr val="FFFFFF">
                    <a:alpha val="0"/>
                  </a:srgbClr>
                </a:gs>
              </a:gsLst>
              <a:lin ang="5400000" scaled="1"/>
            </a:gradFill>
            <a:ln w="12700" algn="ctr">
              <a:noFill/>
              <a:miter lim="800000"/>
              <a:headEnd/>
              <a:tailEnd/>
            </a:ln>
          </p:spPr>
          <p:txBody>
            <a:bodyPr wrap="none" anchor="ctr">
              <a:spAutoFit/>
            </a:bodyPr>
            <a:lstStyle/>
            <a:p>
              <a:endParaRPr lang="en-US"/>
            </a:p>
          </p:txBody>
        </p:sp>
        <p:sp>
          <p:nvSpPr>
            <p:cNvPr id="32899" name="AutoShape 41"/>
            <p:cNvSpPr>
              <a:spLocks noChangeArrowheads="1"/>
            </p:cNvSpPr>
            <p:nvPr/>
          </p:nvSpPr>
          <p:spPr bwMode="auto">
            <a:xfrm rot="7200000">
              <a:off x="3709" y="2323"/>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11" y="7033"/>
                    <a:pt x="14312" y="4344"/>
                    <a:pt x="10892" y="4295"/>
                  </a:cubicBezTo>
                  <a:lnTo>
                    <a:pt x="10952" y="1"/>
                  </a:lnTo>
                  <a:cubicBezTo>
                    <a:pt x="16632" y="81"/>
                    <a:pt x="21278" y="4547"/>
                    <a:pt x="21584" y="10218"/>
                  </a:cubicBezTo>
                  <a:lnTo>
                    <a:pt x="24280" y="10073"/>
                  </a:lnTo>
                  <a:lnTo>
                    <a:pt x="19701" y="15175"/>
                  </a:lnTo>
                  <a:lnTo>
                    <a:pt x="14599" y="10595"/>
                  </a:lnTo>
                  <a:lnTo>
                    <a:pt x="17295" y="10450"/>
                  </a:lnTo>
                  <a:close/>
                </a:path>
              </a:pathLst>
            </a:custGeom>
            <a:gradFill rotWithShape="0">
              <a:gsLst>
                <a:gs pos="0">
                  <a:srgbClr val="006699"/>
                </a:gs>
                <a:gs pos="100000">
                  <a:srgbClr val="FFFFFF">
                    <a:alpha val="0"/>
                  </a:srgbClr>
                </a:gs>
              </a:gsLst>
              <a:lin ang="0" scaled="1"/>
            </a:gradFill>
            <a:ln w="12700" algn="ctr">
              <a:noFill/>
              <a:miter lim="800000"/>
              <a:headEnd/>
              <a:tailEnd/>
            </a:ln>
          </p:spPr>
          <p:txBody>
            <a:bodyPr anchor="ctr">
              <a:spAutoFit/>
            </a:bodyPr>
            <a:lstStyle/>
            <a:p>
              <a:endParaRPr lang="en-US"/>
            </a:p>
          </p:txBody>
        </p:sp>
        <p:sp>
          <p:nvSpPr>
            <p:cNvPr id="32900" name="AutoShape 42"/>
            <p:cNvSpPr>
              <a:spLocks noChangeArrowheads="1"/>
            </p:cNvSpPr>
            <p:nvPr/>
          </p:nvSpPr>
          <p:spPr bwMode="auto">
            <a:xfrm rot="256166">
              <a:off x="3690" y="2326"/>
              <a:ext cx="55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48 h 21600"/>
                <a:gd name="T20" fmla="*/ 18430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5" y="10450"/>
                  </a:moveTo>
                  <a:cubicBezTo>
                    <a:pt x="17132" y="7425"/>
                    <a:pt x="14903" y="4913"/>
                    <a:pt x="11918" y="4391"/>
                  </a:cubicBezTo>
                  <a:lnTo>
                    <a:pt x="12657" y="160"/>
                  </a:lnTo>
                  <a:cubicBezTo>
                    <a:pt x="17612" y="1026"/>
                    <a:pt x="21313" y="5196"/>
                    <a:pt x="21584" y="10218"/>
                  </a:cubicBezTo>
                  <a:lnTo>
                    <a:pt x="24280" y="10073"/>
                  </a:lnTo>
                  <a:lnTo>
                    <a:pt x="19701" y="15175"/>
                  </a:lnTo>
                  <a:lnTo>
                    <a:pt x="14599" y="10595"/>
                  </a:lnTo>
                  <a:lnTo>
                    <a:pt x="17295" y="10450"/>
                  </a:lnTo>
                  <a:close/>
                </a:path>
              </a:pathLst>
            </a:custGeom>
            <a:gradFill rotWithShape="0">
              <a:gsLst>
                <a:gs pos="0">
                  <a:srgbClr val="FFFFFF">
                    <a:alpha val="0"/>
                  </a:srgbClr>
                </a:gs>
                <a:gs pos="100000">
                  <a:srgbClr val="006699"/>
                </a:gs>
              </a:gsLst>
              <a:lin ang="5400000" scaled="1"/>
            </a:gradFill>
            <a:ln w="12700" algn="ctr">
              <a:noFill/>
              <a:miter lim="800000"/>
              <a:headEnd/>
              <a:tailEnd/>
            </a:ln>
          </p:spPr>
          <p:txBody>
            <a:bodyPr wrap="none" anchor="ctr">
              <a:spAutoFit/>
            </a:bodyPr>
            <a:lstStyle/>
            <a:p>
              <a:endParaRPr lang="en-US"/>
            </a:p>
          </p:txBody>
        </p:sp>
      </p:grpSp>
      <p:grpSp>
        <p:nvGrpSpPr>
          <p:cNvPr id="32785" name="Group 18"/>
          <p:cNvGrpSpPr>
            <a:grpSpLocks/>
          </p:cNvGrpSpPr>
          <p:nvPr/>
        </p:nvGrpSpPr>
        <p:grpSpPr bwMode="auto">
          <a:xfrm>
            <a:off x="2909888" y="1219200"/>
            <a:ext cx="3309937" cy="392113"/>
            <a:chOff x="1743" y="3931"/>
            <a:chExt cx="2085" cy="247"/>
          </a:xfrm>
        </p:grpSpPr>
        <p:sp>
          <p:nvSpPr>
            <p:cNvPr id="32896" name="Rectangle 12"/>
            <p:cNvSpPr>
              <a:spLocks noChangeArrowheads="1"/>
            </p:cNvSpPr>
            <p:nvPr/>
          </p:nvSpPr>
          <p:spPr bwMode="auto">
            <a:xfrm>
              <a:off x="1932" y="4010"/>
              <a:ext cx="1896" cy="156"/>
            </a:xfrm>
            <a:prstGeom prst="rect">
              <a:avLst/>
            </a:prstGeom>
            <a:noFill/>
            <a:ln w="9525">
              <a:noFill/>
              <a:miter lim="800000"/>
              <a:headEnd/>
              <a:tailEnd/>
            </a:ln>
          </p:spPr>
          <p:txBody>
            <a:bodyPr lIns="91429" tIns="45714" rIns="91429" bIns="45714">
              <a:spAutoFit/>
            </a:bodyPr>
            <a:lstStyle/>
            <a:p>
              <a:pPr algn="ctr">
                <a:lnSpc>
                  <a:spcPct val="85000"/>
                </a:lnSpc>
                <a:buClr>
                  <a:srgbClr val="000000"/>
                </a:buClr>
                <a:buFont typeface="Wingdings" pitchFamily="2" charset="2"/>
                <a:buNone/>
              </a:pPr>
              <a:r>
                <a:rPr lang="en-US" sz="1200" i="1">
                  <a:solidFill>
                    <a:srgbClr val="000000"/>
                  </a:solidFill>
                </a:rPr>
                <a:t>Open Services for Lifecycle Collaboration</a:t>
              </a:r>
            </a:p>
          </p:txBody>
        </p:sp>
        <p:pic>
          <p:nvPicPr>
            <p:cNvPr id="32897" name="Object 13"/>
            <p:cNvPicPr>
              <a:picLocks noChangeAspect="1" noChangeArrowheads="1"/>
            </p:cNvPicPr>
            <p:nvPr/>
          </p:nvPicPr>
          <p:blipFill>
            <a:blip r:embed="rId4">
              <a:lum contrast="18000"/>
            </a:blip>
            <a:srcRect/>
            <a:stretch>
              <a:fillRect/>
            </a:stretch>
          </p:blipFill>
          <p:spPr bwMode="auto">
            <a:xfrm>
              <a:off x="1743" y="3931"/>
              <a:ext cx="217" cy="247"/>
            </a:xfrm>
            <a:prstGeom prst="rect">
              <a:avLst/>
            </a:prstGeom>
            <a:noFill/>
            <a:ln w="12700" algn="ctr">
              <a:noFill/>
              <a:miter lim="800000"/>
              <a:headEnd/>
              <a:tailEnd/>
            </a:ln>
          </p:spPr>
        </p:pic>
      </p:grpSp>
      <p:sp>
        <p:nvSpPr>
          <p:cNvPr id="32786" name="AutoShape 18"/>
          <p:cNvSpPr>
            <a:spLocks noChangeArrowheads="1"/>
          </p:cNvSpPr>
          <p:nvPr/>
        </p:nvSpPr>
        <p:spPr bwMode="auto">
          <a:xfrm>
            <a:off x="1384300" y="5883275"/>
            <a:ext cx="6345238" cy="785813"/>
          </a:xfrm>
          <a:prstGeom prst="can">
            <a:avLst>
              <a:gd name="adj" fmla="val 50000"/>
            </a:avLst>
          </a:prstGeom>
          <a:gradFill rotWithShape="0">
            <a:gsLst>
              <a:gs pos="0">
                <a:srgbClr val="003E4A"/>
              </a:gs>
              <a:gs pos="50000">
                <a:srgbClr val="0087A2"/>
              </a:gs>
              <a:gs pos="100000">
                <a:srgbClr val="003E4A"/>
              </a:gs>
            </a:gsLst>
            <a:lin ang="0" scaled="1"/>
          </a:gradFill>
          <a:ln w="9525">
            <a:noFill/>
            <a:round/>
            <a:headEnd/>
            <a:tailEnd/>
          </a:ln>
        </p:spPr>
        <p:txBody>
          <a:bodyPr anchor="ctr"/>
          <a:lstStyle/>
          <a:p>
            <a:endParaRPr lang="en-US"/>
          </a:p>
        </p:txBody>
      </p:sp>
      <p:sp>
        <p:nvSpPr>
          <p:cNvPr id="32787" name="AutoShape 19"/>
          <p:cNvSpPr>
            <a:spLocks noChangeArrowheads="1"/>
          </p:cNvSpPr>
          <p:nvPr/>
        </p:nvSpPr>
        <p:spPr bwMode="auto">
          <a:xfrm>
            <a:off x="1590675" y="5099050"/>
            <a:ext cx="5956300" cy="1133475"/>
          </a:xfrm>
          <a:prstGeom prst="can">
            <a:avLst>
              <a:gd name="adj" fmla="val 22315"/>
            </a:avLst>
          </a:prstGeom>
          <a:gradFill rotWithShape="0">
            <a:gsLst>
              <a:gs pos="0">
                <a:srgbClr val="338C9D"/>
              </a:gs>
              <a:gs pos="100000">
                <a:srgbClr val="44B9D0">
                  <a:alpha val="75998"/>
                </a:srgbClr>
              </a:gs>
            </a:gsLst>
            <a:lin ang="5400000" scaled="1"/>
          </a:gradFill>
          <a:ln w="9525">
            <a:noFill/>
            <a:round/>
            <a:headEnd/>
            <a:tailEnd/>
          </a:ln>
        </p:spPr>
        <p:txBody>
          <a:bodyPr anchor="ctr"/>
          <a:lstStyle/>
          <a:p>
            <a:endParaRPr lang="en-US"/>
          </a:p>
        </p:txBody>
      </p:sp>
      <p:pic>
        <p:nvPicPr>
          <p:cNvPr id="32788" name="Picture 20"/>
          <p:cNvPicPr>
            <a:picLocks noChangeAspect="1" noChangeArrowheads="1"/>
          </p:cNvPicPr>
          <p:nvPr/>
        </p:nvPicPr>
        <p:blipFill>
          <a:blip r:embed="rId5"/>
          <a:srcRect/>
          <a:stretch>
            <a:fillRect/>
          </a:stretch>
        </p:blipFill>
        <p:spPr bwMode="auto">
          <a:xfrm>
            <a:off x="1298575" y="5024438"/>
            <a:ext cx="6581775" cy="482600"/>
          </a:xfrm>
          <a:prstGeom prst="rect">
            <a:avLst/>
          </a:prstGeom>
          <a:noFill/>
          <a:ln w="9525">
            <a:noFill/>
            <a:miter lim="800000"/>
            <a:headEnd/>
            <a:tailEnd/>
          </a:ln>
        </p:spPr>
      </p:pic>
      <p:pic>
        <p:nvPicPr>
          <p:cNvPr id="32789" name="Picture 21"/>
          <p:cNvPicPr>
            <a:picLocks noChangeAspect="1" noChangeArrowheads="1"/>
          </p:cNvPicPr>
          <p:nvPr/>
        </p:nvPicPr>
        <p:blipFill>
          <a:blip r:embed="rId6"/>
          <a:srcRect/>
          <a:stretch>
            <a:fillRect/>
          </a:stretch>
        </p:blipFill>
        <p:spPr bwMode="auto">
          <a:xfrm>
            <a:off x="1611313" y="5421313"/>
            <a:ext cx="1981200" cy="658812"/>
          </a:xfrm>
          <a:prstGeom prst="rect">
            <a:avLst/>
          </a:prstGeom>
          <a:noFill/>
          <a:ln w="9525">
            <a:noFill/>
            <a:miter lim="800000"/>
            <a:headEnd/>
            <a:tailEnd/>
          </a:ln>
        </p:spPr>
      </p:pic>
      <p:pic>
        <p:nvPicPr>
          <p:cNvPr id="32790" name="Picture 22"/>
          <p:cNvPicPr>
            <a:picLocks noChangeAspect="1" noChangeArrowheads="1"/>
          </p:cNvPicPr>
          <p:nvPr/>
        </p:nvPicPr>
        <p:blipFill>
          <a:blip r:embed="rId6"/>
          <a:srcRect/>
          <a:stretch>
            <a:fillRect/>
          </a:stretch>
        </p:blipFill>
        <p:spPr bwMode="auto">
          <a:xfrm>
            <a:off x="3567113" y="5421313"/>
            <a:ext cx="1981200" cy="658812"/>
          </a:xfrm>
          <a:prstGeom prst="rect">
            <a:avLst/>
          </a:prstGeom>
          <a:noFill/>
          <a:ln w="9525">
            <a:noFill/>
            <a:miter lim="800000"/>
            <a:headEnd/>
            <a:tailEnd/>
          </a:ln>
        </p:spPr>
      </p:pic>
      <p:pic>
        <p:nvPicPr>
          <p:cNvPr id="32791" name="Picture 23"/>
          <p:cNvPicPr>
            <a:picLocks noChangeAspect="1" noChangeArrowheads="1"/>
          </p:cNvPicPr>
          <p:nvPr/>
        </p:nvPicPr>
        <p:blipFill>
          <a:blip r:embed="rId6"/>
          <a:srcRect/>
          <a:stretch>
            <a:fillRect/>
          </a:stretch>
        </p:blipFill>
        <p:spPr bwMode="auto">
          <a:xfrm>
            <a:off x="5519738" y="5421313"/>
            <a:ext cx="1978025" cy="658812"/>
          </a:xfrm>
          <a:prstGeom prst="rect">
            <a:avLst/>
          </a:prstGeom>
          <a:noFill/>
          <a:ln w="9525">
            <a:noFill/>
            <a:miter lim="800000"/>
            <a:headEnd/>
            <a:tailEnd/>
          </a:ln>
        </p:spPr>
      </p:pic>
      <p:sp>
        <p:nvSpPr>
          <p:cNvPr id="32792" name="Text Box 24"/>
          <p:cNvSpPr txBox="1">
            <a:spLocks noChangeArrowheads="1"/>
          </p:cNvSpPr>
          <p:nvPr/>
        </p:nvSpPr>
        <p:spPr bwMode="auto">
          <a:xfrm>
            <a:off x="1820863" y="5608638"/>
            <a:ext cx="1677987" cy="325437"/>
          </a:xfrm>
          <a:prstGeom prst="rect">
            <a:avLst/>
          </a:prstGeom>
          <a:noFill/>
          <a:ln w="9525">
            <a:noFill/>
            <a:miter lim="800000"/>
            <a:headEnd/>
            <a:tailEnd/>
          </a:ln>
        </p:spPr>
        <p:txBody>
          <a:bodyPr>
            <a:spAutoFit/>
          </a:bodyPr>
          <a:lstStyle/>
          <a:p>
            <a:pPr algn="ctr">
              <a:lnSpc>
                <a:spcPct val="85000"/>
              </a:lnSpc>
              <a:buClr>
                <a:srgbClr val="7889FB"/>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3366"/>
                </a:solidFill>
              </a:rPr>
              <a:t>Integrate</a:t>
            </a:r>
            <a:endParaRPr lang="en-GB" b="1">
              <a:solidFill>
                <a:srgbClr val="003366"/>
              </a:solidFill>
            </a:endParaRPr>
          </a:p>
        </p:txBody>
      </p:sp>
      <p:sp>
        <p:nvSpPr>
          <p:cNvPr id="32793" name="Text Box 25"/>
          <p:cNvSpPr txBox="1">
            <a:spLocks noChangeArrowheads="1"/>
          </p:cNvSpPr>
          <p:nvPr/>
        </p:nvSpPr>
        <p:spPr bwMode="auto">
          <a:xfrm>
            <a:off x="5570538" y="5608638"/>
            <a:ext cx="1984375" cy="325437"/>
          </a:xfrm>
          <a:prstGeom prst="rect">
            <a:avLst/>
          </a:prstGeom>
          <a:noFill/>
          <a:ln w="9525">
            <a:noFill/>
            <a:miter lim="800000"/>
            <a:headEnd/>
            <a:tailEnd/>
          </a:ln>
        </p:spPr>
        <p:txBody>
          <a:bodyPr>
            <a:spAutoFit/>
          </a:bodyPr>
          <a:lstStyle/>
          <a:p>
            <a:pPr algn="ctr">
              <a:lnSpc>
                <a:spcPct val="85000"/>
              </a:lnSpc>
              <a:buClr>
                <a:srgbClr val="7889FB"/>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3366"/>
                </a:solidFill>
              </a:rPr>
              <a:t>Optimize</a:t>
            </a:r>
            <a:endParaRPr lang="en-GB" b="1"/>
          </a:p>
        </p:txBody>
      </p:sp>
      <p:sp>
        <p:nvSpPr>
          <p:cNvPr id="32794" name="Text Box 26"/>
          <p:cNvSpPr txBox="1">
            <a:spLocks noChangeArrowheads="1"/>
          </p:cNvSpPr>
          <p:nvPr/>
        </p:nvSpPr>
        <p:spPr bwMode="auto">
          <a:xfrm>
            <a:off x="3681413" y="5608638"/>
            <a:ext cx="1730375" cy="325437"/>
          </a:xfrm>
          <a:prstGeom prst="rect">
            <a:avLst/>
          </a:prstGeom>
          <a:noFill/>
          <a:ln w="9525">
            <a:noFill/>
            <a:miter lim="800000"/>
            <a:headEnd/>
            <a:tailEnd/>
          </a:ln>
        </p:spPr>
        <p:txBody>
          <a:bodyPr>
            <a:spAutoFit/>
          </a:bodyPr>
          <a:lstStyle/>
          <a:p>
            <a:pPr algn="ctr">
              <a:lnSpc>
                <a:spcPct val="85000"/>
              </a:lnSpc>
              <a:buClr>
                <a:srgbClr val="7889FB"/>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3366"/>
                </a:solidFill>
              </a:rPr>
              <a:t>Collaborate</a:t>
            </a:r>
            <a:endParaRPr lang="en-GB" b="1">
              <a:solidFill>
                <a:srgbClr val="003366"/>
              </a:solidFill>
            </a:endParaRPr>
          </a:p>
        </p:txBody>
      </p:sp>
      <p:grpSp>
        <p:nvGrpSpPr>
          <p:cNvPr id="32795" name="Group 138"/>
          <p:cNvGrpSpPr>
            <a:grpSpLocks/>
          </p:cNvGrpSpPr>
          <p:nvPr/>
        </p:nvGrpSpPr>
        <p:grpSpPr bwMode="auto">
          <a:xfrm>
            <a:off x="2149475" y="5003800"/>
            <a:ext cx="909638" cy="436563"/>
            <a:chOff x="2567" y="2956"/>
            <a:chExt cx="573" cy="275"/>
          </a:xfrm>
        </p:grpSpPr>
        <p:sp>
          <p:nvSpPr>
            <p:cNvPr id="32887" name="Freeform 27"/>
            <p:cNvSpPr>
              <a:spLocks noChangeArrowheads="1"/>
            </p:cNvSpPr>
            <p:nvPr/>
          </p:nvSpPr>
          <p:spPr bwMode="auto">
            <a:xfrm>
              <a:off x="2567" y="2956"/>
              <a:ext cx="573" cy="273"/>
            </a:xfrm>
            <a:custGeom>
              <a:avLst/>
              <a:gdLst>
                <a:gd name="T0" fmla="*/ 40 w 2527"/>
                <a:gd name="T1" fmla="*/ 39 h 1205"/>
                <a:gd name="T2" fmla="*/ 40 w 2527"/>
                <a:gd name="T3" fmla="*/ 39 h 1205"/>
                <a:gd name="T4" fmla="*/ 40 w 2527"/>
                <a:gd name="T5" fmla="*/ 39 h 1205"/>
                <a:gd name="T6" fmla="*/ 40 w 2527"/>
                <a:gd name="T7" fmla="*/ 39 h 1205"/>
                <a:gd name="T8" fmla="*/ 40 w 2527"/>
                <a:gd name="T9" fmla="*/ 39 h 1205"/>
                <a:gd name="T10" fmla="*/ 40 w 2527"/>
                <a:gd name="T11" fmla="*/ 39 h 1205"/>
                <a:gd name="T12" fmla="*/ 40 w 2527"/>
                <a:gd name="T13" fmla="*/ 39 h 1205"/>
                <a:gd name="T14" fmla="*/ 40 w 2527"/>
                <a:gd name="T15" fmla="*/ 39 h 1205"/>
                <a:gd name="T16" fmla="*/ 40 w 2527"/>
                <a:gd name="T17" fmla="*/ 39 h 1205"/>
                <a:gd name="T18" fmla="*/ 40 w 2527"/>
                <a:gd name="T19" fmla="*/ 39 h 1205"/>
                <a:gd name="T20" fmla="*/ 40 w 2527"/>
                <a:gd name="T21" fmla="*/ 39 h 1205"/>
                <a:gd name="T22" fmla="*/ 40 w 2527"/>
                <a:gd name="T23" fmla="*/ 39 h 1205"/>
                <a:gd name="T24" fmla="*/ 40 w 2527"/>
                <a:gd name="T25" fmla="*/ 39 h 1205"/>
                <a:gd name="T26" fmla="*/ 40 w 2527"/>
                <a:gd name="T27" fmla="*/ 30 h 1205"/>
                <a:gd name="T28" fmla="*/ 40 w 2527"/>
                <a:gd name="T29" fmla="*/ 11 h 1205"/>
                <a:gd name="T30" fmla="*/ 40 w 2527"/>
                <a:gd name="T31" fmla="*/ 1 h 1205"/>
                <a:gd name="T32" fmla="*/ 40 w 2527"/>
                <a:gd name="T33" fmla="*/ 1 h 1205"/>
                <a:gd name="T34" fmla="*/ 40 w 2527"/>
                <a:gd name="T35" fmla="*/ 11 h 1205"/>
                <a:gd name="T36" fmla="*/ 40 w 2527"/>
                <a:gd name="T37" fmla="*/ 30 h 1205"/>
                <a:gd name="T38" fmla="*/ 40 w 2527"/>
                <a:gd name="T39" fmla="*/ 39 h 1205"/>
                <a:gd name="T40" fmla="*/ 40 w 2527"/>
                <a:gd name="T41" fmla="*/ 39 h 1205"/>
                <a:gd name="T42" fmla="*/ 40 w 2527"/>
                <a:gd name="T43" fmla="*/ 39 h 1205"/>
                <a:gd name="T44" fmla="*/ 40 w 2527"/>
                <a:gd name="T45" fmla="*/ 39 h 1205"/>
                <a:gd name="T46" fmla="*/ 40 w 2527"/>
                <a:gd name="T47" fmla="*/ 39 h 1205"/>
                <a:gd name="T48" fmla="*/ 40 w 2527"/>
                <a:gd name="T49" fmla="*/ 39 h 1205"/>
                <a:gd name="T50" fmla="*/ 40 w 2527"/>
                <a:gd name="T51" fmla="*/ 39 h 1205"/>
                <a:gd name="T52" fmla="*/ 40 w 2527"/>
                <a:gd name="T53" fmla="*/ 39 h 1205"/>
                <a:gd name="T54" fmla="*/ 40 w 2527"/>
                <a:gd name="T55" fmla="*/ 39 h 1205"/>
                <a:gd name="T56" fmla="*/ 40 w 2527"/>
                <a:gd name="T57" fmla="*/ 39 h 1205"/>
                <a:gd name="T58" fmla="*/ 24 w 2527"/>
                <a:gd name="T59" fmla="*/ 39 h 1205"/>
                <a:gd name="T60" fmla="*/ 6 w 2527"/>
                <a:gd name="T61" fmla="*/ 39 h 1205"/>
                <a:gd name="T62" fmla="*/ 0 w 2527"/>
                <a:gd name="T63" fmla="*/ 39 h 1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27"/>
                <a:gd name="T97" fmla="*/ 0 h 1205"/>
                <a:gd name="T98" fmla="*/ 2527 w 2527"/>
                <a:gd name="T99" fmla="*/ 1205 h 1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27" h="1205">
                  <a:moveTo>
                    <a:pt x="1263" y="1204"/>
                  </a:moveTo>
                  <a:lnTo>
                    <a:pt x="2526" y="1204"/>
                  </a:lnTo>
                  <a:lnTo>
                    <a:pt x="2524" y="1140"/>
                  </a:lnTo>
                  <a:lnTo>
                    <a:pt x="2519" y="1076"/>
                  </a:lnTo>
                  <a:lnTo>
                    <a:pt x="2510" y="1013"/>
                  </a:lnTo>
                  <a:lnTo>
                    <a:pt x="2498" y="950"/>
                  </a:lnTo>
                  <a:lnTo>
                    <a:pt x="2482" y="888"/>
                  </a:lnTo>
                  <a:lnTo>
                    <a:pt x="2463" y="828"/>
                  </a:lnTo>
                  <a:lnTo>
                    <a:pt x="2440" y="768"/>
                  </a:lnTo>
                  <a:lnTo>
                    <a:pt x="2415" y="710"/>
                  </a:lnTo>
                  <a:lnTo>
                    <a:pt x="2386" y="653"/>
                  </a:lnTo>
                  <a:lnTo>
                    <a:pt x="2354" y="598"/>
                  </a:lnTo>
                  <a:lnTo>
                    <a:pt x="2320" y="545"/>
                  </a:lnTo>
                  <a:lnTo>
                    <a:pt x="2283" y="494"/>
                  </a:lnTo>
                  <a:lnTo>
                    <a:pt x="2243" y="445"/>
                  </a:lnTo>
                  <a:lnTo>
                    <a:pt x="2202" y="398"/>
                  </a:lnTo>
                  <a:lnTo>
                    <a:pt x="2157" y="354"/>
                  </a:lnTo>
                  <a:lnTo>
                    <a:pt x="2111" y="312"/>
                  </a:lnTo>
                  <a:lnTo>
                    <a:pt x="2063" y="272"/>
                  </a:lnTo>
                  <a:lnTo>
                    <a:pt x="2013" y="235"/>
                  </a:lnTo>
                  <a:lnTo>
                    <a:pt x="1961" y="201"/>
                  </a:lnTo>
                  <a:lnTo>
                    <a:pt x="1908" y="169"/>
                  </a:lnTo>
                  <a:lnTo>
                    <a:pt x="1854" y="140"/>
                  </a:lnTo>
                  <a:lnTo>
                    <a:pt x="1798" y="113"/>
                  </a:lnTo>
                  <a:lnTo>
                    <a:pt x="1741" y="90"/>
                  </a:lnTo>
                  <a:lnTo>
                    <a:pt x="1683" y="69"/>
                  </a:lnTo>
                  <a:lnTo>
                    <a:pt x="1625" y="50"/>
                  </a:lnTo>
                  <a:lnTo>
                    <a:pt x="1566" y="35"/>
                  </a:lnTo>
                  <a:lnTo>
                    <a:pt x="1506" y="22"/>
                  </a:lnTo>
                  <a:lnTo>
                    <a:pt x="1446" y="13"/>
                  </a:lnTo>
                  <a:lnTo>
                    <a:pt x="1385" y="6"/>
                  </a:lnTo>
                  <a:lnTo>
                    <a:pt x="1324" y="1"/>
                  </a:lnTo>
                  <a:lnTo>
                    <a:pt x="1263" y="0"/>
                  </a:lnTo>
                  <a:lnTo>
                    <a:pt x="1202" y="1"/>
                  </a:lnTo>
                  <a:lnTo>
                    <a:pt x="1141" y="6"/>
                  </a:lnTo>
                  <a:lnTo>
                    <a:pt x="1080" y="13"/>
                  </a:lnTo>
                  <a:lnTo>
                    <a:pt x="1020" y="22"/>
                  </a:lnTo>
                  <a:lnTo>
                    <a:pt x="960" y="35"/>
                  </a:lnTo>
                  <a:lnTo>
                    <a:pt x="901" y="50"/>
                  </a:lnTo>
                  <a:lnTo>
                    <a:pt x="843" y="69"/>
                  </a:lnTo>
                  <a:lnTo>
                    <a:pt x="785" y="90"/>
                  </a:lnTo>
                  <a:lnTo>
                    <a:pt x="728" y="113"/>
                  </a:lnTo>
                  <a:lnTo>
                    <a:pt x="672" y="140"/>
                  </a:lnTo>
                  <a:lnTo>
                    <a:pt x="618" y="169"/>
                  </a:lnTo>
                  <a:lnTo>
                    <a:pt x="565" y="201"/>
                  </a:lnTo>
                  <a:lnTo>
                    <a:pt x="513" y="235"/>
                  </a:lnTo>
                  <a:lnTo>
                    <a:pt x="463" y="272"/>
                  </a:lnTo>
                  <a:lnTo>
                    <a:pt x="415" y="312"/>
                  </a:lnTo>
                  <a:lnTo>
                    <a:pt x="369" y="354"/>
                  </a:lnTo>
                  <a:lnTo>
                    <a:pt x="324" y="398"/>
                  </a:lnTo>
                  <a:lnTo>
                    <a:pt x="283" y="445"/>
                  </a:lnTo>
                  <a:lnTo>
                    <a:pt x="243" y="494"/>
                  </a:lnTo>
                  <a:lnTo>
                    <a:pt x="206" y="545"/>
                  </a:lnTo>
                  <a:lnTo>
                    <a:pt x="172" y="598"/>
                  </a:lnTo>
                  <a:lnTo>
                    <a:pt x="140" y="653"/>
                  </a:lnTo>
                  <a:lnTo>
                    <a:pt x="111" y="710"/>
                  </a:lnTo>
                  <a:lnTo>
                    <a:pt x="86" y="768"/>
                  </a:lnTo>
                  <a:lnTo>
                    <a:pt x="63" y="828"/>
                  </a:lnTo>
                  <a:lnTo>
                    <a:pt x="44" y="888"/>
                  </a:lnTo>
                  <a:lnTo>
                    <a:pt x="28" y="950"/>
                  </a:lnTo>
                  <a:lnTo>
                    <a:pt x="16" y="1013"/>
                  </a:lnTo>
                  <a:lnTo>
                    <a:pt x="7" y="1076"/>
                  </a:lnTo>
                  <a:lnTo>
                    <a:pt x="2" y="1140"/>
                  </a:lnTo>
                  <a:lnTo>
                    <a:pt x="0" y="1204"/>
                  </a:lnTo>
                  <a:lnTo>
                    <a:pt x="1263" y="1204"/>
                  </a:lnTo>
                </a:path>
              </a:pathLst>
            </a:custGeom>
            <a:solidFill>
              <a:srgbClr val="006699"/>
            </a:solidFill>
            <a:ln w="9525">
              <a:noFill/>
              <a:round/>
              <a:headEnd/>
              <a:tailEnd/>
            </a:ln>
          </p:spPr>
          <p:txBody>
            <a:bodyPr wrap="none" anchor="ctr"/>
            <a:lstStyle/>
            <a:p>
              <a:endParaRPr lang="en-US"/>
            </a:p>
          </p:txBody>
        </p:sp>
        <p:sp>
          <p:nvSpPr>
            <p:cNvPr id="32888" name="Freeform 28"/>
            <p:cNvSpPr>
              <a:spLocks noChangeArrowheads="1"/>
            </p:cNvSpPr>
            <p:nvPr/>
          </p:nvSpPr>
          <p:spPr bwMode="auto">
            <a:xfrm>
              <a:off x="2830" y="2996"/>
              <a:ext cx="95" cy="92"/>
            </a:xfrm>
            <a:custGeom>
              <a:avLst/>
              <a:gdLst>
                <a:gd name="T0" fmla="*/ 0 w 819"/>
                <a:gd name="T1" fmla="*/ 0 h 822"/>
                <a:gd name="T2" fmla="*/ 0 w 819"/>
                <a:gd name="T3" fmla="*/ 0 h 822"/>
                <a:gd name="T4" fmla="*/ 0 w 819"/>
                <a:gd name="T5" fmla="*/ 0 h 822"/>
                <a:gd name="T6" fmla="*/ 0 w 819"/>
                <a:gd name="T7" fmla="*/ 0 h 822"/>
                <a:gd name="T8" fmla="*/ 0 w 819"/>
                <a:gd name="T9" fmla="*/ 0 h 822"/>
                <a:gd name="T10" fmla="*/ 0 w 819"/>
                <a:gd name="T11" fmla="*/ 0 h 822"/>
                <a:gd name="T12" fmla="*/ 0 w 819"/>
                <a:gd name="T13" fmla="*/ 0 h 822"/>
                <a:gd name="T14" fmla="*/ 0 w 819"/>
                <a:gd name="T15" fmla="*/ 0 h 822"/>
                <a:gd name="T16" fmla="*/ 0 w 819"/>
                <a:gd name="T17" fmla="*/ 0 h 822"/>
                <a:gd name="T18" fmla="*/ 0 w 819"/>
                <a:gd name="T19" fmla="*/ 0 h 822"/>
                <a:gd name="T20" fmla="*/ 0 w 819"/>
                <a:gd name="T21" fmla="*/ 0 h 822"/>
                <a:gd name="T22" fmla="*/ 0 w 819"/>
                <a:gd name="T23" fmla="*/ 0 h 822"/>
                <a:gd name="T24" fmla="*/ 0 w 819"/>
                <a:gd name="T25" fmla="*/ 0 h 822"/>
                <a:gd name="T26" fmla="*/ 0 w 819"/>
                <a:gd name="T27" fmla="*/ 0 h 822"/>
                <a:gd name="T28" fmla="*/ 0 w 819"/>
                <a:gd name="T29" fmla="*/ 0 h 822"/>
                <a:gd name="T30" fmla="*/ 0 w 819"/>
                <a:gd name="T31" fmla="*/ 0 h 822"/>
                <a:gd name="T32" fmla="*/ 0 w 819"/>
                <a:gd name="T33" fmla="*/ 0 h 822"/>
                <a:gd name="T34" fmla="*/ 0 w 819"/>
                <a:gd name="T35" fmla="*/ 0 h 822"/>
                <a:gd name="T36" fmla="*/ 0 w 819"/>
                <a:gd name="T37" fmla="*/ 0 h 822"/>
                <a:gd name="T38" fmla="*/ 0 w 819"/>
                <a:gd name="T39" fmla="*/ 0 h 822"/>
                <a:gd name="T40" fmla="*/ 0 w 819"/>
                <a:gd name="T41" fmla="*/ 0 h 822"/>
                <a:gd name="T42" fmla="*/ 0 w 819"/>
                <a:gd name="T43" fmla="*/ 0 h 822"/>
                <a:gd name="T44" fmla="*/ 0 w 819"/>
                <a:gd name="T45" fmla="*/ 0 h 822"/>
                <a:gd name="T46" fmla="*/ 0 w 819"/>
                <a:gd name="T47" fmla="*/ 0 h 822"/>
                <a:gd name="T48" fmla="*/ 0 w 819"/>
                <a:gd name="T49" fmla="*/ 0 h 822"/>
                <a:gd name="T50" fmla="*/ 0 w 819"/>
                <a:gd name="T51" fmla="*/ 0 h 822"/>
                <a:gd name="T52" fmla="*/ 0 w 819"/>
                <a:gd name="T53" fmla="*/ 0 h 822"/>
                <a:gd name="T54" fmla="*/ 0 w 819"/>
                <a:gd name="T55" fmla="*/ 0 h 822"/>
                <a:gd name="T56" fmla="*/ 0 w 819"/>
                <a:gd name="T57" fmla="*/ 0 h 822"/>
                <a:gd name="T58" fmla="*/ 0 w 819"/>
                <a:gd name="T59" fmla="*/ 0 h 822"/>
                <a:gd name="T60" fmla="*/ 0 w 819"/>
                <a:gd name="T61" fmla="*/ 0 h 822"/>
                <a:gd name="T62" fmla="*/ 0 w 819"/>
                <a:gd name="T63" fmla="*/ 0 h 822"/>
                <a:gd name="T64" fmla="*/ 0 w 819"/>
                <a:gd name="T65" fmla="*/ 0 h 822"/>
                <a:gd name="T66" fmla="*/ 0 w 819"/>
                <a:gd name="T67" fmla="*/ 0 h 822"/>
                <a:gd name="T68" fmla="*/ 0 w 819"/>
                <a:gd name="T69" fmla="*/ 0 h 822"/>
                <a:gd name="T70" fmla="*/ 0 w 819"/>
                <a:gd name="T71" fmla="*/ 0 h 822"/>
                <a:gd name="T72" fmla="*/ 0 w 819"/>
                <a:gd name="T73" fmla="*/ 0 h 822"/>
                <a:gd name="T74" fmla="*/ 0 w 819"/>
                <a:gd name="T75" fmla="*/ 0 h 822"/>
                <a:gd name="T76" fmla="*/ 0 w 819"/>
                <a:gd name="T77" fmla="*/ 0 h 822"/>
                <a:gd name="T78" fmla="*/ 0 w 819"/>
                <a:gd name="T79" fmla="*/ 0 h 822"/>
                <a:gd name="T80" fmla="*/ 0 w 819"/>
                <a:gd name="T81" fmla="*/ 0 h 822"/>
                <a:gd name="T82" fmla="*/ 0 w 819"/>
                <a:gd name="T83" fmla="*/ 0 h 822"/>
                <a:gd name="T84" fmla="*/ 0 w 819"/>
                <a:gd name="T85" fmla="*/ 0 h 822"/>
                <a:gd name="T86" fmla="*/ 0 w 819"/>
                <a:gd name="T87" fmla="*/ 0 h 822"/>
                <a:gd name="T88" fmla="*/ 0 w 819"/>
                <a:gd name="T89" fmla="*/ 0 h 822"/>
                <a:gd name="T90" fmla="*/ 0 w 819"/>
                <a:gd name="T91" fmla="*/ 0 h 822"/>
                <a:gd name="T92" fmla="*/ 0 w 819"/>
                <a:gd name="T93" fmla="*/ 0 h 822"/>
                <a:gd name="T94" fmla="*/ 0 w 819"/>
                <a:gd name="T95" fmla="*/ 0 h 822"/>
                <a:gd name="T96" fmla="*/ 0 w 819"/>
                <a:gd name="T97" fmla="*/ 0 h 822"/>
                <a:gd name="T98" fmla="*/ 0 w 819"/>
                <a:gd name="T99" fmla="*/ 0 h 822"/>
                <a:gd name="T100" fmla="*/ 0 w 819"/>
                <a:gd name="T101" fmla="*/ 0 h 822"/>
                <a:gd name="T102" fmla="*/ 0 w 819"/>
                <a:gd name="T103" fmla="*/ 0 h 822"/>
                <a:gd name="T104" fmla="*/ 0 w 819"/>
                <a:gd name="T105" fmla="*/ 0 h 822"/>
                <a:gd name="T106" fmla="*/ 0 w 819"/>
                <a:gd name="T107" fmla="*/ 0 h 822"/>
                <a:gd name="T108" fmla="*/ 0 w 819"/>
                <a:gd name="T109" fmla="*/ 0 h 822"/>
                <a:gd name="T110" fmla="*/ 0 w 819"/>
                <a:gd name="T111" fmla="*/ 0 h 822"/>
                <a:gd name="T112" fmla="*/ 0 w 819"/>
                <a:gd name="T113" fmla="*/ 0 h 822"/>
                <a:gd name="T114" fmla="*/ 0 w 819"/>
                <a:gd name="T115" fmla="*/ 0 h 822"/>
                <a:gd name="T116" fmla="*/ 0 w 819"/>
                <a:gd name="T117" fmla="*/ 0 h 822"/>
                <a:gd name="T118" fmla="*/ 0 w 819"/>
                <a:gd name="T119" fmla="*/ 0 h 822"/>
                <a:gd name="T120" fmla="*/ 0 w 819"/>
                <a:gd name="T121" fmla="*/ 0 h 8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9"/>
                <a:gd name="T184" fmla="*/ 0 h 822"/>
                <a:gd name="T185" fmla="*/ 819 w 819"/>
                <a:gd name="T186" fmla="*/ 822 h 8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9" h="822">
                  <a:moveTo>
                    <a:pt x="264" y="797"/>
                  </a:moveTo>
                  <a:lnTo>
                    <a:pt x="268" y="799"/>
                  </a:lnTo>
                  <a:lnTo>
                    <a:pt x="273" y="801"/>
                  </a:lnTo>
                  <a:lnTo>
                    <a:pt x="278" y="802"/>
                  </a:lnTo>
                  <a:lnTo>
                    <a:pt x="282" y="803"/>
                  </a:lnTo>
                  <a:lnTo>
                    <a:pt x="288" y="805"/>
                  </a:lnTo>
                  <a:lnTo>
                    <a:pt x="294" y="808"/>
                  </a:lnTo>
                  <a:lnTo>
                    <a:pt x="301" y="809"/>
                  </a:lnTo>
                  <a:lnTo>
                    <a:pt x="308" y="811"/>
                  </a:lnTo>
                  <a:lnTo>
                    <a:pt x="321" y="815"/>
                  </a:lnTo>
                  <a:lnTo>
                    <a:pt x="374" y="731"/>
                  </a:lnTo>
                  <a:lnTo>
                    <a:pt x="380" y="731"/>
                  </a:lnTo>
                  <a:lnTo>
                    <a:pt x="386" y="732"/>
                  </a:lnTo>
                  <a:lnTo>
                    <a:pt x="392" y="732"/>
                  </a:lnTo>
                  <a:lnTo>
                    <a:pt x="396" y="732"/>
                  </a:lnTo>
                  <a:lnTo>
                    <a:pt x="402" y="732"/>
                  </a:lnTo>
                  <a:lnTo>
                    <a:pt x="408" y="732"/>
                  </a:lnTo>
                  <a:lnTo>
                    <a:pt x="412" y="732"/>
                  </a:lnTo>
                  <a:lnTo>
                    <a:pt x="418" y="732"/>
                  </a:lnTo>
                  <a:lnTo>
                    <a:pt x="462" y="822"/>
                  </a:lnTo>
                  <a:lnTo>
                    <a:pt x="477" y="818"/>
                  </a:lnTo>
                  <a:lnTo>
                    <a:pt x="483" y="817"/>
                  </a:lnTo>
                  <a:lnTo>
                    <a:pt x="488" y="816"/>
                  </a:lnTo>
                  <a:lnTo>
                    <a:pt x="494" y="815"/>
                  </a:lnTo>
                  <a:lnTo>
                    <a:pt x="500" y="814"/>
                  </a:lnTo>
                  <a:lnTo>
                    <a:pt x="506" y="812"/>
                  </a:lnTo>
                  <a:lnTo>
                    <a:pt x="511" y="811"/>
                  </a:lnTo>
                  <a:lnTo>
                    <a:pt x="516" y="810"/>
                  </a:lnTo>
                  <a:lnTo>
                    <a:pt x="522" y="809"/>
                  </a:lnTo>
                  <a:lnTo>
                    <a:pt x="536" y="804"/>
                  </a:lnTo>
                  <a:lnTo>
                    <a:pt x="540" y="703"/>
                  </a:lnTo>
                  <a:lnTo>
                    <a:pt x="548" y="698"/>
                  </a:lnTo>
                  <a:lnTo>
                    <a:pt x="556" y="694"/>
                  </a:lnTo>
                  <a:lnTo>
                    <a:pt x="566" y="689"/>
                  </a:lnTo>
                  <a:lnTo>
                    <a:pt x="574" y="684"/>
                  </a:lnTo>
                  <a:lnTo>
                    <a:pt x="658" y="741"/>
                  </a:lnTo>
                  <a:lnTo>
                    <a:pt x="669" y="732"/>
                  </a:lnTo>
                  <a:lnTo>
                    <a:pt x="674" y="728"/>
                  </a:lnTo>
                  <a:lnTo>
                    <a:pt x="678" y="724"/>
                  </a:lnTo>
                  <a:lnTo>
                    <a:pt x="683" y="720"/>
                  </a:lnTo>
                  <a:lnTo>
                    <a:pt x="688" y="716"/>
                  </a:lnTo>
                  <a:lnTo>
                    <a:pt x="691" y="712"/>
                  </a:lnTo>
                  <a:lnTo>
                    <a:pt x="696" y="708"/>
                  </a:lnTo>
                  <a:lnTo>
                    <a:pt x="700" y="704"/>
                  </a:lnTo>
                  <a:lnTo>
                    <a:pt x="704" y="699"/>
                  </a:lnTo>
                  <a:lnTo>
                    <a:pt x="714" y="689"/>
                  </a:lnTo>
                  <a:lnTo>
                    <a:pt x="666" y="597"/>
                  </a:lnTo>
                  <a:lnTo>
                    <a:pt x="670" y="590"/>
                  </a:lnTo>
                  <a:lnTo>
                    <a:pt x="676" y="582"/>
                  </a:lnTo>
                  <a:lnTo>
                    <a:pt x="681" y="575"/>
                  </a:lnTo>
                  <a:lnTo>
                    <a:pt x="684" y="567"/>
                  </a:lnTo>
                  <a:lnTo>
                    <a:pt x="788" y="574"/>
                  </a:lnTo>
                  <a:lnTo>
                    <a:pt x="794" y="560"/>
                  </a:lnTo>
                  <a:lnTo>
                    <a:pt x="798" y="550"/>
                  </a:lnTo>
                  <a:lnTo>
                    <a:pt x="802" y="538"/>
                  </a:lnTo>
                  <a:lnTo>
                    <a:pt x="805" y="527"/>
                  </a:lnTo>
                  <a:lnTo>
                    <a:pt x="809" y="514"/>
                  </a:lnTo>
                  <a:lnTo>
                    <a:pt x="812" y="500"/>
                  </a:lnTo>
                  <a:lnTo>
                    <a:pt x="723" y="444"/>
                  </a:lnTo>
                  <a:lnTo>
                    <a:pt x="724" y="436"/>
                  </a:lnTo>
                  <a:lnTo>
                    <a:pt x="724" y="428"/>
                  </a:lnTo>
                  <a:lnTo>
                    <a:pt x="724" y="418"/>
                  </a:lnTo>
                  <a:lnTo>
                    <a:pt x="724" y="410"/>
                  </a:lnTo>
                  <a:lnTo>
                    <a:pt x="819" y="364"/>
                  </a:lnTo>
                  <a:lnTo>
                    <a:pt x="817" y="349"/>
                  </a:lnTo>
                  <a:lnTo>
                    <a:pt x="814" y="338"/>
                  </a:lnTo>
                  <a:lnTo>
                    <a:pt x="812" y="326"/>
                  </a:lnTo>
                  <a:lnTo>
                    <a:pt x="810" y="313"/>
                  </a:lnTo>
                  <a:lnTo>
                    <a:pt x="807" y="302"/>
                  </a:lnTo>
                  <a:lnTo>
                    <a:pt x="803" y="288"/>
                  </a:lnTo>
                  <a:lnTo>
                    <a:pt x="698" y="283"/>
                  </a:lnTo>
                  <a:lnTo>
                    <a:pt x="695" y="277"/>
                  </a:lnTo>
                  <a:lnTo>
                    <a:pt x="691" y="268"/>
                  </a:lnTo>
                  <a:lnTo>
                    <a:pt x="688" y="262"/>
                  </a:lnTo>
                  <a:lnTo>
                    <a:pt x="683" y="255"/>
                  </a:lnTo>
                  <a:lnTo>
                    <a:pt x="742" y="167"/>
                  </a:lnTo>
                  <a:lnTo>
                    <a:pt x="733" y="156"/>
                  </a:lnTo>
                  <a:lnTo>
                    <a:pt x="726" y="146"/>
                  </a:lnTo>
                  <a:lnTo>
                    <a:pt x="718" y="137"/>
                  </a:lnTo>
                  <a:lnTo>
                    <a:pt x="708" y="128"/>
                  </a:lnTo>
                  <a:lnTo>
                    <a:pt x="700" y="119"/>
                  </a:lnTo>
                  <a:lnTo>
                    <a:pt x="690" y="108"/>
                  </a:lnTo>
                  <a:lnTo>
                    <a:pt x="598" y="158"/>
                  </a:lnTo>
                  <a:lnTo>
                    <a:pt x="591" y="152"/>
                  </a:lnTo>
                  <a:lnTo>
                    <a:pt x="584" y="147"/>
                  </a:lnTo>
                  <a:lnTo>
                    <a:pt x="577" y="143"/>
                  </a:lnTo>
                  <a:lnTo>
                    <a:pt x="569" y="138"/>
                  </a:lnTo>
                  <a:lnTo>
                    <a:pt x="576" y="33"/>
                  </a:lnTo>
                  <a:lnTo>
                    <a:pt x="562" y="28"/>
                  </a:lnTo>
                  <a:lnTo>
                    <a:pt x="556" y="25"/>
                  </a:lnTo>
                  <a:lnTo>
                    <a:pt x="551" y="23"/>
                  </a:lnTo>
                  <a:lnTo>
                    <a:pt x="546" y="21"/>
                  </a:lnTo>
                  <a:lnTo>
                    <a:pt x="540" y="20"/>
                  </a:lnTo>
                  <a:lnTo>
                    <a:pt x="534" y="17"/>
                  </a:lnTo>
                  <a:lnTo>
                    <a:pt x="530" y="16"/>
                  </a:lnTo>
                  <a:lnTo>
                    <a:pt x="524" y="14"/>
                  </a:lnTo>
                  <a:lnTo>
                    <a:pt x="518" y="13"/>
                  </a:lnTo>
                  <a:lnTo>
                    <a:pt x="505" y="9"/>
                  </a:lnTo>
                  <a:lnTo>
                    <a:pt x="449" y="96"/>
                  </a:lnTo>
                  <a:lnTo>
                    <a:pt x="445" y="94"/>
                  </a:lnTo>
                  <a:lnTo>
                    <a:pt x="440" y="94"/>
                  </a:lnTo>
                  <a:lnTo>
                    <a:pt x="435" y="93"/>
                  </a:lnTo>
                  <a:lnTo>
                    <a:pt x="431" y="93"/>
                  </a:lnTo>
                  <a:lnTo>
                    <a:pt x="425" y="93"/>
                  </a:lnTo>
                  <a:lnTo>
                    <a:pt x="420" y="93"/>
                  </a:lnTo>
                  <a:lnTo>
                    <a:pt x="416" y="92"/>
                  </a:lnTo>
                  <a:lnTo>
                    <a:pt x="411" y="92"/>
                  </a:lnTo>
                  <a:lnTo>
                    <a:pt x="366" y="0"/>
                  </a:lnTo>
                  <a:lnTo>
                    <a:pt x="351" y="2"/>
                  </a:lnTo>
                  <a:lnTo>
                    <a:pt x="346" y="3"/>
                  </a:lnTo>
                  <a:lnTo>
                    <a:pt x="340" y="5"/>
                  </a:lnTo>
                  <a:lnTo>
                    <a:pt x="334" y="6"/>
                  </a:lnTo>
                  <a:lnTo>
                    <a:pt x="329" y="7"/>
                  </a:lnTo>
                  <a:lnTo>
                    <a:pt x="324" y="8"/>
                  </a:lnTo>
                  <a:lnTo>
                    <a:pt x="318" y="9"/>
                  </a:lnTo>
                  <a:lnTo>
                    <a:pt x="312" y="10"/>
                  </a:lnTo>
                  <a:lnTo>
                    <a:pt x="306" y="12"/>
                  </a:lnTo>
                  <a:lnTo>
                    <a:pt x="291" y="15"/>
                  </a:lnTo>
                  <a:lnTo>
                    <a:pt x="288" y="115"/>
                  </a:lnTo>
                  <a:lnTo>
                    <a:pt x="283" y="118"/>
                  </a:lnTo>
                  <a:lnTo>
                    <a:pt x="278" y="119"/>
                  </a:lnTo>
                  <a:lnTo>
                    <a:pt x="273" y="121"/>
                  </a:lnTo>
                  <a:lnTo>
                    <a:pt x="267" y="123"/>
                  </a:lnTo>
                  <a:lnTo>
                    <a:pt x="263" y="126"/>
                  </a:lnTo>
                  <a:lnTo>
                    <a:pt x="258" y="129"/>
                  </a:lnTo>
                  <a:lnTo>
                    <a:pt x="253" y="131"/>
                  </a:lnTo>
                  <a:lnTo>
                    <a:pt x="249" y="134"/>
                  </a:lnTo>
                  <a:lnTo>
                    <a:pt x="166" y="78"/>
                  </a:lnTo>
                  <a:lnTo>
                    <a:pt x="154" y="88"/>
                  </a:lnTo>
                  <a:lnTo>
                    <a:pt x="150" y="91"/>
                  </a:lnTo>
                  <a:lnTo>
                    <a:pt x="146" y="94"/>
                  </a:lnTo>
                  <a:lnTo>
                    <a:pt x="142" y="98"/>
                  </a:lnTo>
                  <a:lnTo>
                    <a:pt x="137" y="101"/>
                  </a:lnTo>
                  <a:lnTo>
                    <a:pt x="133" y="105"/>
                  </a:lnTo>
                  <a:lnTo>
                    <a:pt x="129" y="109"/>
                  </a:lnTo>
                  <a:lnTo>
                    <a:pt x="124" y="113"/>
                  </a:lnTo>
                  <a:lnTo>
                    <a:pt x="120" y="118"/>
                  </a:lnTo>
                  <a:lnTo>
                    <a:pt x="110" y="128"/>
                  </a:lnTo>
                  <a:lnTo>
                    <a:pt x="154" y="213"/>
                  </a:lnTo>
                  <a:lnTo>
                    <a:pt x="148" y="222"/>
                  </a:lnTo>
                  <a:lnTo>
                    <a:pt x="141" y="233"/>
                  </a:lnTo>
                  <a:lnTo>
                    <a:pt x="134" y="243"/>
                  </a:lnTo>
                  <a:lnTo>
                    <a:pt x="128" y="254"/>
                  </a:lnTo>
                  <a:lnTo>
                    <a:pt x="31" y="247"/>
                  </a:lnTo>
                  <a:lnTo>
                    <a:pt x="25" y="260"/>
                  </a:lnTo>
                  <a:lnTo>
                    <a:pt x="22" y="271"/>
                  </a:lnTo>
                  <a:lnTo>
                    <a:pt x="19" y="281"/>
                  </a:lnTo>
                  <a:lnTo>
                    <a:pt x="15" y="293"/>
                  </a:lnTo>
                  <a:lnTo>
                    <a:pt x="12" y="303"/>
                  </a:lnTo>
                  <a:lnTo>
                    <a:pt x="8" y="317"/>
                  </a:lnTo>
                  <a:lnTo>
                    <a:pt x="89" y="369"/>
                  </a:lnTo>
                  <a:lnTo>
                    <a:pt x="88" y="381"/>
                  </a:lnTo>
                  <a:lnTo>
                    <a:pt x="86" y="393"/>
                  </a:lnTo>
                  <a:lnTo>
                    <a:pt x="86" y="406"/>
                  </a:lnTo>
                  <a:lnTo>
                    <a:pt x="86" y="418"/>
                  </a:lnTo>
                  <a:lnTo>
                    <a:pt x="0" y="460"/>
                  </a:lnTo>
                  <a:lnTo>
                    <a:pt x="2" y="475"/>
                  </a:lnTo>
                  <a:lnTo>
                    <a:pt x="5" y="486"/>
                  </a:lnTo>
                  <a:lnTo>
                    <a:pt x="7" y="497"/>
                  </a:lnTo>
                  <a:lnTo>
                    <a:pt x="9" y="507"/>
                  </a:lnTo>
                  <a:lnTo>
                    <a:pt x="12" y="519"/>
                  </a:lnTo>
                  <a:lnTo>
                    <a:pt x="15" y="532"/>
                  </a:lnTo>
                  <a:lnTo>
                    <a:pt x="111" y="536"/>
                  </a:lnTo>
                  <a:lnTo>
                    <a:pt x="116" y="547"/>
                  </a:lnTo>
                  <a:lnTo>
                    <a:pt x="121" y="559"/>
                  </a:lnTo>
                  <a:lnTo>
                    <a:pt x="127" y="570"/>
                  </a:lnTo>
                  <a:lnTo>
                    <a:pt x="134" y="581"/>
                  </a:lnTo>
                  <a:lnTo>
                    <a:pt x="81" y="660"/>
                  </a:lnTo>
                  <a:lnTo>
                    <a:pt x="90" y="672"/>
                  </a:lnTo>
                  <a:lnTo>
                    <a:pt x="97" y="680"/>
                  </a:lnTo>
                  <a:lnTo>
                    <a:pt x="105" y="689"/>
                  </a:lnTo>
                  <a:lnTo>
                    <a:pt x="112" y="697"/>
                  </a:lnTo>
                  <a:lnTo>
                    <a:pt x="120" y="705"/>
                  </a:lnTo>
                  <a:lnTo>
                    <a:pt x="130" y="716"/>
                  </a:lnTo>
                  <a:lnTo>
                    <a:pt x="215" y="671"/>
                  </a:lnTo>
                  <a:lnTo>
                    <a:pt x="220" y="674"/>
                  </a:lnTo>
                  <a:lnTo>
                    <a:pt x="226" y="678"/>
                  </a:lnTo>
                  <a:lnTo>
                    <a:pt x="230" y="681"/>
                  </a:lnTo>
                  <a:lnTo>
                    <a:pt x="236" y="683"/>
                  </a:lnTo>
                  <a:lnTo>
                    <a:pt x="241" y="687"/>
                  </a:lnTo>
                  <a:lnTo>
                    <a:pt x="247" y="690"/>
                  </a:lnTo>
                  <a:lnTo>
                    <a:pt x="251" y="693"/>
                  </a:lnTo>
                  <a:lnTo>
                    <a:pt x="257" y="696"/>
                  </a:lnTo>
                  <a:lnTo>
                    <a:pt x="250" y="792"/>
                  </a:lnTo>
                  <a:lnTo>
                    <a:pt x="264" y="797"/>
                  </a:lnTo>
                  <a:close/>
                </a:path>
              </a:pathLst>
            </a:custGeom>
            <a:solidFill>
              <a:srgbClr val="FFFFFF"/>
            </a:solidFill>
            <a:ln w="9525">
              <a:noFill/>
              <a:round/>
              <a:headEnd/>
              <a:tailEnd/>
            </a:ln>
          </p:spPr>
          <p:txBody>
            <a:bodyPr anchor="ctr"/>
            <a:lstStyle/>
            <a:p>
              <a:endParaRPr lang="en-US"/>
            </a:p>
          </p:txBody>
        </p:sp>
        <p:sp>
          <p:nvSpPr>
            <p:cNvPr id="32889" name="Freeform 29"/>
            <p:cNvSpPr>
              <a:spLocks noChangeArrowheads="1"/>
            </p:cNvSpPr>
            <p:nvPr/>
          </p:nvSpPr>
          <p:spPr bwMode="auto">
            <a:xfrm>
              <a:off x="2853" y="3019"/>
              <a:ext cx="48" cy="46"/>
            </a:xfrm>
            <a:custGeom>
              <a:avLst/>
              <a:gdLst>
                <a:gd name="T0" fmla="*/ 2 w 267"/>
                <a:gd name="T1" fmla="*/ 1 h 268"/>
                <a:gd name="T2" fmla="*/ 1 w 267"/>
                <a:gd name="T3" fmla="*/ 1 h 268"/>
                <a:gd name="T4" fmla="*/ 1 w 267"/>
                <a:gd name="T5" fmla="*/ 1 h 268"/>
                <a:gd name="T6" fmla="*/ 0 w 267"/>
                <a:gd name="T7" fmla="*/ 1 h 268"/>
                <a:gd name="T8" fmla="*/ 0 w 267"/>
                <a:gd name="T9" fmla="*/ 1 h 268"/>
                <a:gd name="T10" fmla="*/ 0 w 267"/>
                <a:gd name="T11" fmla="*/ 1 h 268"/>
                <a:gd name="T12" fmla="*/ 0 w 267"/>
                <a:gd name="T13" fmla="*/ 1 h 268"/>
                <a:gd name="T14" fmla="*/ 0 w 267"/>
                <a:gd name="T15" fmla="*/ 1 h 268"/>
                <a:gd name="T16" fmla="*/ 1 w 267"/>
                <a:gd name="T17" fmla="*/ 1 h 268"/>
                <a:gd name="T18" fmla="*/ 1 w 267"/>
                <a:gd name="T19" fmla="*/ 1 h 268"/>
                <a:gd name="T20" fmla="*/ 1 w 267"/>
                <a:gd name="T21" fmla="*/ 1 h 268"/>
                <a:gd name="T22" fmla="*/ 1 w 267"/>
                <a:gd name="T23" fmla="*/ 1 h 268"/>
                <a:gd name="T24" fmla="*/ 2 w 267"/>
                <a:gd name="T25" fmla="*/ 0 h 268"/>
                <a:gd name="T26" fmla="*/ 2 w 267"/>
                <a:gd name="T27" fmla="*/ 0 h 268"/>
                <a:gd name="T28" fmla="*/ 2 w 267"/>
                <a:gd name="T29" fmla="*/ 0 h 268"/>
                <a:gd name="T30" fmla="*/ 3 w 267"/>
                <a:gd name="T31" fmla="*/ 0 h 268"/>
                <a:gd name="T32" fmla="*/ 3 w 267"/>
                <a:gd name="T33" fmla="*/ 0 h 268"/>
                <a:gd name="T34" fmla="*/ 3 w 267"/>
                <a:gd name="T35" fmla="*/ 0 h 268"/>
                <a:gd name="T36" fmla="*/ 3 w 267"/>
                <a:gd name="T37" fmla="*/ 0 h 268"/>
                <a:gd name="T38" fmla="*/ 3 w 267"/>
                <a:gd name="T39" fmla="*/ 0 h 268"/>
                <a:gd name="T40" fmla="*/ 3 w 267"/>
                <a:gd name="T41" fmla="*/ 0 h 268"/>
                <a:gd name="T42" fmla="*/ 3 w 267"/>
                <a:gd name="T43" fmla="*/ 0 h 268"/>
                <a:gd name="T44" fmla="*/ 3 w 267"/>
                <a:gd name="T45" fmla="*/ 0 h 268"/>
                <a:gd name="T46" fmla="*/ 3 w 267"/>
                <a:gd name="T47" fmla="*/ 0 h 268"/>
                <a:gd name="T48" fmla="*/ 3 w 267"/>
                <a:gd name="T49" fmla="*/ 0 h 268"/>
                <a:gd name="T50" fmla="*/ 3 w 267"/>
                <a:gd name="T51" fmla="*/ 1 h 268"/>
                <a:gd name="T52" fmla="*/ 3 w 267"/>
                <a:gd name="T53" fmla="*/ 1 h 268"/>
                <a:gd name="T54" fmla="*/ 3 w 267"/>
                <a:gd name="T55" fmla="*/ 1 h 268"/>
                <a:gd name="T56" fmla="*/ 3 w 267"/>
                <a:gd name="T57" fmla="*/ 1 h 268"/>
                <a:gd name="T58" fmla="*/ 3 w 267"/>
                <a:gd name="T59" fmla="*/ 1 h 268"/>
                <a:gd name="T60" fmla="*/ 3 w 267"/>
                <a:gd name="T61" fmla="*/ 1 h 268"/>
                <a:gd name="T62" fmla="*/ 3 w 267"/>
                <a:gd name="T63" fmla="*/ 1 h 268"/>
                <a:gd name="T64" fmla="*/ 3 w 267"/>
                <a:gd name="T65" fmla="*/ 1 h 268"/>
                <a:gd name="T66" fmla="*/ 3 w 267"/>
                <a:gd name="T67" fmla="*/ 1 h 268"/>
                <a:gd name="T68" fmla="*/ 3 w 267"/>
                <a:gd name="T69" fmla="*/ 1 h 268"/>
                <a:gd name="T70" fmla="*/ 3 w 267"/>
                <a:gd name="T71" fmla="*/ 1 h 268"/>
                <a:gd name="T72" fmla="*/ 3 w 267"/>
                <a:gd name="T73" fmla="*/ 1 h 268"/>
                <a:gd name="T74" fmla="*/ 3 w 267"/>
                <a:gd name="T75" fmla="*/ 1 h 268"/>
                <a:gd name="T76" fmla="*/ 3 w 267"/>
                <a:gd name="T77" fmla="*/ 1 h 268"/>
                <a:gd name="T78" fmla="*/ 3 w 267"/>
                <a:gd name="T79" fmla="*/ 1 h 268"/>
                <a:gd name="T80" fmla="*/ 3 w 267"/>
                <a:gd name="T81" fmla="*/ 1 h 268"/>
                <a:gd name="T82" fmla="*/ 3 w 267"/>
                <a:gd name="T83" fmla="*/ 1 h 268"/>
                <a:gd name="T84" fmla="*/ 3 w 267"/>
                <a:gd name="T85" fmla="*/ 1 h 268"/>
                <a:gd name="T86" fmla="*/ 3 w 267"/>
                <a:gd name="T87" fmla="*/ 1 h 268"/>
                <a:gd name="T88" fmla="*/ 3 w 267"/>
                <a:gd name="T89" fmla="*/ 1 h 268"/>
                <a:gd name="T90" fmla="*/ 3 w 267"/>
                <a:gd name="T91" fmla="*/ 1 h 268"/>
                <a:gd name="T92" fmla="*/ 2 w 267"/>
                <a:gd name="T93" fmla="*/ 1 h 268"/>
                <a:gd name="T94" fmla="*/ 2 w 267"/>
                <a:gd name="T95" fmla="*/ 1 h 268"/>
                <a:gd name="T96" fmla="*/ 2 w 267"/>
                <a:gd name="T97" fmla="*/ 1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
                <a:gd name="T148" fmla="*/ 0 h 268"/>
                <a:gd name="T149" fmla="*/ 267 w 267"/>
                <a:gd name="T150" fmla="*/ 268 h 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 h="268">
                  <a:moveTo>
                    <a:pt x="62" y="247"/>
                  </a:moveTo>
                  <a:lnTo>
                    <a:pt x="41" y="231"/>
                  </a:lnTo>
                  <a:lnTo>
                    <a:pt x="24" y="210"/>
                  </a:lnTo>
                  <a:lnTo>
                    <a:pt x="12" y="188"/>
                  </a:lnTo>
                  <a:lnTo>
                    <a:pt x="3" y="163"/>
                  </a:lnTo>
                  <a:lnTo>
                    <a:pt x="0" y="137"/>
                  </a:lnTo>
                  <a:lnTo>
                    <a:pt x="2" y="112"/>
                  </a:lnTo>
                  <a:lnTo>
                    <a:pt x="9" y="87"/>
                  </a:lnTo>
                  <a:lnTo>
                    <a:pt x="22" y="62"/>
                  </a:lnTo>
                  <a:lnTo>
                    <a:pt x="30" y="51"/>
                  </a:lnTo>
                  <a:lnTo>
                    <a:pt x="38" y="42"/>
                  </a:lnTo>
                  <a:lnTo>
                    <a:pt x="48" y="33"/>
                  </a:lnTo>
                  <a:lnTo>
                    <a:pt x="59" y="24"/>
                  </a:lnTo>
                  <a:lnTo>
                    <a:pt x="69" y="18"/>
                  </a:lnTo>
                  <a:lnTo>
                    <a:pt x="81" y="12"/>
                  </a:lnTo>
                  <a:lnTo>
                    <a:pt x="93" y="7"/>
                  </a:lnTo>
                  <a:lnTo>
                    <a:pt x="106" y="4"/>
                  </a:lnTo>
                  <a:lnTo>
                    <a:pt x="117" y="1"/>
                  </a:lnTo>
                  <a:lnTo>
                    <a:pt x="131" y="0"/>
                  </a:lnTo>
                  <a:lnTo>
                    <a:pt x="144" y="1"/>
                  </a:lnTo>
                  <a:lnTo>
                    <a:pt x="157" y="3"/>
                  </a:lnTo>
                  <a:lnTo>
                    <a:pt x="169" y="6"/>
                  </a:lnTo>
                  <a:lnTo>
                    <a:pt x="182" y="9"/>
                  </a:lnTo>
                  <a:lnTo>
                    <a:pt x="195" y="15"/>
                  </a:lnTo>
                  <a:lnTo>
                    <a:pt x="206" y="22"/>
                  </a:lnTo>
                  <a:lnTo>
                    <a:pt x="227" y="38"/>
                  </a:lnTo>
                  <a:lnTo>
                    <a:pt x="244" y="59"/>
                  </a:lnTo>
                  <a:lnTo>
                    <a:pt x="257" y="81"/>
                  </a:lnTo>
                  <a:lnTo>
                    <a:pt x="265" y="105"/>
                  </a:lnTo>
                  <a:lnTo>
                    <a:pt x="267" y="132"/>
                  </a:lnTo>
                  <a:lnTo>
                    <a:pt x="265" y="157"/>
                  </a:lnTo>
                  <a:lnTo>
                    <a:pt x="258" y="182"/>
                  </a:lnTo>
                  <a:lnTo>
                    <a:pt x="246" y="207"/>
                  </a:lnTo>
                  <a:lnTo>
                    <a:pt x="238" y="217"/>
                  </a:lnTo>
                  <a:lnTo>
                    <a:pt x="230" y="227"/>
                  </a:lnTo>
                  <a:lnTo>
                    <a:pt x="221" y="236"/>
                  </a:lnTo>
                  <a:lnTo>
                    <a:pt x="211" y="245"/>
                  </a:lnTo>
                  <a:lnTo>
                    <a:pt x="199" y="251"/>
                  </a:lnTo>
                  <a:lnTo>
                    <a:pt x="188" y="257"/>
                  </a:lnTo>
                  <a:lnTo>
                    <a:pt x="175" y="262"/>
                  </a:lnTo>
                  <a:lnTo>
                    <a:pt x="162" y="265"/>
                  </a:lnTo>
                  <a:lnTo>
                    <a:pt x="150" y="268"/>
                  </a:lnTo>
                  <a:lnTo>
                    <a:pt x="136" y="268"/>
                  </a:lnTo>
                  <a:lnTo>
                    <a:pt x="123" y="268"/>
                  </a:lnTo>
                  <a:lnTo>
                    <a:pt x="111" y="266"/>
                  </a:lnTo>
                  <a:lnTo>
                    <a:pt x="98" y="263"/>
                  </a:lnTo>
                  <a:lnTo>
                    <a:pt x="85" y="260"/>
                  </a:lnTo>
                  <a:lnTo>
                    <a:pt x="74" y="254"/>
                  </a:lnTo>
                  <a:lnTo>
                    <a:pt x="62" y="247"/>
                  </a:lnTo>
                  <a:close/>
                </a:path>
              </a:pathLst>
            </a:custGeom>
            <a:solidFill>
              <a:srgbClr val="006699"/>
            </a:solidFill>
            <a:ln w="9525">
              <a:noFill/>
              <a:round/>
              <a:headEnd/>
              <a:tailEnd/>
            </a:ln>
          </p:spPr>
          <p:txBody>
            <a:bodyPr anchor="ctr"/>
            <a:lstStyle/>
            <a:p>
              <a:endParaRPr lang="en-US"/>
            </a:p>
          </p:txBody>
        </p:sp>
        <p:sp>
          <p:nvSpPr>
            <p:cNvPr id="32890" name="Freeform 30"/>
            <p:cNvSpPr>
              <a:spLocks noChangeArrowheads="1"/>
            </p:cNvSpPr>
            <p:nvPr/>
          </p:nvSpPr>
          <p:spPr bwMode="auto">
            <a:xfrm>
              <a:off x="2930" y="3030"/>
              <a:ext cx="123" cy="119"/>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w 818"/>
                <a:gd name="T67" fmla="*/ 0 h 817"/>
                <a:gd name="T68" fmla="*/ 0 w 818"/>
                <a:gd name="T69" fmla="*/ 0 h 817"/>
                <a:gd name="T70" fmla="*/ 0 w 818"/>
                <a:gd name="T71" fmla="*/ 0 h 817"/>
                <a:gd name="T72" fmla="*/ 0 w 818"/>
                <a:gd name="T73" fmla="*/ 0 h 817"/>
                <a:gd name="T74" fmla="*/ 0 w 818"/>
                <a:gd name="T75" fmla="*/ 0 h 817"/>
                <a:gd name="T76" fmla="*/ 0 w 818"/>
                <a:gd name="T77" fmla="*/ 0 h 817"/>
                <a:gd name="T78" fmla="*/ 0 w 818"/>
                <a:gd name="T79" fmla="*/ 0 h 817"/>
                <a:gd name="T80" fmla="*/ 0 w 818"/>
                <a:gd name="T81" fmla="*/ 0 h 817"/>
                <a:gd name="T82" fmla="*/ 0 w 818"/>
                <a:gd name="T83" fmla="*/ 0 h 817"/>
                <a:gd name="T84" fmla="*/ 0 w 818"/>
                <a:gd name="T85" fmla="*/ 0 h 817"/>
                <a:gd name="T86" fmla="*/ 0 w 818"/>
                <a:gd name="T87" fmla="*/ 0 h 817"/>
                <a:gd name="T88" fmla="*/ 0 w 818"/>
                <a:gd name="T89" fmla="*/ 0 h 817"/>
                <a:gd name="T90" fmla="*/ 0 w 818"/>
                <a:gd name="T91" fmla="*/ 0 h 817"/>
                <a:gd name="T92" fmla="*/ 0 w 818"/>
                <a:gd name="T93" fmla="*/ 0 h 817"/>
                <a:gd name="T94" fmla="*/ 0 w 818"/>
                <a:gd name="T95" fmla="*/ 0 h 817"/>
                <a:gd name="T96" fmla="*/ 0 w 818"/>
                <a:gd name="T97" fmla="*/ 0 h 817"/>
                <a:gd name="T98" fmla="*/ 0 w 818"/>
                <a:gd name="T99" fmla="*/ 0 h 817"/>
                <a:gd name="T100" fmla="*/ 0 w 818"/>
                <a:gd name="T101" fmla="*/ 0 h 817"/>
                <a:gd name="T102" fmla="*/ 0 w 818"/>
                <a:gd name="T103" fmla="*/ 0 h 817"/>
                <a:gd name="T104" fmla="*/ 0 w 818"/>
                <a:gd name="T105" fmla="*/ 0 h 817"/>
                <a:gd name="T106" fmla="*/ 0 w 818"/>
                <a:gd name="T107" fmla="*/ 0 h 817"/>
                <a:gd name="T108" fmla="*/ 0 w 818"/>
                <a:gd name="T109" fmla="*/ 0 h 817"/>
                <a:gd name="T110" fmla="*/ 0 w 818"/>
                <a:gd name="T111" fmla="*/ 0 h 817"/>
                <a:gd name="T112" fmla="*/ 0 w 818"/>
                <a:gd name="T113" fmla="*/ 0 h 817"/>
                <a:gd name="T114" fmla="*/ 0 w 818"/>
                <a:gd name="T115" fmla="*/ 0 h 817"/>
                <a:gd name="T116" fmla="*/ 0 w 818"/>
                <a:gd name="T117" fmla="*/ 0 h 817"/>
                <a:gd name="T118" fmla="*/ 0 w 818"/>
                <a:gd name="T119" fmla="*/ 0 h 817"/>
                <a:gd name="T120" fmla="*/ 0 w 818"/>
                <a:gd name="T121" fmla="*/ 0 h 8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8"/>
                <a:gd name="T184" fmla="*/ 0 h 817"/>
                <a:gd name="T185" fmla="*/ 818 w 818"/>
                <a:gd name="T186" fmla="*/ 817 h 8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8" h="817">
                  <a:moveTo>
                    <a:pt x="724" y="379"/>
                  </a:moveTo>
                  <a:lnTo>
                    <a:pt x="813" y="326"/>
                  </a:lnTo>
                  <a:lnTo>
                    <a:pt x="810" y="311"/>
                  </a:lnTo>
                  <a:lnTo>
                    <a:pt x="809" y="306"/>
                  </a:lnTo>
                  <a:lnTo>
                    <a:pt x="808" y="301"/>
                  </a:lnTo>
                  <a:lnTo>
                    <a:pt x="805" y="295"/>
                  </a:lnTo>
                  <a:lnTo>
                    <a:pt x="804" y="291"/>
                  </a:lnTo>
                  <a:lnTo>
                    <a:pt x="802" y="285"/>
                  </a:lnTo>
                  <a:lnTo>
                    <a:pt x="801" y="278"/>
                  </a:lnTo>
                  <a:lnTo>
                    <a:pt x="798" y="272"/>
                  </a:lnTo>
                  <a:lnTo>
                    <a:pt x="796" y="265"/>
                  </a:lnTo>
                  <a:lnTo>
                    <a:pt x="790" y="251"/>
                  </a:lnTo>
                  <a:lnTo>
                    <a:pt x="686" y="256"/>
                  </a:lnTo>
                  <a:lnTo>
                    <a:pt x="681" y="249"/>
                  </a:lnTo>
                  <a:lnTo>
                    <a:pt x="678" y="242"/>
                  </a:lnTo>
                  <a:lnTo>
                    <a:pt x="673" y="235"/>
                  </a:lnTo>
                  <a:lnTo>
                    <a:pt x="668" y="228"/>
                  </a:lnTo>
                  <a:lnTo>
                    <a:pt x="719" y="136"/>
                  </a:lnTo>
                  <a:lnTo>
                    <a:pt x="709" y="126"/>
                  </a:lnTo>
                  <a:lnTo>
                    <a:pt x="705" y="121"/>
                  </a:lnTo>
                  <a:lnTo>
                    <a:pt x="701" y="118"/>
                  </a:lnTo>
                  <a:lnTo>
                    <a:pt x="696" y="113"/>
                  </a:lnTo>
                  <a:lnTo>
                    <a:pt x="691" y="108"/>
                  </a:lnTo>
                  <a:lnTo>
                    <a:pt x="688" y="104"/>
                  </a:lnTo>
                  <a:lnTo>
                    <a:pt x="683" y="100"/>
                  </a:lnTo>
                  <a:lnTo>
                    <a:pt x="679" y="96"/>
                  </a:lnTo>
                  <a:lnTo>
                    <a:pt x="674" y="92"/>
                  </a:lnTo>
                  <a:lnTo>
                    <a:pt x="663" y="83"/>
                  </a:lnTo>
                  <a:lnTo>
                    <a:pt x="574" y="140"/>
                  </a:lnTo>
                  <a:lnTo>
                    <a:pt x="567" y="135"/>
                  </a:lnTo>
                  <a:lnTo>
                    <a:pt x="560" y="132"/>
                  </a:lnTo>
                  <a:lnTo>
                    <a:pt x="552" y="127"/>
                  </a:lnTo>
                  <a:lnTo>
                    <a:pt x="545" y="123"/>
                  </a:lnTo>
                  <a:lnTo>
                    <a:pt x="543" y="19"/>
                  </a:lnTo>
                  <a:lnTo>
                    <a:pt x="529" y="14"/>
                  </a:lnTo>
                  <a:lnTo>
                    <a:pt x="523" y="13"/>
                  </a:lnTo>
                  <a:lnTo>
                    <a:pt x="517" y="11"/>
                  </a:lnTo>
                  <a:lnTo>
                    <a:pt x="512" y="9"/>
                  </a:lnTo>
                  <a:lnTo>
                    <a:pt x="506" y="8"/>
                  </a:lnTo>
                  <a:lnTo>
                    <a:pt x="500" y="6"/>
                  </a:lnTo>
                  <a:lnTo>
                    <a:pt x="493" y="5"/>
                  </a:lnTo>
                  <a:lnTo>
                    <a:pt x="487" y="4"/>
                  </a:lnTo>
                  <a:lnTo>
                    <a:pt x="482" y="2"/>
                  </a:lnTo>
                  <a:lnTo>
                    <a:pt x="467" y="0"/>
                  </a:lnTo>
                  <a:lnTo>
                    <a:pt x="420" y="92"/>
                  </a:lnTo>
                  <a:lnTo>
                    <a:pt x="415" y="92"/>
                  </a:lnTo>
                  <a:lnTo>
                    <a:pt x="410" y="92"/>
                  </a:lnTo>
                  <a:lnTo>
                    <a:pt x="407" y="92"/>
                  </a:lnTo>
                  <a:lnTo>
                    <a:pt x="402" y="92"/>
                  </a:lnTo>
                  <a:lnTo>
                    <a:pt x="398" y="92"/>
                  </a:lnTo>
                  <a:lnTo>
                    <a:pt x="393" y="92"/>
                  </a:lnTo>
                  <a:lnTo>
                    <a:pt x="388" y="94"/>
                  </a:lnTo>
                  <a:lnTo>
                    <a:pt x="384" y="94"/>
                  </a:lnTo>
                  <a:lnTo>
                    <a:pt x="331" y="4"/>
                  </a:lnTo>
                  <a:lnTo>
                    <a:pt x="316" y="7"/>
                  </a:lnTo>
                  <a:lnTo>
                    <a:pt x="310" y="8"/>
                  </a:lnTo>
                  <a:lnTo>
                    <a:pt x="303" y="9"/>
                  </a:lnTo>
                  <a:lnTo>
                    <a:pt x="297" y="11"/>
                  </a:lnTo>
                  <a:lnTo>
                    <a:pt x="293" y="13"/>
                  </a:lnTo>
                  <a:lnTo>
                    <a:pt x="287" y="14"/>
                  </a:lnTo>
                  <a:lnTo>
                    <a:pt x="281" y="16"/>
                  </a:lnTo>
                  <a:lnTo>
                    <a:pt x="277" y="17"/>
                  </a:lnTo>
                  <a:lnTo>
                    <a:pt x="271" y="20"/>
                  </a:lnTo>
                  <a:lnTo>
                    <a:pt x="257" y="24"/>
                  </a:lnTo>
                  <a:lnTo>
                    <a:pt x="262" y="127"/>
                  </a:lnTo>
                  <a:lnTo>
                    <a:pt x="254" y="132"/>
                  </a:lnTo>
                  <a:lnTo>
                    <a:pt x="244" y="136"/>
                  </a:lnTo>
                  <a:lnTo>
                    <a:pt x="236" y="142"/>
                  </a:lnTo>
                  <a:lnTo>
                    <a:pt x="228" y="147"/>
                  </a:lnTo>
                  <a:lnTo>
                    <a:pt x="139" y="97"/>
                  </a:lnTo>
                  <a:lnTo>
                    <a:pt x="128" y="106"/>
                  </a:lnTo>
                  <a:lnTo>
                    <a:pt x="120" y="114"/>
                  </a:lnTo>
                  <a:lnTo>
                    <a:pt x="111" y="122"/>
                  </a:lnTo>
                  <a:lnTo>
                    <a:pt x="103" y="132"/>
                  </a:lnTo>
                  <a:lnTo>
                    <a:pt x="96" y="140"/>
                  </a:lnTo>
                  <a:lnTo>
                    <a:pt x="86" y="151"/>
                  </a:lnTo>
                  <a:lnTo>
                    <a:pt x="140" y="235"/>
                  </a:lnTo>
                  <a:lnTo>
                    <a:pt x="134" y="244"/>
                  </a:lnTo>
                  <a:lnTo>
                    <a:pt x="128" y="254"/>
                  </a:lnTo>
                  <a:lnTo>
                    <a:pt x="122" y="264"/>
                  </a:lnTo>
                  <a:lnTo>
                    <a:pt x="118" y="273"/>
                  </a:lnTo>
                  <a:lnTo>
                    <a:pt x="19" y="274"/>
                  </a:lnTo>
                  <a:lnTo>
                    <a:pt x="14" y="288"/>
                  </a:lnTo>
                  <a:lnTo>
                    <a:pt x="11" y="300"/>
                  </a:lnTo>
                  <a:lnTo>
                    <a:pt x="8" y="310"/>
                  </a:lnTo>
                  <a:lnTo>
                    <a:pt x="5" y="322"/>
                  </a:lnTo>
                  <a:lnTo>
                    <a:pt x="3" y="333"/>
                  </a:lnTo>
                  <a:lnTo>
                    <a:pt x="0" y="348"/>
                  </a:lnTo>
                  <a:lnTo>
                    <a:pt x="87" y="392"/>
                  </a:lnTo>
                  <a:lnTo>
                    <a:pt x="86" y="403"/>
                  </a:lnTo>
                  <a:lnTo>
                    <a:pt x="86" y="416"/>
                  </a:lnTo>
                  <a:lnTo>
                    <a:pt x="86" y="428"/>
                  </a:lnTo>
                  <a:lnTo>
                    <a:pt x="87" y="440"/>
                  </a:lnTo>
                  <a:lnTo>
                    <a:pt x="4" y="490"/>
                  </a:lnTo>
                  <a:lnTo>
                    <a:pt x="7" y="504"/>
                  </a:lnTo>
                  <a:lnTo>
                    <a:pt x="10" y="515"/>
                  </a:lnTo>
                  <a:lnTo>
                    <a:pt x="13" y="527"/>
                  </a:lnTo>
                  <a:lnTo>
                    <a:pt x="16" y="537"/>
                  </a:lnTo>
                  <a:lnTo>
                    <a:pt x="20" y="548"/>
                  </a:lnTo>
                  <a:lnTo>
                    <a:pt x="25" y="561"/>
                  </a:lnTo>
                  <a:lnTo>
                    <a:pt x="120" y="557"/>
                  </a:lnTo>
                  <a:lnTo>
                    <a:pt x="126" y="568"/>
                  </a:lnTo>
                  <a:lnTo>
                    <a:pt x="133" y="579"/>
                  </a:lnTo>
                  <a:lnTo>
                    <a:pt x="140" y="589"/>
                  </a:lnTo>
                  <a:lnTo>
                    <a:pt x="147" y="599"/>
                  </a:lnTo>
                  <a:lnTo>
                    <a:pt x="99" y="683"/>
                  </a:lnTo>
                  <a:lnTo>
                    <a:pt x="110" y="694"/>
                  </a:lnTo>
                  <a:lnTo>
                    <a:pt x="118" y="702"/>
                  </a:lnTo>
                  <a:lnTo>
                    <a:pt x="126" y="709"/>
                  </a:lnTo>
                  <a:lnTo>
                    <a:pt x="134" y="717"/>
                  </a:lnTo>
                  <a:lnTo>
                    <a:pt x="142" y="724"/>
                  </a:lnTo>
                  <a:lnTo>
                    <a:pt x="154" y="734"/>
                  </a:lnTo>
                  <a:lnTo>
                    <a:pt x="234" y="682"/>
                  </a:lnTo>
                  <a:lnTo>
                    <a:pt x="240" y="686"/>
                  </a:lnTo>
                  <a:lnTo>
                    <a:pt x="244" y="689"/>
                  </a:lnTo>
                  <a:lnTo>
                    <a:pt x="250" y="693"/>
                  </a:lnTo>
                  <a:lnTo>
                    <a:pt x="256" y="695"/>
                  </a:lnTo>
                  <a:lnTo>
                    <a:pt x="261" y="698"/>
                  </a:lnTo>
                  <a:lnTo>
                    <a:pt x="266" y="701"/>
                  </a:lnTo>
                  <a:lnTo>
                    <a:pt x="272" y="703"/>
                  </a:lnTo>
                  <a:lnTo>
                    <a:pt x="278" y="705"/>
                  </a:lnTo>
                  <a:lnTo>
                    <a:pt x="279" y="800"/>
                  </a:lnTo>
                  <a:lnTo>
                    <a:pt x="294" y="804"/>
                  </a:lnTo>
                  <a:lnTo>
                    <a:pt x="300" y="806"/>
                  </a:lnTo>
                  <a:lnTo>
                    <a:pt x="304" y="808"/>
                  </a:lnTo>
                  <a:lnTo>
                    <a:pt x="310" y="809"/>
                  </a:lnTo>
                  <a:lnTo>
                    <a:pt x="316" y="810"/>
                  </a:lnTo>
                  <a:lnTo>
                    <a:pt x="321" y="811"/>
                  </a:lnTo>
                  <a:lnTo>
                    <a:pt x="326" y="813"/>
                  </a:lnTo>
                  <a:lnTo>
                    <a:pt x="332" y="814"/>
                  </a:lnTo>
                  <a:lnTo>
                    <a:pt x="338" y="815"/>
                  </a:lnTo>
                  <a:lnTo>
                    <a:pt x="353" y="817"/>
                  </a:lnTo>
                  <a:lnTo>
                    <a:pt x="397" y="732"/>
                  </a:lnTo>
                  <a:lnTo>
                    <a:pt x="402" y="732"/>
                  </a:lnTo>
                  <a:lnTo>
                    <a:pt x="409" y="732"/>
                  </a:lnTo>
                  <a:lnTo>
                    <a:pt x="415" y="732"/>
                  </a:lnTo>
                  <a:lnTo>
                    <a:pt x="421" y="732"/>
                  </a:lnTo>
                  <a:lnTo>
                    <a:pt x="426" y="732"/>
                  </a:lnTo>
                  <a:lnTo>
                    <a:pt x="433" y="732"/>
                  </a:lnTo>
                  <a:lnTo>
                    <a:pt x="439" y="731"/>
                  </a:lnTo>
                  <a:lnTo>
                    <a:pt x="445" y="731"/>
                  </a:lnTo>
                  <a:lnTo>
                    <a:pt x="494" y="813"/>
                  </a:lnTo>
                  <a:lnTo>
                    <a:pt x="508" y="808"/>
                  </a:lnTo>
                  <a:lnTo>
                    <a:pt x="513" y="807"/>
                  </a:lnTo>
                  <a:lnTo>
                    <a:pt x="519" y="806"/>
                  </a:lnTo>
                  <a:lnTo>
                    <a:pt x="523" y="804"/>
                  </a:lnTo>
                  <a:lnTo>
                    <a:pt x="527" y="803"/>
                  </a:lnTo>
                  <a:lnTo>
                    <a:pt x="532" y="801"/>
                  </a:lnTo>
                  <a:lnTo>
                    <a:pt x="539" y="800"/>
                  </a:lnTo>
                  <a:lnTo>
                    <a:pt x="545" y="798"/>
                  </a:lnTo>
                  <a:lnTo>
                    <a:pt x="552" y="795"/>
                  </a:lnTo>
                  <a:lnTo>
                    <a:pt x="566" y="789"/>
                  </a:lnTo>
                  <a:lnTo>
                    <a:pt x="561" y="693"/>
                  </a:lnTo>
                  <a:lnTo>
                    <a:pt x="566" y="689"/>
                  </a:lnTo>
                  <a:lnTo>
                    <a:pt x="572" y="687"/>
                  </a:lnTo>
                  <a:lnTo>
                    <a:pt x="576" y="683"/>
                  </a:lnTo>
                  <a:lnTo>
                    <a:pt x="581" y="680"/>
                  </a:lnTo>
                  <a:lnTo>
                    <a:pt x="585" y="678"/>
                  </a:lnTo>
                  <a:lnTo>
                    <a:pt x="590" y="674"/>
                  </a:lnTo>
                  <a:lnTo>
                    <a:pt x="595" y="672"/>
                  </a:lnTo>
                  <a:lnTo>
                    <a:pt x="599" y="669"/>
                  </a:lnTo>
                  <a:lnTo>
                    <a:pt x="684" y="717"/>
                  </a:lnTo>
                  <a:lnTo>
                    <a:pt x="696" y="705"/>
                  </a:lnTo>
                  <a:lnTo>
                    <a:pt x="704" y="697"/>
                  </a:lnTo>
                  <a:lnTo>
                    <a:pt x="712" y="689"/>
                  </a:lnTo>
                  <a:lnTo>
                    <a:pt x="720" y="680"/>
                  </a:lnTo>
                  <a:lnTo>
                    <a:pt x="727" y="672"/>
                  </a:lnTo>
                  <a:lnTo>
                    <a:pt x="736" y="660"/>
                  </a:lnTo>
                  <a:lnTo>
                    <a:pt x="682" y="575"/>
                  </a:lnTo>
                  <a:lnTo>
                    <a:pt x="687" y="566"/>
                  </a:lnTo>
                  <a:lnTo>
                    <a:pt x="691" y="558"/>
                  </a:lnTo>
                  <a:lnTo>
                    <a:pt x="695" y="549"/>
                  </a:lnTo>
                  <a:lnTo>
                    <a:pt x="699" y="539"/>
                  </a:lnTo>
                  <a:lnTo>
                    <a:pt x="801" y="538"/>
                  </a:lnTo>
                  <a:lnTo>
                    <a:pt x="805" y="523"/>
                  </a:lnTo>
                  <a:lnTo>
                    <a:pt x="809" y="512"/>
                  </a:lnTo>
                  <a:lnTo>
                    <a:pt x="811" y="500"/>
                  </a:lnTo>
                  <a:lnTo>
                    <a:pt x="813" y="489"/>
                  </a:lnTo>
                  <a:lnTo>
                    <a:pt x="816" y="477"/>
                  </a:lnTo>
                  <a:lnTo>
                    <a:pt x="818" y="462"/>
                  </a:lnTo>
                  <a:lnTo>
                    <a:pt x="726" y="415"/>
                  </a:lnTo>
                  <a:lnTo>
                    <a:pt x="726" y="406"/>
                  </a:lnTo>
                  <a:lnTo>
                    <a:pt x="725" y="397"/>
                  </a:lnTo>
                  <a:lnTo>
                    <a:pt x="725" y="388"/>
                  </a:lnTo>
                  <a:lnTo>
                    <a:pt x="724" y="379"/>
                  </a:lnTo>
                  <a:close/>
                </a:path>
              </a:pathLst>
            </a:custGeom>
            <a:solidFill>
              <a:srgbClr val="FFFFFF"/>
            </a:solidFill>
            <a:ln w="9525">
              <a:noFill/>
              <a:round/>
              <a:headEnd/>
              <a:tailEnd/>
            </a:ln>
          </p:spPr>
          <p:txBody>
            <a:bodyPr anchor="ctr"/>
            <a:lstStyle/>
            <a:p>
              <a:endParaRPr lang="en-US"/>
            </a:p>
          </p:txBody>
        </p:sp>
        <p:sp>
          <p:nvSpPr>
            <p:cNvPr id="32891" name="Freeform 31"/>
            <p:cNvSpPr>
              <a:spLocks noChangeArrowheads="1"/>
            </p:cNvSpPr>
            <p:nvPr/>
          </p:nvSpPr>
          <p:spPr bwMode="auto">
            <a:xfrm>
              <a:off x="2971" y="3070"/>
              <a:ext cx="40" cy="39"/>
            </a:xfrm>
            <a:custGeom>
              <a:avLst/>
              <a:gdLst>
                <a:gd name="T0" fmla="*/ 0 w 268"/>
                <a:gd name="T1" fmla="*/ 0 h 267"/>
                <a:gd name="T2" fmla="*/ 0 w 268"/>
                <a:gd name="T3" fmla="*/ 0 h 267"/>
                <a:gd name="T4" fmla="*/ 0 w 268"/>
                <a:gd name="T5" fmla="*/ 0 h 267"/>
                <a:gd name="T6" fmla="*/ 0 w 268"/>
                <a:gd name="T7" fmla="*/ 0 h 267"/>
                <a:gd name="T8" fmla="*/ 0 w 268"/>
                <a:gd name="T9" fmla="*/ 0 h 267"/>
                <a:gd name="T10" fmla="*/ 0 w 268"/>
                <a:gd name="T11" fmla="*/ 0 h 267"/>
                <a:gd name="T12" fmla="*/ 0 w 268"/>
                <a:gd name="T13" fmla="*/ 0 h 267"/>
                <a:gd name="T14" fmla="*/ 0 w 268"/>
                <a:gd name="T15" fmla="*/ 0 h 267"/>
                <a:gd name="T16" fmla="*/ 0 w 268"/>
                <a:gd name="T17" fmla="*/ 0 h 267"/>
                <a:gd name="T18" fmla="*/ 0 w 268"/>
                <a:gd name="T19" fmla="*/ 0 h 267"/>
                <a:gd name="T20" fmla="*/ 0 w 268"/>
                <a:gd name="T21" fmla="*/ 0 h 267"/>
                <a:gd name="T22" fmla="*/ 0 w 268"/>
                <a:gd name="T23" fmla="*/ 0 h 267"/>
                <a:gd name="T24" fmla="*/ 0 w 268"/>
                <a:gd name="T25" fmla="*/ 0 h 267"/>
                <a:gd name="T26" fmla="*/ 0 w 268"/>
                <a:gd name="T27" fmla="*/ 0 h 267"/>
                <a:gd name="T28" fmla="*/ 0 w 268"/>
                <a:gd name="T29" fmla="*/ 0 h 267"/>
                <a:gd name="T30" fmla="*/ 0 w 268"/>
                <a:gd name="T31" fmla="*/ 0 h 267"/>
                <a:gd name="T32" fmla="*/ 0 w 268"/>
                <a:gd name="T33" fmla="*/ 0 h 267"/>
                <a:gd name="T34" fmla="*/ 0 w 268"/>
                <a:gd name="T35" fmla="*/ 0 h 267"/>
                <a:gd name="T36" fmla="*/ 0 w 268"/>
                <a:gd name="T37" fmla="*/ 0 h 267"/>
                <a:gd name="T38" fmla="*/ 0 w 268"/>
                <a:gd name="T39" fmla="*/ 0 h 267"/>
                <a:gd name="T40" fmla="*/ 0 w 268"/>
                <a:gd name="T41" fmla="*/ 0 h 267"/>
                <a:gd name="T42" fmla="*/ 0 w 268"/>
                <a:gd name="T43" fmla="*/ 0 h 267"/>
                <a:gd name="T44" fmla="*/ 0 w 268"/>
                <a:gd name="T45" fmla="*/ 0 h 267"/>
                <a:gd name="T46" fmla="*/ 0 w 268"/>
                <a:gd name="T47" fmla="*/ 0 h 267"/>
                <a:gd name="T48" fmla="*/ 0 w 268"/>
                <a:gd name="T49" fmla="*/ 0 h 267"/>
                <a:gd name="T50" fmla="*/ 0 w 268"/>
                <a:gd name="T51" fmla="*/ 0 h 267"/>
                <a:gd name="T52" fmla="*/ 0 w 268"/>
                <a:gd name="T53" fmla="*/ 0 h 267"/>
                <a:gd name="T54" fmla="*/ 0 w 268"/>
                <a:gd name="T55" fmla="*/ 0 h 267"/>
                <a:gd name="T56" fmla="*/ 0 w 268"/>
                <a:gd name="T57" fmla="*/ 0 h 267"/>
                <a:gd name="T58" fmla="*/ 0 w 268"/>
                <a:gd name="T59" fmla="*/ 0 h 267"/>
                <a:gd name="T60" fmla="*/ 0 w 268"/>
                <a:gd name="T61" fmla="*/ 0 h 267"/>
                <a:gd name="T62" fmla="*/ 0 w 268"/>
                <a:gd name="T63" fmla="*/ 0 h 267"/>
                <a:gd name="T64" fmla="*/ 0 w 268"/>
                <a:gd name="T65" fmla="*/ 0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8"/>
                <a:gd name="T100" fmla="*/ 0 h 267"/>
                <a:gd name="T101" fmla="*/ 268 w 268"/>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8" h="267">
                  <a:moveTo>
                    <a:pt x="268" y="129"/>
                  </a:moveTo>
                  <a:lnTo>
                    <a:pt x="265" y="156"/>
                  </a:lnTo>
                  <a:lnTo>
                    <a:pt x="258" y="181"/>
                  </a:lnTo>
                  <a:lnTo>
                    <a:pt x="247" y="205"/>
                  </a:lnTo>
                  <a:lnTo>
                    <a:pt x="232" y="225"/>
                  </a:lnTo>
                  <a:lnTo>
                    <a:pt x="212" y="242"/>
                  </a:lnTo>
                  <a:lnTo>
                    <a:pt x="190" y="255"/>
                  </a:lnTo>
                  <a:lnTo>
                    <a:pt x="165" y="264"/>
                  </a:lnTo>
                  <a:lnTo>
                    <a:pt x="139" y="267"/>
                  </a:lnTo>
                  <a:lnTo>
                    <a:pt x="112" y="266"/>
                  </a:lnTo>
                  <a:lnTo>
                    <a:pt x="87" y="259"/>
                  </a:lnTo>
                  <a:lnTo>
                    <a:pt x="63" y="248"/>
                  </a:lnTo>
                  <a:lnTo>
                    <a:pt x="43" y="232"/>
                  </a:lnTo>
                  <a:lnTo>
                    <a:pt x="26" y="212"/>
                  </a:lnTo>
                  <a:lnTo>
                    <a:pt x="13" y="190"/>
                  </a:lnTo>
                  <a:lnTo>
                    <a:pt x="4" y="165"/>
                  </a:lnTo>
                  <a:lnTo>
                    <a:pt x="0" y="138"/>
                  </a:lnTo>
                  <a:lnTo>
                    <a:pt x="3" y="112"/>
                  </a:lnTo>
                  <a:lnTo>
                    <a:pt x="10" y="86"/>
                  </a:lnTo>
                  <a:lnTo>
                    <a:pt x="21" y="63"/>
                  </a:lnTo>
                  <a:lnTo>
                    <a:pt x="36" y="43"/>
                  </a:lnTo>
                  <a:lnTo>
                    <a:pt x="56" y="26"/>
                  </a:lnTo>
                  <a:lnTo>
                    <a:pt x="78" y="13"/>
                  </a:lnTo>
                  <a:lnTo>
                    <a:pt x="103" y="3"/>
                  </a:lnTo>
                  <a:lnTo>
                    <a:pt x="129" y="0"/>
                  </a:lnTo>
                  <a:lnTo>
                    <a:pt x="156" y="2"/>
                  </a:lnTo>
                  <a:lnTo>
                    <a:pt x="181" y="9"/>
                  </a:lnTo>
                  <a:lnTo>
                    <a:pt x="205" y="21"/>
                  </a:lnTo>
                  <a:lnTo>
                    <a:pt x="225" y="36"/>
                  </a:lnTo>
                  <a:lnTo>
                    <a:pt x="242" y="55"/>
                  </a:lnTo>
                  <a:lnTo>
                    <a:pt x="255" y="77"/>
                  </a:lnTo>
                  <a:lnTo>
                    <a:pt x="264" y="103"/>
                  </a:lnTo>
                  <a:lnTo>
                    <a:pt x="268" y="129"/>
                  </a:lnTo>
                  <a:close/>
                </a:path>
              </a:pathLst>
            </a:custGeom>
            <a:solidFill>
              <a:srgbClr val="006699"/>
            </a:solidFill>
            <a:ln w="9525">
              <a:noFill/>
              <a:round/>
              <a:headEnd/>
              <a:tailEnd/>
            </a:ln>
          </p:spPr>
          <p:txBody>
            <a:bodyPr anchor="ctr"/>
            <a:lstStyle/>
            <a:p>
              <a:endParaRPr lang="en-US"/>
            </a:p>
          </p:txBody>
        </p:sp>
        <p:sp>
          <p:nvSpPr>
            <p:cNvPr id="32892" name="Freeform 32"/>
            <p:cNvSpPr>
              <a:spLocks noChangeArrowheads="1"/>
            </p:cNvSpPr>
            <p:nvPr/>
          </p:nvSpPr>
          <p:spPr bwMode="auto">
            <a:xfrm>
              <a:off x="2615" y="3050"/>
              <a:ext cx="139" cy="135"/>
            </a:xfrm>
            <a:custGeom>
              <a:avLst/>
              <a:gdLst>
                <a:gd name="T0" fmla="*/ 1 w 819"/>
                <a:gd name="T1" fmla="*/ 1 h 822"/>
                <a:gd name="T2" fmla="*/ 1 w 819"/>
                <a:gd name="T3" fmla="*/ 1 h 822"/>
                <a:gd name="T4" fmla="*/ 1 w 819"/>
                <a:gd name="T5" fmla="*/ 1 h 822"/>
                <a:gd name="T6" fmla="*/ 1 w 819"/>
                <a:gd name="T7" fmla="*/ 1 h 822"/>
                <a:gd name="T8" fmla="*/ 1 w 819"/>
                <a:gd name="T9" fmla="*/ 1 h 822"/>
                <a:gd name="T10" fmla="*/ 1 w 819"/>
                <a:gd name="T11" fmla="*/ 1 h 822"/>
                <a:gd name="T12" fmla="*/ 1 w 819"/>
                <a:gd name="T13" fmla="*/ 1 h 822"/>
                <a:gd name="T14" fmla="*/ 1 w 819"/>
                <a:gd name="T15" fmla="*/ 1 h 822"/>
                <a:gd name="T16" fmla="*/ 1 w 819"/>
                <a:gd name="T17" fmla="*/ 1 h 822"/>
                <a:gd name="T18" fmla="*/ 1 w 819"/>
                <a:gd name="T19" fmla="*/ 1 h 822"/>
                <a:gd name="T20" fmla="*/ 1 w 819"/>
                <a:gd name="T21" fmla="*/ 1 h 822"/>
                <a:gd name="T22" fmla="*/ 1 w 819"/>
                <a:gd name="T23" fmla="*/ 1 h 822"/>
                <a:gd name="T24" fmla="*/ 1 w 819"/>
                <a:gd name="T25" fmla="*/ 1 h 822"/>
                <a:gd name="T26" fmla="*/ 1 w 819"/>
                <a:gd name="T27" fmla="*/ 1 h 822"/>
                <a:gd name="T28" fmla="*/ 1 w 819"/>
                <a:gd name="T29" fmla="*/ 1 h 822"/>
                <a:gd name="T30" fmla="*/ 1 w 819"/>
                <a:gd name="T31" fmla="*/ 1 h 822"/>
                <a:gd name="T32" fmla="*/ 1 w 819"/>
                <a:gd name="T33" fmla="*/ 1 h 822"/>
                <a:gd name="T34" fmla="*/ 1 w 819"/>
                <a:gd name="T35" fmla="*/ 1 h 822"/>
                <a:gd name="T36" fmla="*/ 1 w 819"/>
                <a:gd name="T37" fmla="*/ 1 h 822"/>
                <a:gd name="T38" fmla="*/ 1 w 819"/>
                <a:gd name="T39" fmla="*/ 1 h 822"/>
                <a:gd name="T40" fmla="*/ 1 w 819"/>
                <a:gd name="T41" fmla="*/ 1 h 822"/>
                <a:gd name="T42" fmla="*/ 1 w 819"/>
                <a:gd name="T43" fmla="*/ 1 h 822"/>
                <a:gd name="T44" fmla="*/ 1 w 819"/>
                <a:gd name="T45" fmla="*/ 1 h 822"/>
                <a:gd name="T46" fmla="*/ 1 w 819"/>
                <a:gd name="T47" fmla="*/ 1 h 822"/>
                <a:gd name="T48" fmla="*/ 1 w 819"/>
                <a:gd name="T49" fmla="*/ 1 h 822"/>
                <a:gd name="T50" fmla="*/ 1 w 819"/>
                <a:gd name="T51" fmla="*/ 1 h 822"/>
                <a:gd name="T52" fmla="*/ 1 w 819"/>
                <a:gd name="T53" fmla="*/ 1 h 822"/>
                <a:gd name="T54" fmla="*/ 1 w 819"/>
                <a:gd name="T55" fmla="*/ 1 h 822"/>
                <a:gd name="T56" fmla="*/ 1 w 819"/>
                <a:gd name="T57" fmla="*/ 1 h 822"/>
                <a:gd name="T58" fmla="*/ 1 w 819"/>
                <a:gd name="T59" fmla="*/ 0 h 822"/>
                <a:gd name="T60" fmla="*/ 1 w 819"/>
                <a:gd name="T61" fmla="*/ 0 h 822"/>
                <a:gd name="T62" fmla="*/ 1 w 819"/>
                <a:gd name="T63" fmla="*/ 0 h 822"/>
                <a:gd name="T64" fmla="*/ 1 w 819"/>
                <a:gd name="T65" fmla="*/ 1 h 822"/>
                <a:gd name="T66" fmla="*/ 1 w 819"/>
                <a:gd name="T67" fmla="*/ 1 h 822"/>
                <a:gd name="T68" fmla="*/ 1 w 819"/>
                <a:gd name="T69" fmla="*/ 1 h 822"/>
                <a:gd name="T70" fmla="*/ 1 w 819"/>
                <a:gd name="T71" fmla="*/ 0 h 822"/>
                <a:gd name="T72" fmla="*/ 1 w 819"/>
                <a:gd name="T73" fmla="*/ 0 h 822"/>
                <a:gd name="T74" fmla="*/ 1 w 819"/>
                <a:gd name="T75" fmla="*/ 0 h 822"/>
                <a:gd name="T76" fmla="*/ 1 w 819"/>
                <a:gd name="T77" fmla="*/ 0 h 822"/>
                <a:gd name="T78" fmla="*/ 1 w 819"/>
                <a:gd name="T79" fmla="*/ 1 h 822"/>
                <a:gd name="T80" fmla="*/ 1 w 819"/>
                <a:gd name="T81" fmla="*/ 1 h 822"/>
                <a:gd name="T82" fmla="*/ 1 w 819"/>
                <a:gd name="T83" fmla="*/ 1 h 822"/>
                <a:gd name="T84" fmla="*/ 1 w 819"/>
                <a:gd name="T85" fmla="*/ 1 h 822"/>
                <a:gd name="T86" fmla="*/ 1 w 819"/>
                <a:gd name="T87" fmla="*/ 1 h 822"/>
                <a:gd name="T88" fmla="*/ 1 w 819"/>
                <a:gd name="T89" fmla="*/ 1 h 822"/>
                <a:gd name="T90" fmla="*/ 1 w 819"/>
                <a:gd name="T91" fmla="*/ 1 h 822"/>
                <a:gd name="T92" fmla="*/ 1 w 819"/>
                <a:gd name="T93" fmla="*/ 1 h 822"/>
                <a:gd name="T94" fmla="*/ 0 w 819"/>
                <a:gd name="T95" fmla="*/ 1 h 822"/>
                <a:gd name="T96" fmla="*/ 0 w 819"/>
                <a:gd name="T97" fmla="*/ 1 h 822"/>
                <a:gd name="T98" fmla="*/ 0 w 819"/>
                <a:gd name="T99" fmla="*/ 1 h 822"/>
                <a:gd name="T100" fmla="*/ 1 w 819"/>
                <a:gd name="T101" fmla="*/ 1 h 822"/>
                <a:gd name="T102" fmla="*/ 0 w 819"/>
                <a:gd name="T103" fmla="*/ 1 h 822"/>
                <a:gd name="T104" fmla="*/ 0 w 819"/>
                <a:gd name="T105" fmla="*/ 1 h 822"/>
                <a:gd name="T106" fmla="*/ 0 w 819"/>
                <a:gd name="T107" fmla="*/ 1 h 822"/>
                <a:gd name="T108" fmla="*/ 1 w 819"/>
                <a:gd name="T109" fmla="*/ 1 h 822"/>
                <a:gd name="T110" fmla="*/ 1 w 819"/>
                <a:gd name="T111" fmla="*/ 1 h 822"/>
                <a:gd name="T112" fmla="*/ 1 w 819"/>
                <a:gd name="T113" fmla="*/ 1 h 822"/>
                <a:gd name="T114" fmla="*/ 1 w 819"/>
                <a:gd name="T115" fmla="*/ 1 h 822"/>
                <a:gd name="T116" fmla="*/ 1 w 819"/>
                <a:gd name="T117" fmla="*/ 1 h 822"/>
                <a:gd name="T118" fmla="*/ 1 w 819"/>
                <a:gd name="T119" fmla="*/ 1 h 822"/>
                <a:gd name="T120" fmla="*/ 1 w 819"/>
                <a:gd name="T121" fmla="*/ 1 h 8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9"/>
                <a:gd name="T184" fmla="*/ 0 h 822"/>
                <a:gd name="T185" fmla="*/ 819 w 819"/>
                <a:gd name="T186" fmla="*/ 822 h 8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9" h="822">
                  <a:moveTo>
                    <a:pt x="264" y="797"/>
                  </a:moveTo>
                  <a:lnTo>
                    <a:pt x="268" y="799"/>
                  </a:lnTo>
                  <a:lnTo>
                    <a:pt x="273" y="801"/>
                  </a:lnTo>
                  <a:lnTo>
                    <a:pt x="278" y="802"/>
                  </a:lnTo>
                  <a:lnTo>
                    <a:pt x="282" y="803"/>
                  </a:lnTo>
                  <a:lnTo>
                    <a:pt x="288" y="805"/>
                  </a:lnTo>
                  <a:lnTo>
                    <a:pt x="294" y="808"/>
                  </a:lnTo>
                  <a:lnTo>
                    <a:pt x="301" y="809"/>
                  </a:lnTo>
                  <a:lnTo>
                    <a:pt x="308" y="811"/>
                  </a:lnTo>
                  <a:lnTo>
                    <a:pt x="321" y="815"/>
                  </a:lnTo>
                  <a:lnTo>
                    <a:pt x="374" y="731"/>
                  </a:lnTo>
                  <a:lnTo>
                    <a:pt x="380" y="731"/>
                  </a:lnTo>
                  <a:lnTo>
                    <a:pt x="386" y="732"/>
                  </a:lnTo>
                  <a:lnTo>
                    <a:pt x="392" y="732"/>
                  </a:lnTo>
                  <a:lnTo>
                    <a:pt x="396" y="732"/>
                  </a:lnTo>
                  <a:lnTo>
                    <a:pt x="402" y="732"/>
                  </a:lnTo>
                  <a:lnTo>
                    <a:pt x="408" y="732"/>
                  </a:lnTo>
                  <a:lnTo>
                    <a:pt x="412" y="732"/>
                  </a:lnTo>
                  <a:lnTo>
                    <a:pt x="418" y="732"/>
                  </a:lnTo>
                  <a:lnTo>
                    <a:pt x="462" y="822"/>
                  </a:lnTo>
                  <a:lnTo>
                    <a:pt x="477" y="818"/>
                  </a:lnTo>
                  <a:lnTo>
                    <a:pt x="483" y="817"/>
                  </a:lnTo>
                  <a:lnTo>
                    <a:pt x="488" y="816"/>
                  </a:lnTo>
                  <a:lnTo>
                    <a:pt x="494" y="815"/>
                  </a:lnTo>
                  <a:lnTo>
                    <a:pt x="500" y="814"/>
                  </a:lnTo>
                  <a:lnTo>
                    <a:pt x="506" y="812"/>
                  </a:lnTo>
                  <a:lnTo>
                    <a:pt x="511" y="811"/>
                  </a:lnTo>
                  <a:lnTo>
                    <a:pt x="516" y="810"/>
                  </a:lnTo>
                  <a:lnTo>
                    <a:pt x="522" y="809"/>
                  </a:lnTo>
                  <a:lnTo>
                    <a:pt x="536" y="804"/>
                  </a:lnTo>
                  <a:lnTo>
                    <a:pt x="540" y="703"/>
                  </a:lnTo>
                  <a:lnTo>
                    <a:pt x="548" y="698"/>
                  </a:lnTo>
                  <a:lnTo>
                    <a:pt x="556" y="694"/>
                  </a:lnTo>
                  <a:lnTo>
                    <a:pt x="566" y="689"/>
                  </a:lnTo>
                  <a:lnTo>
                    <a:pt x="574" y="684"/>
                  </a:lnTo>
                  <a:lnTo>
                    <a:pt x="658" y="741"/>
                  </a:lnTo>
                  <a:lnTo>
                    <a:pt x="669" y="732"/>
                  </a:lnTo>
                  <a:lnTo>
                    <a:pt x="674" y="728"/>
                  </a:lnTo>
                  <a:lnTo>
                    <a:pt x="678" y="724"/>
                  </a:lnTo>
                  <a:lnTo>
                    <a:pt x="683" y="720"/>
                  </a:lnTo>
                  <a:lnTo>
                    <a:pt x="688" y="716"/>
                  </a:lnTo>
                  <a:lnTo>
                    <a:pt x="691" y="712"/>
                  </a:lnTo>
                  <a:lnTo>
                    <a:pt x="696" y="708"/>
                  </a:lnTo>
                  <a:lnTo>
                    <a:pt x="700" y="704"/>
                  </a:lnTo>
                  <a:lnTo>
                    <a:pt x="704" y="699"/>
                  </a:lnTo>
                  <a:lnTo>
                    <a:pt x="714" y="689"/>
                  </a:lnTo>
                  <a:lnTo>
                    <a:pt x="666" y="597"/>
                  </a:lnTo>
                  <a:lnTo>
                    <a:pt x="670" y="590"/>
                  </a:lnTo>
                  <a:lnTo>
                    <a:pt x="676" y="582"/>
                  </a:lnTo>
                  <a:lnTo>
                    <a:pt x="681" y="575"/>
                  </a:lnTo>
                  <a:lnTo>
                    <a:pt x="684" y="567"/>
                  </a:lnTo>
                  <a:lnTo>
                    <a:pt x="788" y="574"/>
                  </a:lnTo>
                  <a:lnTo>
                    <a:pt x="794" y="560"/>
                  </a:lnTo>
                  <a:lnTo>
                    <a:pt x="798" y="550"/>
                  </a:lnTo>
                  <a:lnTo>
                    <a:pt x="802" y="538"/>
                  </a:lnTo>
                  <a:lnTo>
                    <a:pt x="805" y="527"/>
                  </a:lnTo>
                  <a:lnTo>
                    <a:pt x="809" y="514"/>
                  </a:lnTo>
                  <a:lnTo>
                    <a:pt x="812" y="500"/>
                  </a:lnTo>
                  <a:lnTo>
                    <a:pt x="723" y="444"/>
                  </a:lnTo>
                  <a:lnTo>
                    <a:pt x="724" y="436"/>
                  </a:lnTo>
                  <a:lnTo>
                    <a:pt x="724" y="428"/>
                  </a:lnTo>
                  <a:lnTo>
                    <a:pt x="724" y="418"/>
                  </a:lnTo>
                  <a:lnTo>
                    <a:pt x="724" y="410"/>
                  </a:lnTo>
                  <a:lnTo>
                    <a:pt x="819" y="364"/>
                  </a:lnTo>
                  <a:lnTo>
                    <a:pt x="817" y="349"/>
                  </a:lnTo>
                  <a:lnTo>
                    <a:pt x="814" y="338"/>
                  </a:lnTo>
                  <a:lnTo>
                    <a:pt x="812" y="326"/>
                  </a:lnTo>
                  <a:lnTo>
                    <a:pt x="810" y="313"/>
                  </a:lnTo>
                  <a:lnTo>
                    <a:pt x="807" y="302"/>
                  </a:lnTo>
                  <a:lnTo>
                    <a:pt x="803" y="288"/>
                  </a:lnTo>
                  <a:lnTo>
                    <a:pt x="698" y="283"/>
                  </a:lnTo>
                  <a:lnTo>
                    <a:pt x="695" y="277"/>
                  </a:lnTo>
                  <a:lnTo>
                    <a:pt x="691" y="268"/>
                  </a:lnTo>
                  <a:lnTo>
                    <a:pt x="688" y="262"/>
                  </a:lnTo>
                  <a:lnTo>
                    <a:pt x="683" y="255"/>
                  </a:lnTo>
                  <a:lnTo>
                    <a:pt x="742" y="167"/>
                  </a:lnTo>
                  <a:lnTo>
                    <a:pt x="733" y="156"/>
                  </a:lnTo>
                  <a:lnTo>
                    <a:pt x="726" y="146"/>
                  </a:lnTo>
                  <a:lnTo>
                    <a:pt x="718" y="137"/>
                  </a:lnTo>
                  <a:lnTo>
                    <a:pt x="708" y="128"/>
                  </a:lnTo>
                  <a:lnTo>
                    <a:pt x="700" y="119"/>
                  </a:lnTo>
                  <a:lnTo>
                    <a:pt x="690" y="108"/>
                  </a:lnTo>
                  <a:lnTo>
                    <a:pt x="598" y="158"/>
                  </a:lnTo>
                  <a:lnTo>
                    <a:pt x="591" y="152"/>
                  </a:lnTo>
                  <a:lnTo>
                    <a:pt x="584" y="147"/>
                  </a:lnTo>
                  <a:lnTo>
                    <a:pt x="577" y="143"/>
                  </a:lnTo>
                  <a:lnTo>
                    <a:pt x="569" y="138"/>
                  </a:lnTo>
                  <a:lnTo>
                    <a:pt x="576" y="33"/>
                  </a:lnTo>
                  <a:lnTo>
                    <a:pt x="562" y="28"/>
                  </a:lnTo>
                  <a:lnTo>
                    <a:pt x="556" y="25"/>
                  </a:lnTo>
                  <a:lnTo>
                    <a:pt x="551" y="23"/>
                  </a:lnTo>
                  <a:lnTo>
                    <a:pt x="546" y="21"/>
                  </a:lnTo>
                  <a:lnTo>
                    <a:pt x="540" y="20"/>
                  </a:lnTo>
                  <a:lnTo>
                    <a:pt x="534" y="17"/>
                  </a:lnTo>
                  <a:lnTo>
                    <a:pt x="530" y="16"/>
                  </a:lnTo>
                  <a:lnTo>
                    <a:pt x="524" y="14"/>
                  </a:lnTo>
                  <a:lnTo>
                    <a:pt x="518" y="13"/>
                  </a:lnTo>
                  <a:lnTo>
                    <a:pt x="505" y="9"/>
                  </a:lnTo>
                  <a:lnTo>
                    <a:pt x="449" y="96"/>
                  </a:lnTo>
                  <a:lnTo>
                    <a:pt x="445" y="94"/>
                  </a:lnTo>
                  <a:lnTo>
                    <a:pt x="440" y="94"/>
                  </a:lnTo>
                  <a:lnTo>
                    <a:pt x="435" y="93"/>
                  </a:lnTo>
                  <a:lnTo>
                    <a:pt x="431" y="93"/>
                  </a:lnTo>
                  <a:lnTo>
                    <a:pt x="425" y="93"/>
                  </a:lnTo>
                  <a:lnTo>
                    <a:pt x="420" y="93"/>
                  </a:lnTo>
                  <a:lnTo>
                    <a:pt x="416" y="92"/>
                  </a:lnTo>
                  <a:lnTo>
                    <a:pt x="411" y="92"/>
                  </a:lnTo>
                  <a:lnTo>
                    <a:pt x="366" y="0"/>
                  </a:lnTo>
                  <a:lnTo>
                    <a:pt x="351" y="2"/>
                  </a:lnTo>
                  <a:lnTo>
                    <a:pt x="346" y="3"/>
                  </a:lnTo>
                  <a:lnTo>
                    <a:pt x="340" y="5"/>
                  </a:lnTo>
                  <a:lnTo>
                    <a:pt x="334" y="6"/>
                  </a:lnTo>
                  <a:lnTo>
                    <a:pt x="329" y="7"/>
                  </a:lnTo>
                  <a:lnTo>
                    <a:pt x="324" y="8"/>
                  </a:lnTo>
                  <a:lnTo>
                    <a:pt x="318" y="9"/>
                  </a:lnTo>
                  <a:lnTo>
                    <a:pt x="312" y="10"/>
                  </a:lnTo>
                  <a:lnTo>
                    <a:pt x="306" y="12"/>
                  </a:lnTo>
                  <a:lnTo>
                    <a:pt x="291" y="15"/>
                  </a:lnTo>
                  <a:lnTo>
                    <a:pt x="288" y="115"/>
                  </a:lnTo>
                  <a:lnTo>
                    <a:pt x="283" y="118"/>
                  </a:lnTo>
                  <a:lnTo>
                    <a:pt x="278" y="119"/>
                  </a:lnTo>
                  <a:lnTo>
                    <a:pt x="273" y="121"/>
                  </a:lnTo>
                  <a:lnTo>
                    <a:pt x="267" y="123"/>
                  </a:lnTo>
                  <a:lnTo>
                    <a:pt x="263" y="126"/>
                  </a:lnTo>
                  <a:lnTo>
                    <a:pt x="258" y="129"/>
                  </a:lnTo>
                  <a:lnTo>
                    <a:pt x="253" y="131"/>
                  </a:lnTo>
                  <a:lnTo>
                    <a:pt x="249" y="134"/>
                  </a:lnTo>
                  <a:lnTo>
                    <a:pt x="166" y="78"/>
                  </a:lnTo>
                  <a:lnTo>
                    <a:pt x="154" y="88"/>
                  </a:lnTo>
                  <a:lnTo>
                    <a:pt x="150" y="91"/>
                  </a:lnTo>
                  <a:lnTo>
                    <a:pt x="146" y="94"/>
                  </a:lnTo>
                  <a:lnTo>
                    <a:pt x="142" y="98"/>
                  </a:lnTo>
                  <a:lnTo>
                    <a:pt x="137" y="101"/>
                  </a:lnTo>
                  <a:lnTo>
                    <a:pt x="133" y="105"/>
                  </a:lnTo>
                  <a:lnTo>
                    <a:pt x="129" y="109"/>
                  </a:lnTo>
                  <a:lnTo>
                    <a:pt x="124" y="113"/>
                  </a:lnTo>
                  <a:lnTo>
                    <a:pt x="120" y="118"/>
                  </a:lnTo>
                  <a:lnTo>
                    <a:pt x="110" y="128"/>
                  </a:lnTo>
                  <a:lnTo>
                    <a:pt x="154" y="213"/>
                  </a:lnTo>
                  <a:lnTo>
                    <a:pt x="148" y="222"/>
                  </a:lnTo>
                  <a:lnTo>
                    <a:pt x="141" y="233"/>
                  </a:lnTo>
                  <a:lnTo>
                    <a:pt x="134" y="243"/>
                  </a:lnTo>
                  <a:lnTo>
                    <a:pt x="128" y="254"/>
                  </a:lnTo>
                  <a:lnTo>
                    <a:pt x="31" y="247"/>
                  </a:lnTo>
                  <a:lnTo>
                    <a:pt x="25" y="260"/>
                  </a:lnTo>
                  <a:lnTo>
                    <a:pt x="22" y="271"/>
                  </a:lnTo>
                  <a:lnTo>
                    <a:pt x="19" y="281"/>
                  </a:lnTo>
                  <a:lnTo>
                    <a:pt x="15" y="293"/>
                  </a:lnTo>
                  <a:lnTo>
                    <a:pt x="12" y="303"/>
                  </a:lnTo>
                  <a:lnTo>
                    <a:pt x="8" y="317"/>
                  </a:lnTo>
                  <a:lnTo>
                    <a:pt x="89" y="369"/>
                  </a:lnTo>
                  <a:lnTo>
                    <a:pt x="88" y="381"/>
                  </a:lnTo>
                  <a:lnTo>
                    <a:pt x="86" y="393"/>
                  </a:lnTo>
                  <a:lnTo>
                    <a:pt x="86" y="406"/>
                  </a:lnTo>
                  <a:lnTo>
                    <a:pt x="86" y="418"/>
                  </a:lnTo>
                  <a:lnTo>
                    <a:pt x="0" y="460"/>
                  </a:lnTo>
                  <a:lnTo>
                    <a:pt x="2" y="475"/>
                  </a:lnTo>
                  <a:lnTo>
                    <a:pt x="5" y="486"/>
                  </a:lnTo>
                  <a:lnTo>
                    <a:pt x="7" y="497"/>
                  </a:lnTo>
                  <a:lnTo>
                    <a:pt x="9" y="507"/>
                  </a:lnTo>
                  <a:lnTo>
                    <a:pt x="12" y="519"/>
                  </a:lnTo>
                  <a:lnTo>
                    <a:pt x="15" y="532"/>
                  </a:lnTo>
                  <a:lnTo>
                    <a:pt x="111" y="536"/>
                  </a:lnTo>
                  <a:lnTo>
                    <a:pt x="116" y="547"/>
                  </a:lnTo>
                  <a:lnTo>
                    <a:pt x="121" y="559"/>
                  </a:lnTo>
                  <a:lnTo>
                    <a:pt x="127" y="570"/>
                  </a:lnTo>
                  <a:lnTo>
                    <a:pt x="134" y="581"/>
                  </a:lnTo>
                  <a:lnTo>
                    <a:pt x="81" y="660"/>
                  </a:lnTo>
                  <a:lnTo>
                    <a:pt x="90" y="672"/>
                  </a:lnTo>
                  <a:lnTo>
                    <a:pt x="97" y="680"/>
                  </a:lnTo>
                  <a:lnTo>
                    <a:pt x="105" y="689"/>
                  </a:lnTo>
                  <a:lnTo>
                    <a:pt x="112" y="697"/>
                  </a:lnTo>
                  <a:lnTo>
                    <a:pt x="120" y="705"/>
                  </a:lnTo>
                  <a:lnTo>
                    <a:pt x="130" y="716"/>
                  </a:lnTo>
                  <a:lnTo>
                    <a:pt x="215" y="671"/>
                  </a:lnTo>
                  <a:lnTo>
                    <a:pt x="220" y="674"/>
                  </a:lnTo>
                  <a:lnTo>
                    <a:pt x="226" y="678"/>
                  </a:lnTo>
                  <a:lnTo>
                    <a:pt x="230" y="681"/>
                  </a:lnTo>
                  <a:lnTo>
                    <a:pt x="236" y="683"/>
                  </a:lnTo>
                  <a:lnTo>
                    <a:pt x="241" y="687"/>
                  </a:lnTo>
                  <a:lnTo>
                    <a:pt x="247" y="690"/>
                  </a:lnTo>
                  <a:lnTo>
                    <a:pt x="251" y="693"/>
                  </a:lnTo>
                  <a:lnTo>
                    <a:pt x="257" y="696"/>
                  </a:lnTo>
                  <a:lnTo>
                    <a:pt x="250" y="792"/>
                  </a:lnTo>
                  <a:lnTo>
                    <a:pt x="264" y="797"/>
                  </a:lnTo>
                  <a:close/>
                </a:path>
              </a:pathLst>
            </a:custGeom>
            <a:solidFill>
              <a:srgbClr val="FFFFFF"/>
            </a:solidFill>
            <a:ln w="9525">
              <a:noFill/>
              <a:round/>
              <a:headEnd/>
              <a:tailEnd/>
            </a:ln>
          </p:spPr>
          <p:txBody>
            <a:bodyPr anchor="ctr"/>
            <a:lstStyle/>
            <a:p>
              <a:endParaRPr lang="en-US"/>
            </a:p>
          </p:txBody>
        </p:sp>
        <p:sp>
          <p:nvSpPr>
            <p:cNvPr id="32893" name="Freeform 33"/>
            <p:cNvSpPr>
              <a:spLocks noChangeArrowheads="1"/>
            </p:cNvSpPr>
            <p:nvPr/>
          </p:nvSpPr>
          <p:spPr bwMode="auto">
            <a:xfrm>
              <a:off x="2649" y="3083"/>
              <a:ext cx="70" cy="68"/>
            </a:xfrm>
            <a:custGeom>
              <a:avLst/>
              <a:gdLst>
                <a:gd name="T0" fmla="*/ 227 w 267"/>
                <a:gd name="T1" fmla="*/ 153 h 268"/>
                <a:gd name="T2" fmla="*/ 227 w 267"/>
                <a:gd name="T3" fmla="*/ 153 h 268"/>
                <a:gd name="T4" fmla="*/ 182 w 267"/>
                <a:gd name="T5" fmla="*/ 153 h 268"/>
                <a:gd name="T6" fmla="*/ 91 w 267"/>
                <a:gd name="T7" fmla="*/ 153 h 268"/>
                <a:gd name="T8" fmla="*/ 23 w 267"/>
                <a:gd name="T9" fmla="*/ 153 h 268"/>
                <a:gd name="T10" fmla="*/ 0 w 267"/>
                <a:gd name="T11" fmla="*/ 153 h 268"/>
                <a:gd name="T12" fmla="*/ 15 w 267"/>
                <a:gd name="T13" fmla="*/ 153 h 268"/>
                <a:gd name="T14" fmla="*/ 68 w 267"/>
                <a:gd name="T15" fmla="*/ 153 h 268"/>
                <a:gd name="T16" fmla="*/ 167 w 267"/>
                <a:gd name="T17" fmla="*/ 153 h 268"/>
                <a:gd name="T18" fmla="*/ 227 w 267"/>
                <a:gd name="T19" fmla="*/ 153 h 268"/>
                <a:gd name="T20" fmla="*/ 227 w 267"/>
                <a:gd name="T21" fmla="*/ 153 h 268"/>
                <a:gd name="T22" fmla="*/ 227 w 267"/>
                <a:gd name="T23" fmla="*/ 153 h 268"/>
                <a:gd name="T24" fmla="*/ 227 w 267"/>
                <a:gd name="T25" fmla="*/ 112 h 268"/>
                <a:gd name="T26" fmla="*/ 227 w 267"/>
                <a:gd name="T27" fmla="*/ 84 h 268"/>
                <a:gd name="T28" fmla="*/ 227 w 267"/>
                <a:gd name="T29" fmla="*/ 56 h 268"/>
                <a:gd name="T30" fmla="*/ 227 w 267"/>
                <a:gd name="T31" fmla="*/ 32 h 268"/>
                <a:gd name="T32" fmla="*/ 227 w 267"/>
                <a:gd name="T33" fmla="*/ 19 h 268"/>
                <a:gd name="T34" fmla="*/ 227 w 267"/>
                <a:gd name="T35" fmla="*/ 5 h 268"/>
                <a:gd name="T36" fmla="*/ 227 w 267"/>
                <a:gd name="T37" fmla="*/ 0 h 268"/>
                <a:gd name="T38" fmla="*/ 227 w 267"/>
                <a:gd name="T39" fmla="*/ 5 h 268"/>
                <a:gd name="T40" fmla="*/ 227 w 267"/>
                <a:gd name="T41" fmla="*/ 14 h 268"/>
                <a:gd name="T42" fmla="*/ 227 w 267"/>
                <a:gd name="T43" fmla="*/ 28 h 268"/>
                <a:gd name="T44" fmla="*/ 227 w 267"/>
                <a:gd name="T45" fmla="*/ 42 h 268"/>
                <a:gd name="T46" fmla="*/ 227 w 267"/>
                <a:gd name="T47" fmla="*/ 70 h 268"/>
                <a:gd name="T48" fmla="*/ 227 w 267"/>
                <a:gd name="T49" fmla="*/ 102 h 268"/>
                <a:gd name="T50" fmla="*/ 227 w 267"/>
                <a:gd name="T51" fmla="*/ 153 h 268"/>
                <a:gd name="T52" fmla="*/ 227 w 267"/>
                <a:gd name="T53" fmla="*/ 153 h 268"/>
                <a:gd name="T54" fmla="*/ 227 w 267"/>
                <a:gd name="T55" fmla="*/ 153 h 268"/>
                <a:gd name="T56" fmla="*/ 227 w 267"/>
                <a:gd name="T57" fmla="*/ 153 h 268"/>
                <a:gd name="T58" fmla="*/ 227 w 267"/>
                <a:gd name="T59" fmla="*/ 153 h 268"/>
                <a:gd name="T60" fmla="*/ 227 w 267"/>
                <a:gd name="T61" fmla="*/ 153 h 268"/>
                <a:gd name="T62" fmla="*/ 227 w 267"/>
                <a:gd name="T63" fmla="*/ 153 h 268"/>
                <a:gd name="T64" fmla="*/ 227 w 267"/>
                <a:gd name="T65" fmla="*/ 153 h 268"/>
                <a:gd name="T66" fmla="*/ 227 w 267"/>
                <a:gd name="T67" fmla="*/ 153 h 268"/>
                <a:gd name="T68" fmla="*/ 227 w 267"/>
                <a:gd name="T69" fmla="*/ 153 h 268"/>
                <a:gd name="T70" fmla="*/ 227 w 267"/>
                <a:gd name="T71" fmla="*/ 153 h 268"/>
                <a:gd name="T72" fmla="*/ 227 w 267"/>
                <a:gd name="T73" fmla="*/ 153 h 268"/>
                <a:gd name="T74" fmla="*/ 227 w 267"/>
                <a:gd name="T75" fmla="*/ 153 h 268"/>
                <a:gd name="T76" fmla="*/ 227 w 267"/>
                <a:gd name="T77" fmla="*/ 153 h 268"/>
                <a:gd name="T78" fmla="*/ 227 w 267"/>
                <a:gd name="T79" fmla="*/ 153 h 268"/>
                <a:gd name="T80" fmla="*/ 227 w 267"/>
                <a:gd name="T81" fmla="*/ 153 h 268"/>
                <a:gd name="T82" fmla="*/ 227 w 267"/>
                <a:gd name="T83" fmla="*/ 153 h 268"/>
                <a:gd name="T84" fmla="*/ 227 w 267"/>
                <a:gd name="T85" fmla="*/ 153 h 268"/>
                <a:gd name="T86" fmla="*/ 227 w 267"/>
                <a:gd name="T87" fmla="*/ 153 h 268"/>
                <a:gd name="T88" fmla="*/ 227 w 267"/>
                <a:gd name="T89" fmla="*/ 153 h 268"/>
                <a:gd name="T90" fmla="*/ 227 w 267"/>
                <a:gd name="T91" fmla="*/ 153 h 268"/>
                <a:gd name="T92" fmla="*/ 227 w 267"/>
                <a:gd name="T93" fmla="*/ 153 h 268"/>
                <a:gd name="T94" fmla="*/ 227 w 267"/>
                <a:gd name="T95" fmla="*/ 153 h 268"/>
                <a:gd name="T96" fmla="*/ 227 w 267"/>
                <a:gd name="T97" fmla="*/ 153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
                <a:gd name="T148" fmla="*/ 0 h 268"/>
                <a:gd name="T149" fmla="*/ 267 w 267"/>
                <a:gd name="T150" fmla="*/ 268 h 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 h="268">
                  <a:moveTo>
                    <a:pt x="62" y="247"/>
                  </a:moveTo>
                  <a:lnTo>
                    <a:pt x="41" y="231"/>
                  </a:lnTo>
                  <a:lnTo>
                    <a:pt x="24" y="210"/>
                  </a:lnTo>
                  <a:lnTo>
                    <a:pt x="12" y="188"/>
                  </a:lnTo>
                  <a:lnTo>
                    <a:pt x="3" y="163"/>
                  </a:lnTo>
                  <a:lnTo>
                    <a:pt x="0" y="137"/>
                  </a:lnTo>
                  <a:lnTo>
                    <a:pt x="2" y="112"/>
                  </a:lnTo>
                  <a:lnTo>
                    <a:pt x="9" y="87"/>
                  </a:lnTo>
                  <a:lnTo>
                    <a:pt x="22" y="62"/>
                  </a:lnTo>
                  <a:lnTo>
                    <a:pt x="30" y="51"/>
                  </a:lnTo>
                  <a:lnTo>
                    <a:pt x="38" y="42"/>
                  </a:lnTo>
                  <a:lnTo>
                    <a:pt x="48" y="33"/>
                  </a:lnTo>
                  <a:lnTo>
                    <a:pt x="59" y="24"/>
                  </a:lnTo>
                  <a:lnTo>
                    <a:pt x="69" y="18"/>
                  </a:lnTo>
                  <a:lnTo>
                    <a:pt x="81" y="12"/>
                  </a:lnTo>
                  <a:lnTo>
                    <a:pt x="93" y="7"/>
                  </a:lnTo>
                  <a:lnTo>
                    <a:pt x="106" y="4"/>
                  </a:lnTo>
                  <a:lnTo>
                    <a:pt x="117" y="1"/>
                  </a:lnTo>
                  <a:lnTo>
                    <a:pt x="131" y="0"/>
                  </a:lnTo>
                  <a:lnTo>
                    <a:pt x="144" y="1"/>
                  </a:lnTo>
                  <a:lnTo>
                    <a:pt x="157" y="3"/>
                  </a:lnTo>
                  <a:lnTo>
                    <a:pt x="169" y="6"/>
                  </a:lnTo>
                  <a:lnTo>
                    <a:pt x="182" y="9"/>
                  </a:lnTo>
                  <a:lnTo>
                    <a:pt x="195" y="15"/>
                  </a:lnTo>
                  <a:lnTo>
                    <a:pt x="206" y="22"/>
                  </a:lnTo>
                  <a:lnTo>
                    <a:pt x="227" y="38"/>
                  </a:lnTo>
                  <a:lnTo>
                    <a:pt x="244" y="59"/>
                  </a:lnTo>
                  <a:lnTo>
                    <a:pt x="257" y="81"/>
                  </a:lnTo>
                  <a:lnTo>
                    <a:pt x="265" y="105"/>
                  </a:lnTo>
                  <a:lnTo>
                    <a:pt x="267" y="132"/>
                  </a:lnTo>
                  <a:lnTo>
                    <a:pt x="265" y="157"/>
                  </a:lnTo>
                  <a:lnTo>
                    <a:pt x="258" y="182"/>
                  </a:lnTo>
                  <a:lnTo>
                    <a:pt x="246" y="207"/>
                  </a:lnTo>
                  <a:lnTo>
                    <a:pt x="238" y="217"/>
                  </a:lnTo>
                  <a:lnTo>
                    <a:pt x="230" y="227"/>
                  </a:lnTo>
                  <a:lnTo>
                    <a:pt x="221" y="236"/>
                  </a:lnTo>
                  <a:lnTo>
                    <a:pt x="211" y="245"/>
                  </a:lnTo>
                  <a:lnTo>
                    <a:pt x="199" y="251"/>
                  </a:lnTo>
                  <a:lnTo>
                    <a:pt x="188" y="257"/>
                  </a:lnTo>
                  <a:lnTo>
                    <a:pt x="175" y="262"/>
                  </a:lnTo>
                  <a:lnTo>
                    <a:pt x="162" y="265"/>
                  </a:lnTo>
                  <a:lnTo>
                    <a:pt x="150" y="268"/>
                  </a:lnTo>
                  <a:lnTo>
                    <a:pt x="136" y="268"/>
                  </a:lnTo>
                  <a:lnTo>
                    <a:pt x="123" y="268"/>
                  </a:lnTo>
                  <a:lnTo>
                    <a:pt x="111" y="266"/>
                  </a:lnTo>
                  <a:lnTo>
                    <a:pt x="98" y="263"/>
                  </a:lnTo>
                  <a:lnTo>
                    <a:pt x="85" y="260"/>
                  </a:lnTo>
                  <a:lnTo>
                    <a:pt x="74" y="254"/>
                  </a:lnTo>
                  <a:lnTo>
                    <a:pt x="62" y="247"/>
                  </a:lnTo>
                  <a:close/>
                </a:path>
              </a:pathLst>
            </a:custGeom>
            <a:solidFill>
              <a:srgbClr val="006699"/>
            </a:solidFill>
            <a:ln w="9525">
              <a:noFill/>
              <a:round/>
              <a:headEnd/>
              <a:tailEnd/>
            </a:ln>
          </p:spPr>
          <p:txBody>
            <a:bodyPr anchor="ctr"/>
            <a:lstStyle/>
            <a:p>
              <a:endParaRPr lang="en-US"/>
            </a:p>
          </p:txBody>
        </p:sp>
        <p:pic>
          <p:nvPicPr>
            <p:cNvPr id="32894" name="Picture 34"/>
            <p:cNvPicPr>
              <a:picLocks noChangeAspect="1" noChangeArrowheads="1"/>
            </p:cNvPicPr>
            <p:nvPr/>
          </p:nvPicPr>
          <p:blipFill>
            <a:blip r:embed="rId7"/>
            <a:srcRect b="50624"/>
            <a:stretch>
              <a:fillRect/>
            </a:stretch>
          </p:blipFill>
          <p:spPr bwMode="auto">
            <a:xfrm>
              <a:off x="2731" y="3115"/>
              <a:ext cx="247" cy="116"/>
            </a:xfrm>
            <a:prstGeom prst="rect">
              <a:avLst/>
            </a:prstGeom>
            <a:noFill/>
            <a:ln w="9525">
              <a:noFill/>
              <a:miter lim="800000"/>
              <a:headEnd/>
              <a:tailEnd/>
            </a:ln>
          </p:spPr>
        </p:pic>
        <p:sp>
          <p:nvSpPr>
            <p:cNvPr id="32895" name="Freeform 35"/>
            <p:cNvSpPr>
              <a:spLocks noChangeArrowheads="1"/>
            </p:cNvSpPr>
            <p:nvPr/>
          </p:nvSpPr>
          <p:spPr bwMode="auto">
            <a:xfrm>
              <a:off x="2809" y="3183"/>
              <a:ext cx="88" cy="47"/>
            </a:xfrm>
            <a:custGeom>
              <a:avLst/>
              <a:gdLst>
                <a:gd name="T0" fmla="*/ 39 w 389"/>
                <a:gd name="T1" fmla="*/ 38 h 208"/>
                <a:gd name="T2" fmla="*/ 39 w 389"/>
                <a:gd name="T3" fmla="*/ 38 h 208"/>
                <a:gd name="T4" fmla="*/ 39 w 389"/>
                <a:gd name="T5" fmla="*/ 38 h 208"/>
                <a:gd name="T6" fmla="*/ 39 w 389"/>
                <a:gd name="T7" fmla="*/ 38 h 208"/>
                <a:gd name="T8" fmla="*/ 39 w 389"/>
                <a:gd name="T9" fmla="*/ 38 h 208"/>
                <a:gd name="T10" fmla="*/ 39 w 389"/>
                <a:gd name="T11" fmla="*/ 38 h 208"/>
                <a:gd name="T12" fmla="*/ 39 w 389"/>
                <a:gd name="T13" fmla="*/ 38 h 208"/>
                <a:gd name="T14" fmla="*/ 39 w 389"/>
                <a:gd name="T15" fmla="*/ 38 h 208"/>
                <a:gd name="T16" fmla="*/ 39 w 389"/>
                <a:gd name="T17" fmla="*/ 38 h 208"/>
                <a:gd name="T18" fmla="*/ 39 w 389"/>
                <a:gd name="T19" fmla="*/ 38 h 208"/>
                <a:gd name="T20" fmla="*/ 39 w 389"/>
                <a:gd name="T21" fmla="*/ 29 h 208"/>
                <a:gd name="T22" fmla="*/ 39 w 389"/>
                <a:gd name="T23" fmla="*/ 20 h 208"/>
                <a:gd name="T24" fmla="*/ 39 w 389"/>
                <a:gd name="T25" fmla="*/ 12 h 208"/>
                <a:gd name="T26" fmla="*/ 39 w 389"/>
                <a:gd name="T27" fmla="*/ 6 h 208"/>
                <a:gd name="T28" fmla="*/ 39 w 389"/>
                <a:gd name="T29" fmla="*/ 2 h 208"/>
                <a:gd name="T30" fmla="*/ 39 w 389"/>
                <a:gd name="T31" fmla="*/ 0 h 208"/>
                <a:gd name="T32" fmla="*/ 39 w 389"/>
                <a:gd name="T33" fmla="*/ 0 h 208"/>
                <a:gd name="T34" fmla="*/ 39 w 389"/>
                <a:gd name="T35" fmla="*/ 2 h 208"/>
                <a:gd name="T36" fmla="*/ 39 w 389"/>
                <a:gd name="T37" fmla="*/ 6 h 208"/>
                <a:gd name="T38" fmla="*/ 39 w 389"/>
                <a:gd name="T39" fmla="*/ 12 h 208"/>
                <a:gd name="T40" fmla="*/ 39 w 389"/>
                <a:gd name="T41" fmla="*/ 20 h 208"/>
                <a:gd name="T42" fmla="*/ 39 w 389"/>
                <a:gd name="T43" fmla="*/ 29 h 208"/>
                <a:gd name="T44" fmla="*/ 39 w 389"/>
                <a:gd name="T45" fmla="*/ 38 h 208"/>
                <a:gd name="T46" fmla="*/ 39 w 389"/>
                <a:gd name="T47" fmla="*/ 38 h 208"/>
                <a:gd name="T48" fmla="*/ 36 w 389"/>
                <a:gd name="T49" fmla="*/ 38 h 208"/>
                <a:gd name="T50" fmla="*/ 27 w 389"/>
                <a:gd name="T51" fmla="*/ 38 h 208"/>
                <a:gd name="T52" fmla="*/ 18 w 389"/>
                <a:gd name="T53" fmla="*/ 38 h 208"/>
                <a:gd name="T54" fmla="*/ 12 w 389"/>
                <a:gd name="T55" fmla="*/ 38 h 208"/>
                <a:gd name="T56" fmla="*/ 7 w 389"/>
                <a:gd name="T57" fmla="*/ 38 h 208"/>
                <a:gd name="T58" fmla="*/ 3 w 389"/>
                <a:gd name="T59" fmla="*/ 38 h 208"/>
                <a:gd name="T60" fmla="*/ 1 w 389"/>
                <a:gd name="T61" fmla="*/ 38 h 208"/>
                <a:gd name="T62" fmla="*/ 0 w 389"/>
                <a:gd name="T63" fmla="*/ 38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08"/>
                <a:gd name="T98" fmla="*/ 389 w 389"/>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08">
                  <a:moveTo>
                    <a:pt x="194" y="207"/>
                  </a:moveTo>
                  <a:lnTo>
                    <a:pt x="388" y="207"/>
                  </a:lnTo>
                  <a:lnTo>
                    <a:pt x="388" y="197"/>
                  </a:lnTo>
                  <a:lnTo>
                    <a:pt x="387" y="187"/>
                  </a:lnTo>
                  <a:lnTo>
                    <a:pt x="386" y="178"/>
                  </a:lnTo>
                  <a:lnTo>
                    <a:pt x="384" y="168"/>
                  </a:lnTo>
                  <a:lnTo>
                    <a:pt x="383" y="158"/>
                  </a:lnTo>
                  <a:lnTo>
                    <a:pt x="380" y="149"/>
                  </a:lnTo>
                  <a:lnTo>
                    <a:pt x="377" y="139"/>
                  </a:lnTo>
                  <a:lnTo>
                    <a:pt x="374" y="130"/>
                  </a:lnTo>
                  <a:lnTo>
                    <a:pt x="370" y="121"/>
                  </a:lnTo>
                  <a:lnTo>
                    <a:pt x="366" y="111"/>
                  </a:lnTo>
                  <a:lnTo>
                    <a:pt x="362" y="103"/>
                  </a:lnTo>
                  <a:lnTo>
                    <a:pt x="356" y="94"/>
                  </a:lnTo>
                  <a:lnTo>
                    <a:pt x="351" y="85"/>
                  </a:lnTo>
                  <a:lnTo>
                    <a:pt x="345" y="77"/>
                  </a:lnTo>
                  <a:lnTo>
                    <a:pt x="339" y="69"/>
                  </a:lnTo>
                  <a:lnTo>
                    <a:pt x="332" y="62"/>
                  </a:lnTo>
                  <a:lnTo>
                    <a:pt x="325" y="54"/>
                  </a:lnTo>
                  <a:lnTo>
                    <a:pt x="318" y="47"/>
                  </a:lnTo>
                  <a:lnTo>
                    <a:pt x="310" y="41"/>
                  </a:lnTo>
                  <a:lnTo>
                    <a:pt x="301" y="35"/>
                  </a:lnTo>
                  <a:lnTo>
                    <a:pt x="293" y="29"/>
                  </a:lnTo>
                  <a:lnTo>
                    <a:pt x="284" y="24"/>
                  </a:lnTo>
                  <a:lnTo>
                    <a:pt x="275" y="19"/>
                  </a:lnTo>
                  <a:lnTo>
                    <a:pt x="265" y="14"/>
                  </a:lnTo>
                  <a:lnTo>
                    <a:pt x="256" y="11"/>
                  </a:lnTo>
                  <a:lnTo>
                    <a:pt x="246" y="7"/>
                  </a:lnTo>
                  <a:lnTo>
                    <a:pt x="236" y="5"/>
                  </a:lnTo>
                  <a:lnTo>
                    <a:pt x="225" y="3"/>
                  </a:lnTo>
                  <a:lnTo>
                    <a:pt x="215" y="1"/>
                  </a:lnTo>
                  <a:lnTo>
                    <a:pt x="204" y="0"/>
                  </a:lnTo>
                  <a:lnTo>
                    <a:pt x="194" y="0"/>
                  </a:lnTo>
                  <a:lnTo>
                    <a:pt x="184" y="0"/>
                  </a:lnTo>
                  <a:lnTo>
                    <a:pt x="173" y="1"/>
                  </a:lnTo>
                  <a:lnTo>
                    <a:pt x="163" y="3"/>
                  </a:lnTo>
                  <a:lnTo>
                    <a:pt x="152" y="5"/>
                  </a:lnTo>
                  <a:lnTo>
                    <a:pt x="142" y="7"/>
                  </a:lnTo>
                  <a:lnTo>
                    <a:pt x="132" y="11"/>
                  </a:lnTo>
                  <a:lnTo>
                    <a:pt x="123" y="14"/>
                  </a:lnTo>
                  <a:lnTo>
                    <a:pt x="113" y="19"/>
                  </a:lnTo>
                  <a:lnTo>
                    <a:pt x="104" y="24"/>
                  </a:lnTo>
                  <a:lnTo>
                    <a:pt x="95" y="29"/>
                  </a:lnTo>
                  <a:lnTo>
                    <a:pt x="87" y="35"/>
                  </a:lnTo>
                  <a:lnTo>
                    <a:pt x="78" y="41"/>
                  </a:lnTo>
                  <a:lnTo>
                    <a:pt x="70" y="47"/>
                  </a:lnTo>
                  <a:lnTo>
                    <a:pt x="63" y="54"/>
                  </a:lnTo>
                  <a:lnTo>
                    <a:pt x="56" y="62"/>
                  </a:lnTo>
                  <a:lnTo>
                    <a:pt x="49" y="69"/>
                  </a:lnTo>
                  <a:lnTo>
                    <a:pt x="43" y="77"/>
                  </a:lnTo>
                  <a:lnTo>
                    <a:pt x="37" y="85"/>
                  </a:lnTo>
                  <a:lnTo>
                    <a:pt x="32" y="94"/>
                  </a:lnTo>
                  <a:lnTo>
                    <a:pt x="26" y="103"/>
                  </a:lnTo>
                  <a:lnTo>
                    <a:pt x="22" y="111"/>
                  </a:lnTo>
                  <a:lnTo>
                    <a:pt x="18" y="121"/>
                  </a:lnTo>
                  <a:lnTo>
                    <a:pt x="14" y="130"/>
                  </a:lnTo>
                  <a:lnTo>
                    <a:pt x="11" y="139"/>
                  </a:lnTo>
                  <a:lnTo>
                    <a:pt x="8" y="149"/>
                  </a:lnTo>
                  <a:lnTo>
                    <a:pt x="5" y="158"/>
                  </a:lnTo>
                  <a:lnTo>
                    <a:pt x="4" y="168"/>
                  </a:lnTo>
                  <a:lnTo>
                    <a:pt x="2" y="178"/>
                  </a:lnTo>
                  <a:lnTo>
                    <a:pt x="1" y="187"/>
                  </a:lnTo>
                  <a:lnTo>
                    <a:pt x="0" y="197"/>
                  </a:lnTo>
                  <a:lnTo>
                    <a:pt x="0" y="207"/>
                  </a:lnTo>
                  <a:lnTo>
                    <a:pt x="194" y="207"/>
                  </a:lnTo>
                </a:path>
              </a:pathLst>
            </a:custGeom>
            <a:solidFill>
              <a:srgbClr val="006699"/>
            </a:solidFill>
            <a:ln w="9525">
              <a:noFill/>
              <a:round/>
              <a:headEnd/>
              <a:tailEnd/>
            </a:ln>
          </p:spPr>
          <p:txBody>
            <a:bodyPr wrap="none" anchor="ctr"/>
            <a:lstStyle/>
            <a:p>
              <a:endParaRPr lang="en-US"/>
            </a:p>
          </p:txBody>
        </p:sp>
      </p:grpSp>
      <p:sp>
        <p:nvSpPr>
          <p:cNvPr id="32796" name="Freeform 36"/>
          <p:cNvSpPr>
            <a:spLocks noChangeArrowheads="1"/>
          </p:cNvSpPr>
          <p:nvPr/>
        </p:nvSpPr>
        <p:spPr bwMode="auto">
          <a:xfrm>
            <a:off x="6019800" y="5043488"/>
            <a:ext cx="908050" cy="434975"/>
          </a:xfrm>
          <a:custGeom>
            <a:avLst/>
            <a:gdLst>
              <a:gd name="T0" fmla="*/ 2147483647 w 2523"/>
              <a:gd name="T1" fmla="*/ 2147483647 h 1209"/>
              <a:gd name="T2" fmla="*/ 2147483647 w 2523"/>
              <a:gd name="T3" fmla="*/ 2147483647 h 1209"/>
              <a:gd name="T4" fmla="*/ 2147483647 w 2523"/>
              <a:gd name="T5" fmla="*/ 2147483647 h 1209"/>
              <a:gd name="T6" fmla="*/ 2147483647 w 2523"/>
              <a:gd name="T7" fmla="*/ 2147483647 h 1209"/>
              <a:gd name="T8" fmla="*/ 2147483647 w 2523"/>
              <a:gd name="T9" fmla="*/ 2147483647 h 1209"/>
              <a:gd name="T10" fmla="*/ 2147483647 w 2523"/>
              <a:gd name="T11" fmla="*/ 2147483647 h 1209"/>
              <a:gd name="T12" fmla="*/ 2147483647 w 2523"/>
              <a:gd name="T13" fmla="*/ 2147483647 h 1209"/>
              <a:gd name="T14" fmla="*/ 2147483647 w 2523"/>
              <a:gd name="T15" fmla="*/ 2147483647 h 1209"/>
              <a:gd name="T16" fmla="*/ 2147483647 w 2523"/>
              <a:gd name="T17" fmla="*/ 2147483647 h 1209"/>
              <a:gd name="T18" fmla="*/ 2147483647 w 2523"/>
              <a:gd name="T19" fmla="*/ 2147483647 h 1209"/>
              <a:gd name="T20" fmla="*/ 2147483647 w 2523"/>
              <a:gd name="T21" fmla="*/ 2147483647 h 1209"/>
              <a:gd name="T22" fmla="*/ 2147483647 w 2523"/>
              <a:gd name="T23" fmla="*/ 2147483647 h 1209"/>
              <a:gd name="T24" fmla="*/ 2147483647 w 2523"/>
              <a:gd name="T25" fmla="*/ 2147483647 h 1209"/>
              <a:gd name="T26" fmla="*/ 2147483647 w 2523"/>
              <a:gd name="T27" fmla="*/ 2147483647 h 1209"/>
              <a:gd name="T28" fmla="*/ 2147483647 w 2523"/>
              <a:gd name="T29" fmla="*/ 2147483647 h 1209"/>
              <a:gd name="T30" fmla="*/ 2147483647 w 2523"/>
              <a:gd name="T31" fmla="*/ 2147483647 h 1209"/>
              <a:gd name="T32" fmla="*/ 2147483647 w 2523"/>
              <a:gd name="T33" fmla="*/ 2147483647 h 1209"/>
              <a:gd name="T34" fmla="*/ 2147483647 w 2523"/>
              <a:gd name="T35" fmla="*/ 2147483647 h 1209"/>
              <a:gd name="T36" fmla="*/ 2147483647 w 2523"/>
              <a:gd name="T37" fmla="*/ 2147483647 h 1209"/>
              <a:gd name="T38" fmla="*/ 2147483647 w 2523"/>
              <a:gd name="T39" fmla="*/ 2147483647 h 1209"/>
              <a:gd name="T40" fmla="*/ 2147483647 w 2523"/>
              <a:gd name="T41" fmla="*/ 2147483647 h 1209"/>
              <a:gd name="T42" fmla="*/ 2147483647 w 2523"/>
              <a:gd name="T43" fmla="*/ 2147483647 h 1209"/>
              <a:gd name="T44" fmla="*/ 2147483647 w 2523"/>
              <a:gd name="T45" fmla="*/ 2147483647 h 1209"/>
              <a:gd name="T46" fmla="*/ 2147483647 w 2523"/>
              <a:gd name="T47" fmla="*/ 2147483647 h 1209"/>
              <a:gd name="T48" fmla="*/ 2147483647 w 2523"/>
              <a:gd name="T49" fmla="*/ 2147483647 h 1209"/>
              <a:gd name="T50" fmla="*/ 2147483647 w 2523"/>
              <a:gd name="T51" fmla="*/ 2147483647 h 1209"/>
              <a:gd name="T52" fmla="*/ 2147483647 w 2523"/>
              <a:gd name="T53" fmla="*/ 2147483647 h 1209"/>
              <a:gd name="T54" fmla="*/ 2147483647 w 2523"/>
              <a:gd name="T55" fmla="*/ 2147483647 h 1209"/>
              <a:gd name="T56" fmla="*/ 2147483647 w 2523"/>
              <a:gd name="T57" fmla="*/ 2147483647 h 1209"/>
              <a:gd name="T58" fmla="*/ 2147483647 w 2523"/>
              <a:gd name="T59" fmla="*/ 2147483647 h 1209"/>
              <a:gd name="T60" fmla="*/ 2147483647 w 2523"/>
              <a:gd name="T61" fmla="*/ 2147483647 h 1209"/>
              <a:gd name="T62" fmla="*/ 0 w 2523"/>
              <a:gd name="T63" fmla="*/ 2147483647 h 1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23"/>
              <a:gd name="T97" fmla="*/ 0 h 1209"/>
              <a:gd name="T98" fmla="*/ 2523 w 2523"/>
              <a:gd name="T99" fmla="*/ 1209 h 1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23" h="1209">
                <a:moveTo>
                  <a:pt x="1261" y="1208"/>
                </a:moveTo>
                <a:lnTo>
                  <a:pt x="2522" y="1208"/>
                </a:lnTo>
                <a:lnTo>
                  <a:pt x="2520" y="1144"/>
                </a:lnTo>
                <a:lnTo>
                  <a:pt x="2515" y="1080"/>
                </a:lnTo>
                <a:lnTo>
                  <a:pt x="2506" y="1017"/>
                </a:lnTo>
                <a:lnTo>
                  <a:pt x="2494" y="955"/>
                </a:lnTo>
                <a:lnTo>
                  <a:pt x="2478" y="893"/>
                </a:lnTo>
                <a:lnTo>
                  <a:pt x="2459" y="832"/>
                </a:lnTo>
                <a:lnTo>
                  <a:pt x="2437" y="772"/>
                </a:lnTo>
                <a:lnTo>
                  <a:pt x="2412" y="714"/>
                </a:lnTo>
                <a:lnTo>
                  <a:pt x="2383" y="657"/>
                </a:lnTo>
                <a:lnTo>
                  <a:pt x="2352" y="602"/>
                </a:lnTo>
                <a:lnTo>
                  <a:pt x="2318" y="549"/>
                </a:lnTo>
                <a:lnTo>
                  <a:pt x="2281" y="498"/>
                </a:lnTo>
                <a:lnTo>
                  <a:pt x="2242" y="449"/>
                </a:lnTo>
                <a:lnTo>
                  <a:pt x="2200" y="402"/>
                </a:lnTo>
                <a:lnTo>
                  <a:pt x="2156" y="357"/>
                </a:lnTo>
                <a:lnTo>
                  <a:pt x="2110" y="315"/>
                </a:lnTo>
                <a:lnTo>
                  <a:pt x="2062" y="275"/>
                </a:lnTo>
                <a:lnTo>
                  <a:pt x="2012" y="238"/>
                </a:lnTo>
                <a:lnTo>
                  <a:pt x="1961" y="203"/>
                </a:lnTo>
                <a:lnTo>
                  <a:pt x="1907" y="171"/>
                </a:lnTo>
                <a:lnTo>
                  <a:pt x="1853" y="141"/>
                </a:lnTo>
                <a:lnTo>
                  <a:pt x="1797" y="115"/>
                </a:lnTo>
                <a:lnTo>
                  <a:pt x="1740" y="91"/>
                </a:lnTo>
                <a:lnTo>
                  <a:pt x="1683" y="70"/>
                </a:lnTo>
                <a:lnTo>
                  <a:pt x="1624" y="51"/>
                </a:lnTo>
                <a:lnTo>
                  <a:pt x="1565" y="36"/>
                </a:lnTo>
                <a:lnTo>
                  <a:pt x="1505" y="23"/>
                </a:lnTo>
                <a:lnTo>
                  <a:pt x="1444" y="13"/>
                </a:lnTo>
                <a:lnTo>
                  <a:pt x="1383" y="6"/>
                </a:lnTo>
                <a:lnTo>
                  <a:pt x="1322" y="1"/>
                </a:lnTo>
                <a:lnTo>
                  <a:pt x="1261" y="0"/>
                </a:lnTo>
                <a:lnTo>
                  <a:pt x="1200" y="1"/>
                </a:lnTo>
                <a:lnTo>
                  <a:pt x="1139" y="6"/>
                </a:lnTo>
                <a:lnTo>
                  <a:pt x="1078" y="13"/>
                </a:lnTo>
                <a:lnTo>
                  <a:pt x="1017" y="23"/>
                </a:lnTo>
                <a:lnTo>
                  <a:pt x="957" y="36"/>
                </a:lnTo>
                <a:lnTo>
                  <a:pt x="898" y="51"/>
                </a:lnTo>
                <a:lnTo>
                  <a:pt x="839" y="70"/>
                </a:lnTo>
                <a:lnTo>
                  <a:pt x="782" y="91"/>
                </a:lnTo>
                <a:lnTo>
                  <a:pt x="725" y="115"/>
                </a:lnTo>
                <a:lnTo>
                  <a:pt x="669" y="141"/>
                </a:lnTo>
                <a:lnTo>
                  <a:pt x="615" y="171"/>
                </a:lnTo>
                <a:lnTo>
                  <a:pt x="561" y="203"/>
                </a:lnTo>
                <a:lnTo>
                  <a:pt x="510" y="238"/>
                </a:lnTo>
                <a:lnTo>
                  <a:pt x="460" y="275"/>
                </a:lnTo>
                <a:lnTo>
                  <a:pt x="412" y="315"/>
                </a:lnTo>
                <a:lnTo>
                  <a:pt x="366" y="357"/>
                </a:lnTo>
                <a:lnTo>
                  <a:pt x="322" y="402"/>
                </a:lnTo>
                <a:lnTo>
                  <a:pt x="280" y="449"/>
                </a:lnTo>
                <a:lnTo>
                  <a:pt x="241" y="498"/>
                </a:lnTo>
                <a:lnTo>
                  <a:pt x="204" y="549"/>
                </a:lnTo>
                <a:lnTo>
                  <a:pt x="170" y="602"/>
                </a:lnTo>
                <a:lnTo>
                  <a:pt x="139" y="657"/>
                </a:lnTo>
                <a:lnTo>
                  <a:pt x="110" y="714"/>
                </a:lnTo>
                <a:lnTo>
                  <a:pt x="85" y="772"/>
                </a:lnTo>
                <a:lnTo>
                  <a:pt x="63" y="832"/>
                </a:lnTo>
                <a:lnTo>
                  <a:pt x="44" y="893"/>
                </a:lnTo>
                <a:lnTo>
                  <a:pt x="28" y="955"/>
                </a:lnTo>
                <a:lnTo>
                  <a:pt x="16" y="1017"/>
                </a:lnTo>
                <a:lnTo>
                  <a:pt x="7" y="1080"/>
                </a:lnTo>
                <a:lnTo>
                  <a:pt x="2" y="1144"/>
                </a:lnTo>
                <a:lnTo>
                  <a:pt x="0" y="1208"/>
                </a:lnTo>
                <a:lnTo>
                  <a:pt x="1261" y="1208"/>
                </a:lnTo>
              </a:path>
            </a:pathLst>
          </a:custGeom>
          <a:solidFill>
            <a:srgbClr val="006699"/>
          </a:solidFill>
          <a:ln w="9525">
            <a:noFill/>
            <a:round/>
            <a:headEnd/>
            <a:tailEnd/>
          </a:ln>
        </p:spPr>
        <p:txBody>
          <a:bodyPr wrap="none" anchor="ctr"/>
          <a:lstStyle/>
          <a:p>
            <a:endParaRPr lang="en-US"/>
          </a:p>
        </p:txBody>
      </p:sp>
      <p:sp>
        <p:nvSpPr>
          <p:cNvPr id="32797" name="Line 37"/>
          <p:cNvSpPr>
            <a:spLocks noChangeShapeType="1"/>
          </p:cNvSpPr>
          <p:nvPr/>
        </p:nvSpPr>
        <p:spPr bwMode="auto">
          <a:xfrm flipH="1">
            <a:off x="6070600" y="5424488"/>
            <a:ext cx="90488" cy="1587"/>
          </a:xfrm>
          <a:prstGeom prst="line">
            <a:avLst/>
          </a:prstGeom>
          <a:noFill/>
          <a:ln w="19080">
            <a:solidFill>
              <a:srgbClr val="FFFFFF"/>
            </a:solidFill>
            <a:round/>
            <a:headEnd/>
            <a:tailEnd/>
          </a:ln>
        </p:spPr>
        <p:txBody>
          <a:bodyPr/>
          <a:lstStyle/>
          <a:p>
            <a:endParaRPr lang="en-US"/>
          </a:p>
        </p:txBody>
      </p:sp>
      <p:sp>
        <p:nvSpPr>
          <p:cNvPr id="32798" name="Freeform 38"/>
          <p:cNvSpPr>
            <a:spLocks noChangeArrowheads="1"/>
          </p:cNvSpPr>
          <p:nvPr/>
        </p:nvSpPr>
        <p:spPr bwMode="auto">
          <a:xfrm>
            <a:off x="6429375" y="5157788"/>
            <a:ext cx="174625" cy="304800"/>
          </a:xfrm>
          <a:custGeom>
            <a:avLst/>
            <a:gdLst>
              <a:gd name="T0" fmla="*/ 2147483647 w 301"/>
              <a:gd name="T1" fmla="*/ 0 h 547"/>
              <a:gd name="T2" fmla="*/ 2147483647 w 301"/>
              <a:gd name="T3" fmla="*/ 2147483647 h 547"/>
              <a:gd name="T4" fmla="*/ 0 w 301"/>
              <a:gd name="T5" fmla="*/ 2147483647 h 547"/>
              <a:gd name="T6" fmla="*/ 2147483647 w 301"/>
              <a:gd name="T7" fmla="*/ 0 h 547"/>
              <a:gd name="T8" fmla="*/ 0 60000 65536"/>
              <a:gd name="T9" fmla="*/ 0 60000 65536"/>
              <a:gd name="T10" fmla="*/ 0 60000 65536"/>
              <a:gd name="T11" fmla="*/ 0 60000 65536"/>
              <a:gd name="T12" fmla="*/ 0 w 301"/>
              <a:gd name="T13" fmla="*/ 0 h 547"/>
              <a:gd name="T14" fmla="*/ 301 w 301"/>
              <a:gd name="T15" fmla="*/ 547 h 547"/>
            </a:gdLst>
            <a:ahLst/>
            <a:cxnLst>
              <a:cxn ang="T8">
                <a:pos x="T0" y="T1"/>
              </a:cxn>
              <a:cxn ang="T9">
                <a:pos x="T2" y="T3"/>
              </a:cxn>
              <a:cxn ang="T10">
                <a:pos x="T4" y="T5"/>
              </a:cxn>
              <a:cxn ang="T11">
                <a:pos x="T6" y="T7"/>
              </a:cxn>
            </a:cxnLst>
            <a:rect l="T12" t="T13" r="T14" b="T15"/>
            <a:pathLst>
              <a:path w="301" h="547">
                <a:moveTo>
                  <a:pt x="301" y="0"/>
                </a:moveTo>
                <a:lnTo>
                  <a:pt x="141" y="547"/>
                </a:lnTo>
                <a:lnTo>
                  <a:pt x="0" y="547"/>
                </a:lnTo>
                <a:lnTo>
                  <a:pt x="301" y="0"/>
                </a:lnTo>
                <a:close/>
              </a:path>
            </a:pathLst>
          </a:custGeom>
          <a:solidFill>
            <a:srgbClr val="FFFFFF"/>
          </a:solidFill>
          <a:ln w="9525">
            <a:noFill/>
            <a:round/>
            <a:headEnd/>
            <a:tailEnd/>
          </a:ln>
        </p:spPr>
        <p:txBody>
          <a:bodyPr anchor="ctr"/>
          <a:lstStyle/>
          <a:p>
            <a:endParaRPr lang="en-US"/>
          </a:p>
        </p:txBody>
      </p:sp>
      <p:sp>
        <p:nvSpPr>
          <p:cNvPr id="32799" name="Freeform 39"/>
          <p:cNvSpPr>
            <a:spLocks noChangeArrowheads="1"/>
          </p:cNvSpPr>
          <p:nvPr/>
        </p:nvSpPr>
        <p:spPr bwMode="auto">
          <a:xfrm>
            <a:off x="6402388" y="5405438"/>
            <a:ext cx="139700" cy="74612"/>
          </a:xfrm>
          <a:custGeom>
            <a:avLst/>
            <a:gdLst>
              <a:gd name="T0" fmla="*/ 2147483647 w 389"/>
              <a:gd name="T1" fmla="*/ 2147483647 h 208"/>
              <a:gd name="T2" fmla="*/ 2147483647 w 389"/>
              <a:gd name="T3" fmla="*/ 2147483647 h 208"/>
              <a:gd name="T4" fmla="*/ 2147483647 w 389"/>
              <a:gd name="T5" fmla="*/ 2147483647 h 208"/>
              <a:gd name="T6" fmla="*/ 2147483647 w 389"/>
              <a:gd name="T7" fmla="*/ 2147483647 h 208"/>
              <a:gd name="T8" fmla="*/ 2147483647 w 389"/>
              <a:gd name="T9" fmla="*/ 2147483647 h 208"/>
              <a:gd name="T10" fmla="*/ 2147483647 w 389"/>
              <a:gd name="T11" fmla="*/ 2147483647 h 208"/>
              <a:gd name="T12" fmla="*/ 2147483647 w 389"/>
              <a:gd name="T13" fmla="*/ 2147483647 h 208"/>
              <a:gd name="T14" fmla="*/ 2147483647 w 389"/>
              <a:gd name="T15" fmla="*/ 2147483647 h 208"/>
              <a:gd name="T16" fmla="*/ 2147483647 w 389"/>
              <a:gd name="T17" fmla="*/ 2147483647 h 208"/>
              <a:gd name="T18" fmla="*/ 2147483647 w 389"/>
              <a:gd name="T19" fmla="*/ 2147483647 h 208"/>
              <a:gd name="T20" fmla="*/ 2147483647 w 389"/>
              <a:gd name="T21" fmla="*/ 2147483647 h 208"/>
              <a:gd name="T22" fmla="*/ 2147483647 w 389"/>
              <a:gd name="T23" fmla="*/ 2147483647 h 208"/>
              <a:gd name="T24" fmla="*/ 2147483647 w 389"/>
              <a:gd name="T25" fmla="*/ 2147483647 h 208"/>
              <a:gd name="T26" fmla="*/ 2147483647 w 389"/>
              <a:gd name="T27" fmla="*/ 2147483647 h 208"/>
              <a:gd name="T28" fmla="*/ 2147483647 w 389"/>
              <a:gd name="T29" fmla="*/ 2147483647 h 208"/>
              <a:gd name="T30" fmla="*/ 2147483647 w 389"/>
              <a:gd name="T31" fmla="*/ 0 h 208"/>
              <a:gd name="T32" fmla="*/ 2147483647 w 389"/>
              <a:gd name="T33" fmla="*/ 0 h 208"/>
              <a:gd name="T34" fmla="*/ 2147483647 w 389"/>
              <a:gd name="T35" fmla="*/ 2147483647 h 208"/>
              <a:gd name="T36" fmla="*/ 2147483647 w 389"/>
              <a:gd name="T37" fmla="*/ 2147483647 h 208"/>
              <a:gd name="T38" fmla="*/ 2147483647 w 389"/>
              <a:gd name="T39" fmla="*/ 2147483647 h 208"/>
              <a:gd name="T40" fmla="*/ 2147483647 w 389"/>
              <a:gd name="T41" fmla="*/ 2147483647 h 208"/>
              <a:gd name="T42" fmla="*/ 2147483647 w 389"/>
              <a:gd name="T43" fmla="*/ 2147483647 h 208"/>
              <a:gd name="T44" fmla="*/ 2147483647 w 389"/>
              <a:gd name="T45" fmla="*/ 2147483647 h 208"/>
              <a:gd name="T46" fmla="*/ 2147483647 w 389"/>
              <a:gd name="T47" fmla="*/ 2147483647 h 208"/>
              <a:gd name="T48" fmla="*/ 2147483647 w 389"/>
              <a:gd name="T49" fmla="*/ 2147483647 h 208"/>
              <a:gd name="T50" fmla="*/ 2147483647 w 389"/>
              <a:gd name="T51" fmla="*/ 2147483647 h 208"/>
              <a:gd name="T52" fmla="*/ 2147483647 w 389"/>
              <a:gd name="T53" fmla="*/ 2147483647 h 208"/>
              <a:gd name="T54" fmla="*/ 2147483647 w 389"/>
              <a:gd name="T55" fmla="*/ 2147483647 h 208"/>
              <a:gd name="T56" fmla="*/ 2147483647 w 389"/>
              <a:gd name="T57" fmla="*/ 2147483647 h 208"/>
              <a:gd name="T58" fmla="*/ 2147483647 w 389"/>
              <a:gd name="T59" fmla="*/ 2147483647 h 208"/>
              <a:gd name="T60" fmla="*/ 2147483647 w 389"/>
              <a:gd name="T61" fmla="*/ 2147483647 h 208"/>
              <a:gd name="T62" fmla="*/ 0 w 389"/>
              <a:gd name="T63" fmla="*/ 2147483647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08"/>
              <a:gd name="T98" fmla="*/ 389 w 389"/>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08">
                <a:moveTo>
                  <a:pt x="194" y="207"/>
                </a:moveTo>
                <a:lnTo>
                  <a:pt x="388" y="207"/>
                </a:lnTo>
                <a:lnTo>
                  <a:pt x="388" y="197"/>
                </a:lnTo>
                <a:lnTo>
                  <a:pt x="387" y="187"/>
                </a:lnTo>
                <a:lnTo>
                  <a:pt x="386" y="178"/>
                </a:lnTo>
                <a:lnTo>
                  <a:pt x="384" y="168"/>
                </a:lnTo>
                <a:lnTo>
                  <a:pt x="383" y="158"/>
                </a:lnTo>
                <a:lnTo>
                  <a:pt x="380" y="149"/>
                </a:lnTo>
                <a:lnTo>
                  <a:pt x="377" y="139"/>
                </a:lnTo>
                <a:lnTo>
                  <a:pt x="374" y="130"/>
                </a:lnTo>
                <a:lnTo>
                  <a:pt x="370" y="121"/>
                </a:lnTo>
                <a:lnTo>
                  <a:pt x="366" y="111"/>
                </a:lnTo>
                <a:lnTo>
                  <a:pt x="362" y="103"/>
                </a:lnTo>
                <a:lnTo>
                  <a:pt x="356" y="94"/>
                </a:lnTo>
                <a:lnTo>
                  <a:pt x="351" y="85"/>
                </a:lnTo>
                <a:lnTo>
                  <a:pt x="345" y="77"/>
                </a:lnTo>
                <a:lnTo>
                  <a:pt x="339" y="69"/>
                </a:lnTo>
                <a:lnTo>
                  <a:pt x="332" y="62"/>
                </a:lnTo>
                <a:lnTo>
                  <a:pt x="325" y="54"/>
                </a:lnTo>
                <a:lnTo>
                  <a:pt x="318" y="47"/>
                </a:lnTo>
                <a:lnTo>
                  <a:pt x="310" y="41"/>
                </a:lnTo>
                <a:lnTo>
                  <a:pt x="301" y="35"/>
                </a:lnTo>
                <a:lnTo>
                  <a:pt x="293" y="29"/>
                </a:lnTo>
                <a:lnTo>
                  <a:pt x="284" y="24"/>
                </a:lnTo>
                <a:lnTo>
                  <a:pt x="275" y="19"/>
                </a:lnTo>
                <a:lnTo>
                  <a:pt x="265" y="14"/>
                </a:lnTo>
                <a:lnTo>
                  <a:pt x="256" y="11"/>
                </a:lnTo>
                <a:lnTo>
                  <a:pt x="246" y="7"/>
                </a:lnTo>
                <a:lnTo>
                  <a:pt x="236" y="5"/>
                </a:lnTo>
                <a:lnTo>
                  <a:pt x="225" y="3"/>
                </a:lnTo>
                <a:lnTo>
                  <a:pt x="215" y="1"/>
                </a:lnTo>
                <a:lnTo>
                  <a:pt x="204" y="0"/>
                </a:lnTo>
                <a:lnTo>
                  <a:pt x="194" y="0"/>
                </a:lnTo>
                <a:lnTo>
                  <a:pt x="184" y="0"/>
                </a:lnTo>
                <a:lnTo>
                  <a:pt x="173" y="1"/>
                </a:lnTo>
                <a:lnTo>
                  <a:pt x="163" y="3"/>
                </a:lnTo>
                <a:lnTo>
                  <a:pt x="152" y="5"/>
                </a:lnTo>
                <a:lnTo>
                  <a:pt x="142" y="7"/>
                </a:lnTo>
                <a:lnTo>
                  <a:pt x="132" y="11"/>
                </a:lnTo>
                <a:lnTo>
                  <a:pt x="123" y="14"/>
                </a:lnTo>
                <a:lnTo>
                  <a:pt x="113" y="19"/>
                </a:lnTo>
                <a:lnTo>
                  <a:pt x="104" y="24"/>
                </a:lnTo>
                <a:lnTo>
                  <a:pt x="95" y="29"/>
                </a:lnTo>
                <a:lnTo>
                  <a:pt x="87" y="35"/>
                </a:lnTo>
                <a:lnTo>
                  <a:pt x="78" y="41"/>
                </a:lnTo>
                <a:lnTo>
                  <a:pt x="70" y="47"/>
                </a:lnTo>
                <a:lnTo>
                  <a:pt x="63" y="54"/>
                </a:lnTo>
                <a:lnTo>
                  <a:pt x="56" y="62"/>
                </a:lnTo>
                <a:lnTo>
                  <a:pt x="49" y="69"/>
                </a:lnTo>
                <a:lnTo>
                  <a:pt x="43" y="77"/>
                </a:lnTo>
                <a:lnTo>
                  <a:pt x="37" y="85"/>
                </a:lnTo>
                <a:lnTo>
                  <a:pt x="32" y="94"/>
                </a:lnTo>
                <a:lnTo>
                  <a:pt x="26" y="103"/>
                </a:lnTo>
                <a:lnTo>
                  <a:pt x="22" y="111"/>
                </a:lnTo>
                <a:lnTo>
                  <a:pt x="18" y="121"/>
                </a:lnTo>
                <a:lnTo>
                  <a:pt x="14" y="130"/>
                </a:lnTo>
                <a:lnTo>
                  <a:pt x="11" y="139"/>
                </a:lnTo>
                <a:lnTo>
                  <a:pt x="8" y="149"/>
                </a:lnTo>
                <a:lnTo>
                  <a:pt x="5" y="158"/>
                </a:lnTo>
                <a:lnTo>
                  <a:pt x="4" y="168"/>
                </a:lnTo>
                <a:lnTo>
                  <a:pt x="2" y="178"/>
                </a:lnTo>
                <a:lnTo>
                  <a:pt x="1" y="187"/>
                </a:lnTo>
                <a:lnTo>
                  <a:pt x="0" y="197"/>
                </a:lnTo>
                <a:lnTo>
                  <a:pt x="0" y="207"/>
                </a:lnTo>
                <a:lnTo>
                  <a:pt x="194" y="207"/>
                </a:lnTo>
              </a:path>
            </a:pathLst>
          </a:custGeom>
          <a:solidFill>
            <a:srgbClr val="FFFFFF"/>
          </a:solidFill>
          <a:ln w="9525">
            <a:noFill/>
            <a:round/>
            <a:headEnd/>
            <a:tailEnd/>
          </a:ln>
        </p:spPr>
        <p:txBody>
          <a:bodyPr wrap="none" anchor="ctr"/>
          <a:lstStyle/>
          <a:p>
            <a:endParaRPr lang="en-US"/>
          </a:p>
        </p:txBody>
      </p:sp>
      <p:sp>
        <p:nvSpPr>
          <p:cNvPr id="32800" name="Line 40"/>
          <p:cNvSpPr>
            <a:spLocks noChangeShapeType="1"/>
          </p:cNvSpPr>
          <p:nvPr/>
        </p:nvSpPr>
        <p:spPr bwMode="auto">
          <a:xfrm flipH="1" flipV="1">
            <a:off x="6138863" y="5262563"/>
            <a:ext cx="73025" cy="41275"/>
          </a:xfrm>
          <a:prstGeom prst="line">
            <a:avLst/>
          </a:prstGeom>
          <a:noFill/>
          <a:ln w="19080">
            <a:solidFill>
              <a:srgbClr val="FFFFFF"/>
            </a:solidFill>
            <a:round/>
            <a:headEnd/>
            <a:tailEnd/>
          </a:ln>
        </p:spPr>
        <p:txBody>
          <a:bodyPr/>
          <a:lstStyle/>
          <a:p>
            <a:endParaRPr lang="en-US"/>
          </a:p>
        </p:txBody>
      </p:sp>
      <p:sp>
        <p:nvSpPr>
          <p:cNvPr id="32801" name="Line 41"/>
          <p:cNvSpPr>
            <a:spLocks noChangeShapeType="1"/>
          </p:cNvSpPr>
          <p:nvPr/>
        </p:nvSpPr>
        <p:spPr bwMode="auto">
          <a:xfrm flipH="1" flipV="1">
            <a:off x="6267450" y="5143500"/>
            <a:ext cx="66675" cy="61913"/>
          </a:xfrm>
          <a:prstGeom prst="line">
            <a:avLst/>
          </a:prstGeom>
          <a:noFill/>
          <a:ln w="19080">
            <a:solidFill>
              <a:srgbClr val="FFFFFF"/>
            </a:solidFill>
            <a:round/>
            <a:headEnd/>
            <a:tailEnd/>
          </a:ln>
        </p:spPr>
        <p:txBody>
          <a:bodyPr/>
          <a:lstStyle/>
          <a:p>
            <a:endParaRPr lang="en-US"/>
          </a:p>
        </p:txBody>
      </p:sp>
      <p:sp>
        <p:nvSpPr>
          <p:cNvPr id="32802" name="Line 42"/>
          <p:cNvSpPr>
            <a:spLocks noChangeShapeType="1"/>
          </p:cNvSpPr>
          <p:nvPr/>
        </p:nvSpPr>
        <p:spPr bwMode="auto">
          <a:xfrm flipH="1" flipV="1">
            <a:off x="6467475" y="5091113"/>
            <a:ext cx="4763" cy="85725"/>
          </a:xfrm>
          <a:prstGeom prst="line">
            <a:avLst/>
          </a:prstGeom>
          <a:noFill/>
          <a:ln w="19080">
            <a:solidFill>
              <a:srgbClr val="FFFFFF"/>
            </a:solidFill>
            <a:round/>
            <a:headEnd/>
            <a:tailEnd/>
          </a:ln>
        </p:spPr>
        <p:txBody>
          <a:bodyPr/>
          <a:lstStyle/>
          <a:p>
            <a:endParaRPr lang="en-US"/>
          </a:p>
        </p:txBody>
      </p:sp>
      <p:sp>
        <p:nvSpPr>
          <p:cNvPr id="32803" name="Line 43"/>
          <p:cNvSpPr>
            <a:spLocks noChangeShapeType="1"/>
          </p:cNvSpPr>
          <p:nvPr/>
        </p:nvSpPr>
        <p:spPr bwMode="auto">
          <a:xfrm>
            <a:off x="6791325" y="5424488"/>
            <a:ext cx="87313" cy="1587"/>
          </a:xfrm>
          <a:prstGeom prst="line">
            <a:avLst/>
          </a:prstGeom>
          <a:noFill/>
          <a:ln w="19080">
            <a:solidFill>
              <a:srgbClr val="FFFFFF"/>
            </a:solidFill>
            <a:round/>
            <a:headEnd/>
            <a:tailEnd/>
          </a:ln>
        </p:spPr>
        <p:txBody>
          <a:bodyPr/>
          <a:lstStyle/>
          <a:p>
            <a:endParaRPr lang="en-US"/>
          </a:p>
        </p:txBody>
      </p:sp>
      <p:sp>
        <p:nvSpPr>
          <p:cNvPr id="32804" name="Line 44"/>
          <p:cNvSpPr>
            <a:spLocks noChangeShapeType="1"/>
          </p:cNvSpPr>
          <p:nvPr/>
        </p:nvSpPr>
        <p:spPr bwMode="auto">
          <a:xfrm flipV="1">
            <a:off x="6740525" y="5264150"/>
            <a:ext cx="68263" cy="39688"/>
          </a:xfrm>
          <a:prstGeom prst="line">
            <a:avLst/>
          </a:prstGeom>
          <a:noFill/>
          <a:ln w="19080">
            <a:solidFill>
              <a:srgbClr val="FFFFFF"/>
            </a:solidFill>
            <a:round/>
            <a:headEnd/>
            <a:tailEnd/>
          </a:ln>
        </p:spPr>
        <p:txBody>
          <a:bodyPr/>
          <a:lstStyle/>
          <a:p>
            <a:endParaRPr lang="en-US"/>
          </a:p>
        </p:txBody>
      </p:sp>
      <p:sp>
        <p:nvSpPr>
          <p:cNvPr id="32805" name="Line 45"/>
          <p:cNvSpPr>
            <a:spLocks noChangeShapeType="1"/>
          </p:cNvSpPr>
          <p:nvPr/>
        </p:nvSpPr>
        <p:spPr bwMode="auto">
          <a:xfrm flipV="1">
            <a:off x="6621463" y="5141913"/>
            <a:ext cx="63500" cy="63500"/>
          </a:xfrm>
          <a:prstGeom prst="line">
            <a:avLst/>
          </a:prstGeom>
          <a:noFill/>
          <a:ln w="19080">
            <a:solidFill>
              <a:srgbClr val="FFFFFF"/>
            </a:solidFill>
            <a:round/>
            <a:headEnd/>
            <a:tailEnd/>
          </a:ln>
        </p:spPr>
        <p:txBody>
          <a:bodyPr/>
          <a:lstStyle/>
          <a:p>
            <a:endParaRPr lang="en-US"/>
          </a:p>
        </p:txBody>
      </p:sp>
      <p:grpSp>
        <p:nvGrpSpPr>
          <p:cNvPr id="32806" name="Group 137"/>
          <p:cNvGrpSpPr>
            <a:grpSpLocks/>
          </p:cNvGrpSpPr>
          <p:nvPr/>
        </p:nvGrpSpPr>
        <p:grpSpPr bwMode="auto">
          <a:xfrm>
            <a:off x="4140200" y="5043488"/>
            <a:ext cx="908050" cy="434975"/>
            <a:chOff x="1328" y="2956"/>
            <a:chExt cx="572" cy="274"/>
          </a:xfrm>
        </p:grpSpPr>
        <p:sp>
          <p:nvSpPr>
            <p:cNvPr id="32808" name="Freeform 46"/>
            <p:cNvSpPr>
              <a:spLocks noChangeArrowheads="1"/>
            </p:cNvSpPr>
            <p:nvPr/>
          </p:nvSpPr>
          <p:spPr bwMode="auto">
            <a:xfrm>
              <a:off x="1328" y="2956"/>
              <a:ext cx="572" cy="273"/>
            </a:xfrm>
            <a:custGeom>
              <a:avLst/>
              <a:gdLst>
                <a:gd name="T0" fmla="*/ 40 w 2523"/>
                <a:gd name="T1" fmla="*/ 39 h 1205"/>
                <a:gd name="T2" fmla="*/ 40 w 2523"/>
                <a:gd name="T3" fmla="*/ 39 h 1205"/>
                <a:gd name="T4" fmla="*/ 40 w 2523"/>
                <a:gd name="T5" fmla="*/ 39 h 1205"/>
                <a:gd name="T6" fmla="*/ 40 w 2523"/>
                <a:gd name="T7" fmla="*/ 39 h 1205"/>
                <a:gd name="T8" fmla="*/ 40 w 2523"/>
                <a:gd name="T9" fmla="*/ 39 h 1205"/>
                <a:gd name="T10" fmla="*/ 40 w 2523"/>
                <a:gd name="T11" fmla="*/ 39 h 1205"/>
                <a:gd name="T12" fmla="*/ 40 w 2523"/>
                <a:gd name="T13" fmla="*/ 39 h 1205"/>
                <a:gd name="T14" fmla="*/ 40 w 2523"/>
                <a:gd name="T15" fmla="*/ 39 h 1205"/>
                <a:gd name="T16" fmla="*/ 40 w 2523"/>
                <a:gd name="T17" fmla="*/ 39 h 1205"/>
                <a:gd name="T18" fmla="*/ 40 w 2523"/>
                <a:gd name="T19" fmla="*/ 39 h 1205"/>
                <a:gd name="T20" fmla="*/ 40 w 2523"/>
                <a:gd name="T21" fmla="*/ 39 h 1205"/>
                <a:gd name="T22" fmla="*/ 40 w 2523"/>
                <a:gd name="T23" fmla="*/ 39 h 1205"/>
                <a:gd name="T24" fmla="*/ 40 w 2523"/>
                <a:gd name="T25" fmla="*/ 39 h 1205"/>
                <a:gd name="T26" fmla="*/ 40 w 2523"/>
                <a:gd name="T27" fmla="*/ 30 h 1205"/>
                <a:gd name="T28" fmla="*/ 40 w 2523"/>
                <a:gd name="T29" fmla="*/ 11 h 1205"/>
                <a:gd name="T30" fmla="*/ 40 w 2523"/>
                <a:gd name="T31" fmla="*/ 1 h 1205"/>
                <a:gd name="T32" fmla="*/ 40 w 2523"/>
                <a:gd name="T33" fmla="*/ 1 h 1205"/>
                <a:gd name="T34" fmla="*/ 40 w 2523"/>
                <a:gd name="T35" fmla="*/ 11 h 1205"/>
                <a:gd name="T36" fmla="*/ 40 w 2523"/>
                <a:gd name="T37" fmla="*/ 30 h 1205"/>
                <a:gd name="T38" fmla="*/ 40 w 2523"/>
                <a:gd name="T39" fmla="*/ 39 h 1205"/>
                <a:gd name="T40" fmla="*/ 40 w 2523"/>
                <a:gd name="T41" fmla="*/ 39 h 1205"/>
                <a:gd name="T42" fmla="*/ 40 w 2523"/>
                <a:gd name="T43" fmla="*/ 39 h 1205"/>
                <a:gd name="T44" fmla="*/ 40 w 2523"/>
                <a:gd name="T45" fmla="*/ 39 h 1205"/>
                <a:gd name="T46" fmla="*/ 40 w 2523"/>
                <a:gd name="T47" fmla="*/ 39 h 1205"/>
                <a:gd name="T48" fmla="*/ 40 w 2523"/>
                <a:gd name="T49" fmla="*/ 39 h 1205"/>
                <a:gd name="T50" fmla="*/ 40 w 2523"/>
                <a:gd name="T51" fmla="*/ 39 h 1205"/>
                <a:gd name="T52" fmla="*/ 40 w 2523"/>
                <a:gd name="T53" fmla="*/ 39 h 1205"/>
                <a:gd name="T54" fmla="*/ 40 w 2523"/>
                <a:gd name="T55" fmla="*/ 39 h 1205"/>
                <a:gd name="T56" fmla="*/ 40 w 2523"/>
                <a:gd name="T57" fmla="*/ 39 h 1205"/>
                <a:gd name="T58" fmla="*/ 24 w 2523"/>
                <a:gd name="T59" fmla="*/ 39 h 1205"/>
                <a:gd name="T60" fmla="*/ 6 w 2523"/>
                <a:gd name="T61" fmla="*/ 39 h 1205"/>
                <a:gd name="T62" fmla="*/ 0 w 2523"/>
                <a:gd name="T63" fmla="*/ 39 h 1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23"/>
                <a:gd name="T97" fmla="*/ 0 h 1205"/>
                <a:gd name="T98" fmla="*/ 2523 w 2523"/>
                <a:gd name="T99" fmla="*/ 1205 h 1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23" h="1205">
                  <a:moveTo>
                    <a:pt x="1261" y="1204"/>
                  </a:moveTo>
                  <a:lnTo>
                    <a:pt x="2522" y="1204"/>
                  </a:lnTo>
                  <a:lnTo>
                    <a:pt x="2520" y="1140"/>
                  </a:lnTo>
                  <a:lnTo>
                    <a:pt x="2515" y="1076"/>
                  </a:lnTo>
                  <a:lnTo>
                    <a:pt x="2506" y="1013"/>
                  </a:lnTo>
                  <a:lnTo>
                    <a:pt x="2494" y="951"/>
                  </a:lnTo>
                  <a:lnTo>
                    <a:pt x="2478" y="889"/>
                  </a:lnTo>
                  <a:lnTo>
                    <a:pt x="2459" y="828"/>
                  </a:lnTo>
                  <a:lnTo>
                    <a:pt x="2437" y="769"/>
                  </a:lnTo>
                  <a:lnTo>
                    <a:pt x="2411" y="710"/>
                  </a:lnTo>
                  <a:lnTo>
                    <a:pt x="2383" y="654"/>
                  </a:lnTo>
                  <a:lnTo>
                    <a:pt x="2351" y="599"/>
                  </a:lnTo>
                  <a:lnTo>
                    <a:pt x="2317" y="546"/>
                  </a:lnTo>
                  <a:lnTo>
                    <a:pt x="2280" y="495"/>
                  </a:lnTo>
                  <a:lnTo>
                    <a:pt x="2241" y="446"/>
                  </a:lnTo>
                  <a:lnTo>
                    <a:pt x="2199" y="399"/>
                  </a:lnTo>
                  <a:lnTo>
                    <a:pt x="2155" y="355"/>
                  </a:lnTo>
                  <a:lnTo>
                    <a:pt x="2108" y="312"/>
                  </a:lnTo>
                  <a:lnTo>
                    <a:pt x="2060" y="273"/>
                  </a:lnTo>
                  <a:lnTo>
                    <a:pt x="2010" y="236"/>
                  </a:lnTo>
                  <a:lnTo>
                    <a:pt x="1959" y="201"/>
                  </a:lnTo>
                  <a:lnTo>
                    <a:pt x="1906" y="169"/>
                  </a:lnTo>
                  <a:lnTo>
                    <a:pt x="1851" y="140"/>
                  </a:lnTo>
                  <a:lnTo>
                    <a:pt x="1796" y="114"/>
                  </a:lnTo>
                  <a:lnTo>
                    <a:pt x="1739" y="90"/>
                  </a:lnTo>
                  <a:lnTo>
                    <a:pt x="1681" y="69"/>
                  </a:lnTo>
                  <a:lnTo>
                    <a:pt x="1623" y="51"/>
                  </a:lnTo>
                  <a:lnTo>
                    <a:pt x="1564" y="35"/>
                  </a:lnTo>
                  <a:lnTo>
                    <a:pt x="1504" y="23"/>
                  </a:lnTo>
                  <a:lnTo>
                    <a:pt x="1444" y="13"/>
                  </a:lnTo>
                  <a:lnTo>
                    <a:pt x="1383" y="6"/>
                  </a:lnTo>
                  <a:lnTo>
                    <a:pt x="1322" y="1"/>
                  </a:lnTo>
                  <a:lnTo>
                    <a:pt x="1261" y="0"/>
                  </a:lnTo>
                  <a:lnTo>
                    <a:pt x="1200" y="1"/>
                  </a:lnTo>
                  <a:lnTo>
                    <a:pt x="1139" y="6"/>
                  </a:lnTo>
                  <a:lnTo>
                    <a:pt x="1078" y="13"/>
                  </a:lnTo>
                  <a:lnTo>
                    <a:pt x="1018" y="23"/>
                  </a:lnTo>
                  <a:lnTo>
                    <a:pt x="958" y="35"/>
                  </a:lnTo>
                  <a:lnTo>
                    <a:pt x="899" y="51"/>
                  </a:lnTo>
                  <a:lnTo>
                    <a:pt x="841" y="69"/>
                  </a:lnTo>
                  <a:lnTo>
                    <a:pt x="783" y="90"/>
                  </a:lnTo>
                  <a:lnTo>
                    <a:pt x="726" y="114"/>
                  </a:lnTo>
                  <a:lnTo>
                    <a:pt x="671" y="140"/>
                  </a:lnTo>
                  <a:lnTo>
                    <a:pt x="616" y="169"/>
                  </a:lnTo>
                  <a:lnTo>
                    <a:pt x="563" y="201"/>
                  </a:lnTo>
                  <a:lnTo>
                    <a:pt x="512" y="236"/>
                  </a:lnTo>
                  <a:lnTo>
                    <a:pt x="462" y="273"/>
                  </a:lnTo>
                  <a:lnTo>
                    <a:pt x="414" y="312"/>
                  </a:lnTo>
                  <a:lnTo>
                    <a:pt x="367" y="355"/>
                  </a:lnTo>
                  <a:lnTo>
                    <a:pt x="323" y="399"/>
                  </a:lnTo>
                  <a:lnTo>
                    <a:pt x="281" y="446"/>
                  </a:lnTo>
                  <a:lnTo>
                    <a:pt x="242" y="495"/>
                  </a:lnTo>
                  <a:lnTo>
                    <a:pt x="205" y="546"/>
                  </a:lnTo>
                  <a:lnTo>
                    <a:pt x="171" y="599"/>
                  </a:lnTo>
                  <a:lnTo>
                    <a:pt x="139" y="654"/>
                  </a:lnTo>
                  <a:lnTo>
                    <a:pt x="111" y="710"/>
                  </a:lnTo>
                  <a:lnTo>
                    <a:pt x="85" y="769"/>
                  </a:lnTo>
                  <a:lnTo>
                    <a:pt x="63" y="828"/>
                  </a:lnTo>
                  <a:lnTo>
                    <a:pt x="44" y="889"/>
                  </a:lnTo>
                  <a:lnTo>
                    <a:pt x="28" y="951"/>
                  </a:lnTo>
                  <a:lnTo>
                    <a:pt x="16" y="1013"/>
                  </a:lnTo>
                  <a:lnTo>
                    <a:pt x="7" y="1076"/>
                  </a:lnTo>
                  <a:lnTo>
                    <a:pt x="2" y="1140"/>
                  </a:lnTo>
                  <a:lnTo>
                    <a:pt x="0" y="1204"/>
                  </a:lnTo>
                  <a:lnTo>
                    <a:pt x="1261" y="1204"/>
                  </a:lnTo>
                </a:path>
              </a:pathLst>
            </a:custGeom>
            <a:solidFill>
              <a:srgbClr val="006699"/>
            </a:solidFill>
            <a:ln w="9525">
              <a:noFill/>
              <a:round/>
              <a:headEnd/>
              <a:tailEnd/>
            </a:ln>
          </p:spPr>
          <p:txBody>
            <a:bodyPr wrap="none" anchor="ctr"/>
            <a:lstStyle/>
            <a:p>
              <a:endParaRPr lang="en-US"/>
            </a:p>
          </p:txBody>
        </p:sp>
        <p:grpSp>
          <p:nvGrpSpPr>
            <p:cNvPr id="32809" name="Group 47"/>
            <p:cNvGrpSpPr>
              <a:grpSpLocks/>
            </p:cNvGrpSpPr>
            <p:nvPr/>
          </p:nvGrpSpPr>
          <p:grpSpPr bwMode="auto">
            <a:xfrm>
              <a:off x="1560" y="3123"/>
              <a:ext cx="107" cy="107"/>
              <a:chOff x="1560" y="3123"/>
              <a:chExt cx="107" cy="107"/>
            </a:xfrm>
          </p:grpSpPr>
          <p:sp>
            <p:nvSpPr>
              <p:cNvPr id="32885" name="Freeform 48"/>
              <p:cNvSpPr>
                <a:spLocks noChangeArrowheads="1"/>
              </p:cNvSpPr>
              <p:nvPr/>
            </p:nvSpPr>
            <p:spPr bwMode="auto">
              <a:xfrm>
                <a:off x="1560" y="3170"/>
                <a:ext cx="108" cy="61"/>
              </a:xfrm>
              <a:custGeom>
                <a:avLst/>
                <a:gdLst>
                  <a:gd name="T0" fmla="*/ 0 w 477"/>
                  <a:gd name="T1" fmla="*/ 0 h 268"/>
                  <a:gd name="T2" fmla="*/ 0 w 477"/>
                  <a:gd name="T3" fmla="*/ 0 h 268"/>
                  <a:gd name="T4" fmla="*/ 0 w 477"/>
                  <a:gd name="T5" fmla="*/ 0 h 268"/>
                  <a:gd name="T6" fmla="*/ 0 w 477"/>
                  <a:gd name="T7" fmla="*/ 0 h 268"/>
                  <a:gd name="T8" fmla="*/ 0 w 477"/>
                  <a:gd name="T9" fmla="*/ 0 h 268"/>
                  <a:gd name="T10" fmla="*/ 0 w 477"/>
                  <a:gd name="T11" fmla="*/ 0 h 268"/>
                  <a:gd name="T12" fmla="*/ 0 w 477"/>
                  <a:gd name="T13" fmla="*/ 0 h 268"/>
                  <a:gd name="T14" fmla="*/ 0 w 477"/>
                  <a:gd name="T15" fmla="*/ 0 h 268"/>
                  <a:gd name="T16" fmla="*/ 0 w 477"/>
                  <a:gd name="T17" fmla="*/ 0 h 268"/>
                  <a:gd name="T18" fmla="*/ 0 w 477"/>
                  <a:gd name="T19" fmla="*/ 0 h 268"/>
                  <a:gd name="T20" fmla="*/ 0 w 477"/>
                  <a:gd name="T21" fmla="*/ 0 h 268"/>
                  <a:gd name="T22" fmla="*/ 0 w 477"/>
                  <a:gd name="T23" fmla="*/ 0 h 268"/>
                  <a:gd name="T24" fmla="*/ 0 w 477"/>
                  <a:gd name="T25" fmla="*/ 0 h 268"/>
                  <a:gd name="T26" fmla="*/ 0 w 477"/>
                  <a:gd name="T27" fmla="*/ 0 h 268"/>
                  <a:gd name="T28" fmla="*/ 0 w 477"/>
                  <a:gd name="T29" fmla="*/ 0 h 268"/>
                  <a:gd name="T30" fmla="*/ 0 w 477"/>
                  <a:gd name="T31" fmla="*/ 0 h 268"/>
                  <a:gd name="T32" fmla="*/ 0 w 477"/>
                  <a:gd name="T33" fmla="*/ 0 h 268"/>
                  <a:gd name="T34" fmla="*/ 0 w 477"/>
                  <a:gd name="T35" fmla="*/ 0 h 268"/>
                  <a:gd name="T36" fmla="*/ 0 w 477"/>
                  <a:gd name="T37" fmla="*/ 0 h 268"/>
                  <a:gd name="T38" fmla="*/ 0 w 477"/>
                  <a:gd name="T39" fmla="*/ 0 h 268"/>
                  <a:gd name="T40" fmla="*/ 0 w 477"/>
                  <a:gd name="T41" fmla="*/ 0 h 268"/>
                  <a:gd name="T42" fmla="*/ 0 w 477"/>
                  <a:gd name="T43" fmla="*/ 0 h 268"/>
                  <a:gd name="T44" fmla="*/ 0 w 477"/>
                  <a:gd name="T45" fmla="*/ 0 h 268"/>
                  <a:gd name="T46" fmla="*/ 0 w 477"/>
                  <a:gd name="T47" fmla="*/ 0 h 268"/>
                  <a:gd name="T48" fmla="*/ 0 w 477"/>
                  <a:gd name="T49" fmla="*/ 0 h 268"/>
                  <a:gd name="T50" fmla="*/ 0 w 477"/>
                  <a:gd name="T51" fmla="*/ 0 h 268"/>
                  <a:gd name="T52" fmla="*/ 0 w 477"/>
                  <a:gd name="T53" fmla="*/ 0 h 268"/>
                  <a:gd name="T54" fmla="*/ 0 w 477"/>
                  <a:gd name="T55" fmla="*/ 0 h 268"/>
                  <a:gd name="T56" fmla="*/ 0 w 477"/>
                  <a:gd name="T57" fmla="*/ 0 h 268"/>
                  <a:gd name="T58" fmla="*/ 0 w 477"/>
                  <a:gd name="T59" fmla="*/ 0 h 268"/>
                  <a:gd name="T60" fmla="*/ 0 w 477"/>
                  <a:gd name="T61" fmla="*/ 0 h 268"/>
                  <a:gd name="T62" fmla="*/ 0 w 477"/>
                  <a:gd name="T63" fmla="*/ 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7"/>
                  <a:gd name="T97" fmla="*/ 0 h 268"/>
                  <a:gd name="T98" fmla="*/ 477 w 477"/>
                  <a:gd name="T99" fmla="*/ 268 h 2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7" h="268">
                    <a:moveTo>
                      <a:pt x="238" y="267"/>
                    </a:moveTo>
                    <a:lnTo>
                      <a:pt x="476" y="267"/>
                    </a:lnTo>
                    <a:lnTo>
                      <a:pt x="476" y="255"/>
                    </a:lnTo>
                    <a:lnTo>
                      <a:pt x="475" y="243"/>
                    </a:lnTo>
                    <a:lnTo>
                      <a:pt x="474" y="231"/>
                    </a:lnTo>
                    <a:lnTo>
                      <a:pt x="472" y="219"/>
                    </a:lnTo>
                    <a:lnTo>
                      <a:pt x="470" y="207"/>
                    </a:lnTo>
                    <a:lnTo>
                      <a:pt x="467" y="195"/>
                    </a:lnTo>
                    <a:lnTo>
                      <a:pt x="464" y="183"/>
                    </a:lnTo>
                    <a:lnTo>
                      <a:pt x="460" y="172"/>
                    </a:lnTo>
                    <a:lnTo>
                      <a:pt x="456" y="160"/>
                    </a:lnTo>
                    <a:lnTo>
                      <a:pt x="451" y="149"/>
                    </a:lnTo>
                    <a:lnTo>
                      <a:pt x="446" y="137"/>
                    </a:lnTo>
                    <a:lnTo>
                      <a:pt x="440" y="126"/>
                    </a:lnTo>
                    <a:lnTo>
                      <a:pt x="434" y="115"/>
                    </a:lnTo>
                    <a:lnTo>
                      <a:pt x="427" y="105"/>
                    </a:lnTo>
                    <a:lnTo>
                      <a:pt x="420" y="94"/>
                    </a:lnTo>
                    <a:lnTo>
                      <a:pt x="412" y="84"/>
                    </a:lnTo>
                    <a:lnTo>
                      <a:pt x="403" y="75"/>
                    </a:lnTo>
                    <a:lnTo>
                      <a:pt x="394" y="65"/>
                    </a:lnTo>
                    <a:lnTo>
                      <a:pt x="384" y="57"/>
                    </a:lnTo>
                    <a:lnTo>
                      <a:pt x="374" y="48"/>
                    </a:lnTo>
                    <a:lnTo>
                      <a:pt x="364" y="40"/>
                    </a:lnTo>
                    <a:lnTo>
                      <a:pt x="353" y="33"/>
                    </a:lnTo>
                    <a:lnTo>
                      <a:pt x="341" y="26"/>
                    </a:lnTo>
                    <a:lnTo>
                      <a:pt x="329" y="20"/>
                    </a:lnTo>
                    <a:lnTo>
                      <a:pt x="317" y="15"/>
                    </a:lnTo>
                    <a:lnTo>
                      <a:pt x="304" y="11"/>
                    </a:lnTo>
                    <a:lnTo>
                      <a:pt x="291" y="7"/>
                    </a:lnTo>
                    <a:lnTo>
                      <a:pt x="278" y="4"/>
                    </a:lnTo>
                    <a:lnTo>
                      <a:pt x="265" y="2"/>
                    </a:lnTo>
                    <a:lnTo>
                      <a:pt x="252" y="0"/>
                    </a:lnTo>
                    <a:lnTo>
                      <a:pt x="238" y="0"/>
                    </a:lnTo>
                    <a:lnTo>
                      <a:pt x="224" y="0"/>
                    </a:lnTo>
                    <a:lnTo>
                      <a:pt x="211" y="2"/>
                    </a:lnTo>
                    <a:lnTo>
                      <a:pt x="198" y="4"/>
                    </a:lnTo>
                    <a:lnTo>
                      <a:pt x="185" y="7"/>
                    </a:lnTo>
                    <a:lnTo>
                      <a:pt x="172" y="11"/>
                    </a:lnTo>
                    <a:lnTo>
                      <a:pt x="159" y="15"/>
                    </a:lnTo>
                    <a:lnTo>
                      <a:pt x="147" y="20"/>
                    </a:lnTo>
                    <a:lnTo>
                      <a:pt x="135" y="26"/>
                    </a:lnTo>
                    <a:lnTo>
                      <a:pt x="123" y="33"/>
                    </a:lnTo>
                    <a:lnTo>
                      <a:pt x="112" y="40"/>
                    </a:lnTo>
                    <a:lnTo>
                      <a:pt x="102" y="48"/>
                    </a:lnTo>
                    <a:lnTo>
                      <a:pt x="92" y="57"/>
                    </a:lnTo>
                    <a:lnTo>
                      <a:pt x="82" y="65"/>
                    </a:lnTo>
                    <a:lnTo>
                      <a:pt x="73" y="75"/>
                    </a:lnTo>
                    <a:lnTo>
                      <a:pt x="64" y="84"/>
                    </a:lnTo>
                    <a:lnTo>
                      <a:pt x="56" y="94"/>
                    </a:lnTo>
                    <a:lnTo>
                      <a:pt x="49" y="105"/>
                    </a:lnTo>
                    <a:lnTo>
                      <a:pt x="42" y="115"/>
                    </a:lnTo>
                    <a:lnTo>
                      <a:pt x="36" y="126"/>
                    </a:lnTo>
                    <a:lnTo>
                      <a:pt x="30" y="137"/>
                    </a:lnTo>
                    <a:lnTo>
                      <a:pt x="25" y="149"/>
                    </a:lnTo>
                    <a:lnTo>
                      <a:pt x="20" y="160"/>
                    </a:lnTo>
                    <a:lnTo>
                      <a:pt x="16" y="172"/>
                    </a:lnTo>
                    <a:lnTo>
                      <a:pt x="12" y="183"/>
                    </a:lnTo>
                    <a:lnTo>
                      <a:pt x="9" y="195"/>
                    </a:lnTo>
                    <a:lnTo>
                      <a:pt x="6" y="207"/>
                    </a:lnTo>
                    <a:lnTo>
                      <a:pt x="4" y="219"/>
                    </a:lnTo>
                    <a:lnTo>
                      <a:pt x="2" y="231"/>
                    </a:lnTo>
                    <a:lnTo>
                      <a:pt x="1" y="243"/>
                    </a:lnTo>
                    <a:lnTo>
                      <a:pt x="0" y="255"/>
                    </a:lnTo>
                    <a:lnTo>
                      <a:pt x="0" y="267"/>
                    </a:lnTo>
                    <a:lnTo>
                      <a:pt x="238" y="267"/>
                    </a:lnTo>
                  </a:path>
                </a:pathLst>
              </a:custGeom>
              <a:solidFill>
                <a:srgbClr val="FFFFFF"/>
              </a:solidFill>
              <a:ln w="9525">
                <a:noFill/>
                <a:round/>
                <a:headEnd/>
                <a:tailEnd/>
              </a:ln>
            </p:spPr>
            <p:txBody>
              <a:bodyPr wrap="none" anchor="ctr"/>
              <a:lstStyle/>
              <a:p>
                <a:endParaRPr lang="en-US"/>
              </a:p>
            </p:txBody>
          </p:sp>
          <p:sp>
            <p:nvSpPr>
              <p:cNvPr id="32886" name="Oval 49"/>
              <p:cNvSpPr>
                <a:spLocks noChangeArrowheads="1"/>
              </p:cNvSpPr>
              <p:nvPr/>
            </p:nvSpPr>
            <p:spPr bwMode="auto">
              <a:xfrm>
                <a:off x="1585" y="3123"/>
                <a:ext cx="56" cy="54"/>
              </a:xfrm>
              <a:prstGeom prst="ellipse">
                <a:avLst/>
              </a:prstGeom>
              <a:solidFill>
                <a:srgbClr val="FFFFFF"/>
              </a:solidFill>
              <a:ln w="9525">
                <a:noFill/>
                <a:round/>
                <a:headEnd/>
                <a:tailEnd/>
              </a:ln>
            </p:spPr>
            <p:txBody>
              <a:bodyPr anchor="ctr"/>
              <a:lstStyle/>
              <a:p>
                <a:endParaRPr lang="en-US"/>
              </a:p>
            </p:txBody>
          </p:sp>
        </p:grpSp>
        <p:grpSp>
          <p:nvGrpSpPr>
            <p:cNvPr id="32810" name="Group 50"/>
            <p:cNvGrpSpPr>
              <a:grpSpLocks/>
            </p:cNvGrpSpPr>
            <p:nvPr/>
          </p:nvGrpSpPr>
          <p:grpSpPr bwMode="auto">
            <a:xfrm>
              <a:off x="1387" y="3049"/>
              <a:ext cx="174" cy="165"/>
              <a:chOff x="1387" y="3049"/>
              <a:chExt cx="174" cy="165"/>
            </a:xfrm>
          </p:grpSpPr>
          <p:grpSp>
            <p:nvGrpSpPr>
              <p:cNvPr id="32861" name="Group 51"/>
              <p:cNvGrpSpPr>
                <a:grpSpLocks/>
              </p:cNvGrpSpPr>
              <p:nvPr/>
            </p:nvGrpSpPr>
            <p:grpSpPr bwMode="auto">
              <a:xfrm>
                <a:off x="1421" y="3084"/>
                <a:ext cx="106" cy="95"/>
                <a:chOff x="1421" y="3084"/>
                <a:chExt cx="106" cy="95"/>
              </a:xfrm>
            </p:grpSpPr>
            <p:grpSp>
              <p:nvGrpSpPr>
                <p:cNvPr id="32863" name="Group 52"/>
                <p:cNvGrpSpPr>
                  <a:grpSpLocks/>
                </p:cNvGrpSpPr>
                <p:nvPr/>
              </p:nvGrpSpPr>
              <p:grpSpPr bwMode="auto">
                <a:xfrm>
                  <a:off x="1439" y="3084"/>
                  <a:ext cx="34" cy="39"/>
                  <a:chOff x="1439" y="3084"/>
                  <a:chExt cx="34" cy="39"/>
                </a:xfrm>
              </p:grpSpPr>
              <p:sp>
                <p:nvSpPr>
                  <p:cNvPr id="32883" name="Freeform 53"/>
                  <p:cNvSpPr>
                    <a:spLocks noChangeArrowheads="1"/>
                  </p:cNvSpPr>
                  <p:nvPr/>
                </p:nvSpPr>
                <p:spPr bwMode="auto">
                  <a:xfrm>
                    <a:off x="1439" y="3102"/>
                    <a:ext cx="35" cy="23"/>
                  </a:xfrm>
                  <a:custGeom>
                    <a:avLst/>
                    <a:gdLst>
                      <a:gd name="T0" fmla="*/ 0 w 155"/>
                      <a:gd name="T1" fmla="*/ 0 h 100"/>
                      <a:gd name="T2" fmla="*/ 0 w 155"/>
                      <a:gd name="T3" fmla="*/ 0 h 100"/>
                      <a:gd name="T4" fmla="*/ 0 w 155"/>
                      <a:gd name="T5" fmla="*/ 0 h 100"/>
                      <a:gd name="T6" fmla="*/ 0 w 155"/>
                      <a:gd name="T7" fmla="*/ 0 h 100"/>
                      <a:gd name="T8" fmla="*/ 0 w 155"/>
                      <a:gd name="T9" fmla="*/ 0 h 100"/>
                      <a:gd name="T10" fmla="*/ 0 w 155"/>
                      <a:gd name="T11" fmla="*/ 0 h 100"/>
                      <a:gd name="T12" fmla="*/ 0 w 155"/>
                      <a:gd name="T13" fmla="*/ 0 h 100"/>
                      <a:gd name="T14" fmla="*/ 0 w 155"/>
                      <a:gd name="T15" fmla="*/ 0 h 100"/>
                      <a:gd name="T16" fmla="*/ 0 w 155"/>
                      <a:gd name="T17" fmla="*/ 0 h 100"/>
                      <a:gd name="T18" fmla="*/ 0 w 155"/>
                      <a:gd name="T19" fmla="*/ 0 h 100"/>
                      <a:gd name="T20" fmla="*/ 0 w 155"/>
                      <a:gd name="T21" fmla="*/ 0 h 100"/>
                      <a:gd name="T22" fmla="*/ 0 w 155"/>
                      <a:gd name="T23" fmla="*/ 0 h 100"/>
                      <a:gd name="T24" fmla="*/ 0 w 155"/>
                      <a:gd name="T25" fmla="*/ 0 h 100"/>
                      <a:gd name="T26" fmla="*/ 0 w 155"/>
                      <a:gd name="T27" fmla="*/ 0 h 100"/>
                      <a:gd name="T28" fmla="*/ 0 w 155"/>
                      <a:gd name="T29" fmla="*/ 0 h 100"/>
                      <a:gd name="T30" fmla="*/ 0 w 155"/>
                      <a:gd name="T31" fmla="*/ 0 h 100"/>
                      <a:gd name="T32" fmla="*/ 0 w 155"/>
                      <a:gd name="T33" fmla="*/ 0 h 100"/>
                      <a:gd name="T34" fmla="*/ 0 w 155"/>
                      <a:gd name="T35" fmla="*/ 0 h 100"/>
                      <a:gd name="T36" fmla="*/ 0 w 155"/>
                      <a:gd name="T37" fmla="*/ 0 h 100"/>
                      <a:gd name="T38" fmla="*/ 0 w 155"/>
                      <a:gd name="T39" fmla="*/ 0 h 100"/>
                      <a:gd name="T40" fmla="*/ 0 w 155"/>
                      <a:gd name="T41" fmla="*/ 0 h 100"/>
                      <a:gd name="T42" fmla="*/ 0 w 155"/>
                      <a:gd name="T43" fmla="*/ 0 h 100"/>
                      <a:gd name="T44" fmla="*/ 0 w 155"/>
                      <a:gd name="T45" fmla="*/ 0 h 100"/>
                      <a:gd name="T46" fmla="*/ 0 w 155"/>
                      <a:gd name="T47" fmla="*/ 0 h 100"/>
                      <a:gd name="T48" fmla="*/ 0 w 155"/>
                      <a:gd name="T49" fmla="*/ 0 h 100"/>
                      <a:gd name="T50" fmla="*/ 0 w 155"/>
                      <a:gd name="T51" fmla="*/ 0 h 100"/>
                      <a:gd name="T52" fmla="*/ 0 w 155"/>
                      <a:gd name="T53" fmla="*/ 0 h 100"/>
                      <a:gd name="T54" fmla="*/ 0 w 155"/>
                      <a:gd name="T55" fmla="*/ 0 h 100"/>
                      <a:gd name="T56" fmla="*/ 0 w 155"/>
                      <a:gd name="T57" fmla="*/ 0 h 100"/>
                      <a:gd name="T58" fmla="*/ 0 w 155"/>
                      <a:gd name="T59" fmla="*/ 0 h 100"/>
                      <a:gd name="T60" fmla="*/ 0 w 155"/>
                      <a:gd name="T61" fmla="*/ 0 h 100"/>
                      <a:gd name="T62" fmla="*/ 0 w 155"/>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0"/>
                      <a:gd name="T98" fmla="*/ 155 w 15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0">
                        <a:moveTo>
                          <a:pt x="77" y="99"/>
                        </a:moveTo>
                        <a:lnTo>
                          <a:pt x="154" y="99"/>
                        </a:lnTo>
                        <a:lnTo>
                          <a:pt x="154" y="95"/>
                        </a:lnTo>
                        <a:lnTo>
                          <a:pt x="154" y="91"/>
                        </a:lnTo>
                        <a:lnTo>
                          <a:pt x="153" y="87"/>
                        </a:lnTo>
                        <a:lnTo>
                          <a:pt x="153" y="83"/>
                        </a:lnTo>
                        <a:lnTo>
                          <a:pt x="152" y="79"/>
                        </a:lnTo>
                        <a:lnTo>
                          <a:pt x="152" y="76"/>
                        </a:lnTo>
                        <a:lnTo>
                          <a:pt x="151" y="72"/>
                        </a:lnTo>
                        <a:lnTo>
                          <a:pt x="150" y="68"/>
                        </a:lnTo>
                        <a:lnTo>
                          <a:pt x="149" y="64"/>
                        </a:lnTo>
                        <a:lnTo>
                          <a:pt x="148" y="60"/>
                        </a:lnTo>
                        <a:lnTo>
                          <a:pt x="146" y="56"/>
                        </a:lnTo>
                        <a:lnTo>
                          <a:pt x="145" y="52"/>
                        </a:lnTo>
                        <a:lnTo>
                          <a:pt x="143" y="48"/>
                        </a:lnTo>
                        <a:lnTo>
                          <a:pt x="141" y="44"/>
                        </a:lnTo>
                        <a:lnTo>
                          <a:pt x="139" y="40"/>
                        </a:lnTo>
                        <a:lnTo>
                          <a:pt x="137" y="36"/>
                        </a:lnTo>
                        <a:lnTo>
                          <a:pt x="134" y="33"/>
                        </a:lnTo>
                        <a:lnTo>
                          <a:pt x="131" y="29"/>
                        </a:lnTo>
                        <a:lnTo>
                          <a:pt x="128" y="25"/>
                        </a:lnTo>
                        <a:lnTo>
                          <a:pt x="125" y="22"/>
                        </a:lnTo>
                        <a:lnTo>
                          <a:pt x="122" y="18"/>
                        </a:lnTo>
                        <a:lnTo>
                          <a:pt x="118" y="15"/>
                        </a:lnTo>
                        <a:lnTo>
                          <a:pt x="114" y="12"/>
                        </a:lnTo>
                        <a:lnTo>
                          <a:pt x="110" y="10"/>
                        </a:lnTo>
                        <a:lnTo>
                          <a:pt x="106" y="7"/>
                        </a:lnTo>
                        <a:lnTo>
                          <a:pt x="101" y="5"/>
                        </a:lnTo>
                        <a:lnTo>
                          <a:pt x="97" y="3"/>
                        </a:lnTo>
                        <a:lnTo>
                          <a:pt x="92" y="2"/>
                        </a:lnTo>
                        <a:lnTo>
                          <a:pt x="87" y="1"/>
                        </a:lnTo>
                        <a:lnTo>
                          <a:pt x="82" y="0"/>
                        </a:lnTo>
                        <a:lnTo>
                          <a:pt x="77" y="0"/>
                        </a:lnTo>
                        <a:lnTo>
                          <a:pt x="72" y="0"/>
                        </a:lnTo>
                        <a:lnTo>
                          <a:pt x="67" y="1"/>
                        </a:lnTo>
                        <a:lnTo>
                          <a:pt x="62" y="2"/>
                        </a:lnTo>
                        <a:lnTo>
                          <a:pt x="57" y="3"/>
                        </a:lnTo>
                        <a:lnTo>
                          <a:pt x="53" y="5"/>
                        </a:lnTo>
                        <a:lnTo>
                          <a:pt x="48" y="7"/>
                        </a:lnTo>
                        <a:lnTo>
                          <a:pt x="44" y="10"/>
                        </a:lnTo>
                        <a:lnTo>
                          <a:pt x="40" y="12"/>
                        </a:lnTo>
                        <a:lnTo>
                          <a:pt x="36" y="15"/>
                        </a:lnTo>
                        <a:lnTo>
                          <a:pt x="32" y="18"/>
                        </a:lnTo>
                        <a:lnTo>
                          <a:pt x="29" y="22"/>
                        </a:lnTo>
                        <a:lnTo>
                          <a:pt x="26" y="25"/>
                        </a:lnTo>
                        <a:lnTo>
                          <a:pt x="23" y="29"/>
                        </a:lnTo>
                        <a:lnTo>
                          <a:pt x="20" y="33"/>
                        </a:lnTo>
                        <a:lnTo>
                          <a:pt x="17" y="36"/>
                        </a:lnTo>
                        <a:lnTo>
                          <a:pt x="15" y="40"/>
                        </a:lnTo>
                        <a:lnTo>
                          <a:pt x="13" y="44"/>
                        </a:lnTo>
                        <a:lnTo>
                          <a:pt x="11" y="48"/>
                        </a:lnTo>
                        <a:lnTo>
                          <a:pt x="9" y="52"/>
                        </a:lnTo>
                        <a:lnTo>
                          <a:pt x="8" y="56"/>
                        </a:lnTo>
                        <a:lnTo>
                          <a:pt x="6" y="60"/>
                        </a:lnTo>
                        <a:lnTo>
                          <a:pt x="5" y="64"/>
                        </a:lnTo>
                        <a:lnTo>
                          <a:pt x="4" y="68"/>
                        </a:lnTo>
                        <a:lnTo>
                          <a:pt x="3" y="72"/>
                        </a:lnTo>
                        <a:lnTo>
                          <a:pt x="2" y="76"/>
                        </a:lnTo>
                        <a:lnTo>
                          <a:pt x="2" y="79"/>
                        </a:lnTo>
                        <a:lnTo>
                          <a:pt x="1" y="83"/>
                        </a:lnTo>
                        <a:lnTo>
                          <a:pt x="1" y="87"/>
                        </a:lnTo>
                        <a:lnTo>
                          <a:pt x="0" y="91"/>
                        </a:lnTo>
                        <a:lnTo>
                          <a:pt x="0" y="95"/>
                        </a:lnTo>
                        <a:lnTo>
                          <a:pt x="0" y="99"/>
                        </a:lnTo>
                        <a:lnTo>
                          <a:pt x="77" y="99"/>
                        </a:lnTo>
                      </a:path>
                    </a:pathLst>
                  </a:custGeom>
                  <a:solidFill>
                    <a:srgbClr val="FFFFFF"/>
                  </a:solidFill>
                  <a:ln w="6480">
                    <a:solidFill>
                      <a:srgbClr val="006699"/>
                    </a:solidFill>
                    <a:round/>
                    <a:headEnd/>
                    <a:tailEnd/>
                  </a:ln>
                </p:spPr>
                <p:txBody>
                  <a:bodyPr wrap="none" anchor="ctr"/>
                  <a:lstStyle/>
                  <a:p>
                    <a:endParaRPr lang="en-US"/>
                  </a:p>
                </p:txBody>
              </p:sp>
              <p:sp>
                <p:nvSpPr>
                  <p:cNvPr id="32884" name="Oval 54"/>
                  <p:cNvSpPr>
                    <a:spLocks noChangeArrowheads="1"/>
                  </p:cNvSpPr>
                  <p:nvPr/>
                </p:nvSpPr>
                <p:spPr bwMode="auto">
                  <a:xfrm>
                    <a:off x="1447" y="3084"/>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64" name="Group 55"/>
                <p:cNvGrpSpPr>
                  <a:grpSpLocks/>
                </p:cNvGrpSpPr>
                <p:nvPr/>
              </p:nvGrpSpPr>
              <p:grpSpPr bwMode="auto">
                <a:xfrm>
                  <a:off x="1475" y="3084"/>
                  <a:ext cx="34" cy="39"/>
                  <a:chOff x="1475" y="3084"/>
                  <a:chExt cx="34" cy="39"/>
                </a:xfrm>
              </p:grpSpPr>
              <p:sp>
                <p:nvSpPr>
                  <p:cNvPr id="32881" name="Freeform 56"/>
                  <p:cNvSpPr>
                    <a:spLocks noChangeArrowheads="1"/>
                  </p:cNvSpPr>
                  <p:nvPr/>
                </p:nvSpPr>
                <p:spPr bwMode="auto">
                  <a:xfrm>
                    <a:off x="1475" y="3102"/>
                    <a:ext cx="35" cy="23"/>
                  </a:xfrm>
                  <a:custGeom>
                    <a:avLst/>
                    <a:gdLst>
                      <a:gd name="T0" fmla="*/ 0 w 155"/>
                      <a:gd name="T1" fmla="*/ 0 h 100"/>
                      <a:gd name="T2" fmla="*/ 0 w 155"/>
                      <a:gd name="T3" fmla="*/ 0 h 100"/>
                      <a:gd name="T4" fmla="*/ 0 w 155"/>
                      <a:gd name="T5" fmla="*/ 0 h 100"/>
                      <a:gd name="T6" fmla="*/ 0 w 155"/>
                      <a:gd name="T7" fmla="*/ 0 h 100"/>
                      <a:gd name="T8" fmla="*/ 0 w 155"/>
                      <a:gd name="T9" fmla="*/ 0 h 100"/>
                      <a:gd name="T10" fmla="*/ 0 w 155"/>
                      <a:gd name="T11" fmla="*/ 0 h 100"/>
                      <a:gd name="T12" fmla="*/ 0 w 155"/>
                      <a:gd name="T13" fmla="*/ 0 h 100"/>
                      <a:gd name="T14" fmla="*/ 0 w 155"/>
                      <a:gd name="T15" fmla="*/ 0 h 100"/>
                      <a:gd name="T16" fmla="*/ 0 w 155"/>
                      <a:gd name="T17" fmla="*/ 0 h 100"/>
                      <a:gd name="T18" fmla="*/ 0 w 155"/>
                      <a:gd name="T19" fmla="*/ 0 h 100"/>
                      <a:gd name="T20" fmla="*/ 0 w 155"/>
                      <a:gd name="T21" fmla="*/ 0 h 100"/>
                      <a:gd name="T22" fmla="*/ 0 w 155"/>
                      <a:gd name="T23" fmla="*/ 0 h 100"/>
                      <a:gd name="T24" fmla="*/ 0 w 155"/>
                      <a:gd name="T25" fmla="*/ 0 h 100"/>
                      <a:gd name="T26" fmla="*/ 0 w 155"/>
                      <a:gd name="T27" fmla="*/ 0 h 100"/>
                      <a:gd name="T28" fmla="*/ 0 w 155"/>
                      <a:gd name="T29" fmla="*/ 0 h 100"/>
                      <a:gd name="T30" fmla="*/ 0 w 155"/>
                      <a:gd name="T31" fmla="*/ 0 h 100"/>
                      <a:gd name="T32" fmla="*/ 0 w 155"/>
                      <a:gd name="T33" fmla="*/ 0 h 100"/>
                      <a:gd name="T34" fmla="*/ 0 w 155"/>
                      <a:gd name="T35" fmla="*/ 0 h 100"/>
                      <a:gd name="T36" fmla="*/ 0 w 155"/>
                      <a:gd name="T37" fmla="*/ 0 h 100"/>
                      <a:gd name="T38" fmla="*/ 0 w 155"/>
                      <a:gd name="T39" fmla="*/ 0 h 100"/>
                      <a:gd name="T40" fmla="*/ 0 w 155"/>
                      <a:gd name="T41" fmla="*/ 0 h 100"/>
                      <a:gd name="T42" fmla="*/ 0 w 155"/>
                      <a:gd name="T43" fmla="*/ 0 h 100"/>
                      <a:gd name="T44" fmla="*/ 0 w 155"/>
                      <a:gd name="T45" fmla="*/ 0 h 100"/>
                      <a:gd name="T46" fmla="*/ 0 w 155"/>
                      <a:gd name="T47" fmla="*/ 0 h 100"/>
                      <a:gd name="T48" fmla="*/ 0 w 155"/>
                      <a:gd name="T49" fmla="*/ 0 h 100"/>
                      <a:gd name="T50" fmla="*/ 0 w 155"/>
                      <a:gd name="T51" fmla="*/ 0 h 100"/>
                      <a:gd name="T52" fmla="*/ 0 w 155"/>
                      <a:gd name="T53" fmla="*/ 0 h 100"/>
                      <a:gd name="T54" fmla="*/ 0 w 155"/>
                      <a:gd name="T55" fmla="*/ 0 h 100"/>
                      <a:gd name="T56" fmla="*/ 0 w 155"/>
                      <a:gd name="T57" fmla="*/ 0 h 100"/>
                      <a:gd name="T58" fmla="*/ 0 w 155"/>
                      <a:gd name="T59" fmla="*/ 0 h 100"/>
                      <a:gd name="T60" fmla="*/ 0 w 155"/>
                      <a:gd name="T61" fmla="*/ 0 h 100"/>
                      <a:gd name="T62" fmla="*/ 0 w 155"/>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0"/>
                      <a:gd name="T98" fmla="*/ 155 w 15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0">
                        <a:moveTo>
                          <a:pt x="77" y="99"/>
                        </a:moveTo>
                        <a:lnTo>
                          <a:pt x="154" y="99"/>
                        </a:lnTo>
                        <a:lnTo>
                          <a:pt x="154" y="95"/>
                        </a:lnTo>
                        <a:lnTo>
                          <a:pt x="154" y="91"/>
                        </a:lnTo>
                        <a:lnTo>
                          <a:pt x="153" y="87"/>
                        </a:lnTo>
                        <a:lnTo>
                          <a:pt x="153" y="83"/>
                        </a:lnTo>
                        <a:lnTo>
                          <a:pt x="152" y="79"/>
                        </a:lnTo>
                        <a:lnTo>
                          <a:pt x="152" y="76"/>
                        </a:lnTo>
                        <a:lnTo>
                          <a:pt x="151" y="72"/>
                        </a:lnTo>
                        <a:lnTo>
                          <a:pt x="150" y="68"/>
                        </a:lnTo>
                        <a:lnTo>
                          <a:pt x="149" y="64"/>
                        </a:lnTo>
                        <a:lnTo>
                          <a:pt x="148" y="60"/>
                        </a:lnTo>
                        <a:lnTo>
                          <a:pt x="146" y="56"/>
                        </a:lnTo>
                        <a:lnTo>
                          <a:pt x="145" y="52"/>
                        </a:lnTo>
                        <a:lnTo>
                          <a:pt x="143" y="48"/>
                        </a:lnTo>
                        <a:lnTo>
                          <a:pt x="141" y="44"/>
                        </a:lnTo>
                        <a:lnTo>
                          <a:pt x="139" y="40"/>
                        </a:lnTo>
                        <a:lnTo>
                          <a:pt x="137" y="36"/>
                        </a:lnTo>
                        <a:lnTo>
                          <a:pt x="134" y="33"/>
                        </a:lnTo>
                        <a:lnTo>
                          <a:pt x="131" y="29"/>
                        </a:lnTo>
                        <a:lnTo>
                          <a:pt x="128" y="25"/>
                        </a:lnTo>
                        <a:lnTo>
                          <a:pt x="125" y="22"/>
                        </a:lnTo>
                        <a:lnTo>
                          <a:pt x="122" y="18"/>
                        </a:lnTo>
                        <a:lnTo>
                          <a:pt x="118" y="15"/>
                        </a:lnTo>
                        <a:lnTo>
                          <a:pt x="114" y="12"/>
                        </a:lnTo>
                        <a:lnTo>
                          <a:pt x="110" y="10"/>
                        </a:lnTo>
                        <a:lnTo>
                          <a:pt x="106" y="7"/>
                        </a:lnTo>
                        <a:lnTo>
                          <a:pt x="101" y="5"/>
                        </a:lnTo>
                        <a:lnTo>
                          <a:pt x="97" y="3"/>
                        </a:lnTo>
                        <a:lnTo>
                          <a:pt x="92" y="2"/>
                        </a:lnTo>
                        <a:lnTo>
                          <a:pt x="87" y="1"/>
                        </a:lnTo>
                        <a:lnTo>
                          <a:pt x="82" y="0"/>
                        </a:lnTo>
                        <a:lnTo>
                          <a:pt x="77" y="0"/>
                        </a:lnTo>
                        <a:lnTo>
                          <a:pt x="72" y="0"/>
                        </a:lnTo>
                        <a:lnTo>
                          <a:pt x="67" y="1"/>
                        </a:lnTo>
                        <a:lnTo>
                          <a:pt x="62" y="2"/>
                        </a:lnTo>
                        <a:lnTo>
                          <a:pt x="57" y="3"/>
                        </a:lnTo>
                        <a:lnTo>
                          <a:pt x="53" y="5"/>
                        </a:lnTo>
                        <a:lnTo>
                          <a:pt x="48" y="7"/>
                        </a:lnTo>
                        <a:lnTo>
                          <a:pt x="44" y="10"/>
                        </a:lnTo>
                        <a:lnTo>
                          <a:pt x="40" y="12"/>
                        </a:lnTo>
                        <a:lnTo>
                          <a:pt x="36" y="15"/>
                        </a:lnTo>
                        <a:lnTo>
                          <a:pt x="32" y="18"/>
                        </a:lnTo>
                        <a:lnTo>
                          <a:pt x="29" y="22"/>
                        </a:lnTo>
                        <a:lnTo>
                          <a:pt x="26" y="25"/>
                        </a:lnTo>
                        <a:lnTo>
                          <a:pt x="23" y="29"/>
                        </a:lnTo>
                        <a:lnTo>
                          <a:pt x="20" y="33"/>
                        </a:lnTo>
                        <a:lnTo>
                          <a:pt x="17" y="36"/>
                        </a:lnTo>
                        <a:lnTo>
                          <a:pt x="15" y="40"/>
                        </a:lnTo>
                        <a:lnTo>
                          <a:pt x="13" y="44"/>
                        </a:lnTo>
                        <a:lnTo>
                          <a:pt x="11" y="48"/>
                        </a:lnTo>
                        <a:lnTo>
                          <a:pt x="9" y="52"/>
                        </a:lnTo>
                        <a:lnTo>
                          <a:pt x="8" y="56"/>
                        </a:lnTo>
                        <a:lnTo>
                          <a:pt x="6" y="60"/>
                        </a:lnTo>
                        <a:lnTo>
                          <a:pt x="5" y="64"/>
                        </a:lnTo>
                        <a:lnTo>
                          <a:pt x="4" y="68"/>
                        </a:lnTo>
                        <a:lnTo>
                          <a:pt x="3" y="72"/>
                        </a:lnTo>
                        <a:lnTo>
                          <a:pt x="2" y="76"/>
                        </a:lnTo>
                        <a:lnTo>
                          <a:pt x="2" y="79"/>
                        </a:lnTo>
                        <a:lnTo>
                          <a:pt x="1" y="83"/>
                        </a:lnTo>
                        <a:lnTo>
                          <a:pt x="1" y="87"/>
                        </a:lnTo>
                        <a:lnTo>
                          <a:pt x="0" y="91"/>
                        </a:lnTo>
                        <a:lnTo>
                          <a:pt x="0" y="95"/>
                        </a:lnTo>
                        <a:lnTo>
                          <a:pt x="0" y="99"/>
                        </a:lnTo>
                        <a:lnTo>
                          <a:pt x="77" y="99"/>
                        </a:lnTo>
                      </a:path>
                    </a:pathLst>
                  </a:custGeom>
                  <a:solidFill>
                    <a:srgbClr val="FFFFFF"/>
                  </a:solidFill>
                  <a:ln w="6480">
                    <a:solidFill>
                      <a:srgbClr val="006699"/>
                    </a:solidFill>
                    <a:round/>
                    <a:headEnd/>
                    <a:tailEnd/>
                  </a:ln>
                </p:spPr>
                <p:txBody>
                  <a:bodyPr wrap="none" anchor="ctr"/>
                  <a:lstStyle/>
                  <a:p>
                    <a:endParaRPr lang="en-US"/>
                  </a:p>
                </p:txBody>
              </p:sp>
              <p:sp>
                <p:nvSpPr>
                  <p:cNvPr id="32882" name="Oval 57"/>
                  <p:cNvSpPr>
                    <a:spLocks noChangeArrowheads="1"/>
                  </p:cNvSpPr>
                  <p:nvPr/>
                </p:nvSpPr>
                <p:spPr bwMode="auto">
                  <a:xfrm>
                    <a:off x="1483" y="3084"/>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65" name="Group 58"/>
                <p:cNvGrpSpPr>
                  <a:grpSpLocks/>
                </p:cNvGrpSpPr>
                <p:nvPr/>
              </p:nvGrpSpPr>
              <p:grpSpPr bwMode="auto">
                <a:xfrm>
                  <a:off x="1421" y="3110"/>
                  <a:ext cx="106" cy="39"/>
                  <a:chOff x="1421" y="3110"/>
                  <a:chExt cx="106" cy="39"/>
                </a:xfrm>
              </p:grpSpPr>
              <p:grpSp>
                <p:nvGrpSpPr>
                  <p:cNvPr id="32872" name="Group 59"/>
                  <p:cNvGrpSpPr>
                    <a:grpSpLocks/>
                  </p:cNvGrpSpPr>
                  <p:nvPr/>
                </p:nvGrpSpPr>
                <p:grpSpPr bwMode="auto">
                  <a:xfrm>
                    <a:off x="1421" y="3110"/>
                    <a:ext cx="34" cy="39"/>
                    <a:chOff x="1421" y="3110"/>
                    <a:chExt cx="34" cy="39"/>
                  </a:xfrm>
                </p:grpSpPr>
                <p:sp>
                  <p:nvSpPr>
                    <p:cNvPr id="32879" name="Freeform 60"/>
                    <p:cNvSpPr>
                      <a:spLocks noChangeArrowheads="1"/>
                    </p:cNvSpPr>
                    <p:nvPr/>
                  </p:nvSpPr>
                  <p:spPr bwMode="auto">
                    <a:xfrm>
                      <a:off x="1421" y="3127"/>
                      <a:ext cx="35" cy="23"/>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w 153"/>
                        <a:gd name="T17" fmla="*/ 0 h 100"/>
                        <a:gd name="T18" fmla="*/ 0 w 153"/>
                        <a:gd name="T19" fmla="*/ 0 h 100"/>
                        <a:gd name="T20" fmla="*/ 0 w 153"/>
                        <a:gd name="T21" fmla="*/ 0 h 100"/>
                        <a:gd name="T22" fmla="*/ 0 w 153"/>
                        <a:gd name="T23" fmla="*/ 0 h 100"/>
                        <a:gd name="T24" fmla="*/ 0 w 153"/>
                        <a:gd name="T25" fmla="*/ 0 h 100"/>
                        <a:gd name="T26" fmla="*/ 0 w 153"/>
                        <a:gd name="T27" fmla="*/ 0 h 100"/>
                        <a:gd name="T28" fmla="*/ 0 w 153"/>
                        <a:gd name="T29" fmla="*/ 0 h 100"/>
                        <a:gd name="T30" fmla="*/ 0 w 153"/>
                        <a:gd name="T31" fmla="*/ 0 h 100"/>
                        <a:gd name="T32" fmla="*/ 0 w 153"/>
                        <a:gd name="T33" fmla="*/ 0 h 100"/>
                        <a:gd name="T34" fmla="*/ 0 w 153"/>
                        <a:gd name="T35" fmla="*/ 0 h 100"/>
                        <a:gd name="T36" fmla="*/ 0 w 153"/>
                        <a:gd name="T37" fmla="*/ 0 h 100"/>
                        <a:gd name="T38" fmla="*/ 0 w 153"/>
                        <a:gd name="T39" fmla="*/ 0 h 100"/>
                        <a:gd name="T40" fmla="*/ 0 w 153"/>
                        <a:gd name="T41" fmla="*/ 0 h 100"/>
                        <a:gd name="T42" fmla="*/ 0 w 153"/>
                        <a:gd name="T43" fmla="*/ 0 h 100"/>
                        <a:gd name="T44" fmla="*/ 0 w 153"/>
                        <a:gd name="T45" fmla="*/ 0 h 100"/>
                        <a:gd name="T46" fmla="*/ 0 w 153"/>
                        <a:gd name="T47" fmla="*/ 0 h 100"/>
                        <a:gd name="T48" fmla="*/ 0 w 153"/>
                        <a:gd name="T49" fmla="*/ 0 h 100"/>
                        <a:gd name="T50" fmla="*/ 0 w 153"/>
                        <a:gd name="T51" fmla="*/ 0 h 100"/>
                        <a:gd name="T52" fmla="*/ 0 w 153"/>
                        <a:gd name="T53" fmla="*/ 0 h 100"/>
                        <a:gd name="T54" fmla="*/ 0 w 153"/>
                        <a:gd name="T55" fmla="*/ 0 h 100"/>
                        <a:gd name="T56" fmla="*/ 0 w 153"/>
                        <a:gd name="T57" fmla="*/ 0 h 100"/>
                        <a:gd name="T58" fmla="*/ 0 w 153"/>
                        <a:gd name="T59" fmla="*/ 0 h 100"/>
                        <a:gd name="T60" fmla="*/ 0 w 153"/>
                        <a:gd name="T61" fmla="*/ 0 h 100"/>
                        <a:gd name="T62" fmla="*/ 0 w 153"/>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00"/>
                        <a:gd name="T98" fmla="*/ 153 w 153"/>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00">
                          <a:moveTo>
                            <a:pt x="76" y="99"/>
                          </a:moveTo>
                          <a:lnTo>
                            <a:pt x="152" y="99"/>
                          </a:lnTo>
                          <a:lnTo>
                            <a:pt x="152" y="95"/>
                          </a:lnTo>
                          <a:lnTo>
                            <a:pt x="152" y="91"/>
                          </a:lnTo>
                          <a:lnTo>
                            <a:pt x="151" y="87"/>
                          </a:lnTo>
                          <a:lnTo>
                            <a:pt x="151" y="84"/>
                          </a:lnTo>
                          <a:lnTo>
                            <a:pt x="151" y="80"/>
                          </a:lnTo>
                          <a:lnTo>
                            <a:pt x="150" y="76"/>
                          </a:lnTo>
                          <a:lnTo>
                            <a:pt x="149" y="72"/>
                          </a:lnTo>
                          <a:lnTo>
                            <a:pt x="148" y="68"/>
                          </a:lnTo>
                          <a:lnTo>
                            <a:pt x="147" y="64"/>
                          </a:lnTo>
                          <a:lnTo>
                            <a:pt x="146" y="60"/>
                          </a:lnTo>
                          <a:lnTo>
                            <a:pt x="145" y="56"/>
                          </a:lnTo>
                          <a:lnTo>
                            <a:pt x="143" y="52"/>
                          </a:lnTo>
                          <a:lnTo>
                            <a:pt x="141" y="48"/>
                          </a:lnTo>
                          <a:lnTo>
                            <a:pt x="139" y="45"/>
                          </a:lnTo>
                          <a:lnTo>
                            <a:pt x="137" y="41"/>
                          </a:lnTo>
                          <a:lnTo>
                            <a:pt x="135" y="37"/>
                          </a:lnTo>
                          <a:lnTo>
                            <a:pt x="133" y="33"/>
                          </a:lnTo>
                          <a:lnTo>
                            <a:pt x="130" y="29"/>
                          </a:lnTo>
                          <a:lnTo>
                            <a:pt x="127" y="26"/>
                          </a:lnTo>
                          <a:lnTo>
                            <a:pt x="124" y="22"/>
                          </a:lnTo>
                          <a:lnTo>
                            <a:pt x="121" y="19"/>
                          </a:lnTo>
                          <a:lnTo>
                            <a:pt x="117" y="16"/>
                          </a:lnTo>
                          <a:lnTo>
                            <a:pt x="113" y="13"/>
                          </a:lnTo>
                          <a:lnTo>
                            <a:pt x="109" y="10"/>
                          </a:lnTo>
                          <a:lnTo>
                            <a:pt x="105" y="7"/>
                          </a:lnTo>
                          <a:lnTo>
                            <a:pt x="100" y="5"/>
                          </a:lnTo>
                          <a:lnTo>
                            <a:pt x="96" y="3"/>
                          </a:lnTo>
                          <a:lnTo>
                            <a:pt x="91" y="2"/>
                          </a:lnTo>
                          <a:lnTo>
                            <a:pt x="86" y="1"/>
                          </a:lnTo>
                          <a:lnTo>
                            <a:pt x="81" y="0"/>
                          </a:lnTo>
                          <a:lnTo>
                            <a:pt x="76" y="0"/>
                          </a:lnTo>
                          <a:lnTo>
                            <a:pt x="71" y="0"/>
                          </a:lnTo>
                          <a:lnTo>
                            <a:pt x="66" y="1"/>
                          </a:lnTo>
                          <a:lnTo>
                            <a:pt x="61" y="2"/>
                          </a:lnTo>
                          <a:lnTo>
                            <a:pt x="56" y="3"/>
                          </a:lnTo>
                          <a:lnTo>
                            <a:pt x="52" y="5"/>
                          </a:lnTo>
                          <a:lnTo>
                            <a:pt x="47" y="7"/>
                          </a:lnTo>
                          <a:lnTo>
                            <a:pt x="43" y="10"/>
                          </a:lnTo>
                          <a:lnTo>
                            <a:pt x="39" y="13"/>
                          </a:lnTo>
                          <a:lnTo>
                            <a:pt x="35" y="16"/>
                          </a:lnTo>
                          <a:lnTo>
                            <a:pt x="31" y="19"/>
                          </a:lnTo>
                          <a:lnTo>
                            <a:pt x="28" y="22"/>
                          </a:lnTo>
                          <a:lnTo>
                            <a:pt x="25" y="26"/>
                          </a:lnTo>
                          <a:lnTo>
                            <a:pt x="22" y="29"/>
                          </a:lnTo>
                          <a:lnTo>
                            <a:pt x="19" y="33"/>
                          </a:lnTo>
                          <a:lnTo>
                            <a:pt x="17" y="37"/>
                          </a:lnTo>
                          <a:lnTo>
                            <a:pt x="15" y="41"/>
                          </a:lnTo>
                          <a:lnTo>
                            <a:pt x="13" y="45"/>
                          </a:lnTo>
                          <a:lnTo>
                            <a:pt x="11" y="48"/>
                          </a:lnTo>
                          <a:lnTo>
                            <a:pt x="9" y="52"/>
                          </a:lnTo>
                          <a:lnTo>
                            <a:pt x="7" y="56"/>
                          </a:lnTo>
                          <a:lnTo>
                            <a:pt x="6" y="60"/>
                          </a:lnTo>
                          <a:lnTo>
                            <a:pt x="5" y="64"/>
                          </a:lnTo>
                          <a:lnTo>
                            <a:pt x="4" y="68"/>
                          </a:lnTo>
                          <a:lnTo>
                            <a:pt x="3" y="72"/>
                          </a:lnTo>
                          <a:lnTo>
                            <a:pt x="2" y="76"/>
                          </a:lnTo>
                          <a:lnTo>
                            <a:pt x="1" y="80"/>
                          </a:lnTo>
                          <a:lnTo>
                            <a:pt x="1" y="84"/>
                          </a:lnTo>
                          <a:lnTo>
                            <a:pt x="1" y="87"/>
                          </a:lnTo>
                          <a:lnTo>
                            <a:pt x="0" y="91"/>
                          </a:lnTo>
                          <a:lnTo>
                            <a:pt x="0" y="95"/>
                          </a:lnTo>
                          <a:lnTo>
                            <a:pt x="0" y="99"/>
                          </a:lnTo>
                          <a:lnTo>
                            <a:pt x="76" y="99"/>
                          </a:lnTo>
                        </a:path>
                      </a:pathLst>
                    </a:custGeom>
                    <a:solidFill>
                      <a:srgbClr val="FFFFFF"/>
                    </a:solidFill>
                    <a:ln w="6480">
                      <a:solidFill>
                        <a:srgbClr val="006699"/>
                      </a:solidFill>
                      <a:round/>
                      <a:headEnd/>
                      <a:tailEnd/>
                    </a:ln>
                  </p:spPr>
                  <p:txBody>
                    <a:bodyPr wrap="none" anchor="ctr"/>
                    <a:lstStyle/>
                    <a:p>
                      <a:endParaRPr lang="en-US"/>
                    </a:p>
                  </p:txBody>
                </p:sp>
                <p:sp>
                  <p:nvSpPr>
                    <p:cNvPr id="32880" name="Oval 61"/>
                    <p:cNvSpPr>
                      <a:spLocks noChangeArrowheads="1"/>
                    </p:cNvSpPr>
                    <p:nvPr/>
                  </p:nvSpPr>
                  <p:spPr bwMode="auto">
                    <a:xfrm>
                      <a:off x="1429" y="3110"/>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73" name="Group 62"/>
                  <p:cNvGrpSpPr>
                    <a:grpSpLocks/>
                  </p:cNvGrpSpPr>
                  <p:nvPr/>
                </p:nvGrpSpPr>
                <p:grpSpPr bwMode="auto">
                  <a:xfrm>
                    <a:off x="1457" y="3110"/>
                    <a:ext cx="34" cy="39"/>
                    <a:chOff x="1457" y="3110"/>
                    <a:chExt cx="34" cy="39"/>
                  </a:xfrm>
                </p:grpSpPr>
                <p:sp>
                  <p:nvSpPr>
                    <p:cNvPr id="32877" name="Freeform 63"/>
                    <p:cNvSpPr>
                      <a:spLocks noChangeArrowheads="1"/>
                    </p:cNvSpPr>
                    <p:nvPr/>
                  </p:nvSpPr>
                  <p:spPr bwMode="auto">
                    <a:xfrm>
                      <a:off x="1457" y="3127"/>
                      <a:ext cx="35" cy="23"/>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w 153"/>
                        <a:gd name="T17" fmla="*/ 0 h 100"/>
                        <a:gd name="T18" fmla="*/ 0 w 153"/>
                        <a:gd name="T19" fmla="*/ 0 h 100"/>
                        <a:gd name="T20" fmla="*/ 0 w 153"/>
                        <a:gd name="T21" fmla="*/ 0 h 100"/>
                        <a:gd name="T22" fmla="*/ 0 w 153"/>
                        <a:gd name="T23" fmla="*/ 0 h 100"/>
                        <a:gd name="T24" fmla="*/ 0 w 153"/>
                        <a:gd name="T25" fmla="*/ 0 h 100"/>
                        <a:gd name="T26" fmla="*/ 0 w 153"/>
                        <a:gd name="T27" fmla="*/ 0 h 100"/>
                        <a:gd name="T28" fmla="*/ 0 w 153"/>
                        <a:gd name="T29" fmla="*/ 0 h 100"/>
                        <a:gd name="T30" fmla="*/ 0 w 153"/>
                        <a:gd name="T31" fmla="*/ 0 h 100"/>
                        <a:gd name="T32" fmla="*/ 0 w 153"/>
                        <a:gd name="T33" fmla="*/ 0 h 100"/>
                        <a:gd name="T34" fmla="*/ 0 w 153"/>
                        <a:gd name="T35" fmla="*/ 0 h 100"/>
                        <a:gd name="T36" fmla="*/ 0 w 153"/>
                        <a:gd name="T37" fmla="*/ 0 h 100"/>
                        <a:gd name="T38" fmla="*/ 0 w 153"/>
                        <a:gd name="T39" fmla="*/ 0 h 100"/>
                        <a:gd name="T40" fmla="*/ 0 w 153"/>
                        <a:gd name="T41" fmla="*/ 0 h 100"/>
                        <a:gd name="T42" fmla="*/ 0 w 153"/>
                        <a:gd name="T43" fmla="*/ 0 h 100"/>
                        <a:gd name="T44" fmla="*/ 0 w 153"/>
                        <a:gd name="T45" fmla="*/ 0 h 100"/>
                        <a:gd name="T46" fmla="*/ 0 w 153"/>
                        <a:gd name="T47" fmla="*/ 0 h 100"/>
                        <a:gd name="T48" fmla="*/ 0 w 153"/>
                        <a:gd name="T49" fmla="*/ 0 h 100"/>
                        <a:gd name="T50" fmla="*/ 0 w 153"/>
                        <a:gd name="T51" fmla="*/ 0 h 100"/>
                        <a:gd name="T52" fmla="*/ 0 w 153"/>
                        <a:gd name="T53" fmla="*/ 0 h 100"/>
                        <a:gd name="T54" fmla="*/ 0 w 153"/>
                        <a:gd name="T55" fmla="*/ 0 h 100"/>
                        <a:gd name="T56" fmla="*/ 0 w 153"/>
                        <a:gd name="T57" fmla="*/ 0 h 100"/>
                        <a:gd name="T58" fmla="*/ 0 w 153"/>
                        <a:gd name="T59" fmla="*/ 0 h 100"/>
                        <a:gd name="T60" fmla="*/ 0 w 153"/>
                        <a:gd name="T61" fmla="*/ 0 h 100"/>
                        <a:gd name="T62" fmla="*/ 0 w 153"/>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00"/>
                        <a:gd name="T98" fmla="*/ 153 w 153"/>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00">
                          <a:moveTo>
                            <a:pt x="76" y="99"/>
                          </a:moveTo>
                          <a:lnTo>
                            <a:pt x="152" y="99"/>
                          </a:lnTo>
                          <a:lnTo>
                            <a:pt x="152" y="95"/>
                          </a:lnTo>
                          <a:lnTo>
                            <a:pt x="152" y="91"/>
                          </a:lnTo>
                          <a:lnTo>
                            <a:pt x="151" y="87"/>
                          </a:lnTo>
                          <a:lnTo>
                            <a:pt x="151" y="84"/>
                          </a:lnTo>
                          <a:lnTo>
                            <a:pt x="151" y="80"/>
                          </a:lnTo>
                          <a:lnTo>
                            <a:pt x="150" y="76"/>
                          </a:lnTo>
                          <a:lnTo>
                            <a:pt x="149" y="72"/>
                          </a:lnTo>
                          <a:lnTo>
                            <a:pt x="148" y="68"/>
                          </a:lnTo>
                          <a:lnTo>
                            <a:pt x="147" y="64"/>
                          </a:lnTo>
                          <a:lnTo>
                            <a:pt x="146" y="60"/>
                          </a:lnTo>
                          <a:lnTo>
                            <a:pt x="145" y="56"/>
                          </a:lnTo>
                          <a:lnTo>
                            <a:pt x="143" y="52"/>
                          </a:lnTo>
                          <a:lnTo>
                            <a:pt x="141" y="48"/>
                          </a:lnTo>
                          <a:lnTo>
                            <a:pt x="139" y="45"/>
                          </a:lnTo>
                          <a:lnTo>
                            <a:pt x="137" y="41"/>
                          </a:lnTo>
                          <a:lnTo>
                            <a:pt x="135" y="37"/>
                          </a:lnTo>
                          <a:lnTo>
                            <a:pt x="133" y="33"/>
                          </a:lnTo>
                          <a:lnTo>
                            <a:pt x="130" y="29"/>
                          </a:lnTo>
                          <a:lnTo>
                            <a:pt x="127" y="26"/>
                          </a:lnTo>
                          <a:lnTo>
                            <a:pt x="124" y="22"/>
                          </a:lnTo>
                          <a:lnTo>
                            <a:pt x="121" y="19"/>
                          </a:lnTo>
                          <a:lnTo>
                            <a:pt x="117" y="16"/>
                          </a:lnTo>
                          <a:lnTo>
                            <a:pt x="113" y="13"/>
                          </a:lnTo>
                          <a:lnTo>
                            <a:pt x="109" y="10"/>
                          </a:lnTo>
                          <a:lnTo>
                            <a:pt x="105" y="7"/>
                          </a:lnTo>
                          <a:lnTo>
                            <a:pt x="100" y="5"/>
                          </a:lnTo>
                          <a:lnTo>
                            <a:pt x="96" y="3"/>
                          </a:lnTo>
                          <a:lnTo>
                            <a:pt x="91" y="2"/>
                          </a:lnTo>
                          <a:lnTo>
                            <a:pt x="86" y="1"/>
                          </a:lnTo>
                          <a:lnTo>
                            <a:pt x="81" y="0"/>
                          </a:lnTo>
                          <a:lnTo>
                            <a:pt x="76" y="0"/>
                          </a:lnTo>
                          <a:lnTo>
                            <a:pt x="71" y="0"/>
                          </a:lnTo>
                          <a:lnTo>
                            <a:pt x="66" y="1"/>
                          </a:lnTo>
                          <a:lnTo>
                            <a:pt x="61" y="2"/>
                          </a:lnTo>
                          <a:lnTo>
                            <a:pt x="56" y="3"/>
                          </a:lnTo>
                          <a:lnTo>
                            <a:pt x="52" y="5"/>
                          </a:lnTo>
                          <a:lnTo>
                            <a:pt x="47" y="7"/>
                          </a:lnTo>
                          <a:lnTo>
                            <a:pt x="43" y="10"/>
                          </a:lnTo>
                          <a:lnTo>
                            <a:pt x="39" y="13"/>
                          </a:lnTo>
                          <a:lnTo>
                            <a:pt x="35" y="16"/>
                          </a:lnTo>
                          <a:lnTo>
                            <a:pt x="31" y="19"/>
                          </a:lnTo>
                          <a:lnTo>
                            <a:pt x="28" y="22"/>
                          </a:lnTo>
                          <a:lnTo>
                            <a:pt x="25" y="26"/>
                          </a:lnTo>
                          <a:lnTo>
                            <a:pt x="22" y="29"/>
                          </a:lnTo>
                          <a:lnTo>
                            <a:pt x="19" y="33"/>
                          </a:lnTo>
                          <a:lnTo>
                            <a:pt x="17" y="37"/>
                          </a:lnTo>
                          <a:lnTo>
                            <a:pt x="15" y="41"/>
                          </a:lnTo>
                          <a:lnTo>
                            <a:pt x="13" y="45"/>
                          </a:lnTo>
                          <a:lnTo>
                            <a:pt x="11" y="48"/>
                          </a:lnTo>
                          <a:lnTo>
                            <a:pt x="9" y="52"/>
                          </a:lnTo>
                          <a:lnTo>
                            <a:pt x="7" y="56"/>
                          </a:lnTo>
                          <a:lnTo>
                            <a:pt x="6" y="60"/>
                          </a:lnTo>
                          <a:lnTo>
                            <a:pt x="5" y="64"/>
                          </a:lnTo>
                          <a:lnTo>
                            <a:pt x="4" y="68"/>
                          </a:lnTo>
                          <a:lnTo>
                            <a:pt x="3" y="72"/>
                          </a:lnTo>
                          <a:lnTo>
                            <a:pt x="2" y="76"/>
                          </a:lnTo>
                          <a:lnTo>
                            <a:pt x="1" y="80"/>
                          </a:lnTo>
                          <a:lnTo>
                            <a:pt x="1" y="84"/>
                          </a:lnTo>
                          <a:lnTo>
                            <a:pt x="1" y="87"/>
                          </a:lnTo>
                          <a:lnTo>
                            <a:pt x="0" y="91"/>
                          </a:lnTo>
                          <a:lnTo>
                            <a:pt x="0" y="95"/>
                          </a:lnTo>
                          <a:lnTo>
                            <a:pt x="0" y="99"/>
                          </a:lnTo>
                          <a:lnTo>
                            <a:pt x="76" y="99"/>
                          </a:lnTo>
                        </a:path>
                      </a:pathLst>
                    </a:custGeom>
                    <a:solidFill>
                      <a:srgbClr val="FFFFFF"/>
                    </a:solidFill>
                    <a:ln w="6480">
                      <a:solidFill>
                        <a:srgbClr val="006699"/>
                      </a:solidFill>
                      <a:round/>
                      <a:headEnd/>
                      <a:tailEnd/>
                    </a:ln>
                  </p:spPr>
                  <p:txBody>
                    <a:bodyPr wrap="none" anchor="ctr"/>
                    <a:lstStyle/>
                    <a:p>
                      <a:endParaRPr lang="en-US"/>
                    </a:p>
                  </p:txBody>
                </p:sp>
                <p:sp>
                  <p:nvSpPr>
                    <p:cNvPr id="32878" name="Oval 64"/>
                    <p:cNvSpPr>
                      <a:spLocks noChangeArrowheads="1"/>
                    </p:cNvSpPr>
                    <p:nvPr/>
                  </p:nvSpPr>
                  <p:spPr bwMode="auto">
                    <a:xfrm>
                      <a:off x="1465" y="3110"/>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74" name="Group 65"/>
                  <p:cNvGrpSpPr>
                    <a:grpSpLocks/>
                  </p:cNvGrpSpPr>
                  <p:nvPr/>
                </p:nvGrpSpPr>
                <p:grpSpPr bwMode="auto">
                  <a:xfrm>
                    <a:off x="1493" y="3110"/>
                    <a:ext cx="34" cy="39"/>
                    <a:chOff x="1493" y="3110"/>
                    <a:chExt cx="34" cy="39"/>
                  </a:xfrm>
                </p:grpSpPr>
                <p:sp>
                  <p:nvSpPr>
                    <p:cNvPr id="32875" name="Freeform 66"/>
                    <p:cNvSpPr>
                      <a:spLocks noChangeArrowheads="1"/>
                    </p:cNvSpPr>
                    <p:nvPr/>
                  </p:nvSpPr>
                  <p:spPr bwMode="auto">
                    <a:xfrm>
                      <a:off x="1493" y="3127"/>
                      <a:ext cx="35" cy="23"/>
                    </a:xfrm>
                    <a:custGeom>
                      <a:avLst/>
                      <a:gdLst>
                        <a:gd name="T0" fmla="*/ 0 w 155"/>
                        <a:gd name="T1" fmla="*/ 0 h 100"/>
                        <a:gd name="T2" fmla="*/ 0 w 155"/>
                        <a:gd name="T3" fmla="*/ 0 h 100"/>
                        <a:gd name="T4" fmla="*/ 0 w 155"/>
                        <a:gd name="T5" fmla="*/ 0 h 100"/>
                        <a:gd name="T6" fmla="*/ 0 w 155"/>
                        <a:gd name="T7" fmla="*/ 0 h 100"/>
                        <a:gd name="T8" fmla="*/ 0 w 155"/>
                        <a:gd name="T9" fmla="*/ 0 h 100"/>
                        <a:gd name="T10" fmla="*/ 0 w 155"/>
                        <a:gd name="T11" fmla="*/ 0 h 100"/>
                        <a:gd name="T12" fmla="*/ 0 w 155"/>
                        <a:gd name="T13" fmla="*/ 0 h 100"/>
                        <a:gd name="T14" fmla="*/ 0 w 155"/>
                        <a:gd name="T15" fmla="*/ 0 h 100"/>
                        <a:gd name="T16" fmla="*/ 0 w 155"/>
                        <a:gd name="T17" fmla="*/ 0 h 100"/>
                        <a:gd name="T18" fmla="*/ 0 w 155"/>
                        <a:gd name="T19" fmla="*/ 0 h 100"/>
                        <a:gd name="T20" fmla="*/ 0 w 155"/>
                        <a:gd name="T21" fmla="*/ 0 h 100"/>
                        <a:gd name="T22" fmla="*/ 0 w 155"/>
                        <a:gd name="T23" fmla="*/ 0 h 100"/>
                        <a:gd name="T24" fmla="*/ 0 w 155"/>
                        <a:gd name="T25" fmla="*/ 0 h 100"/>
                        <a:gd name="T26" fmla="*/ 0 w 155"/>
                        <a:gd name="T27" fmla="*/ 0 h 100"/>
                        <a:gd name="T28" fmla="*/ 0 w 155"/>
                        <a:gd name="T29" fmla="*/ 0 h 100"/>
                        <a:gd name="T30" fmla="*/ 0 w 155"/>
                        <a:gd name="T31" fmla="*/ 0 h 100"/>
                        <a:gd name="T32" fmla="*/ 0 w 155"/>
                        <a:gd name="T33" fmla="*/ 0 h 100"/>
                        <a:gd name="T34" fmla="*/ 0 w 155"/>
                        <a:gd name="T35" fmla="*/ 0 h 100"/>
                        <a:gd name="T36" fmla="*/ 0 w 155"/>
                        <a:gd name="T37" fmla="*/ 0 h 100"/>
                        <a:gd name="T38" fmla="*/ 0 w 155"/>
                        <a:gd name="T39" fmla="*/ 0 h 100"/>
                        <a:gd name="T40" fmla="*/ 0 w 155"/>
                        <a:gd name="T41" fmla="*/ 0 h 100"/>
                        <a:gd name="T42" fmla="*/ 0 w 155"/>
                        <a:gd name="T43" fmla="*/ 0 h 100"/>
                        <a:gd name="T44" fmla="*/ 0 w 155"/>
                        <a:gd name="T45" fmla="*/ 0 h 100"/>
                        <a:gd name="T46" fmla="*/ 0 w 155"/>
                        <a:gd name="T47" fmla="*/ 0 h 100"/>
                        <a:gd name="T48" fmla="*/ 0 w 155"/>
                        <a:gd name="T49" fmla="*/ 0 h 100"/>
                        <a:gd name="T50" fmla="*/ 0 w 155"/>
                        <a:gd name="T51" fmla="*/ 0 h 100"/>
                        <a:gd name="T52" fmla="*/ 0 w 155"/>
                        <a:gd name="T53" fmla="*/ 0 h 100"/>
                        <a:gd name="T54" fmla="*/ 0 w 155"/>
                        <a:gd name="T55" fmla="*/ 0 h 100"/>
                        <a:gd name="T56" fmla="*/ 0 w 155"/>
                        <a:gd name="T57" fmla="*/ 0 h 100"/>
                        <a:gd name="T58" fmla="*/ 0 w 155"/>
                        <a:gd name="T59" fmla="*/ 0 h 100"/>
                        <a:gd name="T60" fmla="*/ 0 w 155"/>
                        <a:gd name="T61" fmla="*/ 0 h 100"/>
                        <a:gd name="T62" fmla="*/ 0 w 155"/>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0"/>
                        <a:gd name="T98" fmla="*/ 155 w 15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0">
                          <a:moveTo>
                            <a:pt x="77" y="99"/>
                          </a:moveTo>
                          <a:lnTo>
                            <a:pt x="154" y="99"/>
                          </a:lnTo>
                          <a:lnTo>
                            <a:pt x="154" y="95"/>
                          </a:lnTo>
                          <a:lnTo>
                            <a:pt x="154" y="91"/>
                          </a:lnTo>
                          <a:lnTo>
                            <a:pt x="153" y="87"/>
                          </a:lnTo>
                          <a:lnTo>
                            <a:pt x="153" y="83"/>
                          </a:lnTo>
                          <a:lnTo>
                            <a:pt x="152" y="79"/>
                          </a:lnTo>
                          <a:lnTo>
                            <a:pt x="152" y="76"/>
                          </a:lnTo>
                          <a:lnTo>
                            <a:pt x="151" y="72"/>
                          </a:lnTo>
                          <a:lnTo>
                            <a:pt x="150" y="68"/>
                          </a:lnTo>
                          <a:lnTo>
                            <a:pt x="149" y="64"/>
                          </a:lnTo>
                          <a:lnTo>
                            <a:pt x="148" y="60"/>
                          </a:lnTo>
                          <a:lnTo>
                            <a:pt x="146" y="56"/>
                          </a:lnTo>
                          <a:lnTo>
                            <a:pt x="145" y="52"/>
                          </a:lnTo>
                          <a:lnTo>
                            <a:pt x="143" y="48"/>
                          </a:lnTo>
                          <a:lnTo>
                            <a:pt x="141" y="44"/>
                          </a:lnTo>
                          <a:lnTo>
                            <a:pt x="139" y="40"/>
                          </a:lnTo>
                          <a:lnTo>
                            <a:pt x="137" y="36"/>
                          </a:lnTo>
                          <a:lnTo>
                            <a:pt x="134" y="33"/>
                          </a:lnTo>
                          <a:lnTo>
                            <a:pt x="131" y="29"/>
                          </a:lnTo>
                          <a:lnTo>
                            <a:pt x="128" y="25"/>
                          </a:lnTo>
                          <a:lnTo>
                            <a:pt x="125" y="22"/>
                          </a:lnTo>
                          <a:lnTo>
                            <a:pt x="122" y="18"/>
                          </a:lnTo>
                          <a:lnTo>
                            <a:pt x="118" y="15"/>
                          </a:lnTo>
                          <a:lnTo>
                            <a:pt x="114" y="12"/>
                          </a:lnTo>
                          <a:lnTo>
                            <a:pt x="110" y="10"/>
                          </a:lnTo>
                          <a:lnTo>
                            <a:pt x="106" y="7"/>
                          </a:lnTo>
                          <a:lnTo>
                            <a:pt x="101" y="5"/>
                          </a:lnTo>
                          <a:lnTo>
                            <a:pt x="97" y="3"/>
                          </a:lnTo>
                          <a:lnTo>
                            <a:pt x="92" y="2"/>
                          </a:lnTo>
                          <a:lnTo>
                            <a:pt x="87" y="1"/>
                          </a:lnTo>
                          <a:lnTo>
                            <a:pt x="82" y="0"/>
                          </a:lnTo>
                          <a:lnTo>
                            <a:pt x="77" y="0"/>
                          </a:lnTo>
                          <a:lnTo>
                            <a:pt x="72" y="0"/>
                          </a:lnTo>
                          <a:lnTo>
                            <a:pt x="67" y="1"/>
                          </a:lnTo>
                          <a:lnTo>
                            <a:pt x="62" y="2"/>
                          </a:lnTo>
                          <a:lnTo>
                            <a:pt x="57" y="3"/>
                          </a:lnTo>
                          <a:lnTo>
                            <a:pt x="53" y="5"/>
                          </a:lnTo>
                          <a:lnTo>
                            <a:pt x="48" y="7"/>
                          </a:lnTo>
                          <a:lnTo>
                            <a:pt x="44" y="10"/>
                          </a:lnTo>
                          <a:lnTo>
                            <a:pt x="40" y="12"/>
                          </a:lnTo>
                          <a:lnTo>
                            <a:pt x="36" y="15"/>
                          </a:lnTo>
                          <a:lnTo>
                            <a:pt x="32" y="18"/>
                          </a:lnTo>
                          <a:lnTo>
                            <a:pt x="29" y="22"/>
                          </a:lnTo>
                          <a:lnTo>
                            <a:pt x="26" y="25"/>
                          </a:lnTo>
                          <a:lnTo>
                            <a:pt x="23" y="29"/>
                          </a:lnTo>
                          <a:lnTo>
                            <a:pt x="20" y="33"/>
                          </a:lnTo>
                          <a:lnTo>
                            <a:pt x="17" y="36"/>
                          </a:lnTo>
                          <a:lnTo>
                            <a:pt x="15" y="40"/>
                          </a:lnTo>
                          <a:lnTo>
                            <a:pt x="13" y="44"/>
                          </a:lnTo>
                          <a:lnTo>
                            <a:pt x="11" y="48"/>
                          </a:lnTo>
                          <a:lnTo>
                            <a:pt x="9" y="52"/>
                          </a:lnTo>
                          <a:lnTo>
                            <a:pt x="8" y="56"/>
                          </a:lnTo>
                          <a:lnTo>
                            <a:pt x="6" y="60"/>
                          </a:lnTo>
                          <a:lnTo>
                            <a:pt x="5" y="64"/>
                          </a:lnTo>
                          <a:lnTo>
                            <a:pt x="4" y="68"/>
                          </a:lnTo>
                          <a:lnTo>
                            <a:pt x="3" y="72"/>
                          </a:lnTo>
                          <a:lnTo>
                            <a:pt x="2" y="76"/>
                          </a:lnTo>
                          <a:lnTo>
                            <a:pt x="2" y="79"/>
                          </a:lnTo>
                          <a:lnTo>
                            <a:pt x="1" y="83"/>
                          </a:lnTo>
                          <a:lnTo>
                            <a:pt x="1" y="87"/>
                          </a:lnTo>
                          <a:lnTo>
                            <a:pt x="0" y="91"/>
                          </a:lnTo>
                          <a:lnTo>
                            <a:pt x="0" y="95"/>
                          </a:lnTo>
                          <a:lnTo>
                            <a:pt x="0" y="99"/>
                          </a:lnTo>
                          <a:lnTo>
                            <a:pt x="77" y="99"/>
                          </a:lnTo>
                        </a:path>
                      </a:pathLst>
                    </a:custGeom>
                    <a:solidFill>
                      <a:srgbClr val="FFFFFF"/>
                    </a:solidFill>
                    <a:ln w="6480">
                      <a:solidFill>
                        <a:srgbClr val="006699"/>
                      </a:solidFill>
                      <a:round/>
                      <a:headEnd/>
                      <a:tailEnd/>
                    </a:ln>
                  </p:spPr>
                  <p:txBody>
                    <a:bodyPr wrap="none" anchor="ctr"/>
                    <a:lstStyle/>
                    <a:p>
                      <a:endParaRPr lang="en-US"/>
                    </a:p>
                  </p:txBody>
                </p:sp>
                <p:sp>
                  <p:nvSpPr>
                    <p:cNvPr id="32876" name="Oval 67"/>
                    <p:cNvSpPr>
                      <a:spLocks noChangeArrowheads="1"/>
                    </p:cNvSpPr>
                    <p:nvPr/>
                  </p:nvSpPr>
                  <p:spPr bwMode="auto">
                    <a:xfrm>
                      <a:off x="1501" y="3110"/>
                      <a:ext cx="18" cy="20"/>
                    </a:xfrm>
                    <a:prstGeom prst="ellipse">
                      <a:avLst/>
                    </a:prstGeom>
                    <a:solidFill>
                      <a:srgbClr val="FFFFFF"/>
                    </a:solidFill>
                    <a:ln w="6480">
                      <a:solidFill>
                        <a:srgbClr val="006699"/>
                      </a:solidFill>
                      <a:round/>
                      <a:headEnd/>
                      <a:tailEnd/>
                    </a:ln>
                  </p:spPr>
                  <p:txBody>
                    <a:bodyPr anchor="ctr"/>
                    <a:lstStyle/>
                    <a:p>
                      <a:endParaRPr lang="en-US"/>
                    </a:p>
                  </p:txBody>
                </p:sp>
              </p:grpSp>
            </p:grpSp>
            <p:grpSp>
              <p:nvGrpSpPr>
                <p:cNvPr id="32866" name="Group 68"/>
                <p:cNvGrpSpPr>
                  <a:grpSpLocks/>
                </p:cNvGrpSpPr>
                <p:nvPr/>
              </p:nvGrpSpPr>
              <p:grpSpPr bwMode="auto">
                <a:xfrm>
                  <a:off x="1439" y="3140"/>
                  <a:ext cx="34" cy="39"/>
                  <a:chOff x="1439" y="3140"/>
                  <a:chExt cx="34" cy="39"/>
                </a:xfrm>
              </p:grpSpPr>
              <p:sp>
                <p:nvSpPr>
                  <p:cNvPr id="32870" name="Freeform 69"/>
                  <p:cNvSpPr>
                    <a:spLocks noChangeArrowheads="1"/>
                  </p:cNvSpPr>
                  <p:nvPr/>
                </p:nvSpPr>
                <p:spPr bwMode="auto">
                  <a:xfrm>
                    <a:off x="1439" y="3158"/>
                    <a:ext cx="35" cy="23"/>
                  </a:xfrm>
                  <a:custGeom>
                    <a:avLst/>
                    <a:gdLst>
                      <a:gd name="T0" fmla="*/ 0 w 155"/>
                      <a:gd name="T1" fmla="*/ 0 h 101"/>
                      <a:gd name="T2" fmla="*/ 0 w 155"/>
                      <a:gd name="T3" fmla="*/ 0 h 101"/>
                      <a:gd name="T4" fmla="*/ 0 w 155"/>
                      <a:gd name="T5" fmla="*/ 0 h 101"/>
                      <a:gd name="T6" fmla="*/ 0 w 155"/>
                      <a:gd name="T7" fmla="*/ 0 h 101"/>
                      <a:gd name="T8" fmla="*/ 0 w 155"/>
                      <a:gd name="T9" fmla="*/ 0 h 101"/>
                      <a:gd name="T10" fmla="*/ 0 w 155"/>
                      <a:gd name="T11" fmla="*/ 0 h 101"/>
                      <a:gd name="T12" fmla="*/ 0 w 155"/>
                      <a:gd name="T13" fmla="*/ 0 h 101"/>
                      <a:gd name="T14" fmla="*/ 0 w 155"/>
                      <a:gd name="T15" fmla="*/ 0 h 101"/>
                      <a:gd name="T16" fmla="*/ 0 w 155"/>
                      <a:gd name="T17" fmla="*/ 0 h 101"/>
                      <a:gd name="T18" fmla="*/ 0 w 155"/>
                      <a:gd name="T19" fmla="*/ 0 h 101"/>
                      <a:gd name="T20" fmla="*/ 0 w 155"/>
                      <a:gd name="T21" fmla="*/ 0 h 101"/>
                      <a:gd name="T22" fmla="*/ 0 w 155"/>
                      <a:gd name="T23" fmla="*/ 0 h 101"/>
                      <a:gd name="T24" fmla="*/ 0 w 155"/>
                      <a:gd name="T25" fmla="*/ 0 h 101"/>
                      <a:gd name="T26" fmla="*/ 0 w 155"/>
                      <a:gd name="T27" fmla="*/ 0 h 101"/>
                      <a:gd name="T28" fmla="*/ 0 w 155"/>
                      <a:gd name="T29" fmla="*/ 0 h 101"/>
                      <a:gd name="T30" fmla="*/ 0 w 155"/>
                      <a:gd name="T31" fmla="*/ 0 h 101"/>
                      <a:gd name="T32" fmla="*/ 0 w 155"/>
                      <a:gd name="T33" fmla="*/ 0 h 101"/>
                      <a:gd name="T34" fmla="*/ 0 w 155"/>
                      <a:gd name="T35" fmla="*/ 0 h 101"/>
                      <a:gd name="T36" fmla="*/ 0 w 155"/>
                      <a:gd name="T37" fmla="*/ 0 h 101"/>
                      <a:gd name="T38" fmla="*/ 0 w 155"/>
                      <a:gd name="T39" fmla="*/ 0 h 101"/>
                      <a:gd name="T40" fmla="*/ 0 w 155"/>
                      <a:gd name="T41" fmla="*/ 0 h 101"/>
                      <a:gd name="T42" fmla="*/ 0 w 155"/>
                      <a:gd name="T43" fmla="*/ 0 h 101"/>
                      <a:gd name="T44" fmla="*/ 0 w 155"/>
                      <a:gd name="T45" fmla="*/ 0 h 101"/>
                      <a:gd name="T46" fmla="*/ 0 w 155"/>
                      <a:gd name="T47" fmla="*/ 0 h 101"/>
                      <a:gd name="T48" fmla="*/ 0 w 155"/>
                      <a:gd name="T49" fmla="*/ 0 h 101"/>
                      <a:gd name="T50" fmla="*/ 0 w 155"/>
                      <a:gd name="T51" fmla="*/ 0 h 101"/>
                      <a:gd name="T52" fmla="*/ 0 w 155"/>
                      <a:gd name="T53" fmla="*/ 0 h 101"/>
                      <a:gd name="T54" fmla="*/ 0 w 155"/>
                      <a:gd name="T55" fmla="*/ 0 h 101"/>
                      <a:gd name="T56" fmla="*/ 0 w 155"/>
                      <a:gd name="T57" fmla="*/ 0 h 101"/>
                      <a:gd name="T58" fmla="*/ 0 w 155"/>
                      <a:gd name="T59" fmla="*/ 0 h 101"/>
                      <a:gd name="T60" fmla="*/ 0 w 155"/>
                      <a:gd name="T61" fmla="*/ 0 h 101"/>
                      <a:gd name="T62" fmla="*/ 0 w 15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1"/>
                      <a:gd name="T98" fmla="*/ 155 w 15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1">
                        <a:moveTo>
                          <a:pt x="77" y="100"/>
                        </a:moveTo>
                        <a:lnTo>
                          <a:pt x="154" y="100"/>
                        </a:lnTo>
                        <a:lnTo>
                          <a:pt x="154" y="96"/>
                        </a:lnTo>
                        <a:lnTo>
                          <a:pt x="154" y="92"/>
                        </a:lnTo>
                        <a:lnTo>
                          <a:pt x="153" y="88"/>
                        </a:lnTo>
                        <a:lnTo>
                          <a:pt x="153" y="84"/>
                        </a:lnTo>
                        <a:lnTo>
                          <a:pt x="153" y="80"/>
                        </a:lnTo>
                        <a:lnTo>
                          <a:pt x="152" y="77"/>
                        </a:lnTo>
                        <a:lnTo>
                          <a:pt x="151" y="73"/>
                        </a:lnTo>
                        <a:lnTo>
                          <a:pt x="150" y="69"/>
                        </a:lnTo>
                        <a:lnTo>
                          <a:pt x="149" y="65"/>
                        </a:lnTo>
                        <a:lnTo>
                          <a:pt x="148" y="61"/>
                        </a:lnTo>
                        <a:lnTo>
                          <a:pt x="146" y="57"/>
                        </a:lnTo>
                        <a:lnTo>
                          <a:pt x="145" y="53"/>
                        </a:lnTo>
                        <a:lnTo>
                          <a:pt x="143" y="49"/>
                        </a:lnTo>
                        <a:lnTo>
                          <a:pt x="141" y="45"/>
                        </a:lnTo>
                        <a:lnTo>
                          <a:pt x="139" y="41"/>
                        </a:lnTo>
                        <a:lnTo>
                          <a:pt x="137" y="37"/>
                        </a:lnTo>
                        <a:lnTo>
                          <a:pt x="134" y="33"/>
                        </a:lnTo>
                        <a:lnTo>
                          <a:pt x="132" y="29"/>
                        </a:lnTo>
                        <a:lnTo>
                          <a:pt x="129" y="26"/>
                        </a:lnTo>
                        <a:lnTo>
                          <a:pt x="125" y="22"/>
                        </a:lnTo>
                        <a:lnTo>
                          <a:pt x="122" y="19"/>
                        </a:lnTo>
                        <a:lnTo>
                          <a:pt x="118" y="16"/>
                        </a:lnTo>
                        <a:lnTo>
                          <a:pt x="114" y="13"/>
                        </a:lnTo>
                        <a:lnTo>
                          <a:pt x="110" y="10"/>
                        </a:lnTo>
                        <a:lnTo>
                          <a:pt x="106" y="7"/>
                        </a:lnTo>
                        <a:lnTo>
                          <a:pt x="102" y="5"/>
                        </a:lnTo>
                        <a:lnTo>
                          <a:pt x="97" y="3"/>
                        </a:lnTo>
                        <a:lnTo>
                          <a:pt x="92" y="2"/>
                        </a:lnTo>
                        <a:lnTo>
                          <a:pt x="87" y="1"/>
                        </a:lnTo>
                        <a:lnTo>
                          <a:pt x="82" y="0"/>
                        </a:lnTo>
                        <a:lnTo>
                          <a:pt x="77" y="0"/>
                        </a:lnTo>
                        <a:lnTo>
                          <a:pt x="72" y="0"/>
                        </a:lnTo>
                        <a:lnTo>
                          <a:pt x="67" y="1"/>
                        </a:lnTo>
                        <a:lnTo>
                          <a:pt x="62" y="2"/>
                        </a:lnTo>
                        <a:lnTo>
                          <a:pt x="57" y="3"/>
                        </a:lnTo>
                        <a:lnTo>
                          <a:pt x="52" y="5"/>
                        </a:lnTo>
                        <a:lnTo>
                          <a:pt x="48" y="7"/>
                        </a:lnTo>
                        <a:lnTo>
                          <a:pt x="44" y="10"/>
                        </a:lnTo>
                        <a:lnTo>
                          <a:pt x="40" y="13"/>
                        </a:lnTo>
                        <a:lnTo>
                          <a:pt x="36" y="16"/>
                        </a:lnTo>
                        <a:lnTo>
                          <a:pt x="32" y="19"/>
                        </a:lnTo>
                        <a:lnTo>
                          <a:pt x="29" y="22"/>
                        </a:lnTo>
                        <a:lnTo>
                          <a:pt x="25" y="26"/>
                        </a:lnTo>
                        <a:lnTo>
                          <a:pt x="22" y="29"/>
                        </a:lnTo>
                        <a:lnTo>
                          <a:pt x="20" y="33"/>
                        </a:lnTo>
                        <a:lnTo>
                          <a:pt x="17" y="37"/>
                        </a:lnTo>
                        <a:lnTo>
                          <a:pt x="15" y="41"/>
                        </a:lnTo>
                        <a:lnTo>
                          <a:pt x="13" y="45"/>
                        </a:lnTo>
                        <a:lnTo>
                          <a:pt x="11" y="49"/>
                        </a:lnTo>
                        <a:lnTo>
                          <a:pt x="9" y="53"/>
                        </a:lnTo>
                        <a:lnTo>
                          <a:pt x="8" y="57"/>
                        </a:lnTo>
                        <a:lnTo>
                          <a:pt x="6" y="61"/>
                        </a:lnTo>
                        <a:lnTo>
                          <a:pt x="5" y="65"/>
                        </a:lnTo>
                        <a:lnTo>
                          <a:pt x="4" y="69"/>
                        </a:lnTo>
                        <a:lnTo>
                          <a:pt x="3" y="73"/>
                        </a:lnTo>
                        <a:lnTo>
                          <a:pt x="2" y="77"/>
                        </a:lnTo>
                        <a:lnTo>
                          <a:pt x="1" y="80"/>
                        </a:lnTo>
                        <a:lnTo>
                          <a:pt x="1" y="84"/>
                        </a:lnTo>
                        <a:lnTo>
                          <a:pt x="1" y="88"/>
                        </a:lnTo>
                        <a:lnTo>
                          <a:pt x="0" y="92"/>
                        </a:lnTo>
                        <a:lnTo>
                          <a:pt x="0" y="96"/>
                        </a:lnTo>
                        <a:lnTo>
                          <a:pt x="0" y="100"/>
                        </a:lnTo>
                        <a:lnTo>
                          <a:pt x="77" y="100"/>
                        </a:lnTo>
                      </a:path>
                    </a:pathLst>
                  </a:custGeom>
                  <a:solidFill>
                    <a:srgbClr val="FFFFFF"/>
                  </a:solidFill>
                  <a:ln w="6480">
                    <a:solidFill>
                      <a:srgbClr val="006699"/>
                    </a:solidFill>
                    <a:round/>
                    <a:headEnd/>
                    <a:tailEnd/>
                  </a:ln>
                </p:spPr>
                <p:txBody>
                  <a:bodyPr wrap="none" anchor="ctr"/>
                  <a:lstStyle/>
                  <a:p>
                    <a:endParaRPr lang="en-US"/>
                  </a:p>
                </p:txBody>
              </p:sp>
              <p:sp>
                <p:nvSpPr>
                  <p:cNvPr id="32871" name="Oval 70"/>
                  <p:cNvSpPr>
                    <a:spLocks noChangeArrowheads="1"/>
                  </p:cNvSpPr>
                  <p:nvPr/>
                </p:nvSpPr>
                <p:spPr bwMode="auto">
                  <a:xfrm>
                    <a:off x="1447" y="3140"/>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67" name="Group 71"/>
                <p:cNvGrpSpPr>
                  <a:grpSpLocks/>
                </p:cNvGrpSpPr>
                <p:nvPr/>
              </p:nvGrpSpPr>
              <p:grpSpPr bwMode="auto">
                <a:xfrm>
                  <a:off x="1475" y="3140"/>
                  <a:ext cx="34" cy="39"/>
                  <a:chOff x="1475" y="3140"/>
                  <a:chExt cx="34" cy="39"/>
                </a:xfrm>
              </p:grpSpPr>
              <p:sp>
                <p:nvSpPr>
                  <p:cNvPr id="32868" name="Freeform 72"/>
                  <p:cNvSpPr>
                    <a:spLocks noChangeArrowheads="1"/>
                  </p:cNvSpPr>
                  <p:nvPr/>
                </p:nvSpPr>
                <p:spPr bwMode="auto">
                  <a:xfrm>
                    <a:off x="1475" y="3158"/>
                    <a:ext cx="35" cy="23"/>
                  </a:xfrm>
                  <a:custGeom>
                    <a:avLst/>
                    <a:gdLst>
                      <a:gd name="T0" fmla="*/ 0 w 155"/>
                      <a:gd name="T1" fmla="*/ 0 h 101"/>
                      <a:gd name="T2" fmla="*/ 0 w 155"/>
                      <a:gd name="T3" fmla="*/ 0 h 101"/>
                      <a:gd name="T4" fmla="*/ 0 w 155"/>
                      <a:gd name="T5" fmla="*/ 0 h 101"/>
                      <a:gd name="T6" fmla="*/ 0 w 155"/>
                      <a:gd name="T7" fmla="*/ 0 h 101"/>
                      <a:gd name="T8" fmla="*/ 0 w 155"/>
                      <a:gd name="T9" fmla="*/ 0 h 101"/>
                      <a:gd name="T10" fmla="*/ 0 w 155"/>
                      <a:gd name="T11" fmla="*/ 0 h 101"/>
                      <a:gd name="T12" fmla="*/ 0 w 155"/>
                      <a:gd name="T13" fmla="*/ 0 h 101"/>
                      <a:gd name="T14" fmla="*/ 0 w 155"/>
                      <a:gd name="T15" fmla="*/ 0 h 101"/>
                      <a:gd name="T16" fmla="*/ 0 w 155"/>
                      <a:gd name="T17" fmla="*/ 0 h 101"/>
                      <a:gd name="T18" fmla="*/ 0 w 155"/>
                      <a:gd name="T19" fmla="*/ 0 h 101"/>
                      <a:gd name="T20" fmla="*/ 0 w 155"/>
                      <a:gd name="T21" fmla="*/ 0 h 101"/>
                      <a:gd name="T22" fmla="*/ 0 w 155"/>
                      <a:gd name="T23" fmla="*/ 0 h 101"/>
                      <a:gd name="T24" fmla="*/ 0 w 155"/>
                      <a:gd name="T25" fmla="*/ 0 h 101"/>
                      <a:gd name="T26" fmla="*/ 0 w 155"/>
                      <a:gd name="T27" fmla="*/ 0 h 101"/>
                      <a:gd name="T28" fmla="*/ 0 w 155"/>
                      <a:gd name="T29" fmla="*/ 0 h 101"/>
                      <a:gd name="T30" fmla="*/ 0 w 155"/>
                      <a:gd name="T31" fmla="*/ 0 h 101"/>
                      <a:gd name="T32" fmla="*/ 0 w 155"/>
                      <a:gd name="T33" fmla="*/ 0 h 101"/>
                      <a:gd name="T34" fmla="*/ 0 w 155"/>
                      <a:gd name="T35" fmla="*/ 0 h 101"/>
                      <a:gd name="T36" fmla="*/ 0 w 155"/>
                      <a:gd name="T37" fmla="*/ 0 h 101"/>
                      <a:gd name="T38" fmla="*/ 0 w 155"/>
                      <a:gd name="T39" fmla="*/ 0 h 101"/>
                      <a:gd name="T40" fmla="*/ 0 w 155"/>
                      <a:gd name="T41" fmla="*/ 0 h 101"/>
                      <a:gd name="T42" fmla="*/ 0 w 155"/>
                      <a:gd name="T43" fmla="*/ 0 h 101"/>
                      <a:gd name="T44" fmla="*/ 0 w 155"/>
                      <a:gd name="T45" fmla="*/ 0 h 101"/>
                      <a:gd name="T46" fmla="*/ 0 w 155"/>
                      <a:gd name="T47" fmla="*/ 0 h 101"/>
                      <a:gd name="T48" fmla="*/ 0 w 155"/>
                      <a:gd name="T49" fmla="*/ 0 h 101"/>
                      <a:gd name="T50" fmla="*/ 0 w 155"/>
                      <a:gd name="T51" fmla="*/ 0 h 101"/>
                      <a:gd name="T52" fmla="*/ 0 w 155"/>
                      <a:gd name="T53" fmla="*/ 0 h 101"/>
                      <a:gd name="T54" fmla="*/ 0 w 155"/>
                      <a:gd name="T55" fmla="*/ 0 h 101"/>
                      <a:gd name="T56" fmla="*/ 0 w 155"/>
                      <a:gd name="T57" fmla="*/ 0 h 101"/>
                      <a:gd name="T58" fmla="*/ 0 w 155"/>
                      <a:gd name="T59" fmla="*/ 0 h 101"/>
                      <a:gd name="T60" fmla="*/ 0 w 155"/>
                      <a:gd name="T61" fmla="*/ 0 h 101"/>
                      <a:gd name="T62" fmla="*/ 0 w 15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1"/>
                      <a:gd name="T98" fmla="*/ 155 w 15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1">
                        <a:moveTo>
                          <a:pt x="77" y="100"/>
                        </a:moveTo>
                        <a:lnTo>
                          <a:pt x="154" y="100"/>
                        </a:lnTo>
                        <a:lnTo>
                          <a:pt x="154" y="96"/>
                        </a:lnTo>
                        <a:lnTo>
                          <a:pt x="154" y="92"/>
                        </a:lnTo>
                        <a:lnTo>
                          <a:pt x="153" y="88"/>
                        </a:lnTo>
                        <a:lnTo>
                          <a:pt x="153" y="84"/>
                        </a:lnTo>
                        <a:lnTo>
                          <a:pt x="153" y="80"/>
                        </a:lnTo>
                        <a:lnTo>
                          <a:pt x="152" y="77"/>
                        </a:lnTo>
                        <a:lnTo>
                          <a:pt x="151" y="73"/>
                        </a:lnTo>
                        <a:lnTo>
                          <a:pt x="150" y="69"/>
                        </a:lnTo>
                        <a:lnTo>
                          <a:pt x="149" y="65"/>
                        </a:lnTo>
                        <a:lnTo>
                          <a:pt x="148" y="61"/>
                        </a:lnTo>
                        <a:lnTo>
                          <a:pt x="146" y="57"/>
                        </a:lnTo>
                        <a:lnTo>
                          <a:pt x="145" y="53"/>
                        </a:lnTo>
                        <a:lnTo>
                          <a:pt x="143" y="49"/>
                        </a:lnTo>
                        <a:lnTo>
                          <a:pt x="141" y="45"/>
                        </a:lnTo>
                        <a:lnTo>
                          <a:pt x="139" y="41"/>
                        </a:lnTo>
                        <a:lnTo>
                          <a:pt x="137" y="37"/>
                        </a:lnTo>
                        <a:lnTo>
                          <a:pt x="134" y="33"/>
                        </a:lnTo>
                        <a:lnTo>
                          <a:pt x="132" y="29"/>
                        </a:lnTo>
                        <a:lnTo>
                          <a:pt x="129" y="26"/>
                        </a:lnTo>
                        <a:lnTo>
                          <a:pt x="125" y="22"/>
                        </a:lnTo>
                        <a:lnTo>
                          <a:pt x="122" y="19"/>
                        </a:lnTo>
                        <a:lnTo>
                          <a:pt x="118" y="16"/>
                        </a:lnTo>
                        <a:lnTo>
                          <a:pt x="114" y="13"/>
                        </a:lnTo>
                        <a:lnTo>
                          <a:pt x="110" y="10"/>
                        </a:lnTo>
                        <a:lnTo>
                          <a:pt x="106" y="7"/>
                        </a:lnTo>
                        <a:lnTo>
                          <a:pt x="102" y="5"/>
                        </a:lnTo>
                        <a:lnTo>
                          <a:pt x="97" y="3"/>
                        </a:lnTo>
                        <a:lnTo>
                          <a:pt x="92" y="2"/>
                        </a:lnTo>
                        <a:lnTo>
                          <a:pt x="87" y="1"/>
                        </a:lnTo>
                        <a:lnTo>
                          <a:pt x="82" y="0"/>
                        </a:lnTo>
                        <a:lnTo>
                          <a:pt x="77" y="0"/>
                        </a:lnTo>
                        <a:lnTo>
                          <a:pt x="72" y="0"/>
                        </a:lnTo>
                        <a:lnTo>
                          <a:pt x="67" y="1"/>
                        </a:lnTo>
                        <a:lnTo>
                          <a:pt x="62" y="2"/>
                        </a:lnTo>
                        <a:lnTo>
                          <a:pt x="57" y="3"/>
                        </a:lnTo>
                        <a:lnTo>
                          <a:pt x="52" y="5"/>
                        </a:lnTo>
                        <a:lnTo>
                          <a:pt x="48" y="7"/>
                        </a:lnTo>
                        <a:lnTo>
                          <a:pt x="44" y="10"/>
                        </a:lnTo>
                        <a:lnTo>
                          <a:pt x="40" y="13"/>
                        </a:lnTo>
                        <a:lnTo>
                          <a:pt x="36" y="16"/>
                        </a:lnTo>
                        <a:lnTo>
                          <a:pt x="32" y="19"/>
                        </a:lnTo>
                        <a:lnTo>
                          <a:pt x="29" y="22"/>
                        </a:lnTo>
                        <a:lnTo>
                          <a:pt x="25" y="26"/>
                        </a:lnTo>
                        <a:lnTo>
                          <a:pt x="22" y="29"/>
                        </a:lnTo>
                        <a:lnTo>
                          <a:pt x="20" y="33"/>
                        </a:lnTo>
                        <a:lnTo>
                          <a:pt x="17" y="37"/>
                        </a:lnTo>
                        <a:lnTo>
                          <a:pt x="15" y="41"/>
                        </a:lnTo>
                        <a:lnTo>
                          <a:pt x="13" y="45"/>
                        </a:lnTo>
                        <a:lnTo>
                          <a:pt x="11" y="49"/>
                        </a:lnTo>
                        <a:lnTo>
                          <a:pt x="9" y="53"/>
                        </a:lnTo>
                        <a:lnTo>
                          <a:pt x="8" y="57"/>
                        </a:lnTo>
                        <a:lnTo>
                          <a:pt x="6" y="61"/>
                        </a:lnTo>
                        <a:lnTo>
                          <a:pt x="5" y="65"/>
                        </a:lnTo>
                        <a:lnTo>
                          <a:pt x="4" y="69"/>
                        </a:lnTo>
                        <a:lnTo>
                          <a:pt x="3" y="73"/>
                        </a:lnTo>
                        <a:lnTo>
                          <a:pt x="2" y="77"/>
                        </a:lnTo>
                        <a:lnTo>
                          <a:pt x="1" y="80"/>
                        </a:lnTo>
                        <a:lnTo>
                          <a:pt x="1" y="84"/>
                        </a:lnTo>
                        <a:lnTo>
                          <a:pt x="1" y="88"/>
                        </a:lnTo>
                        <a:lnTo>
                          <a:pt x="0" y="92"/>
                        </a:lnTo>
                        <a:lnTo>
                          <a:pt x="0" y="96"/>
                        </a:lnTo>
                        <a:lnTo>
                          <a:pt x="0" y="100"/>
                        </a:lnTo>
                        <a:lnTo>
                          <a:pt x="77" y="100"/>
                        </a:lnTo>
                      </a:path>
                    </a:pathLst>
                  </a:custGeom>
                  <a:solidFill>
                    <a:srgbClr val="FFFFFF"/>
                  </a:solidFill>
                  <a:ln w="6480">
                    <a:solidFill>
                      <a:srgbClr val="006699"/>
                    </a:solidFill>
                    <a:round/>
                    <a:headEnd/>
                    <a:tailEnd/>
                  </a:ln>
                </p:spPr>
                <p:txBody>
                  <a:bodyPr wrap="none" anchor="ctr"/>
                  <a:lstStyle/>
                  <a:p>
                    <a:endParaRPr lang="en-US"/>
                  </a:p>
                </p:txBody>
              </p:sp>
              <p:sp>
                <p:nvSpPr>
                  <p:cNvPr id="32869" name="Oval 73"/>
                  <p:cNvSpPr>
                    <a:spLocks noChangeArrowheads="1"/>
                  </p:cNvSpPr>
                  <p:nvPr/>
                </p:nvSpPr>
                <p:spPr bwMode="auto">
                  <a:xfrm>
                    <a:off x="1483" y="3140"/>
                    <a:ext cx="18" cy="20"/>
                  </a:xfrm>
                  <a:prstGeom prst="ellipse">
                    <a:avLst/>
                  </a:prstGeom>
                  <a:solidFill>
                    <a:srgbClr val="FFFFFF"/>
                  </a:solidFill>
                  <a:ln w="6480">
                    <a:solidFill>
                      <a:srgbClr val="006699"/>
                    </a:solidFill>
                    <a:round/>
                    <a:headEnd/>
                    <a:tailEnd/>
                  </a:ln>
                </p:spPr>
                <p:txBody>
                  <a:bodyPr anchor="ctr"/>
                  <a:lstStyle/>
                  <a:p>
                    <a:endParaRPr lang="en-US"/>
                  </a:p>
                </p:txBody>
              </p:sp>
            </p:grpSp>
          </p:grpSp>
          <p:sp>
            <p:nvSpPr>
              <p:cNvPr id="32862" name="Freeform 74"/>
              <p:cNvSpPr>
                <a:spLocks noChangeArrowheads="1"/>
              </p:cNvSpPr>
              <p:nvPr/>
            </p:nvSpPr>
            <p:spPr bwMode="auto">
              <a:xfrm>
                <a:off x="1387" y="3049"/>
                <a:ext cx="175" cy="166"/>
              </a:xfrm>
              <a:custGeom>
                <a:avLst/>
                <a:gdLst>
                  <a:gd name="T0" fmla="*/ 0 w 1146"/>
                  <a:gd name="T1" fmla="*/ 0 h 1146"/>
                  <a:gd name="T2" fmla="*/ 0 w 1146"/>
                  <a:gd name="T3" fmla="*/ 0 h 1146"/>
                  <a:gd name="T4" fmla="*/ 0 w 1146"/>
                  <a:gd name="T5" fmla="*/ 0 h 1146"/>
                  <a:gd name="T6" fmla="*/ 0 w 1146"/>
                  <a:gd name="T7" fmla="*/ 0 h 1146"/>
                  <a:gd name="T8" fmla="*/ 0 w 1146"/>
                  <a:gd name="T9" fmla="*/ 0 h 1146"/>
                  <a:gd name="T10" fmla="*/ 0 w 1146"/>
                  <a:gd name="T11" fmla="*/ 0 h 1146"/>
                  <a:gd name="T12" fmla="*/ 0 w 1146"/>
                  <a:gd name="T13" fmla="*/ 0 h 1146"/>
                  <a:gd name="T14" fmla="*/ 0 w 1146"/>
                  <a:gd name="T15" fmla="*/ 0 h 1146"/>
                  <a:gd name="T16" fmla="*/ 0 w 1146"/>
                  <a:gd name="T17" fmla="*/ 0 h 1146"/>
                  <a:gd name="T18" fmla="*/ 0 w 1146"/>
                  <a:gd name="T19" fmla="*/ 0 h 1146"/>
                  <a:gd name="T20" fmla="*/ 0 w 1146"/>
                  <a:gd name="T21" fmla="*/ 0 h 1146"/>
                  <a:gd name="T22" fmla="*/ 0 w 1146"/>
                  <a:gd name="T23" fmla="*/ 0 h 1146"/>
                  <a:gd name="T24" fmla="*/ 0 w 1146"/>
                  <a:gd name="T25" fmla="*/ 0 h 1146"/>
                  <a:gd name="T26" fmla="*/ 0 w 1146"/>
                  <a:gd name="T27" fmla="*/ 0 h 1146"/>
                  <a:gd name="T28" fmla="*/ 0 w 1146"/>
                  <a:gd name="T29" fmla="*/ 0 h 1146"/>
                  <a:gd name="T30" fmla="*/ 0 w 1146"/>
                  <a:gd name="T31" fmla="*/ 0 h 1146"/>
                  <a:gd name="T32" fmla="*/ 0 w 1146"/>
                  <a:gd name="T33" fmla="*/ 0 h 1146"/>
                  <a:gd name="T34" fmla="*/ 0 w 1146"/>
                  <a:gd name="T35" fmla="*/ 0 h 1146"/>
                  <a:gd name="T36" fmla="*/ 0 w 1146"/>
                  <a:gd name="T37" fmla="*/ 0 h 1146"/>
                  <a:gd name="T38" fmla="*/ 0 w 1146"/>
                  <a:gd name="T39" fmla="*/ 0 h 1146"/>
                  <a:gd name="T40" fmla="*/ 0 w 1146"/>
                  <a:gd name="T41" fmla="*/ 0 h 1146"/>
                  <a:gd name="T42" fmla="*/ 0 w 1146"/>
                  <a:gd name="T43" fmla="*/ 0 h 1146"/>
                  <a:gd name="T44" fmla="*/ 0 w 1146"/>
                  <a:gd name="T45" fmla="*/ 0 h 1146"/>
                  <a:gd name="T46" fmla="*/ 0 w 1146"/>
                  <a:gd name="T47" fmla="*/ 0 h 1146"/>
                  <a:gd name="T48" fmla="*/ 0 w 1146"/>
                  <a:gd name="T49" fmla="*/ 0 h 1146"/>
                  <a:gd name="T50" fmla="*/ 0 w 1146"/>
                  <a:gd name="T51" fmla="*/ 0 h 1146"/>
                  <a:gd name="T52" fmla="*/ 0 w 1146"/>
                  <a:gd name="T53" fmla="*/ 0 h 1146"/>
                  <a:gd name="T54" fmla="*/ 0 w 1146"/>
                  <a:gd name="T55" fmla="*/ 0 h 1146"/>
                  <a:gd name="T56" fmla="*/ 0 w 1146"/>
                  <a:gd name="T57" fmla="*/ 0 h 1146"/>
                  <a:gd name="T58" fmla="*/ 0 w 1146"/>
                  <a:gd name="T59" fmla="*/ 0 h 1146"/>
                  <a:gd name="T60" fmla="*/ 0 w 1146"/>
                  <a:gd name="T61" fmla="*/ 0 h 1146"/>
                  <a:gd name="T62" fmla="*/ 0 w 1146"/>
                  <a:gd name="T63" fmla="*/ 0 h 1146"/>
                  <a:gd name="T64" fmla="*/ 0 w 1146"/>
                  <a:gd name="T65" fmla="*/ 0 h 1146"/>
                  <a:gd name="T66" fmla="*/ 0 w 1146"/>
                  <a:gd name="T67" fmla="*/ 0 h 1146"/>
                  <a:gd name="T68" fmla="*/ 0 w 1146"/>
                  <a:gd name="T69" fmla="*/ 0 h 1146"/>
                  <a:gd name="T70" fmla="*/ 0 w 1146"/>
                  <a:gd name="T71" fmla="*/ 0 h 1146"/>
                  <a:gd name="T72" fmla="*/ 0 w 1146"/>
                  <a:gd name="T73" fmla="*/ 0 h 1146"/>
                  <a:gd name="T74" fmla="*/ 0 w 1146"/>
                  <a:gd name="T75" fmla="*/ 0 h 1146"/>
                  <a:gd name="T76" fmla="*/ 0 w 1146"/>
                  <a:gd name="T77" fmla="*/ 0 h 1146"/>
                  <a:gd name="T78" fmla="*/ 0 w 1146"/>
                  <a:gd name="T79" fmla="*/ 0 h 1146"/>
                  <a:gd name="T80" fmla="*/ 0 w 1146"/>
                  <a:gd name="T81" fmla="*/ 0 h 1146"/>
                  <a:gd name="T82" fmla="*/ 0 w 1146"/>
                  <a:gd name="T83" fmla="*/ 0 h 1146"/>
                  <a:gd name="T84" fmla="*/ 0 w 1146"/>
                  <a:gd name="T85" fmla="*/ 0 h 1146"/>
                  <a:gd name="T86" fmla="*/ 0 w 1146"/>
                  <a:gd name="T87" fmla="*/ 0 h 1146"/>
                  <a:gd name="T88" fmla="*/ 0 w 1146"/>
                  <a:gd name="T89" fmla="*/ 0 h 1146"/>
                  <a:gd name="T90" fmla="*/ 0 w 1146"/>
                  <a:gd name="T91" fmla="*/ 0 h 1146"/>
                  <a:gd name="T92" fmla="*/ 0 w 1146"/>
                  <a:gd name="T93" fmla="*/ 0 h 1146"/>
                  <a:gd name="T94" fmla="*/ 0 w 1146"/>
                  <a:gd name="T95" fmla="*/ 0 h 1146"/>
                  <a:gd name="T96" fmla="*/ 0 w 1146"/>
                  <a:gd name="T97" fmla="*/ 0 h 1146"/>
                  <a:gd name="T98" fmla="*/ 0 w 1146"/>
                  <a:gd name="T99" fmla="*/ 0 h 1146"/>
                  <a:gd name="T100" fmla="*/ 0 w 1146"/>
                  <a:gd name="T101" fmla="*/ 0 h 1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6"/>
                  <a:gd name="T154" fmla="*/ 0 h 1146"/>
                  <a:gd name="T155" fmla="*/ 1146 w 1146"/>
                  <a:gd name="T156" fmla="*/ 1146 h 1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6" h="1146">
                    <a:moveTo>
                      <a:pt x="942" y="492"/>
                    </a:moveTo>
                    <a:lnTo>
                      <a:pt x="1042" y="598"/>
                    </a:lnTo>
                    <a:lnTo>
                      <a:pt x="1144" y="492"/>
                    </a:lnTo>
                    <a:lnTo>
                      <a:pt x="1136" y="444"/>
                    </a:lnTo>
                    <a:lnTo>
                      <a:pt x="1122" y="398"/>
                    </a:lnTo>
                    <a:lnTo>
                      <a:pt x="1106" y="354"/>
                    </a:lnTo>
                    <a:lnTo>
                      <a:pt x="1086" y="310"/>
                    </a:lnTo>
                    <a:lnTo>
                      <a:pt x="1064" y="270"/>
                    </a:lnTo>
                    <a:lnTo>
                      <a:pt x="1038" y="230"/>
                    </a:lnTo>
                    <a:lnTo>
                      <a:pt x="1008" y="194"/>
                    </a:lnTo>
                    <a:lnTo>
                      <a:pt x="976" y="160"/>
                    </a:lnTo>
                    <a:lnTo>
                      <a:pt x="942" y="130"/>
                    </a:lnTo>
                    <a:lnTo>
                      <a:pt x="906" y="102"/>
                    </a:lnTo>
                    <a:lnTo>
                      <a:pt x="866" y="76"/>
                    </a:lnTo>
                    <a:lnTo>
                      <a:pt x="824" y="54"/>
                    </a:lnTo>
                    <a:lnTo>
                      <a:pt x="782" y="34"/>
                    </a:lnTo>
                    <a:lnTo>
                      <a:pt x="736" y="20"/>
                    </a:lnTo>
                    <a:lnTo>
                      <a:pt x="690" y="8"/>
                    </a:lnTo>
                    <a:lnTo>
                      <a:pt x="642" y="0"/>
                    </a:lnTo>
                    <a:lnTo>
                      <a:pt x="726" y="80"/>
                    </a:lnTo>
                    <a:lnTo>
                      <a:pt x="732" y="88"/>
                    </a:lnTo>
                    <a:lnTo>
                      <a:pt x="734" y="98"/>
                    </a:lnTo>
                    <a:lnTo>
                      <a:pt x="734" y="100"/>
                    </a:lnTo>
                    <a:lnTo>
                      <a:pt x="734" y="102"/>
                    </a:lnTo>
                    <a:lnTo>
                      <a:pt x="732" y="112"/>
                    </a:lnTo>
                    <a:lnTo>
                      <a:pt x="726" y="120"/>
                    </a:lnTo>
                    <a:lnTo>
                      <a:pt x="722" y="116"/>
                    </a:lnTo>
                    <a:lnTo>
                      <a:pt x="726" y="120"/>
                    </a:lnTo>
                    <a:lnTo>
                      <a:pt x="642" y="202"/>
                    </a:lnTo>
                    <a:lnTo>
                      <a:pt x="670" y="208"/>
                    </a:lnTo>
                    <a:lnTo>
                      <a:pt x="696" y="216"/>
                    </a:lnTo>
                    <a:lnTo>
                      <a:pt x="722" y="226"/>
                    </a:lnTo>
                    <a:lnTo>
                      <a:pt x="748" y="238"/>
                    </a:lnTo>
                    <a:lnTo>
                      <a:pt x="772" y="252"/>
                    </a:lnTo>
                    <a:lnTo>
                      <a:pt x="794" y="266"/>
                    </a:lnTo>
                    <a:lnTo>
                      <a:pt x="816" y="284"/>
                    </a:lnTo>
                    <a:lnTo>
                      <a:pt x="836" y="302"/>
                    </a:lnTo>
                    <a:lnTo>
                      <a:pt x="854" y="322"/>
                    </a:lnTo>
                    <a:lnTo>
                      <a:pt x="872" y="342"/>
                    </a:lnTo>
                    <a:lnTo>
                      <a:pt x="888" y="364"/>
                    </a:lnTo>
                    <a:lnTo>
                      <a:pt x="902" y="388"/>
                    </a:lnTo>
                    <a:lnTo>
                      <a:pt x="916" y="412"/>
                    </a:lnTo>
                    <a:lnTo>
                      <a:pt x="926" y="438"/>
                    </a:lnTo>
                    <a:lnTo>
                      <a:pt x="936" y="464"/>
                    </a:lnTo>
                    <a:lnTo>
                      <a:pt x="942" y="492"/>
                    </a:lnTo>
                    <a:close/>
                    <a:moveTo>
                      <a:pt x="90" y="422"/>
                    </a:moveTo>
                    <a:lnTo>
                      <a:pt x="86" y="416"/>
                    </a:lnTo>
                    <a:lnTo>
                      <a:pt x="94" y="410"/>
                    </a:lnTo>
                    <a:lnTo>
                      <a:pt x="104" y="408"/>
                    </a:lnTo>
                    <a:lnTo>
                      <a:pt x="106" y="408"/>
                    </a:lnTo>
                    <a:lnTo>
                      <a:pt x="108" y="408"/>
                    </a:lnTo>
                    <a:lnTo>
                      <a:pt x="116" y="410"/>
                    </a:lnTo>
                    <a:lnTo>
                      <a:pt x="126" y="416"/>
                    </a:lnTo>
                    <a:lnTo>
                      <a:pt x="202" y="498"/>
                    </a:lnTo>
                    <a:lnTo>
                      <a:pt x="210" y="470"/>
                    </a:lnTo>
                    <a:lnTo>
                      <a:pt x="218" y="444"/>
                    </a:lnTo>
                    <a:lnTo>
                      <a:pt x="228" y="418"/>
                    </a:lnTo>
                    <a:lnTo>
                      <a:pt x="240" y="394"/>
                    </a:lnTo>
                    <a:lnTo>
                      <a:pt x="254" y="370"/>
                    </a:lnTo>
                    <a:lnTo>
                      <a:pt x="270" y="348"/>
                    </a:lnTo>
                    <a:lnTo>
                      <a:pt x="286" y="326"/>
                    </a:lnTo>
                    <a:lnTo>
                      <a:pt x="304" y="306"/>
                    </a:lnTo>
                    <a:lnTo>
                      <a:pt x="324" y="288"/>
                    </a:lnTo>
                    <a:lnTo>
                      <a:pt x="346" y="270"/>
                    </a:lnTo>
                    <a:lnTo>
                      <a:pt x="368" y="256"/>
                    </a:lnTo>
                    <a:lnTo>
                      <a:pt x="392" y="242"/>
                    </a:lnTo>
                    <a:lnTo>
                      <a:pt x="416" y="228"/>
                    </a:lnTo>
                    <a:lnTo>
                      <a:pt x="442" y="218"/>
                    </a:lnTo>
                    <a:lnTo>
                      <a:pt x="468" y="210"/>
                    </a:lnTo>
                    <a:lnTo>
                      <a:pt x="496" y="202"/>
                    </a:lnTo>
                    <a:lnTo>
                      <a:pt x="604" y="100"/>
                    </a:lnTo>
                    <a:lnTo>
                      <a:pt x="498" y="0"/>
                    </a:lnTo>
                    <a:lnTo>
                      <a:pt x="450" y="10"/>
                    </a:lnTo>
                    <a:lnTo>
                      <a:pt x="404" y="22"/>
                    </a:lnTo>
                    <a:lnTo>
                      <a:pt x="358" y="38"/>
                    </a:lnTo>
                    <a:lnTo>
                      <a:pt x="314" y="58"/>
                    </a:lnTo>
                    <a:lnTo>
                      <a:pt x="274" y="80"/>
                    </a:lnTo>
                    <a:lnTo>
                      <a:pt x="234" y="106"/>
                    </a:lnTo>
                    <a:lnTo>
                      <a:pt x="196" y="136"/>
                    </a:lnTo>
                    <a:lnTo>
                      <a:pt x="162" y="168"/>
                    </a:lnTo>
                    <a:lnTo>
                      <a:pt x="130" y="202"/>
                    </a:lnTo>
                    <a:lnTo>
                      <a:pt x="102" y="240"/>
                    </a:lnTo>
                    <a:lnTo>
                      <a:pt x="76" y="280"/>
                    </a:lnTo>
                    <a:lnTo>
                      <a:pt x="54" y="322"/>
                    </a:lnTo>
                    <a:lnTo>
                      <a:pt x="36" y="366"/>
                    </a:lnTo>
                    <a:lnTo>
                      <a:pt x="20" y="410"/>
                    </a:lnTo>
                    <a:lnTo>
                      <a:pt x="8" y="458"/>
                    </a:lnTo>
                    <a:lnTo>
                      <a:pt x="0" y="506"/>
                    </a:lnTo>
                    <a:lnTo>
                      <a:pt x="86" y="416"/>
                    </a:lnTo>
                    <a:lnTo>
                      <a:pt x="90" y="422"/>
                    </a:lnTo>
                    <a:close/>
                    <a:moveTo>
                      <a:pt x="1064" y="722"/>
                    </a:moveTo>
                    <a:lnTo>
                      <a:pt x="1064" y="722"/>
                    </a:lnTo>
                    <a:lnTo>
                      <a:pt x="1054" y="728"/>
                    </a:lnTo>
                    <a:lnTo>
                      <a:pt x="1044" y="730"/>
                    </a:lnTo>
                    <a:lnTo>
                      <a:pt x="1042" y="730"/>
                    </a:lnTo>
                    <a:lnTo>
                      <a:pt x="1032" y="728"/>
                    </a:lnTo>
                    <a:lnTo>
                      <a:pt x="1022" y="722"/>
                    </a:lnTo>
                    <a:lnTo>
                      <a:pt x="1026" y="716"/>
                    </a:lnTo>
                    <a:lnTo>
                      <a:pt x="1022" y="722"/>
                    </a:lnTo>
                    <a:lnTo>
                      <a:pt x="944" y="640"/>
                    </a:lnTo>
                    <a:lnTo>
                      <a:pt x="938" y="668"/>
                    </a:lnTo>
                    <a:lnTo>
                      <a:pt x="930" y="696"/>
                    </a:lnTo>
                    <a:lnTo>
                      <a:pt x="920" y="722"/>
                    </a:lnTo>
                    <a:lnTo>
                      <a:pt x="908" y="748"/>
                    </a:lnTo>
                    <a:lnTo>
                      <a:pt x="894" y="772"/>
                    </a:lnTo>
                    <a:lnTo>
                      <a:pt x="878" y="796"/>
                    </a:lnTo>
                    <a:lnTo>
                      <a:pt x="860" y="818"/>
                    </a:lnTo>
                    <a:lnTo>
                      <a:pt x="842" y="838"/>
                    </a:lnTo>
                    <a:lnTo>
                      <a:pt x="822" y="858"/>
                    </a:lnTo>
                    <a:lnTo>
                      <a:pt x="800" y="874"/>
                    </a:lnTo>
                    <a:lnTo>
                      <a:pt x="776" y="890"/>
                    </a:lnTo>
                    <a:lnTo>
                      <a:pt x="752" y="906"/>
                    </a:lnTo>
                    <a:lnTo>
                      <a:pt x="726" y="918"/>
                    </a:lnTo>
                    <a:lnTo>
                      <a:pt x="700" y="928"/>
                    </a:lnTo>
                    <a:lnTo>
                      <a:pt x="672" y="936"/>
                    </a:lnTo>
                    <a:lnTo>
                      <a:pt x="644" y="944"/>
                    </a:lnTo>
                    <a:lnTo>
                      <a:pt x="544" y="1038"/>
                    </a:lnTo>
                    <a:lnTo>
                      <a:pt x="656" y="1144"/>
                    </a:lnTo>
                    <a:lnTo>
                      <a:pt x="704" y="1134"/>
                    </a:lnTo>
                    <a:lnTo>
                      <a:pt x="750" y="1122"/>
                    </a:lnTo>
                    <a:lnTo>
                      <a:pt x="796" y="1104"/>
                    </a:lnTo>
                    <a:lnTo>
                      <a:pt x="838" y="1084"/>
                    </a:lnTo>
                    <a:lnTo>
                      <a:pt x="880" y="1062"/>
                    </a:lnTo>
                    <a:lnTo>
                      <a:pt x="918" y="1034"/>
                    </a:lnTo>
                    <a:lnTo>
                      <a:pt x="954" y="1006"/>
                    </a:lnTo>
                    <a:lnTo>
                      <a:pt x="988" y="972"/>
                    </a:lnTo>
                    <a:lnTo>
                      <a:pt x="1020" y="938"/>
                    </a:lnTo>
                    <a:lnTo>
                      <a:pt x="1048" y="900"/>
                    </a:lnTo>
                    <a:lnTo>
                      <a:pt x="1072" y="860"/>
                    </a:lnTo>
                    <a:lnTo>
                      <a:pt x="1094" y="818"/>
                    </a:lnTo>
                    <a:lnTo>
                      <a:pt x="1114" y="774"/>
                    </a:lnTo>
                    <a:lnTo>
                      <a:pt x="1128" y="730"/>
                    </a:lnTo>
                    <a:lnTo>
                      <a:pt x="1140" y="682"/>
                    </a:lnTo>
                    <a:lnTo>
                      <a:pt x="1146" y="634"/>
                    </a:lnTo>
                    <a:lnTo>
                      <a:pt x="1064" y="722"/>
                    </a:lnTo>
                    <a:close/>
                    <a:moveTo>
                      <a:pt x="426" y="1054"/>
                    </a:moveTo>
                    <a:lnTo>
                      <a:pt x="422" y="1058"/>
                    </a:lnTo>
                    <a:lnTo>
                      <a:pt x="416" y="1050"/>
                    </a:lnTo>
                    <a:lnTo>
                      <a:pt x="414" y="1040"/>
                    </a:lnTo>
                    <a:lnTo>
                      <a:pt x="414" y="1038"/>
                    </a:lnTo>
                    <a:lnTo>
                      <a:pt x="414" y="1036"/>
                    </a:lnTo>
                    <a:lnTo>
                      <a:pt x="416" y="1026"/>
                    </a:lnTo>
                    <a:lnTo>
                      <a:pt x="422" y="1018"/>
                    </a:lnTo>
                    <a:lnTo>
                      <a:pt x="500" y="944"/>
                    </a:lnTo>
                    <a:lnTo>
                      <a:pt x="472" y="936"/>
                    </a:lnTo>
                    <a:lnTo>
                      <a:pt x="446" y="928"/>
                    </a:lnTo>
                    <a:lnTo>
                      <a:pt x="420" y="918"/>
                    </a:lnTo>
                    <a:lnTo>
                      <a:pt x="394" y="904"/>
                    </a:lnTo>
                    <a:lnTo>
                      <a:pt x="370" y="890"/>
                    </a:lnTo>
                    <a:lnTo>
                      <a:pt x="346" y="874"/>
                    </a:lnTo>
                    <a:lnTo>
                      <a:pt x="326" y="858"/>
                    </a:lnTo>
                    <a:lnTo>
                      <a:pt x="304" y="838"/>
                    </a:lnTo>
                    <a:lnTo>
                      <a:pt x="286" y="818"/>
                    </a:lnTo>
                    <a:lnTo>
                      <a:pt x="268" y="796"/>
                    </a:lnTo>
                    <a:lnTo>
                      <a:pt x="254" y="772"/>
                    </a:lnTo>
                    <a:lnTo>
                      <a:pt x="240" y="748"/>
                    </a:lnTo>
                    <a:lnTo>
                      <a:pt x="226" y="724"/>
                    </a:lnTo>
                    <a:lnTo>
                      <a:pt x="216" y="696"/>
                    </a:lnTo>
                    <a:lnTo>
                      <a:pt x="208" y="670"/>
                    </a:lnTo>
                    <a:lnTo>
                      <a:pt x="202" y="642"/>
                    </a:lnTo>
                    <a:lnTo>
                      <a:pt x="106" y="540"/>
                    </a:lnTo>
                    <a:lnTo>
                      <a:pt x="2" y="650"/>
                    </a:lnTo>
                    <a:lnTo>
                      <a:pt x="10" y="698"/>
                    </a:lnTo>
                    <a:lnTo>
                      <a:pt x="22" y="746"/>
                    </a:lnTo>
                    <a:lnTo>
                      <a:pt x="40" y="790"/>
                    </a:lnTo>
                    <a:lnTo>
                      <a:pt x="60" y="834"/>
                    </a:lnTo>
                    <a:lnTo>
                      <a:pt x="82" y="876"/>
                    </a:lnTo>
                    <a:lnTo>
                      <a:pt x="110" y="916"/>
                    </a:lnTo>
                    <a:lnTo>
                      <a:pt x="140" y="952"/>
                    </a:lnTo>
                    <a:lnTo>
                      <a:pt x="172" y="986"/>
                    </a:lnTo>
                    <a:lnTo>
                      <a:pt x="208" y="1018"/>
                    </a:lnTo>
                    <a:lnTo>
                      <a:pt x="244" y="1046"/>
                    </a:lnTo>
                    <a:lnTo>
                      <a:pt x="286" y="1072"/>
                    </a:lnTo>
                    <a:lnTo>
                      <a:pt x="328" y="1094"/>
                    </a:lnTo>
                    <a:lnTo>
                      <a:pt x="372" y="1112"/>
                    </a:lnTo>
                    <a:lnTo>
                      <a:pt x="418" y="1128"/>
                    </a:lnTo>
                    <a:lnTo>
                      <a:pt x="466" y="1140"/>
                    </a:lnTo>
                    <a:lnTo>
                      <a:pt x="514" y="1146"/>
                    </a:lnTo>
                    <a:lnTo>
                      <a:pt x="422" y="1058"/>
                    </a:lnTo>
                    <a:lnTo>
                      <a:pt x="426" y="1054"/>
                    </a:lnTo>
                    <a:close/>
                  </a:path>
                </a:pathLst>
              </a:custGeom>
              <a:solidFill>
                <a:srgbClr val="FFFFFF"/>
              </a:solidFill>
              <a:ln w="9525">
                <a:noFill/>
                <a:round/>
                <a:headEnd/>
                <a:tailEnd/>
              </a:ln>
            </p:spPr>
            <p:txBody>
              <a:bodyPr anchor="ctr"/>
              <a:lstStyle/>
              <a:p>
                <a:endParaRPr lang="en-US"/>
              </a:p>
            </p:txBody>
          </p:sp>
        </p:grpSp>
        <p:grpSp>
          <p:nvGrpSpPr>
            <p:cNvPr id="32811" name="Group 75"/>
            <p:cNvGrpSpPr>
              <a:grpSpLocks/>
            </p:cNvGrpSpPr>
            <p:nvPr/>
          </p:nvGrpSpPr>
          <p:grpSpPr bwMode="auto">
            <a:xfrm>
              <a:off x="1661" y="3049"/>
              <a:ext cx="174" cy="165"/>
              <a:chOff x="1661" y="3049"/>
              <a:chExt cx="174" cy="165"/>
            </a:xfrm>
          </p:grpSpPr>
          <p:grpSp>
            <p:nvGrpSpPr>
              <p:cNvPr id="32837" name="Group 76"/>
              <p:cNvGrpSpPr>
                <a:grpSpLocks/>
              </p:cNvGrpSpPr>
              <p:nvPr/>
            </p:nvGrpSpPr>
            <p:grpSpPr bwMode="auto">
              <a:xfrm>
                <a:off x="1695" y="3084"/>
                <a:ext cx="106" cy="95"/>
                <a:chOff x="1695" y="3084"/>
                <a:chExt cx="106" cy="95"/>
              </a:xfrm>
            </p:grpSpPr>
            <p:grpSp>
              <p:nvGrpSpPr>
                <p:cNvPr id="32839" name="Group 77"/>
                <p:cNvGrpSpPr>
                  <a:grpSpLocks/>
                </p:cNvGrpSpPr>
                <p:nvPr/>
              </p:nvGrpSpPr>
              <p:grpSpPr bwMode="auto">
                <a:xfrm>
                  <a:off x="1713" y="3084"/>
                  <a:ext cx="34" cy="39"/>
                  <a:chOff x="1713" y="3084"/>
                  <a:chExt cx="34" cy="39"/>
                </a:xfrm>
              </p:grpSpPr>
              <p:sp>
                <p:nvSpPr>
                  <p:cNvPr id="32859" name="Freeform 78"/>
                  <p:cNvSpPr>
                    <a:spLocks noChangeArrowheads="1"/>
                  </p:cNvSpPr>
                  <p:nvPr/>
                </p:nvSpPr>
                <p:spPr bwMode="auto">
                  <a:xfrm>
                    <a:off x="1713" y="3102"/>
                    <a:ext cx="35" cy="23"/>
                  </a:xfrm>
                  <a:custGeom>
                    <a:avLst/>
                    <a:gdLst>
                      <a:gd name="T0" fmla="*/ 0 w 155"/>
                      <a:gd name="T1" fmla="*/ 0 h 100"/>
                      <a:gd name="T2" fmla="*/ 0 w 155"/>
                      <a:gd name="T3" fmla="*/ 0 h 100"/>
                      <a:gd name="T4" fmla="*/ 0 w 155"/>
                      <a:gd name="T5" fmla="*/ 0 h 100"/>
                      <a:gd name="T6" fmla="*/ 0 w 155"/>
                      <a:gd name="T7" fmla="*/ 0 h 100"/>
                      <a:gd name="T8" fmla="*/ 0 w 155"/>
                      <a:gd name="T9" fmla="*/ 0 h 100"/>
                      <a:gd name="T10" fmla="*/ 0 w 155"/>
                      <a:gd name="T11" fmla="*/ 0 h 100"/>
                      <a:gd name="T12" fmla="*/ 0 w 155"/>
                      <a:gd name="T13" fmla="*/ 0 h 100"/>
                      <a:gd name="T14" fmla="*/ 0 w 155"/>
                      <a:gd name="T15" fmla="*/ 0 h 100"/>
                      <a:gd name="T16" fmla="*/ 0 w 155"/>
                      <a:gd name="T17" fmla="*/ 0 h 100"/>
                      <a:gd name="T18" fmla="*/ 0 w 155"/>
                      <a:gd name="T19" fmla="*/ 0 h 100"/>
                      <a:gd name="T20" fmla="*/ 0 w 155"/>
                      <a:gd name="T21" fmla="*/ 0 h 100"/>
                      <a:gd name="T22" fmla="*/ 0 w 155"/>
                      <a:gd name="T23" fmla="*/ 0 h 100"/>
                      <a:gd name="T24" fmla="*/ 0 w 155"/>
                      <a:gd name="T25" fmla="*/ 0 h 100"/>
                      <a:gd name="T26" fmla="*/ 0 w 155"/>
                      <a:gd name="T27" fmla="*/ 0 h 100"/>
                      <a:gd name="T28" fmla="*/ 0 w 155"/>
                      <a:gd name="T29" fmla="*/ 0 h 100"/>
                      <a:gd name="T30" fmla="*/ 0 w 155"/>
                      <a:gd name="T31" fmla="*/ 0 h 100"/>
                      <a:gd name="T32" fmla="*/ 0 w 155"/>
                      <a:gd name="T33" fmla="*/ 0 h 100"/>
                      <a:gd name="T34" fmla="*/ 0 w 155"/>
                      <a:gd name="T35" fmla="*/ 0 h 100"/>
                      <a:gd name="T36" fmla="*/ 0 w 155"/>
                      <a:gd name="T37" fmla="*/ 0 h 100"/>
                      <a:gd name="T38" fmla="*/ 0 w 155"/>
                      <a:gd name="T39" fmla="*/ 0 h 100"/>
                      <a:gd name="T40" fmla="*/ 0 w 155"/>
                      <a:gd name="T41" fmla="*/ 0 h 100"/>
                      <a:gd name="T42" fmla="*/ 0 w 155"/>
                      <a:gd name="T43" fmla="*/ 0 h 100"/>
                      <a:gd name="T44" fmla="*/ 0 w 155"/>
                      <a:gd name="T45" fmla="*/ 0 h 100"/>
                      <a:gd name="T46" fmla="*/ 0 w 155"/>
                      <a:gd name="T47" fmla="*/ 0 h 100"/>
                      <a:gd name="T48" fmla="*/ 0 w 155"/>
                      <a:gd name="T49" fmla="*/ 0 h 100"/>
                      <a:gd name="T50" fmla="*/ 0 w 155"/>
                      <a:gd name="T51" fmla="*/ 0 h 100"/>
                      <a:gd name="T52" fmla="*/ 0 w 155"/>
                      <a:gd name="T53" fmla="*/ 0 h 100"/>
                      <a:gd name="T54" fmla="*/ 0 w 155"/>
                      <a:gd name="T55" fmla="*/ 0 h 100"/>
                      <a:gd name="T56" fmla="*/ 0 w 155"/>
                      <a:gd name="T57" fmla="*/ 0 h 100"/>
                      <a:gd name="T58" fmla="*/ 0 w 155"/>
                      <a:gd name="T59" fmla="*/ 0 h 100"/>
                      <a:gd name="T60" fmla="*/ 0 w 155"/>
                      <a:gd name="T61" fmla="*/ 0 h 100"/>
                      <a:gd name="T62" fmla="*/ 0 w 155"/>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0"/>
                      <a:gd name="T98" fmla="*/ 155 w 15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0">
                        <a:moveTo>
                          <a:pt x="77" y="99"/>
                        </a:moveTo>
                        <a:lnTo>
                          <a:pt x="154" y="99"/>
                        </a:lnTo>
                        <a:lnTo>
                          <a:pt x="154" y="95"/>
                        </a:lnTo>
                        <a:lnTo>
                          <a:pt x="154" y="91"/>
                        </a:lnTo>
                        <a:lnTo>
                          <a:pt x="153" y="87"/>
                        </a:lnTo>
                        <a:lnTo>
                          <a:pt x="153" y="83"/>
                        </a:lnTo>
                        <a:lnTo>
                          <a:pt x="152" y="79"/>
                        </a:lnTo>
                        <a:lnTo>
                          <a:pt x="152" y="76"/>
                        </a:lnTo>
                        <a:lnTo>
                          <a:pt x="151" y="72"/>
                        </a:lnTo>
                        <a:lnTo>
                          <a:pt x="150" y="68"/>
                        </a:lnTo>
                        <a:lnTo>
                          <a:pt x="149" y="64"/>
                        </a:lnTo>
                        <a:lnTo>
                          <a:pt x="148" y="60"/>
                        </a:lnTo>
                        <a:lnTo>
                          <a:pt x="146" y="56"/>
                        </a:lnTo>
                        <a:lnTo>
                          <a:pt x="145" y="52"/>
                        </a:lnTo>
                        <a:lnTo>
                          <a:pt x="143" y="48"/>
                        </a:lnTo>
                        <a:lnTo>
                          <a:pt x="141" y="44"/>
                        </a:lnTo>
                        <a:lnTo>
                          <a:pt x="139" y="40"/>
                        </a:lnTo>
                        <a:lnTo>
                          <a:pt x="137" y="36"/>
                        </a:lnTo>
                        <a:lnTo>
                          <a:pt x="134" y="33"/>
                        </a:lnTo>
                        <a:lnTo>
                          <a:pt x="131" y="29"/>
                        </a:lnTo>
                        <a:lnTo>
                          <a:pt x="128" y="25"/>
                        </a:lnTo>
                        <a:lnTo>
                          <a:pt x="125" y="22"/>
                        </a:lnTo>
                        <a:lnTo>
                          <a:pt x="122" y="18"/>
                        </a:lnTo>
                        <a:lnTo>
                          <a:pt x="118" y="15"/>
                        </a:lnTo>
                        <a:lnTo>
                          <a:pt x="114" y="12"/>
                        </a:lnTo>
                        <a:lnTo>
                          <a:pt x="110" y="10"/>
                        </a:lnTo>
                        <a:lnTo>
                          <a:pt x="106" y="7"/>
                        </a:lnTo>
                        <a:lnTo>
                          <a:pt x="101" y="5"/>
                        </a:lnTo>
                        <a:lnTo>
                          <a:pt x="97" y="3"/>
                        </a:lnTo>
                        <a:lnTo>
                          <a:pt x="92" y="2"/>
                        </a:lnTo>
                        <a:lnTo>
                          <a:pt x="87" y="1"/>
                        </a:lnTo>
                        <a:lnTo>
                          <a:pt x="82" y="0"/>
                        </a:lnTo>
                        <a:lnTo>
                          <a:pt x="77" y="0"/>
                        </a:lnTo>
                        <a:lnTo>
                          <a:pt x="72" y="0"/>
                        </a:lnTo>
                        <a:lnTo>
                          <a:pt x="67" y="1"/>
                        </a:lnTo>
                        <a:lnTo>
                          <a:pt x="62" y="2"/>
                        </a:lnTo>
                        <a:lnTo>
                          <a:pt x="57" y="3"/>
                        </a:lnTo>
                        <a:lnTo>
                          <a:pt x="53" y="5"/>
                        </a:lnTo>
                        <a:lnTo>
                          <a:pt x="48" y="7"/>
                        </a:lnTo>
                        <a:lnTo>
                          <a:pt x="44" y="10"/>
                        </a:lnTo>
                        <a:lnTo>
                          <a:pt x="40" y="12"/>
                        </a:lnTo>
                        <a:lnTo>
                          <a:pt x="36" y="15"/>
                        </a:lnTo>
                        <a:lnTo>
                          <a:pt x="32" y="18"/>
                        </a:lnTo>
                        <a:lnTo>
                          <a:pt x="29" y="22"/>
                        </a:lnTo>
                        <a:lnTo>
                          <a:pt x="26" y="25"/>
                        </a:lnTo>
                        <a:lnTo>
                          <a:pt x="23" y="29"/>
                        </a:lnTo>
                        <a:lnTo>
                          <a:pt x="20" y="33"/>
                        </a:lnTo>
                        <a:lnTo>
                          <a:pt x="17" y="36"/>
                        </a:lnTo>
                        <a:lnTo>
                          <a:pt x="15" y="40"/>
                        </a:lnTo>
                        <a:lnTo>
                          <a:pt x="13" y="44"/>
                        </a:lnTo>
                        <a:lnTo>
                          <a:pt x="11" y="48"/>
                        </a:lnTo>
                        <a:lnTo>
                          <a:pt x="9" y="52"/>
                        </a:lnTo>
                        <a:lnTo>
                          <a:pt x="8" y="56"/>
                        </a:lnTo>
                        <a:lnTo>
                          <a:pt x="6" y="60"/>
                        </a:lnTo>
                        <a:lnTo>
                          <a:pt x="5" y="64"/>
                        </a:lnTo>
                        <a:lnTo>
                          <a:pt x="4" y="68"/>
                        </a:lnTo>
                        <a:lnTo>
                          <a:pt x="3" y="72"/>
                        </a:lnTo>
                        <a:lnTo>
                          <a:pt x="2" y="76"/>
                        </a:lnTo>
                        <a:lnTo>
                          <a:pt x="2" y="79"/>
                        </a:lnTo>
                        <a:lnTo>
                          <a:pt x="1" y="83"/>
                        </a:lnTo>
                        <a:lnTo>
                          <a:pt x="1" y="87"/>
                        </a:lnTo>
                        <a:lnTo>
                          <a:pt x="0" y="91"/>
                        </a:lnTo>
                        <a:lnTo>
                          <a:pt x="0" y="95"/>
                        </a:lnTo>
                        <a:lnTo>
                          <a:pt x="0" y="99"/>
                        </a:lnTo>
                        <a:lnTo>
                          <a:pt x="77" y="99"/>
                        </a:lnTo>
                      </a:path>
                    </a:pathLst>
                  </a:custGeom>
                  <a:solidFill>
                    <a:srgbClr val="FFFFFF"/>
                  </a:solidFill>
                  <a:ln w="6480">
                    <a:solidFill>
                      <a:srgbClr val="006699"/>
                    </a:solidFill>
                    <a:round/>
                    <a:headEnd/>
                    <a:tailEnd/>
                  </a:ln>
                </p:spPr>
                <p:txBody>
                  <a:bodyPr wrap="none" anchor="ctr"/>
                  <a:lstStyle/>
                  <a:p>
                    <a:endParaRPr lang="en-US"/>
                  </a:p>
                </p:txBody>
              </p:sp>
              <p:sp>
                <p:nvSpPr>
                  <p:cNvPr id="32860" name="Oval 79"/>
                  <p:cNvSpPr>
                    <a:spLocks noChangeArrowheads="1"/>
                  </p:cNvSpPr>
                  <p:nvPr/>
                </p:nvSpPr>
                <p:spPr bwMode="auto">
                  <a:xfrm>
                    <a:off x="1721" y="3084"/>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40" name="Group 80"/>
                <p:cNvGrpSpPr>
                  <a:grpSpLocks/>
                </p:cNvGrpSpPr>
                <p:nvPr/>
              </p:nvGrpSpPr>
              <p:grpSpPr bwMode="auto">
                <a:xfrm>
                  <a:off x="1749" y="3084"/>
                  <a:ext cx="34" cy="39"/>
                  <a:chOff x="1749" y="3084"/>
                  <a:chExt cx="34" cy="39"/>
                </a:xfrm>
              </p:grpSpPr>
              <p:sp>
                <p:nvSpPr>
                  <p:cNvPr id="32857" name="Freeform 81"/>
                  <p:cNvSpPr>
                    <a:spLocks noChangeArrowheads="1"/>
                  </p:cNvSpPr>
                  <p:nvPr/>
                </p:nvSpPr>
                <p:spPr bwMode="auto">
                  <a:xfrm>
                    <a:off x="1749" y="3102"/>
                    <a:ext cx="35" cy="23"/>
                  </a:xfrm>
                  <a:custGeom>
                    <a:avLst/>
                    <a:gdLst>
                      <a:gd name="T0" fmla="*/ 0 w 155"/>
                      <a:gd name="T1" fmla="*/ 0 h 100"/>
                      <a:gd name="T2" fmla="*/ 0 w 155"/>
                      <a:gd name="T3" fmla="*/ 0 h 100"/>
                      <a:gd name="T4" fmla="*/ 0 w 155"/>
                      <a:gd name="T5" fmla="*/ 0 h 100"/>
                      <a:gd name="T6" fmla="*/ 0 w 155"/>
                      <a:gd name="T7" fmla="*/ 0 h 100"/>
                      <a:gd name="T8" fmla="*/ 0 w 155"/>
                      <a:gd name="T9" fmla="*/ 0 h 100"/>
                      <a:gd name="T10" fmla="*/ 0 w 155"/>
                      <a:gd name="T11" fmla="*/ 0 h 100"/>
                      <a:gd name="T12" fmla="*/ 0 w 155"/>
                      <a:gd name="T13" fmla="*/ 0 h 100"/>
                      <a:gd name="T14" fmla="*/ 0 w 155"/>
                      <a:gd name="T15" fmla="*/ 0 h 100"/>
                      <a:gd name="T16" fmla="*/ 0 w 155"/>
                      <a:gd name="T17" fmla="*/ 0 h 100"/>
                      <a:gd name="T18" fmla="*/ 0 w 155"/>
                      <a:gd name="T19" fmla="*/ 0 h 100"/>
                      <a:gd name="T20" fmla="*/ 0 w 155"/>
                      <a:gd name="T21" fmla="*/ 0 h 100"/>
                      <a:gd name="T22" fmla="*/ 0 w 155"/>
                      <a:gd name="T23" fmla="*/ 0 h 100"/>
                      <a:gd name="T24" fmla="*/ 0 w 155"/>
                      <a:gd name="T25" fmla="*/ 0 h 100"/>
                      <a:gd name="T26" fmla="*/ 0 w 155"/>
                      <a:gd name="T27" fmla="*/ 0 h 100"/>
                      <a:gd name="T28" fmla="*/ 0 w 155"/>
                      <a:gd name="T29" fmla="*/ 0 h 100"/>
                      <a:gd name="T30" fmla="*/ 0 w 155"/>
                      <a:gd name="T31" fmla="*/ 0 h 100"/>
                      <a:gd name="T32" fmla="*/ 0 w 155"/>
                      <a:gd name="T33" fmla="*/ 0 h 100"/>
                      <a:gd name="T34" fmla="*/ 0 w 155"/>
                      <a:gd name="T35" fmla="*/ 0 h 100"/>
                      <a:gd name="T36" fmla="*/ 0 w 155"/>
                      <a:gd name="T37" fmla="*/ 0 h 100"/>
                      <a:gd name="T38" fmla="*/ 0 w 155"/>
                      <a:gd name="T39" fmla="*/ 0 h 100"/>
                      <a:gd name="T40" fmla="*/ 0 w 155"/>
                      <a:gd name="T41" fmla="*/ 0 h 100"/>
                      <a:gd name="T42" fmla="*/ 0 w 155"/>
                      <a:gd name="T43" fmla="*/ 0 h 100"/>
                      <a:gd name="T44" fmla="*/ 0 w 155"/>
                      <a:gd name="T45" fmla="*/ 0 h 100"/>
                      <a:gd name="T46" fmla="*/ 0 w 155"/>
                      <a:gd name="T47" fmla="*/ 0 h 100"/>
                      <a:gd name="T48" fmla="*/ 0 w 155"/>
                      <a:gd name="T49" fmla="*/ 0 h 100"/>
                      <a:gd name="T50" fmla="*/ 0 w 155"/>
                      <a:gd name="T51" fmla="*/ 0 h 100"/>
                      <a:gd name="T52" fmla="*/ 0 w 155"/>
                      <a:gd name="T53" fmla="*/ 0 h 100"/>
                      <a:gd name="T54" fmla="*/ 0 w 155"/>
                      <a:gd name="T55" fmla="*/ 0 h 100"/>
                      <a:gd name="T56" fmla="*/ 0 w 155"/>
                      <a:gd name="T57" fmla="*/ 0 h 100"/>
                      <a:gd name="T58" fmla="*/ 0 w 155"/>
                      <a:gd name="T59" fmla="*/ 0 h 100"/>
                      <a:gd name="T60" fmla="*/ 0 w 155"/>
                      <a:gd name="T61" fmla="*/ 0 h 100"/>
                      <a:gd name="T62" fmla="*/ 0 w 155"/>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0"/>
                      <a:gd name="T98" fmla="*/ 155 w 15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0">
                        <a:moveTo>
                          <a:pt x="77" y="99"/>
                        </a:moveTo>
                        <a:lnTo>
                          <a:pt x="154" y="99"/>
                        </a:lnTo>
                        <a:lnTo>
                          <a:pt x="154" y="95"/>
                        </a:lnTo>
                        <a:lnTo>
                          <a:pt x="154" y="91"/>
                        </a:lnTo>
                        <a:lnTo>
                          <a:pt x="153" y="87"/>
                        </a:lnTo>
                        <a:lnTo>
                          <a:pt x="153" y="83"/>
                        </a:lnTo>
                        <a:lnTo>
                          <a:pt x="152" y="79"/>
                        </a:lnTo>
                        <a:lnTo>
                          <a:pt x="152" y="76"/>
                        </a:lnTo>
                        <a:lnTo>
                          <a:pt x="151" y="72"/>
                        </a:lnTo>
                        <a:lnTo>
                          <a:pt x="150" y="68"/>
                        </a:lnTo>
                        <a:lnTo>
                          <a:pt x="149" y="64"/>
                        </a:lnTo>
                        <a:lnTo>
                          <a:pt x="148" y="60"/>
                        </a:lnTo>
                        <a:lnTo>
                          <a:pt x="146" y="56"/>
                        </a:lnTo>
                        <a:lnTo>
                          <a:pt x="145" y="52"/>
                        </a:lnTo>
                        <a:lnTo>
                          <a:pt x="143" y="48"/>
                        </a:lnTo>
                        <a:lnTo>
                          <a:pt x="141" y="44"/>
                        </a:lnTo>
                        <a:lnTo>
                          <a:pt x="139" y="40"/>
                        </a:lnTo>
                        <a:lnTo>
                          <a:pt x="137" y="36"/>
                        </a:lnTo>
                        <a:lnTo>
                          <a:pt x="134" y="33"/>
                        </a:lnTo>
                        <a:lnTo>
                          <a:pt x="131" y="29"/>
                        </a:lnTo>
                        <a:lnTo>
                          <a:pt x="128" y="25"/>
                        </a:lnTo>
                        <a:lnTo>
                          <a:pt x="125" y="22"/>
                        </a:lnTo>
                        <a:lnTo>
                          <a:pt x="122" y="18"/>
                        </a:lnTo>
                        <a:lnTo>
                          <a:pt x="118" y="15"/>
                        </a:lnTo>
                        <a:lnTo>
                          <a:pt x="114" y="12"/>
                        </a:lnTo>
                        <a:lnTo>
                          <a:pt x="110" y="10"/>
                        </a:lnTo>
                        <a:lnTo>
                          <a:pt x="106" y="7"/>
                        </a:lnTo>
                        <a:lnTo>
                          <a:pt x="101" y="5"/>
                        </a:lnTo>
                        <a:lnTo>
                          <a:pt x="97" y="3"/>
                        </a:lnTo>
                        <a:lnTo>
                          <a:pt x="92" y="2"/>
                        </a:lnTo>
                        <a:lnTo>
                          <a:pt x="87" y="1"/>
                        </a:lnTo>
                        <a:lnTo>
                          <a:pt x="82" y="0"/>
                        </a:lnTo>
                        <a:lnTo>
                          <a:pt x="77" y="0"/>
                        </a:lnTo>
                        <a:lnTo>
                          <a:pt x="72" y="0"/>
                        </a:lnTo>
                        <a:lnTo>
                          <a:pt x="67" y="1"/>
                        </a:lnTo>
                        <a:lnTo>
                          <a:pt x="62" y="2"/>
                        </a:lnTo>
                        <a:lnTo>
                          <a:pt x="57" y="3"/>
                        </a:lnTo>
                        <a:lnTo>
                          <a:pt x="53" y="5"/>
                        </a:lnTo>
                        <a:lnTo>
                          <a:pt x="48" y="7"/>
                        </a:lnTo>
                        <a:lnTo>
                          <a:pt x="44" y="10"/>
                        </a:lnTo>
                        <a:lnTo>
                          <a:pt x="40" y="12"/>
                        </a:lnTo>
                        <a:lnTo>
                          <a:pt x="36" y="15"/>
                        </a:lnTo>
                        <a:lnTo>
                          <a:pt x="32" y="18"/>
                        </a:lnTo>
                        <a:lnTo>
                          <a:pt x="29" y="22"/>
                        </a:lnTo>
                        <a:lnTo>
                          <a:pt x="26" y="25"/>
                        </a:lnTo>
                        <a:lnTo>
                          <a:pt x="23" y="29"/>
                        </a:lnTo>
                        <a:lnTo>
                          <a:pt x="20" y="33"/>
                        </a:lnTo>
                        <a:lnTo>
                          <a:pt x="17" y="36"/>
                        </a:lnTo>
                        <a:lnTo>
                          <a:pt x="15" y="40"/>
                        </a:lnTo>
                        <a:lnTo>
                          <a:pt x="13" y="44"/>
                        </a:lnTo>
                        <a:lnTo>
                          <a:pt x="11" y="48"/>
                        </a:lnTo>
                        <a:lnTo>
                          <a:pt x="9" y="52"/>
                        </a:lnTo>
                        <a:lnTo>
                          <a:pt x="8" y="56"/>
                        </a:lnTo>
                        <a:lnTo>
                          <a:pt x="6" y="60"/>
                        </a:lnTo>
                        <a:lnTo>
                          <a:pt x="5" y="64"/>
                        </a:lnTo>
                        <a:lnTo>
                          <a:pt x="4" y="68"/>
                        </a:lnTo>
                        <a:lnTo>
                          <a:pt x="3" y="72"/>
                        </a:lnTo>
                        <a:lnTo>
                          <a:pt x="2" y="76"/>
                        </a:lnTo>
                        <a:lnTo>
                          <a:pt x="2" y="79"/>
                        </a:lnTo>
                        <a:lnTo>
                          <a:pt x="1" y="83"/>
                        </a:lnTo>
                        <a:lnTo>
                          <a:pt x="1" y="87"/>
                        </a:lnTo>
                        <a:lnTo>
                          <a:pt x="0" y="91"/>
                        </a:lnTo>
                        <a:lnTo>
                          <a:pt x="0" y="95"/>
                        </a:lnTo>
                        <a:lnTo>
                          <a:pt x="0" y="99"/>
                        </a:lnTo>
                        <a:lnTo>
                          <a:pt x="77" y="99"/>
                        </a:lnTo>
                      </a:path>
                    </a:pathLst>
                  </a:custGeom>
                  <a:solidFill>
                    <a:srgbClr val="FFFFFF"/>
                  </a:solidFill>
                  <a:ln w="6480">
                    <a:solidFill>
                      <a:srgbClr val="006699"/>
                    </a:solidFill>
                    <a:round/>
                    <a:headEnd/>
                    <a:tailEnd/>
                  </a:ln>
                </p:spPr>
                <p:txBody>
                  <a:bodyPr wrap="none" anchor="ctr"/>
                  <a:lstStyle/>
                  <a:p>
                    <a:endParaRPr lang="en-US"/>
                  </a:p>
                </p:txBody>
              </p:sp>
              <p:sp>
                <p:nvSpPr>
                  <p:cNvPr id="32858" name="Oval 82"/>
                  <p:cNvSpPr>
                    <a:spLocks noChangeArrowheads="1"/>
                  </p:cNvSpPr>
                  <p:nvPr/>
                </p:nvSpPr>
                <p:spPr bwMode="auto">
                  <a:xfrm>
                    <a:off x="1757" y="3084"/>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41" name="Group 83"/>
                <p:cNvGrpSpPr>
                  <a:grpSpLocks/>
                </p:cNvGrpSpPr>
                <p:nvPr/>
              </p:nvGrpSpPr>
              <p:grpSpPr bwMode="auto">
                <a:xfrm>
                  <a:off x="1695" y="3110"/>
                  <a:ext cx="106" cy="39"/>
                  <a:chOff x="1695" y="3110"/>
                  <a:chExt cx="106" cy="39"/>
                </a:xfrm>
              </p:grpSpPr>
              <p:grpSp>
                <p:nvGrpSpPr>
                  <p:cNvPr id="32848" name="Group 84"/>
                  <p:cNvGrpSpPr>
                    <a:grpSpLocks/>
                  </p:cNvGrpSpPr>
                  <p:nvPr/>
                </p:nvGrpSpPr>
                <p:grpSpPr bwMode="auto">
                  <a:xfrm>
                    <a:off x="1695" y="3110"/>
                    <a:ext cx="34" cy="39"/>
                    <a:chOff x="1695" y="3110"/>
                    <a:chExt cx="34" cy="39"/>
                  </a:xfrm>
                </p:grpSpPr>
                <p:sp>
                  <p:nvSpPr>
                    <p:cNvPr id="32855" name="Freeform 85"/>
                    <p:cNvSpPr>
                      <a:spLocks noChangeArrowheads="1"/>
                    </p:cNvSpPr>
                    <p:nvPr/>
                  </p:nvSpPr>
                  <p:spPr bwMode="auto">
                    <a:xfrm>
                      <a:off x="1695" y="3127"/>
                      <a:ext cx="35" cy="23"/>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w 153"/>
                        <a:gd name="T17" fmla="*/ 0 h 100"/>
                        <a:gd name="T18" fmla="*/ 0 w 153"/>
                        <a:gd name="T19" fmla="*/ 0 h 100"/>
                        <a:gd name="T20" fmla="*/ 0 w 153"/>
                        <a:gd name="T21" fmla="*/ 0 h 100"/>
                        <a:gd name="T22" fmla="*/ 0 w 153"/>
                        <a:gd name="T23" fmla="*/ 0 h 100"/>
                        <a:gd name="T24" fmla="*/ 0 w 153"/>
                        <a:gd name="T25" fmla="*/ 0 h 100"/>
                        <a:gd name="T26" fmla="*/ 0 w 153"/>
                        <a:gd name="T27" fmla="*/ 0 h 100"/>
                        <a:gd name="T28" fmla="*/ 0 w 153"/>
                        <a:gd name="T29" fmla="*/ 0 h 100"/>
                        <a:gd name="T30" fmla="*/ 0 w 153"/>
                        <a:gd name="T31" fmla="*/ 0 h 100"/>
                        <a:gd name="T32" fmla="*/ 0 w 153"/>
                        <a:gd name="T33" fmla="*/ 0 h 100"/>
                        <a:gd name="T34" fmla="*/ 0 w 153"/>
                        <a:gd name="T35" fmla="*/ 0 h 100"/>
                        <a:gd name="T36" fmla="*/ 0 w 153"/>
                        <a:gd name="T37" fmla="*/ 0 h 100"/>
                        <a:gd name="T38" fmla="*/ 0 w 153"/>
                        <a:gd name="T39" fmla="*/ 0 h 100"/>
                        <a:gd name="T40" fmla="*/ 0 w 153"/>
                        <a:gd name="T41" fmla="*/ 0 h 100"/>
                        <a:gd name="T42" fmla="*/ 0 w 153"/>
                        <a:gd name="T43" fmla="*/ 0 h 100"/>
                        <a:gd name="T44" fmla="*/ 0 w 153"/>
                        <a:gd name="T45" fmla="*/ 0 h 100"/>
                        <a:gd name="T46" fmla="*/ 0 w 153"/>
                        <a:gd name="T47" fmla="*/ 0 h 100"/>
                        <a:gd name="T48" fmla="*/ 0 w 153"/>
                        <a:gd name="T49" fmla="*/ 0 h 100"/>
                        <a:gd name="T50" fmla="*/ 0 w 153"/>
                        <a:gd name="T51" fmla="*/ 0 h 100"/>
                        <a:gd name="T52" fmla="*/ 0 w 153"/>
                        <a:gd name="T53" fmla="*/ 0 h 100"/>
                        <a:gd name="T54" fmla="*/ 0 w 153"/>
                        <a:gd name="T55" fmla="*/ 0 h 100"/>
                        <a:gd name="T56" fmla="*/ 0 w 153"/>
                        <a:gd name="T57" fmla="*/ 0 h 100"/>
                        <a:gd name="T58" fmla="*/ 0 w 153"/>
                        <a:gd name="T59" fmla="*/ 0 h 100"/>
                        <a:gd name="T60" fmla="*/ 0 w 153"/>
                        <a:gd name="T61" fmla="*/ 0 h 100"/>
                        <a:gd name="T62" fmla="*/ 0 w 153"/>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00"/>
                        <a:gd name="T98" fmla="*/ 153 w 153"/>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00">
                          <a:moveTo>
                            <a:pt x="76" y="99"/>
                          </a:moveTo>
                          <a:lnTo>
                            <a:pt x="152" y="99"/>
                          </a:lnTo>
                          <a:lnTo>
                            <a:pt x="152" y="95"/>
                          </a:lnTo>
                          <a:lnTo>
                            <a:pt x="152" y="91"/>
                          </a:lnTo>
                          <a:lnTo>
                            <a:pt x="151" y="87"/>
                          </a:lnTo>
                          <a:lnTo>
                            <a:pt x="151" y="84"/>
                          </a:lnTo>
                          <a:lnTo>
                            <a:pt x="151" y="80"/>
                          </a:lnTo>
                          <a:lnTo>
                            <a:pt x="150" y="76"/>
                          </a:lnTo>
                          <a:lnTo>
                            <a:pt x="149" y="72"/>
                          </a:lnTo>
                          <a:lnTo>
                            <a:pt x="148" y="68"/>
                          </a:lnTo>
                          <a:lnTo>
                            <a:pt x="147" y="64"/>
                          </a:lnTo>
                          <a:lnTo>
                            <a:pt x="146" y="60"/>
                          </a:lnTo>
                          <a:lnTo>
                            <a:pt x="145" y="56"/>
                          </a:lnTo>
                          <a:lnTo>
                            <a:pt x="143" y="52"/>
                          </a:lnTo>
                          <a:lnTo>
                            <a:pt x="141" y="48"/>
                          </a:lnTo>
                          <a:lnTo>
                            <a:pt x="139" y="45"/>
                          </a:lnTo>
                          <a:lnTo>
                            <a:pt x="137" y="41"/>
                          </a:lnTo>
                          <a:lnTo>
                            <a:pt x="135" y="37"/>
                          </a:lnTo>
                          <a:lnTo>
                            <a:pt x="133" y="33"/>
                          </a:lnTo>
                          <a:lnTo>
                            <a:pt x="130" y="29"/>
                          </a:lnTo>
                          <a:lnTo>
                            <a:pt x="127" y="26"/>
                          </a:lnTo>
                          <a:lnTo>
                            <a:pt x="124" y="22"/>
                          </a:lnTo>
                          <a:lnTo>
                            <a:pt x="121" y="19"/>
                          </a:lnTo>
                          <a:lnTo>
                            <a:pt x="117" y="16"/>
                          </a:lnTo>
                          <a:lnTo>
                            <a:pt x="113" y="13"/>
                          </a:lnTo>
                          <a:lnTo>
                            <a:pt x="109" y="10"/>
                          </a:lnTo>
                          <a:lnTo>
                            <a:pt x="105" y="7"/>
                          </a:lnTo>
                          <a:lnTo>
                            <a:pt x="100" y="5"/>
                          </a:lnTo>
                          <a:lnTo>
                            <a:pt x="96" y="3"/>
                          </a:lnTo>
                          <a:lnTo>
                            <a:pt x="91" y="2"/>
                          </a:lnTo>
                          <a:lnTo>
                            <a:pt x="86" y="1"/>
                          </a:lnTo>
                          <a:lnTo>
                            <a:pt x="81" y="0"/>
                          </a:lnTo>
                          <a:lnTo>
                            <a:pt x="76" y="0"/>
                          </a:lnTo>
                          <a:lnTo>
                            <a:pt x="71" y="0"/>
                          </a:lnTo>
                          <a:lnTo>
                            <a:pt x="66" y="1"/>
                          </a:lnTo>
                          <a:lnTo>
                            <a:pt x="61" y="2"/>
                          </a:lnTo>
                          <a:lnTo>
                            <a:pt x="56" y="3"/>
                          </a:lnTo>
                          <a:lnTo>
                            <a:pt x="52" y="5"/>
                          </a:lnTo>
                          <a:lnTo>
                            <a:pt x="47" y="7"/>
                          </a:lnTo>
                          <a:lnTo>
                            <a:pt x="43" y="10"/>
                          </a:lnTo>
                          <a:lnTo>
                            <a:pt x="39" y="13"/>
                          </a:lnTo>
                          <a:lnTo>
                            <a:pt x="35" y="16"/>
                          </a:lnTo>
                          <a:lnTo>
                            <a:pt x="31" y="19"/>
                          </a:lnTo>
                          <a:lnTo>
                            <a:pt x="28" y="22"/>
                          </a:lnTo>
                          <a:lnTo>
                            <a:pt x="25" y="26"/>
                          </a:lnTo>
                          <a:lnTo>
                            <a:pt x="22" y="29"/>
                          </a:lnTo>
                          <a:lnTo>
                            <a:pt x="19" y="33"/>
                          </a:lnTo>
                          <a:lnTo>
                            <a:pt x="17" y="37"/>
                          </a:lnTo>
                          <a:lnTo>
                            <a:pt x="15" y="41"/>
                          </a:lnTo>
                          <a:lnTo>
                            <a:pt x="13" y="45"/>
                          </a:lnTo>
                          <a:lnTo>
                            <a:pt x="11" y="48"/>
                          </a:lnTo>
                          <a:lnTo>
                            <a:pt x="9" y="52"/>
                          </a:lnTo>
                          <a:lnTo>
                            <a:pt x="7" y="56"/>
                          </a:lnTo>
                          <a:lnTo>
                            <a:pt x="6" y="60"/>
                          </a:lnTo>
                          <a:lnTo>
                            <a:pt x="5" y="64"/>
                          </a:lnTo>
                          <a:lnTo>
                            <a:pt x="4" y="68"/>
                          </a:lnTo>
                          <a:lnTo>
                            <a:pt x="3" y="72"/>
                          </a:lnTo>
                          <a:lnTo>
                            <a:pt x="2" y="76"/>
                          </a:lnTo>
                          <a:lnTo>
                            <a:pt x="1" y="80"/>
                          </a:lnTo>
                          <a:lnTo>
                            <a:pt x="1" y="84"/>
                          </a:lnTo>
                          <a:lnTo>
                            <a:pt x="1" y="87"/>
                          </a:lnTo>
                          <a:lnTo>
                            <a:pt x="0" y="91"/>
                          </a:lnTo>
                          <a:lnTo>
                            <a:pt x="0" y="95"/>
                          </a:lnTo>
                          <a:lnTo>
                            <a:pt x="0" y="99"/>
                          </a:lnTo>
                          <a:lnTo>
                            <a:pt x="76" y="99"/>
                          </a:lnTo>
                        </a:path>
                      </a:pathLst>
                    </a:custGeom>
                    <a:solidFill>
                      <a:srgbClr val="FFFFFF"/>
                    </a:solidFill>
                    <a:ln w="6480">
                      <a:solidFill>
                        <a:srgbClr val="006699"/>
                      </a:solidFill>
                      <a:round/>
                      <a:headEnd/>
                      <a:tailEnd/>
                    </a:ln>
                  </p:spPr>
                  <p:txBody>
                    <a:bodyPr wrap="none" anchor="ctr"/>
                    <a:lstStyle/>
                    <a:p>
                      <a:endParaRPr lang="en-US"/>
                    </a:p>
                  </p:txBody>
                </p:sp>
                <p:sp>
                  <p:nvSpPr>
                    <p:cNvPr id="32856" name="Oval 86"/>
                    <p:cNvSpPr>
                      <a:spLocks noChangeArrowheads="1"/>
                    </p:cNvSpPr>
                    <p:nvPr/>
                  </p:nvSpPr>
                  <p:spPr bwMode="auto">
                    <a:xfrm>
                      <a:off x="1703" y="3110"/>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49" name="Group 87"/>
                  <p:cNvGrpSpPr>
                    <a:grpSpLocks/>
                  </p:cNvGrpSpPr>
                  <p:nvPr/>
                </p:nvGrpSpPr>
                <p:grpSpPr bwMode="auto">
                  <a:xfrm>
                    <a:off x="1731" y="3110"/>
                    <a:ext cx="34" cy="39"/>
                    <a:chOff x="1731" y="3110"/>
                    <a:chExt cx="34" cy="39"/>
                  </a:xfrm>
                </p:grpSpPr>
                <p:sp>
                  <p:nvSpPr>
                    <p:cNvPr id="32853" name="Freeform 88"/>
                    <p:cNvSpPr>
                      <a:spLocks noChangeArrowheads="1"/>
                    </p:cNvSpPr>
                    <p:nvPr/>
                  </p:nvSpPr>
                  <p:spPr bwMode="auto">
                    <a:xfrm>
                      <a:off x="1731" y="3127"/>
                      <a:ext cx="35" cy="23"/>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w 153"/>
                        <a:gd name="T17" fmla="*/ 0 h 100"/>
                        <a:gd name="T18" fmla="*/ 0 w 153"/>
                        <a:gd name="T19" fmla="*/ 0 h 100"/>
                        <a:gd name="T20" fmla="*/ 0 w 153"/>
                        <a:gd name="T21" fmla="*/ 0 h 100"/>
                        <a:gd name="T22" fmla="*/ 0 w 153"/>
                        <a:gd name="T23" fmla="*/ 0 h 100"/>
                        <a:gd name="T24" fmla="*/ 0 w 153"/>
                        <a:gd name="T25" fmla="*/ 0 h 100"/>
                        <a:gd name="T26" fmla="*/ 0 w 153"/>
                        <a:gd name="T27" fmla="*/ 0 h 100"/>
                        <a:gd name="T28" fmla="*/ 0 w 153"/>
                        <a:gd name="T29" fmla="*/ 0 h 100"/>
                        <a:gd name="T30" fmla="*/ 0 w 153"/>
                        <a:gd name="T31" fmla="*/ 0 h 100"/>
                        <a:gd name="T32" fmla="*/ 0 w 153"/>
                        <a:gd name="T33" fmla="*/ 0 h 100"/>
                        <a:gd name="T34" fmla="*/ 0 w 153"/>
                        <a:gd name="T35" fmla="*/ 0 h 100"/>
                        <a:gd name="T36" fmla="*/ 0 w 153"/>
                        <a:gd name="T37" fmla="*/ 0 h 100"/>
                        <a:gd name="T38" fmla="*/ 0 w 153"/>
                        <a:gd name="T39" fmla="*/ 0 h 100"/>
                        <a:gd name="T40" fmla="*/ 0 w 153"/>
                        <a:gd name="T41" fmla="*/ 0 h 100"/>
                        <a:gd name="T42" fmla="*/ 0 w 153"/>
                        <a:gd name="T43" fmla="*/ 0 h 100"/>
                        <a:gd name="T44" fmla="*/ 0 w 153"/>
                        <a:gd name="T45" fmla="*/ 0 h 100"/>
                        <a:gd name="T46" fmla="*/ 0 w 153"/>
                        <a:gd name="T47" fmla="*/ 0 h 100"/>
                        <a:gd name="T48" fmla="*/ 0 w 153"/>
                        <a:gd name="T49" fmla="*/ 0 h 100"/>
                        <a:gd name="T50" fmla="*/ 0 w 153"/>
                        <a:gd name="T51" fmla="*/ 0 h 100"/>
                        <a:gd name="T52" fmla="*/ 0 w 153"/>
                        <a:gd name="T53" fmla="*/ 0 h 100"/>
                        <a:gd name="T54" fmla="*/ 0 w 153"/>
                        <a:gd name="T55" fmla="*/ 0 h 100"/>
                        <a:gd name="T56" fmla="*/ 0 w 153"/>
                        <a:gd name="T57" fmla="*/ 0 h 100"/>
                        <a:gd name="T58" fmla="*/ 0 w 153"/>
                        <a:gd name="T59" fmla="*/ 0 h 100"/>
                        <a:gd name="T60" fmla="*/ 0 w 153"/>
                        <a:gd name="T61" fmla="*/ 0 h 100"/>
                        <a:gd name="T62" fmla="*/ 0 w 153"/>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00"/>
                        <a:gd name="T98" fmla="*/ 153 w 153"/>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00">
                          <a:moveTo>
                            <a:pt x="76" y="99"/>
                          </a:moveTo>
                          <a:lnTo>
                            <a:pt x="152" y="99"/>
                          </a:lnTo>
                          <a:lnTo>
                            <a:pt x="152" y="95"/>
                          </a:lnTo>
                          <a:lnTo>
                            <a:pt x="152" y="91"/>
                          </a:lnTo>
                          <a:lnTo>
                            <a:pt x="151" y="87"/>
                          </a:lnTo>
                          <a:lnTo>
                            <a:pt x="151" y="84"/>
                          </a:lnTo>
                          <a:lnTo>
                            <a:pt x="151" y="80"/>
                          </a:lnTo>
                          <a:lnTo>
                            <a:pt x="150" y="76"/>
                          </a:lnTo>
                          <a:lnTo>
                            <a:pt x="149" y="72"/>
                          </a:lnTo>
                          <a:lnTo>
                            <a:pt x="148" y="68"/>
                          </a:lnTo>
                          <a:lnTo>
                            <a:pt x="147" y="64"/>
                          </a:lnTo>
                          <a:lnTo>
                            <a:pt x="146" y="60"/>
                          </a:lnTo>
                          <a:lnTo>
                            <a:pt x="145" y="56"/>
                          </a:lnTo>
                          <a:lnTo>
                            <a:pt x="143" y="52"/>
                          </a:lnTo>
                          <a:lnTo>
                            <a:pt x="141" y="48"/>
                          </a:lnTo>
                          <a:lnTo>
                            <a:pt x="139" y="45"/>
                          </a:lnTo>
                          <a:lnTo>
                            <a:pt x="137" y="41"/>
                          </a:lnTo>
                          <a:lnTo>
                            <a:pt x="135" y="37"/>
                          </a:lnTo>
                          <a:lnTo>
                            <a:pt x="133" y="33"/>
                          </a:lnTo>
                          <a:lnTo>
                            <a:pt x="130" y="29"/>
                          </a:lnTo>
                          <a:lnTo>
                            <a:pt x="127" y="26"/>
                          </a:lnTo>
                          <a:lnTo>
                            <a:pt x="124" y="22"/>
                          </a:lnTo>
                          <a:lnTo>
                            <a:pt x="121" y="19"/>
                          </a:lnTo>
                          <a:lnTo>
                            <a:pt x="117" y="16"/>
                          </a:lnTo>
                          <a:lnTo>
                            <a:pt x="113" y="13"/>
                          </a:lnTo>
                          <a:lnTo>
                            <a:pt x="109" y="10"/>
                          </a:lnTo>
                          <a:lnTo>
                            <a:pt x="105" y="7"/>
                          </a:lnTo>
                          <a:lnTo>
                            <a:pt x="100" y="5"/>
                          </a:lnTo>
                          <a:lnTo>
                            <a:pt x="96" y="3"/>
                          </a:lnTo>
                          <a:lnTo>
                            <a:pt x="91" y="2"/>
                          </a:lnTo>
                          <a:lnTo>
                            <a:pt x="86" y="1"/>
                          </a:lnTo>
                          <a:lnTo>
                            <a:pt x="81" y="0"/>
                          </a:lnTo>
                          <a:lnTo>
                            <a:pt x="76" y="0"/>
                          </a:lnTo>
                          <a:lnTo>
                            <a:pt x="71" y="0"/>
                          </a:lnTo>
                          <a:lnTo>
                            <a:pt x="66" y="1"/>
                          </a:lnTo>
                          <a:lnTo>
                            <a:pt x="61" y="2"/>
                          </a:lnTo>
                          <a:lnTo>
                            <a:pt x="56" y="3"/>
                          </a:lnTo>
                          <a:lnTo>
                            <a:pt x="52" y="5"/>
                          </a:lnTo>
                          <a:lnTo>
                            <a:pt x="47" y="7"/>
                          </a:lnTo>
                          <a:lnTo>
                            <a:pt x="43" y="10"/>
                          </a:lnTo>
                          <a:lnTo>
                            <a:pt x="39" y="13"/>
                          </a:lnTo>
                          <a:lnTo>
                            <a:pt x="35" y="16"/>
                          </a:lnTo>
                          <a:lnTo>
                            <a:pt x="31" y="19"/>
                          </a:lnTo>
                          <a:lnTo>
                            <a:pt x="28" y="22"/>
                          </a:lnTo>
                          <a:lnTo>
                            <a:pt x="25" y="26"/>
                          </a:lnTo>
                          <a:lnTo>
                            <a:pt x="22" y="29"/>
                          </a:lnTo>
                          <a:lnTo>
                            <a:pt x="19" y="33"/>
                          </a:lnTo>
                          <a:lnTo>
                            <a:pt x="17" y="37"/>
                          </a:lnTo>
                          <a:lnTo>
                            <a:pt x="15" y="41"/>
                          </a:lnTo>
                          <a:lnTo>
                            <a:pt x="13" y="45"/>
                          </a:lnTo>
                          <a:lnTo>
                            <a:pt x="11" y="48"/>
                          </a:lnTo>
                          <a:lnTo>
                            <a:pt x="9" y="52"/>
                          </a:lnTo>
                          <a:lnTo>
                            <a:pt x="7" y="56"/>
                          </a:lnTo>
                          <a:lnTo>
                            <a:pt x="6" y="60"/>
                          </a:lnTo>
                          <a:lnTo>
                            <a:pt x="5" y="64"/>
                          </a:lnTo>
                          <a:lnTo>
                            <a:pt x="4" y="68"/>
                          </a:lnTo>
                          <a:lnTo>
                            <a:pt x="3" y="72"/>
                          </a:lnTo>
                          <a:lnTo>
                            <a:pt x="2" y="76"/>
                          </a:lnTo>
                          <a:lnTo>
                            <a:pt x="1" y="80"/>
                          </a:lnTo>
                          <a:lnTo>
                            <a:pt x="1" y="84"/>
                          </a:lnTo>
                          <a:lnTo>
                            <a:pt x="1" y="87"/>
                          </a:lnTo>
                          <a:lnTo>
                            <a:pt x="0" y="91"/>
                          </a:lnTo>
                          <a:lnTo>
                            <a:pt x="0" y="95"/>
                          </a:lnTo>
                          <a:lnTo>
                            <a:pt x="0" y="99"/>
                          </a:lnTo>
                          <a:lnTo>
                            <a:pt x="76" y="99"/>
                          </a:lnTo>
                        </a:path>
                      </a:pathLst>
                    </a:custGeom>
                    <a:solidFill>
                      <a:srgbClr val="FFFFFF"/>
                    </a:solidFill>
                    <a:ln w="6480">
                      <a:solidFill>
                        <a:srgbClr val="006699"/>
                      </a:solidFill>
                      <a:round/>
                      <a:headEnd/>
                      <a:tailEnd/>
                    </a:ln>
                  </p:spPr>
                  <p:txBody>
                    <a:bodyPr wrap="none" anchor="ctr"/>
                    <a:lstStyle/>
                    <a:p>
                      <a:endParaRPr lang="en-US"/>
                    </a:p>
                  </p:txBody>
                </p:sp>
                <p:sp>
                  <p:nvSpPr>
                    <p:cNvPr id="32854" name="Oval 89"/>
                    <p:cNvSpPr>
                      <a:spLocks noChangeArrowheads="1"/>
                    </p:cNvSpPr>
                    <p:nvPr/>
                  </p:nvSpPr>
                  <p:spPr bwMode="auto">
                    <a:xfrm>
                      <a:off x="1739" y="3110"/>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50" name="Group 90"/>
                  <p:cNvGrpSpPr>
                    <a:grpSpLocks/>
                  </p:cNvGrpSpPr>
                  <p:nvPr/>
                </p:nvGrpSpPr>
                <p:grpSpPr bwMode="auto">
                  <a:xfrm>
                    <a:off x="1767" y="3110"/>
                    <a:ext cx="34" cy="39"/>
                    <a:chOff x="1767" y="3110"/>
                    <a:chExt cx="34" cy="39"/>
                  </a:xfrm>
                </p:grpSpPr>
                <p:sp>
                  <p:nvSpPr>
                    <p:cNvPr id="32851" name="Freeform 91"/>
                    <p:cNvSpPr>
                      <a:spLocks noChangeArrowheads="1"/>
                    </p:cNvSpPr>
                    <p:nvPr/>
                  </p:nvSpPr>
                  <p:spPr bwMode="auto">
                    <a:xfrm>
                      <a:off x="1767" y="3127"/>
                      <a:ext cx="35" cy="23"/>
                    </a:xfrm>
                    <a:custGeom>
                      <a:avLst/>
                      <a:gdLst>
                        <a:gd name="T0" fmla="*/ 0 w 155"/>
                        <a:gd name="T1" fmla="*/ 0 h 100"/>
                        <a:gd name="T2" fmla="*/ 0 w 155"/>
                        <a:gd name="T3" fmla="*/ 0 h 100"/>
                        <a:gd name="T4" fmla="*/ 0 w 155"/>
                        <a:gd name="T5" fmla="*/ 0 h 100"/>
                        <a:gd name="T6" fmla="*/ 0 w 155"/>
                        <a:gd name="T7" fmla="*/ 0 h 100"/>
                        <a:gd name="T8" fmla="*/ 0 w 155"/>
                        <a:gd name="T9" fmla="*/ 0 h 100"/>
                        <a:gd name="T10" fmla="*/ 0 w 155"/>
                        <a:gd name="T11" fmla="*/ 0 h 100"/>
                        <a:gd name="T12" fmla="*/ 0 w 155"/>
                        <a:gd name="T13" fmla="*/ 0 h 100"/>
                        <a:gd name="T14" fmla="*/ 0 w 155"/>
                        <a:gd name="T15" fmla="*/ 0 h 100"/>
                        <a:gd name="T16" fmla="*/ 0 w 155"/>
                        <a:gd name="T17" fmla="*/ 0 h 100"/>
                        <a:gd name="T18" fmla="*/ 0 w 155"/>
                        <a:gd name="T19" fmla="*/ 0 h 100"/>
                        <a:gd name="T20" fmla="*/ 0 w 155"/>
                        <a:gd name="T21" fmla="*/ 0 h 100"/>
                        <a:gd name="T22" fmla="*/ 0 w 155"/>
                        <a:gd name="T23" fmla="*/ 0 h 100"/>
                        <a:gd name="T24" fmla="*/ 0 w 155"/>
                        <a:gd name="T25" fmla="*/ 0 h 100"/>
                        <a:gd name="T26" fmla="*/ 0 w 155"/>
                        <a:gd name="T27" fmla="*/ 0 h 100"/>
                        <a:gd name="T28" fmla="*/ 0 w 155"/>
                        <a:gd name="T29" fmla="*/ 0 h 100"/>
                        <a:gd name="T30" fmla="*/ 0 w 155"/>
                        <a:gd name="T31" fmla="*/ 0 h 100"/>
                        <a:gd name="T32" fmla="*/ 0 w 155"/>
                        <a:gd name="T33" fmla="*/ 0 h 100"/>
                        <a:gd name="T34" fmla="*/ 0 w 155"/>
                        <a:gd name="T35" fmla="*/ 0 h 100"/>
                        <a:gd name="T36" fmla="*/ 0 w 155"/>
                        <a:gd name="T37" fmla="*/ 0 h 100"/>
                        <a:gd name="T38" fmla="*/ 0 w 155"/>
                        <a:gd name="T39" fmla="*/ 0 h 100"/>
                        <a:gd name="T40" fmla="*/ 0 w 155"/>
                        <a:gd name="T41" fmla="*/ 0 h 100"/>
                        <a:gd name="T42" fmla="*/ 0 w 155"/>
                        <a:gd name="T43" fmla="*/ 0 h 100"/>
                        <a:gd name="T44" fmla="*/ 0 w 155"/>
                        <a:gd name="T45" fmla="*/ 0 h 100"/>
                        <a:gd name="T46" fmla="*/ 0 w 155"/>
                        <a:gd name="T47" fmla="*/ 0 h 100"/>
                        <a:gd name="T48" fmla="*/ 0 w 155"/>
                        <a:gd name="T49" fmla="*/ 0 h 100"/>
                        <a:gd name="T50" fmla="*/ 0 w 155"/>
                        <a:gd name="T51" fmla="*/ 0 h 100"/>
                        <a:gd name="T52" fmla="*/ 0 w 155"/>
                        <a:gd name="T53" fmla="*/ 0 h 100"/>
                        <a:gd name="T54" fmla="*/ 0 w 155"/>
                        <a:gd name="T55" fmla="*/ 0 h 100"/>
                        <a:gd name="T56" fmla="*/ 0 w 155"/>
                        <a:gd name="T57" fmla="*/ 0 h 100"/>
                        <a:gd name="T58" fmla="*/ 0 w 155"/>
                        <a:gd name="T59" fmla="*/ 0 h 100"/>
                        <a:gd name="T60" fmla="*/ 0 w 155"/>
                        <a:gd name="T61" fmla="*/ 0 h 100"/>
                        <a:gd name="T62" fmla="*/ 0 w 155"/>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0"/>
                        <a:gd name="T98" fmla="*/ 155 w 15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0">
                          <a:moveTo>
                            <a:pt x="77" y="99"/>
                          </a:moveTo>
                          <a:lnTo>
                            <a:pt x="154" y="99"/>
                          </a:lnTo>
                          <a:lnTo>
                            <a:pt x="154" y="95"/>
                          </a:lnTo>
                          <a:lnTo>
                            <a:pt x="154" y="91"/>
                          </a:lnTo>
                          <a:lnTo>
                            <a:pt x="153" y="87"/>
                          </a:lnTo>
                          <a:lnTo>
                            <a:pt x="153" y="83"/>
                          </a:lnTo>
                          <a:lnTo>
                            <a:pt x="152" y="79"/>
                          </a:lnTo>
                          <a:lnTo>
                            <a:pt x="152" y="76"/>
                          </a:lnTo>
                          <a:lnTo>
                            <a:pt x="151" y="72"/>
                          </a:lnTo>
                          <a:lnTo>
                            <a:pt x="150" y="68"/>
                          </a:lnTo>
                          <a:lnTo>
                            <a:pt x="149" y="64"/>
                          </a:lnTo>
                          <a:lnTo>
                            <a:pt x="148" y="60"/>
                          </a:lnTo>
                          <a:lnTo>
                            <a:pt x="146" y="56"/>
                          </a:lnTo>
                          <a:lnTo>
                            <a:pt x="145" y="52"/>
                          </a:lnTo>
                          <a:lnTo>
                            <a:pt x="143" y="48"/>
                          </a:lnTo>
                          <a:lnTo>
                            <a:pt x="141" y="44"/>
                          </a:lnTo>
                          <a:lnTo>
                            <a:pt x="139" y="40"/>
                          </a:lnTo>
                          <a:lnTo>
                            <a:pt x="137" y="36"/>
                          </a:lnTo>
                          <a:lnTo>
                            <a:pt x="134" y="33"/>
                          </a:lnTo>
                          <a:lnTo>
                            <a:pt x="131" y="29"/>
                          </a:lnTo>
                          <a:lnTo>
                            <a:pt x="128" y="25"/>
                          </a:lnTo>
                          <a:lnTo>
                            <a:pt x="125" y="22"/>
                          </a:lnTo>
                          <a:lnTo>
                            <a:pt x="122" y="18"/>
                          </a:lnTo>
                          <a:lnTo>
                            <a:pt x="118" y="15"/>
                          </a:lnTo>
                          <a:lnTo>
                            <a:pt x="114" y="12"/>
                          </a:lnTo>
                          <a:lnTo>
                            <a:pt x="110" y="10"/>
                          </a:lnTo>
                          <a:lnTo>
                            <a:pt x="106" y="7"/>
                          </a:lnTo>
                          <a:lnTo>
                            <a:pt x="101" y="5"/>
                          </a:lnTo>
                          <a:lnTo>
                            <a:pt x="97" y="3"/>
                          </a:lnTo>
                          <a:lnTo>
                            <a:pt x="92" y="2"/>
                          </a:lnTo>
                          <a:lnTo>
                            <a:pt x="87" y="1"/>
                          </a:lnTo>
                          <a:lnTo>
                            <a:pt x="82" y="0"/>
                          </a:lnTo>
                          <a:lnTo>
                            <a:pt x="77" y="0"/>
                          </a:lnTo>
                          <a:lnTo>
                            <a:pt x="72" y="0"/>
                          </a:lnTo>
                          <a:lnTo>
                            <a:pt x="67" y="1"/>
                          </a:lnTo>
                          <a:lnTo>
                            <a:pt x="62" y="2"/>
                          </a:lnTo>
                          <a:lnTo>
                            <a:pt x="57" y="3"/>
                          </a:lnTo>
                          <a:lnTo>
                            <a:pt x="53" y="5"/>
                          </a:lnTo>
                          <a:lnTo>
                            <a:pt x="48" y="7"/>
                          </a:lnTo>
                          <a:lnTo>
                            <a:pt x="44" y="10"/>
                          </a:lnTo>
                          <a:lnTo>
                            <a:pt x="40" y="12"/>
                          </a:lnTo>
                          <a:lnTo>
                            <a:pt x="36" y="15"/>
                          </a:lnTo>
                          <a:lnTo>
                            <a:pt x="32" y="18"/>
                          </a:lnTo>
                          <a:lnTo>
                            <a:pt x="29" y="22"/>
                          </a:lnTo>
                          <a:lnTo>
                            <a:pt x="26" y="25"/>
                          </a:lnTo>
                          <a:lnTo>
                            <a:pt x="23" y="29"/>
                          </a:lnTo>
                          <a:lnTo>
                            <a:pt x="20" y="33"/>
                          </a:lnTo>
                          <a:lnTo>
                            <a:pt x="17" y="36"/>
                          </a:lnTo>
                          <a:lnTo>
                            <a:pt x="15" y="40"/>
                          </a:lnTo>
                          <a:lnTo>
                            <a:pt x="13" y="44"/>
                          </a:lnTo>
                          <a:lnTo>
                            <a:pt x="11" y="48"/>
                          </a:lnTo>
                          <a:lnTo>
                            <a:pt x="9" y="52"/>
                          </a:lnTo>
                          <a:lnTo>
                            <a:pt x="8" y="56"/>
                          </a:lnTo>
                          <a:lnTo>
                            <a:pt x="6" y="60"/>
                          </a:lnTo>
                          <a:lnTo>
                            <a:pt x="5" y="64"/>
                          </a:lnTo>
                          <a:lnTo>
                            <a:pt x="4" y="68"/>
                          </a:lnTo>
                          <a:lnTo>
                            <a:pt x="3" y="72"/>
                          </a:lnTo>
                          <a:lnTo>
                            <a:pt x="2" y="76"/>
                          </a:lnTo>
                          <a:lnTo>
                            <a:pt x="2" y="79"/>
                          </a:lnTo>
                          <a:lnTo>
                            <a:pt x="1" y="83"/>
                          </a:lnTo>
                          <a:lnTo>
                            <a:pt x="1" y="87"/>
                          </a:lnTo>
                          <a:lnTo>
                            <a:pt x="0" y="91"/>
                          </a:lnTo>
                          <a:lnTo>
                            <a:pt x="0" y="95"/>
                          </a:lnTo>
                          <a:lnTo>
                            <a:pt x="0" y="99"/>
                          </a:lnTo>
                          <a:lnTo>
                            <a:pt x="77" y="99"/>
                          </a:lnTo>
                        </a:path>
                      </a:pathLst>
                    </a:custGeom>
                    <a:solidFill>
                      <a:srgbClr val="FFFFFF"/>
                    </a:solidFill>
                    <a:ln w="6480">
                      <a:solidFill>
                        <a:srgbClr val="006699"/>
                      </a:solidFill>
                      <a:round/>
                      <a:headEnd/>
                      <a:tailEnd/>
                    </a:ln>
                  </p:spPr>
                  <p:txBody>
                    <a:bodyPr wrap="none" anchor="ctr"/>
                    <a:lstStyle/>
                    <a:p>
                      <a:endParaRPr lang="en-US"/>
                    </a:p>
                  </p:txBody>
                </p:sp>
                <p:sp>
                  <p:nvSpPr>
                    <p:cNvPr id="32852" name="Oval 92"/>
                    <p:cNvSpPr>
                      <a:spLocks noChangeArrowheads="1"/>
                    </p:cNvSpPr>
                    <p:nvPr/>
                  </p:nvSpPr>
                  <p:spPr bwMode="auto">
                    <a:xfrm>
                      <a:off x="1775" y="3110"/>
                      <a:ext cx="18" cy="20"/>
                    </a:xfrm>
                    <a:prstGeom prst="ellipse">
                      <a:avLst/>
                    </a:prstGeom>
                    <a:solidFill>
                      <a:srgbClr val="FFFFFF"/>
                    </a:solidFill>
                    <a:ln w="6480">
                      <a:solidFill>
                        <a:srgbClr val="006699"/>
                      </a:solidFill>
                      <a:round/>
                      <a:headEnd/>
                      <a:tailEnd/>
                    </a:ln>
                  </p:spPr>
                  <p:txBody>
                    <a:bodyPr anchor="ctr"/>
                    <a:lstStyle/>
                    <a:p>
                      <a:endParaRPr lang="en-US"/>
                    </a:p>
                  </p:txBody>
                </p:sp>
              </p:grpSp>
            </p:grpSp>
            <p:grpSp>
              <p:nvGrpSpPr>
                <p:cNvPr id="32842" name="Group 93"/>
                <p:cNvGrpSpPr>
                  <a:grpSpLocks/>
                </p:cNvGrpSpPr>
                <p:nvPr/>
              </p:nvGrpSpPr>
              <p:grpSpPr bwMode="auto">
                <a:xfrm>
                  <a:off x="1713" y="3140"/>
                  <a:ext cx="34" cy="39"/>
                  <a:chOff x="1713" y="3140"/>
                  <a:chExt cx="34" cy="39"/>
                </a:xfrm>
              </p:grpSpPr>
              <p:sp>
                <p:nvSpPr>
                  <p:cNvPr id="32846" name="Freeform 94"/>
                  <p:cNvSpPr>
                    <a:spLocks noChangeArrowheads="1"/>
                  </p:cNvSpPr>
                  <p:nvPr/>
                </p:nvSpPr>
                <p:spPr bwMode="auto">
                  <a:xfrm>
                    <a:off x="1713" y="3158"/>
                    <a:ext cx="35" cy="23"/>
                  </a:xfrm>
                  <a:custGeom>
                    <a:avLst/>
                    <a:gdLst>
                      <a:gd name="T0" fmla="*/ 0 w 155"/>
                      <a:gd name="T1" fmla="*/ 0 h 101"/>
                      <a:gd name="T2" fmla="*/ 0 w 155"/>
                      <a:gd name="T3" fmla="*/ 0 h 101"/>
                      <a:gd name="T4" fmla="*/ 0 w 155"/>
                      <a:gd name="T5" fmla="*/ 0 h 101"/>
                      <a:gd name="T6" fmla="*/ 0 w 155"/>
                      <a:gd name="T7" fmla="*/ 0 h 101"/>
                      <a:gd name="T8" fmla="*/ 0 w 155"/>
                      <a:gd name="T9" fmla="*/ 0 h 101"/>
                      <a:gd name="T10" fmla="*/ 0 w 155"/>
                      <a:gd name="T11" fmla="*/ 0 h 101"/>
                      <a:gd name="T12" fmla="*/ 0 w 155"/>
                      <a:gd name="T13" fmla="*/ 0 h 101"/>
                      <a:gd name="T14" fmla="*/ 0 w 155"/>
                      <a:gd name="T15" fmla="*/ 0 h 101"/>
                      <a:gd name="T16" fmla="*/ 0 w 155"/>
                      <a:gd name="T17" fmla="*/ 0 h 101"/>
                      <a:gd name="T18" fmla="*/ 0 w 155"/>
                      <a:gd name="T19" fmla="*/ 0 h 101"/>
                      <a:gd name="T20" fmla="*/ 0 w 155"/>
                      <a:gd name="T21" fmla="*/ 0 h 101"/>
                      <a:gd name="T22" fmla="*/ 0 w 155"/>
                      <a:gd name="T23" fmla="*/ 0 h 101"/>
                      <a:gd name="T24" fmla="*/ 0 w 155"/>
                      <a:gd name="T25" fmla="*/ 0 h 101"/>
                      <a:gd name="T26" fmla="*/ 0 w 155"/>
                      <a:gd name="T27" fmla="*/ 0 h 101"/>
                      <a:gd name="T28" fmla="*/ 0 w 155"/>
                      <a:gd name="T29" fmla="*/ 0 h 101"/>
                      <a:gd name="T30" fmla="*/ 0 w 155"/>
                      <a:gd name="T31" fmla="*/ 0 h 101"/>
                      <a:gd name="T32" fmla="*/ 0 w 155"/>
                      <a:gd name="T33" fmla="*/ 0 h 101"/>
                      <a:gd name="T34" fmla="*/ 0 w 155"/>
                      <a:gd name="T35" fmla="*/ 0 h 101"/>
                      <a:gd name="T36" fmla="*/ 0 w 155"/>
                      <a:gd name="T37" fmla="*/ 0 h 101"/>
                      <a:gd name="T38" fmla="*/ 0 w 155"/>
                      <a:gd name="T39" fmla="*/ 0 h 101"/>
                      <a:gd name="T40" fmla="*/ 0 w 155"/>
                      <a:gd name="T41" fmla="*/ 0 h 101"/>
                      <a:gd name="T42" fmla="*/ 0 w 155"/>
                      <a:gd name="T43" fmla="*/ 0 h 101"/>
                      <a:gd name="T44" fmla="*/ 0 w 155"/>
                      <a:gd name="T45" fmla="*/ 0 h 101"/>
                      <a:gd name="T46" fmla="*/ 0 w 155"/>
                      <a:gd name="T47" fmla="*/ 0 h 101"/>
                      <a:gd name="T48" fmla="*/ 0 w 155"/>
                      <a:gd name="T49" fmla="*/ 0 h 101"/>
                      <a:gd name="T50" fmla="*/ 0 w 155"/>
                      <a:gd name="T51" fmla="*/ 0 h 101"/>
                      <a:gd name="T52" fmla="*/ 0 w 155"/>
                      <a:gd name="T53" fmla="*/ 0 h 101"/>
                      <a:gd name="T54" fmla="*/ 0 w 155"/>
                      <a:gd name="T55" fmla="*/ 0 h 101"/>
                      <a:gd name="T56" fmla="*/ 0 w 155"/>
                      <a:gd name="T57" fmla="*/ 0 h 101"/>
                      <a:gd name="T58" fmla="*/ 0 w 155"/>
                      <a:gd name="T59" fmla="*/ 0 h 101"/>
                      <a:gd name="T60" fmla="*/ 0 w 155"/>
                      <a:gd name="T61" fmla="*/ 0 h 101"/>
                      <a:gd name="T62" fmla="*/ 0 w 15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1"/>
                      <a:gd name="T98" fmla="*/ 155 w 15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1">
                        <a:moveTo>
                          <a:pt x="77" y="100"/>
                        </a:moveTo>
                        <a:lnTo>
                          <a:pt x="154" y="100"/>
                        </a:lnTo>
                        <a:lnTo>
                          <a:pt x="154" y="96"/>
                        </a:lnTo>
                        <a:lnTo>
                          <a:pt x="154" y="92"/>
                        </a:lnTo>
                        <a:lnTo>
                          <a:pt x="153" y="88"/>
                        </a:lnTo>
                        <a:lnTo>
                          <a:pt x="153" y="84"/>
                        </a:lnTo>
                        <a:lnTo>
                          <a:pt x="153" y="80"/>
                        </a:lnTo>
                        <a:lnTo>
                          <a:pt x="152" y="77"/>
                        </a:lnTo>
                        <a:lnTo>
                          <a:pt x="151" y="73"/>
                        </a:lnTo>
                        <a:lnTo>
                          <a:pt x="150" y="69"/>
                        </a:lnTo>
                        <a:lnTo>
                          <a:pt x="149" y="65"/>
                        </a:lnTo>
                        <a:lnTo>
                          <a:pt x="148" y="61"/>
                        </a:lnTo>
                        <a:lnTo>
                          <a:pt x="146" y="57"/>
                        </a:lnTo>
                        <a:lnTo>
                          <a:pt x="145" y="53"/>
                        </a:lnTo>
                        <a:lnTo>
                          <a:pt x="143" y="49"/>
                        </a:lnTo>
                        <a:lnTo>
                          <a:pt x="141" y="45"/>
                        </a:lnTo>
                        <a:lnTo>
                          <a:pt x="139" y="41"/>
                        </a:lnTo>
                        <a:lnTo>
                          <a:pt x="137" y="37"/>
                        </a:lnTo>
                        <a:lnTo>
                          <a:pt x="134" y="33"/>
                        </a:lnTo>
                        <a:lnTo>
                          <a:pt x="132" y="29"/>
                        </a:lnTo>
                        <a:lnTo>
                          <a:pt x="129" y="26"/>
                        </a:lnTo>
                        <a:lnTo>
                          <a:pt x="125" y="22"/>
                        </a:lnTo>
                        <a:lnTo>
                          <a:pt x="122" y="19"/>
                        </a:lnTo>
                        <a:lnTo>
                          <a:pt x="118" y="16"/>
                        </a:lnTo>
                        <a:lnTo>
                          <a:pt x="114" y="13"/>
                        </a:lnTo>
                        <a:lnTo>
                          <a:pt x="110" y="10"/>
                        </a:lnTo>
                        <a:lnTo>
                          <a:pt x="106" y="7"/>
                        </a:lnTo>
                        <a:lnTo>
                          <a:pt x="102" y="5"/>
                        </a:lnTo>
                        <a:lnTo>
                          <a:pt x="97" y="3"/>
                        </a:lnTo>
                        <a:lnTo>
                          <a:pt x="92" y="2"/>
                        </a:lnTo>
                        <a:lnTo>
                          <a:pt x="87" y="1"/>
                        </a:lnTo>
                        <a:lnTo>
                          <a:pt x="82" y="0"/>
                        </a:lnTo>
                        <a:lnTo>
                          <a:pt x="77" y="0"/>
                        </a:lnTo>
                        <a:lnTo>
                          <a:pt x="72" y="0"/>
                        </a:lnTo>
                        <a:lnTo>
                          <a:pt x="67" y="1"/>
                        </a:lnTo>
                        <a:lnTo>
                          <a:pt x="62" y="2"/>
                        </a:lnTo>
                        <a:lnTo>
                          <a:pt x="57" y="3"/>
                        </a:lnTo>
                        <a:lnTo>
                          <a:pt x="52" y="5"/>
                        </a:lnTo>
                        <a:lnTo>
                          <a:pt x="48" y="7"/>
                        </a:lnTo>
                        <a:lnTo>
                          <a:pt x="44" y="10"/>
                        </a:lnTo>
                        <a:lnTo>
                          <a:pt x="40" y="13"/>
                        </a:lnTo>
                        <a:lnTo>
                          <a:pt x="36" y="16"/>
                        </a:lnTo>
                        <a:lnTo>
                          <a:pt x="32" y="19"/>
                        </a:lnTo>
                        <a:lnTo>
                          <a:pt x="29" y="22"/>
                        </a:lnTo>
                        <a:lnTo>
                          <a:pt x="25" y="26"/>
                        </a:lnTo>
                        <a:lnTo>
                          <a:pt x="22" y="29"/>
                        </a:lnTo>
                        <a:lnTo>
                          <a:pt x="20" y="33"/>
                        </a:lnTo>
                        <a:lnTo>
                          <a:pt x="17" y="37"/>
                        </a:lnTo>
                        <a:lnTo>
                          <a:pt x="15" y="41"/>
                        </a:lnTo>
                        <a:lnTo>
                          <a:pt x="13" y="45"/>
                        </a:lnTo>
                        <a:lnTo>
                          <a:pt x="11" y="49"/>
                        </a:lnTo>
                        <a:lnTo>
                          <a:pt x="9" y="53"/>
                        </a:lnTo>
                        <a:lnTo>
                          <a:pt x="8" y="57"/>
                        </a:lnTo>
                        <a:lnTo>
                          <a:pt x="6" y="61"/>
                        </a:lnTo>
                        <a:lnTo>
                          <a:pt x="5" y="65"/>
                        </a:lnTo>
                        <a:lnTo>
                          <a:pt x="4" y="69"/>
                        </a:lnTo>
                        <a:lnTo>
                          <a:pt x="3" y="73"/>
                        </a:lnTo>
                        <a:lnTo>
                          <a:pt x="2" y="77"/>
                        </a:lnTo>
                        <a:lnTo>
                          <a:pt x="1" y="80"/>
                        </a:lnTo>
                        <a:lnTo>
                          <a:pt x="1" y="84"/>
                        </a:lnTo>
                        <a:lnTo>
                          <a:pt x="1" y="88"/>
                        </a:lnTo>
                        <a:lnTo>
                          <a:pt x="0" y="92"/>
                        </a:lnTo>
                        <a:lnTo>
                          <a:pt x="0" y="96"/>
                        </a:lnTo>
                        <a:lnTo>
                          <a:pt x="0" y="100"/>
                        </a:lnTo>
                        <a:lnTo>
                          <a:pt x="77" y="100"/>
                        </a:lnTo>
                      </a:path>
                    </a:pathLst>
                  </a:custGeom>
                  <a:solidFill>
                    <a:srgbClr val="FFFFFF"/>
                  </a:solidFill>
                  <a:ln w="6480">
                    <a:solidFill>
                      <a:srgbClr val="006699"/>
                    </a:solidFill>
                    <a:round/>
                    <a:headEnd/>
                    <a:tailEnd/>
                  </a:ln>
                </p:spPr>
                <p:txBody>
                  <a:bodyPr wrap="none" anchor="ctr"/>
                  <a:lstStyle/>
                  <a:p>
                    <a:endParaRPr lang="en-US"/>
                  </a:p>
                </p:txBody>
              </p:sp>
              <p:sp>
                <p:nvSpPr>
                  <p:cNvPr id="32847" name="Oval 95"/>
                  <p:cNvSpPr>
                    <a:spLocks noChangeArrowheads="1"/>
                  </p:cNvSpPr>
                  <p:nvPr/>
                </p:nvSpPr>
                <p:spPr bwMode="auto">
                  <a:xfrm>
                    <a:off x="1721" y="3140"/>
                    <a:ext cx="18" cy="20"/>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43" name="Group 96"/>
                <p:cNvGrpSpPr>
                  <a:grpSpLocks/>
                </p:cNvGrpSpPr>
                <p:nvPr/>
              </p:nvGrpSpPr>
              <p:grpSpPr bwMode="auto">
                <a:xfrm>
                  <a:off x="1749" y="3140"/>
                  <a:ext cx="34" cy="39"/>
                  <a:chOff x="1749" y="3140"/>
                  <a:chExt cx="34" cy="39"/>
                </a:xfrm>
              </p:grpSpPr>
              <p:sp>
                <p:nvSpPr>
                  <p:cNvPr id="32844" name="Freeform 97"/>
                  <p:cNvSpPr>
                    <a:spLocks noChangeArrowheads="1"/>
                  </p:cNvSpPr>
                  <p:nvPr/>
                </p:nvSpPr>
                <p:spPr bwMode="auto">
                  <a:xfrm>
                    <a:off x="1749" y="3158"/>
                    <a:ext cx="35" cy="23"/>
                  </a:xfrm>
                  <a:custGeom>
                    <a:avLst/>
                    <a:gdLst>
                      <a:gd name="T0" fmla="*/ 0 w 155"/>
                      <a:gd name="T1" fmla="*/ 0 h 101"/>
                      <a:gd name="T2" fmla="*/ 0 w 155"/>
                      <a:gd name="T3" fmla="*/ 0 h 101"/>
                      <a:gd name="T4" fmla="*/ 0 w 155"/>
                      <a:gd name="T5" fmla="*/ 0 h 101"/>
                      <a:gd name="T6" fmla="*/ 0 w 155"/>
                      <a:gd name="T7" fmla="*/ 0 h 101"/>
                      <a:gd name="T8" fmla="*/ 0 w 155"/>
                      <a:gd name="T9" fmla="*/ 0 h 101"/>
                      <a:gd name="T10" fmla="*/ 0 w 155"/>
                      <a:gd name="T11" fmla="*/ 0 h 101"/>
                      <a:gd name="T12" fmla="*/ 0 w 155"/>
                      <a:gd name="T13" fmla="*/ 0 h 101"/>
                      <a:gd name="T14" fmla="*/ 0 w 155"/>
                      <a:gd name="T15" fmla="*/ 0 h 101"/>
                      <a:gd name="T16" fmla="*/ 0 w 155"/>
                      <a:gd name="T17" fmla="*/ 0 h 101"/>
                      <a:gd name="T18" fmla="*/ 0 w 155"/>
                      <a:gd name="T19" fmla="*/ 0 h 101"/>
                      <a:gd name="T20" fmla="*/ 0 w 155"/>
                      <a:gd name="T21" fmla="*/ 0 h 101"/>
                      <a:gd name="T22" fmla="*/ 0 w 155"/>
                      <a:gd name="T23" fmla="*/ 0 h 101"/>
                      <a:gd name="T24" fmla="*/ 0 w 155"/>
                      <a:gd name="T25" fmla="*/ 0 h 101"/>
                      <a:gd name="T26" fmla="*/ 0 w 155"/>
                      <a:gd name="T27" fmla="*/ 0 h 101"/>
                      <a:gd name="T28" fmla="*/ 0 w 155"/>
                      <a:gd name="T29" fmla="*/ 0 h 101"/>
                      <a:gd name="T30" fmla="*/ 0 w 155"/>
                      <a:gd name="T31" fmla="*/ 0 h 101"/>
                      <a:gd name="T32" fmla="*/ 0 w 155"/>
                      <a:gd name="T33" fmla="*/ 0 h 101"/>
                      <a:gd name="T34" fmla="*/ 0 w 155"/>
                      <a:gd name="T35" fmla="*/ 0 h 101"/>
                      <a:gd name="T36" fmla="*/ 0 w 155"/>
                      <a:gd name="T37" fmla="*/ 0 h 101"/>
                      <a:gd name="T38" fmla="*/ 0 w 155"/>
                      <a:gd name="T39" fmla="*/ 0 h 101"/>
                      <a:gd name="T40" fmla="*/ 0 w 155"/>
                      <a:gd name="T41" fmla="*/ 0 h 101"/>
                      <a:gd name="T42" fmla="*/ 0 w 155"/>
                      <a:gd name="T43" fmla="*/ 0 h 101"/>
                      <a:gd name="T44" fmla="*/ 0 w 155"/>
                      <a:gd name="T45" fmla="*/ 0 h 101"/>
                      <a:gd name="T46" fmla="*/ 0 w 155"/>
                      <a:gd name="T47" fmla="*/ 0 h 101"/>
                      <a:gd name="T48" fmla="*/ 0 w 155"/>
                      <a:gd name="T49" fmla="*/ 0 h 101"/>
                      <a:gd name="T50" fmla="*/ 0 w 155"/>
                      <a:gd name="T51" fmla="*/ 0 h 101"/>
                      <a:gd name="T52" fmla="*/ 0 w 155"/>
                      <a:gd name="T53" fmla="*/ 0 h 101"/>
                      <a:gd name="T54" fmla="*/ 0 w 155"/>
                      <a:gd name="T55" fmla="*/ 0 h 101"/>
                      <a:gd name="T56" fmla="*/ 0 w 155"/>
                      <a:gd name="T57" fmla="*/ 0 h 101"/>
                      <a:gd name="T58" fmla="*/ 0 w 155"/>
                      <a:gd name="T59" fmla="*/ 0 h 101"/>
                      <a:gd name="T60" fmla="*/ 0 w 155"/>
                      <a:gd name="T61" fmla="*/ 0 h 101"/>
                      <a:gd name="T62" fmla="*/ 0 w 15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1"/>
                      <a:gd name="T98" fmla="*/ 155 w 15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1">
                        <a:moveTo>
                          <a:pt x="77" y="100"/>
                        </a:moveTo>
                        <a:lnTo>
                          <a:pt x="154" y="100"/>
                        </a:lnTo>
                        <a:lnTo>
                          <a:pt x="154" y="96"/>
                        </a:lnTo>
                        <a:lnTo>
                          <a:pt x="154" y="92"/>
                        </a:lnTo>
                        <a:lnTo>
                          <a:pt x="153" y="88"/>
                        </a:lnTo>
                        <a:lnTo>
                          <a:pt x="153" y="84"/>
                        </a:lnTo>
                        <a:lnTo>
                          <a:pt x="153" y="80"/>
                        </a:lnTo>
                        <a:lnTo>
                          <a:pt x="152" y="77"/>
                        </a:lnTo>
                        <a:lnTo>
                          <a:pt x="151" y="73"/>
                        </a:lnTo>
                        <a:lnTo>
                          <a:pt x="150" y="69"/>
                        </a:lnTo>
                        <a:lnTo>
                          <a:pt x="149" y="65"/>
                        </a:lnTo>
                        <a:lnTo>
                          <a:pt x="148" y="61"/>
                        </a:lnTo>
                        <a:lnTo>
                          <a:pt x="146" y="57"/>
                        </a:lnTo>
                        <a:lnTo>
                          <a:pt x="145" y="53"/>
                        </a:lnTo>
                        <a:lnTo>
                          <a:pt x="143" y="49"/>
                        </a:lnTo>
                        <a:lnTo>
                          <a:pt x="141" y="45"/>
                        </a:lnTo>
                        <a:lnTo>
                          <a:pt x="139" y="41"/>
                        </a:lnTo>
                        <a:lnTo>
                          <a:pt x="137" y="37"/>
                        </a:lnTo>
                        <a:lnTo>
                          <a:pt x="134" y="33"/>
                        </a:lnTo>
                        <a:lnTo>
                          <a:pt x="132" y="29"/>
                        </a:lnTo>
                        <a:lnTo>
                          <a:pt x="129" y="26"/>
                        </a:lnTo>
                        <a:lnTo>
                          <a:pt x="125" y="22"/>
                        </a:lnTo>
                        <a:lnTo>
                          <a:pt x="122" y="19"/>
                        </a:lnTo>
                        <a:lnTo>
                          <a:pt x="118" y="16"/>
                        </a:lnTo>
                        <a:lnTo>
                          <a:pt x="114" y="13"/>
                        </a:lnTo>
                        <a:lnTo>
                          <a:pt x="110" y="10"/>
                        </a:lnTo>
                        <a:lnTo>
                          <a:pt x="106" y="7"/>
                        </a:lnTo>
                        <a:lnTo>
                          <a:pt x="102" y="5"/>
                        </a:lnTo>
                        <a:lnTo>
                          <a:pt x="97" y="3"/>
                        </a:lnTo>
                        <a:lnTo>
                          <a:pt x="92" y="2"/>
                        </a:lnTo>
                        <a:lnTo>
                          <a:pt x="87" y="1"/>
                        </a:lnTo>
                        <a:lnTo>
                          <a:pt x="82" y="0"/>
                        </a:lnTo>
                        <a:lnTo>
                          <a:pt x="77" y="0"/>
                        </a:lnTo>
                        <a:lnTo>
                          <a:pt x="72" y="0"/>
                        </a:lnTo>
                        <a:lnTo>
                          <a:pt x="67" y="1"/>
                        </a:lnTo>
                        <a:lnTo>
                          <a:pt x="62" y="2"/>
                        </a:lnTo>
                        <a:lnTo>
                          <a:pt x="57" y="3"/>
                        </a:lnTo>
                        <a:lnTo>
                          <a:pt x="52" y="5"/>
                        </a:lnTo>
                        <a:lnTo>
                          <a:pt x="48" y="7"/>
                        </a:lnTo>
                        <a:lnTo>
                          <a:pt x="44" y="10"/>
                        </a:lnTo>
                        <a:lnTo>
                          <a:pt x="40" y="13"/>
                        </a:lnTo>
                        <a:lnTo>
                          <a:pt x="36" y="16"/>
                        </a:lnTo>
                        <a:lnTo>
                          <a:pt x="32" y="19"/>
                        </a:lnTo>
                        <a:lnTo>
                          <a:pt x="29" y="22"/>
                        </a:lnTo>
                        <a:lnTo>
                          <a:pt x="25" y="26"/>
                        </a:lnTo>
                        <a:lnTo>
                          <a:pt x="22" y="29"/>
                        </a:lnTo>
                        <a:lnTo>
                          <a:pt x="20" y="33"/>
                        </a:lnTo>
                        <a:lnTo>
                          <a:pt x="17" y="37"/>
                        </a:lnTo>
                        <a:lnTo>
                          <a:pt x="15" y="41"/>
                        </a:lnTo>
                        <a:lnTo>
                          <a:pt x="13" y="45"/>
                        </a:lnTo>
                        <a:lnTo>
                          <a:pt x="11" y="49"/>
                        </a:lnTo>
                        <a:lnTo>
                          <a:pt x="9" y="53"/>
                        </a:lnTo>
                        <a:lnTo>
                          <a:pt x="8" y="57"/>
                        </a:lnTo>
                        <a:lnTo>
                          <a:pt x="6" y="61"/>
                        </a:lnTo>
                        <a:lnTo>
                          <a:pt x="5" y="65"/>
                        </a:lnTo>
                        <a:lnTo>
                          <a:pt x="4" y="69"/>
                        </a:lnTo>
                        <a:lnTo>
                          <a:pt x="3" y="73"/>
                        </a:lnTo>
                        <a:lnTo>
                          <a:pt x="2" y="77"/>
                        </a:lnTo>
                        <a:lnTo>
                          <a:pt x="1" y="80"/>
                        </a:lnTo>
                        <a:lnTo>
                          <a:pt x="1" y="84"/>
                        </a:lnTo>
                        <a:lnTo>
                          <a:pt x="1" y="88"/>
                        </a:lnTo>
                        <a:lnTo>
                          <a:pt x="0" y="92"/>
                        </a:lnTo>
                        <a:lnTo>
                          <a:pt x="0" y="96"/>
                        </a:lnTo>
                        <a:lnTo>
                          <a:pt x="0" y="100"/>
                        </a:lnTo>
                        <a:lnTo>
                          <a:pt x="77" y="100"/>
                        </a:lnTo>
                      </a:path>
                    </a:pathLst>
                  </a:custGeom>
                  <a:solidFill>
                    <a:srgbClr val="FFFFFF"/>
                  </a:solidFill>
                  <a:ln w="6480">
                    <a:solidFill>
                      <a:srgbClr val="006699"/>
                    </a:solidFill>
                    <a:round/>
                    <a:headEnd/>
                    <a:tailEnd/>
                  </a:ln>
                </p:spPr>
                <p:txBody>
                  <a:bodyPr wrap="none" anchor="ctr"/>
                  <a:lstStyle/>
                  <a:p>
                    <a:endParaRPr lang="en-US"/>
                  </a:p>
                </p:txBody>
              </p:sp>
              <p:sp>
                <p:nvSpPr>
                  <p:cNvPr id="32845" name="Oval 98"/>
                  <p:cNvSpPr>
                    <a:spLocks noChangeArrowheads="1"/>
                  </p:cNvSpPr>
                  <p:nvPr/>
                </p:nvSpPr>
                <p:spPr bwMode="auto">
                  <a:xfrm>
                    <a:off x="1757" y="3140"/>
                    <a:ext cx="18" cy="20"/>
                  </a:xfrm>
                  <a:prstGeom prst="ellipse">
                    <a:avLst/>
                  </a:prstGeom>
                  <a:solidFill>
                    <a:srgbClr val="FFFFFF"/>
                  </a:solidFill>
                  <a:ln w="6480">
                    <a:solidFill>
                      <a:srgbClr val="006699"/>
                    </a:solidFill>
                    <a:round/>
                    <a:headEnd/>
                    <a:tailEnd/>
                  </a:ln>
                </p:spPr>
                <p:txBody>
                  <a:bodyPr anchor="ctr"/>
                  <a:lstStyle/>
                  <a:p>
                    <a:endParaRPr lang="en-US"/>
                  </a:p>
                </p:txBody>
              </p:sp>
            </p:grpSp>
          </p:grpSp>
          <p:sp>
            <p:nvSpPr>
              <p:cNvPr id="32838" name="Freeform 99"/>
              <p:cNvSpPr>
                <a:spLocks noChangeArrowheads="1"/>
              </p:cNvSpPr>
              <p:nvPr/>
            </p:nvSpPr>
            <p:spPr bwMode="auto">
              <a:xfrm>
                <a:off x="1661" y="3049"/>
                <a:ext cx="175" cy="166"/>
              </a:xfrm>
              <a:custGeom>
                <a:avLst/>
                <a:gdLst>
                  <a:gd name="T0" fmla="*/ 0 w 1146"/>
                  <a:gd name="T1" fmla="*/ 0 h 1146"/>
                  <a:gd name="T2" fmla="*/ 0 w 1146"/>
                  <a:gd name="T3" fmla="*/ 0 h 1146"/>
                  <a:gd name="T4" fmla="*/ 0 w 1146"/>
                  <a:gd name="T5" fmla="*/ 0 h 1146"/>
                  <a:gd name="T6" fmla="*/ 0 w 1146"/>
                  <a:gd name="T7" fmla="*/ 0 h 1146"/>
                  <a:gd name="T8" fmla="*/ 0 w 1146"/>
                  <a:gd name="T9" fmla="*/ 0 h 1146"/>
                  <a:gd name="T10" fmla="*/ 0 w 1146"/>
                  <a:gd name="T11" fmla="*/ 0 h 1146"/>
                  <a:gd name="T12" fmla="*/ 0 w 1146"/>
                  <a:gd name="T13" fmla="*/ 0 h 1146"/>
                  <a:gd name="T14" fmla="*/ 0 w 1146"/>
                  <a:gd name="T15" fmla="*/ 0 h 1146"/>
                  <a:gd name="T16" fmla="*/ 0 w 1146"/>
                  <a:gd name="T17" fmla="*/ 0 h 1146"/>
                  <a:gd name="T18" fmla="*/ 0 w 1146"/>
                  <a:gd name="T19" fmla="*/ 0 h 1146"/>
                  <a:gd name="T20" fmla="*/ 0 w 1146"/>
                  <a:gd name="T21" fmla="*/ 0 h 1146"/>
                  <a:gd name="T22" fmla="*/ 0 w 1146"/>
                  <a:gd name="T23" fmla="*/ 0 h 1146"/>
                  <a:gd name="T24" fmla="*/ 0 w 1146"/>
                  <a:gd name="T25" fmla="*/ 0 h 1146"/>
                  <a:gd name="T26" fmla="*/ 0 w 1146"/>
                  <a:gd name="T27" fmla="*/ 0 h 1146"/>
                  <a:gd name="T28" fmla="*/ 0 w 1146"/>
                  <a:gd name="T29" fmla="*/ 0 h 1146"/>
                  <a:gd name="T30" fmla="*/ 0 w 1146"/>
                  <a:gd name="T31" fmla="*/ 0 h 1146"/>
                  <a:gd name="T32" fmla="*/ 0 w 1146"/>
                  <a:gd name="T33" fmla="*/ 0 h 1146"/>
                  <a:gd name="T34" fmla="*/ 0 w 1146"/>
                  <a:gd name="T35" fmla="*/ 0 h 1146"/>
                  <a:gd name="T36" fmla="*/ 0 w 1146"/>
                  <a:gd name="T37" fmla="*/ 0 h 1146"/>
                  <a:gd name="T38" fmla="*/ 0 w 1146"/>
                  <a:gd name="T39" fmla="*/ 0 h 1146"/>
                  <a:gd name="T40" fmla="*/ 0 w 1146"/>
                  <a:gd name="T41" fmla="*/ 0 h 1146"/>
                  <a:gd name="T42" fmla="*/ 0 w 1146"/>
                  <a:gd name="T43" fmla="*/ 0 h 1146"/>
                  <a:gd name="T44" fmla="*/ 0 w 1146"/>
                  <a:gd name="T45" fmla="*/ 0 h 1146"/>
                  <a:gd name="T46" fmla="*/ 0 w 1146"/>
                  <a:gd name="T47" fmla="*/ 0 h 1146"/>
                  <a:gd name="T48" fmla="*/ 0 w 1146"/>
                  <a:gd name="T49" fmla="*/ 0 h 1146"/>
                  <a:gd name="T50" fmla="*/ 0 w 1146"/>
                  <a:gd name="T51" fmla="*/ 0 h 1146"/>
                  <a:gd name="T52" fmla="*/ 0 w 1146"/>
                  <a:gd name="T53" fmla="*/ 0 h 1146"/>
                  <a:gd name="T54" fmla="*/ 0 w 1146"/>
                  <a:gd name="T55" fmla="*/ 0 h 1146"/>
                  <a:gd name="T56" fmla="*/ 0 w 1146"/>
                  <a:gd name="T57" fmla="*/ 0 h 1146"/>
                  <a:gd name="T58" fmla="*/ 0 w 1146"/>
                  <a:gd name="T59" fmla="*/ 0 h 1146"/>
                  <a:gd name="T60" fmla="*/ 0 w 1146"/>
                  <a:gd name="T61" fmla="*/ 0 h 1146"/>
                  <a:gd name="T62" fmla="*/ 0 w 1146"/>
                  <a:gd name="T63" fmla="*/ 0 h 1146"/>
                  <a:gd name="T64" fmla="*/ 0 w 1146"/>
                  <a:gd name="T65" fmla="*/ 0 h 1146"/>
                  <a:gd name="T66" fmla="*/ 0 w 1146"/>
                  <a:gd name="T67" fmla="*/ 0 h 1146"/>
                  <a:gd name="T68" fmla="*/ 0 w 1146"/>
                  <a:gd name="T69" fmla="*/ 0 h 1146"/>
                  <a:gd name="T70" fmla="*/ 0 w 1146"/>
                  <a:gd name="T71" fmla="*/ 0 h 1146"/>
                  <a:gd name="T72" fmla="*/ 0 w 1146"/>
                  <a:gd name="T73" fmla="*/ 0 h 1146"/>
                  <a:gd name="T74" fmla="*/ 0 w 1146"/>
                  <a:gd name="T75" fmla="*/ 0 h 1146"/>
                  <a:gd name="T76" fmla="*/ 0 w 1146"/>
                  <a:gd name="T77" fmla="*/ 0 h 1146"/>
                  <a:gd name="T78" fmla="*/ 0 w 1146"/>
                  <a:gd name="T79" fmla="*/ 0 h 1146"/>
                  <a:gd name="T80" fmla="*/ 0 w 1146"/>
                  <a:gd name="T81" fmla="*/ 0 h 1146"/>
                  <a:gd name="T82" fmla="*/ 0 w 1146"/>
                  <a:gd name="T83" fmla="*/ 0 h 1146"/>
                  <a:gd name="T84" fmla="*/ 0 w 1146"/>
                  <a:gd name="T85" fmla="*/ 0 h 1146"/>
                  <a:gd name="T86" fmla="*/ 0 w 1146"/>
                  <a:gd name="T87" fmla="*/ 0 h 1146"/>
                  <a:gd name="T88" fmla="*/ 0 w 1146"/>
                  <a:gd name="T89" fmla="*/ 0 h 1146"/>
                  <a:gd name="T90" fmla="*/ 0 w 1146"/>
                  <a:gd name="T91" fmla="*/ 0 h 1146"/>
                  <a:gd name="T92" fmla="*/ 0 w 1146"/>
                  <a:gd name="T93" fmla="*/ 0 h 1146"/>
                  <a:gd name="T94" fmla="*/ 0 w 1146"/>
                  <a:gd name="T95" fmla="*/ 0 h 1146"/>
                  <a:gd name="T96" fmla="*/ 0 w 1146"/>
                  <a:gd name="T97" fmla="*/ 0 h 1146"/>
                  <a:gd name="T98" fmla="*/ 0 w 1146"/>
                  <a:gd name="T99" fmla="*/ 0 h 1146"/>
                  <a:gd name="T100" fmla="*/ 0 w 1146"/>
                  <a:gd name="T101" fmla="*/ 0 h 1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6"/>
                  <a:gd name="T154" fmla="*/ 0 h 1146"/>
                  <a:gd name="T155" fmla="*/ 1146 w 1146"/>
                  <a:gd name="T156" fmla="*/ 1146 h 1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6" h="1146">
                    <a:moveTo>
                      <a:pt x="942" y="492"/>
                    </a:moveTo>
                    <a:lnTo>
                      <a:pt x="1042" y="598"/>
                    </a:lnTo>
                    <a:lnTo>
                      <a:pt x="1144" y="492"/>
                    </a:lnTo>
                    <a:lnTo>
                      <a:pt x="1136" y="444"/>
                    </a:lnTo>
                    <a:lnTo>
                      <a:pt x="1122" y="398"/>
                    </a:lnTo>
                    <a:lnTo>
                      <a:pt x="1106" y="354"/>
                    </a:lnTo>
                    <a:lnTo>
                      <a:pt x="1086" y="310"/>
                    </a:lnTo>
                    <a:lnTo>
                      <a:pt x="1064" y="270"/>
                    </a:lnTo>
                    <a:lnTo>
                      <a:pt x="1038" y="230"/>
                    </a:lnTo>
                    <a:lnTo>
                      <a:pt x="1008" y="194"/>
                    </a:lnTo>
                    <a:lnTo>
                      <a:pt x="976" y="160"/>
                    </a:lnTo>
                    <a:lnTo>
                      <a:pt x="942" y="130"/>
                    </a:lnTo>
                    <a:lnTo>
                      <a:pt x="906" y="102"/>
                    </a:lnTo>
                    <a:lnTo>
                      <a:pt x="866" y="76"/>
                    </a:lnTo>
                    <a:lnTo>
                      <a:pt x="824" y="54"/>
                    </a:lnTo>
                    <a:lnTo>
                      <a:pt x="782" y="34"/>
                    </a:lnTo>
                    <a:lnTo>
                      <a:pt x="736" y="20"/>
                    </a:lnTo>
                    <a:lnTo>
                      <a:pt x="690" y="8"/>
                    </a:lnTo>
                    <a:lnTo>
                      <a:pt x="642" y="0"/>
                    </a:lnTo>
                    <a:lnTo>
                      <a:pt x="726" y="80"/>
                    </a:lnTo>
                    <a:lnTo>
                      <a:pt x="732" y="88"/>
                    </a:lnTo>
                    <a:lnTo>
                      <a:pt x="734" y="98"/>
                    </a:lnTo>
                    <a:lnTo>
                      <a:pt x="734" y="100"/>
                    </a:lnTo>
                    <a:lnTo>
                      <a:pt x="734" y="102"/>
                    </a:lnTo>
                    <a:lnTo>
                      <a:pt x="732" y="112"/>
                    </a:lnTo>
                    <a:lnTo>
                      <a:pt x="726" y="120"/>
                    </a:lnTo>
                    <a:lnTo>
                      <a:pt x="722" y="116"/>
                    </a:lnTo>
                    <a:lnTo>
                      <a:pt x="726" y="120"/>
                    </a:lnTo>
                    <a:lnTo>
                      <a:pt x="642" y="202"/>
                    </a:lnTo>
                    <a:lnTo>
                      <a:pt x="670" y="208"/>
                    </a:lnTo>
                    <a:lnTo>
                      <a:pt x="696" y="216"/>
                    </a:lnTo>
                    <a:lnTo>
                      <a:pt x="722" y="226"/>
                    </a:lnTo>
                    <a:lnTo>
                      <a:pt x="748" y="238"/>
                    </a:lnTo>
                    <a:lnTo>
                      <a:pt x="772" y="252"/>
                    </a:lnTo>
                    <a:lnTo>
                      <a:pt x="794" y="266"/>
                    </a:lnTo>
                    <a:lnTo>
                      <a:pt x="816" y="284"/>
                    </a:lnTo>
                    <a:lnTo>
                      <a:pt x="836" y="302"/>
                    </a:lnTo>
                    <a:lnTo>
                      <a:pt x="854" y="322"/>
                    </a:lnTo>
                    <a:lnTo>
                      <a:pt x="872" y="342"/>
                    </a:lnTo>
                    <a:lnTo>
                      <a:pt x="888" y="364"/>
                    </a:lnTo>
                    <a:lnTo>
                      <a:pt x="902" y="388"/>
                    </a:lnTo>
                    <a:lnTo>
                      <a:pt x="916" y="412"/>
                    </a:lnTo>
                    <a:lnTo>
                      <a:pt x="926" y="438"/>
                    </a:lnTo>
                    <a:lnTo>
                      <a:pt x="936" y="464"/>
                    </a:lnTo>
                    <a:lnTo>
                      <a:pt x="942" y="492"/>
                    </a:lnTo>
                    <a:close/>
                    <a:moveTo>
                      <a:pt x="90" y="422"/>
                    </a:moveTo>
                    <a:lnTo>
                      <a:pt x="86" y="416"/>
                    </a:lnTo>
                    <a:lnTo>
                      <a:pt x="94" y="410"/>
                    </a:lnTo>
                    <a:lnTo>
                      <a:pt x="104" y="408"/>
                    </a:lnTo>
                    <a:lnTo>
                      <a:pt x="106" y="408"/>
                    </a:lnTo>
                    <a:lnTo>
                      <a:pt x="108" y="408"/>
                    </a:lnTo>
                    <a:lnTo>
                      <a:pt x="116" y="410"/>
                    </a:lnTo>
                    <a:lnTo>
                      <a:pt x="126" y="416"/>
                    </a:lnTo>
                    <a:lnTo>
                      <a:pt x="202" y="498"/>
                    </a:lnTo>
                    <a:lnTo>
                      <a:pt x="210" y="470"/>
                    </a:lnTo>
                    <a:lnTo>
                      <a:pt x="218" y="444"/>
                    </a:lnTo>
                    <a:lnTo>
                      <a:pt x="228" y="418"/>
                    </a:lnTo>
                    <a:lnTo>
                      <a:pt x="240" y="394"/>
                    </a:lnTo>
                    <a:lnTo>
                      <a:pt x="254" y="370"/>
                    </a:lnTo>
                    <a:lnTo>
                      <a:pt x="270" y="348"/>
                    </a:lnTo>
                    <a:lnTo>
                      <a:pt x="286" y="326"/>
                    </a:lnTo>
                    <a:lnTo>
                      <a:pt x="304" y="306"/>
                    </a:lnTo>
                    <a:lnTo>
                      <a:pt x="324" y="288"/>
                    </a:lnTo>
                    <a:lnTo>
                      <a:pt x="346" y="270"/>
                    </a:lnTo>
                    <a:lnTo>
                      <a:pt x="368" y="256"/>
                    </a:lnTo>
                    <a:lnTo>
                      <a:pt x="392" y="242"/>
                    </a:lnTo>
                    <a:lnTo>
                      <a:pt x="416" y="228"/>
                    </a:lnTo>
                    <a:lnTo>
                      <a:pt x="442" y="218"/>
                    </a:lnTo>
                    <a:lnTo>
                      <a:pt x="468" y="210"/>
                    </a:lnTo>
                    <a:lnTo>
                      <a:pt x="496" y="202"/>
                    </a:lnTo>
                    <a:lnTo>
                      <a:pt x="604" y="100"/>
                    </a:lnTo>
                    <a:lnTo>
                      <a:pt x="498" y="0"/>
                    </a:lnTo>
                    <a:lnTo>
                      <a:pt x="450" y="10"/>
                    </a:lnTo>
                    <a:lnTo>
                      <a:pt x="404" y="22"/>
                    </a:lnTo>
                    <a:lnTo>
                      <a:pt x="358" y="38"/>
                    </a:lnTo>
                    <a:lnTo>
                      <a:pt x="314" y="58"/>
                    </a:lnTo>
                    <a:lnTo>
                      <a:pt x="274" y="80"/>
                    </a:lnTo>
                    <a:lnTo>
                      <a:pt x="234" y="106"/>
                    </a:lnTo>
                    <a:lnTo>
                      <a:pt x="196" y="136"/>
                    </a:lnTo>
                    <a:lnTo>
                      <a:pt x="162" y="168"/>
                    </a:lnTo>
                    <a:lnTo>
                      <a:pt x="130" y="202"/>
                    </a:lnTo>
                    <a:lnTo>
                      <a:pt x="102" y="240"/>
                    </a:lnTo>
                    <a:lnTo>
                      <a:pt x="76" y="280"/>
                    </a:lnTo>
                    <a:lnTo>
                      <a:pt x="54" y="322"/>
                    </a:lnTo>
                    <a:lnTo>
                      <a:pt x="36" y="366"/>
                    </a:lnTo>
                    <a:lnTo>
                      <a:pt x="20" y="410"/>
                    </a:lnTo>
                    <a:lnTo>
                      <a:pt x="8" y="458"/>
                    </a:lnTo>
                    <a:lnTo>
                      <a:pt x="0" y="506"/>
                    </a:lnTo>
                    <a:lnTo>
                      <a:pt x="86" y="416"/>
                    </a:lnTo>
                    <a:lnTo>
                      <a:pt x="90" y="422"/>
                    </a:lnTo>
                    <a:close/>
                    <a:moveTo>
                      <a:pt x="1064" y="722"/>
                    </a:moveTo>
                    <a:lnTo>
                      <a:pt x="1064" y="722"/>
                    </a:lnTo>
                    <a:lnTo>
                      <a:pt x="1054" y="728"/>
                    </a:lnTo>
                    <a:lnTo>
                      <a:pt x="1044" y="730"/>
                    </a:lnTo>
                    <a:lnTo>
                      <a:pt x="1042" y="730"/>
                    </a:lnTo>
                    <a:lnTo>
                      <a:pt x="1032" y="728"/>
                    </a:lnTo>
                    <a:lnTo>
                      <a:pt x="1022" y="722"/>
                    </a:lnTo>
                    <a:lnTo>
                      <a:pt x="1026" y="716"/>
                    </a:lnTo>
                    <a:lnTo>
                      <a:pt x="1022" y="722"/>
                    </a:lnTo>
                    <a:lnTo>
                      <a:pt x="944" y="640"/>
                    </a:lnTo>
                    <a:lnTo>
                      <a:pt x="938" y="668"/>
                    </a:lnTo>
                    <a:lnTo>
                      <a:pt x="930" y="696"/>
                    </a:lnTo>
                    <a:lnTo>
                      <a:pt x="920" y="722"/>
                    </a:lnTo>
                    <a:lnTo>
                      <a:pt x="908" y="748"/>
                    </a:lnTo>
                    <a:lnTo>
                      <a:pt x="894" y="772"/>
                    </a:lnTo>
                    <a:lnTo>
                      <a:pt x="878" y="796"/>
                    </a:lnTo>
                    <a:lnTo>
                      <a:pt x="860" y="818"/>
                    </a:lnTo>
                    <a:lnTo>
                      <a:pt x="842" y="838"/>
                    </a:lnTo>
                    <a:lnTo>
                      <a:pt x="822" y="858"/>
                    </a:lnTo>
                    <a:lnTo>
                      <a:pt x="800" y="874"/>
                    </a:lnTo>
                    <a:lnTo>
                      <a:pt x="776" y="890"/>
                    </a:lnTo>
                    <a:lnTo>
                      <a:pt x="752" y="906"/>
                    </a:lnTo>
                    <a:lnTo>
                      <a:pt x="726" y="918"/>
                    </a:lnTo>
                    <a:lnTo>
                      <a:pt x="700" y="928"/>
                    </a:lnTo>
                    <a:lnTo>
                      <a:pt x="672" y="936"/>
                    </a:lnTo>
                    <a:lnTo>
                      <a:pt x="644" y="944"/>
                    </a:lnTo>
                    <a:lnTo>
                      <a:pt x="544" y="1038"/>
                    </a:lnTo>
                    <a:lnTo>
                      <a:pt x="656" y="1144"/>
                    </a:lnTo>
                    <a:lnTo>
                      <a:pt x="704" y="1134"/>
                    </a:lnTo>
                    <a:lnTo>
                      <a:pt x="750" y="1122"/>
                    </a:lnTo>
                    <a:lnTo>
                      <a:pt x="796" y="1104"/>
                    </a:lnTo>
                    <a:lnTo>
                      <a:pt x="838" y="1084"/>
                    </a:lnTo>
                    <a:lnTo>
                      <a:pt x="880" y="1062"/>
                    </a:lnTo>
                    <a:lnTo>
                      <a:pt x="918" y="1034"/>
                    </a:lnTo>
                    <a:lnTo>
                      <a:pt x="954" y="1006"/>
                    </a:lnTo>
                    <a:lnTo>
                      <a:pt x="988" y="972"/>
                    </a:lnTo>
                    <a:lnTo>
                      <a:pt x="1020" y="938"/>
                    </a:lnTo>
                    <a:lnTo>
                      <a:pt x="1048" y="900"/>
                    </a:lnTo>
                    <a:lnTo>
                      <a:pt x="1072" y="860"/>
                    </a:lnTo>
                    <a:lnTo>
                      <a:pt x="1094" y="818"/>
                    </a:lnTo>
                    <a:lnTo>
                      <a:pt x="1114" y="774"/>
                    </a:lnTo>
                    <a:lnTo>
                      <a:pt x="1128" y="730"/>
                    </a:lnTo>
                    <a:lnTo>
                      <a:pt x="1140" y="682"/>
                    </a:lnTo>
                    <a:lnTo>
                      <a:pt x="1146" y="634"/>
                    </a:lnTo>
                    <a:lnTo>
                      <a:pt x="1064" y="722"/>
                    </a:lnTo>
                    <a:close/>
                    <a:moveTo>
                      <a:pt x="426" y="1054"/>
                    </a:moveTo>
                    <a:lnTo>
                      <a:pt x="422" y="1058"/>
                    </a:lnTo>
                    <a:lnTo>
                      <a:pt x="416" y="1050"/>
                    </a:lnTo>
                    <a:lnTo>
                      <a:pt x="414" y="1040"/>
                    </a:lnTo>
                    <a:lnTo>
                      <a:pt x="414" y="1038"/>
                    </a:lnTo>
                    <a:lnTo>
                      <a:pt x="414" y="1036"/>
                    </a:lnTo>
                    <a:lnTo>
                      <a:pt x="416" y="1026"/>
                    </a:lnTo>
                    <a:lnTo>
                      <a:pt x="422" y="1018"/>
                    </a:lnTo>
                    <a:lnTo>
                      <a:pt x="500" y="944"/>
                    </a:lnTo>
                    <a:lnTo>
                      <a:pt x="472" y="936"/>
                    </a:lnTo>
                    <a:lnTo>
                      <a:pt x="446" y="928"/>
                    </a:lnTo>
                    <a:lnTo>
                      <a:pt x="420" y="918"/>
                    </a:lnTo>
                    <a:lnTo>
                      <a:pt x="394" y="904"/>
                    </a:lnTo>
                    <a:lnTo>
                      <a:pt x="370" y="890"/>
                    </a:lnTo>
                    <a:lnTo>
                      <a:pt x="346" y="874"/>
                    </a:lnTo>
                    <a:lnTo>
                      <a:pt x="326" y="858"/>
                    </a:lnTo>
                    <a:lnTo>
                      <a:pt x="304" y="838"/>
                    </a:lnTo>
                    <a:lnTo>
                      <a:pt x="286" y="818"/>
                    </a:lnTo>
                    <a:lnTo>
                      <a:pt x="268" y="796"/>
                    </a:lnTo>
                    <a:lnTo>
                      <a:pt x="254" y="772"/>
                    </a:lnTo>
                    <a:lnTo>
                      <a:pt x="240" y="748"/>
                    </a:lnTo>
                    <a:lnTo>
                      <a:pt x="226" y="724"/>
                    </a:lnTo>
                    <a:lnTo>
                      <a:pt x="216" y="696"/>
                    </a:lnTo>
                    <a:lnTo>
                      <a:pt x="208" y="670"/>
                    </a:lnTo>
                    <a:lnTo>
                      <a:pt x="202" y="642"/>
                    </a:lnTo>
                    <a:lnTo>
                      <a:pt x="106" y="540"/>
                    </a:lnTo>
                    <a:lnTo>
                      <a:pt x="2" y="650"/>
                    </a:lnTo>
                    <a:lnTo>
                      <a:pt x="10" y="698"/>
                    </a:lnTo>
                    <a:lnTo>
                      <a:pt x="22" y="746"/>
                    </a:lnTo>
                    <a:lnTo>
                      <a:pt x="40" y="790"/>
                    </a:lnTo>
                    <a:lnTo>
                      <a:pt x="60" y="834"/>
                    </a:lnTo>
                    <a:lnTo>
                      <a:pt x="82" y="876"/>
                    </a:lnTo>
                    <a:lnTo>
                      <a:pt x="110" y="916"/>
                    </a:lnTo>
                    <a:lnTo>
                      <a:pt x="140" y="952"/>
                    </a:lnTo>
                    <a:lnTo>
                      <a:pt x="172" y="986"/>
                    </a:lnTo>
                    <a:lnTo>
                      <a:pt x="208" y="1018"/>
                    </a:lnTo>
                    <a:lnTo>
                      <a:pt x="244" y="1046"/>
                    </a:lnTo>
                    <a:lnTo>
                      <a:pt x="286" y="1072"/>
                    </a:lnTo>
                    <a:lnTo>
                      <a:pt x="328" y="1094"/>
                    </a:lnTo>
                    <a:lnTo>
                      <a:pt x="372" y="1112"/>
                    </a:lnTo>
                    <a:lnTo>
                      <a:pt x="418" y="1128"/>
                    </a:lnTo>
                    <a:lnTo>
                      <a:pt x="466" y="1140"/>
                    </a:lnTo>
                    <a:lnTo>
                      <a:pt x="514" y="1146"/>
                    </a:lnTo>
                    <a:lnTo>
                      <a:pt x="422" y="1058"/>
                    </a:lnTo>
                    <a:lnTo>
                      <a:pt x="426" y="1054"/>
                    </a:lnTo>
                    <a:close/>
                  </a:path>
                </a:pathLst>
              </a:custGeom>
              <a:solidFill>
                <a:srgbClr val="FFFFFF"/>
              </a:solidFill>
              <a:ln w="9525">
                <a:noFill/>
                <a:round/>
                <a:headEnd/>
                <a:tailEnd/>
              </a:ln>
            </p:spPr>
            <p:txBody>
              <a:bodyPr anchor="ctr"/>
              <a:lstStyle/>
              <a:p>
                <a:endParaRPr lang="en-US"/>
              </a:p>
            </p:txBody>
          </p:sp>
        </p:grpSp>
        <p:grpSp>
          <p:nvGrpSpPr>
            <p:cNvPr id="32812" name="Group 100"/>
            <p:cNvGrpSpPr>
              <a:grpSpLocks/>
            </p:cNvGrpSpPr>
            <p:nvPr/>
          </p:nvGrpSpPr>
          <p:grpSpPr bwMode="auto">
            <a:xfrm>
              <a:off x="1564" y="2980"/>
              <a:ext cx="99" cy="92"/>
              <a:chOff x="1564" y="2980"/>
              <a:chExt cx="99" cy="92"/>
            </a:xfrm>
          </p:grpSpPr>
          <p:grpSp>
            <p:nvGrpSpPr>
              <p:cNvPr id="32813" name="Group 101"/>
              <p:cNvGrpSpPr>
                <a:grpSpLocks/>
              </p:cNvGrpSpPr>
              <p:nvPr/>
            </p:nvGrpSpPr>
            <p:grpSpPr bwMode="auto">
              <a:xfrm>
                <a:off x="1583" y="3000"/>
                <a:ext cx="61" cy="53"/>
                <a:chOff x="1583" y="3000"/>
                <a:chExt cx="61" cy="53"/>
              </a:xfrm>
            </p:grpSpPr>
            <p:grpSp>
              <p:nvGrpSpPr>
                <p:cNvPr id="32815" name="Group 102"/>
                <p:cNvGrpSpPr>
                  <a:grpSpLocks/>
                </p:cNvGrpSpPr>
                <p:nvPr/>
              </p:nvGrpSpPr>
              <p:grpSpPr bwMode="auto">
                <a:xfrm>
                  <a:off x="1594" y="3000"/>
                  <a:ext cx="19" cy="21"/>
                  <a:chOff x="1594" y="3000"/>
                  <a:chExt cx="19" cy="21"/>
                </a:xfrm>
              </p:grpSpPr>
              <p:sp>
                <p:nvSpPr>
                  <p:cNvPr id="32835" name="Freeform 103"/>
                  <p:cNvSpPr>
                    <a:spLocks noChangeArrowheads="1"/>
                  </p:cNvSpPr>
                  <p:nvPr/>
                </p:nvSpPr>
                <p:spPr bwMode="auto">
                  <a:xfrm>
                    <a:off x="1594" y="3009"/>
                    <a:ext cx="20" cy="13"/>
                  </a:xfrm>
                  <a:custGeom>
                    <a:avLst/>
                    <a:gdLst>
                      <a:gd name="T0" fmla="*/ 0 w 89"/>
                      <a:gd name="T1" fmla="*/ 0 h 56"/>
                      <a:gd name="T2" fmla="*/ 0 w 89"/>
                      <a:gd name="T3" fmla="*/ 0 h 56"/>
                      <a:gd name="T4" fmla="*/ 0 w 89"/>
                      <a:gd name="T5" fmla="*/ 0 h 56"/>
                      <a:gd name="T6" fmla="*/ 0 w 89"/>
                      <a:gd name="T7" fmla="*/ 0 h 56"/>
                      <a:gd name="T8" fmla="*/ 0 w 89"/>
                      <a:gd name="T9" fmla="*/ 0 h 56"/>
                      <a:gd name="T10" fmla="*/ 0 w 89"/>
                      <a:gd name="T11" fmla="*/ 0 h 56"/>
                      <a:gd name="T12" fmla="*/ 0 w 89"/>
                      <a:gd name="T13" fmla="*/ 0 h 56"/>
                      <a:gd name="T14" fmla="*/ 0 w 89"/>
                      <a:gd name="T15" fmla="*/ 0 h 56"/>
                      <a:gd name="T16" fmla="*/ 0 w 89"/>
                      <a:gd name="T17" fmla="*/ 0 h 56"/>
                      <a:gd name="T18" fmla="*/ 0 w 89"/>
                      <a:gd name="T19" fmla="*/ 0 h 56"/>
                      <a:gd name="T20" fmla="*/ 0 w 89"/>
                      <a:gd name="T21" fmla="*/ 0 h 56"/>
                      <a:gd name="T22" fmla="*/ 0 w 89"/>
                      <a:gd name="T23" fmla="*/ 0 h 56"/>
                      <a:gd name="T24" fmla="*/ 0 w 89"/>
                      <a:gd name="T25" fmla="*/ 0 h 56"/>
                      <a:gd name="T26" fmla="*/ 0 w 89"/>
                      <a:gd name="T27" fmla="*/ 0 h 56"/>
                      <a:gd name="T28" fmla="*/ 0 w 89"/>
                      <a:gd name="T29" fmla="*/ 0 h 56"/>
                      <a:gd name="T30" fmla="*/ 0 w 89"/>
                      <a:gd name="T31" fmla="*/ 0 h 56"/>
                      <a:gd name="T32" fmla="*/ 0 w 89"/>
                      <a:gd name="T33" fmla="*/ 0 h 56"/>
                      <a:gd name="T34" fmla="*/ 0 w 89"/>
                      <a:gd name="T35" fmla="*/ 0 h 56"/>
                      <a:gd name="T36" fmla="*/ 0 w 89"/>
                      <a:gd name="T37" fmla="*/ 0 h 56"/>
                      <a:gd name="T38" fmla="*/ 0 w 89"/>
                      <a:gd name="T39" fmla="*/ 0 h 56"/>
                      <a:gd name="T40" fmla="*/ 0 w 89"/>
                      <a:gd name="T41" fmla="*/ 0 h 56"/>
                      <a:gd name="T42" fmla="*/ 0 w 89"/>
                      <a:gd name="T43" fmla="*/ 0 h 56"/>
                      <a:gd name="T44" fmla="*/ 0 w 89"/>
                      <a:gd name="T45" fmla="*/ 0 h 56"/>
                      <a:gd name="T46" fmla="*/ 0 w 89"/>
                      <a:gd name="T47" fmla="*/ 0 h 56"/>
                      <a:gd name="T48" fmla="*/ 0 w 89"/>
                      <a:gd name="T49" fmla="*/ 0 h 56"/>
                      <a:gd name="T50" fmla="*/ 0 w 89"/>
                      <a:gd name="T51" fmla="*/ 0 h 56"/>
                      <a:gd name="T52" fmla="*/ 0 w 89"/>
                      <a:gd name="T53" fmla="*/ 0 h 56"/>
                      <a:gd name="T54" fmla="*/ 0 w 89"/>
                      <a:gd name="T55" fmla="*/ 0 h 56"/>
                      <a:gd name="T56" fmla="*/ 0 w 89"/>
                      <a:gd name="T57" fmla="*/ 0 h 56"/>
                      <a:gd name="T58" fmla="*/ 0 w 89"/>
                      <a:gd name="T59" fmla="*/ 0 h 56"/>
                      <a:gd name="T60" fmla="*/ 0 w 89"/>
                      <a:gd name="T61" fmla="*/ 0 h 56"/>
                      <a:gd name="T62" fmla="*/ 0 w 89"/>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6"/>
                      <a:gd name="T98" fmla="*/ 89 w 8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6">
                        <a:moveTo>
                          <a:pt x="44" y="55"/>
                        </a:moveTo>
                        <a:lnTo>
                          <a:pt x="88" y="55"/>
                        </a:lnTo>
                        <a:lnTo>
                          <a:pt x="88" y="53"/>
                        </a:lnTo>
                        <a:lnTo>
                          <a:pt x="88" y="51"/>
                        </a:lnTo>
                        <a:lnTo>
                          <a:pt x="88" y="48"/>
                        </a:lnTo>
                        <a:lnTo>
                          <a:pt x="87" y="46"/>
                        </a:lnTo>
                        <a:lnTo>
                          <a:pt x="87" y="44"/>
                        </a:lnTo>
                        <a:lnTo>
                          <a:pt x="87" y="42"/>
                        </a:lnTo>
                        <a:lnTo>
                          <a:pt x="86" y="39"/>
                        </a:lnTo>
                        <a:lnTo>
                          <a:pt x="86" y="37"/>
                        </a:lnTo>
                        <a:lnTo>
                          <a:pt x="85" y="35"/>
                        </a:lnTo>
                        <a:lnTo>
                          <a:pt x="84" y="33"/>
                        </a:lnTo>
                        <a:lnTo>
                          <a:pt x="83" y="30"/>
                        </a:lnTo>
                        <a:lnTo>
                          <a:pt x="82" y="28"/>
                        </a:lnTo>
                        <a:lnTo>
                          <a:pt x="81" y="26"/>
                        </a:lnTo>
                        <a:lnTo>
                          <a:pt x="80" y="24"/>
                        </a:lnTo>
                        <a:lnTo>
                          <a:pt x="79" y="22"/>
                        </a:lnTo>
                        <a:lnTo>
                          <a:pt x="78" y="20"/>
                        </a:lnTo>
                        <a:lnTo>
                          <a:pt x="76" y="18"/>
                        </a:lnTo>
                        <a:lnTo>
                          <a:pt x="75" y="15"/>
                        </a:lnTo>
                        <a:lnTo>
                          <a:pt x="73" y="14"/>
                        </a:lnTo>
                        <a:lnTo>
                          <a:pt x="71" y="12"/>
                        </a:lnTo>
                        <a:lnTo>
                          <a:pt x="69" y="10"/>
                        </a:lnTo>
                        <a:lnTo>
                          <a:pt x="67" y="8"/>
                        </a:lnTo>
                        <a:lnTo>
                          <a:pt x="65" y="7"/>
                        </a:lnTo>
                        <a:lnTo>
                          <a:pt x="62" y="5"/>
                        </a:lnTo>
                        <a:lnTo>
                          <a:pt x="60" y="4"/>
                        </a:lnTo>
                        <a:lnTo>
                          <a:pt x="58" y="3"/>
                        </a:lnTo>
                        <a:lnTo>
                          <a:pt x="55" y="2"/>
                        </a:lnTo>
                        <a:lnTo>
                          <a:pt x="52" y="1"/>
                        </a:lnTo>
                        <a:lnTo>
                          <a:pt x="50" y="0"/>
                        </a:lnTo>
                        <a:lnTo>
                          <a:pt x="47" y="0"/>
                        </a:lnTo>
                        <a:lnTo>
                          <a:pt x="44" y="0"/>
                        </a:lnTo>
                        <a:lnTo>
                          <a:pt x="41" y="0"/>
                        </a:lnTo>
                        <a:lnTo>
                          <a:pt x="38" y="0"/>
                        </a:lnTo>
                        <a:lnTo>
                          <a:pt x="36" y="1"/>
                        </a:lnTo>
                        <a:lnTo>
                          <a:pt x="33" y="2"/>
                        </a:lnTo>
                        <a:lnTo>
                          <a:pt x="30" y="3"/>
                        </a:lnTo>
                        <a:lnTo>
                          <a:pt x="28" y="4"/>
                        </a:lnTo>
                        <a:lnTo>
                          <a:pt x="26" y="5"/>
                        </a:lnTo>
                        <a:lnTo>
                          <a:pt x="23" y="7"/>
                        </a:lnTo>
                        <a:lnTo>
                          <a:pt x="21" y="8"/>
                        </a:lnTo>
                        <a:lnTo>
                          <a:pt x="19" y="10"/>
                        </a:lnTo>
                        <a:lnTo>
                          <a:pt x="17" y="12"/>
                        </a:lnTo>
                        <a:lnTo>
                          <a:pt x="15" y="14"/>
                        </a:lnTo>
                        <a:lnTo>
                          <a:pt x="13" y="15"/>
                        </a:lnTo>
                        <a:lnTo>
                          <a:pt x="12" y="18"/>
                        </a:lnTo>
                        <a:lnTo>
                          <a:pt x="10" y="20"/>
                        </a:lnTo>
                        <a:lnTo>
                          <a:pt x="9" y="22"/>
                        </a:lnTo>
                        <a:lnTo>
                          <a:pt x="8" y="24"/>
                        </a:lnTo>
                        <a:lnTo>
                          <a:pt x="7" y="26"/>
                        </a:lnTo>
                        <a:lnTo>
                          <a:pt x="6" y="28"/>
                        </a:lnTo>
                        <a:lnTo>
                          <a:pt x="5" y="30"/>
                        </a:lnTo>
                        <a:lnTo>
                          <a:pt x="4" y="33"/>
                        </a:lnTo>
                        <a:lnTo>
                          <a:pt x="3" y="35"/>
                        </a:lnTo>
                        <a:lnTo>
                          <a:pt x="2" y="37"/>
                        </a:lnTo>
                        <a:lnTo>
                          <a:pt x="2" y="39"/>
                        </a:lnTo>
                        <a:lnTo>
                          <a:pt x="1" y="42"/>
                        </a:lnTo>
                        <a:lnTo>
                          <a:pt x="1" y="44"/>
                        </a:lnTo>
                        <a:lnTo>
                          <a:pt x="1" y="46"/>
                        </a:lnTo>
                        <a:lnTo>
                          <a:pt x="0" y="48"/>
                        </a:lnTo>
                        <a:lnTo>
                          <a:pt x="0" y="51"/>
                        </a:lnTo>
                        <a:lnTo>
                          <a:pt x="0" y="53"/>
                        </a:lnTo>
                        <a:lnTo>
                          <a:pt x="0" y="55"/>
                        </a:lnTo>
                        <a:lnTo>
                          <a:pt x="44" y="55"/>
                        </a:lnTo>
                      </a:path>
                    </a:pathLst>
                  </a:custGeom>
                  <a:solidFill>
                    <a:srgbClr val="FFFFFF"/>
                  </a:solidFill>
                  <a:ln w="6480">
                    <a:solidFill>
                      <a:srgbClr val="006699"/>
                    </a:solidFill>
                    <a:round/>
                    <a:headEnd/>
                    <a:tailEnd/>
                  </a:ln>
                </p:spPr>
                <p:txBody>
                  <a:bodyPr wrap="none" anchor="ctr"/>
                  <a:lstStyle/>
                  <a:p>
                    <a:endParaRPr lang="en-US"/>
                  </a:p>
                </p:txBody>
              </p:sp>
              <p:sp>
                <p:nvSpPr>
                  <p:cNvPr id="32836" name="Oval 104"/>
                  <p:cNvSpPr>
                    <a:spLocks noChangeArrowheads="1"/>
                  </p:cNvSpPr>
                  <p:nvPr/>
                </p:nvSpPr>
                <p:spPr bwMode="auto">
                  <a:xfrm>
                    <a:off x="1598" y="3000"/>
                    <a:ext cx="11" cy="11"/>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16" name="Group 105"/>
                <p:cNvGrpSpPr>
                  <a:grpSpLocks/>
                </p:cNvGrpSpPr>
                <p:nvPr/>
              </p:nvGrpSpPr>
              <p:grpSpPr bwMode="auto">
                <a:xfrm>
                  <a:off x="1614" y="3000"/>
                  <a:ext cx="19" cy="21"/>
                  <a:chOff x="1614" y="3000"/>
                  <a:chExt cx="19" cy="21"/>
                </a:xfrm>
              </p:grpSpPr>
              <p:sp>
                <p:nvSpPr>
                  <p:cNvPr id="32833" name="Freeform 106"/>
                  <p:cNvSpPr>
                    <a:spLocks noChangeArrowheads="1"/>
                  </p:cNvSpPr>
                  <p:nvPr/>
                </p:nvSpPr>
                <p:spPr bwMode="auto">
                  <a:xfrm>
                    <a:off x="1614" y="3009"/>
                    <a:ext cx="20" cy="13"/>
                  </a:xfrm>
                  <a:custGeom>
                    <a:avLst/>
                    <a:gdLst>
                      <a:gd name="T0" fmla="*/ 0 w 89"/>
                      <a:gd name="T1" fmla="*/ 0 h 56"/>
                      <a:gd name="T2" fmla="*/ 0 w 89"/>
                      <a:gd name="T3" fmla="*/ 0 h 56"/>
                      <a:gd name="T4" fmla="*/ 0 w 89"/>
                      <a:gd name="T5" fmla="*/ 0 h 56"/>
                      <a:gd name="T6" fmla="*/ 0 w 89"/>
                      <a:gd name="T7" fmla="*/ 0 h 56"/>
                      <a:gd name="T8" fmla="*/ 0 w 89"/>
                      <a:gd name="T9" fmla="*/ 0 h 56"/>
                      <a:gd name="T10" fmla="*/ 0 w 89"/>
                      <a:gd name="T11" fmla="*/ 0 h 56"/>
                      <a:gd name="T12" fmla="*/ 0 w 89"/>
                      <a:gd name="T13" fmla="*/ 0 h 56"/>
                      <a:gd name="T14" fmla="*/ 0 w 89"/>
                      <a:gd name="T15" fmla="*/ 0 h 56"/>
                      <a:gd name="T16" fmla="*/ 0 w 89"/>
                      <a:gd name="T17" fmla="*/ 0 h 56"/>
                      <a:gd name="T18" fmla="*/ 0 w 89"/>
                      <a:gd name="T19" fmla="*/ 0 h 56"/>
                      <a:gd name="T20" fmla="*/ 0 w 89"/>
                      <a:gd name="T21" fmla="*/ 0 h 56"/>
                      <a:gd name="T22" fmla="*/ 0 w 89"/>
                      <a:gd name="T23" fmla="*/ 0 h 56"/>
                      <a:gd name="T24" fmla="*/ 0 w 89"/>
                      <a:gd name="T25" fmla="*/ 0 h 56"/>
                      <a:gd name="T26" fmla="*/ 0 w 89"/>
                      <a:gd name="T27" fmla="*/ 0 h 56"/>
                      <a:gd name="T28" fmla="*/ 0 w 89"/>
                      <a:gd name="T29" fmla="*/ 0 h 56"/>
                      <a:gd name="T30" fmla="*/ 0 w 89"/>
                      <a:gd name="T31" fmla="*/ 0 h 56"/>
                      <a:gd name="T32" fmla="*/ 0 w 89"/>
                      <a:gd name="T33" fmla="*/ 0 h 56"/>
                      <a:gd name="T34" fmla="*/ 0 w 89"/>
                      <a:gd name="T35" fmla="*/ 0 h 56"/>
                      <a:gd name="T36" fmla="*/ 0 w 89"/>
                      <a:gd name="T37" fmla="*/ 0 h 56"/>
                      <a:gd name="T38" fmla="*/ 0 w 89"/>
                      <a:gd name="T39" fmla="*/ 0 h 56"/>
                      <a:gd name="T40" fmla="*/ 0 w 89"/>
                      <a:gd name="T41" fmla="*/ 0 h 56"/>
                      <a:gd name="T42" fmla="*/ 0 w 89"/>
                      <a:gd name="T43" fmla="*/ 0 h 56"/>
                      <a:gd name="T44" fmla="*/ 0 w 89"/>
                      <a:gd name="T45" fmla="*/ 0 h 56"/>
                      <a:gd name="T46" fmla="*/ 0 w 89"/>
                      <a:gd name="T47" fmla="*/ 0 h 56"/>
                      <a:gd name="T48" fmla="*/ 0 w 89"/>
                      <a:gd name="T49" fmla="*/ 0 h 56"/>
                      <a:gd name="T50" fmla="*/ 0 w 89"/>
                      <a:gd name="T51" fmla="*/ 0 h 56"/>
                      <a:gd name="T52" fmla="*/ 0 w 89"/>
                      <a:gd name="T53" fmla="*/ 0 h 56"/>
                      <a:gd name="T54" fmla="*/ 0 w 89"/>
                      <a:gd name="T55" fmla="*/ 0 h 56"/>
                      <a:gd name="T56" fmla="*/ 0 w 89"/>
                      <a:gd name="T57" fmla="*/ 0 h 56"/>
                      <a:gd name="T58" fmla="*/ 0 w 89"/>
                      <a:gd name="T59" fmla="*/ 0 h 56"/>
                      <a:gd name="T60" fmla="*/ 0 w 89"/>
                      <a:gd name="T61" fmla="*/ 0 h 56"/>
                      <a:gd name="T62" fmla="*/ 0 w 89"/>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6"/>
                      <a:gd name="T98" fmla="*/ 89 w 8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6">
                        <a:moveTo>
                          <a:pt x="44" y="55"/>
                        </a:moveTo>
                        <a:lnTo>
                          <a:pt x="88" y="55"/>
                        </a:lnTo>
                        <a:lnTo>
                          <a:pt x="88" y="53"/>
                        </a:lnTo>
                        <a:lnTo>
                          <a:pt x="88" y="51"/>
                        </a:lnTo>
                        <a:lnTo>
                          <a:pt x="88" y="48"/>
                        </a:lnTo>
                        <a:lnTo>
                          <a:pt x="87" y="46"/>
                        </a:lnTo>
                        <a:lnTo>
                          <a:pt x="87" y="44"/>
                        </a:lnTo>
                        <a:lnTo>
                          <a:pt x="87" y="42"/>
                        </a:lnTo>
                        <a:lnTo>
                          <a:pt x="86" y="39"/>
                        </a:lnTo>
                        <a:lnTo>
                          <a:pt x="86" y="37"/>
                        </a:lnTo>
                        <a:lnTo>
                          <a:pt x="85" y="35"/>
                        </a:lnTo>
                        <a:lnTo>
                          <a:pt x="84" y="33"/>
                        </a:lnTo>
                        <a:lnTo>
                          <a:pt x="83" y="30"/>
                        </a:lnTo>
                        <a:lnTo>
                          <a:pt x="82" y="28"/>
                        </a:lnTo>
                        <a:lnTo>
                          <a:pt x="81" y="26"/>
                        </a:lnTo>
                        <a:lnTo>
                          <a:pt x="80" y="24"/>
                        </a:lnTo>
                        <a:lnTo>
                          <a:pt x="79" y="22"/>
                        </a:lnTo>
                        <a:lnTo>
                          <a:pt x="78" y="20"/>
                        </a:lnTo>
                        <a:lnTo>
                          <a:pt x="76" y="18"/>
                        </a:lnTo>
                        <a:lnTo>
                          <a:pt x="75" y="15"/>
                        </a:lnTo>
                        <a:lnTo>
                          <a:pt x="73" y="14"/>
                        </a:lnTo>
                        <a:lnTo>
                          <a:pt x="71" y="12"/>
                        </a:lnTo>
                        <a:lnTo>
                          <a:pt x="69" y="10"/>
                        </a:lnTo>
                        <a:lnTo>
                          <a:pt x="67" y="8"/>
                        </a:lnTo>
                        <a:lnTo>
                          <a:pt x="65" y="7"/>
                        </a:lnTo>
                        <a:lnTo>
                          <a:pt x="62" y="5"/>
                        </a:lnTo>
                        <a:lnTo>
                          <a:pt x="60" y="4"/>
                        </a:lnTo>
                        <a:lnTo>
                          <a:pt x="58" y="3"/>
                        </a:lnTo>
                        <a:lnTo>
                          <a:pt x="55" y="2"/>
                        </a:lnTo>
                        <a:lnTo>
                          <a:pt x="52" y="1"/>
                        </a:lnTo>
                        <a:lnTo>
                          <a:pt x="50" y="0"/>
                        </a:lnTo>
                        <a:lnTo>
                          <a:pt x="47" y="0"/>
                        </a:lnTo>
                        <a:lnTo>
                          <a:pt x="44" y="0"/>
                        </a:lnTo>
                        <a:lnTo>
                          <a:pt x="41" y="0"/>
                        </a:lnTo>
                        <a:lnTo>
                          <a:pt x="38" y="0"/>
                        </a:lnTo>
                        <a:lnTo>
                          <a:pt x="36" y="1"/>
                        </a:lnTo>
                        <a:lnTo>
                          <a:pt x="33" y="2"/>
                        </a:lnTo>
                        <a:lnTo>
                          <a:pt x="30" y="3"/>
                        </a:lnTo>
                        <a:lnTo>
                          <a:pt x="28" y="4"/>
                        </a:lnTo>
                        <a:lnTo>
                          <a:pt x="26" y="5"/>
                        </a:lnTo>
                        <a:lnTo>
                          <a:pt x="23" y="7"/>
                        </a:lnTo>
                        <a:lnTo>
                          <a:pt x="21" y="8"/>
                        </a:lnTo>
                        <a:lnTo>
                          <a:pt x="19" y="10"/>
                        </a:lnTo>
                        <a:lnTo>
                          <a:pt x="17" y="12"/>
                        </a:lnTo>
                        <a:lnTo>
                          <a:pt x="15" y="14"/>
                        </a:lnTo>
                        <a:lnTo>
                          <a:pt x="13" y="15"/>
                        </a:lnTo>
                        <a:lnTo>
                          <a:pt x="12" y="18"/>
                        </a:lnTo>
                        <a:lnTo>
                          <a:pt x="10" y="20"/>
                        </a:lnTo>
                        <a:lnTo>
                          <a:pt x="9" y="22"/>
                        </a:lnTo>
                        <a:lnTo>
                          <a:pt x="8" y="24"/>
                        </a:lnTo>
                        <a:lnTo>
                          <a:pt x="7" y="26"/>
                        </a:lnTo>
                        <a:lnTo>
                          <a:pt x="6" y="28"/>
                        </a:lnTo>
                        <a:lnTo>
                          <a:pt x="5" y="30"/>
                        </a:lnTo>
                        <a:lnTo>
                          <a:pt x="4" y="33"/>
                        </a:lnTo>
                        <a:lnTo>
                          <a:pt x="3" y="35"/>
                        </a:lnTo>
                        <a:lnTo>
                          <a:pt x="2" y="37"/>
                        </a:lnTo>
                        <a:lnTo>
                          <a:pt x="2" y="39"/>
                        </a:lnTo>
                        <a:lnTo>
                          <a:pt x="1" y="42"/>
                        </a:lnTo>
                        <a:lnTo>
                          <a:pt x="1" y="44"/>
                        </a:lnTo>
                        <a:lnTo>
                          <a:pt x="1" y="46"/>
                        </a:lnTo>
                        <a:lnTo>
                          <a:pt x="0" y="48"/>
                        </a:lnTo>
                        <a:lnTo>
                          <a:pt x="0" y="51"/>
                        </a:lnTo>
                        <a:lnTo>
                          <a:pt x="0" y="53"/>
                        </a:lnTo>
                        <a:lnTo>
                          <a:pt x="0" y="55"/>
                        </a:lnTo>
                        <a:lnTo>
                          <a:pt x="44" y="55"/>
                        </a:lnTo>
                      </a:path>
                    </a:pathLst>
                  </a:custGeom>
                  <a:solidFill>
                    <a:srgbClr val="FFFFFF"/>
                  </a:solidFill>
                  <a:ln w="6480">
                    <a:solidFill>
                      <a:srgbClr val="006699"/>
                    </a:solidFill>
                    <a:round/>
                    <a:headEnd/>
                    <a:tailEnd/>
                  </a:ln>
                </p:spPr>
                <p:txBody>
                  <a:bodyPr wrap="none" anchor="ctr"/>
                  <a:lstStyle/>
                  <a:p>
                    <a:endParaRPr lang="en-US"/>
                  </a:p>
                </p:txBody>
              </p:sp>
              <p:sp>
                <p:nvSpPr>
                  <p:cNvPr id="32834" name="Oval 107"/>
                  <p:cNvSpPr>
                    <a:spLocks noChangeArrowheads="1"/>
                  </p:cNvSpPr>
                  <p:nvPr/>
                </p:nvSpPr>
                <p:spPr bwMode="auto">
                  <a:xfrm>
                    <a:off x="1619" y="3000"/>
                    <a:ext cx="11" cy="11"/>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17" name="Group 108"/>
                <p:cNvGrpSpPr>
                  <a:grpSpLocks/>
                </p:cNvGrpSpPr>
                <p:nvPr/>
              </p:nvGrpSpPr>
              <p:grpSpPr bwMode="auto">
                <a:xfrm>
                  <a:off x="1583" y="3014"/>
                  <a:ext cx="61" cy="22"/>
                  <a:chOff x="1583" y="3014"/>
                  <a:chExt cx="61" cy="22"/>
                </a:xfrm>
              </p:grpSpPr>
              <p:grpSp>
                <p:nvGrpSpPr>
                  <p:cNvPr id="32824" name="Group 109"/>
                  <p:cNvGrpSpPr>
                    <a:grpSpLocks/>
                  </p:cNvGrpSpPr>
                  <p:nvPr/>
                </p:nvGrpSpPr>
                <p:grpSpPr bwMode="auto">
                  <a:xfrm>
                    <a:off x="1583" y="3014"/>
                    <a:ext cx="19" cy="22"/>
                    <a:chOff x="1583" y="3014"/>
                    <a:chExt cx="19" cy="22"/>
                  </a:xfrm>
                </p:grpSpPr>
                <p:sp>
                  <p:nvSpPr>
                    <p:cNvPr id="32831" name="Freeform 110"/>
                    <p:cNvSpPr>
                      <a:spLocks noChangeArrowheads="1"/>
                    </p:cNvSpPr>
                    <p:nvPr/>
                  </p:nvSpPr>
                  <p:spPr bwMode="auto">
                    <a:xfrm>
                      <a:off x="1583" y="3024"/>
                      <a:ext cx="20" cy="13"/>
                    </a:xfrm>
                    <a:custGeom>
                      <a:avLst/>
                      <a:gdLst>
                        <a:gd name="T0" fmla="*/ 0 w 87"/>
                        <a:gd name="T1" fmla="*/ 0 h 57"/>
                        <a:gd name="T2" fmla="*/ 0 w 87"/>
                        <a:gd name="T3" fmla="*/ 0 h 57"/>
                        <a:gd name="T4" fmla="*/ 0 w 87"/>
                        <a:gd name="T5" fmla="*/ 0 h 57"/>
                        <a:gd name="T6" fmla="*/ 0 w 87"/>
                        <a:gd name="T7" fmla="*/ 0 h 57"/>
                        <a:gd name="T8" fmla="*/ 0 w 87"/>
                        <a:gd name="T9" fmla="*/ 0 h 57"/>
                        <a:gd name="T10" fmla="*/ 0 w 87"/>
                        <a:gd name="T11" fmla="*/ 0 h 57"/>
                        <a:gd name="T12" fmla="*/ 0 w 87"/>
                        <a:gd name="T13" fmla="*/ 0 h 57"/>
                        <a:gd name="T14" fmla="*/ 0 w 87"/>
                        <a:gd name="T15" fmla="*/ 0 h 57"/>
                        <a:gd name="T16" fmla="*/ 0 w 87"/>
                        <a:gd name="T17" fmla="*/ 0 h 57"/>
                        <a:gd name="T18" fmla="*/ 0 w 87"/>
                        <a:gd name="T19" fmla="*/ 0 h 57"/>
                        <a:gd name="T20" fmla="*/ 0 w 87"/>
                        <a:gd name="T21" fmla="*/ 0 h 57"/>
                        <a:gd name="T22" fmla="*/ 0 w 87"/>
                        <a:gd name="T23" fmla="*/ 0 h 57"/>
                        <a:gd name="T24" fmla="*/ 0 w 87"/>
                        <a:gd name="T25" fmla="*/ 0 h 57"/>
                        <a:gd name="T26" fmla="*/ 0 w 87"/>
                        <a:gd name="T27" fmla="*/ 0 h 57"/>
                        <a:gd name="T28" fmla="*/ 0 w 87"/>
                        <a:gd name="T29" fmla="*/ 0 h 57"/>
                        <a:gd name="T30" fmla="*/ 0 w 87"/>
                        <a:gd name="T31" fmla="*/ 0 h 57"/>
                        <a:gd name="T32" fmla="*/ 0 w 87"/>
                        <a:gd name="T33" fmla="*/ 0 h 57"/>
                        <a:gd name="T34" fmla="*/ 0 w 87"/>
                        <a:gd name="T35" fmla="*/ 0 h 57"/>
                        <a:gd name="T36" fmla="*/ 0 w 87"/>
                        <a:gd name="T37" fmla="*/ 0 h 57"/>
                        <a:gd name="T38" fmla="*/ 0 w 87"/>
                        <a:gd name="T39" fmla="*/ 0 h 57"/>
                        <a:gd name="T40" fmla="*/ 0 w 87"/>
                        <a:gd name="T41" fmla="*/ 0 h 57"/>
                        <a:gd name="T42" fmla="*/ 0 w 87"/>
                        <a:gd name="T43" fmla="*/ 0 h 57"/>
                        <a:gd name="T44" fmla="*/ 0 w 87"/>
                        <a:gd name="T45" fmla="*/ 0 h 57"/>
                        <a:gd name="T46" fmla="*/ 0 w 87"/>
                        <a:gd name="T47" fmla="*/ 0 h 57"/>
                        <a:gd name="T48" fmla="*/ 0 w 87"/>
                        <a:gd name="T49" fmla="*/ 0 h 57"/>
                        <a:gd name="T50" fmla="*/ 0 w 87"/>
                        <a:gd name="T51" fmla="*/ 0 h 57"/>
                        <a:gd name="T52" fmla="*/ 0 w 87"/>
                        <a:gd name="T53" fmla="*/ 0 h 57"/>
                        <a:gd name="T54" fmla="*/ 0 w 87"/>
                        <a:gd name="T55" fmla="*/ 0 h 57"/>
                        <a:gd name="T56" fmla="*/ 0 w 87"/>
                        <a:gd name="T57" fmla="*/ 0 h 57"/>
                        <a:gd name="T58" fmla="*/ 0 w 87"/>
                        <a:gd name="T59" fmla="*/ 0 h 57"/>
                        <a:gd name="T60" fmla="*/ 0 w 87"/>
                        <a:gd name="T61" fmla="*/ 0 h 57"/>
                        <a:gd name="T62" fmla="*/ 0 w 87"/>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57"/>
                        <a:gd name="T98" fmla="*/ 87 w 87"/>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57">
                          <a:moveTo>
                            <a:pt x="43" y="56"/>
                          </a:moveTo>
                          <a:lnTo>
                            <a:pt x="86" y="56"/>
                          </a:lnTo>
                          <a:lnTo>
                            <a:pt x="86" y="54"/>
                          </a:lnTo>
                          <a:lnTo>
                            <a:pt x="86" y="52"/>
                          </a:lnTo>
                          <a:lnTo>
                            <a:pt x="86" y="49"/>
                          </a:lnTo>
                          <a:lnTo>
                            <a:pt x="85" y="47"/>
                          </a:lnTo>
                          <a:lnTo>
                            <a:pt x="85" y="45"/>
                          </a:lnTo>
                          <a:lnTo>
                            <a:pt x="85" y="43"/>
                          </a:lnTo>
                          <a:lnTo>
                            <a:pt x="84" y="41"/>
                          </a:lnTo>
                          <a:lnTo>
                            <a:pt x="84" y="38"/>
                          </a:lnTo>
                          <a:lnTo>
                            <a:pt x="83" y="36"/>
                          </a:lnTo>
                          <a:lnTo>
                            <a:pt x="83" y="34"/>
                          </a:lnTo>
                          <a:lnTo>
                            <a:pt x="82" y="32"/>
                          </a:lnTo>
                          <a:lnTo>
                            <a:pt x="81" y="30"/>
                          </a:lnTo>
                          <a:lnTo>
                            <a:pt x="80" y="27"/>
                          </a:lnTo>
                          <a:lnTo>
                            <a:pt x="79" y="25"/>
                          </a:lnTo>
                          <a:lnTo>
                            <a:pt x="78" y="23"/>
                          </a:lnTo>
                          <a:lnTo>
                            <a:pt x="76" y="21"/>
                          </a:lnTo>
                          <a:lnTo>
                            <a:pt x="75" y="19"/>
                          </a:lnTo>
                          <a:lnTo>
                            <a:pt x="74" y="17"/>
                          </a:lnTo>
                          <a:lnTo>
                            <a:pt x="72" y="15"/>
                          </a:lnTo>
                          <a:lnTo>
                            <a:pt x="70" y="13"/>
                          </a:lnTo>
                          <a:lnTo>
                            <a:pt x="68" y="11"/>
                          </a:lnTo>
                          <a:lnTo>
                            <a:pt x="66" y="9"/>
                          </a:lnTo>
                          <a:lnTo>
                            <a:pt x="64" y="7"/>
                          </a:lnTo>
                          <a:lnTo>
                            <a:pt x="62" y="6"/>
                          </a:lnTo>
                          <a:lnTo>
                            <a:pt x="59" y="4"/>
                          </a:lnTo>
                          <a:lnTo>
                            <a:pt x="57" y="3"/>
                          </a:lnTo>
                          <a:lnTo>
                            <a:pt x="54" y="2"/>
                          </a:lnTo>
                          <a:lnTo>
                            <a:pt x="51" y="1"/>
                          </a:lnTo>
                          <a:lnTo>
                            <a:pt x="49" y="0"/>
                          </a:lnTo>
                          <a:lnTo>
                            <a:pt x="46" y="0"/>
                          </a:lnTo>
                          <a:lnTo>
                            <a:pt x="43" y="0"/>
                          </a:lnTo>
                          <a:lnTo>
                            <a:pt x="40" y="0"/>
                          </a:lnTo>
                          <a:lnTo>
                            <a:pt x="37" y="0"/>
                          </a:lnTo>
                          <a:lnTo>
                            <a:pt x="35" y="1"/>
                          </a:lnTo>
                          <a:lnTo>
                            <a:pt x="32" y="2"/>
                          </a:lnTo>
                          <a:lnTo>
                            <a:pt x="29" y="3"/>
                          </a:lnTo>
                          <a:lnTo>
                            <a:pt x="27" y="4"/>
                          </a:lnTo>
                          <a:lnTo>
                            <a:pt x="24" y="6"/>
                          </a:lnTo>
                          <a:lnTo>
                            <a:pt x="22" y="7"/>
                          </a:lnTo>
                          <a:lnTo>
                            <a:pt x="20" y="9"/>
                          </a:lnTo>
                          <a:lnTo>
                            <a:pt x="18" y="11"/>
                          </a:lnTo>
                          <a:lnTo>
                            <a:pt x="16" y="13"/>
                          </a:lnTo>
                          <a:lnTo>
                            <a:pt x="14" y="15"/>
                          </a:lnTo>
                          <a:lnTo>
                            <a:pt x="12" y="17"/>
                          </a:lnTo>
                          <a:lnTo>
                            <a:pt x="11" y="19"/>
                          </a:lnTo>
                          <a:lnTo>
                            <a:pt x="10" y="21"/>
                          </a:lnTo>
                          <a:lnTo>
                            <a:pt x="8" y="23"/>
                          </a:lnTo>
                          <a:lnTo>
                            <a:pt x="7" y="25"/>
                          </a:lnTo>
                          <a:lnTo>
                            <a:pt x="6" y="27"/>
                          </a:lnTo>
                          <a:lnTo>
                            <a:pt x="5" y="30"/>
                          </a:lnTo>
                          <a:lnTo>
                            <a:pt x="4" y="32"/>
                          </a:lnTo>
                          <a:lnTo>
                            <a:pt x="3" y="34"/>
                          </a:lnTo>
                          <a:lnTo>
                            <a:pt x="3" y="36"/>
                          </a:lnTo>
                          <a:lnTo>
                            <a:pt x="2" y="38"/>
                          </a:lnTo>
                          <a:lnTo>
                            <a:pt x="2" y="41"/>
                          </a:lnTo>
                          <a:lnTo>
                            <a:pt x="1" y="43"/>
                          </a:lnTo>
                          <a:lnTo>
                            <a:pt x="1" y="45"/>
                          </a:lnTo>
                          <a:lnTo>
                            <a:pt x="1" y="47"/>
                          </a:lnTo>
                          <a:lnTo>
                            <a:pt x="0" y="49"/>
                          </a:lnTo>
                          <a:lnTo>
                            <a:pt x="0" y="52"/>
                          </a:lnTo>
                          <a:lnTo>
                            <a:pt x="0" y="54"/>
                          </a:lnTo>
                          <a:lnTo>
                            <a:pt x="0" y="56"/>
                          </a:lnTo>
                          <a:lnTo>
                            <a:pt x="43" y="56"/>
                          </a:lnTo>
                        </a:path>
                      </a:pathLst>
                    </a:custGeom>
                    <a:solidFill>
                      <a:srgbClr val="FFFFFF"/>
                    </a:solidFill>
                    <a:ln w="6480">
                      <a:solidFill>
                        <a:srgbClr val="006699"/>
                      </a:solidFill>
                      <a:round/>
                      <a:headEnd/>
                      <a:tailEnd/>
                    </a:ln>
                  </p:spPr>
                  <p:txBody>
                    <a:bodyPr wrap="none" anchor="ctr"/>
                    <a:lstStyle/>
                    <a:p>
                      <a:endParaRPr lang="en-US"/>
                    </a:p>
                  </p:txBody>
                </p:sp>
                <p:sp>
                  <p:nvSpPr>
                    <p:cNvPr id="32832" name="Oval 111"/>
                    <p:cNvSpPr>
                      <a:spLocks noChangeArrowheads="1"/>
                    </p:cNvSpPr>
                    <p:nvPr/>
                  </p:nvSpPr>
                  <p:spPr bwMode="auto">
                    <a:xfrm>
                      <a:off x="1588" y="3014"/>
                      <a:ext cx="10" cy="11"/>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25" name="Group 112"/>
                  <p:cNvGrpSpPr>
                    <a:grpSpLocks/>
                  </p:cNvGrpSpPr>
                  <p:nvPr/>
                </p:nvGrpSpPr>
                <p:grpSpPr bwMode="auto">
                  <a:xfrm>
                    <a:off x="1604" y="3014"/>
                    <a:ext cx="19" cy="22"/>
                    <a:chOff x="1604" y="3014"/>
                    <a:chExt cx="19" cy="22"/>
                  </a:xfrm>
                </p:grpSpPr>
                <p:sp>
                  <p:nvSpPr>
                    <p:cNvPr id="32829" name="Freeform 113"/>
                    <p:cNvSpPr>
                      <a:spLocks noChangeArrowheads="1"/>
                    </p:cNvSpPr>
                    <p:nvPr/>
                  </p:nvSpPr>
                  <p:spPr bwMode="auto">
                    <a:xfrm>
                      <a:off x="1604" y="3024"/>
                      <a:ext cx="20" cy="13"/>
                    </a:xfrm>
                    <a:custGeom>
                      <a:avLst/>
                      <a:gdLst>
                        <a:gd name="T0" fmla="*/ 0 w 87"/>
                        <a:gd name="T1" fmla="*/ 0 h 57"/>
                        <a:gd name="T2" fmla="*/ 0 w 87"/>
                        <a:gd name="T3" fmla="*/ 0 h 57"/>
                        <a:gd name="T4" fmla="*/ 0 w 87"/>
                        <a:gd name="T5" fmla="*/ 0 h 57"/>
                        <a:gd name="T6" fmla="*/ 0 w 87"/>
                        <a:gd name="T7" fmla="*/ 0 h 57"/>
                        <a:gd name="T8" fmla="*/ 0 w 87"/>
                        <a:gd name="T9" fmla="*/ 0 h 57"/>
                        <a:gd name="T10" fmla="*/ 0 w 87"/>
                        <a:gd name="T11" fmla="*/ 0 h 57"/>
                        <a:gd name="T12" fmla="*/ 0 w 87"/>
                        <a:gd name="T13" fmla="*/ 0 h 57"/>
                        <a:gd name="T14" fmla="*/ 0 w 87"/>
                        <a:gd name="T15" fmla="*/ 0 h 57"/>
                        <a:gd name="T16" fmla="*/ 0 w 87"/>
                        <a:gd name="T17" fmla="*/ 0 h 57"/>
                        <a:gd name="T18" fmla="*/ 0 w 87"/>
                        <a:gd name="T19" fmla="*/ 0 h 57"/>
                        <a:gd name="T20" fmla="*/ 0 w 87"/>
                        <a:gd name="T21" fmla="*/ 0 h 57"/>
                        <a:gd name="T22" fmla="*/ 0 w 87"/>
                        <a:gd name="T23" fmla="*/ 0 h 57"/>
                        <a:gd name="T24" fmla="*/ 0 w 87"/>
                        <a:gd name="T25" fmla="*/ 0 h 57"/>
                        <a:gd name="T26" fmla="*/ 0 w 87"/>
                        <a:gd name="T27" fmla="*/ 0 h 57"/>
                        <a:gd name="T28" fmla="*/ 0 w 87"/>
                        <a:gd name="T29" fmla="*/ 0 h 57"/>
                        <a:gd name="T30" fmla="*/ 0 w 87"/>
                        <a:gd name="T31" fmla="*/ 0 h 57"/>
                        <a:gd name="T32" fmla="*/ 0 w 87"/>
                        <a:gd name="T33" fmla="*/ 0 h 57"/>
                        <a:gd name="T34" fmla="*/ 0 w 87"/>
                        <a:gd name="T35" fmla="*/ 0 h 57"/>
                        <a:gd name="T36" fmla="*/ 0 w 87"/>
                        <a:gd name="T37" fmla="*/ 0 h 57"/>
                        <a:gd name="T38" fmla="*/ 0 w 87"/>
                        <a:gd name="T39" fmla="*/ 0 h 57"/>
                        <a:gd name="T40" fmla="*/ 0 w 87"/>
                        <a:gd name="T41" fmla="*/ 0 h 57"/>
                        <a:gd name="T42" fmla="*/ 0 w 87"/>
                        <a:gd name="T43" fmla="*/ 0 h 57"/>
                        <a:gd name="T44" fmla="*/ 0 w 87"/>
                        <a:gd name="T45" fmla="*/ 0 h 57"/>
                        <a:gd name="T46" fmla="*/ 0 w 87"/>
                        <a:gd name="T47" fmla="*/ 0 h 57"/>
                        <a:gd name="T48" fmla="*/ 0 w 87"/>
                        <a:gd name="T49" fmla="*/ 0 h 57"/>
                        <a:gd name="T50" fmla="*/ 0 w 87"/>
                        <a:gd name="T51" fmla="*/ 0 h 57"/>
                        <a:gd name="T52" fmla="*/ 0 w 87"/>
                        <a:gd name="T53" fmla="*/ 0 h 57"/>
                        <a:gd name="T54" fmla="*/ 0 w 87"/>
                        <a:gd name="T55" fmla="*/ 0 h 57"/>
                        <a:gd name="T56" fmla="*/ 0 w 87"/>
                        <a:gd name="T57" fmla="*/ 0 h 57"/>
                        <a:gd name="T58" fmla="*/ 0 w 87"/>
                        <a:gd name="T59" fmla="*/ 0 h 57"/>
                        <a:gd name="T60" fmla="*/ 0 w 87"/>
                        <a:gd name="T61" fmla="*/ 0 h 57"/>
                        <a:gd name="T62" fmla="*/ 0 w 87"/>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57"/>
                        <a:gd name="T98" fmla="*/ 87 w 87"/>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57">
                          <a:moveTo>
                            <a:pt x="43" y="56"/>
                          </a:moveTo>
                          <a:lnTo>
                            <a:pt x="86" y="56"/>
                          </a:lnTo>
                          <a:lnTo>
                            <a:pt x="86" y="54"/>
                          </a:lnTo>
                          <a:lnTo>
                            <a:pt x="86" y="52"/>
                          </a:lnTo>
                          <a:lnTo>
                            <a:pt x="86" y="49"/>
                          </a:lnTo>
                          <a:lnTo>
                            <a:pt x="85" y="47"/>
                          </a:lnTo>
                          <a:lnTo>
                            <a:pt x="85" y="45"/>
                          </a:lnTo>
                          <a:lnTo>
                            <a:pt x="85" y="43"/>
                          </a:lnTo>
                          <a:lnTo>
                            <a:pt x="84" y="41"/>
                          </a:lnTo>
                          <a:lnTo>
                            <a:pt x="84" y="38"/>
                          </a:lnTo>
                          <a:lnTo>
                            <a:pt x="83" y="36"/>
                          </a:lnTo>
                          <a:lnTo>
                            <a:pt x="83" y="34"/>
                          </a:lnTo>
                          <a:lnTo>
                            <a:pt x="82" y="32"/>
                          </a:lnTo>
                          <a:lnTo>
                            <a:pt x="81" y="30"/>
                          </a:lnTo>
                          <a:lnTo>
                            <a:pt x="80" y="27"/>
                          </a:lnTo>
                          <a:lnTo>
                            <a:pt x="79" y="25"/>
                          </a:lnTo>
                          <a:lnTo>
                            <a:pt x="78" y="23"/>
                          </a:lnTo>
                          <a:lnTo>
                            <a:pt x="76" y="21"/>
                          </a:lnTo>
                          <a:lnTo>
                            <a:pt x="75" y="19"/>
                          </a:lnTo>
                          <a:lnTo>
                            <a:pt x="74" y="17"/>
                          </a:lnTo>
                          <a:lnTo>
                            <a:pt x="72" y="15"/>
                          </a:lnTo>
                          <a:lnTo>
                            <a:pt x="70" y="13"/>
                          </a:lnTo>
                          <a:lnTo>
                            <a:pt x="68" y="11"/>
                          </a:lnTo>
                          <a:lnTo>
                            <a:pt x="66" y="9"/>
                          </a:lnTo>
                          <a:lnTo>
                            <a:pt x="64" y="7"/>
                          </a:lnTo>
                          <a:lnTo>
                            <a:pt x="62" y="6"/>
                          </a:lnTo>
                          <a:lnTo>
                            <a:pt x="59" y="4"/>
                          </a:lnTo>
                          <a:lnTo>
                            <a:pt x="57" y="3"/>
                          </a:lnTo>
                          <a:lnTo>
                            <a:pt x="54" y="2"/>
                          </a:lnTo>
                          <a:lnTo>
                            <a:pt x="51" y="1"/>
                          </a:lnTo>
                          <a:lnTo>
                            <a:pt x="49" y="0"/>
                          </a:lnTo>
                          <a:lnTo>
                            <a:pt x="46" y="0"/>
                          </a:lnTo>
                          <a:lnTo>
                            <a:pt x="43" y="0"/>
                          </a:lnTo>
                          <a:lnTo>
                            <a:pt x="40" y="0"/>
                          </a:lnTo>
                          <a:lnTo>
                            <a:pt x="37" y="0"/>
                          </a:lnTo>
                          <a:lnTo>
                            <a:pt x="35" y="1"/>
                          </a:lnTo>
                          <a:lnTo>
                            <a:pt x="32" y="2"/>
                          </a:lnTo>
                          <a:lnTo>
                            <a:pt x="29" y="3"/>
                          </a:lnTo>
                          <a:lnTo>
                            <a:pt x="27" y="4"/>
                          </a:lnTo>
                          <a:lnTo>
                            <a:pt x="24" y="6"/>
                          </a:lnTo>
                          <a:lnTo>
                            <a:pt x="22" y="7"/>
                          </a:lnTo>
                          <a:lnTo>
                            <a:pt x="20" y="9"/>
                          </a:lnTo>
                          <a:lnTo>
                            <a:pt x="18" y="11"/>
                          </a:lnTo>
                          <a:lnTo>
                            <a:pt x="16" y="13"/>
                          </a:lnTo>
                          <a:lnTo>
                            <a:pt x="14" y="15"/>
                          </a:lnTo>
                          <a:lnTo>
                            <a:pt x="12" y="17"/>
                          </a:lnTo>
                          <a:lnTo>
                            <a:pt x="11" y="19"/>
                          </a:lnTo>
                          <a:lnTo>
                            <a:pt x="10" y="21"/>
                          </a:lnTo>
                          <a:lnTo>
                            <a:pt x="8" y="23"/>
                          </a:lnTo>
                          <a:lnTo>
                            <a:pt x="7" y="25"/>
                          </a:lnTo>
                          <a:lnTo>
                            <a:pt x="6" y="27"/>
                          </a:lnTo>
                          <a:lnTo>
                            <a:pt x="5" y="30"/>
                          </a:lnTo>
                          <a:lnTo>
                            <a:pt x="4" y="32"/>
                          </a:lnTo>
                          <a:lnTo>
                            <a:pt x="3" y="34"/>
                          </a:lnTo>
                          <a:lnTo>
                            <a:pt x="3" y="36"/>
                          </a:lnTo>
                          <a:lnTo>
                            <a:pt x="2" y="38"/>
                          </a:lnTo>
                          <a:lnTo>
                            <a:pt x="2" y="41"/>
                          </a:lnTo>
                          <a:lnTo>
                            <a:pt x="1" y="43"/>
                          </a:lnTo>
                          <a:lnTo>
                            <a:pt x="1" y="45"/>
                          </a:lnTo>
                          <a:lnTo>
                            <a:pt x="1" y="47"/>
                          </a:lnTo>
                          <a:lnTo>
                            <a:pt x="0" y="49"/>
                          </a:lnTo>
                          <a:lnTo>
                            <a:pt x="0" y="52"/>
                          </a:lnTo>
                          <a:lnTo>
                            <a:pt x="0" y="54"/>
                          </a:lnTo>
                          <a:lnTo>
                            <a:pt x="0" y="56"/>
                          </a:lnTo>
                          <a:lnTo>
                            <a:pt x="43" y="56"/>
                          </a:lnTo>
                        </a:path>
                      </a:pathLst>
                    </a:custGeom>
                    <a:solidFill>
                      <a:srgbClr val="FFFFFF"/>
                    </a:solidFill>
                    <a:ln w="6480">
                      <a:solidFill>
                        <a:srgbClr val="006699"/>
                      </a:solidFill>
                      <a:round/>
                      <a:headEnd/>
                      <a:tailEnd/>
                    </a:ln>
                  </p:spPr>
                  <p:txBody>
                    <a:bodyPr wrap="none" anchor="ctr"/>
                    <a:lstStyle/>
                    <a:p>
                      <a:endParaRPr lang="en-US"/>
                    </a:p>
                  </p:txBody>
                </p:sp>
                <p:sp>
                  <p:nvSpPr>
                    <p:cNvPr id="32830" name="Oval 114"/>
                    <p:cNvSpPr>
                      <a:spLocks noChangeArrowheads="1"/>
                    </p:cNvSpPr>
                    <p:nvPr/>
                  </p:nvSpPr>
                  <p:spPr bwMode="auto">
                    <a:xfrm>
                      <a:off x="1608" y="3014"/>
                      <a:ext cx="10" cy="11"/>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26" name="Group 115"/>
                  <p:cNvGrpSpPr>
                    <a:grpSpLocks/>
                  </p:cNvGrpSpPr>
                  <p:nvPr/>
                </p:nvGrpSpPr>
                <p:grpSpPr bwMode="auto">
                  <a:xfrm>
                    <a:off x="1625" y="3014"/>
                    <a:ext cx="19" cy="22"/>
                    <a:chOff x="1625" y="3014"/>
                    <a:chExt cx="19" cy="22"/>
                  </a:xfrm>
                </p:grpSpPr>
                <p:sp>
                  <p:nvSpPr>
                    <p:cNvPr id="32827" name="Freeform 116"/>
                    <p:cNvSpPr>
                      <a:spLocks noChangeArrowheads="1"/>
                    </p:cNvSpPr>
                    <p:nvPr/>
                  </p:nvSpPr>
                  <p:spPr bwMode="auto">
                    <a:xfrm>
                      <a:off x="1625" y="3024"/>
                      <a:ext cx="20" cy="13"/>
                    </a:xfrm>
                    <a:custGeom>
                      <a:avLst/>
                      <a:gdLst>
                        <a:gd name="T0" fmla="*/ 0 w 89"/>
                        <a:gd name="T1" fmla="*/ 0 h 57"/>
                        <a:gd name="T2" fmla="*/ 0 w 89"/>
                        <a:gd name="T3" fmla="*/ 0 h 57"/>
                        <a:gd name="T4" fmla="*/ 0 w 89"/>
                        <a:gd name="T5" fmla="*/ 0 h 57"/>
                        <a:gd name="T6" fmla="*/ 0 w 89"/>
                        <a:gd name="T7" fmla="*/ 0 h 57"/>
                        <a:gd name="T8" fmla="*/ 0 w 89"/>
                        <a:gd name="T9" fmla="*/ 0 h 57"/>
                        <a:gd name="T10" fmla="*/ 0 w 89"/>
                        <a:gd name="T11" fmla="*/ 0 h 57"/>
                        <a:gd name="T12" fmla="*/ 0 w 89"/>
                        <a:gd name="T13" fmla="*/ 0 h 57"/>
                        <a:gd name="T14" fmla="*/ 0 w 89"/>
                        <a:gd name="T15" fmla="*/ 0 h 57"/>
                        <a:gd name="T16" fmla="*/ 0 w 89"/>
                        <a:gd name="T17" fmla="*/ 0 h 57"/>
                        <a:gd name="T18" fmla="*/ 0 w 89"/>
                        <a:gd name="T19" fmla="*/ 0 h 57"/>
                        <a:gd name="T20" fmla="*/ 0 w 89"/>
                        <a:gd name="T21" fmla="*/ 0 h 57"/>
                        <a:gd name="T22" fmla="*/ 0 w 89"/>
                        <a:gd name="T23" fmla="*/ 0 h 57"/>
                        <a:gd name="T24" fmla="*/ 0 w 89"/>
                        <a:gd name="T25" fmla="*/ 0 h 57"/>
                        <a:gd name="T26" fmla="*/ 0 w 89"/>
                        <a:gd name="T27" fmla="*/ 0 h 57"/>
                        <a:gd name="T28" fmla="*/ 0 w 89"/>
                        <a:gd name="T29" fmla="*/ 0 h 57"/>
                        <a:gd name="T30" fmla="*/ 0 w 89"/>
                        <a:gd name="T31" fmla="*/ 0 h 57"/>
                        <a:gd name="T32" fmla="*/ 0 w 89"/>
                        <a:gd name="T33" fmla="*/ 0 h 57"/>
                        <a:gd name="T34" fmla="*/ 0 w 89"/>
                        <a:gd name="T35" fmla="*/ 0 h 57"/>
                        <a:gd name="T36" fmla="*/ 0 w 89"/>
                        <a:gd name="T37" fmla="*/ 0 h 57"/>
                        <a:gd name="T38" fmla="*/ 0 w 89"/>
                        <a:gd name="T39" fmla="*/ 0 h 57"/>
                        <a:gd name="T40" fmla="*/ 0 w 89"/>
                        <a:gd name="T41" fmla="*/ 0 h 57"/>
                        <a:gd name="T42" fmla="*/ 0 w 89"/>
                        <a:gd name="T43" fmla="*/ 0 h 57"/>
                        <a:gd name="T44" fmla="*/ 0 w 89"/>
                        <a:gd name="T45" fmla="*/ 0 h 57"/>
                        <a:gd name="T46" fmla="*/ 0 w 89"/>
                        <a:gd name="T47" fmla="*/ 0 h 57"/>
                        <a:gd name="T48" fmla="*/ 0 w 89"/>
                        <a:gd name="T49" fmla="*/ 0 h 57"/>
                        <a:gd name="T50" fmla="*/ 0 w 89"/>
                        <a:gd name="T51" fmla="*/ 0 h 57"/>
                        <a:gd name="T52" fmla="*/ 0 w 89"/>
                        <a:gd name="T53" fmla="*/ 0 h 57"/>
                        <a:gd name="T54" fmla="*/ 0 w 89"/>
                        <a:gd name="T55" fmla="*/ 0 h 57"/>
                        <a:gd name="T56" fmla="*/ 0 w 89"/>
                        <a:gd name="T57" fmla="*/ 0 h 57"/>
                        <a:gd name="T58" fmla="*/ 0 w 89"/>
                        <a:gd name="T59" fmla="*/ 0 h 57"/>
                        <a:gd name="T60" fmla="*/ 0 w 89"/>
                        <a:gd name="T61" fmla="*/ 0 h 57"/>
                        <a:gd name="T62" fmla="*/ 0 w 89"/>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7"/>
                        <a:gd name="T98" fmla="*/ 89 w 8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7">
                          <a:moveTo>
                            <a:pt x="44" y="56"/>
                          </a:moveTo>
                          <a:lnTo>
                            <a:pt x="88" y="56"/>
                          </a:lnTo>
                          <a:lnTo>
                            <a:pt x="88" y="54"/>
                          </a:lnTo>
                          <a:lnTo>
                            <a:pt x="88" y="52"/>
                          </a:lnTo>
                          <a:lnTo>
                            <a:pt x="88" y="49"/>
                          </a:lnTo>
                          <a:lnTo>
                            <a:pt x="87" y="47"/>
                          </a:lnTo>
                          <a:lnTo>
                            <a:pt x="87" y="45"/>
                          </a:lnTo>
                          <a:lnTo>
                            <a:pt x="87" y="43"/>
                          </a:lnTo>
                          <a:lnTo>
                            <a:pt x="86" y="40"/>
                          </a:lnTo>
                          <a:lnTo>
                            <a:pt x="86" y="38"/>
                          </a:lnTo>
                          <a:lnTo>
                            <a:pt x="85" y="36"/>
                          </a:lnTo>
                          <a:lnTo>
                            <a:pt x="84" y="34"/>
                          </a:lnTo>
                          <a:lnTo>
                            <a:pt x="84" y="31"/>
                          </a:lnTo>
                          <a:lnTo>
                            <a:pt x="83" y="29"/>
                          </a:lnTo>
                          <a:lnTo>
                            <a:pt x="82" y="27"/>
                          </a:lnTo>
                          <a:lnTo>
                            <a:pt x="80" y="25"/>
                          </a:lnTo>
                          <a:lnTo>
                            <a:pt x="79" y="22"/>
                          </a:lnTo>
                          <a:lnTo>
                            <a:pt x="78" y="20"/>
                          </a:lnTo>
                          <a:lnTo>
                            <a:pt x="76" y="18"/>
                          </a:lnTo>
                          <a:lnTo>
                            <a:pt x="75" y="16"/>
                          </a:lnTo>
                          <a:lnTo>
                            <a:pt x="73" y="14"/>
                          </a:lnTo>
                          <a:lnTo>
                            <a:pt x="71" y="12"/>
                          </a:lnTo>
                          <a:lnTo>
                            <a:pt x="69" y="10"/>
                          </a:lnTo>
                          <a:lnTo>
                            <a:pt x="67" y="8"/>
                          </a:lnTo>
                          <a:lnTo>
                            <a:pt x="65" y="7"/>
                          </a:lnTo>
                          <a:lnTo>
                            <a:pt x="63" y="5"/>
                          </a:lnTo>
                          <a:lnTo>
                            <a:pt x="60" y="4"/>
                          </a:lnTo>
                          <a:lnTo>
                            <a:pt x="58" y="3"/>
                          </a:lnTo>
                          <a:lnTo>
                            <a:pt x="55" y="2"/>
                          </a:lnTo>
                          <a:lnTo>
                            <a:pt x="52" y="1"/>
                          </a:lnTo>
                          <a:lnTo>
                            <a:pt x="50" y="0"/>
                          </a:lnTo>
                          <a:lnTo>
                            <a:pt x="47" y="0"/>
                          </a:lnTo>
                          <a:lnTo>
                            <a:pt x="44" y="0"/>
                          </a:lnTo>
                          <a:lnTo>
                            <a:pt x="41" y="0"/>
                          </a:lnTo>
                          <a:lnTo>
                            <a:pt x="38" y="0"/>
                          </a:lnTo>
                          <a:lnTo>
                            <a:pt x="36" y="1"/>
                          </a:lnTo>
                          <a:lnTo>
                            <a:pt x="33" y="2"/>
                          </a:lnTo>
                          <a:lnTo>
                            <a:pt x="30" y="3"/>
                          </a:lnTo>
                          <a:lnTo>
                            <a:pt x="28" y="4"/>
                          </a:lnTo>
                          <a:lnTo>
                            <a:pt x="25" y="5"/>
                          </a:lnTo>
                          <a:lnTo>
                            <a:pt x="23" y="7"/>
                          </a:lnTo>
                          <a:lnTo>
                            <a:pt x="21" y="8"/>
                          </a:lnTo>
                          <a:lnTo>
                            <a:pt x="19" y="10"/>
                          </a:lnTo>
                          <a:lnTo>
                            <a:pt x="17" y="12"/>
                          </a:lnTo>
                          <a:lnTo>
                            <a:pt x="15" y="14"/>
                          </a:lnTo>
                          <a:lnTo>
                            <a:pt x="13" y="16"/>
                          </a:lnTo>
                          <a:lnTo>
                            <a:pt x="12" y="18"/>
                          </a:lnTo>
                          <a:lnTo>
                            <a:pt x="10" y="20"/>
                          </a:lnTo>
                          <a:lnTo>
                            <a:pt x="9" y="22"/>
                          </a:lnTo>
                          <a:lnTo>
                            <a:pt x="8" y="25"/>
                          </a:lnTo>
                          <a:lnTo>
                            <a:pt x="6" y="27"/>
                          </a:lnTo>
                          <a:lnTo>
                            <a:pt x="5" y="29"/>
                          </a:lnTo>
                          <a:lnTo>
                            <a:pt x="4" y="31"/>
                          </a:lnTo>
                          <a:lnTo>
                            <a:pt x="4" y="34"/>
                          </a:lnTo>
                          <a:lnTo>
                            <a:pt x="3" y="36"/>
                          </a:lnTo>
                          <a:lnTo>
                            <a:pt x="2" y="38"/>
                          </a:lnTo>
                          <a:lnTo>
                            <a:pt x="2" y="40"/>
                          </a:lnTo>
                          <a:lnTo>
                            <a:pt x="1" y="43"/>
                          </a:lnTo>
                          <a:lnTo>
                            <a:pt x="1" y="45"/>
                          </a:lnTo>
                          <a:lnTo>
                            <a:pt x="1" y="47"/>
                          </a:lnTo>
                          <a:lnTo>
                            <a:pt x="0" y="49"/>
                          </a:lnTo>
                          <a:lnTo>
                            <a:pt x="0" y="52"/>
                          </a:lnTo>
                          <a:lnTo>
                            <a:pt x="0" y="54"/>
                          </a:lnTo>
                          <a:lnTo>
                            <a:pt x="0" y="56"/>
                          </a:lnTo>
                          <a:lnTo>
                            <a:pt x="44" y="56"/>
                          </a:lnTo>
                        </a:path>
                      </a:pathLst>
                    </a:custGeom>
                    <a:solidFill>
                      <a:srgbClr val="FFFFFF"/>
                    </a:solidFill>
                    <a:ln w="6480">
                      <a:solidFill>
                        <a:srgbClr val="006699"/>
                      </a:solidFill>
                      <a:round/>
                      <a:headEnd/>
                      <a:tailEnd/>
                    </a:ln>
                  </p:spPr>
                  <p:txBody>
                    <a:bodyPr wrap="none" anchor="ctr"/>
                    <a:lstStyle/>
                    <a:p>
                      <a:endParaRPr lang="en-US"/>
                    </a:p>
                  </p:txBody>
                </p:sp>
                <p:sp>
                  <p:nvSpPr>
                    <p:cNvPr id="32828" name="Oval 117"/>
                    <p:cNvSpPr>
                      <a:spLocks noChangeArrowheads="1"/>
                    </p:cNvSpPr>
                    <p:nvPr/>
                  </p:nvSpPr>
                  <p:spPr bwMode="auto">
                    <a:xfrm>
                      <a:off x="1629" y="3014"/>
                      <a:ext cx="11" cy="11"/>
                    </a:xfrm>
                    <a:prstGeom prst="ellipse">
                      <a:avLst/>
                    </a:prstGeom>
                    <a:solidFill>
                      <a:srgbClr val="FFFFFF"/>
                    </a:solidFill>
                    <a:ln w="6480">
                      <a:solidFill>
                        <a:srgbClr val="006699"/>
                      </a:solidFill>
                      <a:round/>
                      <a:headEnd/>
                      <a:tailEnd/>
                    </a:ln>
                  </p:spPr>
                  <p:txBody>
                    <a:bodyPr anchor="ctr"/>
                    <a:lstStyle/>
                    <a:p>
                      <a:endParaRPr lang="en-US"/>
                    </a:p>
                  </p:txBody>
                </p:sp>
              </p:grpSp>
            </p:grpSp>
            <p:grpSp>
              <p:nvGrpSpPr>
                <p:cNvPr id="32818" name="Group 118"/>
                <p:cNvGrpSpPr>
                  <a:grpSpLocks/>
                </p:cNvGrpSpPr>
                <p:nvPr/>
              </p:nvGrpSpPr>
              <p:grpSpPr bwMode="auto">
                <a:xfrm>
                  <a:off x="1594" y="3031"/>
                  <a:ext cx="19" cy="22"/>
                  <a:chOff x="1594" y="3031"/>
                  <a:chExt cx="19" cy="22"/>
                </a:xfrm>
              </p:grpSpPr>
              <p:sp>
                <p:nvSpPr>
                  <p:cNvPr id="32822" name="Freeform 119"/>
                  <p:cNvSpPr>
                    <a:spLocks noChangeArrowheads="1"/>
                  </p:cNvSpPr>
                  <p:nvPr/>
                </p:nvSpPr>
                <p:spPr bwMode="auto">
                  <a:xfrm>
                    <a:off x="1594" y="3041"/>
                    <a:ext cx="20" cy="13"/>
                  </a:xfrm>
                  <a:custGeom>
                    <a:avLst/>
                    <a:gdLst>
                      <a:gd name="T0" fmla="*/ 0 w 89"/>
                      <a:gd name="T1" fmla="*/ 0 h 57"/>
                      <a:gd name="T2" fmla="*/ 0 w 89"/>
                      <a:gd name="T3" fmla="*/ 0 h 57"/>
                      <a:gd name="T4" fmla="*/ 0 w 89"/>
                      <a:gd name="T5" fmla="*/ 0 h 57"/>
                      <a:gd name="T6" fmla="*/ 0 w 89"/>
                      <a:gd name="T7" fmla="*/ 0 h 57"/>
                      <a:gd name="T8" fmla="*/ 0 w 89"/>
                      <a:gd name="T9" fmla="*/ 0 h 57"/>
                      <a:gd name="T10" fmla="*/ 0 w 89"/>
                      <a:gd name="T11" fmla="*/ 0 h 57"/>
                      <a:gd name="T12" fmla="*/ 0 w 89"/>
                      <a:gd name="T13" fmla="*/ 0 h 57"/>
                      <a:gd name="T14" fmla="*/ 0 w 89"/>
                      <a:gd name="T15" fmla="*/ 0 h 57"/>
                      <a:gd name="T16" fmla="*/ 0 w 89"/>
                      <a:gd name="T17" fmla="*/ 0 h 57"/>
                      <a:gd name="T18" fmla="*/ 0 w 89"/>
                      <a:gd name="T19" fmla="*/ 0 h 57"/>
                      <a:gd name="T20" fmla="*/ 0 w 89"/>
                      <a:gd name="T21" fmla="*/ 0 h 57"/>
                      <a:gd name="T22" fmla="*/ 0 w 89"/>
                      <a:gd name="T23" fmla="*/ 0 h 57"/>
                      <a:gd name="T24" fmla="*/ 0 w 89"/>
                      <a:gd name="T25" fmla="*/ 0 h 57"/>
                      <a:gd name="T26" fmla="*/ 0 w 89"/>
                      <a:gd name="T27" fmla="*/ 0 h 57"/>
                      <a:gd name="T28" fmla="*/ 0 w 89"/>
                      <a:gd name="T29" fmla="*/ 0 h 57"/>
                      <a:gd name="T30" fmla="*/ 0 w 89"/>
                      <a:gd name="T31" fmla="*/ 0 h 57"/>
                      <a:gd name="T32" fmla="*/ 0 w 89"/>
                      <a:gd name="T33" fmla="*/ 0 h 57"/>
                      <a:gd name="T34" fmla="*/ 0 w 89"/>
                      <a:gd name="T35" fmla="*/ 0 h 57"/>
                      <a:gd name="T36" fmla="*/ 0 w 89"/>
                      <a:gd name="T37" fmla="*/ 0 h 57"/>
                      <a:gd name="T38" fmla="*/ 0 w 89"/>
                      <a:gd name="T39" fmla="*/ 0 h 57"/>
                      <a:gd name="T40" fmla="*/ 0 w 89"/>
                      <a:gd name="T41" fmla="*/ 0 h 57"/>
                      <a:gd name="T42" fmla="*/ 0 w 89"/>
                      <a:gd name="T43" fmla="*/ 0 h 57"/>
                      <a:gd name="T44" fmla="*/ 0 w 89"/>
                      <a:gd name="T45" fmla="*/ 0 h 57"/>
                      <a:gd name="T46" fmla="*/ 0 w 89"/>
                      <a:gd name="T47" fmla="*/ 0 h 57"/>
                      <a:gd name="T48" fmla="*/ 0 w 89"/>
                      <a:gd name="T49" fmla="*/ 0 h 57"/>
                      <a:gd name="T50" fmla="*/ 0 w 89"/>
                      <a:gd name="T51" fmla="*/ 0 h 57"/>
                      <a:gd name="T52" fmla="*/ 0 w 89"/>
                      <a:gd name="T53" fmla="*/ 0 h 57"/>
                      <a:gd name="T54" fmla="*/ 0 w 89"/>
                      <a:gd name="T55" fmla="*/ 0 h 57"/>
                      <a:gd name="T56" fmla="*/ 0 w 89"/>
                      <a:gd name="T57" fmla="*/ 0 h 57"/>
                      <a:gd name="T58" fmla="*/ 0 w 89"/>
                      <a:gd name="T59" fmla="*/ 0 h 57"/>
                      <a:gd name="T60" fmla="*/ 0 w 89"/>
                      <a:gd name="T61" fmla="*/ 0 h 57"/>
                      <a:gd name="T62" fmla="*/ 0 w 89"/>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7"/>
                      <a:gd name="T98" fmla="*/ 89 w 8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7">
                        <a:moveTo>
                          <a:pt x="44" y="56"/>
                        </a:moveTo>
                        <a:lnTo>
                          <a:pt x="88" y="56"/>
                        </a:lnTo>
                        <a:lnTo>
                          <a:pt x="88" y="54"/>
                        </a:lnTo>
                        <a:lnTo>
                          <a:pt x="88" y="52"/>
                        </a:lnTo>
                        <a:lnTo>
                          <a:pt x="88" y="49"/>
                        </a:lnTo>
                        <a:lnTo>
                          <a:pt x="87" y="47"/>
                        </a:lnTo>
                        <a:lnTo>
                          <a:pt x="87" y="45"/>
                        </a:lnTo>
                        <a:lnTo>
                          <a:pt x="87" y="43"/>
                        </a:lnTo>
                        <a:lnTo>
                          <a:pt x="86" y="40"/>
                        </a:lnTo>
                        <a:lnTo>
                          <a:pt x="86" y="38"/>
                        </a:lnTo>
                        <a:lnTo>
                          <a:pt x="85" y="36"/>
                        </a:lnTo>
                        <a:lnTo>
                          <a:pt x="84" y="34"/>
                        </a:lnTo>
                        <a:lnTo>
                          <a:pt x="84" y="31"/>
                        </a:lnTo>
                        <a:lnTo>
                          <a:pt x="83" y="29"/>
                        </a:lnTo>
                        <a:lnTo>
                          <a:pt x="82" y="27"/>
                        </a:lnTo>
                        <a:lnTo>
                          <a:pt x="80" y="25"/>
                        </a:lnTo>
                        <a:lnTo>
                          <a:pt x="79" y="22"/>
                        </a:lnTo>
                        <a:lnTo>
                          <a:pt x="78" y="20"/>
                        </a:lnTo>
                        <a:lnTo>
                          <a:pt x="76" y="18"/>
                        </a:lnTo>
                        <a:lnTo>
                          <a:pt x="75" y="16"/>
                        </a:lnTo>
                        <a:lnTo>
                          <a:pt x="73" y="14"/>
                        </a:lnTo>
                        <a:lnTo>
                          <a:pt x="71" y="12"/>
                        </a:lnTo>
                        <a:lnTo>
                          <a:pt x="69" y="10"/>
                        </a:lnTo>
                        <a:lnTo>
                          <a:pt x="67" y="8"/>
                        </a:lnTo>
                        <a:lnTo>
                          <a:pt x="65" y="7"/>
                        </a:lnTo>
                        <a:lnTo>
                          <a:pt x="63" y="5"/>
                        </a:lnTo>
                        <a:lnTo>
                          <a:pt x="60" y="4"/>
                        </a:lnTo>
                        <a:lnTo>
                          <a:pt x="58" y="3"/>
                        </a:lnTo>
                        <a:lnTo>
                          <a:pt x="55" y="2"/>
                        </a:lnTo>
                        <a:lnTo>
                          <a:pt x="52" y="1"/>
                        </a:lnTo>
                        <a:lnTo>
                          <a:pt x="50" y="0"/>
                        </a:lnTo>
                        <a:lnTo>
                          <a:pt x="47" y="0"/>
                        </a:lnTo>
                        <a:lnTo>
                          <a:pt x="44" y="0"/>
                        </a:lnTo>
                        <a:lnTo>
                          <a:pt x="41" y="0"/>
                        </a:lnTo>
                        <a:lnTo>
                          <a:pt x="38" y="0"/>
                        </a:lnTo>
                        <a:lnTo>
                          <a:pt x="36" y="1"/>
                        </a:lnTo>
                        <a:lnTo>
                          <a:pt x="33" y="2"/>
                        </a:lnTo>
                        <a:lnTo>
                          <a:pt x="30" y="3"/>
                        </a:lnTo>
                        <a:lnTo>
                          <a:pt x="28" y="4"/>
                        </a:lnTo>
                        <a:lnTo>
                          <a:pt x="25" y="5"/>
                        </a:lnTo>
                        <a:lnTo>
                          <a:pt x="23" y="7"/>
                        </a:lnTo>
                        <a:lnTo>
                          <a:pt x="21" y="8"/>
                        </a:lnTo>
                        <a:lnTo>
                          <a:pt x="19" y="10"/>
                        </a:lnTo>
                        <a:lnTo>
                          <a:pt x="17" y="12"/>
                        </a:lnTo>
                        <a:lnTo>
                          <a:pt x="15" y="14"/>
                        </a:lnTo>
                        <a:lnTo>
                          <a:pt x="13" y="16"/>
                        </a:lnTo>
                        <a:lnTo>
                          <a:pt x="12" y="18"/>
                        </a:lnTo>
                        <a:lnTo>
                          <a:pt x="10" y="20"/>
                        </a:lnTo>
                        <a:lnTo>
                          <a:pt x="9" y="22"/>
                        </a:lnTo>
                        <a:lnTo>
                          <a:pt x="8" y="25"/>
                        </a:lnTo>
                        <a:lnTo>
                          <a:pt x="6" y="27"/>
                        </a:lnTo>
                        <a:lnTo>
                          <a:pt x="5" y="29"/>
                        </a:lnTo>
                        <a:lnTo>
                          <a:pt x="4" y="31"/>
                        </a:lnTo>
                        <a:lnTo>
                          <a:pt x="4" y="34"/>
                        </a:lnTo>
                        <a:lnTo>
                          <a:pt x="3" y="36"/>
                        </a:lnTo>
                        <a:lnTo>
                          <a:pt x="2" y="38"/>
                        </a:lnTo>
                        <a:lnTo>
                          <a:pt x="2" y="40"/>
                        </a:lnTo>
                        <a:lnTo>
                          <a:pt x="1" y="43"/>
                        </a:lnTo>
                        <a:lnTo>
                          <a:pt x="1" y="45"/>
                        </a:lnTo>
                        <a:lnTo>
                          <a:pt x="1" y="47"/>
                        </a:lnTo>
                        <a:lnTo>
                          <a:pt x="0" y="49"/>
                        </a:lnTo>
                        <a:lnTo>
                          <a:pt x="0" y="52"/>
                        </a:lnTo>
                        <a:lnTo>
                          <a:pt x="0" y="54"/>
                        </a:lnTo>
                        <a:lnTo>
                          <a:pt x="0" y="56"/>
                        </a:lnTo>
                        <a:lnTo>
                          <a:pt x="44" y="56"/>
                        </a:lnTo>
                      </a:path>
                    </a:pathLst>
                  </a:custGeom>
                  <a:solidFill>
                    <a:srgbClr val="FFFFFF"/>
                  </a:solidFill>
                  <a:ln w="6480">
                    <a:solidFill>
                      <a:srgbClr val="006699"/>
                    </a:solidFill>
                    <a:round/>
                    <a:headEnd/>
                    <a:tailEnd/>
                  </a:ln>
                </p:spPr>
                <p:txBody>
                  <a:bodyPr wrap="none" anchor="ctr"/>
                  <a:lstStyle/>
                  <a:p>
                    <a:endParaRPr lang="en-US"/>
                  </a:p>
                </p:txBody>
              </p:sp>
              <p:sp>
                <p:nvSpPr>
                  <p:cNvPr id="32823" name="Oval 120"/>
                  <p:cNvSpPr>
                    <a:spLocks noChangeArrowheads="1"/>
                  </p:cNvSpPr>
                  <p:nvPr/>
                </p:nvSpPr>
                <p:spPr bwMode="auto">
                  <a:xfrm>
                    <a:off x="1598" y="3031"/>
                    <a:ext cx="11" cy="11"/>
                  </a:xfrm>
                  <a:prstGeom prst="ellipse">
                    <a:avLst/>
                  </a:prstGeom>
                  <a:solidFill>
                    <a:srgbClr val="FFFFFF"/>
                  </a:solidFill>
                  <a:ln w="6480">
                    <a:solidFill>
                      <a:srgbClr val="006699"/>
                    </a:solidFill>
                    <a:round/>
                    <a:headEnd/>
                    <a:tailEnd/>
                  </a:ln>
                </p:spPr>
                <p:txBody>
                  <a:bodyPr anchor="ctr"/>
                  <a:lstStyle/>
                  <a:p>
                    <a:endParaRPr lang="en-US"/>
                  </a:p>
                </p:txBody>
              </p:sp>
            </p:grpSp>
            <p:grpSp>
              <p:nvGrpSpPr>
                <p:cNvPr id="32819" name="Group 121"/>
                <p:cNvGrpSpPr>
                  <a:grpSpLocks/>
                </p:cNvGrpSpPr>
                <p:nvPr/>
              </p:nvGrpSpPr>
              <p:grpSpPr bwMode="auto">
                <a:xfrm>
                  <a:off x="1614" y="3031"/>
                  <a:ext cx="19" cy="22"/>
                  <a:chOff x="1614" y="3031"/>
                  <a:chExt cx="19" cy="22"/>
                </a:xfrm>
              </p:grpSpPr>
              <p:sp>
                <p:nvSpPr>
                  <p:cNvPr id="32820" name="Freeform 122"/>
                  <p:cNvSpPr>
                    <a:spLocks noChangeArrowheads="1"/>
                  </p:cNvSpPr>
                  <p:nvPr/>
                </p:nvSpPr>
                <p:spPr bwMode="auto">
                  <a:xfrm>
                    <a:off x="1614" y="3041"/>
                    <a:ext cx="20" cy="13"/>
                  </a:xfrm>
                  <a:custGeom>
                    <a:avLst/>
                    <a:gdLst>
                      <a:gd name="T0" fmla="*/ 0 w 89"/>
                      <a:gd name="T1" fmla="*/ 0 h 57"/>
                      <a:gd name="T2" fmla="*/ 0 w 89"/>
                      <a:gd name="T3" fmla="*/ 0 h 57"/>
                      <a:gd name="T4" fmla="*/ 0 w 89"/>
                      <a:gd name="T5" fmla="*/ 0 h 57"/>
                      <a:gd name="T6" fmla="*/ 0 w 89"/>
                      <a:gd name="T7" fmla="*/ 0 h 57"/>
                      <a:gd name="T8" fmla="*/ 0 w 89"/>
                      <a:gd name="T9" fmla="*/ 0 h 57"/>
                      <a:gd name="T10" fmla="*/ 0 w 89"/>
                      <a:gd name="T11" fmla="*/ 0 h 57"/>
                      <a:gd name="T12" fmla="*/ 0 w 89"/>
                      <a:gd name="T13" fmla="*/ 0 h 57"/>
                      <a:gd name="T14" fmla="*/ 0 w 89"/>
                      <a:gd name="T15" fmla="*/ 0 h 57"/>
                      <a:gd name="T16" fmla="*/ 0 w 89"/>
                      <a:gd name="T17" fmla="*/ 0 h 57"/>
                      <a:gd name="T18" fmla="*/ 0 w 89"/>
                      <a:gd name="T19" fmla="*/ 0 h 57"/>
                      <a:gd name="T20" fmla="*/ 0 w 89"/>
                      <a:gd name="T21" fmla="*/ 0 h 57"/>
                      <a:gd name="T22" fmla="*/ 0 w 89"/>
                      <a:gd name="T23" fmla="*/ 0 h 57"/>
                      <a:gd name="T24" fmla="*/ 0 w 89"/>
                      <a:gd name="T25" fmla="*/ 0 h 57"/>
                      <a:gd name="T26" fmla="*/ 0 w 89"/>
                      <a:gd name="T27" fmla="*/ 0 h 57"/>
                      <a:gd name="T28" fmla="*/ 0 w 89"/>
                      <a:gd name="T29" fmla="*/ 0 h 57"/>
                      <a:gd name="T30" fmla="*/ 0 w 89"/>
                      <a:gd name="T31" fmla="*/ 0 h 57"/>
                      <a:gd name="T32" fmla="*/ 0 w 89"/>
                      <a:gd name="T33" fmla="*/ 0 h 57"/>
                      <a:gd name="T34" fmla="*/ 0 w 89"/>
                      <a:gd name="T35" fmla="*/ 0 h 57"/>
                      <a:gd name="T36" fmla="*/ 0 w 89"/>
                      <a:gd name="T37" fmla="*/ 0 h 57"/>
                      <a:gd name="T38" fmla="*/ 0 w 89"/>
                      <a:gd name="T39" fmla="*/ 0 h 57"/>
                      <a:gd name="T40" fmla="*/ 0 w 89"/>
                      <a:gd name="T41" fmla="*/ 0 h 57"/>
                      <a:gd name="T42" fmla="*/ 0 w 89"/>
                      <a:gd name="T43" fmla="*/ 0 h 57"/>
                      <a:gd name="T44" fmla="*/ 0 w 89"/>
                      <a:gd name="T45" fmla="*/ 0 h 57"/>
                      <a:gd name="T46" fmla="*/ 0 w 89"/>
                      <a:gd name="T47" fmla="*/ 0 h 57"/>
                      <a:gd name="T48" fmla="*/ 0 w 89"/>
                      <a:gd name="T49" fmla="*/ 0 h 57"/>
                      <a:gd name="T50" fmla="*/ 0 w 89"/>
                      <a:gd name="T51" fmla="*/ 0 h 57"/>
                      <a:gd name="T52" fmla="*/ 0 w 89"/>
                      <a:gd name="T53" fmla="*/ 0 h 57"/>
                      <a:gd name="T54" fmla="*/ 0 w 89"/>
                      <a:gd name="T55" fmla="*/ 0 h 57"/>
                      <a:gd name="T56" fmla="*/ 0 w 89"/>
                      <a:gd name="T57" fmla="*/ 0 h 57"/>
                      <a:gd name="T58" fmla="*/ 0 w 89"/>
                      <a:gd name="T59" fmla="*/ 0 h 57"/>
                      <a:gd name="T60" fmla="*/ 0 w 89"/>
                      <a:gd name="T61" fmla="*/ 0 h 57"/>
                      <a:gd name="T62" fmla="*/ 0 w 89"/>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57"/>
                      <a:gd name="T98" fmla="*/ 89 w 8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57">
                        <a:moveTo>
                          <a:pt x="44" y="56"/>
                        </a:moveTo>
                        <a:lnTo>
                          <a:pt x="88" y="56"/>
                        </a:lnTo>
                        <a:lnTo>
                          <a:pt x="88" y="54"/>
                        </a:lnTo>
                        <a:lnTo>
                          <a:pt x="88" y="52"/>
                        </a:lnTo>
                        <a:lnTo>
                          <a:pt x="88" y="49"/>
                        </a:lnTo>
                        <a:lnTo>
                          <a:pt x="87" y="47"/>
                        </a:lnTo>
                        <a:lnTo>
                          <a:pt x="87" y="45"/>
                        </a:lnTo>
                        <a:lnTo>
                          <a:pt x="87" y="43"/>
                        </a:lnTo>
                        <a:lnTo>
                          <a:pt x="86" y="40"/>
                        </a:lnTo>
                        <a:lnTo>
                          <a:pt x="86" y="38"/>
                        </a:lnTo>
                        <a:lnTo>
                          <a:pt x="85" y="36"/>
                        </a:lnTo>
                        <a:lnTo>
                          <a:pt x="84" y="34"/>
                        </a:lnTo>
                        <a:lnTo>
                          <a:pt x="84" y="31"/>
                        </a:lnTo>
                        <a:lnTo>
                          <a:pt x="83" y="29"/>
                        </a:lnTo>
                        <a:lnTo>
                          <a:pt x="82" y="27"/>
                        </a:lnTo>
                        <a:lnTo>
                          <a:pt x="80" y="25"/>
                        </a:lnTo>
                        <a:lnTo>
                          <a:pt x="79" y="22"/>
                        </a:lnTo>
                        <a:lnTo>
                          <a:pt x="78" y="20"/>
                        </a:lnTo>
                        <a:lnTo>
                          <a:pt x="76" y="18"/>
                        </a:lnTo>
                        <a:lnTo>
                          <a:pt x="75" y="16"/>
                        </a:lnTo>
                        <a:lnTo>
                          <a:pt x="73" y="14"/>
                        </a:lnTo>
                        <a:lnTo>
                          <a:pt x="71" y="12"/>
                        </a:lnTo>
                        <a:lnTo>
                          <a:pt x="69" y="10"/>
                        </a:lnTo>
                        <a:lnTo>
                          <a:pt x="67" y="8"/>
                        </a:lnTo>
                        <a:lnTo>
                          <a:pt x="65" y="7"/>
                        </a:lnTo>
                        <a:lnTo>
                          <a:pt x="63" y="5"/>
                        </a:lnTo>
                        <a:lnTo>
                          <a:pt x="60" y="4"/>
                        </a:lnTo>
                        <a:lnTo>
                          <a:pt x="58" y="3"/>
                        </a:lnTo>
                        <a:lnTo>
                          <a:pt x="55" y="2"/>
                        </a:lnTo>
                        <a:lnTo>
                          <a:pt x="52" y="1"/>
                        </a:lnTo>
                        <a:lnTo>
                          <a:pt x="50" y="0"/>
                        </a:lnTo>
                        <a:lnTo>
                          <a:pt x="47" y="0"/>
                        </a:lnTo>
                        <a:lnTo>
                          <a:pt x="44" y="0"/>
                        </a:lnTo>
                        <a:lnTo>
                          <a:pt x="41" y="0"/>
                        </a:lnTo>
                        <a:lnTo>
                          <a:pt x="38" y="0"/>
                        </a:lnTo>
                        <a:lnTo>
                          <a:pt x="36" y="1"/>
                        </a:lnTo>
                        <a:lnTo>
                          <a:pt x="33" y="2"/>
                        </a:lnTo>
                        <a:lnTo>
                          <a:pt x="30" y="3"/>
                        </a:lnTo>
                        <a:lnTo>
                          <a:pt x="28" y="4"/>
                        </a:lnTo>
                        <a:lnTo>
                          <a:pt x="25" y="5"/>
                        </a:lnTo>
                        <a:lnTo>
                          <a:pt x="23" y="7"/>
                        </a:lnTo>
                        <a:lnTo>
                          <a:pt x="21" y="8"/>
                        </a:lnTo>
                        <a:lnTo>
                          <a:pt x="19" y="10"/>
                        </a:lnTo>
                        <a:lnTo>
                          <a:pt x="17" y="12"/>
                        </a:lnTo>
                        <a:lnTo>
                          <a:pt x="15" y="14"/>
                        </a:lnTo>
                        <a:lnTo>
                          <a:pt x="13" y="16"/>
                        </a:lnTo>
                        <a:lnTo>
                          <a:pt x="12" y="18"/>
                        </a:lnTo>
                        <a:lnTo>
                          <a:pt x="10" y="20"/>
                        </a:lnTo>
                        <a:lnTo>
                          <a:pt x="9" y="22"/>
                        </a:lnTo>
                        <a:lnTo>
                          <a:pt x="8" y="25"/>
                        </a:lnTo>
                        <a:lnTo>
                          <a:pt x="6" y="27"/>
                        </a:lnTo>
                        <a:lnTo>
                          <a:pt x="5" y="29"/>
                        </a:lnTo>
                        <a:lnTo>
                          <a:pt x="4" y="31"/>
                        </a:lnTo>
                        <a:lnTo>
                          <a:pt x="4" y="34"/>
                        </a:lnTo>
                        <a:lnTo>
                          <a:pt x="3" y="36"/>
                        </a:lnTo>
                        <a:lnTo>
                          <a:pt x="2" y="38"/>
                        </a:lnTo>
                        <a:lnTo>
                          <a:pt x="2" y="40"/>
                        </a:lnTo>
                        <a:lnTo>
                          <a:pt x="1" y="43"/>
                        </a:lnTo>
                        <a:lnTo>
                          <a:pt x="1" y="45"/>
                        </a:lnTo>
                        <a:lnTo>
                          <a:pt x="1" y="47"/>
                        </a:lnTo>
                        <a:lnTo>
                          <a:pt x="0" y="49"/>
                        </a:lnTo>
                        <a:lnTo>
                          <a:pt x="0" y="52"/>
                        </a:lnTo>
                        <a:lnTo>
                          <a:pt x="0" y="54"/>
                        </a:lnTo>
                        <a:lnTo>
                          <a:pt x="0" y="56"/>
                        </a:lnTo>
                        <a:lnTo>
                          <a:pt x="44" y="56"/>
                        </a:lnTo>
                      </a:path>
                    </a:pathLst>
                  </a:custGeom>
                  <a:solidFill>
                    <a:srgbClr val="FFFFFF"/>
                  </a:solidFill>
                  <a:ln w="6480">
                    <a:solidFill>
                      <a:srgbClr val="006699"/>
                    </a:solidFill>
                    <a:round/>
                    <a:headEnd/>
                    <a:tailEnd/>
                  </a:ln>
                </p:spPr>
                <p:txBody>
                  <a:bodyPr wrap="none" anchor="ctr"/>
                  <a:lstStyle/>
                  <a:p>
                    <a:endParaRPr lang="en-US"/>
                  </a:p>
                </p:txBody>
              </p:sp>
              <p:sp>
                <p:nvSpPr>
                  <p:cNvPr id="32821" name="Oval 123"/>
                  <p:cNvSpPr>
                    <a:spLocks noChangeArrowheads="1"/>
                  </p:cNvSpPr>
                  <p:nvPr/>
                </p:nvSpPr>
                <p:spPr bwMode="auto">
                  <a:xfrm>
                    <a:off x="1619" y="3031"/>
                    <a:ext cx="11" cy="11"/>
                  </a:xfrm>
                  <a:prstGeom prst="ellipse">
                    <a:avLst/>
                  </a:prstGeom>
                  <a:solidFill>
                    <a:srgbClr val="FFFFFF"/>
                  </a:solidFill>
                  <a:ln w="6480">
                    <a:solidFill>
                      <a:srgbClr val="006699"/>
                    </a:solidFill>
                    <a:round/>
                    <a:headEnd/>
                    <a:tailEnd/>
                  </a:ln>
                </p:spPr>
                <p:txBody>
                  <a:bodyPr anchor="ctr"/>
                  <a:lstStyle/>
                  <a:p>
                    <a:endParaRPr lang="en-US"/>
                  </a:p>
                </p:txBody>
              </p:sp>
            </p:grpSp>
          </p:grpSp>
          <p:sp>
            <p:nvSpPr>
              <p:cNvPr id="32814" name="Freeform 124"/>
              <p:cNvSpPr>
                <a:spLocks noChangeArrowheads="1"/>
              </p:cNvSpPr>
              <p:nvPr/>
            </p:nvSpPr>
            <p:spPr bwMode="auto">
              <a:xfrm>
                <a:off x="1564" y="2980"/>
                <a:ext cx="100" cy="93"/>
              </a:xfrm>
              <a:custGeom>
                <a:avLst/>
                <a:gdLst>
                  <a:gd name="T0" fmla="*/ 0 w 1146"/>
                  <a:gd name="T1" fmla="*/ 0 h 1146"/>
                  <a:gd name="T2" fmla="*/ 0 w 1146"/>
                  <a:gd name="T3" fmla="*/ 0 h 1146"/>
                  <a:gd name="T4" fmla="*/ 0 w 1146"/>
                  <a:gd name="T5" fmla="*/ 0 h 1146"/>
                  <a:gd name="T6" fmla="*/ 0 w 1146"/>
                  <a:gd name="T7" fmla="*/ 0 h 1146"/>
                  <a:gd name="T8" fmla="*/ 0 w 1146"/>
                  <a:gd name="T9" fmla="*/ 0 h 1146"/>
                  <a:gd name="T10" fmla="*/ 0 w 1146"/>
                  <a:gd name="T11" fmla="*/ 0 h 1146"/>
                  <a:gd name="T12" fmla="*/ 0 w 1146"/>
                  <a:gd name="T13" fmla="*/ 0 h 1146"/>
                  <a:gd name="T14" fmla="*/ 0 w 1146"/>
                  <a:gd name="T15" fmla="*/ 0 h 1146"/>
                  <a:gd name="T16" fmla="*/ 0 w 1146"/>
                  <a:gd name="T17" fmla="*/ 0 h 1146"/>
                  <a:gd name="T18" fmla="*/ 0 w 1146"/>
                  <a:gd name="T19" fmla="*/ 0 h 1146"/>
                  <a:gd name="T20" fmla="*/ 0 w 1146"/>
                  <a:gd name="T21" fmla="*/ 0 h 1146"/>
                  <a:gd name="T22" fmla="*/ 0 w 1146"/>
                  <a:gd name="T23" fmla="*/ 0 h 1146"/>
                  <a:gd name="T24" fmla="*/ 0 w 1146"/>
                  <a:gd name="T25" fmla="*/ 0 h 1146"/>
                  <a:gd name="T26" fmla="*/ 0 w 1146"/>
                  <a:gd name="T27" fmla="*/ 0 h 1146"/>
                  <a:gd name="T28" fmla="*/ 0 w 1146"/>
                  <a:gd name="T29" fmla="*/ 0 h 1146"/>
                  <a:gd name="T30" fmla="*/ 0 w 1146"/>
                  <a:gd name="T31" fmla="*/ 0 h 1146"/>
                  <a:gd name="T32" fmla="*/ 0 w 1146"/>
                  <a:gd name="T33" fmla="*/ 0 h 1146"/>
                  <a:gd name="T34" fmla="*/ 0 w 1146"/>
                  <a:gd name="T35" fmla="*/ 0 h 1146"/>
                  <a:gd name="T36" fmla="*/ 0 w 1146"/>
                  <a:gd name="T37" fmla="*/ 0 h 1146"/>
                  <a:gd name="T38" fmla="*/ 0 w 1146"/>
                  <a:gd name="T39" fmla="*/ 0 h 1146"/>
                  <a:gd name="T40" fmla="*/ 0 w 1146"/>
                  <a:gd name="T41" fmla="*/ 0 h 1146"/>
                  <a:gd name="T42" fmla="*/ 0 w 1146"/>
                  <a:gd name="T43" fmla="*/ 0 h 1146"/>
                  <a:gd name="T44" fmla="*/ 0 w 1146"/>
                  <a:gd name="T45" fmla="*/ 0 h 1146"/>
                  <a:gd name="T46" fmla="*/ 0 w 1146"/>
                  <a:gd name="T47" fmla="*/ 0 h 1146"/>
                  <a:gd name="T48" fmla="*/ 0 w 1146"/>
                  <a:gd name="T49" fmla="*/ 0 h 1146"/>
                  <a:gd name="T50" fmla="*/ 0 w 1146"/>
                  <a:gd name="T51" fmla="*/ 0 h 1146"/>
                  <a:gd name="T52" fmla="*/ 0 w 1146"/>
                  <a:gd name="T53" fmla="*/ 0 h 1146"/>
                  <a:gd name="T54" fmla="*/ 0 w 1146"/>
                  <a:gd name="T55" fmla="*/ 0 h 1146"/>
                  <a:gd name="T56" fmla="*/ 0 w 1146"/>
                  <a:gd name="T57" fmla="*/ 0 h 1146"/>
                  <a:gd name="T58" fmla="*/ 0 w 1146"/>
                  <a:gd name="T59" fmla="*/ 0 h 1146"/>
                  <a:gd name="T60" fmla="*/ 0 w 1146"/>
                  <a:gd name="T61" fmla="*/ 0 h 1146"/>
                  <a:gd name="T62" fmla="*/ 0 w 1146"/>
                  <a:gd name="T63" fmla="*/ 0 h 1146"/>
                  <a:gd name="T64" fmla="*/ 0 w 1146"/>
                  <a:gd name="T65" fmla="*/ 0 h 1146"/>
                  <a:gd name="T66" fmla="*/ 0 w 1146"/>
                  <a:gd name="T67" fmla="*/ 0 h 1146"/>
                  <a:gd name="T68" fmla="*/ 0 w 1146"/>
                  <a:gd name="T69" fmla="*/ 0 h 1146"/>
                  <a:gd name="T70" fmla="*/ 0 w 1146"/>
                  <a:gd name="T71" fmla="*/ 0 h 1146"/>
                  <a:gd name="T72" fmla="*/ 0 w 1146"/>
                  <a:gd name="T73" fmla="*/ 0 h 1146"/>
                  <a:gd name="T74" fmla="*/ 0 w 1146"/>
                  <a:gd name="T75" fmla="*/ 0 h 1146"/>
                  <a:gd name="T76" fmla="*/ 0 w 1146"/>
                  <a:gd name="T77" fmla="*/ 0 h 1146"/>
                  <a:gd name="T78" fmla="*/ 0 w 1146"/>
                  <a:gd name="T79" fmla="*/ 0 h 1146"/>
                  <a:gd name="T80" fmla="*/ 0 w 1146"/>
                  <a:gd name="T81" fmla="*/ 0 h 1146"/>
                  <a:gd name="T82" fmla="*/ 0 w 1146"/>
                  <a:gd name="T83" fmla="*/ 0 h 1146"/>
                  <a:gd name="T84" fmla="*/ 0 w 1146"/>
                  <a:gd name="T85" fmla="*/ 0 h 1146"/>
                  <a:gd name="T86" fmla="*/ 0 w 1146"/>
                  <a:gd name="T87" fmla="*/ 0 h 1146"/>
                  <a:gd name="T88" fmla="*/ 0 w 1146"/>
                  <a:gd name="T89" fmla="*/ 0 h 1146"/>
                  <a:gd name="T90" fmla="*/ 0 w 1146"/>
                  <a:gd name="T91" fmla="*/ 0 h 1146"/>
                  <a:gd name="T92" fmla="*/ 0 w 1146"/>
                  <a:gd name="T93" fmla="*/ 0 h 1146"/>
                  <a:gd name="T94" fmla="*/ 0 w 1146"/>
                  <a:gd name="T95" fmla="*/ 0 h 1146"/>
                  <a:gd name="T96" fmla="*/ 0 w 1146"/>
                  <a:gd name="T97" fmla="*/ 0 h 1146"/>
                  <a:gd name="T98" fmla="*/ 0 w 1146"/>
                  <a:gd name="T99" fmla="*/ 0 h 1146"/>
                  <a:gd name="T100" fmla="*/ 0 w 1146"/>
                  <a:gd name="T101" fmla="*/ 0 h 1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6"/>
                  <a:gd name="T154" fmla="*/ 0 h 1146"/>
                  <a:gd name="T155" fmla="*/ 1146 w 1146"/>
                  <a:gd name="T156" fmla="*/ 1146 h 1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6" h="1146">
                    <a:moveTo>
                      <a:pt x="942" y="492"/>
                    </a:moveTo>
                    <a:lnTo>
                      <a:pt x="1042" y="598"/>
                    </a:lnTo>
                    <a:lnTo>
                      <a:pt x="1144" y="492"/>
                    </a:lnTo>
                    <a:lnTo>
                      <a:pt x="1136" y="444"/>
                    </a:lnTo>
                    <a:lnTo>
                      <a:pt x="1122" y="398"/>
                    </a:lnTo>
                    <a:lnTo>
                      <a:pt x="1106" y="354"/>
                    </a:lnTo>
                    <a:lnTo>
                      <a:pt x="1086" y="310"/>
                    </a:lnTo>
                    <a:lnTo>
                      <a:pt x="1064" y="270"/>
                    </a:lnTo>
                    <a:lnTo>
                      <a:pt x="1038" y="230"/>
                    </a:lnTo>
                    <a:lnTo>
                      <a:pt x="1008" y="194"/>
                    </a:lnTo>
                    <a:lnTo>
                      <a:pt x="976" y="160"/>
                    </a:lnTo>
                    <a:lnTo>
                      <a:pt x="942" y="130"/>
                    </a:lnTo>
                    <a:lnTo>
                      <a:pt x="906" y="102"/>
                    </a:lnTo>
                    <a:lnTo>
                      <a:pt x="866" y="76"/>
                    </a:lnTo>
                    <a:lnTo>
                      <a:pt x="824" y="54"/>
                    </a:lnTo>
                    <a:lnTo>
                      <a:pt x="782" y="34"/>
                    </a:lnTo>
                    <a:lnTo>
                      <a:pt x="736" y="20"/>
                    </a:lnTo>
                    <a:lnTo>
                      <a:pt x="690" y="8"/>
                    </a:lnTo>
                    <a:lnTo>
                      <a:pt x="642" y="0"/>
                    </a:lnTo>
                    <a:lnTo>
                      <a:pt x="726" y="80"/>
                    </a:lnTo>
                    <a:lnTo>
                      <a:pt x="732" y="88"/>
                    </a:lnTo>
                    <a:lnTo>
                      <a:pt x="734" y="98"/>
                    </a:lnTo>
                    <a:lnTo>
                      <a:pt x="734" y="100"/>
                    </a:lnTo>
                    <a:lnTo>
                      <a:pt x="734" y="102"/>
                    </a:lnTo>
                    <a:lnTo>
                      <a:pt x="732" y="112"/>
                    </a:lnTo>
                    <a:lnTo>
                      <a:pt x="726" y="120"/>
                    </a:lnTo>
                    <a:lnTo>
                      <a:pt x="722" y="116"/>
                    </a:lnTo>
                    <a:lnTo>
                      <a:pt x="726" y="120"/>
                    </a:lnTo>
                    <a:lnTo>
                      <a:pt x="642" y="202"/>
                    </a:lnTo>
                    <a:lnTo>
                      <a:pt x="670" y="208"/>
                    </a:lnTo>
                    <a:lnTo>
                      <a:pt x="696" y="216"/>
                    </a:lnTo>
                    <a:lnTo>
                      <a:pt x="722" y="226"/>
                    </a:lnTo>
                    <a:lnTo>
                      <a:pt x="748" y="238"/>
                    </a:lnTo>
                    <a:lnTo>
                      <a:pt x="772" y="252"/>
                    </a:lnTo>
                    <a:lnTo>
                      <a:pt x="794" y="266"/>
                    </a:lnTo>
                    <a:lnTo>
                      <a:pt x="816" y="284"/>
                    </a:lnTo>
                    <a:lnTo>
                      <a:pt x="836" y="302"/>
                    </a:lnTo>
                    <a:lnTo>
                      <a:pt x="854" y="322"/>
                    </a:lnTo>
                    <a:lnTo>
                      <a:pt x="872" y="342"/>
                    </a:lnTo>
                    <a:lnTo>
                      <a:pt x="888" y="364"/>
                    </a:lnTo>
                    <a:lnTo>
                      <a:pt x="902" y="388"/>
                    </a:lnTo>
                    <a:lnTo>
                      <a:pt x="916" y="412"/>
                    </a:lnTo>
                    <a:lnTo>
                      <a:pt x="926" y="438"/>
                    </a:lnTo>
                    <a:lnTo>
                      <a:pt x="936" y="464"/>
                    </a:lnTo>
                    <a:lnTo>
                      <a:pt x="942" y="492"/>
                    </a:lnTo>
                    <a:close/>
                    <a:moveTo>
                      <a:pt x="90" y="422"/>
                    </a:moveTo>
                    <a:lnTo>
                      <a:pt x="86" y="416"/>
                    </a:lnTo>
                    <a:lnTo>
                      <a:pt x="94" y="410"/>
                    </a:lnTo>
                    <a:lnTo>
                      <a:pt x="104" y="408"/>
                    </a:lnTo>
                    <a:lnTo>
                      <a:pt x="106" y="408"/>
                    </a:lnTo>
                    <a:lnTo>
                      <a:pt x="108" y="408"/>
                    </a:lnTo>
                    <a:lnTo>
                      <a:pt x="116" y="410"/>
                    </a:lnTo>
                    <a:lnTo>
                      <a:pt x="126" y="416"/>
                    </a:lnTo>
                    <a:lnTo>
                      <a:pt x="202" y="498"/>
                    </a:lnTo>
                    <a:lnTo>
                      <a:pt x="210" y="470"/>
                    </a:lnTo>
                    <a:lnTo>
                      <a:pt x="218" y="444"/>
                    </a:lnTo>
                    <a:lnTo>
                      <a:pt x="228" y="418"/>
                    </a:lnTo>
                    <a:lnTo>
                      <a:pt x="240" y="394"/>
                    </a:lnTo>
                    <a:lnTo>
                      <a:pt x="254" y="370"/>
                    </a:lnTo>
                    <a:lnTo>
                      <a:pt x="270" y="348"/>
                    </a:lnTo>
                    <a:lnTo>
                      <a:pt x="286" y="326"/>
                    </a:lnTo>
                    <a:lnTo>
                      <a:pt x="304" y="306"/>
                    </a:lnTo>
                    <a:lnTo>
                      <a:pt x="324" y="288"/>
                    </a:lnTo>
                    <a:lnTo>
                      <a:pt x="346" y="270"/>
                    </a:lnTo>
                    <a:lnTo>
                      <a:pt x="368" y="256"/>
                    </a:lnTo>
                    <a:lnTo>
                      <a:pt x="392" y="242"/>
                    </a:lnTo>
                    <a:lnTo>
                      <a:pt x="416" y="228"/>
                    </a:lnTo>
                    <a:lnTo>
                      <a:pt x="442" y="218"/>
                    </a:lnTo>
                    <a:lnTo>
                      <a:pt x="468" y="210"/>
                    </a:lnTo>
                    <a:lnTo>
                      <a:pt x="496" y="202"/>
                    </a:lnTo>
                    <a:lnTo>
                      <a:pt x="604" y="100"/>
                    </a:lnTo>
                    <a:lnTo>
                      <a:pt x="498" y="0"/>
                    </a:lnTo>
                    <a:lnTo>
                      <a:pt x="450" y="10"/>
                    </a:lnTo>
                    <a:lnTo>
                      <a:pt x="404" y="22"/>
                    </a:lnTo>
                    <a:lnTo>
                      <a:pt x="358" y="38"/>
                    </a:lnTo>
                    <a:lnTo>
                      <a:pt x="314" y="58"/>
                    </a:lnTo>
                    <a:lnTo>
                      <a:pt x="274" y="80"/>
                    </a:lnTo>
                    <a:lnTo>
                      <a:pt x="234" y="106"/>
                    </a:lnTo>
                    <a:lnTo>
                      <a:pt x="196" y="136"/>
                    </a:lnTo>
                    <a:lnTo>
                      <a:pt x="162" y="168"/>
                    </a:lnTo>
                    <a:lnTo>
                      <a:pt x="130" y="202"/>
                    </a:lnTo>
                    <a:lnTo>
                      <a:pt x="102" y="240"/>
                    </a:lnTo>
                    <a:lnTo>
                      <a:pt x="76" y="280"/>
                    </a:lnTo>
                    <a:lnTo>
                      <a:pt x="54" y="322"/>
                    </a:lnTo>
                    <a:lnTo>
                      <a:pt x="36" y="366"/>
                    </a:lnTo>
                    <a:lnTo>
                      <a:pt x="20" y="410"/>
                    </a:lnTo>
                    <a:lnTo>
                      <a:pt x="8" y="458"/>
                    </a:lnTo>
                    <a:lnTo>
                      <a:pt x="0" y="506"/>
                    </a:lnTo>
                    <a:lnTo>
                      <a:pt x="86" y="416"/>
                    </a:lnTo>
                    <a:lnTo>
                      <a:pt x="90" y="422"/>
                    </a:lnTo>
                    <a:close/>
                    <a:moveTo>
                      <a:pt x="1064" y="722"/>
                    </a:moveTo>
                    <a:lnTo>
                      <a:pt x="1064" y="722"/>
                    </a:lnTo>
                    <a:lnTo>
                      <a:pt x="1054" y="728"/>
                    </a:lnTo>
                    <a:lnTo>
                      <a:pt x="1044" y="730"/>
                    </a:lnTo>
                    <a:lnTo>
                      <a:pt x="1042" y="730"/>
                    </a:lnTo>
                    <a:lnTo>
                      <a:pt x="1032" y="728"/>
                    </a:lnTo>
                    <a:lnTo>
                      <a:pt x="1022" y="722"/>
                    </a:lnTo>
                    <a:lnTo>
                      <a:pt x="1026" y="716"/>
                    </a:lnTo>
                    <a:lnTo>
                      <a:pt x="1022" y="722"/>
                    </a:lnTo>
                    <a:lnTo>
                      <a:pt x="944" y="640"/>
                    </a:lnTo>
                    <a:lnTo>
                      <a:pt x="938" y="668"/>
                    </a:lnTo>
                    <a:lnTo>
                      <a:pt x="930" y="696"/>
                    </a:lnTo>
                    <a:lnTo>
                      <a:pt x="920" y="722"/>
                    </a:lnTo>
                    <a:lnTo>
                      <a:pt x="908" y="748"/>
                    </a:lnTo>
                    <a:lnTo>
                      <a:pt x="894" y="772"/>
                    </a:lnTo>
                    <a:lnTo>
                      <a:pt x="878" y="796"/>
                    </a:lnTo>
                    <a:lnTo>
                      <a:pt x="860" y="818"/>
                    </a:lnTo>
                    <a:lnTo>
                      <a:pt x="842" y="838"/>
                    </a:lnTo>
                    <a:lnTo>
                      <a:pt x="822" y="858"/>
                    </a:lnTo>
                    <a:lnTo>
                      <a:pt x="800" y="874"/>
                    </a:lnTo>
                    <a:lnTo>
                      <a:pt x="776" y="890"/>
                    </a:lnTo>
                    <a:lnTo>
                      <a:pt x="752" y="906"/>
                    </a:lnTo>
                    <a:lnTo>
                      <a:pt x="726" y="918"/>
                    </a:lnTo>
                    <a:lnTo>
                      <a:pt x="700" y="928"/>
                    </a:lnTo>
                    <a:lnTo>
                      <a:pt x="672" y="936"/>
                    </a:lnTo>
                    <a:lnTo>
                      <a:pt x="644" y="944"/>
                    </a:lnTo>
                    <a:lnTo>
                      <a:pt x="544" y="1038"/>
                    </a:lnTo>
                    <a:lnTo>
                      <a:pt x="656" y="1144"/>
                    </a:lnTo>
                    <a:lnTo>
                      <a:pt x="704" y="1134"/>
                    </a:lnTo>
                    <a:lnTo>
                      <a:pt x="750" y="1122"/>
                    </a:lnTo>
                    <a:lnTo>
                      <a:pt x="796" y="1104"/>
                    </a:lnTo>
                    <a:lnTo>
                      <a:pt x="838" y="1084"/>
                    </a:lnTo>
                    <a:lnTo>
                      <a:pt x="880" y="1062"/>
                    </a:lnTo>
                    <a:lnTo>
                      <a:pt x="918" y="1034"/>
                    </a:lnTo>
                    <a:lnTo>
                      <a:pt x="954" y="1006"/>
                    </a:lnTo>
                    <a:lnTo>
                      <a:pt x="988" y="972"/>
                    </a:lnTo>
                    <a:lnTo>
                      <a:pt x="1020" y="938"/>
                    </a:lnTo>
                    <a:lnTo>
                      <a:pt x="1048" y="900"/>
                    </a:lnTo>
                    <a:lnTo>
                      <a:pt x="1072" y="860"/>
                    </a:lnTo>
                    <a:lnTo>
                      <a:pt x="1094" y="818"/>
                    </a:lnTo>
                    <a:lnTo>
                      <a:pt x="1114" y="774"/>
                    </a:lnTo>
                    <a:lnTo>
                      <a:pt x="1128" y="730"/>
                    </a:lnTo>
                    <a:lnTo>
                      <a:pt x="1140" y="682"/>
                    </a:lnTo>
                    <a:lnTo>
                      <a:pt x="1146" y="634"/>
                    </a:lnTo>
                    <a:lnTo>
                      <a:pt x="1064" y="722"/>
                    </a:lnTo>
                    <a:close/>
                    <a:moveTo>
                      <a:pt x="426" y="1054"/>
                    </a:moveTo>
                    <a:lnTo>
                      <a:pt x="422" y="1058"/>
                    </a:lnTo>
                    <a:lnTo>
                      <a:pt x="416" y="1050"/>
                    </a:lnTo>
                    <a:lnTo>
                      <a:pt x="414" y="1040"/>
                    </a:lnTo>
                    <a:lnTo>
                      <a:pt x="414" y="1038"/>
                    </a:lnTo>
                    <a:lnTo>
                      <a:pt x="414" y="1036"/>
                    </a:lnTo>
                    <a:lnTo>
                      <a:pt x="416" y="1026"/>
                    </a:lnTo>
                    <a:lnTo>
                      <a:pt x="422" y="1018"/>
                    </a:lnTo>
                    <a:lnTo>
                      <a:pt x="500" y="944"/>
                    </a:lnTo>
                    <a:lnTo>
                      <a:pt x="472" y="936"/>
                    </a:lnTo>
                    <a:lnTo>
                      <a:pt x="446" y="928"/>
                    </a:lnTo>
                    <a:lnTo>
                      <a:pt x="420" y="918"/>
                    </a:lnTo>
                    <a:lnTo>
                      <a:pt x="394" y="904"/>
                    </a:lnTo>
                    <a:lnTo>
                      <a:pt x="370" y="890"/>
                    </a:lnTo>
                    <a:lnTo>
                      <a:pt x="346" y="874"/>
                    </a:lnTo>
                    <a:lnTo>
                      <a:pt x="326" y="858"/>
                    </a:lnTo>
                    <a:lnTo>
                      <a:pt x="304" y="838"/>
                    </a:lnTo>
                    <a:lnTo>
                      <a:pt x="286" y="818"/>
                    </a:lnTo>
                    <a:lnTo>
                      <a:pt x="268" y="796"/>
                    </a:lnTo>
                    <a:lnTo>
                      <a:pt x="254" y="772"/>
                    </a:lnTo>
                    <a:lnTo>
                      <a:pt x="240" y="748"/>
                    </a:lnTo>
                    <a:lnTo>
                      <a:pt x="226" y="724"/>
                    </a:lnTo>
                    <a:lnTo>
                      <a:pt x="216" y="696"/>
                    </a:lnTo>
                    <a:lnTo>
                      <a:pt x="208" y="670"/>
                    </a:lnTo>
                    <a:lnTo>
                      <a:pt x="202" y="642"/>
                    </a:lnTo>
                    <a:lnTo>
                      <a:pt x="106" y="540"/>
                    </a:lnTo>
                    <a:lnTo>
                      <a:pt x="2" y="650"/>
                    </a:lnTo>
                    <a:lnTo>
                      <a:pt x="10" y="698"/>
                    </a:lnTo>
                    <a:lnTo>
                      <a:pt x="22" y="746"/>
                    </a:lnTo>
                    <a:lnTo>
                      <a:pt x="40" y="790"/>
                    </a:lnTo>
                    <a:lnTo>
                      <a:pt x="60" y="834"/>
                    </a:lnTo>
                    <a:lnTo>
                      <a:pt x="82" y="876"/>
                    </a:lnTo>
                    <a:lnTo>
                      <a:pt x="110" y="916"/>
                    </a:lnTo>
                    <a:lnTo>
                      <a:pt x="140" y="952"/>
                    </a:lnTo>
                    <a:lnTo>
                      <a:pt x="172" y="986"/>
                    </a:lnTo>
                    <a:lnTo>
                      <a:pt x="208" y="1018"/>
                    </a:lnTo>
                    <a:lnTo>
                      <a:pt x="244" y="1046"/>
                    </a:lnTo>
                    <a:lnTo>
                      <a:pt x="286" y="1072"/>
                    </a:lnTo>
                    <a:lnTo>
                      <a:pt x="328" y="1094"/>
                    </a:lnTo>
                    <a:lnTo>
                      <a:pt x="372" y="1112"/>
                    </a:lnTo>
                    <a:lnTo>
                      <a:pt x="418" y="1128"/>
                    </a:lnTo>
                    <a:lnTo>
                      <a:pt x="466" y="1140"/>
                    </a:lnTo>
                    <a:lnTo>
                      <a:pt x="514" y="1146"/>
                    </a:lnTo>
                    <a:lnTo>
                      <a:pt x="422" y="1058"/>
                    </a:lnTo>
                    <a:lnTo>
                      <a:pt x="426" y="1054"/>
                    </a:lnTo>
                    <a:close/>
                  </a:path>
                </a:pathLst>
              </a:custGeom>
              <a:solidFill>
                <a:srgbClr val="FFFFFF"/>
              </a:solidFill>
              <a:ln w="9525">
                <a:noFill/>
                <a:round/>
                <a:headEnd/>
                <a:tailEnd/>
              </a:ln>
            </p:spPr>
            <p:txBody>
              <a:bodyPr anchor="ctr"/>
              <a:lstStyle/>
              <a:p>
                <a:endParaRPr lang="en-US"/>
              </a:p>
            </p:txBody>
          </p:sp>
        </p:grpSp>
      </p:grpSp>
      <p:sp>
        <p:nvSpPr>
          <p:cNvPr id="32807" name="WordArt 125"/>
          <p:cNvSpPr>
            <a:spLocks noChangeArrowheads="1" noChangeShapeType="1" noTextEdit="1"/>
          </p:cNvSpPr>
          <p:nvPr/>
        </p:nvSpPr>
        <p:spPr bwMode="auto">
          <a:xfrm>
            <a:off x="1876425" y="6238875"/>
            <a:ext cx="5387975" cy="358775"/>
          </a:xfrm>
          <a:prstGeom prst="rect">
            <a:avLst/>
          </a:prstGeom>
        </p:spPr>
        <p:txBody>
          <a:bodyPr wrap="none" fromWordArt="1">
            <a:prstTxWarp prst="textCanDown">
              <a:avLst>
                <a:gd name="adj" fmla="val 33333"/>
              </a:avLst>
            </a:prstTxWarp>
          </a:bodyPr>
          <a:lstStyle/>
          <a:p>
            <a:pPr algn="ctr"/>
            <a:r>
              <a:rPr lang="en-US" b="1" kern="10">
                <a:ln w="9525">
                  <a:noFill/>
                  <a:round/>
                  <a:headEnd/>
                  <a:tailEnd/>
                </a:ln>
                <a:solidFill>
                  <a:srgbClr val="FFFFFF"/>
                </a:solidFill>
                <a:latin typeface="Arial"/>
                <a:cs typeface="Arial"/>
              </a:rPr>
              <a:t>    Best-of-breed capabilities, integrated on a common platform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610">
                                            <p:txEl>
                                              <p:pRg st="2" end="2"/>
                                            </p:txEl>
                                          </p:spTgt>
                                        </p:tgtEl>
                                        <p:attrNameLst>
                                          <p:attrName>style.visibility</p:attrName>
                                        </p:attrNameLst>
                                      </p:cBhvr>
                                      <p:to>
                                        <p:strVal val="visible"/>
                                      </p:to>
                                    </p:set>
                                    <p:animEffect transition="in" filter="blinds(horizontal)">
                                      <p:cBhvr>
                                        <p:cTn id="7" dur="500"/>
                                        <p:tgtEl>
                                          <p:spTgt spid="67610">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7608">
                                            <p:txEl>
                                              <p:pRg st="2" end="2"/>
                                            </p:txEl>
                                          </p:spTgt>
                                        </p:tgtEl>
                                        <p:attrNameLst>
                                          <p:attrName>style.visibility</p:attrName>
                                        </p:attrNameLst>
                                      </p:cBhvr>
                                      <p:to>
                                        <p:strVal val="visible"/>
                                      </p:to>
                                    </p:set>
                                    <p:animEffect transition="in" filter="blinds(horizontal)">
                                      <p:cBhvr>
                                        <p:cTn id="10" dur="500"/>
                                        <p:tgtEl>
                                          <p:spTgt spid="6760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609">
                                            <p:txEl>
                                              <p:pRg st="2" end="2"/>
                                            </p:txEl>
                                          </p:spTgt>
                                        </p:tgtEl>
                                        <p:attrNameLst>
                                          <p:attrName>style.visibility</p:attrName>
                                        </p:attrNameLst>
                                      </p:cBhvr>
                                      <p:to>
                                        <p:strVal val="visible"/>
                                      </p:to>
                                    </p:set>
                                    <p:animEffect transition="in" filter="blinds(horizontal)">
                                      <p:cBhvr>
                                        <p:cTn id="13" dur="500"/>
                                        <p:tgtEl>
                                          <p:spTgt spid="6760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7620">
                                            <p:txEl>
                                              <p:pRg st="2" end="2"/>
                                            </p:txEl>
                                          </p:spTgt>
                                        </p:tgtEl>
                                        <p:attrNameLst>
                                          <p:attrName>style.visibility</p:attrName>
                                        </p:attrNameLst>
                                      </p:cBhvr>
                                      <p:to>
                                        <p:strVal val="visible"/>
                                      </p:to>
                                    </p:set>
                                    <p:animEffect transition="in" filter="blinds(horizontal)">
                                      <p:cBhvr>
                                        <p:cTn id="16" dur="500"/>
                                        <p:tgtEl>
                                          <p:spTgt spid="676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a:srcRect/>
          <a:stretch>
            <a:fillRect/>
          </a:stretch>
        </p:blipFill>
        <p:spPr bwMode="auto">
          <a:xfrm>
            <a:off x="4068763" y="1327150"/>
            <a:ext cx="2232025" cy="1822450"/>
          </a:xfrm>
          <a:prstGeom prst="rect">
            <a:avLst/>
          </a:prstGeom>
          <a:noFill/>
          <a:ln w="9525">
            <a:noFill/>
            <a:round/>
            <a:headEnd/>
            <a:tailEnd/>
          </a:ln>
          <a:effectLst/>
        </p:spPr>
      </p:pic>
      <p:sp>
        <p:nvSpPr>
          <p:cNvPr id="39940" name="Text Box 4"/>
          <p:cNvSpPr txBox="1">
            <a:spLocks noChangeArrowheads="1"/>
          </p:cNvSpPr>
          <p:nvPr/>
        </p:nvSpPr>
        <p:spPr bwMode="auto">
          <a:xfrm>
            <a:off x="6386513" y="1420813"/>
            <a:ext cx="1647825" cy="257175"/>
          </a:xfrm>
          <a:prstGeom prst="rect">
            <a:avLst/>
          </a:prstGeom>
          <a:noFill/>
          <a:ln w="9525">
            <a:noFill/>
            <a:round/>
            <a:headEnd/>
            <a:tailEnd/>
          </a:ln>
          <a:effectLst/>
        </p:spPr>
        <p:txBody>
          <a:bodyPr wrap="none" lIns="90000" tIns="46800" rIns="90000" bIns="46800">
            <a:spAutoFit/>
          </a:bodyPr>
          <a:lstStyle/>
          <a:p>
            <a:pPr algn="ct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ea typeface="SimSun" pitchFamily="2" charset="-122"/>
              </a:rPr>
              <a:t>A dashboard in RTC</a:t>
            </a:r>
          </a:p>
        </p:txBody>
      </p:sp>
      <p:pic>
        <p:nvPicPr>
          <p:cNvPr id="39941" name="Picture 5"/>
          <p:cNvPicPr>
            <a:picLocks noChangeAspect="1" noChangeArrowheads="1"/>
          </p:cNvPicPr>
          <p:nvPr/>
        </p:nvPicPr>
        <p:blipFill>
          <a:blip r:embed="rId4"/>
          <a:srcRect/>
          <a:stretch>
            <a:fillRect/>
          </a:stretch>
        </p:blipFill>
        <p:spPr bwMode="auto">
          <a:xfrm>
            <a:off x="538163" y="3213100"/>
            <a:ext cx="2273300" cy="1819275"/>
          </a:xfrm>
          <a:prstGeom prst="rect">
            <a:avLst/>
          </a:prstGeom>
          <a:noFill/>
          <a:ln w="9525">
            <a:noFill/>
            <a:round/>
            <a:headEnd/>
            <a:tailEnd/>
          </a:ln>
          <a:effectLst/>
        </p:spPr>
      </p:pic>
      <p:sp>
        <p:nvSpPr>
          <p:cNvPr id="39942" name="Text Box 6"/>
          <p:cNvSpPr txBox="1">
            <a:spLocks noChangeArrowheads="1"/>
          </p:cNvSpPr>
          <p:nvPr/>
        </p:nvSpPr>
        <p:spPr bwMode="auto">
          <a:xfrm>
            <a:off x="420688" y="2992438"/>
            <a:ext cx="2551112" cy="257175"/>
          </a:xfrm>
          <a:prstGeom prst="rect">
            <a:avLst/>
          </a:prstGeom>
          <a:noFill/>
          <a:ln w="9525">
            <a:noFill/>
            <a:round/>
            <a:headEnd/>
            <a:tailEnd/>
          </a:ln>
          <a:effectLst/>
        </p:spPr>
        <p:txBody>
          <a:bodyPr wrap="none" lIns="90000" tIns="46800" rIns="90000" bIns="46800">
            <a:spAutoFit/>
          </a:bodyPr>
          <a:lstStyle/>
          <a:p>
            <a:pPr algn="ct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ea typeface="SimSun" pitchFamily="2" charset="-122"/>
              </a:rPr>
              <a:t>A Practice library &amp; tool mentors</a:t>
            </a:r>
          </a:p>
        </p:txBody>
      </p:sp>
      <p:pic>
        <p:nvPicPr>
          <p:cNvPr id="39943" name="Picture 7"/>
          <p:cNvPicPr>
            <a:picLocks noChangeAspect="1" noChangeArrowheads="1"/>
          </p:cNvPicPr>
          <p:nvPr/>
        </p:nvPicPr>
        <p:blipFill>
          <a:blip r:embed="rId5"/>
          <a:srcRect/>
          <a:stretch>
            <a:fillRect/>
          </a:stretch>
        </p:blipFill>
        <p:spPr bwMode="auto">
          <a:xfrm>
            <a:off x="3419475" y="3198813"/>
            <a:ext cx="3600450" cy="1722437"/>
          </a:xfrm>
          <a:prstGeom prst="rect">
            <a:avLst/>
          </a:prstGeom>
          <a:noFill/>
          <a:ln w="9525">
            <a:noFill/>
            <a:round/>
            <a:headEnd/>
            <a:tailEnd/>
          </a:ln>
          <a:effectLst/>
        </p:spPr>
      </p:pic>
      <p:sp>
        <p:nvSpPr>
          <p:cNvPr id="39944" name="Text Box 8"/>
          <p:cNvSpPr txBox="1">
            <a:spLocks noChangeArrowheads="1"/>
          </p:cNvSpPr>
          <p:nvPr/>
        </p:nvSpPr>
        <p:spPr bwMode="auto">
          <a:xfrm>
            <a:off x="5502275" y="3021013"/>
            <a:ext cx="3287713" cy="257175"/>
          </a:xfrm>
          <a:prstGeom prst="rect">
            <a:avLst/>
          </a:prstGeom>
          <a:noFill/>
          <a:ln w="9525">
            <a:noFill/>
            <a:round/>
            <a:headEnd/>
            <a:tailEnd/>
          </a:ln>
          <a:effectLst/>
        </p:spPr>
        <p:txBody>
          <a:bodyPr wrap="none" lIns="90000" tIns="46800" rIns="90000" bIns="46800">
            <a:spAutoFit/>
          </a:bodyPr>
          <a:lstStyle/>
          <a:p>
            <a:pPr algn="ct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ea typeface="SimSun" pitchFamily="2" charset="-122"/>
              </a:rPr>
              <a:t>Practice tasks based on work items in RTC</a:t>
            </a:r>
          </a:p>
        </p:txBody>
      </p:sp>
      <p:pic>
        <p:nvPicPr>
          <p:cNvPr id="39945" name="Picture 9"/>
          <p:cNvPicPr>
            <a:picLocks noChangeAspect="1" noChangeArrowheads="1"/>
          </p:cNvPicPr>
          <p:nvPr/>
        </p:nvPicPr>
        <p:blipFill>
          <a:blip r:embed="rId6"/>
          <a:srcRect/>
          <a:stretch>
            <a:fillRect/>
          </a:stretch>
        </p:blipFill>
        <p:spPr bwMode="auto">
          <a:xfrm>
            <a:off x="468313" y="2117725"/>
            <a:ext cx="714375" cy="714375"/>
          </a:xfrm>
          <a:prstGeom prst="rect">
            <a:avLst/>
          </a:prstGeom>
          <a:noFill/>
          <a:ln w="41400">
            <a:solidFill>
              <a:srgbClr val="FDB938"/>
            </a:solidFill>
            <a:miter lim="800000"/>
            <a:headEnd/>
            <a:tailEnd/>
          </a:ln>
          <a:effectLst/>
        </p:spPr>
      </p:pic>
      <p:pic>
        <p:nvPicPr>
          <p:cNvPr id="39946" name="Picture 10"/>
          <p:cNvPicPr>
            <a:picLocks noChangeAspect="1" noChangeArrowheads="1"/>
          </p:cNvPicPr>
          <p:nvPr/>
        </p:nvPicPr>
        <p:blipFill>
          <a:blip r:embed="rId7">
            <a:lum bright="28000"/>
          </a:blip>
          <a:srcRect/>
          <a:stretch>
            <a:fillRect/>
          </a:stretch>
        </p:blipFill>
        <p:spPr bwMode="auto">
          <a:xfrm>
            <a:off x="6659563" y="1689100"/>
            <a:ext cx="720725" cy="720725"/>
          </a:xfrm>
          <a:prstGeom prst="rect">
            <a:avLst/>
          </a:prstGeom>
          <a:noFill/>
          <a:ln w="38160">
            <a:solidFill>
              <a:srgbClr val="FFCC66"/>
            </a:solidFill>
            <a:miter lim="800000"/>
            <a:headEnd/>
            <a:tailEnd/>
          </a:ln>
          <a:effectLst/>
        </p:spPr>
      </p:pic>
      <p:pic>
        <p:nvPicPr>
          <p:cNvPr id="39947" name="Picture 11"/>
          <p:cNvPicPr>
            <a:picLocks noChangeAspect="1" noChangeArrowheads="1"/>
          </p:cNvPicPr>
          <p:nvPr/>
        </p:nvPicPr>
        <p:blipFill>
          <a:blip r:embed="rId8"/>
          <a:srcRect/>
          <a:stretch>
            <a:fillRect/>
          </a:stretch>
        </p:blipFill>
        <p:spPr bwMode="auto">
          <a:xfrm>
            <a:off x="7451725" y="3270250"/>
            <a:ext cx="762000" cy="727075"/>
          </a:xfrm>
          <a:prstGeom prst="rect">
            <a:avLst/>
          </a:prstGeom>
          <a:noFill/>
          <a:ln w="41400">
            <a:solidFill>
              <a:srgbClr val="66FF33"/>
            </a:solidFill>
            <a:miter lim="800000"/>
            <a:headEnd/>
            <a:tailEnd/>
          </a:ln>
          <a:effectLst/>
        </p:spPr>
      </p:pic>
      <p:sp>
        <p:nvSpPr>
          <p:cNvPr id="39948" name="Text Box 12"/>
          <p:cNvSpPr txBox="1">
            <a:spLocks noChangeArrowheads="1"/>
          </p:cNvSpPr>
          <p:nvPr/>
        </p:nvSpPr>
        <p:spPr bwMode="auto">
          <a:xfrm>
            <a:off x="1331913" y="2190750"/>
            <a:ext cx="1584325" cy="585788"/>
          </a:xfrm>
          <a:prstGeom prst="rect">
            <a:avLst/>
          </a:prstGeom>
          <a:noFill/>
          <a:ln w="9525">
            <a:noFill/>
            <a:round/>
            <a:headEnd/>
            <a:tailEnd/>
          </a:ln>
          <a:effectLst/>
        </p:spPr>
        <p:txBody>
          <a:bodyPr lIns="90000" tIns="46800" rIns="90000" bIns="46800">
            <a:spAutoFit/>
          </a:bodyPr>
          <a:lstStyle/>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Learn and check how to use a Practice</a:t>
            </a:r>
          </a:p>
        </p:txBody>
      </p:sp>
      <p:sp>
        <p:nvSpPr>
          <p:cNvPr id="39949" name="Text Box 13"/>
          <p:cNvSpPr txBox="1">
            <a:spLocks noChangeArrowheads="1"/>
          </p:cNvSpPr>
          <p:nvPr/>
        </p:nvSpPr>
        <p:spPr bwMode="auto">
          <a:xfrm>
            <a:off x="7524750" y="1689100"/>
            <a:ext cx="1260475" cy="750888"/>
          </a:xfrm>
          <a:prstGeom prst="rect">
            <a:avLst/>
          </a:prstGeom>
          <a:noFill/>
          <a:ln w="9525">
            <a:noFill/>
            <a:round/>
            <a:headEnd/>
            <a:tailEnd/>
          </a:ln>
          <a:effectLst/>
        </p:spPr>
        <p:txBody>
          <a:bodyPr lIns="90000" tIns="46800" rIns="90000" bIns="46800">
            <a:spAutoFit/>
          </a:bodyPr>
          <a:lstStyle/>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Check progress Understand tasks and deliverables</a:t>
            </a:r>
          </a:p>
        </p:txBody>
      </p:sp>
      <p:sp>
        <p:nvSpPr>
          <p:cNvPr id="39950" name="Text Box 14"/>
          <p:cNvSpPr txBox="1">
            <a:spLocks noChangeArrowheads="1"/>
          </p:cNvSpPr>
          <p:nvPr/>
        </p:nvSpPr>
        <p:spPr bwMode="auto">
          <a:xfrm>
            <a:off x="7380288" y="4133850"/>
            <a:ext cx="1535112" cy="942975"/>
          </a:xfrm>
          <a:prstGeom prst="rect">
            <a:avLst/>
          </a:prstGeom>
          <a:noFill/>
          <a:ln w="9525">
            <a:noFill/>
            <a:round/>
            <a:headEnd/>
            <a:tailEnd/>
          </a:ln>
          <a:effectLst/>
        </p:spPr>
        <p:txBody>
          <a:bodyPr lIns="90000" tIns="46800" rIns="90000" bIns="46800">
            <a:spAutoFit/>
          </a:bodyPr>
          <a:lstStyle/>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Execute my tasks</a:t>
            </a:r>
          </a:p>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Update my tasks</a:t>
            </a:r>
          </a:p>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Collaborate with colleagues</a:t>
            </a:r>
          </a:p>
        </p:txBody>
      </p:sp>
      <p:sp>
        <p:nvSpPr>
          <p:cNvPr id="39951" name="Text Box 15"/>
          <p:cNvSpPr txBox="1">
            <a:spLocks noChangeArrowheads="1"/>
          </p:cNvSpPr>
          <p:nvPr/>
        </p:nvSpPr>
        <p:spPr bwMode="auto">
          <a:xfrm>
            <a:off x="5508625" y="5359400"/>
            <a:ext cx="1584325" cy="776288"/>
          </a:xfrm>
          <a:prstGeom prst="rect">
            <a:avLst/>
          </a:prstGeom>
          <a:noFill/>
          <a:ln w="9525">
            <a:noFill/>
            <a:round/>
            <a:headEnd/>
            <a:tailEnd/>
          </a:ln>
          <a:effectLst/>
        </p:spPr>
        <p:txBody>
          <a:bodyPr lIns="90000" tIns="46800" rIns="90000" bIns="46800">
            <a:spAutoFit/>
          </a:bodyPr>
          <a:lstStyle/>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ea typeface="SimSun" pitchFamily="2" charset="-122"/>
              </a:rPr>
              <a:t>Starting templates</a:t>
            </a:r>
            <a:r>
              <a:rPr lang="en-US" sz="1200">
                <a:solidFill>
                  <a:srgbClr val="000000"/>
                </a:solidFill>
                <a:ea typeface="SimSun" pitchFamily="2" charset="-122"/>
              </a:rPr>
              <a:t> </a:t>
            </a:r>
          </a:p>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Artifact samples</a:t>
            </a:r>
          </a:p>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Tool usage</a:t>
            </a:r>
          </a:p>
        </p:txBody>
      </p:sp>
      <p:pic>
        <p:nvPicPr>
          <p:cNvPr id="39952" name="Picture 16"/>
          <p:cNvPicPr>
            <a:picLocks noChangeAspect="1" noChangeArrowheads="1"/>
          </p:cNvPicPr>
          <p:nvPr/>
        </p:nvPicPr>
        <p:blipFill>
          <a:blip r:embed="rId9"/>
          <a:srcRect/>
          <a:stretch>
            <a:fillRect/>
          </a:stretch>
        </p:blipFill>
        <p:spPr bwMode="auto">
          <a:xfrm>
            <a:off x="6858000" y="5688013"/>
            <a:ext cx="714375" cy="714375"/>
          </a:xfrm>
          <a:prstGeom prst="rect">
            <a:avLst/>
          </a:prstGeom>
          <a:noFill/>
          <a:ln w="41400">
            <a:solidFill>
              <a:srgbClr val="FDB938"/>
            </a:solidFill>
            <a:miter lim="800000"/>
            <a:headEnd/>
            <a:tailEnd/>
          </a:ln>
          <a:effectLst/>
        </p:spPr>
      </p:pic>
      <p:sp>
        <p:nvSpPr>
          <p:cNvPr id="39953" name="Text Box 17"/>
          <p:cNvSpPr txBox="1">
            <a:spLocks noChangeArrowheads="1"/>
          </p:cNvSpPr>
          <p:nvPr/>
        </p:nvSpPr>
        <p:spPr bwMode="auto">
          <a:xfrm>
            <a:off x="5508625" y="6151563"/>
            <a:ext cx="1584325" cy="517525"/>
          </a:xfrm>
          <a:prstGeom prst="rect">
            <a:avLst/>
          </a:prstGeom>
          <a:noFill/>
          <a:ln w="9525">
            <a:noFill/>
            <a:round/>
            <a:headEnd/>
            <a:tailEnd/>
          </a:ln>
          <a:effectLst/>
        </p:spPr>
        <p:txBody>
          <a:bodyPr lIns="90000" tIns="46800" rIns="90000" bIns="46800">
            <a:spAutoFit/>
          </a:bodyPr>
          <a:lstStyle/>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DOORS</a:t>
            </a:r>
          </a:p>
          <a:p>
            <a:pPr defTabSz="457200">
              <a:lnSpc>
                <a:spcPct val="90000"/>
              </a:lnSpc>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SimSun" pitchFamily="2" charset="-122"/>
              </a:rPr>
              <a:t>Rhapsody</a:t>
            </a:r>
          </a:p>
        </p:txBody>
      </p:sp>
      <p:pic>
        <p:nvPicPr>
          <p:cNvPr id="39954" name="Picture 18"/>
          <p:cNvPicPr>
            <a:picLocks noChangeAspect="1" noChangeArrowheads="1"/>
          </p:cNvPicPr>
          <p:nvPr/>
        </p:nvPicPr>
        <p:blipFill>
          <a:blip r:embed="rId10"/>
          <a:srcRect/>
          <a:stretch>
            <a:fillRect/>
          </a:stretch>
        </p:blipFill>
        <p:spPr bwMode="auto">
          <a:xfrm>
            <a:off x="1917700" y="5070475"/>
            <a:ext cx="3313113" cy="1420813"/>
          </a:xfrm>
          <a:prstGeom prst="rect">
            <a:avLst/>
          </a:prstGeom>
          <a:noFill/>
          <a:ln w="9525">
            <a:noFill/>
            <a:round/>
            <a:headEnd/>
            <a:tailEnd/>
          </a:ln>
          <a:effectLst/>
        </p:spPr>
      </p:pic>
      <p:pic>
        <p:nvPicPr>
          <p:cNvPr id="39955" name="Picture 19"/>
          <p:cNvPicPr>
            <a:picLocks noChangeAspect="1" noChangeArrowheads="1"/>
          </p:cNvPicPr>
          <p:nvPr/>
        </p:nvPicPr>
        <p:blipFill>
          <a:blip r:embed="rId11"/>
          <a:srcRect/>
          <a:stretch>
            <a:fillRect/>
          </a:stretch>
        </p:blipFill>
        <p:spPr bwMode="auto">
          <a:xfrm>
            <a:off x="2565400" y="5286375"/>
            <a:ext cx="1657350" cy="1250950"/>
          </a:xfrm>
          <a:prstGeom prst="rect">
            <a:avLst/>
          </a:prstGeom>
          <a:noFill/>
          <a:ln w="9525">
            <a:noFill/>
            <a:round/>
            <a:headEnd/>
            <a:tailEnd/>
          </a:ln>
          <a:effectLst/>
        </p:spPr>
      </p:pic>
      <p:pic>
        <p:nvPicPr>
          <p:cNvPr id="39956" name="Picture 20"/>
          <p:cNvPicPr>
            <a:picLocks noChangeAspect="1" noChangeArrowheads="1"/>
          </p:cNvPicPr>
          <p:nvPr/>
        </p:nvPicPr>
        <p:blipFill>
          <a:blip r:embed="rId12"/>
          <a:srcRect/>
          <a:stretch>
            <a:fillRect/>
          </a:stretch>
        </p:blipFill>
        <p:spPr bwMode="auto">
          <a:xfrm>
            <a:off x="3573463" y="5359400"/>
            <a:ext cx="1790700" cy="1279525"/>
          </a:xfrm>
          <a:prstGeom prst="rect">
            <a:avLst/>
          </a:prstGeom>
          <a:noFill/>
          <a:ln w="9525">
            <a:noFill/>
            <a:round/>
            <a:headEnd/>
            <a:tailEnd/>
          </a:ln>
          <a:effectLst/>
        </p:spPr>
      </p:pic>
      <p:sp>
        <p:nvSpPr>
          <p:cNvPr id="39958" name="Rectangle 2"/>
          <p:cNvSpPr>
            <a:spLocks noChangeArrowheads="1"/>
          </p:cNvSpPr>
          <p:nvPr/>
        </p:nvSpPr>
        <p:spPr bwMode="auto">
          <a:xfrm>
            <a:off x="133350" y="466725"/>
            <a:ext cx="8759825" cy="860425"/>
          </a:xfrm>
          <a:prstGeom prst="rect">
            <a:avLst/>
          </a:prstGeom>
          <a:noFill/>
          <a:ln w="9525">
            <a:noFill/>
            <a:miter lim="800000"/>
            <a:headEnd/>
            <a:tailEnd/>
          </a:ln>
        </p:spPr>
        <p:txBody>
          <a:bodyPr lIns="92160" tIns="46080" rIns="92160" bIns="46080" anchor="ctr"/>
          <a:lstStyle/>
          <a:p>
            <a:pPr defTabSz="457200">
              <a:lnSpc>
                <a:spcPct val="98000"/>
              </a:lnSpc>
              <a:buClr>
                <a:srgbClr val="000000"/>
              </a:buClr>
              <a:buFont typeface="Times New Roman" pitchFamily="18" charset="0"/>
              <a:buNone/>
            </a:pPr>
            <a:r>
              <a:rPr lang="en-US" sz="2400">
                <a:solidFill>
                  <a:srgbClr val="7889FB"/>
                </a:solidFill>
                <a:ea typeface="MS PGothic" pitchFamily="34" charset="-128"/>
              </a:rPr>
              <a:t>The new Rational A&amp;D Accelerator for Systems and Software Engineering helps to support DO-178B safety critical standard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E0D1102F-DA27-4D7A-9B3D-47CC6E92CBC9}" type="slidenum">
              <a:rPr lang="en-US" sz="1400"/>
              <a:pPr algn="r"/>
              <a:t>12</a:t>
            </a:fld>
            <a:endParaRPr lang="en-US" sz="1400"/>
          </a:p>
        </p:txBody>
      </p:sp>
      <p:sp>
        <p:nvSpPr>
          <p:cNvPr id="36866" name="Rectangle 4"/>
          <p:cNvSpPr>
            <a:spLocks noGrp="1" noChangeArrowheads="1"/>
          </p:cNvSpPr>
          <p:nvPr>
            <p:ph type="title"/>
          </p:nvPr>
        </p:nvSpPr>
        <p:spPr/>
        <p:txBody>
          <a:bodyPr lIns="92160" tIns="46080" rIns="92160" bIns="46080"/>
          <a:lstStyle/>
          <a:p>
            <a:pPr algn="l" defTabSz="457200" eaLnBrk="1" hangingPunct="1">
              <a:lnSpc>
                <a:spcPct val="98000"/>
              </a:lnSpc>
              <a:buClr>
                <a:srgbClr val="000000"/>
              </a:buClr>
              <a:buFont typeface="Times New Roman" pitchFamily="18" charset="0"/>
              <a:buNone/>
            </a:pPr>
            <a:r>
              <a:rPr lang="en-US" sz="2400" smtClean="0">
                <a:solidFill>
                  <a:srgbClr val="7889FB"/>
                </a:solidFill>
                <a:ea typeface="MS PGothic" pitchFamily="34" charset="-128"/>
              </a:rPr>
              <a:t>Summary</a:t>
            </a:r>
          </a:p>
        </p:txBody>
      </p:sp>
      <p:sp>
        <p:nvSpPr>
          <p:cNvPr id="36867" name="Rectangle 5"/>
          <p:cNvSpPr>
            <a:spLocks noGrp="1" noChangeArrowheads="1"/>
          </p:cNvSpPr>
          <p:nvPr>
            <p:ph type="body" idx="1"/>
          </p:nvPr>
        </p:nvSpPr>
        <p:spPr>
          <a:xfrm>
            <a:off x="457200" y="1600200"/>
            <a:ext cx="4619625" cy="4525963"/>
          </a:xfrm>
        </p:spPr>
        <p:txBody>
          <a:bodyPr/>
          <a:lstStyle/>
          <a:p>
            <a:pPr marL="173038" indent="-173038">
              <a:spcBef>
                <a:spcPct val="0"/>
              </a:spcBef>
              <a:spcAft>
                <a:spcPct val="50000"/>
              </a:spcAft>
            </a:pPr>
            <a:r>
              <a:rPr lang="en-US" sz="1800" smtClean="0"/>
              <a:t>A&amp;D industry challenges are impacting engineering practices</a:t>
            </a:r>
          </a:p>
          <a:p>
            <a:pPr marL="173038" indent="-173038">
              <a:spcBef>
                <a:spcPct val="0"/>
              </a:spcBef>
              <a:spcAft>
                <a:spcPct val="50000"/>
              </a:spcAft>
            </a:pPr>
            <a:r>
              <a:rPr lang="en-US" sz="1800" smtClean="0"/>
              <a:t>Our solution for Systems and Software Engineering provides the platform to manage complexity in systems specification, design and development</a:t>
            </a:r>
          </a:p>
          <a:p>
            <a:pPr marL="173038" indent="-173038">
              <a:spcBef>
                <a:spcPct val="0"/>
              </a:spcBef>
              <a:spcAft>
                <a:spcPct val="50000"/>
              </a:spcAft>
            </a:pPr>
            <a:r>
              <a:rPr lang="en-US" sz="1800" smtClean="0"/>
              <a:t>IBM’s </a:t>
            </a:r>
            <a:r>
              <a:rPr lang="en-US" sz="1800" i="1" smtClean="0"/>
              <a:t>solution for Systems and Software Engineering</a:t>
            </a:r>
            <a:r>
              <a:rPr lang="en-US" sz="1800" smtClean="0"/>
              <a:t> will continue to evolve to address the specific needs of the A&amp;D industry</a:t>
            </a:r>
            <a:endParaRPr lang="en-US" sz="2000" smtClean="0"/>
          </a:p>
        </p:txBody>
      </p:sp>
      <p:pic>
        <p:nvPicPr>
          <p:cNvPr id="36868" name="Picture 7" descr="JugglingOnSkates"/>
          <p:cNvPicPr>
            <a:picLocks noChangeAspect="1" noChangeArrowheads="1"/>
          </p:cNvPicPr>
          <p:nvPr/>
        </p:nvPicPr>
        <p:blipFill>
          <a:blip r:embed="rId3"/>
          <a:srcRect/>
          <a:stretch>
            <a:fillRect/>
          </a:stretch>
        </p:blipFill>
        <p:spPr bwMode="auto">
          <a:xfrm>
            <a:off x="5435600" y="796925"/>
            <a:ext cx="3552825" cy="5329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JugglingOnSkates"/>
          <p:cNvPicPr>
            <a:picLocks noChangeAspect="1" noChangeArrowheads="1"/>
          </p:cNvPicPr>
          <p:nvPr/>
        </p:nvPicPr>
        <p:blipFill>
          <a:blip r:embed="rId2"/>
          <a:srcRect/>
          <a:stretch>
            <a:fillRect/>
          </a:stretch>
        </p:blipFill>
        <p:spPr bwMode="auto">
          <a:xfrm>
            <a:off x="2484438" y="404813"/>
            <a:ext cx="3552825" cy="53292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p:cNvSpPr>
            <a:spLocks noGrp="1"/>
          </p:cNvSpPr>
          <p:nvPr>
            <p:ph type="sldNum" sz="quarter" idx="12"/>
          </p:nvPr>
        </p:nvSpPr>
        <p:spPr>
          <a:noFill/>
        </p:spPr>
        <p:txBody>
          <a:bodyPr/>
          <a:lstStyle/>
          <a:p>
            <a:fld id="{AD72F35A-619C-4500-8788-29DEA067E352}" type="slidenum">
              <a:rPr lang="en-US" smtClean="0"/>
              <a:pPr/>
              <a:t>3</a:t>
            </a:fld>
            <a:endParaRPr lang="en-US" smtClean="0"/>
          </a:p>
        </p:txBody>
      </p:sp>
      <p:sp>
        <p:nvSpPr>
          <p:cNvPr id="18434" name="Rectangle 2"/>
          <p:cNvSpPr>
            <a:spLocks noChangeArrowheads="1"/>
          </p:cNvSpPr>
          <p:nvPr/>
        </p:nvSpPr>
        <p:spPr bwMode="auto">
          <a:xfrm>
            <a:off x="152400" y="488950"/>
            <a:ext cx="7550150" cy="336550"/>
          </a:xfrm>
          <a:prstGeom prst="rect">
            <a:avLst/>
          </a:prstGeom>
          <a:noFill/>
          <a:ln w="9525" algn="ctr">
            <a:noFill/>
            <a:miter lim="800000"/>
            <a:headEnd/>
            <a:tailEnd/>
          </a:ln>
        </p:spPr>
        <p:txBody>
          <a:bodyPr lIns="92160" tIns="46080" rIns="92160" bIns="46080" anchor="ctr"/>
          <a:lstStyle/>
          <a:p>
            <a:pPr defTabSz="457200">
              <a:lnSpc>
                <a:spcPct val="98000"/>
              </a:lnSpc>
              <a:buClr>
                <a:srgbClr val="000000"/>
              </a:buClr>
              <a:buFont typeface="Times New Roman" pitchFamily="18" charset="0"/>
              <a:buNone/>
            </a:pPr>
            <a:r>
              <a:rPr lang="en-US" sz="2400">
                <a:solidFill>
                  <a:srgbClr val="7889FB"/>
                </a:solidFill>
                <a:ea typeface="MS PGothic" pitchFamily="34" charset="-128"/>
              </a:rPr>
              <a:t>Global Aerospace and Defense Market Environment</a:t>
            </a:r>
          </a:p>
        </p:txBody>
      </p:sp>
      <p:graphicFrame>
        <p:nvGraphicFramePr>
          <p:cNvPr id="139351" name="Group 87"/>
          <p:cNvGraphicFramePr>
            <a:graphicFrameLocks noGrp="1"/>
          </p:cNvGraphicFramePr>
          <p:nvPr/>
        </p:nvGraphicFramePr>
        <p:xfrm>
          <a:off x="5089525" y="1416050"/>
          <a:ext cx="3911600" cy="2232025"/>
        </p:xfrm>
        <a:graphic>
          <a:graphicData uri="http://schemas.openxmlformats.org/drawingml/2006/table">
            <a:tbl>
              <a:tblPr/>
              <a:tblGrid>
                <a:gridCol w="1447800"/>
                <a:gridCol w="615950"/>
                <a:gridCol w="615950"/>
                <a:gridCol w="622300"/>
                <a:gridCol w="609600"/>
              </a:tblGrid>
              <a:tr h="142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Segment health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2463">
                <a:tc>
                  <a:txBody>
                    <a:bodyPr/>
                    <a:lstStyle/>
                    <a:p>
                      <a:pPr marL="111125"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Commercial/ Regional Aircraft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General Aviation Shipments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111125"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Defense </a:t>
                      </a:r>
                      <a:br>
                        <a:rPr kumimoji="0" lang="en-GB" sz="1200" b="1" i="0" u="none" strike="noStrike" cap="none" normalizeH="0" baseline="0" smtClean="0">
                          <a:ln>
                            <a:noFill/>
                          </a:ln>
                          <a:solidFill>
                            <a:schemeClr val="tx1"/>
                          </a:solidFill>
                          <a:effectLst/>
                          <a:latin typeface="Arial" charset="0"/>
                          <a:cs typeface="Arial" charset="0"/>
                        </a:rPr>
                      </a:br>
                      <a:r>
                        <a:rPr kumimoji="0" lang="en-GB" sz="1200" b="1" i="0" u="none" strike="noStrike" cap="none" normalizeH="0" baseline="0" smtClean="0">
                          <a:ln>
                            <a:noFill/>
                          </a:ln>
                          <a:solidFill>
                            <a:schemeClr val="tx1"/>
                          </a:solidFill>
                          <a:effectLst/>
                          <a:latin typeface="Arial" charset="0"/>
                          <a:cs typeface="Arial" charset="0"/>
                        </a:rPr>
                        <a:t>Budgets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alpha val="50000"/>
                      </a:srgbClr>
                    </a:solidFill>
                  </a:tcPr>
                </a:tc>
              </a:tr>
            </a:tbl>
          </a:graphicData>
        </a:graphic>
      </p:graphicFrame>
      <p:sp>
        <p:nvSpPr>
          <p:cNvPr id="18467" name="AutoShape 35"/>
          <p:cNvSpPr>
            <a:spLocks noChangeArrowheads="1"/>
          </p:cNvSpPr>
          <p:nvPr/>
        </p:nvSpPr>
        <p:spPr bwMode="auto">
          <a:xfrm flipV="1">
            <a:off x="6597650" y="1798638"/>
            <a:ext cx="495300" cy="419100"/>
          </a:xfrm>
          <a:prstGeom prst="upArrow">
            <a:avLst>
              <a:gd name="adj1" fmla="val 50000"/>
              <a:gd name="adj2" fmla="val 25000"/>
            </a:avLst>
          </a:prstGeom>
          <a:solidFill>
            <a:srgbClr val="FF3300"/>
          </a:solidFill>
          <a:ln w="9525">
            <a:solidFill>
              <a:srgbClr val="808080"/>
            </a:solidFill>
            <a:miter lim="800000"/>
            <a:headEnd/>
            <a:tailEnd/>
          </a:ln>
        </p:spPr>
        <p:txBody>
          <a:bodyPr wrap="none" anchor="ctr"/>
          <a:lstStyle/>
          <a:p>
            <a:endParaRPr lang="en-US"/>
          </a:p>
        </p:txBody>
      </p:sp>
      <p:sp>
        <p:nvSpPr>
          <p:cNvPr id="18468" name="AutoShape 36"/>
          <p:cNvSpPr>
            <a:spLocks noChangeArrowheads="1"/>
          </p:cNvSpPr>
          <p:nvPr/>
        </p:nvSpPr>
        <p:spPr bwMode="auto">
          <a:xfrm flipV="1">
            <a:off x="6597650" y="2427288"/>
            <a:ext cx="495300" cy="419100"/>
          </a:xfrm>
          <a:prstGeom prst="upArrow">
            <a:avLst>
              <a:gd name="adj1" fmla="val 50000"/>
              <a:gd name="adj2" fmla="val 25000"/>
            </a:avLst>
          </a:prstGeom>
          <a:solidFill>
            <a:srgbClr val="FF3300"/>
          </a:solidFill>
          <a:ln w="9525">
            <a:solidFill>
              <a:srgbClr val="808080"/>
            </a:solidFill>
            <a:miter lim="800000"/>
            <a:headEnd/>
            <a:tailEnd/>
          </a:ln>
        </p:spPr>
        <p:txBody>
          <a:bodyPr wrap="none" anchor="ctr"/>
          <a:lstStyle/>
          <a:p>
            <a:endParaRPr lang="en-US"/>
          </a:p>
        </p:txBody>
      </p:sp>
      <p:sp>
        <p:nvSpPr>
          <p:cNvPr id="18469" name="AutoShape 37"/>
          <p:cNvSpPr>
            <a:spLocks noChangeArrowheads="1"/>
          </p:cNvSpPr>
          <p:nvPr/>
        </p:nvSpPr>
        <p:spPr bwMode="auto">
          <a:xfrm>
            <a:off x="6597650" y="3100388"/>
            <a:ext cx="495300" cy="419100"/>
          </a:xfrm>
          <a:prstGeom prst="upArrow">
            <a:avLst>
              <a:gd name="adj1" fmla="val 50000"/>
              <a:gd name="adj2" fmla="val 25000"/>
            </a:avLst>
          </a:prstGeom>
          <a:solidFill>
            <a:srgbClr val="00FF00"/>
          </a:solidFill>
          <a:ln w="9525">
            <a:solidFill>
              <a:srgbClr val="808080"/>
            </a:solidFill>
            <a:miter lim="800000"/>
            <a:headEnd/>
            <a:tailEnd/>
          </a:ln>
        </p:spPr>
        <p:txBody>
          <a:bodyPr wrap="none" anchor="ctr"/>
          <a:lstStyle/>
          <a:p>
            <a:endParaRPr lang="en-US"/>
          </a:p>
        </p:txBody>
      </p:sp>
      <p:sp>
        <p:nvSpPr>
          <p:cNvPr id="18470" name="AutoShape 38"/>
          <p:cNvSpPr>
            <a:spLocks noChangeArrowheads="1"/>
          </p:cNvSpPr>
          <p:nvPr/>
        </p:nvSpPr>
        <p:spPr bwMode="auto">
          <a:xfrm>
            <a:off x="7219950" y="1798638"/>
            <a:ext cx="482600" cy="419100"/>
          </a:xfrm>
          <a:prstGeom prst="leftRightArrow">
            <a:avLst>
              <a:gd name="adj1" fmla="val 50000"/>
              <a:gd name="adj2" fmla="val 23030"/>
            </a:avLst>
          </a:prstGeom>
          <a:solidFill>
            <a:srgbClr val="FFFF00"/>
          </a:solidFill>
          <a:ln w="9525">
            <a:solidFill>
              <a:srgbClr val="808080"/>
            </a:solidFill>
            <a:miter lim="800000"/>
            <a:headEnd/>
            <a:tailEnd/>
          </a:ln>
        </p:spPr>
        <p:txBody>
          <a:bodyPr wrap="none" anchor="ctr"/>
          <a:lstStyle/>
          <a:p>
            <a:endParaRPr lang="en-US"/>
          </a:p>
        </p:txBody>
      </p:sp>
      <p:sp>
        <p:nvSpPr>
          <p:cNvPr id="18471" name="AutoShape 39"/>
          <p:cNvSpPr>
            <a:spLocks noChangeArrowheads="1"/>
          </p:cNvSpPr>
          <p:nvPr/>
        </p:nvSpPr>
        <p:spPr bwMode="auto">
          <a:xfrm flipV="1">
            <a:off x="7213600" y="2427288"/>
            <a:ext cx="495300" cy="419100"/>
          </a:xfrm>
          <a:prstGeom prst="upArrow">
            <a:avLst>
              <a:gd name="adj1" fmla="val 50000"/>
              <a:gd name="adj2" fmla="val 25000"/>
            </a:avLst>
          </a:prstGeom>
          <a:solidFill>
            <a:srgbClr val="FF3300"/>
          </a:solidFill>
          <a:ln w="9525">
            <a:solidFill>
              <a:srgbClr val="808080"/>
            </a:solidFill>
            <a:miter lim="800000"/>
            <a:headEnd/>
            <a:tailEnd/>
          </a:ln>
        </p:spPr>
        <p:txBody>
          <a:bodyPr wrap="none" anchor="ctr"/>
          <a:lstStyle/>
          <a:p>
            <a:endParaRPr lang="en-US"/>
          </a:p>
        </p:txBody>
      </p:sp>
      <p:sp>
        <p:nvSpPr>
          <p:cNvPr id="18472" name="AutoShape 40"/>
          <p:cNvSpPr>
            <a:spLocks noChangeArrowheads="1"/>
          </p:cNvSpPr>
          <p:nvPr/>
        </p:nvSpPr>
        <p:spPr bwMode="auto">
          <a:xfrm>
            <a:off x="7219950" y="3100388"/>
            <a:ext cx="482600" cy="419100"/>
          </a:xfrm>
          <a:prstGeom prst="leftRightArrow">
            <a:avLst>
              <a:gd name="adj1" fmla="val 50000"/>
              <a:gd name="adj2" fmla="val 23030"/>
            </a:avLst>
          </a:prstGeom>
          <a:solidFill>
            <a:srgbClr val="FFFF00"/>
          </a:solidFill>
          <a:ln w="9525">
            <a:solidFill>
              <a:srgbClr val="808080"/>
            </a:solidFill>
            <a:miter lim="800000"/>
            <a:headEnd/>
            <a:tailEnd/>
          </a:ln>
        </p:spPr>
        <p:txBody>
          <a:bodyPr wrap="none" anchor="ctr"/>
          <a:lstStyle/>
          <a:p>
            <a:endParaRPr lang="en-US"/>
          </a:p>
        </p:txBody>
      </p:sp>
      <p:sp>
        <p:nvSpPr>
          <p:cNvPr id="18473" name="AutoShape 41"/>
          <p:cNvSpPr>
            <a:spLocks noChangeArrowheads="1"/>
          </p:cNvSpPr>
          <p:nvPr/>
        </p:nvSpPr>
        <p:spPr bwMode="auto">
          <a:xfrm>
            <a:off x="7829550" y="1798638"/>
            <a:ext cx="495300" cy="419100"/>
          </a:xfrm>
          <a:prstGeom prst="upArrow">
            <a:avLst>
              <a:gd name="adj1" fmla="val 50000"/>
              <a:gd name="adj2" fmla="val 25000"/>
            </a:avLst>
          </a:prstGeom>
          <a:solidFill>
            <a:srgbClr val="00FF00"/>
          </a:solidFill>
          <a:ln w="9525">
            <a:solidFill>
              <a:srgbClr val="808080"/>
            </a:solidFill>
            <a:miter lim="800000"/>
            <a:headEnd/>
            <a:tailEnd/>
          </a:ln>
        </p:spPr>
        <p:txBody>
          <a:bodyPr wrap="none" anchor="ctr"/>
          <a:lstStyle/>
          <a:p>
            <a:endParaRPr lang="en-US"/>
          </a:p>
        </p:txBody>
      </p:sp>
      <p:sp>
        <p:nvSpPr>
          <p:cNvPr id="18474" name="AutoShape 42"/>
          <p:cNvSpPr>
            <a:spLocks noChangeArrowheads="1"/>
          </p:cNvSpPr>
          <p:nvPr/>
        </p:nvSpPr>
        <p:spPr bwMode="auto">
          <a:xfrm>
            <a:off x="7835900" y="2427288"/>
            <a:ext cx="482600" cy="419100"/>
          </a:xfrm>
          <a:prstGeom prst="leftRightArrow">
            <a:avLst>
              <a:gd name="adj1" fmla="val 50000"/>
              <a:gd name="adj2" fmla="val 23030"/>
            </a:avLst>
          </a:prstGeom>
          <a:solidFill>
            <a:srgbClr val="FFFF00"/>
          </a:solidFill>
          <a:ln w="9525">
            <a:solidFill>
              <a:srgbClr val="808080"/>
            </a:solidFill>
            <a:miter lim="800000"/>
            <a:headEnd/>
            <a:tailEnd/>
          </a:ln>
        </p:spPr>
        <p:txBody>
          <a:bodyPr wrap="none" anchor="ctr"/>
          <a:lstStyle/>
          <a:p>
            <a:endParaRPr lang="en-US"/>
          </a:p>
        </p:txBody>
      </p:sp>
      <p:sp>
        <p:nvSpPr>
          <p:cNvPr id="18475" name="AutoShape 43"/>
          <p:cNvSpPr>
            <a:spLocks noChangeArrowheads="1"/>
          </p:cNvSpPr>
          <p:nvPr/>
        </p:nvSpPr>
        <p:spPr bwMode="auto">
          <a:xfrm flipV="1">
            <a:off x="7829550" y="3100388"/>
            <a:ext cx="495300" cy="419100"/>
          </a:xfrm>
          <a:prstGeom prst="upArrow">
            <a:avLst>
              <a:gd name="adj1" fmla="val 50000"/>
              <a:gd name="adj2" fmla="val 25000"/>
            </a:avLst>
          </a:prstGeom>
          <a:solidFill>
            <a:srgbClr val="FF3300"/>
          </a:solidFill>
          <a:ln w="9525">
            <a:solidFill>
              <a:srgbClr val="808080"/>
            </a:solidFill>
            <a:miter lim="800000"/>
            <a:headEnd/>
            <a:tailEnd/>
          </a:ln>
        </p:spPr>
        <p:txBody>
          <a:bodyPr wrap="none" anchor="ctr"/>
          <a:lstStyle/>
          <a:p>
            <a:endParaRPr lang="en-US"/>
          </a:p>
        </p:txBody>
      </p:sp>
      <p:sp>
        <p:nvSpPr>
          <p:cNvPr id="18476" name="AutoShape 44"/>
          <p:cNvSpPr>
            <a:spLocks noChangeArrowheads="1"/>
          </p:cNvSpPr>
          <p:nvPr/>
        </p:nvSpPr>
        <p:spPr bwMode="auto">
          <a:xfrm>
            <a:off x="8439150" y="1798638"/>
            <a:ext cx="495300" cy="419100"/>
          </a:xfrm>
          <a:prstGeom prst="upArrow">
            <a:avLst>
              <a:gd name="adj1" fmla="val 50000"/>
              <a:gd name="adj2" fmla="val 25000"/>
            </a:avLst>
          </a:prstGeom>
          <a:solidFill>
            <a:srgbClr val="00FF00"/>
          </a:solidFill>
          <a:ln w="9525">
            <a:solidFill>
              <a:srgbClr val="808080"/>
            </a:solidFill>
            <a:miter lim="800000"/>
            <a:headEnd/>
            <a:tailEnd/>
          </a:ln>
        </p:spPr>
        <p:txBody>
          <a:bodyPr wrap="none" anchor="ctr"/>
          <a:lstStyle/>
          <a:p>
            <a:endParaRPr lang="en-US"/>
          </a:p>
        </p:txBody>
      </p:sp>
      <p:sp>
        <p:nvSpPr>
          <p:cNvPr id="18477" name="AutoShape 45"/>
          <p:cNvSpPr>
            <a:spLocks noChangeArrowheads="1"/>
          </p:cNvSpPr>
          <p:nvPr/>
        </p:nvSpPr>
        <p:spPr bwMode="auto">
          <a:xfrm>
            <a:off x="8439150" y="2427288"/>
            <a:ext cx="495300" cy="419100"/>
          </a:xfrm>
          <a:prstGeom prst="upArrow">
            <a:avLst>
              <a:gd name="adj1" fmla="val 50000"/>
              <a:gd name="adj2" fmla="val 25000"/>
            </a:avLst>
          </a:prstGeom>
          <a:solidFill>
            <a:srgbClr val="00FF00"/>
          </a:solidFill>
          <a:ln w="9525">
            <a:solidFill>
              <a:srgbClr val="808080"/>
            </a:solidFill>
            <a:miter lim="800000"/>
            <a:headEnd/>
            <a:tailEnd/>
          </a:ln>
        </p:spPr>
        <p:txBody>
          <a:bodyPr wrap="none" anchor="ctr"/>
          <a:lstStyle/>
          <a:p>
            <a:endParaRPr lang="en-US"/>
          </a:p>
        </p:txBody>
      </p:sp>
      <p:pic>
        <p:nvPicPr>
          <p:cNvPr id="18478" name="Picture 47"/>
          <p:cNvPicPr>
            <a:picLocks noChangeAspect="1" noChangeArrowheads="1"/>
          </p:cNvPicPr>
          <p:nvPr/>
        </p:nvPicPr>
        <p:blipFill>
          <a:blip r:embed="rId3"/>
          <a:srcRect/>
          <a:stretch>
            <a:fillRect/>
          </a:stretch>
        </p:blipFill>
        <p:spPr bwMode="auto">
          <a:xfrm>
            <a:off x="76200" y="981075"/>
            <a:ext cx="4724400" cy="2817813"/>
          </a:xfrm>
          <a:prstGeom prst="rect">
            <a:avLst/>
          </a:prstGeom>
          <a:noFill/>
          <a:ln w="9525" algn="ctr">
            <a:noFill/>
            <a:miter lim="800000"/>
            <a:headEnd/>
            <a:tailEnd/>
          </a:ln>
        </p:spPr>
      </p:pic>
      <p:sp>
        <p:nvSpPr>
          <p:cNvPr id="18479" name="Rectangle 48"/>
          <p:cNvSpPr>
            <a:spLocks noChangeArrowheads="1"/>
          </p:cNvSpPr>
          <p:nvPr/>
        </p:nvSpPr>
        <p:spPr bwMode="auto">
          <a:xfrm>
            <a:off x="5092700" y="4408488"/>
            <a:ext cx="1765300" cy="2230437"/>
          </a:xfrm>
          <a:prstGeom prst="rect">
            <a:avLst/>
          </a:prstGeom>
          <a:solidFill>
            <a:srgbClr val="969696">
              <a:alpha val="49019"/>
            </a:srgbClr>
          </a:solidFill>
          <a:ln w="9525" algn="ctr">
            <a:solidFill>
              <a:srgbClr val="808080"/>
            </a:solidFill>
            <a:miter lim="800000"/>
            <a:headEnd/>
            <a:tailEnd/>
          </a:ln>
        </p:spPr>
        <p:txBody>
          <a:bodyPr/>
          <a:lstStyle/>
          <a:p>
            <a:endParaRPr lang="en-US"/>
          </a:p>
        </p:txBody>
      </p:sp>
      <p:sp>
        <p:nvSpPr>
          <p:cNvPr id="18480" name="Rectangle 49"/>
          <p:cNvSpPr>
            <a:spLocks noChangeArrowheads="1"/>
          </p:cNvSpPr>
          <p:nvPr/>
        </p:nvSpPr>
        <p:spPr bwMode="auto">
          <a:xfrm>
            <a:off x="5232400" y="4486275"/>
            <a:ext cx="1411288" cy="212725"/>
          </a:xfrm>
          <a:prstGeom prst="rect">
            <a:avLst/>
          </a:prstGeom>
          <a:noFill/>
          <a:ln w="9525">
            <a:noFill/>
            <a:miter lim="800000"/>
            <a:headEnd/>
            <a:tailEnd/>
          </a:ln>
        </p:spPr>
        <p:txBody>
          <a:bodyPr wrap="none" lIns="0" tIns="0" rIns="0" bIns="0">
            <a:spAutoFit/>
          </a:bodyPr>
          <a:lstStyle/>
          <a:p>
            <a:r>
              <a:rPr lang="en-US" sz="1400" b="1"/>
              <a:t>smarter systems</a:t>
            </a:r>
            <a:endParaRPr lang="en-US"/>
          </a:p>
        </p:txBody>
      </p:sp>
      <p:sp>
        <p:nvSpPr>
          <p:cNvPr id="18481" name="Rectangle 50"/>
          <p:cNvSpPr>
            <a:spLocks noChangeArrowheads="1"/>
          </p:cNvSpPr>
          <p:nvPr/>
        </p:nvSpPr>
        <p:spPr bwMode="auto">
          <a:xfrm>
            <a:off x="5200650" y="4776788"/>
            <a:ext cx="1568450" cy="1803400"/>
          </a:xfrm>
          <a:prstGeom prst="rect">
            <a:avLst/>
          </a:prstGeom>
          <a:solidFill>
            <a:schemeClr val="bg1"/>
          </a:solidFill>
          <a:ln w="9525">
            <a:solidFill>
              <a:srgbClr val="808080"/>
            </a:solidFill>
            <a:miter lim="800000"/>
            <a:headEnd/>
            <a:tailEnd/>
          </a:ln>
        </p:spPr>
        <p:txBody>
          <a:bodyPr/>
          <a:lstStyle/>
          <a:p>
            <a:endParaRPr lang="en-US"/>
          </a:p>
        </p:txBody>
      </p:sp>
      <p:sp>
        <p:nvSpPr>
          <p:cNvPr id="18482" name="Rectangle 51"/>
          <p:cNvSpPr>
            <a:spLocks noChangeArrowheads="1"/>
          </p:cNvSpPr>
          <p:nvPr/>
        </p:nvSpPr>
        <p:spPr bwMode="auto">
          <a:xfrm>
            <a:off x="2133600" y="4408488"/>
            <a:ext cx="1757363" cy="2230437"/>
          </a:xfrm>
          <a:prstGeom prst="rect">
            <a:avLst/>
          </a:prstGeom>
          <a:solidFill>
            <a:srgbClr val="969696">
              <a:alpha val="49019"/>
            </a:srgbClr>
          </a:solidFill>
          <a:ln w="9525">
            <a:solidFill>
              <a:srgbClr val="808080"/>
            </a:solidFill>
            <a:miter lim="800000"/>
            <a:headEnd/>
            <a:tailEnd/>
          </a:ln>
        </p:spPr>
        <p:txBody>
          <a:bodyPr/>
          <a:lstStyle/>
          <a:p>
            <a:endParaRPr lang="en-US"/>
          </a:p>
        </p:txBody>
      </p:sp>
      <p:sp>
        <p:nvSpPr>
          <p:cNvPr id="18483" name="Rectangle 52"/>
          <p:cNvSpPr>
            <a:spLocks noChangeArrowheads="1"/>
          </p:cNvSpPr>
          <p:nvPr/>
        </p:nvSpPr>
        <p:spPr bwMode="auto">
          <a:xfrm>
            <a:off x="2338388" y="4486275"/>
            <a:ext cx="1458912" cy="212725"/>
          </a:xfrm>
          <a:prstGeom prst="rect">
            <a:avLst/>
          </a:prstGeom>
          <a:noFill/>
          <a:ln w="9525">
            <a:noFill/>
            <a:miter lim="800000"/>
            <a:headEnd/>
            <a:tailEnd/>
          </a:ln>
        </p:spPr>
        <p:txBody>
          <a:bodyPr wrap="none" lIns="0" tIns="0" rIns="0" bIns="0">
            <a:spAutoFit/>
          </a:bodyPr>
          <a:lstStyle/>
          <a:p>
            <a:r>
              <a:rPr lang="en-US" sz="1400" b="1"/>
              <a:t>smarter products</a:t>
            </a:r>
            <a:endParaRPr lang="en-US"/>
          </a:p>
        </p:txBody>
      </p:sp>
      <p:sp>
        <p:nvSpPr>
          <p:cNvPr id="18484" name="Rectangle 53"/>
          <p:cNvSpPr>
            <a:spLocks noChangeArrowheads="1"/>
          </p:cNvSpPr>
          <p:nvPr/>
        </p:nvSpPr>
        <p:spPr bwMode="auto">
          <a:xfrm>
            <a:off x="2241550" y="4745038"/>
            <a:ext cx="1568450" cy="1801812"/>
          </a:xfrm>
          <a:prstGeom prst="rect">
            <a:avLst/>
          </a:prstGeom>
          <a:solidFill>
            <a:schemeClr val="bg1"/>
          </a:solidFill>
          <a:ln w="9525">
            <a:solidFill>
              <a:srgbClr val="808080"/>
            </a:solidFill>
            <a:miter lim="800000"/>
            <a:headEnd/>
            <a:tailEnd/>
          </a:ln>
        </p:spPr>
        <p:txBody>
          <a:bodyPr/>
          <a:lstStyle/>
          <a:p>
            <a:endParaRPr lang="en-US"/>
          </a:p>
        </p:txBody>
      </p:sp>
      <p:sp>
        <p:nvSpPr>
          <p:cNvPr id="18485" name="Rectangle 54"/>
          <p:cNvSpPr>
            <a:spLocks noChangeArrowheads="1"/>
          </p:cNvSpPr>
          <p:nvPr/>
        </p:nvSpPr>
        <p:spPr bwMode="auto">
          <a:xfrm>
            <a:off x="2705100" y="3927475"/>
            <a:ext cx="3581400" cy="547688"/>
          </a:xfrm>
          <a:prstGeom prst="rect">
            <a:avLst/>
          </a:prstGeom>
          <a:noFill/>
          <a:ln w="9525">
            <a:noFill/>
            <a:miter lim="800000"/>
            <a:headEnd/>
            <a:tailEnd/>
          </a:ln>
        </p:spPr>
        <p:txBody>
          <a:bodyPr lIns="0" tIns="0" rIns="0" bIns="0">
            <a:spAutoFit/>
          </a:bodyPr>
          <a:lstStyle/>
          <a:p>
            <a:pPr algn="ctr"/>
            <a:r>
              <a:rPr lang="en-US" sz="1200" b="1">
                <a:solidFill>
                  <a:srgbClr val="000000"/>
                </a:solidFill>
              </a:rPr>
              <a:t>A&amp;D companies are seeking growth through new business opportunities across multi-industry ecosystems ….</a:t>
            </a:r>
            <a:endParaRPr lang="en-US" sz="1200"/>
          </a:p>
        </p:txBody>
      </p:sp>
      <p:grpSp>
        <p:nvGrpSpPr>
          <p:cNvPr id="18486" name="Group 55"/>
          <p:cNvGrpSpPr>
            <a:grpSpLocks/>
          </p:cNvGrpSpPr>
          <p:nvPr/>
        </p:nvGrpSpPr>
        <p:grpSpPr bwMode="auto">
          <a:xfrm>
            <a:off x="3967163" y="5167313"/>
            <a:ext cx="1119187" cy="892175"/>
            <a:chOff x="2499" y="3061"/>
            <a:chExt cx="705" cy="562"/>
          </a:xfrm>
        </p:grpSpPr>
        <p:sp>
          <p:nvSpPr>
            <p:cNvPr id="18515" name="Freeform 56"/>
            <p:cNvSpPr>
              <a:spLocks/>
            </p:cNvSpPr>
            <p:nvPr/>
          </p:nvSpPr>
          <p:spPr bwMode="auto">
            <a:xfrm>
              <a:off x="2609" y="3061"/>
              <a:ext cx="595" cy="562"/>
            </a:xfrm>
            <a:custGeom>
              <a:avLst/>
              <a:gdLst>
                <a:gd name="T0" fmla="*/ 478 w 595"/>
                <a:gd name="T1" fmla="*/ 0 h 562"/>
                <a:gd name="T2" fmla="*/ 478 w 595"/>
                <a:gd name="T3" fmla="*/ 70 h 562"/>
                <a:gd name="T4" fmla="*/ 0 w 595"/>
                <a:gd name="T5" fmla="*/ 70 h 562"/>
                <a:gd name="T6" fmla="*/ 0 w 595"/>
                <a:gd name="T7" fmla="*/ 493 h 562"/>
                <a:gd name="T8" fmla="*/ 478 w 595"/>
                <a:gd name="T9" fmla="*/ 493 h 562"/>
                <a:gd name="T10" fmla="*/ 478 w 595"/>
                <a:gd name="T11" fmla="*/ 562 h 562"/>
                <a:gd name="T12" fmla="*/ 595 w 595"/>
                <a:gd name="T13" fmla="*/ 281 h 562"/>
                <a:gd name="T14" fmla="*/ 478 w 595"/>
                <a:gd name="T15" fmla="*/ 0 h 562"/>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62"/>
                <a:gd name="T26" fmla="*/ 595 w 595"/>
                <a:gd name="T27" fmla="*/ 562 h 5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62">
                  <a:moveTo>
                    <a:pt x="478" y="0"/>
                  </a:moveTo>
                  <a:lnTo>
                    <a:pt x="478" y="70"/>
                  </a:lnTo>
                  <a:lnTo>
                    <a:pt x="0" y="70"/>
                  </a:lnTo>
                  <a:lnTo>
                    <a:pt x="0" y="493"/>
                  </a:lnTo>
                  <a:lnTo>
                    <a:pt x="478" y="493"/>
                  </a:lnTo>
                  <a:lnTo>
                    <a:pt x="478" y="562"/>
                  </a:lnTo>
                  <a:lnTo>
                    <a:pt x="595" y="281"/>
                  </a:lnTo>
                  <a:lnTo>
                    <a:pt x="478" y="0"/>
                  </a:lnTo>
                  <a:close/>
                </a:path>
              </a:pathLst>
            </a:custGeom>
            <a:solidFill>
              <a:srgbClr val="000000"/>
            </a:solidFill>
            <a:ln w="9525">
              <a:noFill/>
              <a:round/>
              <a:headEnd/>
              <a:tailEnd/>
            </a:ln>
          </p:spPr>
          <p:txBody>
            <a:bodyPr/>
            <a:lstStyle/>
            <a:p>
              <a:endParaRPr lang="en-US"/>
            </a:p>
          </p:txBody>
        </p:sp>
        <p:sp>
          <p:nvSpPr>
            <p:cNvPr id="18516" name="Rectangle 57"/>
            <p:cNvSpPr>
              <a:spLocks noChangeArrowheads="1"/>
            </p:cNvSpPr>
            <p:nvPr/>
          </p:nvSpPr>
          <p:spPr bwMode="auto">
            <a:xfrm>
              <a:off x="2543" y="3131"/>
              <a:ext cx="44" cy="423"/>
            </a:xfrm>
            <a:prstGeom prst="rect">
              <a:avLst/>
            </a:prstGeom>
            <a:solidFill>
              <a:srgbClr val="000000"/>
            </a:solidFill>
            <a:ln w="9525">
              <a:noFill/>
              <a:miter lim="800000"/>
              <a:headEnd/>
              <a:tailEnd/>
            </a:ln>
          </p:spPr>
          <p:txBody>
            <a:bodyPr/>
            <a:lstStyle/>
            <a:p>
              <a:endParaRPr lang="en-US"/>
            </a:p>
          </p:txBody>
        </p:sp>
        <p:sp>
          <p:nvSpPr>
            <p:cNvPr id="18517" name="Rectangle 58"/>
            <p:cNvSpPr>
              <a:spLocks noChangeArrowheads="1"/>
            </p:cNvSpPr>
            <p:nvPr/>
          </p:nvSpPr>
          <p:spPr bwMode="auto">
            <a:xfrm>
              <a:off x="2499" y="3131"/>
              <a:ext cx="22" cy="423"/>
            </a:xfrm>
            <a:prstGeom prst="rect">
              <a:avLst/>
            </a:prstGeom>
            <a:solidFill>
              <a:srgbClr val="000000"/>
            </a:solidFill>
            <a:ln w="9525">
              <a:noFill/>
              <a:miter lim="800000"/>
              <a:headEnd/>
              <a:tailEnd/>
            </a:ln>
          </p:spPr>
          <p:txBody>
            <a:bodyPr/>
            <a:lstStyle/>
            <a:p>
              <a:endParaRPr lang="en-US"/>
            </a:p>
          </p:txBody>
        </p:sp>
      </p:grpSp>
      <p:sp>
        <p:nvSpPr>
          <p:cNvPr id="18487" name="Rectangle 59"/>
          <p:cNvSpPr>
            <a:spLocks noChangeArrowheads="1"/>
          </p:cNvSpPr>
          <p:nvPr/>
        </p:nvSpPr>
        <p:spPr bwMode="auto">
          <a:xfrm>
            <a:off x="4186238" y="5522913"/>
            <a:ext cx="727075" cy="212725"/>
          </a:xfrm>
          <a:prstGeom prst="rect">
            <a:avLst/>
          </a:prstGeom>
          <a:noFill/>
          <a:ln w="9525">
            <a:noFill/>
            <a:miter lim="800000"/>
            <a:headEnd/>
            <a:tailEnd/>
          </a:ln>
        </p:spPr>
        <p:txBody>
          <a:bodyPr wrap="none" lIns="0" tIns="0" rIns="0" bIns="0">
            <a:spAutoFit/>
          </a:bodyPr>
          <a:lstStyle/>
          <a:p>
            <a:r>
              <a:rPr lang="en-US" sz="1400" b="1">
                <a:solidFill>
                  <a:srgbClr val="FFFFFF"/>
                </a:solidFill>
              </a:rPr>
              <a:t>enabling</a:t>
            </a:r>
            <a:endParaRPr lang="en-US"/>
          </a:p>
        </p:txBody>
      </p:sp>
      <p:sp>
        <p:nvSpPr>
          <p:cNvPr id="18488" name="Rectangle 60"/>
          <p:cNvSpPr>
            <a:spLocks noChangeArrowheads="1"/>
          </p:cNvSpPr>
          <p:nvPr/>
        </p:nvSpPr>
        <p:spPr bwMode="auto">
          <a:xfrm>
            <a:off x="2308225" y="4851400"/>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489" name="Rectangle 61"/>
          <p:cNvSpPr>
            <a:spLocks noChangeArrowheads="1"/>
          </p:cNvSpPr>
          <p:nvPr/>
        </p:nvSpPr>
        <p:spPr bwMode="auto">
          <a:xfrm>
            <a:off x="2386013" y="4851400"/>
            <a:ext cx="13350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Aircraft &amp; Air Vehicles</a:t>
            </a:r>
            <a:endParaRPr lang="en-US"/>
          </a:p>
        </p:txBody>
      </p:sp>
      <p:sp>
        <p:nvSpPr>
          <p:cNvPr id="18490" name="Rectangle 62"/>
          <p:cNvSpPr>
            <a:spLocks noChangeArrowheads="1"/>
          </p:cNvSpPr>
          <p:nvPr/>
        </p:nvSpPr>
        <p:spPr bwMode="auto">
          <a:xfrm>
            <a:off x="2308225" y="5132388"/>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491" name="Rectangle 63"/>
          <p:cNvSpPr>
            <a:spLocks noChangeArrowheads="1"/>
          </p:cNvSpPr>
          <p:nvPr/>
        </p:nvSpPr>
        <p:spPr bwMode="auto">
          <a:xfrm>
            <a:off x="2386013" y="5132388"/>
            <a:ext cx="9969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Launch Vehicles</a:t>
            </a:r>
            <a:endParaRPr lang="en-US"/>
          </a:p>
        </p:txBody>
      </p:sp>
      <p:sp>
        <p:nvSpPr>
          <p:cNvPr id="18492" name="Rectangle 64"/>
          <p:cNvSpPr>
            <a:spLocks noChangeArrowheads="1"/>
          </p:cNvSpPr>
          <p:nvPr/>
        </p:nvSpPr>
        <p:spPr bwMode="auto">
          <a:xfrm>
            <a:off x="2308225" y="5421313"/>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493" name="Rectangle 65"/>
          <p:cNvSpPr>
            <a:spLocks noChangeArrowheads="1"/>
          </p:cNvSpPr>
          <p:nvPr/>
        </p:nvSpPr>
        <p:spPr bwMode="auto">
          <a:xfrm>
            <a:off x="2384425" y="5421313"/>
            <a:ext cx="11588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Missiles / Weapons</a:t>
            </a:r>
            <a:endParaRPr lang="en-US"/>
          </a:p>
        </p:txBody>
      </p:sp>
      <p:sp>
        <p:nvSpPr>
          <p:cNvPr id="18494" name="Rectangle 66"/>
          <p:cNvSpPr>
            <a:spLocks noChangeArrowheads="1"/>
          </p:cNvSpPr>
          <p:nvPr/>
        </p:nvSpPr>
        <p:spPr bwMode="auto">
          <a:xfrm>
            <a:off x="2308225" y="5711825"/>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495" name="Rectangle 67"/>
          <p:cNvSpPr>
            <a:spLocks noChangeArrowheads="1"/>
          </p:cNvSpPr>
          <p:nvPr/>
        </p:nvSpPr>
        <p:spPr bwMode="auto">
          <a:xfrm>
            <a:off x="2386013" y="5711825"/>
            <a:ext cx="9747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Railcars / Trains</a:t>
            </a:r>
            <a:endParaRPr lang="en-US"/>
          </a:p>
        </p:txBody>
      </p:sp>
      <p:sp>
        <p:nvSpPr>
          <p:cNvPr id="18496" name="Rectangle 68"/>
          <p:cNvSpPr>
            <a:spLocks noChangeArrowheads="1"/>
          </p:cNvSpPr>
          <p:nvPr/>
        </p:nvSpPr>
        <p:spPr bwMode="auto">
          <a:xfrm>
            <a:off x="2308225" y="6003925"/>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497" name="Rectangle 69"/>
          <p:cNvSpPr>
            <a:spLocks noChangeArrowheads="1"/>
          </p:cNvSpPr>
          <p:nvPr/>
        </p:nvSpPr>
        <p:spPr bwMode="auto">
          <a:xfrm>
            <a:off x="2386013" y="6003925"/>
            <a:ext cx="55403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Satellites</a:t>
            </a:r>
            <a:endParaRPr lang="en-US"/>
          </a:p>
        </p:txBody>
      </p:sp>
      <p:sp>
        <p:nvSpPr>
          <p:cNvPr id="18498" name="Rectangle 70"/>
          <p:cNvSpPr>
            <a:spLocks noChangeArrowheads="1"/>
          </p:cNvSpPr>
          <p:nvPr/>
        </p:nvSpPr>
        <p:spPr bwMode="auto">
          <a:xfrm>
            <a:off x="2308225" y="6292850"/>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499" name="Rectangle 71"/>
          <p:cNvSpPr>
            <a:spLocks noChangeArrowheads="1"/>
          </p:cNvSpPr>
          <p:nvPr/>
        </p:nvSpPr>
        <p:spPr bwMode="auto">
          <a:xfrm>
            <a:off x="2386013" y="6292850"/>
            <a:ext cx="11731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Ships / Submarines</a:t>
            </a:r>
            <a:endParaRPr lang="en-US"/>
          </a:p>
        </p:txBody>
      </p:sp>
      <p:sp>
        <p:nvSpPr>
          <p:cNvPr id="18500" name="Rectangle 72"/>
          <p:cNvSpPr>
            <a:spLocks noChangeArrowheads="1"/>
          </p:cNvSpPr>
          <p:nvPr/>
        </p:nvSpPr>
        <p:spPr bwMode="auto">
          <a:xfrm>
            <a:off x="5211763" y="4851400"/>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01" name="Rectangle 73"/>
          <p:cNvSpPr>
            <a:spLocks noChangeArrowheads="1"/>
          </p:cNvSpPr>
          <p:nvPr/>
        </p:nvSpPr>
        <p:spPr bwMode="auto">
          <a:xfrm>
            <a:off x="5289550" y="4851400"/>
            <a:ext cx="9826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Energy Systems</a:t>
            </a:r>
            <a:endParaRPr lang="en-US"/>
          </a:p>
        </p:txBody>
      </p:sp>
      <p:sp>
        <p:nvSpPr>
          <p:cNvPr id="18502" name="Rectangle 74"/>
          <p:cNvSpPr>
            <a:spLocks noChangeArrowheads="1"/>
          </p:cNvSpPr>
          <p:nvPr/>
        </p:nvSpPr>
        <p:spPr bwMode="auto">
          <a:xfrm>
            <a:off x="5211763" y="5097463"/>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03" name="Rectangle 75"/>
          <p:cNvSpPr>
            <a:spLocks noChangeArrowheads="1"/>
          </p:cNvSpPr>
          <p:nvPr/>
        </p:nvSpPr>
        <p:spPr bwMode="auto">
          <a:xfrm>
            <a:off x="5289550" y="5097463"/>
            <a:ext cx="14335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Environmental Systems</a:t>
            </a:r>
            <a:endParaRPr lang="en-US"/>
          </a:p>
        </p:txBody>
      </p:sp>
      <p:sp>
        <p:nvSpPr>
          <p:cNvPr id="18504" name="Rectangle 76"/>
          <p:cNvSpPr>
            <a:spLocks noChangeArrowheads="1"/>
          </p:cNvSpPr>
          <p:nvPr/>
        </p:nvSpPr>
        <p:spPr bwMode="auto">
          <a:xfrm>
            <a:off x="5211763" y="5345113"/>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05" name="Rectangle 77"/>
          <p:cNvSpPr>
            <a:spLocks noChangeArrowheads="1"/>
          </p:cNvSpPr>
          <p:nvPr/>
        </p:nvSpPr>
        <p:spPr bwMode="auto">
          <a:xfrm>
            <a:off x="5289550" y="5345113"/>
            <a:ext cx="12525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Information Systems</a:t>
            </a:r>
            <a:endParaRPr lang="en-US"/>
          </a:p>
        </p:txBody>
      </p:sp>
      <p:sp>
        <p:nvSpPr>
          <p:cNvPr id="18506" name="Rectangle 78"/>
          <p:cNvSpPr>
            <a:spLocks noChangeArrowheads="1"/>
          </p:cNvSpPr>
          <p:nvPr/>
        </p:nvSpPr>
        <p:spPr bwMode="auto">
          <a:xfrm>
            <a:off x="5211763" y="5592763"/>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07" name="Rectangle 79"/>
          <p:cNvSpPr>
            <a:spLocks noChangeArrowheads="1"/>
          </p:cNvSpPr>
          <p:nvPr/>
        </p:nvSpPr>
        <p:spPr bwMode="auto">
          <a:xfrm>
            <a:off x="5289550" y="5592763"/>
            <a:ext cx="10525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Security Systems</a:t>
            </a:r>
            <a:endParaRPr lang="en-US"/>
          </a:p>
        </p:txBody>
      </p:sp>
      <p:sp>
        <p:nvSpPr>
          <p:cNvPr id="18508" name="Rectangle 80"/>
          <p:cNvSpPr>
            <a:spLocks noChangeArrowheads="1"/>
          </p:cNvSpPr>
          <p:nvPr/>
        </p:nvSpPr>
        <p:spPr bwMode="auto">
          <a:xfrm>
            <a:off x="5211763" y="5838825"/>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09" name="Rectangle 81"/>
          <p:cNvSpPr>
            <a:spLocks noChangeArrowheads="1"/>
          </p:cNvSpPr>
          <p:nvPr/>
        </p:nvSpPr>
        <p:spPr bwMode="auto">
          <a:xfrm>
            <a:off x="5289550" y="5838825"/>
            <a:ext cx="14493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Transportation Systems</a:t>
            </a:r>
            <a:endParaRPr lang="en-US"/>
          </a:p>
        </p:txBody>
      </p:sp>
      <p:sp>
        <p:nvSpPr>
          <p:cNvPr id="18510" name="Rectangle 82"/>
          <p:cNvSpPr>
            <a:spLocks noChangeArrowheads="1"/>
          </p:cNvSpPr>
          <p:nvPr/>
        </p:nvSpPr>
        <p:spPr bwMode="auto">
          <a:xfrm>
            <a:off x="5211763" y="6084888"/>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11" name="Rectangle 83"/>
          <p:cNvSpPr>
            <a:spLocks noChangeArrowheads="1"/>
          </p:cNvSpPr>
          <p:nvPr/>
        </p:nvSpPr>
        <p:spPr bwMode="auto">
          <a:xfrm>
            <a:off x="5289550" y="6084888"/>
            <a:ext cx="9064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Water Systems</a:t>
            </a:r>
            <a:endParaRPr lang="en-US"/>
          </a:p>
        </p:txBody>
      </p:sp>
      <p:sp>
        <p:nvSpPr>
          <p:cNvPr id="18512" name="Rectangle 84"/>
          <p:cNvSpPr>
            <a:spLocks noChangeArrowheads="1"/>
          </p:cNvSpPr>
          <p:nvPr/>
        </p:nvSpPr>
        <p:spPr bwMode="auto">
          <a:xfrm>
            <a:off x="5211763" y="6332538"/>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a:t>
            </a:r>
            <a:endParaRPr lang="en-US"/>
          </a:p>
        </p:txBody>
      </p:sp>
      <p:sp>
        <p:nvSpPr>
          <p:cNvPr id="18513" name="Rectangle 85"/>
          <p:cNvSpPr>
            <a:spLocks noChangeArrowheads="1"/>
          </p:cNvSpPr>
          <p:nvPr/>
        </p:nvSpPr>
        <p:spPr bwMode="auto">
          <a:xfrm>
            <a:off x="5289550" y="6332538"/>
            <a:ext cx="10477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Weapon Systems</a:t>
            </a:r>
            <a:endParaRPr lang="en-US"/>
          </a:p>
        </p:txBody>
      </p:sp>
      <p:sp>
        <p:nvSpPr>
          <p:cNvPr id="18514" name="AutoShape 88"/>
          <p:cNvSpPr>
            <a:spLocks noChangeArrowheads="1"/>
          </p:cNvSpPr>
          <p:nvPr/>
        </p:nvSpPr>
        <p:spPr bwMode="auto">
          <a:xfrm flipV="1">
            <a:off x="8459788" y="3097213"/>
            <a:ext cx="495300" cy="419100"/>
          </a:xfrm>
          <a:prstGeom prst="upArrow">
            <a:avLst>
              <a:gd name="adj1" fmla="val 50000"/>
              <a:gd name="adj2" fmla="val 25000"/>
            </a:avLst>
          </a:prstGeom>
          <a:solidFill>
            <a:srgbClr val="FF3300"/>
          </a:solidFill>
          <a:ln w="9525">
            <a:solidFill>
              <a:srgbClr val="80808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a:noFill/>
        </p:spPr>
        <p:txBody>
          <a:bodyPr/>
          <a:lstStyle/>
          <a:p>
            <a:fld id="{E51F2F5F-574C-4D25-A82F-DB67427A4915}" type="slidenum">
              <a:rPr lang="en-US" smtClean="0"/>
              <a:pPr/>
              <a:t>4</a:t>
            </a:fld>
            <a:endParaRPr lang="en-US" smtClean="0"/>
          </a:p>
        </p:txBody>
      </p:sp>
      <p:sp>
        <p:nvSpPr>
          <p:cNvPr id="20482" name="Rectangle 2"/>
          <p:cNvSpPr>
            <a:spLocks noChangeArrowheads="1"/>
          </p:cNvSpPr>
          <p:nvPr/>
        </p:nvSpPr>
        <p:spPr bwMode="auto">
          <a:xfrm>
            <a:off x="5318125" y="1581150"/>
            <a:ext cx="3490913" cy="4672013"/>
          </a:xfrm>
          <a:prstGeom prst="rect">
            <a:avLst/>
          </a:prstGeom>
          <a:noFill/>
          <a:ln w="9525">
            <a:noFill/>
            <a:miter lim="800000"/>
            <a:headEnd/>
            <a:tailEnd/>
          </a:ln>
        </p:spPr>
        <p:txBody>
          <a:bodyPr wrap="none" anchor="ctr"/>
          <a:lstStyle/>
          <a:p>
            <a:endParaRPr lang="en-US" sz="1200"/>
          </a:p>
        </p:txBody>
      </p:sp>
      <p:sp>
        <p:nvSpPr>
          <p:cNvPr id="20483" name="AutoShape 3"/>
          <p:cNvSpPr>
            <a:spLocks noChangeArrowheads="1"/>
          </p:cNvSpPr>
          <p:nvPr/>
        </p:nvSpPr>
        <p:spPr bwMode="auto">
          <a:xfrm>
            <a:off x="395288" y="4694238"/>
            <a:ext cx="4884737" cy="812800"/>
          </a:xfrm>
          <a:prstGeom prst="rightArrowCallout">
            <a:avLst>
              <a:gd name="adj1" fmla="val 50000"/>
              <a:gd name="adj2" fmla="val 25000"/>
              <a:gd name="adj3" fmla="val 114352"/>
              <a:gd name="adj4" fmla="val 60843"/>
            </a:avLst>
          </a:prstGeom>
          <a:solidFill>
            <a:srgbClr val="C0C0C0"/>
          </a:solidFill>
          <a:ln w="9525">
            <a:noFill/>
            <a:miter lim="800000"/>
            <a:headEnd/>
            <a:tailEnd/>
          </a:ln>
        </p:spPr>
        <p:txBody>
          <a:bodyPr wrap="none" anchor="ctr"/>
          <a:lstStyle/>
          <a:p>
            <a:endParaRPr lang="en-US" sz="1200" b="1"/>
          </a:p>
        </p:txBody>
      </p:sp>
      <p:sp>
        <p:nvSpPr>
          <p:cNvPr id="20484" name="AutoShape 4"/>
          <p:cNvSpPr>
            <a:spLocks noChangeArrowheads="1"/>
          </p:cNvSpPr>
          <p:nvPr/>
        </p:nvSpPr>
        <p:spPr bwMode="auto">
          <a:xfrm>
            <a:off x="395288" y="2344738"/>
            <a:ext cx="4884737" cy="812800"/>
          </a:xfrm>
          <a:prstGeom prst="rightArrowCallout">
            <a:avLst>
              <a:gd name="adj1" fmla="val 50000"/>
              <a:gd name="adj2" fmla="val 25000"/>
              <a:gd name="adj3" fmla="val 101804"/>
              <a:gd name="adj4" fmla="val 60843"/>
            </a:avLst>
          </a:prstGeom>
          <a:solidFill>
            <a:srgbClr val="C0C0C0"/>
          </a:solidFill>
          <a:ln w="9525">
            <a:noFill/>
            <a:miter lim="800000"/>
            <a:headEnd/>
            <a:tailEnd/>
          </a:ln>
        </p:spPr>
        <p:txBody>
          <a:bodyPr wrap="none" anchor="ctr"/>
          <a:lstStyle/>
          <a:p>
            <a:endParaRPr lang="en-US" sz="1200" b="1"/>
          </a:p>
        </p:txBody>
      </p:sp>
      <p:sp>
        <p:nvSpPr>
          <p:cNvPr id="20485" name="AutoShape 5"/>
          <p:cNvSpPr>
            <a:spLocks noChangeArrowheads="1"/>
          </p:cNvSpPr>
          <p:nvPr/>
        </p:nvSpPr>
        <p:spPr bwMode="auto">
          <a:xfrm>
            <a:off x="395288" y="3068638"/>
            <a:ext cx="4884737" cy="812800"/>
          </a:xfrm>
          <a:prstGeom prst="rightArrowCallout">
            <a:avLst>
              <a:gd name="adj1" fmla="val 50000"/>
              <a:gd name="adj2" fmla="val 25000"/>
              <a:gd name="adj3" fmla="val 106562"/>
              <a:gd name="adj4" fmla="val 60843"/>
            </a:avLst>
          </a:prstGeom>
          <a:solidFill>
            <a:srgbClr val="C0C0C0"/>
          </a:solidFill>
          <a:ln w="9525">
            <a:noFill/>
            <a:miter lim="800000"/>
            <a:headEnd/>
            <a:tailEnd/>
          </a:ln>
        </p:spPr>
        <p:txBody>
          <a:bodyPr wrap="none" anchor="ctr"/>
          <a:lstStyle/>
          <a:p>
            <a:endParaRPr lang="en-US" sz="1200" b="1"/>
          </a:p>
        </p:txBody>
      </p:sp>
      <p:sp>
        <p:nvSpPr>
          <p:cNvPr id="20486" name="AutoShape 6"/>
          <p:cNvSpPr>
            <a:spLocks noChangeArrowheads="1"/>
          </p:cNvSpPr>
          <p:nvPr/>
        </p:nvSpPr>
        <p:spPr bwMode="auto">
          <a:xfrm>
            <a:off x="395288" y="3881438"/>
            <a:ext cx="4884737" cy="812800"/>
          </a:xfrm>
          <a:prstGeom prst="rightArrowCallout">
            <a:avLst>
              <a:gd name="adj1" fmla="val 50000"/>
              <a:gd name="adj2" fmla="val 25000"/>
              <a:gd name="adj3" fmla="val 100218"/>
              <a:gd name="adj4" fmla="val 60843"/>
            </a:avLst>
          </a:prstGeom>
          <a:solidFill>
            <a:srgbClr val="C0C0C0"/>
          </a:solidFill>
          <a:ln w="9525">
            <a:noFill/>
            <a:miter lim="800000"/>
            <a:headEnd/>
            <a:tailEnd/>
          </a:ln>
        </p:spPr>
        <p:txBody>
          <a:bodyPr wrap="none" anchor="ctr"/>
          <a:lstStyle/>
          <a:p>
            <a:endParaRPr lang="en-US" sz="1200" b="1"/>
          </a:p>
        </p:txBody>
      </p:sp>
      <p:sp>
        <p:nvSpPr>
          <p:cNvPr id="20487" name="AutoShape 7"/>
          <p:cNvSpPr>
            <a:spLocks noChangeArrowheads="1"/>
          </p:cNvSpPr>
          <p:nvPr/>
        </p:nvSpPr>
        <p:spPr bwMode="auto">
          <a:xfrm>
            <a:off x="395288" y="1570038"/>
            <a:ext cx="4884737" cy="876300"/>
          </a:xfrm>
          <a:prstGeom prst="rightArrowCallout">
            <a:avLst>
              <a:gd name="adj1" fmla="val 50000"/>
              <a:gd name="adj2" fmla="val 25000"/>
              <a:gd name="adj3" fmla="val 124828"/>
              <a:gd name="adj4" fmla="val 60838"/>
            </a:avLst>
          </a:prstGeom>
          <a:solidFill>
            <a:srgbClr val="C0C0C0"/>
          </a:solidFill>
          <a:ln w="9525">
            <a:noFill/>
            <a:miter lim="800000"/>
            <a:headEnd/>
            <a:tailEnd/>
          </a:ln>
        </p:spPr>
        <p:txBody>
          <a:bodyPr wrap="none" anchor="ctr"/>
          <a:lstStyle/>
          <a:p>
            <a:endParaRPr lang="en-US" sz="1200" b="1"/>
          </a:p>
        </p:txBody>
      </p:sp>
      <p:sp>
        <p:nvSpPr>
          <p:cNvPr id="20488" name="Text Box 8"/>
          <p:cNvSpPr txBox="1">
            <a:spLocks noChangeArrowheads="1"/>
          </p:cNvSpPr>
          <p:nvPr/>
        </p:nvSpPr>
        <p:spPr bwMode="auto">
          <a:xfrm>
            <a:off x="434975" y="3267075"/>
            <a:ext cx="2705100" cy="639763"/>
          </a:xfrm>
          <a:prstGeom prst="rect">
            <a:avLst/>
          </a:prstGeom>
          <a:noFill/>
          <a:ln w="9525">
            <a:noFill/>
            <a:miter lim="800000"/>
            <a:headEnd/>
            <a:tailEnd/>
          </a:ln>
        </p:spPr>
        <p:txBody>
          <a:bodyPr>
            <a:spAutoFit/>
          </a:bodyPr>
          <a:lstStyle/>
          <a:p>
            <a:pPr>
              <a:spcBef>
                <a:spcPct val="50000"/>
              </a:spcBef>
            </a:pPr>
            <a:r>
              <a:rPr lang="en-US" sz="1200" b="1"/>
              <a:t>Acquisition Reform and Contract changes to Firm Fixed Price vs. Cost Plus </a:t>
            </a:r>
          </a:p>
        </p:txBody>
      </p:sp>
      <p:sp>
        <p:nvSpPr>
          <p:cNvPr id="20489" name="AutoShape 9"/>
          <p:cNvSpPr>
            <a:spLocks noChangeArrowheads="1"/>
          </p:cNvSpPr>
          <p:nvPr/>
        </p:nvSpPr>
        <p:spPr bwMode="auto">
          <a:xfrm>
            <a:off x="395288" y="5445125"/>
            <a:ext cx="4884737" cy="812800"/>
          </a:xfrm>
          <a:prstGeom prst="rightArrowCallout">
            <a:avLst>
              <a:gd name="adj1" fmla="val 50000"/>
              <a:gd name="adj2" fmla="val 25000"/>
              <a:gd name="adj3" fmla="val 114352"/>
              <a:gd name="adj4" fmla="val 60843"/>
            </a:avLst>
          </a:prstGeom>
          <a:solidFill>
            <a:srgbClr val="C0C0C0"/>
          </a:solidFill>
          <a:ln w="9525">
            <a:noFill/>
            <a:miter lim="800000"/>
            <a:headEnd/>
            <a:tailEnd/>
          </a:ln>
        </p:spPr>
        <p:txBody>
          <a:bodyPr wrap="none" anchor="ctr"/>
          <a:lstStyle/>
          <a:p>
            <a:endParaRPr lang="en-US" sz="1200"/>
          </a:p>
        </p:txBody>
      </p:sp>
      <p:sp>
        <p:nvSpPr>
          <p:cNvPr id="20490" name="Rectangle 10"/>
          <p:cNvSpPr>
            <a:spLocks noChangeArrowheads="1"/>
          </p:cNvSpPr>
          <p:nvPr/>
        </p:nvSpPr>
        <p:spPr bwMode="auto">
          <a:xfrm>
            <a:off x="5318125" y="2466975"/>
            <a:ext cx="3240088" cy="822325"/>
          </a:xfrm>
          <a:prstGeom prst="rect">
            <a:avLst/>
          </a:prstGeom>
          <a:noFill/>
          <a:ln w="9525">
            <a:noFill/>
            <a:miter lim="800000"/>
            <a:headEnd/>
            <a:tailEnd/>
          </a:ln>
        </p:spPr>
        <p:txBody>
          <a:bodyPr>
            <a:spAutoFit/>
          </a:bodyPr>
          <a:lstStyle/>
          <a:p>
            <a:pPr>
              <a:spcBef>
                <a:spcPct val="50000"/>
              </a:spcBef>
            </a:pPr>
            <a:r>
              <a:rPr lang="en-US" sz="1200" b="1">
                <a:solidFill>
                  <a:srgbClr val="0000FF"/>
                </a:solidFill>
              </a:rPr>
              <a:t>Need to identify and re-use/re-purpose existing IP and skills into profitable new product or service offerings or identify acquisitions such as </a:t>
            </a:r>
            <a:r>
              <a:rPr lang="en-US" sz="1200" b="1" u="sng">
                <a:solidFill>
                  <a:srgbClr val="0000FF"/>
                </a:solidFill>
              </a:rPr>
              <a:t>security</a:t>
            </a:r>
          </a:p>
        </p:txBody>
      </p:sp>
      <p:sp>
        <p:nvSpPr>
          <p:cNvPr id="20491" name="Rectangle 11"/>
          <p:cNvSpPr>
            <a:spLocks noChangeArrowheads="1"/>
          </p:cNvSpPr>
          <p:nvPr/>
        </p:nvSpPr>
        <p:spPr bwMode="auto">
          <a:xfrm>
            <a:off x="165100" y="558800"/>
            <a:ext cx="8750300" cy="581025"/>
          </a:xfrm>
          <a:prstGeom prst="rect">
            <a:avLst/>
          </a:prstGeom>
          <a:noFill/>
          <a:ln w="9525" algn="ctr">
            <a:noFill/>
            <a:miter lim="800000"/>
            <a:headEnd/>
            <a:tailEnd/>
          </a:ln>
        </p:spPr>
        <p:txBody>
          <a:bodyPr lIns="92160" tIns="46080" rIns="92160" bIns="46080" anchor="ctr"/>
          <a:lstStyle/>
          <a:p>
            <a:pPr defTabSz="457200">
              <a:lnSpc>
                <a:spcPct val="98000"/>
              </a:lnSpc>
              <a:buClr>
                <a:srgbClr val="000000"/>
              </a:buClr>
              <a:buFont typeface="Times New Roman" pitchFamily="18" charset="0"/>
              <a:buNone/>
            </a:pPr>
            <a:r>
              <a:rPr lang="en-US" altLang="ja-JP" sz="2400">
                <a:solidFill>
                  <a:srgbClr val="7889FB"/>
                </a:solidFill>
                <a:ea typeface="MS PGothic" pitchFamily="34" charset="-128"/>
              </a:rPr>
              <a:t>Defense Industry Trends</a:t>
            </a:r>
            <a:endParaRPr lang="en-US" sz="2400">
              <a:solidFill>
                <a:srgbClr val="7889FB"/>
              </a:solidFill>
              <a:ea typeface="MS PGothic" pitchFamily="34" charset="-128"/>
            </a:endParaRPr>
          </a:p>
        </p:txBody>
      </p:sp>
      <p:sp>
        <p:nvSpPr>
          <p:cNvPr id="20492" name="Text Box 12"/>
          <p:cNvSpPr txBox="1">
            <a:spLocks noChangeArrowheads="1"/>
          </p:cNvSpPr>
          <p:nvPr/>
        </p:nvSpPr>
        <p:spPr bwMode="auto">
          <a:xfrm>
            <a:off x="434975" y="4119563"/>
            <a:ext cx="2705100" cy="639762"/>
          </a:xfrm>
          <a:prstGeom prst="rect">
            <a:avLst/>
          </a:prstGeom>
          <a:noFill/>
          <a:ln w="9525">
            <a:noFill/>
            <a:miter lim="800000"/>
            <a:headEnd/>
            <a:tailEnd/>
          </a:ln>
        </p:spPr>
        <p:txBody>
          <a:bodyPr>
            <a:spAutoFit/>
          </a:bodyPr>
          <a:lstStyle/>
          <a:p>
            <a:pPr>
              <a:spcBef>
                <a:spcPct val="50000"/>
              </a:spcBef>
            </a:pPr>
            <a:r>
              <a:rPr lang="en-US" sz="1200" b="1">
                <a:solidFill>
                  <a:srgbClr val="0000FF"/>
                </a:solidFill>
              </a:rPr>
              <a:t>Move to </a:t>
            </a:r>
            <a:r>
              <a:rPr lang="en-US" sz="1200" b="1" u="sng">
                <a:solidFill>
                  <a:srgbClr val="0000FF"/>
                </a:solidFill>
              </a:rPr>
              <a:t>fewer and shorter programs</a:t>
            </a:r>
            <a:r>
              <a:rPr lang="en-US" sz="1200" b="1">
                <a:solidFill>
                  <a:srgbClr val="0000FF"/>
                </a:solidFill>
              </a:rPr>
              <a:t> vs. large platforms such as FCS or JSF</a:t>
            </a:r>
          </a:p>
        </p:txBody>
      </p:sp>
      <p:sp>
        <p:nvSpPr>
          <p:cNvPr id="20493" name="Rectangle 13"/>
          <p:cNvSpPr>
            <a:spLocks noChangeArrowheads="1"/>
          </p:cNvSpPr>
          <p:nvPr/>
        </p:nvSpPr>
        <p:spPr bwMode="auto">
          <a:xfrm>
            <a:off x="5318125" y="4038600"/>
            <a:ext cx="3240088" cy="639763"/>
          </a:xfrm>
          <a:prstGeom prst="rect">
            <a:avLst/>
          </a:prstGeom>
          <a:noFill/>
          <a:ln w="9525">
            <a:noFill/>
            <a:miter lim="800000"/>
            <a:headEnd/>
            <a:tailEnd/>
          </a:ln>
        </p:spPr>
        <p:txBody>
          <a:bodyPr>
            <a:spAutoFit/>
          </a:bodyPr>
          <a:lstStyle/>
          <a:p>
            <a:pPr>
              <a:spcBef>
                <a:spcPct val="50000"/>
              </a:spcBef>
            </a:pPr>
            <a:r>
              <a:rPr lang="en-US" sz="1200" b="1">
                <a:solidFill>
                  <a:srgbClr val="0000FF"/>
                </a:solidFill>
              </a:rPr>
              <a:t>Agility in program execution, ability to quickly create product variants to meet specific customer needs.</a:t>
            </a:r>
          </a:p>
        </p:txBody>
      </p:sp>
      <p:sp>
        <p:nvSpPr>
          <p:cNvPr id="20494" name="Rectangle 15"/>
          <p:cNvSpPr>
            <a:spLocks noChangeArrowheads="1"/>
          </p:cNvSpPr>
          <p:nvPr/>
        </p:nvSpPr>
        <p:spPr bwMode="auto">
          <a:xfrm>
            <a:off x="5318125" y="3316288"/>
            <a:ext cx="3433763" cy="639762"/>
          </a:xfrm>
          <a:prstGeom prst="rect">
            <a:avLst/>
          </a:prstGeom>
          <a:noFill/>
          <a:ln w="9525">
            <a:noFill/>
            <a:miter lim="800000"/>
            <a:headEnd/>
            <a:tailEnd/>
          </a:ln>
        </p:spPr>
        <p:txBody>
          <a:bodyPr>
            <a:spAutoFit/>
          </a:bodyPr>
          <a:lstStyle/>
          <a:p>
            <a:pPr>
              <a:spcBef>
                <a:spcPct val="50000"/>
              </a:spcBef>
            </a:pPr>
            <a:r>
              <a:rPr lang="en-US" sz="1200" b="1"/>
              <a:t>Program Execution needs to become core competency amid increasing complexity. Increased Systems Engineering Capability</a:t>
            </a:r>
          </a:p>
        </p:txBody>
      </p:sp>
      <p:sp>
        <p:nvSpPr>
          <p:cNvPr id="20495" name="Text Box 16"/>
          <p:cNvSpPr txBox="1">
            <a:spLocks noChangeArrowheads="1"/>
          </p:cNvSpPr>
          <p:nvPr/>
        </p:nvSpPr>
        <p:spPr bwMode="auto">
          <a:xfrm>
            <a:off x="434975" y="1603375"/>
            <a:ext cx="2705100" cy="822325"/>
          </a:xfrm>
          <a:prstGeom prst="rect">
            <a:avLst/>
          </a:prstGeom>
          <a:noFill/>
          <a:ln w="9525">
            <a:noFill/>
            <a:miter lim="800000"/>
            <a:headEnd/>
            <a:tailEnd/>
          </a:ln>
        </p:spPr>
        <p:txBody>
          <a:bodyPr>
            <a:spAutoFit/>
          </a:bodyPr>
          <a:lstStyle/>
          <a:p>
            <a:pPr>
              <a:spcBef>
                <a:spcPct val="50000"/>
              </a:spcBef>
            </a:pPr>
            <a:r>
              <a:rPr lang="en-US" sz="1200" b="1"/>
              <a:t>Mature vendors looking to emerging markets amid mature market defense cuts and fiscal issues</a:t>
            </a:r>
          </a:p>
        </p:txBody>
      </p:sp>
      <p:sp>
        <p:nvSpPr>
          <p:cNvPr id="20496" name="Rectangle 17"/>
          <p:cNvSpPr>
            <a:spLocks noChangeArrowheads="1"/>
          </p:cNvSpPr>
          <p:nvPr/>
        </p:nvSpPr>
        <p:spPr bwMode="auto">
          <a:xfrm>
            <a:off x="5318125" y="1603375"/>
            <a:ext cx="3240088" cy="822325"/>
          </a:xfrm>
          <a:prstGeom prst="rect">
            <a:avLst/>
          </a:prstGeom>
          <a:noFill/>
          <a:ln w="9525">
            <a:noFill/>
            <a:miter lim="800000"/>
            <a:headEnd/>
            <a:tailEnd/>
          </a:ln>
        </p:spPr>
        <p:txBody>
          <a:bodyPr>
            <a:spAutoFit/>
          </a:bodyPr>
          <a:lstStyle/>
          <a:p>
            <a:pPr>
              <a:spcBef>
                <a:spcPct val="50000"/>
              </a:spcBef>
            </a:pPr>
            <a:r>
              <a:rPr lang="en-US" sz="1200" b="1"/>
              <a:t>Commoditization; Rapid technological Innovation in developed markets; Focus on manufacturing in Emerging markets (offsets)</a:t>
            </a:r>
          </a:p>
        </p:txBody>
      </p:sp>
      <p:sp>
        <p:nvSpPr>
          <p:cNvPr id="20497" name="Text Box 18"/>
          <p:cNvSpPr txBox="1">
            <a:spLocks noChangeArrowheads="1"/>
          </p:cNvSpPr>
          <p:nvPr/>
        </p:nvSpPr>
        <p:spPr bwMode="auto">
          <a:xfrm>
            <a:off x="434975" y="4843463"/>
            <a:ext cx="2705100" cy="639762"/>
          </a:xfrm>
          <a:prstGeom prst="rect">
            <a:avLst/>
          </a:prstGeom>
          <a:noFill/>
          <a:ln w="9525">
            <a:noFill/>
            <a:miter lim="800000"/>
            <a:headEnd/>
            <a:tailEnd/>
          </a:ln>
        </p:spPr>
        <p:txBody>
          <a:bodyPr>
            <a:spAutoFit/>
          </a:bodyPr>
          <a:lstStyle/>
          <a:p>
            <a:pPr>
              <a:spcBef>
                <a:spcPct val="50000"/>
              </a:spcBef>
            </a:pPr>
            <a:r>
              <a:rPr lang="en-US" sz="1200" b="1"/>
              <a:t>Increased demand for UAVs, bringing with it civilian FAA/Safety standards.</a:t>
            </a:r>
          </a:p>
        </p:txBody>
      </p:sp>
      <p:sp>
        <p:nvSpPr>
          <p:cNvPr id="20498" name="Rectangle 19"/>
          <p:cNvSpPr>
            <a:spLocks noChangeArrowheads="1"/>
          </p:cNvSpPr>
          <p:nvPr/>
        </p:nvSpPr>
        <p:spPr bwMode="auto">
          <a:xfrm>
            <a:off x="5318125" y="4946650"/>
            <a:ext cx="3240088" cy="457200"/>
          </a:xfrm>
          <a:prstGeom prst="rect">
            <a:avLst/>
          </a:prstGeom>
          <a:noFill/>
          <a:ln w="9525">
            <a:noFill/>
            <a:miter lim="800000"/>
            <a:headEnd/>
            <a:tailEnd/>
          </a:ln>
        </p:spPr>
        <p:txBody>
          <a:bodyPr>
            <a:spAutoFit/>
          </a:bodyPr>
          <a:lstStyle/>
          <a:p>
            <a:pPr>
              <a:spcBef>
                <a:spcPct val="50000"/>
              </a:spcBef>
            </a:pPr>
            <a:r>
              <a:rPr lang="en-US" sz="1200" b="1"/>
              <a:t>Adjusting development processes to conform to regulatory requirements</a:t>
            </a:r>
          </a:p>
        </p:txBody>
      </p:sp>
      <p:sp>
        <p:nvSpPr>
          <p:cNvPr id="20499" name="Rectangle 20"/>
          <p:cNvSpPr>
            <a:spLocks noChangeArrowheads="1"/>
          </p:cNvSpPr>
          <p:nvPr/>
        </p:nvSpPr>
        <p:spPr bwMode="auto">
          <a:xfrm>
            <a:off x="5318125" y="5476875"/>
            <a:ext cx="3414713" cy="639763"/>
          </a:xfrm>
          <a:prstGeom prst="rect">
            <a:avLst/>
          </a:prstGeom>
          <a:noFill/>
          <a:ln w="9525">
            <a:noFill/>
            <a:miter lim="800000"/>
            <a:headEnd/>
            <a:tailEnd/>
          </a:ln>
        </p:spPr>
        <p:txBody>
          <a:bodyPr>
            <a:spAutoFit/>
          </a:bodyPr>
          <a:lstStyle/>
          <a:p>
            <a:pPr>
              <a:spcBef>
                <a:spcPct val="50000"/>
              </a:spcBef>
            </a:pPr>
            <a:r>
              <a:rPr lang="en-US" sz="1200" b="1">
                <a:solidFill>
                  <a:srgbClr val="0000FF"/>
                </a:solidFill>
              </a:rPr>
              <a:t>Drive costs down through product line approach and looking to new, innovative product and services for differentiation</a:t>
            </a:r>
          </a:p>
        </p:txBody>
      </p:sp>
      <p:sp>
        <p:nvSpPr>
          <p:cNvPr id="20500" name="Text Box 21"/>
          <p:cNvSpPr txBox="1">
            <a:spLocks noChangeArrowheads="1"/>
          </p:cNvSpPr>
          <p:nvPr/>
        </p:nvSpPr>
        <p:spPr bwMode="auto">
          <a:xfrm>
            <a:off x="509588" y="1204913"/>
            <a:ext cx="2705100" cy="338137"/>
          </a:xfrm>
          <a:prstGeom prst="rect">
            <a:avLst/>
          </a:prstGeom>
          <a:noFill/>
          <a:ln w="9525">
            <a:noFill/>
            <a:miter lim="800000"/>
            <a:headEnd/>
            <a:tailEnd/>
          </a:ln>
        </p:spPr>
        <p:txBody>
          <a:bodyPr>
            <a:spAutoFit/>
          </a:bodyPr>
          <a:lstStyle/>
          <a:p>
            <a:pPr>
              <a:spcBef>
                <a:spcPct val="50000"/>
              </a:spcBef>
            </a:pPr>
            <a:r>
              <a:rPr lang="en-US" sz="1600" b="1"/>
              <a:t>Market Dynamics</a:t>
            </a:r>
          </a:p>
        </p:txBody>
      </p:sp>
      <p:sp>
        <p:nvSpPr>
          <p:cNvPr id="20501" name="Text Box 22"/>
          <p:cNvSpPr txBox="1">
            <a:spLocks noChangeArrowheads="1"/>
          </p:cNvSpPr>
          <p:nvPr/>
        </p:nvSpPr>
        <p:spPr bwMode="auto">
          <a:xfrm>
            <a:off x="5318125" y="1196975"/>
            <a:ext cx="2705100" cy="338138"/>
          </a:xfrm>
          <a:prstGeom prst="rect">
            <a:avLst/>
          </a:prstGeom>
          <a:noFill/>
          <a:ln w="9525">
            <a:noFill/>
            <a:miter lim="800000"/>
            <a:headEnd/>
            <a:tailEnd/>
          </a:ln>
        </p:spPr>
        <p:txBody>
          <a:bodyPr>
            <a:spAutoFit/>
          </a:bodyPr>
          <a:lstStyle/>
          <a:p>
            <a:pPr>
              <a:spcBef>
                <a:spcPct val="50000"/>
              </a:spcBef>
            </a:pPr>
            <a:r>
              <a:rPr lang="en-US" sz="1600" b="1"/>
              <a:t>Implications</a:t>
            </a:r>
            <a:endParaRPr lang="en-US" sz="1200" b="1"/>
          </a:p>
        </p:txBody>
      </p:sp>
      <p:sp>
        <p:nvSpPr>
          <p:cNvPr id="20502" name="Rectangle 23"/>
          <p:cNvSpPr>
            <a:spLocks noChangeArrowheads="1"/>
          </p:cNvSpPr>
          <p:nvPr/>
        </p:nvSpPr>
        <p:spPr bwMode="auto">
          <a:xfrm>
            <a:off x="434975" y="5589588"/>
            <a:ext cx="2803525" cy="457200"/>
          </a:xfrm>
          <a:prstGeom prst="rect">
            <a:avLst/>
          </a:prstGeom>
          <a:noFill/>
          <a:ln w="9525">
            <a:noFill/>
            <a:miter lim="800000"/>
            <a:headEnd/>
            <a:tailEnd/>
          </a:ln>
        </p:spPr>
        <p:txBody>
          <a:bodyPr>
            <a:spAutoFit/>
          </a:bodyPr>
          <a:lstStyle/>
          <a:p>
            <a:pPr>
              <a:spcBef>
                <a:spcPct val="50000"/>
              </a:spcBef>
            </a:pPr>
            <a:r>
              <a:rPr lang="en-US" sz="1200" b="1">
                <a:solidFill>
                  <a:srgbClr val="0000FF"/>
                </a:solidFill>
              </a:rPr>
              <a:t>Competition from </a:t>
            </a:r>
            <a:r>
              <a:rPr lang="en-US" sz="1200" b="1" u="sng">
                <a:solidFill>
                  <a:srgbClr val="0000FF"/>
                </a:solidFill>
              </a:rPr>
              <a:t>emerging</a:t>
            </a:r>
            <a:r>
              <a:rPr lang="en-US" sz="1200" b="1">
                <a:solidFill>
                  <a:srgbClr val="0000FF"/>
                </a:solidFill>
              </a:rPr>
              <a:t> </a:t>
            </a:r>
            <a:r>
              <a:rPr lang="en-US" sz="1200" b="1" u="sng">
                <a:solidFill>
                  <a:srgbClr val="0000FF"/>
                </a:solidFill>
              </a:rPr>
              <a:t>markets</a:t>
            </a:r>
          </a:p>
        </p:txBody>
      </p:sp>
      <p:sp>
        <p:nvSpPr>
          <p:cNvPr id="20503" name="Rectangle 10"/>
          <p:cNvSpPr>
            <a:spLocks noChangeArrowheads="1"/>
          </p:cNvSpPr>
          <p:nvPr/>
        </p:nvSpPr>
        <p:spPr bwMode="auto">
          <a:xfrm>
            <a:off x="434975" y="2520950"/>
            <a:ext cx="2879725" cy="639763"/>
          </a:xfrm>
          <a:prstGeom prst="rect">
            <a:avLst/>
          </a:prstGeom>
          <a:noFill/>
          <a:ln w="9525">
            <a:noFill/>
            <a:miter lim="800000"/>
            <a:headEnd/>
            <a:tailEnd/>
          </a:ln>
        </p:spPr>
        <p:txBody>
          <a:bodyPr>
            <a:spAutoFit/>
          </a:bodyPr>
          <a:lstStyle/>
          <a:p>
            <a:pPr>
              <a:spcBef>
                <a:spcPct val="50000"/>
              </a:spcBef>
            </a:pPr>
            <a:r>
              <a:rPr lang="en-US" sz="1200" b="1">
                <a:solidFill>
                  <a:srgbClr val="0000FF"/>
                </a:solidFill>
              </a:rPr>
              <a:t>A&amp;D companies moving into </a:t>
            </a:r>
            <a:r>
              <a:rPr lang="en-US" sz="1200" b="1" u="sng">
                <a:solidFill>
                  <a:srgbClr val="0000FF"/>
                </a:solidFill>
              </a:rPr>
              <a:t>adjacent</a:t>
            </a:r>
            <a:r>
              <a:rPr lang="en-US" sz="1200" b="1">
                <a:solidFill>
                  <a:srgbClr val="0000FF"/>
                </a:solidFill>
              </a:rPr>
              <a:t>, </a:t>
            </a:r>
            <a:r>
              <a:rPr lang="en-US" sz="1200" b="1" u="sng">
                <a:solidFill>
                  <a:srgbClr val="0000FF"/>
                </a:solidFill>
              </a:rPr>
              <a:t>growth</a:t>
            </a:r>
            <a:r>
              <a:rPr lang="en-US" sz="1200" b="1">
                <a:solidFill>
                  <a:srgbClr val="0000FF"/>
                </a:solidFill>
              </a:rPr>
              <a:t> business areas of energy, etc.</a:t>
            </a:r>
          </a:p>
        </p:txBody>
      </p:sp>
      <p:sp>
        <p:nvSpPr>
          <p:cNvPr id="20504" name="AutoShape 25"/>
          <p:cNvSpPr>
            <a:spLocks noChangeArrowheads="1"/>
          </p:cNvSpPr>
          <p:nvPr/>
        </p:nvSpPr>
        <p:spPr bwMode="auto">
          <a:xfrm>
            <a:off x="5318125" y="1535113"/>
            <a:ext cx="3240088" cy="911225"/>
          </a:xfrm>
          <a:prstGeom prst="roundRect">
            <a:avLst>
              <a:gd name="adj" fmla="val 16667"/>
            </a:avLst>
          </a:prstGeom>
          <a:noFill/>
          <a:ln w="9525">
            <a:solidFill>
              <a:srgbClr val="333333"/>
            </a:solidFill>
            <a:prstDash val="dash"/>
            <a:round/>
            <a:headEnd/>
            <a:tailEnd/>
          </a:ln>
        </p:spPr>
        <p:txBody>
          <a:bodyPr wrap="none" anchor="ctr"/>
          <a:lstStyle/>
          <a:p>
            <a:endParaRPr lang="en-US"/>
          </a:p>
        </p:txBody>
      </p:sp>
      <p:sp>
        <p:nvSpPr>
          <p:cNvPr id="20505" name="AutoShape 26"/>
          <p:cNvSpPr>
            <a:spLocks noChangeArrowheads="1"/>
          </p:cNvSpPr>
          <p:nvPr/>
        </p:nvSpPr>
        <p:spPr bwMode="auto">
          <a:xfrm>
            <a:off x="5280025" y="3267075"/>
            <a:ext cx="3240088" cy="712788"/>
          </a:xfrm>
          <a:prstGeom prst="roundRect">
            <a:avLst>
              <a:gd name="adj" fmla="val 16667"/>
            </a:avLst>
          </a:prstGeom>
          <a:noFill/>
          <a:ln w="9525">
            <a:solidFill>
              <a:srgbClr val="333333"/>
            </a:solidFill>
            <a:prstDash val="dash"/>
            <a:round/>
            <a:headEnd/>
            <a:tailEnd/>
          </a:ln>
        </p:spPr>
        <p:txBody>
          <a:bodyPr wrap="none" anchor="ctr"/>
          <a:lstStyle/>
          <a:p>
            <a:endParaRPr lang="en-US"/>
          </a:p>
        </p:txBody>
      </p:sp>
      <p:sp>
        <p:nvSpPr>
          <p:cNvPr id="20506" name="AutoShape 27"/>
          <p:cNvSpPr>
            <a:spLocks noChangeArrowheads="1"/>
          </p:cNvSpPr>
          <p:nvPr/>
        </p:nvSpPr>
        <p:spPr bwMode="auto">
          <a:xfrm>
            <a:off x="5280025" y="4038600"/>
            <a:ext cx="3240088" cy="720725"/>
          </a:xfrm>
          <a:prstGeom prst="roundRect">
            <a:avLst>
              <a:gd name="adj" fmla="val 16667"/>
            </a:avLst>
          </a:prstGeom>
          <a:noFill/>
          <a:ln w="9525">
            <a:solidFill>
              <a:srgbClr val="333333"/>
            </a:solidFill>
            <a:prstDash val="dash"/>
            <a:round/>
            <a:headEnd/>
            <a:tailEnd/>
          </a:ln>
        </p:spPr>
        <p:txBody>
          <a:bodyPr wrap="none" anchor="ctr"/>
          <a:lstStyle/>
          <a:p>
            <a:endParaRPr lang="en-US"/>
          </a:p>
        </p:txBody>
      </p:sp>
      <p:sp>
        <p:nvSpPr>
          <p:cNvPr id="20507" name="AutoShape 28"/>
          <p:cNvSpPr>
            <a:spLocks noChangeArrowheads="1"/>
          </p:cNvSpPr>
          <p:nvPr/>
        </p:nvSpPr>
        <p:spPr bwMode="auto">
          <a:xfrm>
            <a:off x="5280025" y="4843463"/>
            <a:ext cx="3240088" cy="560387"/>
          </a:xfrm>
          <a:prstGeom prst="roundRect">
            <a:avLst>
              <a:gd name="adj" fmla="val 16667"/>
            </a:avLst>
          </a:prstGeom>
          <a:noFill/>
          <a:ln w="9525">
            <a:solidFill>
              <a:srgbClr val="333333"/>
            </a:solidFill>
            <a:prstDash val="dash"/>
            <a:round/>
            <a:headEnd/>
            <a:tailEnd/>
          </a:ln>
        </p:spPr>
        <p:txBody>
          <a:bodyPr wrap="none" anchor="ctr"/>
          <a:lstStyle/>
          <a:p>
            <a:endParaRPr lang="en-US"/>
          </a:p>
        </p:txBody>
      </p:sp>
      <p:sp>
        <p:nvSpPr>
          <p:cNvPr id="20508" name="AutoShape 29"/>
          <p:cNvSpPr>
            <a:spLocks noChangeArrowheads="1"/>
          </p:cNvSpPr>
          <p:nvPr/>
        </p:nvSpPr>
        <p:spPr bwMode="auto">
          <a:xfrm>
            <a:off x="5280025" y="5476875"/>
            <a:ext cx="3240088" cy="715963"/>
          </a:xfrm>
          <a:prstGeom prst="roundRect">
            <a:avLst>
              <a:gd name="adj" fmla="val 16667"/>
            </a:avLst>
          </a:prstGeom>
          <a:noFill/>
          <a:ln w="9525">
            <a:solidFill>
              <a:srgbClr val="333333"/>
            </a:solidFill>
            <a:prstDash val="dash"/>
            <a:round/>
            <a:headEnd/>
            <a:tailEnd/>
          </a:ln>
        </p:spPr>
        <p:txBody>
          <a:bodyPr wrap="none" anchor="ctr"/>
          <a:lstStyle/>
          <a:p>
            <a:endParaRPr lang="en-US"/>
          </a:p>
        </p:txBody>
      </p:sp>
      <p:sp>
        <p:nvSpPr>
          <p:cNvPr id="20509" name="AutoShape 30"/>
          <p:cNvSpPr>
            <a:spLocks noChangeArrowheads="1"/>
          </p:cNvSpPr>
          <p:nvPr/>
        </p:nvSpPr>
        <p:spPr bwMode="auto">
          <a:xfrm>
            <a:off x="5280025" y="2520950"/>
            <a:ext cx="3240088" cy="712788"/>
          </a:xfrm>
          <a:prstGeom prst="roundRect">
            <a:avLst>
              <a:gd name="adj" fmla="val 16667"/>
            </a:avLst>
          </a:prstGeom>
          <a:noFill/>
          <a:ln w="9525">
            <a:solidFill>
              <a:srgbClr val="333333"/>
            </a:solidFill>
            <a:prstDash val="dash"/>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p:spPr>
        <p:txBody>
          <a:bodyPr/>
          <a:lstStyle/>
          <a:p>
            <a:fld id="{668B5470-7378-4505-9A20-FBBF5823885F}" type="slidenum">
              <a:rPr lang="en-US" smtClean="0"/>
              <a:pPr/>
              <a:t>5</a:t>
            </a:fld>
            <a:endParaRPr lang="en-US" smtClean="0"/>
          </a:p>
        </p:txBody>
      </p:sp>
      <p:sp>
        <p:nvSpPr>
          <p:cNvPr id="5" name="TextBox 4"/>
          <p:cNvSpPr txBox="1"/>
          <p:nvPr/>
        </p:nvSpPr>
        <p:spPr>
          <a:xfrm>
            <a:off x="163513" y="2349500"/>
            <a:ext cx="4984750" cy="830263"/>
          </a:xfrm>
          <a:prstGeom prst="rect">
            <a:avLst/>
          </a:prstGeom>
          <a:noFill/>
        </p:spPr>
        <p:txBody>
          <a:bodyPr>
            <a:spAutoFit/>
          </a:bodyPr>
          <a:lstStyle/>
          <a:p>
            <a:pPr marL="171450" indent="-171450">
              <a:defRPr/>
            </a:pPr>
            <a:r>
              <a:rPr lang="en-US" sz="1200" b="1" dirty="0">
                <a:latin typeface="Arial Rounded MT Bold" pitchFamily="34" charset="0"/>
              </a:rPr>
              <a:t>Boeing </a:t>
            </a:r>
            <a:r>
              <a:rPr lang="en-US" sz="1200" dirty="0">
                <a:latin typeface="Arial Rounded MT Bold" pitchFamily="34" charset="0"/>
              </a:rPr>
              <a:t>purchased </a:t>
            </a:r>
            <a:r>
              <a:rPr lang="en-US" sz="1200" dirty="0" err="1">
                <a:latin typeface="Arial Rounded MT Bold" pitchFamily="34" charset="0"/>
              </a:rPr>
              <a:t>Institu</a:t>
            </a:r>
            <a:r>
              <a:rPr lang="en-US" sz="1200" dirty="0">
                <a:latin typeface="Arial Rounded MT Bold" pitchFamily="34" charset="0"/>
              </a:rPr>
              <a:t>, manufacturer of the Scan Eagle UAV  . Boeing and </a:t>
            </a:r>
            <a:r>
              <a:rPr lang="en-US" sz="1200" dirty="0" err="1">
                <a:latin typeface="Arial Rounded MT Bold" pitchFamily="34" charset="0"/>
              </a:rPr>
              <a:t>Institu</a:t>
            </a:r>
            <a:r>
              <a:rPr lang="en-US" sz="1200" dirty="0">
                <a:latin typeface="Arial Rounded MT Bold" pitchFamily="34" charset="0"/>
              </a:rPr>
              <a:t> were also cooperating in marketing the Scan Eagle. The acquisition solidified the relationship.</a:t>
            </a:r>
          </a:p>
          <a:p>
            <a:pPr>
              <a:defRPr/>
            </a:pPr>
            <a:endParaRPr lang="en-US" sz="1200" dirty="0">
              <a:latin typeface="Arial Rounded MT Bold" pitchFamily="34" charset="0"/>
            </a:endParaRPr>
          </a:p>
        </p:txBody>
      </p:sp>
      <p:sp>
        <p:nvSpPr>
          <p:cNvPr id="22531" name="TextBox 5"/>
          <p:cNvSpPr txBox="1">
            <a:spLocks noChangeArrowheads="1"/>
          </p:cNvSpPr>
          <p:nvPr/>
        </p:nvSpPr>
        <p:spPr bwMode="auto">
          <a:xfrm>
            <a:off x="3779838" y="3357563"/>
            <a:ext cx="5256212" cy="830262"/>
          </a:xfrm>
          <a:prstGeom prst="rect">
            <a:avLst/>
          </a:prstGeom>
          <a:noFill/>
          <a:ln w="9525">
            <a:noFill/>
            <a:miter lim="800000"/>
            <a:headEnd/>
            <a:tailEnd/>
          </a:ln>
        </p:spPr>
        <p:txBody>
          <a:bodyPr>
            <a:spAutoFit/>
          </a:bodyPr>
          <a:lstStyle/>
          <a:p>
            <a:pPr marL="171450" indent="-171450"/>
            <a:r>
              <a:rPr lang="en-US" sz="1200" b="1">
                <a:latin typeface="Arial Rounded MT Bold"/>
              </a:rPr>
              <a:t>Northrop Grumman </a:t>
            </a:r>
            <a:r>
              <a:rPr lang="en-US" sz="1200">
                <a:latin typeface="Arial Rounded MT Bold"/>
              </a:rPr>
              <a:t>purchased the Killer Bee UAV line from Swift Engineering to strengthen position in Tier II UAVs. Northrop Grumman has an extremely strong position in larger UAVs such as the Global Hawk and the Fire Scout.</a:t>
            </a:r>
          </a:p>
        </p:txBody>
      </p:sp>
      <p:sp>
        <p:nvSpPr>
          <p:cNvPr id="22532" name="TextBox 7"/>
          <p:cNvSpPr txBox="1">
            <a:spLocks noChangeArrowheads="1"/>
          </p:cNvSpPr>
          <p:nvPr/>
        </p:nvSpPr>
        <p:spPr bwMode="auto">
          <a:xfrm>
            <a:off x="160338" y="4292600"/>
            <a:ext cx="4738687" cy="831850"/>
          </a:xfrm>
          <a:prstGeom prst="rect">
            <a:avLst/>
          </a:prstGeom>
          <a:noFill/>
          <a:ln w="9525">
            <a:noFill/>
            <a:miter lim="800000"/>
            <a:headEnd/>
            <a:tailEnd/>
          </a:ln>
        </p:spPr>
        <p:txBody>
          <a:bodyPr>
            <a:spAutoFit/>
          </a:bodyPr>
          <a:lstStyle/>
          <a:p>
            <a:pPr marL="171450" indent="-171450"/>
            <a:r>
              <a:rPr lang="en-US" sz="1200" b="1">
                <a:latin typeface="Arial Rounded MT Bold"/>
              </a:rPr>
              <a:t>Textron</a:t>
            </a:r>
            <a:r>
              <a:rPr lang="en-US" sz="1200">
                <a:latin typeface="Arial Rounded MT Bold"/>
              </a:rPr>
              <a:t> purchased AAI Corp., manufacturer of the Shadow UAV, in 2007. That acquisition revitalized Textron’s position following the Coast Guard decision not to fund further development of its Eagle Eye UAV.</a:t>
            </a:r>
          </a:p>
        </p:txBody>
      </p:sp>
      <p:sp>
        <p:nvSpPr>
          <p:cNvPr id="9" name="TextBox 8"/>
          <p:cNvSpPr txBox="1"/>
          <p:nvPr/>
        </p:nvSpPr>
        <p:spPr>
          <a:xfrm>
            <a:off x="3924300" y="5229225"/>
            <a:ext cx="4103688" cy="868363"/>
          </a:xfrm>
          <a:prstGeom prst="rect">
            <a:avLst/>
          </a:prstGeom>
          <a:noFill/>
        </p:spPr>
        <p:txBody>
          <a:bodyPr>
            <a:spAutoFit/>
          </a:bodyPr>
          <a:lstStyle/>
          <a:p>
            <a:pPr marL="171450" indent="-171450">
              <a:defRPr/>
            </a:pPr>
            <a:r>
              <a:rPr lang="en-US" sz="1200" b="1" dirty="0">
                <a:latin typeface="Arial Rounded MT Bold" pitchFamily="34" charset="0"/>
              </a:rPr>
              <a:t>BAE Systems </a:t>
            </a:r>
            <a:r>
              <a:rPr lang="en-US" sz="1200" dirty="0">
                <a:latin typeface="Arial Rounded MT Bold" pitchFamily="34" charset="0"/>
              </a:rPr>
              <a:t>buys Advanced Ceramics Research, a US-based manufacturer of three small UAVs. The purchase gives U.K.-based BAE Systems, a foothold in the U.S. UAV market.</a:t>
            </a:r>
          </a:p>
          <a:p>
            <a:pPr>
              <a:defRPr/>
            </a:pPr>
            <a:endParaRPr lang="en-US" sz="1200" dirty="0">
              <a:latin typeface="Arial Rounded MT Bold" pitchFamily="34" charset="0"/>
            </a:endParaRPr>
          </a:p>
        </p:txBody>
      </p:sp>
      <p:sp>
        <p:nvSpPr>
          <p:cNvPr id="22534" name="Rectangle 3"/>
          <p:cNvSpPr txBox="1">
            <a:spLocks noChangeArrowheads="1"/>
          </p:cNvSpPr>
          <p:nvPr/>
        </p:nvSpPr>
        <p:spPr bwMode="auto">
          <a:xfrm>
            <a:off x="88900" y="381000"/>
            <a:ext cx="8632825" cy="787400"/>
          </a:xfrm>
          <a:prstGeom prst="rect">
            <a:avLst/>
          </a:prstGeom>
          <a:noFill/>
          <a:ln w="9525" algn="ctr">
            <a:noFill/>
            <a:miter lim="800000"/>
            <a:headEnd/>
            <a:tailEnd/>
          </a:ln>
        </p:spPr>
        <p:txBody>
          <a:bodyPr lIns="92160" tIns="46080" rIns="92160" bIns="46080" anchor="ctr"/>
          <a:lstStyle/>
          <a:p>
            <a:pPr defTabSz="457200">
              <a:lnSpc>
                <a:spcPct val="98000"/>
              </a:lnSpc>
              <a:buClr>
                <a:srgbClr val="000000"/>
              </a:buClr>
              <a:buFont typeface="Times New Roman" pitchFamily="18" charset="0"/>
              <a:buNone/>
            </a:pPr>
            <a:r>
              <a:rPr lang="en-US" sz="2400">
                <a:solidFill>
                  <a:srgbClr val="7889FB"/>
                </a:solidFill>
                <a:ea typeface="MS PGothic" pitchFamily="34" charset="-128"/>
              </a:rPr>
              <a:t>Pursuing New Markets</a:t>
            </a:r>
          </a:p>
        </p:txBody>
      </p:sp>
      <p:pic>
        <p:nvPicPr>
          <p:cNvPr id="22535" name="Picture 2"/>
          <p:cNvPicPr>
            <a:picLocks noChangeAspect="1" noChangeArrowheads="1"/>
          </p:cNvPicPr>
          <p:nvPr/>
        </p:nvPicPr>
        <p:blipFill>
          <a:blip r:embed="rId3"/>
          <a:srcRect/>
          <a:stretch>
            <a:fillRect/>
          </a:stretch>
        </p:blipFill>
        <p:spPr bwMode="auto">
          <a:xfrm>
            <a:off x="971550" y="3081338"/>
            <a:ext cx="1776413" cy="1066800"/>
          </a:xfrm>
          <a:prstGeom prst="rect">
            <a:avLst/>
          </a:prstGeom>
          <a:noFill/>
          <a:ln w="9525" algn="ctr">
            <a:solidFill>
              <a:schemeClr val="tx1"/>
            </a:solidFill>
            <a:miter lim="800000"/>
            <a:headEnd/>
            <a:tailEnd/>
          </a:ln>
        </p:spPr>
      </p:pic>
      <p:pic>
        <p:nvPicPr>
          <p:cNvPr id="22536" name="Picture 3"/>
          <p:cNvPicPr>
            <a:picLocks noChangeAspect="1" noChangeArrowheads="1"/>
          </p:cNvPicPr>
          <p:nvPr/>
        </p:nvPicPr>
        <p:blipFill>
          <a:blip r:embed="rId4"/>
          <a:srcRect/>
          <a:stretch>
            <a:fillRect/>
          </a:stretch>
        </p:blipFill>
        <p:spPr bwMode="auto">
          <a:xfrm>
            <a:off x="2336800" y="5124450"/>
            <a:ext cx="1563688" cy="1379538"/>
          </a:xfrm>
          <a:prstGeom prst="rect">
            <a:avLst/>
          </a:prstGeom>
          <a:noFill/>
          <a:ln w="9525" algn="ctr">
            <a:solidFill>
              <a:schemeClr val="tx1"/>
            </a:solidFill>
            <a:miter lim="800000"/>
            <a:headEnd/>
            <a:tailEnd/>
          </a:ln>
        </p:spPr>
      </p:pic>
      <p:pic>
        <p:nvPicPr>
          <p:cNvPr id="22537" name="Picture 4"/>
          <p:cNvPicPr>
            <a:picLocks noChangeAspect="1" noChangeArrowheads="1"/>
          </p:cNvPicPr>
          <p:nvPr/>
        </p:nvPicPr>
        <p:blipFill>
          <a:blip r:embed="rId5"/>
          <a:srcRect/>
          <a:stretch>
            <a:fillRect/>
          </a:stretch>
        </p:blipFill>
        <p:spPr bwMode="auto">
          <a:xfrm>
            <a:off x="6869113" y="4017963"/>
            <a:ext cx="1722437" cy="1181100"/>
          </a:xfrm>
          <a:prstGeom prst="rect">
            <a:avLst/>
          </a:prstGeom>
          <a:noFill/>
          <a:ln w="9525" algn="ctr">
            <a:solidFill>
              <a:schemeClr val="tx1"/>
            </a:solidFill>
            <a:miter lim="800000"/>
            <a:headEnd/>
            <a:tailEnd/>
          </a:ln>
        </p:spPr>
      </p:pic>
      <p:sp>
        <p:nvSpPr>
          <p:cNvPr id="22538" name="TextBox 10"/>
          <p:cNvSpPr txBox="1">
            <a:spLocks noChangeArrowheads="1"/>
          </p:cNvSpPr>
          <p:nvPr/>
        </p:nvSpPr>
        <p:spPr bwMode="auto">
          <a:xfrm rot="-1035199">
            <a:off x="323850" y="1238250"/>
            <a:ext cx="2490788" cy="581025"/>
          </a:xfrm>
          <a:prstGeom prst="rect">
            <a:avLst/>
          </a:prstGeom>
          <a:noFill/>
          <a:ln w="9525">
            <a:noFill/>
            <a:miter lim="800000"/>
            <a:headEnd/>
            <a:tailEnd/>
          </a:ln>
        </p:spPr>
        <p:txBody>
          <a:bodyPr>
            <a:spAutoFit/>
          </a:bodyPr>
          <a:lstStyle/>
          <a:p>
            <a:r>
              <a:rPr lang="en-US" sz="1600">
                <a:solidFill>
                  <a:srgbClr val="00CC00"/>
                </a:solidFill>
                <a:latin typeface="Arial Rounded MT Bold"/>
                <a:cs typeface="Aharoni" pitchFamily="2" charset="-79"/>
              </a:rPr>
              <a:t>Where can we best compete?</a:t>
            </a:r>
          </a:p>
        </p:txBody>
      </p:sp>
      <p:sp>
        <p:nvSpPr>
          <p:cNvPr id="22539" name="TextBox 14"/>
          <p:cNvSpPr txBox="1">
            <a:spLocks noChangeArrowheads="1"/>
          </p:cNvSpPr>
          <p:nvPr/>
        </p:nvSpPr>
        <p:spPr bwMode="auto">
          <a:xfrm rot="569589">
            <a:off x="4902200" y="890588"/>
            <a:ext cx="3027363" cy="581025"/>
          </a:xfrm>
          <a:prstGeom prst="rect">
            <a:avLst/>
          </a:prstGeom>
          <a:noFill/>
          <a:ln w="9525">
            <a:noFill/>
            <a:miter lim="800000"/>
            <a:headEnd/>
            <a:tailEnd/>
          </a:ln>
        </p:spPr>
        <p:txBody>
          <a:bodyPr>
            <a:spAutoFit/>
          </a:bodyPr>
          <a:lstStyle/>
          <a:p>
            <a:r>
              <a:rPr lang="en-US" sz="1600">
                <a:solidFill>
                  <a:srgbClr val="00CC00"/>
                </a:solidFill>
                <a:latin typeface="Arial Rounded MT Bold"/>
                <a:cs typeface="Aharoni" pitchFamily="2" charset="-79"/>
              </a:rPr>
              <a:t>What products do we move forward?</a:t>
            </a:r>
          </a:p>
        </p:txBody>
      </p:sp>
      <p:sp>
        <p:nvSpPr>
          <p:cNvPr id="22540" name="TextBox 15"/>
          <p:cNvSpPr txBox="1">
            <a:spLocks noChangeArrowheads="1"/>
          </p:cNvSpPr>
          <p:nvPr/>
        </p:nvSpPr>
        <p:spPr bwMode="auto">
          <a:xfrm rot="-153399">
            <a:off x="1906588" y="1484313"/>
            <a:ext cx="4889500" cy="615950"/>
          </a:xfrm>
          <a:prstGeom prst="rect">
            <a:avLst/>
          </a:prstGeom>
          <a:noFill/>
          <a:ln w="9525">
            <a:noFill/>
            <a:miter lim="800000"/>
            <a:headEnd/>
            <a:tailEnd/>
          </a:ln>
        </p:spPr>
        <p:txBody>
          <a:bodyPr/>
          <a:lstStyle/>
          <a:p>
            <a:r>
              <a:rPr lang="en-US" sz="1600">
                <a:solidFill>
                  <a:srgbClr val="00CC00"/>
                </a:solidFill>
                <a:latin typeface="Arial Rounded MT Bold"/>
                <a:cs typeface="Aharoni" pitchFamily="2" charset="-79"/>
              </a:rPr>
              <a:t>How can I compete against new low-cost competitors and deliver unique, but related solutions to a diverse customer base?</a:t>
            </a:r>
          </a:p>
        </p:txBody>
      </p:sp>
      <p:pic>
        <p:nvPicPr>
          <p:cNvPr id="176133" name="Picture 5" descr="C:\Documents and Settings\Administrator\Local Settings\Temporary Internet Files\Content.IE5\BDGQDFPC\MP900321197[2].jpg"/>
          <p:cNvPicPr>
            <a:picLocks noChangeAspect="1" noChangeArrowheads="1"/>
          </p:cNvPicPr>
          <p:nvPr/>
        </p:nvPicPr>
        <p:blipFill>
          <a:blip r:embed="rId6"/>
          <a:srcRect/>
          <a:stretch>
            <a:fillRect/>
          </a:stretch>
        </p:blipFill>
        <p:spPr bwMode="auto">
          <a:xfrm>
            <a:off x="7731125" y="1470025"/>
            <a:ext cx="1304925" cy="1828800"/>
          </a:xfrm>
          <a:prstGeom prst="rect">
            <a:avLst/>
          </a:prstGeom>
          <a:noFill/>
          <a:ln>
            <a:solidFill>
              <a:schemeClr val="accent1">
                <a:lumMod val="50000"/>
              </a:schemeClr>
            </a:solidFill>
          </a:ln>
          <a:extLst>
            <a:ext uri="{909E8E84-426E-40DD-AFC4-6F175D3DCCD1}"/>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800110D-5AA0-48D6-86C9-6A8C886F3B75}" type="slidenum">
              <a:rPr lang="en-US" sz="1400"/>
              <a:pPr algn="r"/>
              <a:t>6</a:t>
            </a:fld>
            <a:endParaRPr lang="en-US" sz="1400"/>
          </a:p>
        </p:txBody>
      </p:sp>
      <p:sp>
        <p:nvSpPr>
          <p:cNvPr id="24578" name="Text Placeholder 2"/>
          <p:cNvSpPr>
            <a:spLocks noGrp="1"/>
          </p:cNvSpPr>
          <p:nvPr>
            <p:ph type="body" idx="4294967295"/>
          </p:nvPr>
        </p:nvSpPr>
        <p:spPr>
          <a:xfrm>
            <a:off x="88900" y="4724400"/>
            <a:ext cx="8181975" cy="1019175"/>
          </a:xfrm>
        </p:spPr>
        <p:txBody>
          <a:bodyPr lIns="0" rIns="0" anchor="b">
            <a:spAutoFit/>
          </a:bodyPr>
          <a:lstStyle/>
          <a:p>
            <a:pPr marL="117475" indent="-117475" eaLnBrk="1" hangingPunct="1">
              <a:spcBef>
                <a:spcPct val="0"/>
              </a:spcBef>
              <a:spcAft>
                <a:spcPts val="600"/>
              </a:spcAft>
            </a:pPr>
            <a:r>
              <a:rPr lang="en-US" sz="1400" smtClean="0"/>
              <a:t>The DOD is spending nearly $18 billion</a:t>
            </a:r>
            <a:r>
              <a:rPr lang="en-US" sz="1400" b="1" baseline="30000" smtClean="0"/>
              <a:t>1</a:t>
            </a:r>
            <a:r>
              <a:rPr lang="en-US" sz="1400" smtClean="0"/>
              <a:t> annually to develop, acquire, and operate satellites and other space-related systems.  Space assets are ubiquitous and diversified in military operations.</a:t>
            </a:r>
          </a:p>
          <a:p>
            <a:pPr marL="117475" indent="-117475" eaLnBrk="1" hangingPunct="1">
              <a:spcBef>
                <a:spcPct val="0"/>
              </a:spcBef>
              <a:spcAft>
                <a:spcPts val="600"/>
              </a:spcAft>
            </a:pPr>
            <a:r>
              <a:rPr lang="en-US" sz="1400" smtClean="0"/>
              <a:t>However, almost </a:t>
            </a:r>
            <a:r>
              <a:rPr lang="en-US" sz="1400" b="1" smtClean="0">
                <a:solidFill>
                  <a:srgbClr val="0000FF"/>
                </a:solidFill>
              </a:rPr>
              <a:t>every recent major DOD space system acquisition has experienced significant problems that increased costs, delayed schedules, and degraded performance.</a:t>
            </a:r>
          </a:p>
        </p:txBody>
      </p:sp>
      <p:sp>
        <p:nvSpPr>
          <p:cNvPr id="24579" name="Rectangle 3"/>
          <p:cNvSpPr txBox="1">
            <a:spLocks noChangeArrowheads="1"/>
          </p:cNvSpPr>
          <p:nvPr/>
        </p:nvSpPr>
        <p:spPr bwMode="auto">
          <a:xfrm>
            <a:off x="88900" y="692150"/>
            <a:ext cx="8632825" cy="581025"/>
          </a:xfrm>
          <a:prstGeom prst="rect">
            <a:avLst/>
          </a:prstGeom>
          <a:noFill/>
          <a:ln w="9525" algn="ctr">
            <a:noFill/>
            <a:miter lim="800000"/>
            <a:headEnd/>
            <a:tailEnd/>
          </a:ln>
        </p:spPr>
        <p:txBody>
          <a:bodyPr lIns="92160" tIns="46080" rIns="92160" bIns="46080" anchor="ctr"/>
          <a:lstStyle/>
          <a:p>
            <a:pPr defTabSz="457200">
              <a:lnSpc>
                <a:spcPct val="98000"/>
              </a:lnSpc>
              <a:buClr>
                <a:srgbClr val="000000"/>
              </a:buClr>
              <a:buFont typeface="Times New Roman" pitchFamily="18" charset="0"/>
              <a:buNone/>
            </a:pPr>
            <a:r>
              <a:rPr lang="en-US" sz="2400">
                <a:solidFill>
                  <a:srgbClr val="7889FB"/>
                </a:solidFill>
                <a:ea typeface="MS PGothic" pitchFamily="34" charset="-128"/>
              </a:rPr>
              <a:t>Program Execution and Agility:  Defence Systems need to be Affordable, Work Right the First Time and Every Time</a:t>
            </a:r>
          </a:p>
        </p:txBody>
      </p:sp>
      <p:sp>
        <p:nvSpPr>
          <p:cNvPr id="24580" name="TextBox 5"/>
          <p:cNvSpPr txBox="1">
            <a:spLocks noChangeArrowheads="1"/>
          </p:cNvSpPr>
          <p:nvPr/>
        </p:nvSpPr>
        <p:spPr bwMode="auto">
          <a:xfrm>
            <a:off x="971550" y="6237288"/>
            <a:ext cx="7632700" cy="244475"/>
          </a:xfrm>
          <a:prstGeom prst="rect">
            <a:avLst/>
          </a:prstGeom>
          <a:noFill/>
          <a:ln w="9525">
            <a:noFill/>
            <a:miter lim="800000"/>
            <a:headEnd/>
            <a:tailEnd/>
          </a:ln>
        </p:spPr>
        <p:txBody>
          <a:bodyPr>
            <a:spAutoFit/>
          </a:bodyPr>
          <a:lstStyle/>
          <a:p>
            <a:r>
              <a:rPr lang="en-US" sz="1000" b="1"/>
              <a:t>1</a:t>
            </a:r>
            <a:r>
              <a:rPr lang="en-US" sz="1000"/>
              <a:t> This includes research, development, and testing; and operations and maintenance accounts (GAO-04-253T).</a:t>
            </a:r>
            <a:endParaRPr lang="en-US" sz="1000">
              <a:latin typeface="Arial Rounded MT Bold"/>
            </a:endParaRPr>
          </a:p>
        </p:txBody>
      </p:sp>
      <p:pic>
        <p:nvPicPr>
          <p:cNvPr id="24581" name="Picture 4"/>
          <p:cNvPicPr>
            <a:picLocks noChangeAspect="1" noChangeArrowheads="1"/>
          </p:cNvPicPr>
          <p:nvPr/>
        </p:nvPicPr>
        <p:blipFill>
          <a:blip r:embed="rId3"/>
          <a:srcRect/>
          <a:stretch>
            <a:fillRect/>
          </a:stretch>
        </p:blipFill>
        <p:spPr bwMode="auto">
          <a:xfrm>
            <a:off x="4716463" y="2060575"/>
            <a:ext cx="4252912" cy="2373313"/>
          </a:xfrm>
          <a:prstGeom prst="rect">
            <a:avLst/>
          </a:prstGeom>
          <a:noFill/>
          <a:ln w="9525">
            <a:noFill/>
            <a:miter lim="800000"/>
            <a:headEnd/>
            <a:tailEnd/>
          </a:ln>
        </p:spPr>
      </p:pic>
      <p:sp>
        <p:nvSpPr>
          <p:cNvPr id="24582" name="Text Placeholder 2"/>
          <p:cNvSpPr txBox="1">
            <a:spLocks/>
          </p:cNvSpPr>
          <p:nvPr/>
        </p:nvSpPr>
        <p:spPr bwMode="auto">
          <a:xfrm>
            <a:off x="88900" y="1628775"/>
            <a:ext cx="4537075" cy="2665413"/>
          </a:xfrm>
          <a:prstGeom prst="rect">
            <a:avLst/>
          </a:prstGeom>
          <a:noFill/>
          <a:ln w="9525">
            <a:noFill/>
            <a:miter lim="800000"/>
            <a:headEnd/>
            <a:tailEnd/>
          </a:ln>
        </p:spPr>
        <p:txBody>
          <a:bodyPr lIns="92160" tIns="46080" rIns="92160" bIns="46080" anchor="b"/>
          <a:lstStyle/>
          <a:p>
            <a:pPr defTabSz="457200">
              <a:lnSpc>
                <a:spcPct val="108000"/>
              </a:lnSpc>
              <a:spcAft>
                <a:spcPts val="600"/>
              </a:spcAft>
              <a:buClr>
                <a:srgbClr val="000000"/>
              </a:buClr>
              <a:buSzPct val="100000"/>
              <a:buFont typeface="Times New Roman" pitchFamily="18" charset="0"/>
              <a:buNone/>
            </a:pPr>
            <a:r>
              <a:rPr lang="en-US" sz="1400" b="1">
                <a:solidFill>
                  <a:srgbClr val="000000"/>
                </a:solidFill>
              </a:rPr>
              <a:t>DOD maps out plan for acquisition reform and affordability requirements</a:t>
            </a:r>
          </a:p>
          <a:p>
            <a:pPr defTabSz="457200">
              <a:lnSpc>
                <a:spcPct val="108000"/>
              </a:lnSpc>
              <a:spcAft>
                <a:spcPts val="600"/>
              </a:spcAft>
              <a:buClr>
                <a:srgbClr val="000000"/>
              </a:buClr>
              <a:buSzPct val="100000"/>
              <a:buFont typeface="Times New Roman" pitchFamily="18" charset="0"/>
              <a:buNone/>
            </a:pPr>
            <a:r>
              <a:rPr lang="en-US" sz="1400">
                <a:solidFill>
                  <a:srgbClr val="000000"/>
                </a:solidFill>
              </a:rPr>
              <a:t>Jan 03 2011</a:t>
            </a:r>
          </a:p>
          <a:p>
            <a:pPr defTabSz="457200">
              <a:lnSpc>
                <a:spcPct val="108000"/>
              </a:lnSpc>
              <a:spcAft>
                <a:spcPts val="600"/>
              </a:spcAft>
              <a:buClr>
                <a:srgbClr val="000000"/>
              </a:buClr>
              <a:buSzPct val="100000"/>
              <a:buFont typeface="Times New Roman" pitchFamily="18" charset="0"/>
              <a:buNone/>
            </a:pPr>
            <a:r>
              <a:rPr lang="en-US" sz="1400">
                <a:solidFill>
                  <a:srgbClr val="000000"/>
                </a:solidFill>
              </a:rPr>
              <a:t>“</a:t>
            </a:r>
            <a:r>
              <a:rPr lang="en-US" sz="1400" b="1">
                <a:solidFill>
                  <a:srgbClr val="0000FF"/>
                </a:solidFill>
              </a:rPr>
              <a:t>Requirements development</a:t>
            </a:r>
            <a:r>
              <a:rPr lang="en-US" sz="1400">
                <a:solidFill>
                  <a:srgbClr val="0000FF"/>
                </a:solidFill>
              </a:rPr>
              <a:t>…</a:t>
            </a:r>
            <a:r>
              <a:rPr lang="en-US" sz="1400"/>
              <a:t>has </a:t>
            </a:r>
            <a:r>
              <a:rPr lang="en-US" sz="1400">
                <a:solidFill>
                  <a:srgbClr val="000000"/>
                </a:solidFill>
              </a:rPr>
              <a:t>been identified as a weakness in the department and has led to cost and schedule overruns on many programs,” Kendall said in the memo. “Requirements development is paramount to successful acquisition outcomes. Gansler also stressed the need for DOD to institutionalize a </a:t>
            </a:r>
            <a:r>
              <a:rPr lang="en-US" sz="1400" b="1">
                <a:solidFill>
                  <a:srgbClr val="0000FF"/>
                </a:solidFill>
              </a:rPr>
              <a:t>rapid acquisition process that uses short acquisition cycles and spiral development.</a:t>
            </a:r>
          </a:p>
        </p:txBody>
      </p:sp>
      <p:sp>
        <p:nvSpPr>
          <p:cNvPr id="24583" name="Rectangle 8"/>
          <p:cNvSpPr>
            <a:spLocks noChangeArrowheads="1"/>
          </p:cNvSpPr>
          <p:nvPr/>
        </p:nvSpPr>
        <p:spPr bwMode="auto">
          <a:xfrm>
            <a:off x="6011863" y="3983038"/>
            <a:ext cx="863600" cy="358775"/>
          </a:xfrm>
          <a:prstGeom prst="rect">
            <a:avLst/>
          </a:prstGeom>
          <a:solidFill>
            <a:schemeClr val="accent1"/>
          </a:solidFill>
          <a:ln w="3175">
            <a:solidFill>
              <a:schemeClr val="tx1"/>
            </a:solidFill>
            <a:miter lim="800000"/>
            <a:headEnd/>
            <a:tailEnd/>
          </a:ln>
        </p:spPr>
        <p:txBody>
          <a:bodyPr wrap="none" anchor="ctr"/>
          <a:lstStyle/>
          <a:p>
            <a:pPr algn="ctr"/>
            <a:r>
              <a:rPr lang="en-US" sz="700" b="1"/>
              <a:t>20.6%</a:t>
            </a:r>
          </a:p>
          <a:p>
            <a:pPr algn="ctr"/>
            <a:r>
              <a:rPr lang="en-US" sz="700" b="1"/>
              <a:t>Changes after</a:t>
            </a:r>
          </a:p>
          <a:p>
            <a:pPr algn="ctr"/>
            <a:r>
              <a:rPr lang="en-US" sz="700" b="1"/>
              <a:t>commissioning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2"/>
          </p:nvPr>
        </p:nvSpPr>
        <p:spPr>
          <a:noFill/>
        </p:spPr>
        <p:txBody>
          <a:bodyPr/>
          <a:lstStyle/>
          <a:p>
            <a:fld id="{BD5E6652-9CC8-4693-B749-6CC10B3491DC}" type="slidenum">
              <a:rPr lang="en-US" smtClean="0"/>
              <a:pPr/>
              <a:t>7</a:t>
            </a:fld>
            <a:endParaRPr lang="en-US" smtClean="0"/>
          </a:p>
        </p:txBody>
      </p:sp>
      <p:sp>
        <p:nvSpPr>
          <p:cNvPr id="26626" name="Rectangle 2"/>
          <p:cNvSpPr>
            <a:spLocks noGrp="1" noChangeArrowheads="1"/>
          </p:cNvSpPr>
          <p:nvPr>
            <p:ph type="title" idx="4294967295"/>
          </p:nvPr>
        </p:nvSpPr>
        <p:spPr>
          <a:xfrm>
            <a:off x="93663" y="620713"/>
            <a:ext cx="8990012" cy="503237"/>
          </a:xfrm>
        </p:spPr>
        <p:txBody>
          <a:bodyPr lIns="92160" tIns="46080" rIns="92160" bIns="46080"/>
          <a:lstStyle/>
          <a:p>
            <a:pPr algn="l" defTabSz="457200" eaLnBrk="1" hangingPunct="1">
              <a:lnSpc>
                <a:spcPct val="98000"/>
              </a:lnSpc>
              <a:buClr>
                <a:srgbClr val="000000"/>
              </a:buClr>
              <a:buFont typeface="Times New Roman" pitchFamily="18" charset="0"/>
              <a:buNone/>
            </a:pPr>
            <a:r>
              <a:rPr lang="en-US" sz="2400" smtClean="0">
                <a:solidFill>
                  <a:srgbClr val="7889FB"/>
                </a:solidFill>
                <a:ea typeface="MS PGothic" pitchFamily="34" charset="-128"/>
              </a:rPr>
              <a:t>Incremental value is created by global interconnection across products, systems, applications and the Internet</a:t>
            </a:r>
          </a:p>
        </p:txBody>
      </p:sp>
      <p:pic>
        <p:nvPicPr>
          <p:cNvPr id="26627" name="Picture 3"/>
          <p:cNvPicPr>
            <a:picLocks noChangeAspect="1" noChangeArrowheads="1"/>
          </p:cNvPicPr>
          <p:nvPr/>
        </p:nvPicPr>
        <p:blipFill>
          <a:blip r:embed="rId3"/>
          <a:srcRect/>
          <a:stretch>
            <a:fillRect/>
          </a:stretch>
        </p:blipFill>
        <p:spPr bwMode="auto">
          <a:xfrm>
            <a:off x="22225" y="1633538"/>
            <a:ext cx="5659438" cy="4595812"/>
          </a:xfrm>
          <a:prstGeom prst="rect">
            <a:avLst/>
          </a:prstGeom>
          <a:noFill/>
          <a:ln w="9525">
            <a:noFill/>
            <a:miter lim="800000"/>
            <a:headEnd/>
            <a:tailEnd/>
          </a:ln>
        </p:spPr>
      </p:pic>
      <p:sp>
        <p:nvSpPr>
          <p:cNvPr id="26628" name="Rectangle 4"/>
          <p:cNvSpPr>
            <a:spLocks noChangeArrowheads="1"/>
          </p:cNvSpPr>
          <p:nvPr/>
        </p:nvSpPr>
        <p:spPr bwMode="auto">
          <a:xfrm>
            <a:off x="3048000" y="5791200"/>
            <a:ext cx="2497138" cy="363538"/>
          </a:xfrm>
          <a:prstGeom prst="rect">
            <a:avLst/>
          </a:prstGeom>
          <a:solidFill>
            <a:schemeClr val="bg1"/>
          </a:solidFill>
          <a:ln w="9525">
            <a:noFill/>
            <a:miter lim="800000"/>
            <a:headEnd/>
            <a:tailEnd/>
          </a:ln>
        </p:spPr>
        <p:txBody>
          <a:bodyPr wrap="none" anchor="ctr"/>
          <a:lstStyle/>
          <a:p>
            <a:endParaRPr lang="en-US"/>
          </a:p>
        </p:txBody>
      </p:sp>
      <p:pic>
        <p:nvPicPr>
          <p:cNvPr id="26629" name="Picture 20"/>
          <p:cNvPicPr>
            <a:picLocks noChangeAspect="1" noChangeArrowheads="1"/>
          </p:cNvPicPr>
          <p:nvPr/>
        </p:nvPicPr>
        <p:blipFill>
          <a:blip r:embed="rId4"/>
          <a:srcRect/>
          <a:stretch>
            <a:fillRect/>
          </a:stretch>
        </p:blipFill>
        <p:spPr bwMode="auto">
          <a:xfrm>
            <a:off x="5465763" y="3233738"/>
            <a:ext cx="3678237" cy="3074987"/>
          </a:xfrm>
          <a:prstGeom prst="rect">
            <a:avLst/>
          </a:prstGeom>
          <a:noFill/>
          <a:ln w="9525">
            <a:noFill/>
            <a:miter lim="800000"/>
            <a:headEnd/>
            <a:tailEnd/>
          </a:ln>
        </p:spPr>
      </p:pic>
      <p:graphicFrame>
        <p:nvGraphicFramePr>
          <p:cNvPr id="31762" name="Group 18"/>
          <p:cNvGraphicFramePr>
            <a:graphicFrameLocks noGrp="1"/>
          </p:cNvGraphicFramePr>
          <p:nvPr/>
        </p:nvGraphicFramePr>
        <p:xfrm>
          <a:off x="5130800" y="1412875"/>
          <a:ext cx="3836988" cy="1738313"/>
        </p:xfrm>
        <a:graphic>
          <a:graphicData uri="http://schemas.openxmlformats.org/drawingml/2006/table">
            <a:tbl>
              <a:tblPr/>
              <a:tblGrid>
                <a:gridCol w="708025"/>
                <a:gridCol w="3128963"/>
              </a:tblGrid>
              <a:tr h="274638">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Tier 0: </a:t>
                      </a:r>
                    </a:p>
                  </a:txBody>
                  <a:tcPr horzOverflow="overflow">
                    <a:lnL>
                      <a:noFill/>
                    </a:lnL>
                    <a:lnR>
                      <a:noFill/>
                    </a:lnR>
                    <a:lnT>
                      <a:noFill/>
                    </a:lnT>
                    <a:lnB>
                      <a:noFill/>
                    </a:lnB>
                    <a:lnTlToBr>
                      <a:noFill/>
                    </a:lnTlToBr>
                    <a:lnBlToTr>
                      <a:noFill/>
                    </a:lnBlToTr>
                    <a:noFill/>
                  </a:tcPr>
                </a:tc>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Small or Micro UAV </a:t>
                      </a:r>
                    </a:p>
                  </a:txBody>
                  <a:tcPr marL="0" marR="0" horzOverflow="overflow">
                    <a:lnL>
                      <a:noFill/>
                    </a:lnL>
                    <a:lnR>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Tier 1: </a:t>
                      </a:r>
                    </a:p>
                  </a:txBody>
                  <a:tcPr horzOverflow="overflow">
                    <a:lnL>
                      <a:noFill/>
                    </a:lnL>
                    <a:lnR>
                      <a:noFill/>
                    </a:lnR>
                    <a:lnT>
                      <a:noFill/>
                    </a:lnT>
                    <a:lnB>
                      <a:noFill/>
                    </a:lnB>
                    <a:lnTlToBr>
                      <a:noFill/>
                    </a:lnTlToBr>
                    <a:lnBlToTr>
                      <a:noFill/>
                    </a:lnBlToTr>
                    <a:noFill/>
                  </a:tcPr>
                </a:tc>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Low altitude, long endurance </a:t>
                      </a:r>
                    </a:p>
                  </a:txBody>
                  <a:tcPr marL="0" marR="0" horzOverflow="overflow">
                    <a:lnL>
                      <a:noFill/>
                    </a:lnL>
                    <a:lnR>
                      <a:noFill/>
                    </a:lnR>
                    <a:lnT>
                      <a:noFill/>
                    </a:lnT>
                    <a:lnB>
                      <a:noFill/>
                    </a:lnB>
                    <a:lnTlToBr>
                      <a:noFill/>
                    </a:lnTlToBr>
                    <a:lnBlToTr>
                      <a:noFill/>
                    </a:lnBlToTr>
                    <a:noFill/>
                  </a:tcPr>
                </a:tc>
              </a:tr>
              <a:tr h="257175">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Tier 2: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Medium altitude, long endurance (MALE) </a:t>
                      </a:r>
                    </a:p>
                  </a:txBody>
                  <a:tcPr marL="0" marR="0" horzOverflow="overflow">
                    <a:lnL>
                      <a:noFill/>
                    </a:lnL>
                    <a:lnR>
                      <a:noFill/>
                    </a:lnR>
                    <a:lnT>
                      <a:noFill/>
                    </a:lnT>
                    <a:lnB>
                      <a:noFill/>
                    </a:lnB>
                    <a:lnTlToBr>
                      <a:noFill/>
                    </a:lnTlToBr>
                    <a:lnBlToTr>
                      <a:noFill/>
                    </a:lnBlToTr>
                    <a:noFill/>
                  </a:tcPr>
                </a:tc>
              </a:tr>
              <a:tr h="457200">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Tier2+: </a:t>
                      </a:r>
                    </a:p>
                  </a:txBody>
                  <a:tcPr horzOverflow="overflow">
                    <a:lnL>
                      <a:noFill/>
                    </a:lnL>
                    <a:lnR>
                      <a:noFill/>
                    </a:lnR>
                    <a:lnT>
                      <a:noFill/>
                    </a:lnT>
                    <a:lnB>
                      <a:noFill/>
                    </a:lnB>
                    <a:lnTlToBr>
                      <a:noFill/>
                    </a:lnTlToBr>
                    <a:lnBlToTr>
                      <a:noFill/>
                    </a:lnBlToTr>
                    <a:noFill/>
                  </a:tcPr>
                </a:tc>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High altitude, long endurance conventional UAV (or HALE UAV) </a:t>
                      </a:r>
                    </a:p>
                  </a:txBody>
                  <a:tcPr marL="0" marR="0" horzOverflow="overflow">
                    <a:lnL>
                      <a:noFill/>
                    </a:lnL>
                    <a:lnR>
                      <a:noFill/>
                    </a:lnR>
                    <a:lnT>
                      <a:noFill/>
                    </a:lnT>
                    <a:lnB>
                      <a:noFill/>
                    </a:lnB>
                    <a:lnTlToBr>
                      <a:noFill/>
                    </a:lnTlToBr>
                    <a:lnBlToTr>
                      <a:noFill/>
                    </a:lnBlToTr>
                    <a:noFill/>
                  </a:tcPr>
                </a:tc>
              </a:tr>
              <a:tr h="457200">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Tier 3: </a:t>
                      </a:r>
                    </a:p>
                  </a:txBody>
                  <a:tcPr horzOverflow="overflow">
                    <a:lnL>
                      <a:noFill/>
                    </a:lnL>
                    <a:lnR>
                      <a:noFill/>
                    </a:lnR>
                    <a:lnT>
                      <a:noFill/>
                    </a:lnT>
                    <a:lnB>
                      <a:noFill/>
                    </a:lnB>
                    <a:lnTlToBr>
                      <a:noFill/>
                    </a:lnTlToBr>
                    <a:lnBlToTr>
                      <a:noFill/>
                    </a:lnBlToTr>
                    <a:noFill/>
                  </a:tcPr>
                </a:tc>
                <a:tc>
                  <a:txBody>
                    <a:bodyPr/>
                    <a:lstStyle/>
                    <a:p>
                      <a:pPr marL="173038" marR="0" lvl="0" indent="-1730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D4D4D"/>
                          </a:solidFill>
                          <a:effectLst/>
                          <a:latin typeface="Arial" charset="0"/>
                          <a:ea typeface="MS PGothic" pitchFamily="34" charset="-128"/>
                          <a:cs typeface="Arial" charset="0"/>
                        </a:rPr>
                        <a:t>High altitude, long endurance low-observable UAV</a:t>
                      </a:r>
                    </a:p>
                  </a:txBody>
                  <a:tcPr marL="0" marR="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txBox="1">
            <a:spLocks noGrp="1"/>
          </p:cNvSpPr>
          <p:nvPr/>
        </p:nvSpPr>
        <p:spPr bwMode="auto">
          <a:xfrm>
            <a:off x="8328025" y="6529388"/>
            <a:ext cx="673100" cy="152400"/>
          </a:xfrm>
          <a:prstGeom prst="rect">
            <a:avLst/>
          </a:prstGeom>
          <a:noFill/>
          <a:ln w="9525">
            <a:noFill/>
            <a:miter lim="800000"/>
            <a:headEnd/>
            <a:tailEnd/>
          </a:ln>
        </p:spPr>
        <p:txBody>
          <a:bodyPr lIns="0" tIns="0" rIns="0" bIns="0">
            <a:spAutoFit/>
          </a:bodyPr>
          <a:lstStyle/>
          <a:p>
            <a:pPr algn="r" defTabSz="457200">
              <a:spcBef>
                <a:spcPts val="625"/>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37B6422-94B9-4A87-86EE-843A73F0A558}" type="slidenum">
              <a:rPr lang="en-GB" sz="1000" b="1">
                <a:solidFill>
                  <a:srgbClr val="FFFFFF"/>
                </a:solidFill>
                <a:ea typeface="SimSun" pitchFamily="2" charset="-122"/>
              </a:rPr>
              <a:pPr algn="r" defTabSz="457200">
                <a:spcBef>
                  <a:spcPts val="625"/>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000" b="1">
              <a:solidFill>
                <a:srgbClr val="FFFFFF"/>
              </a:solidFill>
              <a:ea typeface="SimSun" pitchFamily="2" charset="-122"/>
            </a:endParaRPr>
          </a:p>
        </p:txBody>
      </p:sp>
      <p:sp>
        <p:nvSpPr>
          <p:cNvPr id="99330" name="Oval 2"/>
          <p:cNvSpPr>
            <a:spLocks noChangeArrowheads="1"/>
          </p:cNvSpPr>
          <p:nvPr/>
        </p:nvSpPr>
        <p:spPr bwMode="auto">
          <a:xfrm>
            <a:off x="90488" y="4779963"/>
            <a:ext cx="8943975" cy="1543050"/>
          </a:xfrm>
          <a:prstGeom prst="ellipse">
            <a:avLst/>
          </a:prstGeom>
          <a:gradFill rotWithShape="0">
            <a:gsLst>
              <a:gs pos="0">
                <a:srgbClr val="D1F3D1"/>
              </a:gs>
              <a:gs pos="100000">
                <a:srgbClr val="F6FDF6"/>
              </a:gs>
            </a:gsLst>
            <a:lin ang="5400000" scaled="1"/>
          </a:gradFill>
          <a:ln w="9525">
            <a:noFill/>
            <a:round/>
            <a:headEnd/>
            <a:tailEnd/>
          </a:ln>
          <a:effectLst>
            <a:outerShdw dist="76320" dir="5400000" algn="ctr" rotWithShape="0">
              <a:srgbClr val="DDDDDD"/>
            </a:outerShdw>
          </a:effectLst>
        </p:spPr>
        <p:txBody>
          <a:bodyPr anchor="ctr"/>
          <a:lstStyle/>
          <a:p>
            <a:pPr>
              <a:defRPr/>
            </a:pPr>
            <a:endParaRPr lang="en-US"/>
          </a:p>
        </p:txBody>
      </p:sp>
      <p:grpSp>
        <p:nvGrpSpPr>
          <p:cNvPr id="28675" name="Group 3"/>
          <p:cNvGrpSpPr>
            <a:grpSpLocks/>
          </p:cNvGrpSpPr>
          <p:nvPr/>
        </p:nvGrpSpPr>
        <p:grpSpPr bwMode="auto">
          <a:xfrm>
            <a:off x="85725" y="4767263"/>
            <a:ext cx="8953500" cy="1539875"/>
            <a:chOff x="54" y="3003"/>
            <a:chExt cx="5640" cy="970"/>
          </a:xfrm>
        </p:grpSpPr>
        <p:pic>
          <p:nvPicPr>
            <p:cNvPr id="28720" name="Picture 4"/>
            <p:cNvPicPr>
              <a:picLocks noChangeAspect="1" noChangeArrowheads="1"/>
            </p:cNvPicPr>
            <p:nvPr/>
          </p:nvPicPr>
          <p:blipFill>
            <a:blip r:embed="rId3"/>
            <a:srcRect/>
            <a:stretch>
              <a:fillRect/>
            </a:stretch>
          </p:blipFill>
          <p:spPr bwMode="auto">
            <a:xfrm>
              <a:off x="54" y="3003"/>
              <a:ext cx="5641" cy="971"/>
            </a:xfrm>
            <a:prstGeom prst="rect">
              <a:avLst/>
            </a:prstGeom>
            <a:noFill/>
            <a:ln w="9525">
              <a:noFill/>
              <a:miter lim="800000"/>
              <a:headEnd/>
              <a:tailEnd/>
            </a:ln>
          </p:spPr>
        </p:pic>
        <p:sp>
          <p:nvSpPr>
            <p:cNvPr id="28721" name="Text Box 5"/>
            <p:cNvSpPr txBox="1">
              <a:spLocks noChangeArrowheads="1"/>
            </p:cNvSpPr>
            <p:nvPr/>
          </p:nvSpPr>
          <p:spPr bwMode="auto">
            <a:xfrm>
              <a:off x="882" y="3147"/>
              <a:ext cx="3984" cy="681"/>
            </a:xfrm>
            <a:prstGeom prst="rect">
              <a:avLst/>
            </a:prstGeom>
            <a:noFill/>
            <a:ln w="9525">
              <a:noFill/>
              <a:miter lim="800000"/>
              <a:headEnd/>
              <a:tailEnd/>
            </a:ln>
          </p:spPr>
          <p:txBody>
            <a:bodyPr wrap="none" anchor="ctr"/>
            <a:lstStyle/>
            <a:p>
              <a:endParaRPr lang="en-US"/>
            </a:p>
          </p:txBody>
        </p:sp>
      </p:grpSp>
      <p:sp>
        <p:nvSpPr>
          <p:cNvPr id="99334" name="Oval 6"/>
          <p:cNvSpPr>
            <a:spLocks noChangeArrowheads="1"/>
          </p:cNvSpPr>
          <p:nvPr/>
        </p:nvSpPr>
        <p:spPr bwMode="auto">
          <a:xfrm>
            <a:off x="90488" y="1579563"/>
            <a:ext cx="8943975" cy="1395412"/>
          </a:xfrm>
          <a:prstGeom prst="ellipse">
            <a:avLst/>
          </a:prstGeom>
          <a:gradFill rotWithShape="0">
            <a:gsLst>
              <a:gs pos="0">
                <a:srgbClr val="D1F3D1"/>
              </a:gs>
              <a:gs pos="100000">
                <a:srgbClr val="F6FDF6"/>
              </a:gs>
            </a:gsLst>
            <a:lin ang="5400000" scaled="1"/>
          </a:gradFill>
          <a:ln w="9525">
            <a:noFill/>
            <a:round/>
            <a:headEnd/>
            <a:tailEnd/>
          </a:ln>
          <a:effectLst>
            <a:outerShdw dist="76320" dir="5400000" algn="ctr" rotWithShape="0">
              <a:srgbClr val="DDDDDD"/>
            </a:outerShdw>
          </a:effectLst>
        </p:spPr>
        <p:txBody>
          <a:bodyPr anchor="ctr"/>
          <a:lstStyle/>
          <a:p>
            <a:pPr>
              <a:defRPr/>
            </a:pPr>
            <a:endParaRPr lang="en-US"/>
          </a:p>
        </p:txBody>
      </p:sp>
      <p:grpSp>
        <p:nvGrpSpPr>
          <p:cNvPr id="28677" name="Group 7"/>
          <p:cNvGrpSpPr>
            <a:grpSpLocks/>
          </p:cNvGrpSpPr>
          <p:nvPr/>
        </p:nvGrpSpPr>
        <p:grpSpPr bwMode="auto">
          <a:xfrm>
            <a:off x="368300" y="5378450"/>
            <a:ext cx="1731963" cy="517525"/>
            <a:chOff x="232" y="3388"/>
            <a:chExt cx="1091" cy="326"/>
          </a:xfrm>
        </p:grpSpPr>
        <p:sp>
          <p:nvSpPr>
            <p:cNvPr id="99336" name="Oval 8"/>
            <p:cNvSpPr>
              <a:spLocks noChangeArrowheads="1"/>
            </p:cNvSpPr>
            <p:nvPr/>
          </p:nvSpPr>
          <p:spPr bwMode="auto">
            <a:xfrm rot="10800000" flipH="1">
              <a:off x="232" y="3390"/>
              <a:ext cx="1092" cy="327"/>
            </a:xfrm>
            <a:prstGeom prst="ellipse">
              <a:avLst/>
            </a:prstGeom>
            <a:gradFill rotWithShape="0">
              <a:gsLst>
                <a:gs pos="0">
                  <a:srgbClr val="F4FCF4"/>
                </a:gs>
                <a:gs pos="100000">
                  <a:srgbClr val="D1F3D1"/>
                </a:gs>
              </a:gsLst>
              <a:lin ang="5400000" scaled="1"/>
            </a:gradFill>
            <a:ln w="9525">
              <a:noFill/>
              <a:round/>
              <a:headEnd/>
              <a:tailEnd/>
            </a:ln>
            <a:effectLst>
              <a:outerShdw dist="52300" dir="4563565" algn="ctr" rotWithShape="0">
                <a:srgbClr val="808080">
                  <a:alpha val="50000"/>
                </a:srgbClr>
              </a:outerShdw>
            </a:effectLst>
          </p:spPr>
          <p:txBody>
            <a:bodyPr anchor="ctr"/>
            <a:lstStyle/>
            <a:p>
              <a:pPr>
                <a:defRPr/>
              </a:pPr>
              <a:endParaRPr lang="en-US"/>
            </a:p>
          </p:txBody>
        </p:sp>
        <p:sp>
          <p:nvSpPr>
            <p:cNvPr id="28719" name="Text Box 9"/>
            <p:cNvSpPr txBox="1">
              <a:spLocks noChangeArrowheads="1"/>
            </p:cNvSpPr>
            <p:nvPr/>
          </p:nvSpPr>
          <p:spPr bwMode="auto">
            <a:xfrm>
              <a:off x="376" y="3410"/>
              <a:ext cx="812" cy="278"/>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Stores </a:t>
              </a:r>
            </a:p>
            <a:p>
              <a:pPr algn="ctr" defTabSz="457200">
                <a:lnSpc>
                  <a:spcPct val="84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Management</a:t>
              </a:r>
            </a:p>
          </p:txBody>
        </p:sp>
      </p:grpSp>
      <p:grpSp>
        <p:nvGrpSpPr>
          <p:cNvPr id="28678" name="Group 10"/>
          <p:cNvGrpSpPr>
            <a:grpSpLocks/>
          </p:cNvGrpSpPr>
          <p:nvPr/>
        </p:nvGrpSpPr>
        <p:grpSpPr bwMode="auto">
          <a:xfrm>
            <a:off x="5340350" y="5622925"/>
            <a:ext cx="1731963" cy="517525"/>
            <a:chOff x="3364" y="3542"/>
            <a:chExt cx="1091" cy="326"/>
          </a:xfrm>
        </p:grpSpPr>
        <p:sp>
          <p:nvSpPr>
            <p:cNvPr id="99339" name="Oval 11"/>
            <p:cNvSpPr>
              <a:spLocks noChangeArrowheads="1"/>
            </p:cNvSpPr>
            <p:nvPr/>
          </p:nvSpPr>
          <p:spPr bwMode="auto">
            <a:xfrm rot="10800000" flipH="1">
              <a:off x="3364" y="3544"/>
              <a:ext cx="1092" cy="327"/>
            </a:xfrm>
            <a:prstGeom prst="ellipse">
              <a:avLst/>
            </a:prstGeom>
            <a:gradFill rotWithShape="0">
              <a:gsLst>
                <a:gs pos="0">
                  <a:srgbClr val="F4FCF4"/>
                </a:gs>
                <a:gs pos="100000">
                  <a:srgbClr val="D1F3D1"/>
                </a:gs>
              </a:gsLst>
              <a:lin ang="5400000" scaled="1"/>
            </a:gradFill>
            <a:ln w="9525">
              <a:noFill/>
              <a:round/>
              <a:headEnd/>
              <a:tailEnd/>
            </a:ln>
            <a:effectLst>
              <a:outerShdw dist="52300" dir="4563565" algn="ctr" rotWithShape="0">
                <a:srgbClr val="808080">
                  <a:alpha val="50000"/>
                </a:srgbClr>
              </a:outerShdw>
            </a:effectLst>
          </p:spPr>
          <p:txBody>
            <a:bodyPr anchor="ctr"/>
            <a:lstStyle/>
            <a:p>
              <a:pPr>
                <a:defRPr/>
              </a:pPr>
              <a:endParaRPr lang="en-US"/>
            </a:p>
          </p:txBody>
        </p:sp>
        <p:sp>
          <p:nvSpPr>
            <p:cNvPr id="28717" name="Text Box 12"/>
            <p:cNvSpPr txBox="1">
              <a:spLocks noChangeArrowheads="1"/>
            </p:cNvSpPr>
            <p:nvPr/>
          </p:nvSpPr>
          <p:spPr bwMode="auto">
            <a:xfrm>
              <a:off x="3538" y="3574"/>
              <a:ext cx="744" cy="272"/>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Intelligent</a:t>
              </a:r>
              <a:br>
                <a:rPr lang="en-GB" sz="1200" b="1">
                  <a:solidFill>
                    <a:srgbClr val="000000"/>
                  </a:solidFill>
                  <a:ea typeface="SimSun" pitchFamily="2" charset="-122"/>
                </a:rPr>
              </a:br>
              <a:r>
                <a:rPr lang="en-GB" sz="1200" b="1">
                  <a:solidFill>
                    <a:srgbClr val="000000"/>
                  </a:solidFill>
                  <a:ea typeface="SimSun" pitchFamily="2" charset="-122"/>
                </a:rPr>
                <a:t>navigation</a:t>
              </a:r>
            </a:p>
          </p:txBody>
        </p:sp>
      </p:grpSp>
      <p:grpSp>
        <p:nvGrpSpPr>
          <p:cNvPr id="28679" name="Group 13"/>
          <p:cNvGrpSpPr>
            <a:grpSpLocks/>
          </p:cNvGrpSpPr>
          <p:nvPr/>
        </p:nvGrpSpPr>
        <p:grpSpPr bwMode="auto">
          <a:xfrm>
            <a:off x="2019300" y="5622925"/>
            <a:ext cx="1731963" cy="517525"/>
            <a:chOff x="1272" y="3542"/>
            <a:chExt cx="1091" cy="326"/>
          </a:xfrm>
        </p:grpSpPr>
        <p:sp>
          <p:nvSpPr>
            <p:cNvPr id="99342" name="Oval 14"/>
            <p:cNvSpPr>
              <a:spLocks noChangeArrowheads="1"/>
            </p:cNvSpPr>
            <p:nvPr/>
          </p:nvSpPr>
          <p:spPr bwMode="auto">
            <a:xfrm rot="10800000" flipH="1">
              <a:off x="1272" y="3544"/>
              <a:ext cx="1092" cy="327"/>
            </a:xfrm>
            <a:prstGeom prst="ellipse">
              <a:avLst/>
            </a:prstGeom>
            <a:gradFill rotWithShape="0">
              <a:gsLst>
                <a:gs pos="0">
                  <a:srgbClr val="F4FCF4"/>
                </a:gs>
                <a:gs pos="100000">
                  <a:srgbClr val="D1F3D1"/>
                </a:gs>
              </a:gsLst>
              <a:lin ang="5400000" scaled="1"/>
            </a:gradFill>
            <a:ln w="9525">
              <a:noFill/>
              <a:round/>
              <a:headEnd/>
              <a:tailEnd/>
            </a:ln>
            <a:effectLst>
              <a:outerShdw dist="52300" dir="4563565" algn="ctr" rotWithShape="0">
                <a:srgbClr val="808080">
                  <a:alpha val="50000"/>
                </a:srgbClr>
              </a:outerShdw>
            </a:effectLst>
          </p:spPr>
          <p:txBody>
            <a:bodyPr anchor="ctr"/>
            <a:lstStyle/>
            <a:p>
              <a:pPr>
                <a:defRPr/>
              </a:pPr>
              <a:endParaRPr lang="en-US"/>
            </a:p>
          </p:txBody>
        </p:sp>
        <p:sp>
          <p:nvSpPr>
            <p:cNvPr id="28715" name="Text Box 15"/>
            <p:cNvSpPr txBox="1">
              <a:spLocks noChangeArrowheads="1"/>
            </p:cNvSpPr>
            <p:nvPr/>
          </p:nvSpPr>
          <p:spPr bwMode="auto">
            <a:xfrm>
              <a:off x="1313" y="3574"/>
              <a:ext cx="1040" cy="278"/>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Situational </a:t>
              </a:r>
            </a:p>
            <a:p>
              <a:pPr algn="ctr" defTabSz="457200">
                <a:lnSpc>
                  <a:spcPct val="84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Awareness</a:t>
              </a:r>
            </a:p>
          </p:txBody>
        </p:sp>
      </p:grpSp>
      <p:grpSp>
        <p:nvGrpSpPr>
          <p:cNvPr id="28680" name="Group 16"/>
          <p:cNvGrpSpPr>
            <a:grpSpLocks/>
          </p:cNvGrpSpPr>
          <p:nvPr/>
        </p:nvGrpSpPr>
        <p:grpSpPr bwMode="auto">
          <a:xfrm>
            <a:off x="1844675" y="5016500"/>
            <a:ext cx="1731963" cy="517525"/>
            <a:chOff x="1162" y="3160"/>
            <a:chExt cx="1091" cy="326"/>
          </a:xfrm>
        </p:grpSpPr>
        <p:sp>
          <p:nvSpPr>
            <p:cNvPr id="99345" name="Oval 17"/>
            <p:cNvSpPr>
              <a:spLocks noChangeArrowheads="1"/>
            </p:cNvSpPr>
            <p:nvPr/>
          </p:nvSpPr>
          <p:spPr bwMode="auto">
            <a:xfrm rot="10800000" flipH="1">
              <a:off x="1162" y="3162"/>
              <a:ext cx="1092" cy="327"/>
            </a:xfrm>
            <a:prstGeom prst="ellipse">
              <a:avLst/>
            </a:prstGeom>
            <a:gradFill rotWithShape="0">
              <a:gsLst>
                <a:gs pos="0">
                  <a:srgbClr val="F4FCF4"/>
                </a:gs>
                <a:gs pos="100000">
                  <a:srgbClr val="D1F3D1"/>
                </a:gs>
              </a:gsLst>
              <a:lin ang="5400000" scaled="1"/>
            </a:gradFill>
            <a:ln w="9525">
              <a:noFill/>
              <a:round/>
              <a:headEnd/>
              <a:tailEnd/>
            </a:ln>
            <a:effectLst>
              <a:outerShdw dist="52300" dir="4563565" algn="ctr" rotWithShape="0">
                <a:srgbClr val="808080">
                  <a:alpha val="50000"/>
                </a:srgbClr>
              </a:outerShdw>
            </a:effectLst>
          </p:spPr>
          <p:txBody>
            <a:bodyPr anchor="ctr"/>
            <a:lstStyle/>
            <a:p>
              <a:pPr>
                <a:defRPr/>
              </a:pPr>
              <a:endParaRPr lang="en-US"/>
            </a:p>
          </p:txBody>
        </p:sp>
        <p:sp>
          <p:nvSpPr>
            <p:cNvPr id="28713" name="Text Box 18"/>
            <p:cNvSpPr txBox="1">
              <a:spLocks noChangeArrowheads="1"/>
            </p:cNvSpPr>
            <p:nvPr/>
          </p:nvSpPr>
          <p:spPr bwMode="auto">
            <a:xfrm>
              <a:off x="1204" y="3192"/>
              <a:ext cx="982" cy="278"/>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Multi-Mode</a:t>
              </a:r>
            </a:p>
            <a:p>
              <a:pPr algn="ctr" defTabSz="457200">
                <a:lnSpc>
                  <a:spcPct val="84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Radar</a:t>
              </a:r>
            </a:p>
          </p:txBody>
        </p:sp>
      </p:grpSp>
      <p:grpSp>
        <p:nvGrpSpPr>
          <p:cNvPr id="28681" name="Group 19"/>
          <p:cNvGrpSpPr>
            <a:grpSpLocks/>
          </p:cNvGrpSpPr>
          <p:nvPr/>
        </p:nvGrpSpPr>
        <p:grpSpPr bwMode="auto">
          <a:xfrm>
            <a:off x="5280025" y="5016500"/>
            <a:ext cx="1731963" cy="517525"/>
            <a:chOff x="3326" y="3160"/>
            <a:chExt cx="1091" cy="326"/>
          </a:xfrm>
        </p:grpSpPr>
        <p:sp>
          <p:nvSpPr>
            <p:cNvPr id="99348" name="Oval 20"/>
            <p:cNvSpPr>
              <a:spLocks noChangeArrowheads="1"/>
            </p:cNvSpPr>
            <p:nvPr/>
          </p:nvSpPr>
          <p:spPr bwMode="auto">
            <a:xfrm rot="10800000" flipH="1">
              <a:off x="3326" y="3162"/>
              <a:ext cx="1092" cy="327"/>
            </a:xfrm>
            <a:prstGeom prst="ellipse">
              <a:avLst/>
            </a:prstGeom>
            <a:gradFill rotWithShape="0">
              <a:gsLst>
                <a:gs pos="0">
                  <a:srgbClr val="F4FCF4"/>
                </a:gs>
                <a:gs pos="100000">
                  <a:srgbClr val="D1F3D1"/>
                </a:gs>
              </a:gsLst>
              <a:lin ang="5400000" scaled="1"/>
            </a:gradFill>
            <a:ln w="9525">
              <a:noFill/>
              <a:round/>
              <a:headEnd/>
              <a:tailEnd/>
            </a:ln>
            <a:effectLst>
              <a:outerShdw dist="52300" dir="4563565" algn="ctr" rotWithShape="0">
                <a:srgbClr val="808080">
                  <a:alpha val="50000"/>
                </a:srgbClr>
              </a:outerShdw>
            </a:effectLst>
          </p:spPr>
          <p:txBody>
            <a:bodyPr anchor="ctr"/>
            <a:lstStyle/>
            <a:p>
              <a:pPr>
                <a:defRPr/>
              </a:pPr>
              <a:endParaRPr lang="en-US"/>
            </a:p>
          </p:txBody>
        </p:sp>
        <p:sp>
          <p:nvSpPr>
            <p:cNvPr id="28711" name="Text Box 21"/>
            <p:cNvSpPr txBox="1">
              <a:spLocks noChangeArrowheads="1"/>
            </p:cNvSpPr>
            <p:nvPr/>
          </p:nvSpPr>
          <p:spPr bwMode="auto">
            <a:xfrm>
              <a:off x="3482" y="3182"/>
              <a:ext cx="802" cy="278"/>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Fly-by-Wire</a:t>
              </a:r>
            </a:p>
            <a:p>
              <a:pPr algn="ctr" defTabSz="457200">
                <a:lnSpc>
                  <a:spcPct val="84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Flight Control</a:t>
              </a:r>
            </a:p>
          </p:txBody>
        </p:sp>
      </p:grpSp>
      <p:sp>
        <p:nvSpPr>
          <p:cNvPr id="28682" name="Oval 22"/>
          <p:cNvSpPr>
            <a:spLocks noChangeArrowheads="1"/>
          </p:cNvSpPr>
          <p:nvPr/>
        </p:nvSpPr>
        <p:spPr bwMode="auto">
          <a:xfrm>
            <a:off x="6303963" y="1941513"/>
            <a:ext cx="2324100" cy="747712"/>
          </a:xfrm>
          <a:prstGeom prst="ellipse">
            <a:avLst/>
          </a:prstGeom>
          <a:gradFill rotWithShape="0">
            <a:gsLst>
              <a:gs pos="0">
                <a:srgbClr val="F1FBF1">
                  <a:alpha val="0"/>
                </a:srgbClr>
              </a:gs>
              <a:gs pos="100000">
                <a:srgbClr val="B9EDB9"/>
              </a:gs>
            </a:gsLst>
            <a:lin ang="5400000" scaled="1"/>
          </a:gradFill>
          <a:ln w="9360">
            <a:solidFill>
              <a:srgbClr val="B9EDB9"/>
            </a:solidFill>
            <a:round/>
            <a:headEnd/>
            <a:tailEnd/>
          </a:ln>
        </p:spPr>
        <p:txBody>
          <a:bodyPr anchor="ctr"/>
          <a:lstStyle/>
          <a:p>
            <a:endParaRPr lang="en-US"/>
          </a:p>
        </p:txBody>
      </p:sp>
      <p:sp>
        <p:nvSpPr>
          <p:cNvPr id="28683" name="Text Box 23"/>
          <p:cNvSpPr txBox="1">
            <a:spLocks noChangeArrowheads="1"/>
          </p:cNvSpPr>
          <p:nvPr/>
        </p:nvSpPr>
        <p:spPr bwMode="auto">
          <a:xfrm>
            <a:off x="6515100" y="2020888"/>
            <a:ext cx="1914525" cy="457200"/>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Command and Control, Satellite Communications</a:t>
            </a:r>
          </a:p>
        </p:txBody>
      </p:sp>
      <p:sp>
        <p:nvSpPr>
          <p:cNvPr id="28684" name="Oval 24"/>
          <p:cNvSpPr>
            <a:spLocks noChangeArrowheads="1"/>
          </p:cNvSpPr>
          <p:nvPr/>
        </p:nvSpPr>
        <p:spPr bwMode="auto">
          <a:xfrm>
            <a:off x="506413" y="1941513"/>
            <a:ext cx="2324100" cy="747712"/>
          </a:xfrm>
          <a:prstGeom prst="ellipse">
            <a:avLst/>
          </a:prstGeom>
          <a:gradFill rotWithShape="0">
            <a:gsLst>
              <a:gs pos="0">
                <a:srgbClr val="F1FBF1">
                  <a:alpha val="0"/>
                </a:srgbClr>
              </a:gs>
              <a:gs pos="100000">
                <a:srgbClr val="B9EDB9"/>
              </a:gs>
            </a:gsLst>
            <a:lin ang="5400000" scaled="1"/>
          </a:gradFill>
          <a:ln w="9360">
            <a:solidFill>
              <a:srgbClr val="B9EDB9"/>
            </a:solidFill>
            <a:round/>
            <a:headEnd/>
            <a:tailEnd/>
          </a:ln>
        </p:spPr>
        <p:txBody>
          <a:bodyPr anchor="ctr"/>
          <a:lstStyle/>
          <a:p>
            <a:endParaRPr lang="en-US"/>
          </a:p>
        </p:txBody>
      </p:sp>
      <p:sp>
        <p:nvSpPr>
          <p:cNvPr id="28685" name="Text Box 25"/>
          <p:cNvSpPr txBox="1">
            <a:spLocks noChangeArrowheads="1"/>
          </p:cNvSpPr>
          <p:nvPr/>
        </p:nvSpPr>
        <p:spPr bwMode="auto">
          <a:xfrm>
            <a:off x="669925" y="2022475"/>
            <a:ext cx="1949450" cy="639763"/>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Logistics</a:t>
            </a:r>
            <a:br>
              <a:rPr lang="en-GB" sz="1200" b="1">
                <a:solidFill>
                  <a:srgbClr val="000000"/>
                </a:solidFill>
                <a:ea typeface="SimSun" pitchFamily="2" charset="-122"/>
              </a:rPr>
            </a:br>
            <a:r>
              <a:rPr lang="en-GB" sz="1200" b="1">
                <a:solidFill>
                  <a:srgbClr val="000000"/>
                </a:solidFill>
                <a:ea typeface="SimSun" pitchFamily="2" charset="-122"/>
              </a:rPr>
              <a:t>management </a:t>
            </a:r>
            <a:br>
              <a:rPr lang="en-GB" sz="1200" b="1">
                <a:solidFill>
                  <a:srgbClr val="000000"/>
                </a:solidFill>
                <a:ea typeface="SimSun" pitchFamily="2" charset="-122"/>
              </a:rPr>
            </a:br>
            <a:r>
              <a:rPr lang="en-GB" sz="1200" b="1">
                <a:solidFill>
                  <a:srgbClr val="000000"/>
                </a:solidFill>
                <a:ea typeface="SimSun" pitchFamily="2" charset="-122"/>
              </a:rPr>
              <a:t>systems</a:t>
            </a:r>
          </a:p>
        </p:txBody>
      </p:sp>
      <p:sp>
        <p:nvSpPr>
          <p:cNvPr id="28686" name="Oval 26"/>
          <p:cNvSpPr>
            <a:spLocks noChangeArrowheads="1"/>
          </p:cNvSpPr>
          <p:nvPr/>
        </p:nvSpPr>
        <p:spPr bwMode="auto">
          <a:xfrm>
            <a:off x="3409950" y="1941513"/>
            <a:ext cx="2324100" cy="747712"/>
          </a:xfrm>
          <a:prstGeom prst="ellipse">
            <a:avLst/>
          </a:prstGeom>
          <a:gradFill rotWithShape="0">
            <a:gsLst>
              <a:gs pos="0">
                <a:srgbClr val="F1FBF1">
                  <a:alpha val="0"/>
                </a:srgbClr>
              </a:gs>
              <a:gs pos="100000">
                <a:srgbClr val="B9EDB9"/>
              </a:gs>
            </a:gsLst>
            <a:lin ang="5400000" scaled="1"/>
          </a:gradFill>
          <a:ln w="9360">
            <a:solidFill>
              <a:srgbClr val="B9EDB9"/>
            </a:solidFill>
            <a:round/>
            <a:headEnd/>
            <a:tailEnd/>
          </a:ln>
        </p:spPr>
        <p:txBody>
          <a:bodyPr anchor="ctr"/>
          <a:lstStyle/>
          <a:p>
            <a:endParaRPr lang="en-US"/>
          </a:p>
        </p:txBody>
      </p:sp>
      <p:sp>
        <p:nvSpPr>
          <p:cNvPr id="28687" name="Text Box 27"/>
          <p:cNvSpPr txBox="1">
            <a:spLocks noChangeArrowheads="1"/>
          </p:cNvSpPr>
          <p:nvPr/>
        </p:nvSpPr>
        <p:spPr bwMode="auto">
          <a:xfrm>
            <a:off x="3470275" y="2020888"/>
            <a:ext cx="2203450" cy="466725"/>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Ground Systems, </a:t>
            </a:r>
          </a:p>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Weather Systems</a:t>
            </a:r>
          </a:p>
        </p:txBody>
      </p:sp>
      <p:pic>
        <p:nvPicPr>
          <p:cNvPr id="28688" name="Picture 28" descr="Radio_Waves"/>
          <p:cNvPicPr>
            <a:picLocks noChangeAspect="1" noChangeArrowheads="1"/>
          </p:cNvPicPr>
          <p:nvPr/>
        </p:nvPicPr>
        <p:blipFill>
          <a:blip r:embed="rId4"/>
          <a:srcRect/>
          <a:stretch>
            <a:fillRect/>
          </a:stretch>
        </p:blipFill>
        <p:spPr bwMode="auto">
          <a:xfrm>
            <a:off x="7205663" y="2581275"/>
            <a:ext cx="571500" cy="571500"/>
          </a:xfrm>
          <a:prstGeom prst="rect">
            <a:avLst/>
          </a:prstGeom>
          <a:noFill/>
          <a:ln w="9525">
            <a:noFill/>
            <a:miter lim="800000"/>
            <a:headEnd/>
            <a:tailEnd/>
          </a:ln>
        </p:spPr>
      </p:pic>
      <p:sp>
        <p:nvSpPr>
          <p:cNvPr id="99357" name="Oval 29"/>
          <p:cNvSpPr>
            <a:spLocks noChangeArrowheads="1"/>
          </p:cNvSpPr>
          <p:nvPr/>
        </p:nvSpPr>
        <p:spPr bwMode="auto">
          <a:xfrm>
            <a:off x="90488" y="3317875"/>
            <a:ext cx="8943975" cy="1395413"/>
          </a:xfrm>
          <a:prstGeom prst="ellipse">
            <a:avLst/>
          </a:prstGeom>
          <a:gradFill rotWithShape="0">
            <a:gsLst>
              <a:gs pos="0">
                <a:srgbClr val="D1F3D1"/>
              </a:gs>
              <a:gs pos="100000">
                <a:srgbClr val="F6FDF6"/>
              </a:gs>
            </a:gsLst>
            <a:lin ang="5400000" scaled="1"/>
          </a:gradFill>
          <a:ln w="9525">
            <a:noFill/>
            <a:round/>
            <a:headEnd/>
            <a:tailEnd/>
          </a:ln>
          <a:effectLst>
            <a:outerShdw dist="76320" dir="5400000" algn="ctr" rotWithShape="0">
              <a:srgbClr val="DDDDDD"/>
            </a:outerShdw>
          </a:effectLst>
        </p:spPr>
        <p:txBody>
          <a:bodyPr anchor="ctr"/>
          <a:lstStyle/>
          <a:p>
            <a:pPr>
              <a:defRPr/>
            </a:pPr>
            <a:endParaRPr lang="en-US"/>
          </a:p>
        </p:txBody>
      </p:sp>
      <p:sp>
        <p:nvSpPr>
          <p:cNvPr id="28690" name="Text Box 30"/>
          <p:cNvSpPr txBox="1">
            <a:spLocks noChangeArrowheads="1"/>
          </p:cNvSpPr>
          <p:nvPr/>
        </p:nvSpPr>
        <p:spPr bwMode="auto">
          <a:xfrm>
            <a:off x="153988" y="533400"/>
            <a:ext cx="8990012" cy="952500"/>
          </a:xfrm>
          <a:prstGeom prst="rect">
            <a:avLst/>
          </a:prstGeom>
          <a:noFill/>
          <a:ln w="9525">
            <a:noFill/>
            <a:miter lim="800000"/>
            <a:headEnd/>
            <a:tailEnd/>
          </a:ln>
        </p:spPr>
        <p:txBody>
          <a:bodyPr>
            <a:spAutoFit/>
          </a:bodyPr>
          <a:lstStyle/>
          <a:p>
            <a:pPr defTabSz="457200">
              <a:lnSpc>
                <a:spcPct val="94000"/>
              </a:lnSpc>
              <a:buClr>
                <a:srgbClr val="7889FB"/>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7889FB"/>
                </a:solidFill>
                <a:ea typeface="SimSun" pitchFamily="2" charset="-122"/>
              </a:rPr>
              <a:t>Tying it All Together: Smart Products and Services Example</a:t>
            </a:r>
            <a:br>
              <a:rPr lang="en-GB" sz="2400">
                <a:solidFill>
                  <a:srgbClr val="7889FB"/>
                </a:solidFill>
                <a:ea typeface="SimSun" pitchFamily="2" charset="-122"/>
              </a:rPr>
            </a:br>
            <a:r>
              <a:rPr lang="en-GB" i="1">
                <a:solidFill>
                  <a:srgbClr val="000000"/>
                </a:solidFill>
                <a:ea typeface="SimSun" pitchFamily="2" charset="-122"/>
              </a:rPr>
              <a:t>From sophisticated in-device software, to complex “system of systems” ecosystems, products will continue to get smarter</a:t>
            </a:r>
          </a:p>
        </p:txBody>
      </p:sp>
      <p:sp>
        <p:nvSpPr>
          <p:cNvPr id="28691" name="Text Box 31"/>
          <p:cNvSpPr txBox="1">
            <a:spLocks noChangeArrowheads="1"/>
          </p:cNvSpPr>
          <p:nvPr/>
        </p:nvSpPr>
        <p:spPr bwMode="auto">
          <a:xfrm>
            <a:off x="3455988" y="1631950"/>
            <a:ext cx="2230437" cy="320675"/>
          </a:xfrm>
          <a:prstGeom prst="rect">
            <a:avLst/>
          </a:prstGeom>
          <a:noFill/>
          <a:ln w="9525">
            <a:noFill/>
            <a:miter lim="800000"/>
            <a:headEnd/>
            <a:tailEnd/>
          </a:ln>
        </p:spPr>
        <p:txBody>
          <a:bodyPr lIns="0" rIns="0">
            <a:spAutoFit/>
          </a:bodyPr>
          <a:lstStyle/>
          <a:p>
            <a:pPr algn="ctr" defTabSz="457200">
              <a:lnSpc>
                <a:spcPct val="94000"/>
              </a:lnSpc>
              <a:spcAft>
                <a:spcPts val="100"/>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006699"/>
                </a:solidFill>
                <a:ea typeface="SimSun" pitchFamily="2" charset="-122"/>
              </a:rPr>
              <a:t>System of Systems</a:t>
            </a:r>
          </a:p>
        </p:txBody>
      </p:sp>
      <p:sp>
        <p:nvSpPr>
          <p:cNvPr id="28692" name="Text Box 32"/>
          <p:cNvSpPr txBox="1">
            <a:spLocks noChangeArrowheads="1"/>
          </p:cNvSpPr>
          <p:nvPr/>
        </p:nvSpPr>
        <p:spPr bwMode="auto">
          <a:xfrm>
            <a:off x="3027363" y="4386263"/>
            <a:ext cx="3089275" cy="320675"/>
          </a:xfrm>
          <a:prstGeom prst="rect">
            <a:avLst/>
          </a:prstGeom>
          <a:noFill/>
          <a:ln w="9525">
            <a:noFill/>
            <a:miter lim="800000"/>
            <a:headEnd/>
            <a:tailEnd/>
          </a:ln>
        </p:spPr>
        <p:txBody>
          <a:bodyPr lIns="0" rIns="0">
            <a:spAutoFit/>
          </a:bodyPr>
          <a:lstStyle/>
          <a:p>
            <a:pPr algn="ctr" defTabSz="457200">
              <a:lnSpc>
                <a:spcPct val="94000"/>
              </a:lnSpc>
              <a:spcAft>
                <a:spcPts val="100"/>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006699"/>
                </a:solidFill>
                <a:ea typeface="SimSun" pitchFamily="2" charset="-122"/>
              </a:rPr>
              <a:t>Systems Engineering</a:t>
            </a:r>
          </a:p>
        </p:txBody>
      </p:sp>
      <p:sp>
        <p:nvSpPr>
          <p:cNvPr id="28693" name="Text Box 33"/>
          <p:cNvSpPr txBox="1">
            <a:spLocks noChangeArrowheads="1"/>
          </p:cNvSpPr>
          <p:nvPr/>
        </p:nvSpPr>
        <p:spPr bwMode="auto">
          <a:xfrm>
            <a:off x="6503988" y="3713163"/>
            <a:ext cx="2043112" cy="646112"/>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ea typeface="SimSun" pitchFamily="2" charset="-122"/>
              </a:rPr>
              <a:t>Integration of mechanical, electronic, software, and electrical engineering</a:t>
            </a:r>
          </a:p>
        </p:txBody>
      </p:sp>
      <p:sp>
        <p:nvSpPr>
          <p:cNvPr id="28694" name="Text Box 34"/>
          <p:cNvSpPr txBox="1">
            <a:spLocks noChangeArrowheads="1"/>
          </p:cNvSpPr>
          <p:nvPr/>
        </p:nvSpPr>
        <p:spPr bwMode="auto">
          <a:xfrm>
            <a:off x="495300" y="3713163"/>
            <a:ext cx="2293938" cy="646112"/>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ea typeface="SimSun" pitchFamily="2" charset="-122"/>
              </a:rPr>
              <a:t>Collaboration and visibility across diverse teams                  and disciplines</a:t>
            </a:r>
          </a:p>
        </p:txBody>
      </p:sp>
      <p:sp>
        <p:nvSpPr>
          <p:cNvPr id="28695" name="Freeform 35"/>
          <p:cNvSpPr>
            <a:spLocks noChangeArrowheads="1"/>
          </p:cNvSpPr>
          <p:nvPr/>
        </p:nvSpPr>
        <p:spPr bwMode="auto">
          <a:xfrm>
            <a:off x="4800600" y="2886075"/>
            <a:ext cx="2720975" cy="1014413"/>
          </a:xfrm>
          <a:custGeom>
            <a:avLst/>
            <a:gdLst>
              <a:gd name="T0" fmla="*/ 0 w 1714"/>
              <a:gd name="T1" fmla="*/ 982861443 h 639"/>
              <a:gd name="T2" fmla="*/ 2147483647 w 1714"/>
              <a:gd name="T3" fmla="*/ 0 h 639"/>
              <a:gd name="T4" fmla="*/ 1184473497 w 1714"/>
              <a:gd name="T5" fmla="*/ 1610381213 h 639"/>
              <a:gd name="T6" fmla="*/ 0 w 1714"/>
              <a:gd name="T7" fmla="*/ 982861443 h 639"/>
              <a:gd name="T8" fmla="*/ 0 60000 65536"/>
              <a:gd name="T9" fmla="*/ 0 60000 65536"/>
              <a:gd name="T10" fmla="*/ 0 60000 65536"/>
              <a:gd name="T11" fmla="*/ 0 60000 65536"/>
              <a:gd name="T12" fmla="*/ 0 w 1714"/>
              <a:gd name="T13" fmla="*/ 0 h 639"/>
              <a:gd name="T14" fmla="*/ 1714 w 1714"/>
              <a:gd name="T15" fmla="*/ 639 h 639"/>
            </a:gdLst>
            <a:ahLst/>
            <a:cxnLst>
              <a:cxn ang="T8">
                <a:pos x="T0" y="T1"/>
              </a:cxn>
              <a:cxn ang="T9">
                <a:pos x="T2" y="T3"/>
              </a:cxn>
              <a:cxn ang="T10">
                <a:pos x="T4" y="T5"/>
              </a:cxn>
              <a:cxn ang="T11">
                <a:pos x="T6" y="T7"/>
              </a:cxn>
            </a:cxnLst>
            <a:rect l="T12" t="T13" r="T14" b="T15"/>
            <a:pathLst>
              <a:path w="1714" h="639">
                <a:moveTo>
                  <a:pt x="0" y="390"/>
                </a:moveTo>
                <a:lnTo>
                  <a:pt x="1714" y="0"/>
                </a:lnTo>
                <a:lnTo>
                  <a:pt x="470" y="639"/>
                </a:lnTo>
                <a:lnTo>
                  <a:pt x="0" y="390"/>
                </a:lnTo>
                <a:close/>
              </a:path>
            </a:pathLst>
          </a:custGeom>
          <a:gradFill rotWithShape="0">
            <a:gsLst>
              <a:gs pos="0">
                <a:srgbClr val="93E2FB"/>
              </a:gs>
              <a:gs pos="100000">
                <a:srgbClr val="FFFFFF">
                  <a:alpha val="48000"/>
                </a:srgbClr>
              </a:gs>
            </a:gsLst>
            <a:lin ang="8100000" scaled="1"/>
          </a:gradFill>
          <a:ln w="9525">
            <a:noFill/>
            <a:round/>
            <a:headEnd/>
            <a:tailEnd/>
          </a:ln>
        </p:spPr>
        <p:txBody>
          <a:bodyPr anchor="ctr"/>
          <a:lstStyle/>
          <a:p>
            <a:endParaRPr lang="en-US"/>
          </a:p>
        </p:txBody>
      </p:sp>
      <p:sp>
        <p:nvSpPr>
          <p:cNvPr id="28696" name="Line 36"/>
          <p:cNvSpPr>
            <a:spLocks noChangeShapeType="1"/>
          </p:cNvSpPr>
          <p:nvPr/>
        </p:nvSpPr>
        <p:spPr bwMode="auto">
          <a:xfrm flipH="1">
            <a:off x="5186363" y="2890838"/>
            <a:ext cx="2301875" cy="793750"/>
          </a:xfrm>
          <a:prstGeom prst="line">
            <a:avLst/>
          </a:prstGeom>
          <a:noFill/>
          <a:ln w="38160">
            <a:solidFill>
              <a:srgbClr val="7EDCFA"/>
            </a:solidFill>
            <a:round/>
            <a:headEnd type="oval" w="med" len="med"/>
            <a:tailEnd type="oval" w="med" len="med"/>
          </a:ln>
        </p:spPr>
        <p:txBody>
          <a:bodyPr/>
          <a:lstStyle/>
          <a:p>
            <a:endParaRPr lang="en-US"/>
          </a:p>
        </p:txBody>
      </p:sp>
      <p:sp>
        <p:nvSpPr>
          <p:cNvPr id="28697" name="Freeform 37"/>
          <p:cNvSpPr>
            <a:spLocks noChangeArrowheads="1"/>
          </p:cNvSpPr>
          <p:nvPr/>
        </p:nvSpPr>
        <p:spPr bwMode="auto">
          <a:xfrm>
            <a:off x="4294188" y="2767013"/>
            <a:ext cx="1587" cy="79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0 w 21600"/>
              <a:gd name="T15" fmla="*/ 3 h 21600"/>
            </a:gdLst>
            <a:ahLst/>
            <a:cxnLst>
              <a:cxn ang="T8">
                <a:pos x="T0" y="T1"/>
              </a:cxn>
              <a:cxn ang="T9">
                <a:pos x="T2" y="T3"/>
              </a:cxn>
              <a:cxn ang="T10">
                <a:pos x="T4" y="T5"/>
              </a:cxn>
              <a:cxn ang="T11">
                <a:pos x="T6" y="T7"/>
              </a:cxn>
            </a:cxnLst>
            <a:rect l="T12" t="T13" r="T14" b="T15"/>
            <a:pathLst>
              <a:path w="21600" h="21600">
                <a:moveTo>
                  <a:pt x="0" y="4"/>
                </a:moveTo>
                <a:lnTo>
                  <a:pt x="0" y="4"/>
                </a:lnTo>
                <a:lnTo>
                  <a:pt x="0" y="0"/>
                </a:lnTo>
                <a:lnTo>
                  <a:pt x="0" y="4"/>
                </a:lnTo>
                <a:close/>
              </a:path>
            </a:pathLst>
          </a:custGeom>
          <a:solidFill>
            <a:srgbClr val="FFFFFF"/>
          </a:solidFill>
          <a:ln w="9525">
            <a:noFill/>
            <a:round/>
            <a:headEnd/>
            <a:tailEnd/>
          </a:ln>
        </p:spPr>
        <p:txBody>
          <a:bodyPr anchor="ctr"/>
          <a:lstStyle/>
          <a:p>
            <a:endParaRPr lang="en-US"/>
          </a:p>
        </p:txBody>
      </p:sp>
      <p:pic>
        <p:nvPicPr>
          <p:cNvPr id="28698" name="Picture 38" descr="Arrow_Blue"/>
          <p:cNvPicPr>
            <a:picLocks noChangeAspect="1" noChangeArrowheads="1"/>
          </p:cNvPicPr>
          <p:nvPr/>
        </p:nvPicPr>
        <p:blipFill>
          <a:blip r:embed="rId5">
            <a:lum bright="12000"/>
          </a:blip>
          <a:srcRect/>
          <a:stretch>
            <a:fillRect/>
          </a:stretch>
        </p:blipFill>
        <p:spPr bwMode="auto">
          <a:xfrm>
            <a:off x="3635375" y="4737100"/>
            <a:ext cx="1758950" cy="1187450"/>
          </a:xfrm>
          <a:prstGeom prst="rect">
            <a:avLst/>
          </a:prstGeom>
          <a:noFill/>
          <a:ln w="9525">
            <a:noFill/>
            <a:miter lim="800000"/>
            <a:headEnd/>
            <a:tailEnd/>
          </a:ln>
        </p:spPr>
      </p:pic>
      <p:sp>
        <p:nvSpPr>
          <p:cNvPr id="28699" name="Text Box 39"/>
          <p:cNvSpPr txBox="1">
            <a:spLocks noChangeArrowheads="1"/>
          </p:cNvSpPr>
          <p:nvPr/>
        </p:nvSpPr>
        <p:spPr bwMode="auto">
          <a:xfrm>
            <a:off x="3822700" y="5461000"/>
            <a:ext cx="1449388" cy="777875"/>
          </a:xfrm>
          <a:prstGeom prst="rect">
            <a:avLst/>
          </a:prstGeom>
          <a:noFill/>
          <a:ln w="9525">
            <a:noFill/>
            <a:miter lim="800000"/>
            <a:headEnd/>
            <a:tailEnd/>
          </a:ln>
        </p:spPr>
        <p:txBody>
          <a:bodyPr lIns="0" rIns="0">
            <a:spAutoFit/>
          </a:bodyPr>
          <a:lstStyle/>
          <a:p>
            <a:pPr algn="ctr" defTabSz="457200">
              <a:lnSpc>
                <a:spcPct val="94000"/>
              </a:lnSpc>
              <a:spcAft>
                <a:spcPts val="100"/>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006699"/>
                </a:solidFill>
                <a:ea typeface="SimSun" pitchFamily="2" charset="-122"/>
              </a:rPr>
              <a:t>Software-intensive Subsystems</a:t>
            </a:r>
          </a:p>
        </p:txBody>
      </p:sp>
      <p:grpSp>
        <p:nvGrpSpPr>
          <p:cNvPr id="28700" name="Group 40"/>
          <p:cNvGrpSpPr>
            <a:grpSpLocks/>
          </p:cNvGrpSpPr>
          <p:nvPr/>
        </p:nvGrpSpPr>
        <p:grpSpPr bwMode="auto">
          <a:xfrm>
            <a:off x="6972300" y="5378450"/>
            <a:ext cx="1731963" cy="517525"/>
            <a:chOff x="4392" y="3388"/>
            <a:chExt cx="1091" cy="326"/>
          </a:xfrm>
        </p:grpSpPr>
        <p:sp>
          <p:nvSpPr>
            <p:cNvPr id="99369" name="Oval 41"/>
            <p:cNvSpPr>
              <a:spLocks noChangeArrowheads="1"/>
            </p:cNvSpPr>
            <p:nvPr/>
          </p:nvSpPr>
          <p:spPr bwMode="auto">
            <a:xfrm rot="10800000" flipH="1">
              <a:off x="4392" y="3390"/>
              <a:ext cx="1092" cy="327"/>
            </a:xfrm>
            <a:prstGeom prst="ellipse">
              <a:avLst/>
            </a:prstGeom>
            <a:gradFill rotWithShape="0">
              <a:gsLst>
                <a:gs pos="0">
                  <a:srgbClr val="F4FCF4"/>
                </a:gs>
                <a:gs pos="100000">
                  <a:srgbClr val="D1F3D1"/>
                </a:gs>
              </a:gsLst>
              <a:lin ang="5400000" scaled="1"/>
            </a:gradFill>
            <a:ln w="9525">
              <a:noFill/>
              <a:round/>
              <a:headEnd/>
              <a:tailEnd/>
            </a:ln>
            <a:effectLst>
              <a:outerShdw dist="52300" dir="4563565" algn="ctr" rotWithShape="0">
                <a:srgbClr val="808080">
                  <a:alpha val="50000"/>
                </a:srgbClr>
              </a:outerShdw>
            </a:effectLst>
          </p:spPr>
          <p:txBody>
            <a:bodyPr anchor="ctr"/>
            <a:lstStyle/>
            <a:p>
              <a:pPr>
                <a:defRPr/>
              </a:pPr>
              <a:endParaRPr lang="en-US"/>
            </a:p>
          </p:txBody>
        </p:sp>
        <p:sp>
          <p:nvSpPr>
            <p:cNvPr id="28709" name="Text Box 42"/>
            <p:cNvSpPr txBox="1">
              <a:spLocks noChangeArrowheads="1"/>
            </p:cNvSpPr>
            <p:nvPr/>
          </p:nvSpPr>
          <p:spPr bwMode="auto">
            <a:xfrm>
              <a:off x="4450" y="3428"/>
              <a:ext cx="996" cy="278"/>
            </a:xfrm>
            <a:prstGeom prst="rect">
              <a:avLst/>
            </a:prstGeom>
            <a:noFill/>
            <a:ln w="9525">
              <a:noFill/>
              <a:miter lim="800000"/>
              <a:headEnd/>
              <a:tailEnd/>
            </a:ln>
          </p:spPr>
          <p:txBody>
            <a:bodyPr lIns="0" rIns="0">
              <a:spAutoFit/>
            </a:bodyPr>
            <a:lstStyle/>
            <a:p>
              <a:pPr algn="ctr" defTabSz="457200">
                <a:lnSpc>
                  <a:spcPct val="90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Advanced</a:t>
              </a:r>
            </a:p>
            <a:p>
              <a:pPr algn="ctr" defTabSz="457200">
                <a:lnSpc>
                  <a:spcPct val="84000"/>
                </a:lnSpc>
                <a:spcAft>
                  <a:spcPts val="75"/>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ea typeface="SimSun" pitchFamily="2" charset="-122"/>
                </a:rPr>
                <a:t>Displays</a:t>
              </a:r>
            </a:p>
          </p:txBody>
        </p:sp>
      </p:grpSp>
      <p:pic>
        <p:nvPicPr>
          <p:cNvPr id="28701" name="Picture 43" descr="Radio_Waves"/>
          <p:cNvPicPr>
            <a:picLocks noChangeAspect="1" noChangeArrowheads="1"/>
          </p:cNvPicPr>
          <p:nvPr/>
        </p:nvPicPr>
        <p:blipFill>
          <a:blip r:embed="rId4"/>
          <a:srcRect/>
          <a:stretch>
            <a:fillRect/>
          </a:stretch>
        </p:blipFill>
        <p:spPr bwMode="auto">
          <a:xfrm>
            <a:off x="1447800" y="2628900"/>
            <a:ext cx="571500" cy="571500"/>
          </a:xfrm>
          <a:prstGeom prst="rect">
            <a:avLst/>
          </a:prstGeom>
          <a:noFill/>
          <a:ln w="9525">
            <a:noFill/>
            <a:miter lim="800000"/>
            <a:headEnd/>
            <a:tailEnd/>
          </a:ln>
        </p:spPr>
      </p:pic>
      <p:sp>
        <p:nvSpPr>
          <p:cNvPr id="28702" name="Freeform 44"/>
          <p:cNvSpPr>
            <a:spLocks noChangeArrowheads="1"/>
          </p:cNvSpPr>
          <p:nvPr/>
        </p:nvSpPr>
        <p:spPr bwMode="auto">
          <a:xfrm flipH="1">
            <a:off x="1676400" y="2895600"/>
            <a:ext cx="2514600" cy="1295400"/>
          </a:xfrm>
          <a:custGeom>
            <a:avLst/>
            <a:gdLst>
              <a:gd name="T0" fmla="*/ 0 w 1714"/>
              <a:gd name="T1" fmla="*/ 1602768514 h 639"/>
              <a:gd name="T2" fmla="*/ 2147483647 w 1714"/>
              <a:gd name="T3" fmla="*/ 0 h 639"/>
              <a:gd name="T4" fmla="*/ 1011611628 w 1714"/>
              <a:gd name="T5" fmla="*/ 2147483647 h 639"/>
              <a:gd name="T6" fmla="*/ 0 w 1714"/>
              <a:gd name="T7" fmla="*/ 1602768514 h 639"/>
              <a:gd name="T8" fmla="*/ 0 60000 65536"/>
              <a:gd name="T9" fmla="*/ 0 60000 65536"/>
              <a:gd name="T10" fmla="*/ 0 60000 65536"/>
              <a:gd name="T11" fmla="*/ 0 60000 65536"/>
              <a:gd name="T12" fmla="*/ 0 w 1714"/>
              <a:gd name="T13" fmla="*/ 0 h 639"/>
              <a:gd name="T14" fmla="*/ 1714 w 1714"/>
              <a:gd name="T15" fmla="*/ 639 h 639"/>
            </a:gdLst>
            <a:ahLst/>
            <a:cxnLst>
              <a:cxn ang="T8">
                <a:pos x="T0" y="T1"/>
              </a:cxn>
              <a:cxn ang="T9">
                <a:pos x="T2" y="T3"/>
              </a:cxn>
              <a:cxn ang="T10">
                <a:pos x="T4" y="T5"/>
              </a:cxn>
              <a:cxn ang="T11">
                <a:pos x="T6" y="T7"/>
              </a:cxn>
            </a:cxnLst>
            <a:rect l="T12" t="T13" r="T14" b="T15"/>
            <a:pathLst>
              <a:path w="1714" h="639">
                <a:moveTo>
                  <a:pt x="0" y="390"/>
                </a:moveTo>
                <a:lnTo>
                  <a:pt x="1714" y="0"/>
                </a:lnTo>
                <a:lnTo>
                  <a:pt x="470" y="639"/>
                </a:lnTo>
                <a:lnTo>
                  <a:pt x="0" y="390"/>
                </a:lnTo>
                <a:close/>
              </a:path>
            </a:pathLst>
          </a:custGeom>
          <a:gradFill rotWithShape="0">
            <a:gsLst>
              <a:gs pos="0">
                <a:srgbClr val="93E2FB"/>
              </a:gs>
              <a:gs pos="100000">
                <a:srgbClr val="FFFFFF">
                  <a:alpha val="48000"/>
                </a:srgbClr>
              </a:gs>
            </a:gsLst>
            <a:lin ang="8100000" scaled="1"/>
          </a:gradFill>
          <a:ln w="9525">
            <a:noFill/>
            <a:round/>
            <a:headEnd/>
            <a:tailEnd/>
          </a:ln>
        </p:spPr>
        <p:txBody>
          <a:bodyPr wrap="none" anchor="ctr"/>
          <a:lstStyle/>
          <a:p>
            <a:endParaRPr lang="en-US"/>
          </a:p>
        </p:txBody>
      </p:sp>
      <p:sp>
        <p:nvSpPr>
          <p:cNvPr id="28703" name="Line 45"/>
          <p:cNvSpPr>
            <a:spLocks noChangeShapeType="1"/>
          </p:cNvSpPr>
          <p:nvPr/>
        </p:nvSpPr>
        <p:spPr bwMode="auto">
          <a:xfrm>
            <a:off x="1752600" y="2895600"/>
            <a:ext cx="1905000" cy="838200"/>
          </a:xfrm>
          <a:prstGeom prst="line">
            <a:avLst/>
          </a:prstGeom>
          <a:noFill/>
          <a:ln w="38160">
            <a:solidFill>
              <a:srgbClr val="7EDCFA"/>
            </a:solidFill>
            <a:round/>
            <a:headEnd type="oval" w="med" len="med"/>
            <a:tailEnd type="oval" w="med" len="med"/>
          </a:ln>
        </p:spPr>
        <p:txBody>
          <a:bodyPr/>
          <a:lstStyle/>
          <a:p>
            <a:endParaRPr lang="en-US"/>
          </a:p>
        </p:txBody>
      </p:sp>
      <p:pic>
        <p:nvPicPr>
          <p:cNvPr id="28704" name="Picture 46" descr="Radio_Waves"/>
          <p:cNvPicPr>
            <a:picLocks noChangeAspect="1" noChangeArrowheads="1"/>
          </p:cNvPicPr>
          <p:nvPr/>
        </p:nvPicPr>
        <p:blipFill>
          <a:blip r:embed="rId4"/>
          <a:srcRect/>
          <a:stretch>
            <a:fillRect/>
          </a:stretch>
        </p:blipFill>
        <p:spPr bwMode="auto">
          <a:xfrm>
            <a:off x="4267200" y="2590800"/>
            <a:ext cx="571500" cy="571500"/>
          </a:xfrm>
          <a:prstGeom prst="rect">
            <a:avLst/>
          </a:prstGeom>
          <a:noFill/>
          <a:ln w="9525">
            <a:noFill/>
            <a:miter lim="800000"/>
            <a:headEnd/>
            <a:tailEnd/>
          </a:ln>
        </p:spPr>
      </p:pic>
      <p:sp>
        <p:nvSpPr>
          <p:cNvPr id="28705" name="Freeform 47"/>
          <p:cNvSpPr>
            <a:spLocks noChangeArrowheads="1"/>
          </p:cNvSpPr>
          <p:nvPr/>
        </p:nvSpPr>
        <p:spPr bwMode="auto">
          <a:xfrm rot="-3120000">
            <a:off x="4417219" y="2899569"/>
            <a:ext cx="458787" cy="606425"/>
          </a:xfrm>
          <a:custGeom>
            <a:avLst/>
            <a:gdLst>
              <a:gd name="T0" fmla="*/ 0 w 1714"/>
              <a:gd name="T1" fmla="*/ 351251024 h 639"/>
              <a:gd name="T2" fmla="*/ 122803681 w 1714"/>
              <a:gd name="T3" fmla="*/ 0 h 639"/>
              <a:gd name="T4" fmla="*/ 33674269 w 1714"/>
              <a:gd name="T5" fmla="*/ 575510629 h 639"/>
              <a:gd name="T6" fmla="*/ 0 w 1714"/>
              <a:gd name="T7" fmla="*/ 351251024 h 639"/>
              <a:gd name="T8" fmla="*/ 0 60000 65536"/>
              <a:gd name="T9" fmla="*/ 0 60000 65536"/>
              <a:gd name="T10" fmla="*/ 0 60000 65536"/>
              <a:gd name="T11" fmla="*/ 0 60000 65536"/>
              <a:gd name="T12" fmla="*/ 0 w 1714"/>
              <a:gd name="T13" fmla="*/ 0 h 639"/>
              <a:gd name="T14" fmla="*/ 1714 w 1714"/>
              <a:gd name="T15" fmla="*/ 639 h 639"/>
            </a:gdLst>
            <a:ahLst/>
            <a:cxnLst>
              <a:cxn ang="T8">
                <a:pos x="T0" y="T1"/>
              </a:cxn>
              <a:cxn ang="T9">
                <a:pos x="T2" y="T3"/>
              </a:cxn>
              <a:cxn ang="T10">
                <a:pos x="T4" y="T5"/>
              </a:cxn>
              <a:cxn ang="T11">
                <a:pos x="T6" y="T7"/>
              </a:cxn>
            </a:cxnLst>
            <a:rect l="T12" t="T13" r="T14" b="T15"/>
            <a:pathLst>
              <a:path w="1714" h="639">
                <a:moveTo>
                  <a:pt x="0" y="390"/>
                </a:moveTo>
                <a:lnTo>
                  <a:pt x="1714" y="0"/>
                </a:lnTo>
                <a:lnTo>
                  <a:pt x="470" y="639"/>
                </a:lnTo>
                <a:lnTo>
                  <a:pt x="0" y="390"/>
                </a:lnTo>
                <a:close/>
              </a:path>
            </a:pathLst>
          </a:custGeom>
          <a:gradFill rotWithShape="0">
            <a:gsLst>
              <a:gs pos="0">
                <a:srgbClr val="93E2FB"/>
              </a:gs>
              <a:gs pos="100000">
                <a:srgbClr val="FFFFFF">
                  <a:alpha val="48000"/>
                </a:srgbClr>
              </a:gs>
            </a:gsLst>
            <a:lin ang="11160000" scaled="1"/>
          </a:gradFill>
          <a:ln w="9525">
            <a:noFill/>
            <a:round/>
            <a:headEnd/>
            <a:tailEnd/>
          </a:ln>
        </p:spPr>
        <p:txBody>
          <a:bodyPr anchor="ctr"/>
          <a:lstStyle/>
          <a:p>
            <a:endParaRPr lang="en-US"/>
          </a:p>
        </p:txBody>
      </p:sp>
      <p:sp>
        <p:nvSpPr>
          <p:cNvPr id="28706" name="Line 48"/>
          <p:cNvSpPr>
            <a:spLocks noChangeShapeType="1"/>
          </p:cNvSpPr>
          <p:nvPr/>
        </p:nvSpPr>
        <p:spPr bwMode="auto">
          <a:xfrm>
            <a:off x="4572000" y="2895600"/>
            <a:ext cx="76200" cy="609600"/>
          </a:xfrm>
          <a:prstGeom prst="line">
            <a:avLst/>
          </a:prstGeom>
          <a:noFill/>
          <a:ln w="38160">
            <a:solidFill>
              <a:srgbClr val="7EDCFA"/>
            </a:solidFill>
            <a:round/>
            <a:headEnd type="oval" w="med" len="med"/>
            <a:tailEnd type="oval" w="med" len="med"/>
          </a:ln>
        </p:spPr>
        <p:txBody>
          <a:bodyPr/>
          <a:lstStyle/>
          <a:p>
            <a:endParaRPr lang="en-US"/>
          </a:p>
        </p:txBody>
      </p:sp>
      <p:pic>
        <p:nvPicPr>
          <p:cNvPr id="28707" name="Picture 49" descr="120px-F35A_Prototyp_AA1_2"/>
          <p:cNvPicPr>
            <a:picLocks noChangeAspect="1" noChangeArrowheads="1"/>
          </p:cNvPicPr>
          <p:nvPr/>
        </p:nvPicPr>
        <p:blipFill>
          <a:blip r:embed="rId6"/>
          <a:srcRect/>
          <a:stretch>
            <a:fillRect/>
          </a:stretch>
        </p:blipFill>
        <p:spPr bwMode="auto">
          <a:xfrm>
            <a:off x="3810000" y="3581400"/>
            <a:ext cx="1277938" cy="8667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txBox="1">
            <a:spLocks noGrp="1"/>
          </p:cNvSpPr>
          <p:nvPr/>
        </p:nvSpPr>
        <p:spPr bwMode="auto">
          <a:xfrm>
            <a:off x="8328025" y="6529388"/>
            <a:ext cx="673100" cy="152400"/>
          </a:xfrm>
          <a:prstGeom prst="rect">
            <a:avLst/>
          </a:prstGeom>
          <a:noFill/>
          <a:ln w="9525">
            <a:noFill/>
            <a:miter lim="800000"/>
            <a:headEnd/>
            <a:tailEnd/>
          </a:ln>
        </p:spPr>
        <p:txBody>
          <a:bodyPr lIns="0" tIns="0" rIns="0" bIns="0">
            <a:spAutoFit/>
          </a:bodyPr>
          <a:lstStyle/>
          <a:p>
            <a:pPr algn="r" defTabSz="457200">
              <a:spcBef>
                <a:spcPts val="625"/>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389529-0A5D-443E-96CF-AC2358773F45}" type="slidenum">
              <a:rPr lang="en-GB" sz="1000" b="1">
                <a:solidFill>
                  <a:srgbClr val="FFFFFF"/>
                </a:solidFill>
                <a:ea typeface="SimSun" pitchFamily="2" charset="-122"/>
              </a:rPr>
              <a:pPr algn="r" defTabSz="457200">
                <a:spcBef>
                  <a:spcPts val="625"/>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000" b="1">
              <a:solidFill>
                <a:srgbClr val="FFFFFF"/>
              </a:solidFill>
              <a:ea typeface="SimSun" pitchFamily="2" charset="-122"/>
            </a:endParaRPr>
          </a:p>
        </p:txBody>
      </p:sp>
      <p:grpSp>
        <p:nvGrpSpPr>
          <p:cNvPr id="30722" name="Group 2" descr="World Map"/>
          <p:cNvGrpSpPr>
            <a:grpSpLocks/>
          </p:cNvGrpSpPr>
          <p:nvPr/>
        </p:nvGrpSpPr>
        <p:grpSpPr bwMode="auto">
          <a:xfrm>
            <a:off x="0" y="1133475"/>
            <a:ext cx="9142413" cy="5413375"/>
            <a:chOff x="0" y="714"/>
            <a:chExt cx="5759" cy="3410"/>
          </a:xfrm>
        </p:grpSpPr>
        <p:sp>
          <p:nvSpPr>
            <p:cNvPr id="30753" name="AutoShape 3"/>
            <p:cNvSpPr>
              <a:spLocks noChangeArrowheads="1"/>
            </p:cNvSpPr>
            <p:nvPr/>
          </p:nvSpPr>
          <p:spPr bwMode="auto">
            <a:xfrm>
              <a:off x="0" y="714"/>
              <a:ext cx="5760" cy="3411"/>
            </a:xfrm>
            <a:prstGeom prst="roundRect">
              <a:avLst>
                <a:gd name="adj" fmla="val 28"/>
              </a:avLst>
            </a:prstGeom>
            <a:gradFill rotWithShape="0">
              <a:gsLst>
                <a:gs pos="0">
                  <a:srgbClr val="FFFFFF"/>
                </a:gs>
                <a:gs pos="100000">
                  <a:srgbClr val="A9E4F9"/>
                </a:gs>
              </a:gsLst>
              <a:lin ang="5400000" scaled="1"/>
            </a:gradFill>
            <a:ln w="9525">
              <a:noFill/>
              <a:round/>
              <a:headEnd/>
              <a:tailEnd/>
            </a:ln>
          </p:spPr>
          <p:txBody>
            <a:bodyPr wrap="none" anchor="ctr"/>
            <a:lstStyle/>
            <a:p>
              <a:endParaRPr lang="en-US"/>
            </a:p>
          </p:txBody>
        </p:sp>
        <p:pic>
          <p:nvPicPr>
            <p:cNvPr id="30754" name="Picture 4"/>
            <p:cNvPicPr>
              <a:picLocks noChangeAspect="1" noChangeArrowheads="1"/>
            </p:cNvPicPr>
            <p:nvPr/>
          </p:nvPicPr>
          <p:blipFill>
            <a:blip r:embed="rId3"/>
            <a:srcRect l="6145" r="3317" b="9538"/>
            <a:stretch>
              <a:fillRect/>
            </a:stretch>
          </p:blipFill>
          <p:spPr bwMode="auto">
            <a:xfrm>
              <a:off x="0" y="714"/>
              <a:ext cx="5760" cy="3411"/>
            </a:xfrm>
            <a:prstGeom prst="rect">
              <a:avLst/>
            </a:prstGeom>
            <a:noFill/>
            <a:ln w="9525">
              <a:noFill/>
              <a:miter lim="800000"/>
              <a:headEnd/>
              <a:tailEnd/>
            </a:ln>
          </p:spPr>
        </p:pic>
      </p:grpSp>
      <p:sp>
        <p:nvSpPr>
          <p:cNvPr id="30723" name="AutoShape 5"/>
          <p:cNvSpPr>
            <a:spLocks noChangeArrowheads="1"/>
          </p:cNvSpPr>
          <p:nvPr/>
        </p:nvSpPr>
        <p:spPr bwMode="auto">
          <a:xfrm>
            <a:off x="381000" y="1447800"/>
            <a:ext cx="8407400" cy="1936750"/>
          </a:xfrm>
          <a:prstGeom prst="roundRect">
            <a:avLst>
              <a:gd name="adj" fmla="val 15986"/>
            </a:avLst>
          </a:prstGeom>
          <a:solidFill>
            <a:srgbClr val="FFFFFF"/>
          </a:solidFill>
          <a:ln w="38160">
            <a:solidFill>
              <a:srgbClr val="006699"/>
            </a:solidFill>
            <a:round/>
            <a:headEnd/>
            <a:tailEnd/>
          </a:ln>
        </p:spPr>
        <p:txBody>
          <a:bodyPr wrap="none" anchor="ctr"/>
          <a:lstStyle/>
          <a:p>
            <a:endParaRPr lang="en-US"/>
          </a:p>
        </p:txBody>
      </p:sp>
      <p:sp>
        <p:nvSpPr>
          <p:cNvPr id="30724" name="Oval 6"/>
          <p:cNvSpPr>
            <a:spLocks noChangeArrowheads="1"/>
          </p:cNvSpPr>
          <p:nvPr/>
        </p:nvSpPr>
        <p:spPr bwMode="auto">
          <a:xfrm>
            <a:off x="3519488" y="2366963"/>
            <a:ext cx="2484437" cy="508000"/>
          </a:xfrm>
          <a:prstGeom prst="ellipse">
            <a:avLst/>
          </a:prstGeom>
          <a:gradFill rotWithShape="0">
            <a:gsLst>
              <a:gs pos="0">
                <a:srgbClr val="FFFFFF"/>
              </a:gs>
              <a:gs pos="100000">
                <a:srgbClr val="ACEAAC">
                  <a:alpha val="31000"/>
                </a:srgbClr>
              </a:gs>
            </a:gsLst>
            <a:lin ang="5400000" scaled="1"/>
          </a:gradFill>
          <a:ln w="12600">
            <a:solidFill>
              <a:srgbClr val="FFFFFF"/>
            </a:solidFill>
            <a:round/>
            <a:headEnd/>
            <a:tailEnd/>
          </a:ln>
        </p:spPr>
        <p:txBody>
          <a:bodyPr wrap="none" anchor="ctr"/>
          <a:lstStyle/>
          <a:p>
            <a:endParaRPr lang="en-US"/>
          </a:p>
        </p:txBody>
      </p:sp>
      <p:sp>
        <p:nvSpPr>
          <p:cNvPr id="30725" name="Rectangle 7"/>
          <p:cNvSpPr>
            <a:spLocks noChangeArrowheads="1"/>
          </p:cNvSpPr>
          <p:nvPr/>
        </p:nvSpPr>
        <p:spPr bwMode="auto">
          <a:xfrm rot="5400000" flipH="1">
            <a:off x="2563813" y="2246313"/>
            <a:ext cx="873125" cy="574675"/>
          </a:xfrm>
          <a:prstGeom prst="rect">
            <a:avLst/>
          </a:prstGeom>
          <a:gradFill rotWithShape="0">
            <a:gsLst>
              <a:gs pos="0">
                <a:srgbClr val="FFFFFF"/>
              </a:gs>
              <a:gs pos="100000">
                <a:srgbClr val="E8E8E8">
                  <a:alpha val="0"/>
                </a:srgbClr>
              </a:gs>
            </a:gsLst>
            <a:lin ang="10800000" scaled="1"/>
          </a:gradFill>
          <a:ln w="9525">
            <a:noFill/>
            <a:miter lim="800000"/>
            <a:headEnd/>
            <a:tailEnd/>
          </a:ln>
        </p:spPr>
        <p:txBody>
          <a:bodyPr wrap="none" anchor="ctr"/>
          <a:lstStyle/>
          <a:p>
            <a:endParaRPr lang="en-US"/>
          </a:p>
        </p:txBody>
      </p:sp>
      <p:grpSp>
        <p:nvGrpSpPr>
          <p:cNvPr id="30726" name="Group 8"/>
          <p:cNvGrpSpPr>
            <a:grpSpLocks/>
          </p:cNvGrpSpPr>
          <p:nvPr/>
        </p:nvGrpSpPr>
        <p:grpSpPr bwMode="auto">
          <a:xfrm>
            <a:off x="195263" y="1963738"/>
            <a:ext cx="328612" cy="4579937"/>
            <a:chOff x="123" y="1237"/>
            <a:chExt cx="207" cy="2885"/>
          </a:xfrm>
        </p:grpSpPr>
        <p:sp>
          <p:nvSpPr>
            <p:cNvPr id="30751" name="Oval 9"/>
            <p:cNvSpPr>
              <a:spLocks noChangeArrowheads="1"/>
            </p:cNvSpPr>
            <p:nvPr/>
          </p:nvSpPr>
          <p:spPr bwMode="auto">
            <a:xfrm>
              <a:off x="123" y="1237"/>
              <a:ext cx="208" cy="303"/>
            </a:xfrm>
            <a:prstGeom prst="ellipse">
              <a:avLst/>
            </a:prstGeom>
            <a:solidFill>
              <a:srgbClr val="006699"/>
            </a:solidFill>
            <a:ln w="9525">
              <a:noFill/>
              <a:round/>
              <a:headEnd/>
              <a:tailEnd/>
            </a:ln>
          </p:spPr>
          <p:txBody>
            <a:bodyPr anchor="ctr"/>
            <a:lstStyle/>
            <a:p>
              <a:endParaRPr lang="en-US"/>
            </a:p>
          </p:txBody>
        </p:sp>
        <p:sp>
          <p:nvSpPr>
            <p:cNvPr id="30752" name="Line 10"/>
            <p:cNvSpPr>
              <a:spLocks noChangeShapeType="1"/>
            </p:cNvSpPr>
            <p:nvPr/>
          </p:nvSpPr>
          <p:spPr bwMode="auto">
            <a:xfrm flipV="1">
              <a:off x="227" y="1314"/>
              <a:ext cx="1" cy="2810"/>
            </a:xfrm>
            <a:prstGeom prst="line">
              <a:avLst/>
            </a:prstGeom>
            <a:noFill/>
            <a:ln w="57240">
              <a:solidFill>
                <a:srgbClr val="ACEAAC"/>
              </a:solidFill>
              <a:round/>
              <a:headEnd/>
              <a:tailEnd type="triangle" w="med" len="med"/>
            </a:ln>
          </p:spPr>
          <p:txBody>
            <a:bodyPr/>
            <a:lstStyle/>
            <a:p>
              <a:endParaRPr lang="en-US"/>
            </a:p>
          </p:txBody>
        </p:sp>
      </p:grpSp>
      <p:sp>
        <p:nvSpPr>
          <p:cNvPr id="30727" name="Text Box 11"/>
          <p:cNvSpPr txBox="1">
            <a:spLocks noChangeArrowheads="1"/>
          </p:cNvSpPr>
          <p:nvPr/>
        </p:nvSpPr>
        <p:spPr bwMode="auto">
          <a:xfrm>
            <a:off x="153988" y="533400"/>
            <a:ext cx="8990012" cy="750888"/>
          </a:xfrm>
          <a:prstGeom prst="rect">
            <a:avLst/>
          </a:prstGeom>
          <a:noFill/>
          <a:ln w="9525">
            <a:noFill/>
            <a:miter lim="800000"/>
            <a:headEnd/>
            <a:tailEnd/>
          </a:ln>
        </p:spPr>
        <p:txBody>
          <a:bodyPr>
            <a:spAutoFit/>
          </a:bodyPr>
          <a:lstStyle/>
          <a:p>
            <a:pPr defTabSz="457200">
              <a:lnSpc>
                <a:spcPct val="94000"/>
              </a:lnSpc>
              <a:buClr>
                <a:srgbClr val="7889FB"/>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7889FB"/>
                </a:solidFill>
                <a:ea typeface="SimSun" pitchFamily="2" charset="-122"/>
              </a:rPr>
              <a:t>Delivery of smarter products and services will require new investments in software and systems</a:t>
            </a:r>
          </a:p>
        </p:txBody>
      </p:sp>
      <p:sp>
        <p:nvSpPr>
          <p:cNvPr id="30728" name="Rectangle 12"/>
          <p:cNvSpPr>
            <a:spLocks noChangeArrowheads="1"/>
          </p:cNvSpPr>
          <p:nvPr/>
        </p:nvSpPr>
        <p:spPr bwMode="auto">
          <a:xfrm>
            <a:off x="723900" y="5257800"/>
            <a:ext cx="8067675" cy="366713"/>
          </a:xfrm>
          <a:prstGeom prst="rect">
            <a:avLst/>
          </a:prstGeom>
          <a:gradFill rotWithShape="0">
            <a:gsLst>
              <a:gs pos="0">
                <a:srgbClr val="006699"/>
              </a:gs>
              <a:gs pos="100000">
                <a:srgbClr val="FFFFFF">
                  <a:alpha val="75998"/>
                </a:srgbClr>
              </a:gs>
            </a:gsLst>
            <a:lin ang="5400000" scaled="1"/>
          </a:gradFill>
          <a:ln w="9525">
            <a:noFill/>
            <a:miter lim="800000"/>
            <a:headEnd/>
            <a:tailEnd/>
          </a:ln>
        </p:spPr>
        <p:txBody>
          <a:bodyPr anchor="ctr"/>
          <a:lstStyle/>
          <a:p>
            <a:endParaRPr lang="en-US"/>
          </a:p>
        </p:txBody>
      </p:sp>
      <p:grpSp>
        <p:nvGrpSpPr>
          <p:cNvPr id="95245" name="Group 13"/>
          <p:cNvGrpSpPr>
            <a:grpSpLocks/>
          </p:cNvGrpSpPr>
          <p:nvPr/>
        </p:nvGrpSpPr>
        <p:grpSpPr bwMode="auto">
          <a:xfrm>
            <a:off x="920750" y="5029200"/>
            <a:ext cx="7869238" cy="1514475"/>
            <a:chOff x="580" y="3168"/>
            <a:chExt cx="4957" cy="954"/>
          </a:xfrm>
        </p:grpSpPr>
        <p:sp>
          <p:nvSpPr>
            <p:cNvPr id="30742" name="Rectangle 14"/>
            <p:cNvSpPr>
              <a:spLocks noChangeArrowheads="1"/>
            </p:cNvSpPr>
            <p:nvPr/>
          </p:nvSpPr>
          <p:spPr bwMode="auto">
            <a:xfrm>
              <a:off x="685" y="3870"/>
              <a:ext cx="4853" cy="231"/>
            </a:xfrm>
            <a:prstGeom prst="rect">
              <a:avLst/>
            </a:prstGeom>
            <a:gradFill rotWithShape="0">
              <a:gsLst>
                <a:gs pos="0">
                  <a:srgbClr val="006699"/>
                </a:gs>
                <a:gs pos="100000">
                  <a:srgbClr val="FFFFFF">
                    <a:alpha val="75998"/>
                  </a:srgbClr>
                </a:gs>
              </a:gsLst>
              <a:lin ang="5400000" scaled="1"/>
            </a:gradFill>
            <a:ln w="9525">
              <a:noFill/>
              <a:miter lim="800000"/>
              <a:headEnd/>
              <a:tailEnd/>
            </a:ln>
          </p:spPr>
          <p:txBody>
            <a:bodyPr anchor="ctr"/>
            <a:lstStyle/>
            <a:p>
              <a:endParaRPr lang="en-US"/>
            </a:p>
          </p:txBody>
        </p:sp>
        <p:sp>
          <p:nvSpPr>
            <p:cNvPr id="30743" name="AutoShape 15"/>
            <p:cNvSpPr>
              <a:spLocks noChangeArrowheads="1"/>
            </p:cNvSpPr>
            <p:nvPr/>
          </p:nvSpPr>
          <p:spPr bwMode="auto">
            <a:xfrm>
              <a:off x="687" y="3168"/>
              <a:ext cx="4838" cy="862"/>
            </a:xfrm>
            <a:prstGeom prst="roundRect">
              <a:avLst>
                <a:gd name="adj" fmla="val 19662"/>
              </a:avLst>
            </a:prstGeom>
            <a:solidFill>
              <a:srgbClr val="FFFFFF"/>
            </a:solidFill>
            <a:ln w="38160">
              <a:solidFill>
                <a:srgbClr val="006699"/>
              </a:solidFill>
              <a:round/>
              <a:headEnd/>
              <a:tailEnd/>
            </a:ln>
          </p:spPr>
          <p:txBody>
            <a:bodyPr wrap="none" anchor="ctr"/>
            <a:lstStyle/>
            <a:p>
              <a:endParaRPr lang="en-US"/>
            </a:p>
          </p:txBody>
        </p:sp>
        <p:grpSp>
          <p:nvGrpSpPr>
            <p:cNvPr id="30744" name="Group 16"/>
            <p:cNvGrpSpPr>
              <a:grpSpLocks/>
            </p:cNvGrpSpPr>
            <p:nvPr/>
          </p:nvGrpSpPr>
          <p:grpSpPr bwMode="auto">
            <a:xfrm>
              <a:off x="696" y="3197"/>
              <a:ext cx="4821" cy="822"/>
              <a:chOff x="696" y="3197"/>
              <a:chExt cx="4821" cy="822"/>
            </a:xfrm>
          </p:grpSpPr>
          <p:sp>
            <p:nvSpPr>
              <p:cNvPr id="30749" name="AutoShape 17" descr="BinaryCode_000004319108Small"/>
              <p:cNvSpPr>
                <a:spLocks noChangeArrowheads="1"/>
              </p:cNvSpPr>
              <p:nvPr/>
            </p:nvSpPr>
            <p:spPr bwMode="auto">
              <a:xfrm>
                <a:off x="696" y="3282"/>
                <a:ext cx="4822" cy="739"/>
              </a:xfrm>
              <a:prstGeom prst="roundRect">
                <a:avLst>
                  <a:gd name="adj" fmla="val 26051"/>
                </a:avLst>
              </a:prstGeom>
              <a:blipFill dpi="0" rotWithShape="0">
                <a:blip r:embed="rId4"/>
                <a:srcRect/>
                <a:stretch>
                  <a:fillRect/>
                </a:stretch>
              </a:blipFill>
              <a:ln w="9525">
                <a:noFill/>
                <a:round/>
                <a:headEnd/>
                <a:tailEnd/>
              </a:ln>
            </p:spPr>
            <p:txBody>
              <a:bodyPr wrap="none" anchor="ctr"/>
              <a:lstStyle/>
              <a:p>
                <a:endParaRPr lang="en-US"/>
              </a:p>
            </p:txBody>
          </p:sp>
          <p:sp>
            <p:nvSpPr>
              <p:cNvPr id="30750" name="AutoShape 18"/>
              <p:cNvSpPr>
                <a:spLocks noChangeArrowheads="1"/>
              </p:cNvSpPr>
              <p:nvPr/>
            </p:nvSpPr>
            <p:spPr bwMode="auto">
              <a:xfrm>
                <a:off x="696" y="3197"/>
                <a:ext cx="4822" cy="739"/>
              </a:xfrm>
              <a:prstGeom prst="roundRect">
                <a:avLst>
                  <a:gd name="adj" fmla="val 26051"/>
                </a:avLst>
              </a:prstGeom>
              <a:gradFill rotWithShape="0">
                <a:gsLst>
                  <a:gs pos="0">
                    <a:srgbClr val="FFFFFF"/>
                  </a:gs>
                  <a:gs pos="100000">
                    <a:srgbClr val="FFFFFF">
                      <a:alpha val="0"/>
                    </a:srgbClr>
                  </a:gs>
                </a:gsLst>
                <a:lin ang="5400000" scaled="1"/>
              </a:gradFill>
              <a:ln w="9525">
                <a:noFill/>
                <a:round/>
                <a:headEnd/>
                <a:tailEnd/>
              </a:ln>
            </p:spPr>
            <p:txBody>
              <a:bodyPr wrap="none" anchor="ctr"/>
              <a:lstStyle/>
              <a:p>
                <a:endParaRPr lang="en-US"/>
              </a:p>
            </p:txBody>
          </p:sp>
        </p:grpSp>
        <p:sp>
          <p:nvSpPr>
            <p:cNvPr id="30745" name="AutoShape 19"/>
            <p:cNvSpPr>
              <a:spLocks noChangeArrowheads="1"/>
            </p:cNvSpPr>
            <p:nvPr/>
          </p:nvSpPr>
          <p:spPr bwMode="auto">
            <a:xfrm>
              <a:off x="1021" y="3192"/>
              <a:ext cx="4168" cy="441"/>
            </a:xfrm>
            <a:prstGeom prst="roundRect">
              <a:avLst>
                <a:gd name="adj" fmla="val 16667"/>
              </a:avLst>
            </a:prstGeom>
            <a:noFill/>
            <a:ln w="9525">
              <a:noFill/>
              <a:round/>
              <a:headEnd/>
              <a:tailEnd/>
            </a:ln>
          </p:spPr>
          <p:txBody>
            <a:bodyPr lIns="0" rIns="0">
              <a:spAutoFit/>
            </a:bodyPr>
            <a:lstStyle/>
            <a:p>
              <a:pPr algn="ctr" defTabSz="457200">
                <a:lnSpc>
                  <a:spcPct val="97000"/>
                </a:lnSpc>
                <a:spcBef>
                  <a:spcPts val="1125"/>
                </a:spcBef>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ea typeface="SimSun" pitchFamily="2" charset="-122"/>
                </a:rPr>
                <a:t>Develop a core competency in </a:t>
              </a:r>
              <a:r>
                <a:rPr lang="en-GB" b="1" i="1">
                  <a:solidFill>
                    <a:srgbClr val="006699"/>
                  </a:solidFill>
                  <a:ea typeface="SimSun" pitchFamily="2" charset="-122"/>
                </a:rPr>
                <a:t>software delivery</a:t>
              </a:r>
              <a:r>
                <a:rPr lang="en-GB" b="1">
                  <a:solidFill>
                    <a:srgbClr val="006699"/>
                  </a:solidFill>
                  <a:ea typeface="SimSun" pitchFamily="2" charset="-122"/>
                </a:rPr>
                <a:t> </a:t>
              </a:r>
              <a:br>
                <a:rPr lang="en-GB" b="1">
                  <a:solidFill>
                    <a:srgbClr val="006699"/>
                  </a:solidFill>
                  <a:ea typeface="SimSun" pitchFamily="2" charset="-122"/>
                </a:rPr>
              </a:br>
              <a:r>
                <a:rPr lang="en-GB" b="1">
                  <a:solidFill>
                    <a:srgbClr val="000000"/>
                  </a:solidFill>
                  <a:ea typeface="SimSun" pitchFamily="2" charset="-122"/>
                </a:rPr>
                <a:t>to produce products that are innovative</a:t>
              </a:r>
            </a:p>
          </p:txBody>
        </p:sp>
        <p:grpSp>
          <p:nvGrpSpPr>
            <p:cNvPr id="30746" name="Group 20"/>
            <p:cNvGrpSpPr>
              <a:grpSpLocks/>
            </p:cNvGrpSpPr>
            <p:nvPr/>
          </p:nvGrpSpPr>
          <p:grpSpPr bwMode="auto">
            <a:xfrm>
              <a:off x="580" y="3454"/>
              <a:ext cx="207" cy="668"/>
              <a:chOff x="580" y="3454"/>
              <a:chExt cx="207" cy="668"/>
            </a:xfrm>
          </p:grpSpPr>
          <p:sp>
            <p:nvSpPr>
              <p:cNvPr id="30747" name="Oval 21"/>
              <p:cNvSpPr>
                <a:spLocks noChangeArrowheads="1"/>
              </p:cNvSpPr>
              <p:nvPr/>
            </p:nvSpPr>
            <p:spPr bwMode="auto">
              <a:xfrm>
                <a:off x="580" y="3454"/>
                <a:ext cx="208" cy="302"/>
              </a:xfrm>
              <a:prstGeom prst="ellipse">
                <a:avLst/>
              </a:prstGeom>
              <a:solidFill>
                <a:srgbClr val="006699"/>
              </a:solidFill>
              <a:ln w="9525">
                <a:noFill/>
                <a:round/>
                <a:headEnd/>
                <a:tailEnd/>
              </a:ln>
            </p:spPr>
            <p:txBody>
              <a:bodyPr anchor="ctr"/>
              <a:lstStyle/>
              <a:p>
                <a:endParaRPr lang="en-US"/>
              </a:p>
            </p:txBody>
          </p:sp>
          <p:sp>
            <p:nvSpPr>
              <p:cNvPr id="30748" name="Line 22"/>
              <p:cNvSpPr>
                <a:spLocks noChangeShapeType="1"/>
              </p:cNvSpPr>
              <p:nvPr/>
            </p:nvSpPr>
            <p:spPr bwMode="auto">
              <a:xfrm flipV="1">
                <a:off x="684" y="3549"/>
                <a:ext cx="1" cy="575"/>
              </a:xfrm>
              <a:prstGeom prst="line">
                <a:avLst/>
              </a:prstGeom>
              <a:noFill/>
              <a:ln w="57240">
                <a:solidFill>
                  <a:srgbClr val="ACEAAC"/>
                </a:solidFill>
                <a:round/>
                <a:headEnd/>
                <a:tailEnd type="triangle" w="med" len="med"/>
              </a:ln>
            </p:spPr>
            <p:txBody>
              <a:bodyPr/>
              <a:lstStyle/>
              <a:p>
                <a:endParaRPr lang="en-US"/>
              </a:p>
            </p:txBody>
          </p:sp>
        </p:grpSp>
      </p:grpSp>
      <p:pic>
        <p:nvPicPr>
          <p:cNvPr id="30730" name="Picture 23"/>
          <p:cNvPicPr>
            <a:picLocks noChangeAspect="1" noChangeArrowheads="1"/>
          </p:cNvPicPr>
          <p:nvPr/>
        </p:nvPicPr>
        <p:blipFill>
          <a:blip r:embed="rId5"/>
          <a:srcRect/>
          <a:stretch>
            <a:fillRect/>
          </a:stretch>
        </p:blipFill>
        <p:spPr bwMode="auto">
          <a:xfrm>
            <a:off x="1752600" y="2057400"/>
            <a:ext cx="5334000" cy="1295400"/>
          </a:xfrm>
          <a:prstGeom prst="rect">
            <a:avLst/>
          </a:prstGeom>
          <a:noFill/>
          <a:ln w="9525">
            <a:noFill/>
            <a:miter lim="800000"/>
            <a:headEnd/>
            <a:tailEnd/>
          </a:ln>
        </p:spPr>
      </p:pic>
      <p:grpSp>
        <p:nvGrpSpPr>
          <p:cNvPr id="30731" name="Group 24"/>
          <p:cNvGrpSpPr>
            <a:grpSpLocks/>
          </p:cNvGrpSpPr>
          <p:nvPr/>
        </p:nvGrpSpPr>
        <p:grpSpPr bwMode="auto">
          <a:xfrm>
            <a:off x="381000" y="3429000"/>
            <a:ext cx="8443913" cy="1550988"/>
            <a:chOff x="240" y="2160"/>
            <a:chExt cx="5319" cy="977"/>
          </a:xfrm>
        </p:grpSpPr>
        <p:sp>
          <p:nvSpPr>
            <p:cNvPr id="30734" name="Rectangle 25"/>
            <p:cNvSpPr>
              <a:spLocks noChangeArrowheads="1"/>
            </p:cNvSpPr>
            <p:nvPr/>
          </p:nvSpPr>
          <p:spPr bwMode="auto">
            <a:xfrm>
              <a:off x="240" y="2907"/>
              <a:ext cx="5320" cy="232"/>
            </a:xfrm>
            <a:prstGeom prst="rect">
              <a:avLst/>
            </a:prstGeom>
            <a:gradFill rotWithShape="0">
              <a:gsLst>
                <a:gs pos="0">
                  <a:srgbClr val="006699"/>
                </a:gs>
                <a:gs pos="100000">
                  <a:srgbClr val="FFFFFF">
                    <a:alpha val="75998"/>
                  </a:srgbClr>
                </a:gs>
              </a:gsLst>
              <a:lin ang="5400000" scaled="1"/>
            </a:gradFill>
            <a:ln w="9525">
              <a:noFill/>
              <a:miter lim="800000"/>
              <a:headEnd/>
              <a:tailEnd/>
            </a:ln>
          </p:spPr>
          <p:txBody>
            <a:bodyPr anchor="ctr"/>
            <a:lstStyle/>
            <a:p>
              <a:endParaRPr lang="en-US"/>
            </a:p>
          </p:txBody>
        </p:sp>
        <p:sp>
          <p:nvSpPr>
            <p:cNvPr id="30735" name="AutoShape 26"/>
            <p:cNvSpPr>
              <a:spLocks noChangeArrowheads="1"/>
            </p:cNvSpPr>
            <p:nvPr/>
          </p:nvSpPr>
          <p:spPr bwMode="auto">
            <a:xfrm>
              <a:off x="470" y="2160"/>
              <a:ext cx="5076" cy="916"/>
            </a:xfrm>
            <a:prstGeom prst="roundRect">
              <a:avLst>
                <a:gd name="adj" fmla="val 17875"/>
              </a:avLst>
            </a:prstGeom>
            <a:solidFill>
              <a:srgbClr val="FFFFFF"/>
            </a:solidFill>
            <a:ln w="38160">
              <a:solidFill>
                <a:srgbClr val="006699"/>
              </a:solidFill>
              <a:round/>
              <a:headEnd/>
              <a:tailEnd/>
            </a:ln>
          </p:spPr>
          <p:txBody>
            <a:bodyPr wrap="none" anchor="ctr"/>
            <a:lstStyle/>
            <a:p>
              <a:endParaRPr lang="en-US"/>
            </a:p>
          </p:txBody>
        </p:sp>
        <p:pic>
          <p:nvPicPr>
            <p:cNvPr id="30736" name="Picture 27" descr="Airplanes_000005489491Small"/>
            <p:cNvPicPr>
              <a:picLocks noChangeAspect="1" noChangeArrowheads="1"/>
            </p:cNvPicPr>
            <p:nvPr/>
          </p:nvPicPr>
          <p:blipFill>
            <a:blip r:embed="rId6"/>
            <a:srcRect/>
            <a:stretch>
              <a:fillRect/>
            </a:stretch>
          </p:blipFill>
          <p:spPr bwMode="auto">
            <a:xfrm>
              <a:off x="1861" y="2573"/>
              <a:ext cx="1328" cy="396"/>
            </a:xfrm>
            <a:prstGeom prst="rect">
              <a:avLst/>
            </a:prstGeom>
            <a:noFill/>
            <a:ln w="9525">
              <a:noFill/>
              <a:miter lim="800000"/>
              <a:headEnd/>
              <a:tailEnd/>
            </a:ln>
          </p:spPr>
        </p:pic>
        <p:sp>
          <p:nvSpPr>
            <p:cNvPr id="30737" name="Text Box 28"/>
            <p:cNvSpPr txBox="1">
              <a:spLocks noChangeArrowheads="1"/>
            </p:cNvSpPr>
            <p:nvPr/>
          </p:nvSpPr>
          <p:spPr bwMode="auto">
            <a:xfrm>
              <a:off x="888" y="2184"/>
              <a:ext cx="4239" cy="406"/>
            </a:xfrm>
            <a:prstGeom prst="rect">
              <a:avLst/>
            </a:prstGeom>
            <a:noFill/>
            <a:ln w="9525">
              <a:noFill/>
              <a:miter lim="800000"/>
              <a:headEnd/>
              <a:tailEnd/>
            </a:ln>
          </p:spPr>
          <p:txBody>
            <a:bodyPr lIns="0" rIns="0">
              <a:spAutoFit/>
            </a:bodyPr>
            <a:lstStyle/>
            <a:p>
              <a:pPr algn="ctr" defTabSz="457200">
                <a:lnSpc>
                  <a:spcPct val="97000"/>
                </a:lnSpc>
                <a:spcAft>
                  <a:spcPts val="563"/>
                </a:spcAft>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ea typeface="SimSun" pitchFamily="2" charset="-122"/>
                </a:rPr>
                <a:t>Leverage </a:t>
              </a:r>
              <a:r>
                <a:rPr lang="en-GB" b="1" i="1">
                  <a:solidFill>
                    <a:srgbClr val="006699"/>
                  </a:solidFill>
                  <a:ea typeface="SimSun" pitchFamily="2" charset="-122"/>
                </a:rPr>
                <a:t>systems engineering</a:t>
              </a:r>
              <a:r>
                <a:rPr lang="en-GB" b="1">
                  <a:solidFill>
                    <a:srgbClr val="000000"/>
                  </a:solidFill>
                  <a:ea typeface="SimSun" pitchFamily="2" charset="-122"/>
                </a:rPr>
                <a:t> to accelerate </a:t>
              </a:r>
              <a:br>
                <a:rPr lang="en-GB" b="1">
                  <a:solidFill>
                    <a:srgbClr val="000000"/>
                  </a:solidFill>
                  <a:ea typeface="SimSun" pitchFamily="2" charset="-122"/>
                </a:rPr>
              </a:br>
              <a:r>
                <a:rPr lang="en-GB" b="1">
                  <a:solidFill>
                    <a:srgbClr val="000000"/>
                  </a:solidFill>
                  <a:ea typeface="SimSun" pitchFamily="2" charset="-122"/>
                </a:rPr>
                <a:t>time to market, improve quality and reduce costs</a:t>
              </a:r>
            </a:p>
          </p:txBody>
        </p:sp>
        <p:sp>
          <p:nvSpPr>
            <p:cNvPr id="30738" name="Oval 29"/>
            <p:cNvSpPr>
              <a:spLocks noChangeArrowheads="1"/>
            </p:cNvSpPr>
            <p:nvPr/>
          </p:nvSpPr>
          <p:spPr bwMode="auto">
            <a:xfrm>
              <a:off x="362" y="2492"/>
              <a:ext cx="208" cy="303"/>
            </a:xfrm>
            <a:prstGeom prst="ellipse">
              <a:avLst/>
            </a:prstGeom>
            <a:solidFill>
              <a:srgbClr val="006699"/>
            </a:solidFill>
            <a:ln w="9525">
              <a:noFill/>
              <a:round/>
              <a:headEnd/>
              <a:tailEnd/>
            </a:ln>
          </p:spPr>
          <p:txBody>
            <a:bodyPr anchor="ctr"/>
            <a:lstStyle/>
            <a:p>
              <a:endParaRPr lang="en-US"/>
            </a:p>
          </p:txBody>
        </p:sp>
        <p:pic>
          <p:nvPicPr>
            <p:cNvPr id="30739" name="Picture 30"/>
            <p:cNvPicPr>
              <a:picLocks noChangeAspect="1" noChangeArrowheads="1"/>
            </p:cNvPicPr>
            <p:nvPr/>
          </p:nvPicPr>
          <p:blipFill>
            <a:blip r:embed="rId7"/>
            <a:srcRect/>
            <a:stretch>
              <a:fillRect/>
            </a:stretch>
          </p:blipFill>
          <p:spPr bwMode="auto">
            <a:xfrm>
              <a:off x="788" y="2661"/>
              <a:ext cx="804" cy="268"/>
            </a:xfrm>
            <a:prstGeom prst="rect">
              <a:avLst/>
            </a:prstGeom>
            <a:noFill/>
            <a:ln w="9525">
              <a:noFill/>
              <a:miter lim="800000"/>
              <a:headEnd/>
              <a:tailEnd/>
            </a:ln>
          </p:spPr>
        </p:pic>
        <p:pic>
          <p:nvPicPr>
            <p:cNvPr id="30740" name="Picture 31"/>
            <p:cNvPicPr>
              <a:picLocks noChangeAspect="1" noChangeArrowheads="1"/>
            </p:cNvPicPr>
            <p:nvPr/>
          </p:nvPicPr>
          <p:blipFill>
            <a:blip r:embed="rId8"/>
            <a:srcRect/>
            <a:stretch>
              <a:fillRect/>
            </a:stretch>
          </p:blipFill>
          <p:spPr bwMode="auto">
            <a:xfrm>
              <a:off x="4724" y="2443"/>
              <a:ext cx="562" cy="563"/>
            </a:xfrm>
            <a:prstGeom prst="rect">
              <a:avLst/>
            </a:prstGeom>
            <a:noFill/>
            <a:ln w="9525">
              <a:noFill/>
              <a:miter lim="800000"/>
              <a:headEnd/>
              <a:tailEnd/>
            </a:ln>
          </p:spPr>
        </p:pic>
        <p:pic>
          <p:nvPicPr>
            <p:cNvPr id="30741" name="Picture 32"/>
            <p:cNvPicPr>
              <a:picLocks noChangeAspect="1" noChangeArrowheads="1"/>
            </p:cNvPicPr>
            <p:nvPr/>
          </p:nvPicPr>
          <p:blipFill>
            <a:blip r:embed="rId9"/>
            <a:srcRect/>
            <a:stretch>
              <a:fillRect/>
            </a:stretch>
          </p:blipFill>
          <p:spPr bwMode="auto">
            <a:xfrm>
              <a:off x="3764" y="2574"/>
              <a:ext cx="216" cy="426"/>
            </a:xfrm>
            <a:prstGeom prst="rect">
              <a:avLst/>
            </a:prstGeom>
            <a:noFill/>
            <a:ln w="9525">
              <a:noFill/>
              <a:miter lim="800000"/>
              <a:headEnd/>
              <a:tailEnd/>
            </a:ln>
          </p:spPr>
        </p:pic>
      </p:grpSp>
      <p:sp>
        <p:nvSpPr>
          <p:cNvPr id="30732" name="Text Box 33"/>
          <p:cNvSpPr txBox="1">
            <a:spLocks noChangeArrowheads="1"/>
          </p:cNvSpPr>
          <p:nvPr/>
        </p:nvSpPr>
        <p:spPr bwMode="auto">
          <a:xfrm>
            <a:off x="1219200" y="1447800"/>
            <a:ext cx="6704013" cy="644525"/>
          </a:xfrm>
          <a:prstGeom prst="rect">
            <a:avLst/>
          </a:prstGeom>
          <a:noFill/>
          <a:ln w="9525">
            <a:noFill/>
            <a:miter lim="800000"/>
            <a:headEnd/>
            <a:tailEnd/>
          </a:ln>
        </p:spPr>
        <p:txBody>
          <a:bodyPr lIns="0" rIns="0">
            <a:spAutoFit/>
          </a:bodyPr>
          <a:lstStyle/>
          <a:p>
            <a:pPr algn="ctr" defTabSz="457200">
              <a:lnSpc>
                <a:spcPct val="97000"/>
              </a:lnSpc>
              <a:spcBef>
                <a:spcPts val="1125"/>
              </a:spcBef>
              <a:buClr>
                <a:srgbClr val="7889FB"/>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ea typeface="SimSun" pitchFamily="2" charset="-122"/>
              </a:rPr>
              <a:t>Connect multiple products and services into a </a:t>
            </a:r>
            <a:br>
              <a:rPr lang="en-GB" b="1">
                <a:solidFill>
                  <a:srgbClr val="000000"/>
                </a:solidFill>
                <a:ea typeface="SimSun" pitchFamily="2" charset="-122"/>
              </a:rPr>
            </a:br>
            <a:r>
              <a:rPr lang="en-GB" b="1" i="1">
                <a:solidFill>
                  <a:srgbClr val="006699"/>
                </a:solidFill>
                <a:ea typeface="SimSun" pitchFamily="2" charset="-122"/>
              </a:rPr>
              <a:t>“system of systems” </a:t>
            </a:r>
            <a:r>
              <a:rPr lang="en-GB" b="1">
                <a:solidFill>
                  <a:srgbClr val="006699"/>
                </a:solidFill>
                <a:ea typeface="SimSun" pitchFamily="2" charset="-122"/>
              </a:rPr>
              <a:t> </a:t>
            </a:r>
            <a:r>
              <a:rPr lang="en-GB" b="1">
                <a:solidFill>
                  <a:srgbClr val="000000"/>
                </a:solidFill>
                <a:ea typeface="SimSun" pitchFamily="2" charset="-122"/>
              </a:rPr>
              <a:t>to deliver unique value</a:t>
            </a:r>
          </a:p>
        </p:txBody>
      </p:sp>
      <p:sp>
        <p:nvSpPr>
          <p:cNvPr id="30733" name="Line 34"/>
          <p:cNvSpPr>
            <a:spLocks noChangeShapeType="1"/>
          </p:cNvSpPr>
          <p:nvPr/>
        </p:nvSpPr>
        <p:spPr bwMode="auto">
          <a:xfrm flipV="1">
            <a:off x="708025" y="4037013"/>
            <a:ext cx="53975" cy="2509837"/>
          </a:xfrm>
          <a:prstGeom prst="line">
            <a:avLst/>
          </a:prstGeom>
          <a:noFill/>
          <a:ln w="57240">
            <a:solidFill>
              <a:srgbClr val="ACEAAC"/>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fill="hold" nodeType="tmRoot">
          <p:childTnLst>
            <p:seq concurrent="1" nextAc="seek">
              <p:cTn id="2" dur="indefinite" fill="hold" nodeType="mainSeq">
                <p:childTnLst>
                  <p:par>
                    <p:cTn id="3" fill="hold">
                      <p:stCondLst>
                        <p:cond delay="0"/>
                      </p:stCondLst>
                      <p:childTnLst>
                        <p:par>
                          <p:cTn id="4" fill="hold">
                            <p:stCondLst>
                              <p:cond delay="0"/>
                            </p:stCondLst>
                            <p:childTnLst>
                              <p:par>
                                <p:cTn id="5" presetID="22" presetClass="entr" presetSubtype="4" fill="hold" nodeType="withEffect">
                                  <p:stCondLst>
                                    <p:cond delay="0"/>
                                  </p:stCondLst>
                                  <p:childTnLst>
                                    <p:set>
                                      <p:cBhvr>
                                        <p:cTn id="6" dur="500" fill="hold">
                                          <p:stCondLst>
                                            <p:cond delay="0"/>
                                          </p:stCondLst>
                                        </p:cTn>
                                        <p:tgtEl>
                                          <p:spTgt spid="95245"/>
                                        </p:tgtEl>
                                        <p:attrNameLst>
                                          <p:attrName>style.visibility</p:attrName>
                                        </p:attrNameLst>
                                      </p:cBhvr>
                                      <p:to>
                                        <p:strVal val="visible"/>
                                      </p:to>
                                    </p:set>
                                    <p:animEffect transition="in" filter="wipe(down)">
                                      <p:cBhvr>
                                        <p:cTn id="7" dur="500" fill="hold">
                                          <p:stCondLst>
                                            <p:cond delay="0"/>
                                          </p:stCondLst>
                                        </p:cTn>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IBM_Software_Rational_Template</Template>
  <TotalTime>35779</TotalTime>
  <Words>1745</Words>
  <Application>Microsoft Office PowerPoint</Application>
  <PresentationFormat>On-screen Show (4:3)</PresentationFormat>
  <Paragraphs>197</Paragraphs>
  <Slides>12</Slides>
  <Notes>11</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12</vt:i4>
      </vt:variant>
    </vt:vector>
  </HeadingPairs>
  <TitlesOfParts>
    <vt:vector size="22" baseType="lpstr">
      <vt:lpstr>Arial</vt:lpstr>
      <vt:lpstr>Calibri</vt:lpstr>
      <vt:lpstr>MS PGothic</vt:lpstr>
      <vt:lpstr>Times New Roman</vt:lpstr>
      <vt:lpstr>Arial Rounded MT Bold</vt:lpstr>
      <vt:lpstr>Aharoni</vt:lpstr>
      <vt:lpstr>SimSun</vt:lpstr>
      <vt:lpstr>Wingdings</vt:lpstr>
      <vt:lpstr>Custom Design</vt:lpstr>
      <vt:lpstr>Custom Design</vt:lpstr>
      <vt:lpstr>Slide 1</vt:lpstr>
      <vt:lpstr>Slide 2</vt:lpstr>
      <vt:lpstr>Slide 3</vt:lpstr>
      <vt:lpstr>Slide 4</vt:lpstr>
      <vt:lpstr>Slide 5</vt:lpstr>
      <vt:lpstr>Slide 6</vt:lpstr>
      <vt:lpstr>Incremental value is created by global interconnection across products, systems, applications and the Internet</vt:lpstr>
      <vt:lpstr>Slide 8</vt:lpstr>
      <vt:lpstr>Slide 9</vt:lpstr>
      <vt:lpstr>Rational Solutions for Systems and Software Engineering Built on a core product set</vt:lpstr>
      <vt:lpstr>Slide 11</vt:lpstr>
      <vt:lpstr>Summary</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Product Management for A&amp;D</dc:title>
  <dc:creator>John Arnold</dc:creator>
  <cp:lastModifiedBy>andygurd</cp:lastModifiedBy>
  <cp:revision>867</cp:revision>
  <dcterms:created xsi:type="dcterms:W3CDTF">2010-10-31T16:56:05Z</dcterms:created>
  <dcterms:modified xsi:type="dcterms:W3CDTF">2011-11-15T18:21:05Z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0008008c670000000000010243000207f6000400038000</vt:lpwstr>
  </property>
</Properties>
</file>